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61"/>
  </p:notesMasterIdLst>
  <p:handoutMasterIdLst>
    <p:handoutMasterId r:id="rId262"/>
  </p:handoutMasterIdLst>
  <p:sldIdLst>
    <p:sldId id="300" r:id="rId2"/>
    <p:sldId id="1110" r:id="rId3"/>
    <p:sldId id="1088" r:id="rId4"/>
    <p:sldId id="1086" r:id="rId5"/>
    <p:sldId id="886" r:id="rId6"/>
    <p:sldId id="887" r:id="rId7"/>
    <p:sldId id="888" r:id="rId8"/>
    <p:sldId id="1089" r:id="rId9"/>
    <p:sldId id="1079" r:id="rId10"/>
    <p:sldId id="1090" r:id="rId11"/>
    <p:sldId id="1108" r:id="rId12"/>
    <p:sldId id="896" r:id="rId13"/>
    <p:sldId id="661" r:id="rId14"/>
    <p:sldId id="1087" r:id="rId15"/>
    <p:sldId id="703" r:id="rId16"/>
    <p:sldId id="861" r:id="rId17"/>
    <p:sldId id="1102" r:id="rId18"/>
    <p:sldId id="701" r:id="rId19"/>
    <p:sldId id="860" r:id="rId20"/>
    <p:sldId id="859" r:id="rId21"/>
    <p:sldId id="702" r:id="rId22"/>
    <p:sldId id="1101" r:id="rId23"/>
    <p:sldId id="858" r:id="rId24"/>
    <p:sldId id="704" r:id="rId25"/>
    <p:sldId id="705" r:id="rId26"/>
    <p:sldId id="857" r:id="rId27"/>
    <p:sldId id="706" r:id="rId28"/>
    <p:sldId id="839" r:id="rId29"/>
    <p:sldId id="841" r:id="rId30"/>
    <p:sldId id="840" r:id="rId31"/>
    <p:sldId id="707" r:id="rId32"/>
    <p:sldId id="708" r:id="rId33"/>
    <p:sldId id="1092" r:id="rId34"/>
    <p:sldId id="1093" r:id="rId35"/>
    <p:sldId id="1094" r:id="rId36"/>
    <p:sldId id="1095" r:id="rId37"/>
    <p:sldId id="1080" r:id="rId38"/>
    <p:sldId id="811" r:id="rId39"/>
    <p:sldId id="729" r:id="rId40"/>
    <p:sldId id="903" r:id="rId41"/>
    <p:sldId id="907" r:id="rId42"/>
    <p:sldId id="710" r:id="rId43"/>
    <p:sldId id="731" r:id="rId44"/>
    <p:sldId id="909" r:id="rId45"/>
    <p:sldId id="913" r:id="rId46"/>
    <p:sldId id="730" r:id="rId47"/>
    <p:sldId id="711" r:id="rId48"/>
    <p:sldId id="915" r:id="rId49"/>
    <p:sldId id="919" r:id="rId50"/>
    <p:sldId id="712" r:id="rId51"/>
    <p:sldId id="713" r:id="rId52"/>
    <p:sldId id="921" r:id="rId53"/>
    <p:sldId id="922" r:id="rId54"/>
    <p:sldId id="923" r:id="rId55"/>
    <p:sldId id="924" r:id="rId56"/>
    <p:sldId id="714" r:id="rId57"/>
    <p:sldId id="715" r:id="rId58"/>
    <p:sldId id="926" r:id="rId59"/>
    <p:sldId id="930" r:id="rId60"/>
    <p:sldId id="1081" r:id="rId61"/>
    <p:sldId id="716" r:id="rId62"/>
    <p:sldId id="717" r:id="rId63"/>
    <p:sldId id="732" r:id="rId64"/>
    <p:sldId id="932" r:id="rId65"/>
    <p:sldId id="933" r:id="rId66"/>
    <p:sldId id="934" r:id="rId67"/>
    <p:sldId id="935" r:id="rId68"/>
    <p:sldId id="938" r:id="rId69"/>
    <p:sldId id="1073" r:id="rId70"/>
    <p:sldId id="718" r:id="rId71"/>
    <p:sldId id="719" r:id="rId72"/>
    <p:sldId id="720" r:id="rId73"/>
    <p:sldId id="940" r:id="rId74"/>
    <p:sldId id="941" r:id="rId75"/>
    <p:sldId id="942" r:id="rId76"/>
    <p:sldId id="943" r:id="rId77"/>
    <p:sldId id="944" r:id="rId78"/>
    <p:sldId id="889" r:id="rId79"/>
    <p:sldId id="947" r:id="rId80"/>
    <p:sldId id="1075" r:id="rId81"/>
    <p:sldId id="722" r:id="rId82"/>
    <p:sldId id="950" r:id="rId83"/>
    <p:sldId id="951" r:id="rId84"/>
    <p:sldId id="952" r:id="rId85"/>
    <p:sldId id="953" r:id="rId86"/>
    <p:sldId id="723" r:id="rId87"/>
    <p:sldId id="955" r:id="rId88"/>
    <p:sldId id="956" r:id="rId89"/>
    <p:sldId id="957" r:id="rId90"/>
    <p:sldId id="958" r:id="rId91"/>
    <p:sldId id="1082" r:id="rId92"/>
    <p:sldId id="724" r:id="rId93"/>
    <p:sldId id="844" r:id="rId94"/>
    <p:sldId id="765" r:id="rId95"/>
    <p:sldId id="960" r:id="rId96"/>
    <p:sldId id="961" r:id="rId97"/>
    <p:sldId id="962" r:id="rId98"/>
    <p:sldId id="963" r:id="rId99"/>
    <p:sldId id="964" r:id="rId100"/>
    <p:sldId id="1096" r:id="rId101"/>
    <p:sldId id="725" r:id="rId102"/>
    <p:sldId id="845" r:id="rId103"/>
    <p:sldId id="766" r:id="rId104"/>
    <p:sldId id="965" r:id="rId105"/>
    <p:sldId id="966" r:id="rId106"/>
    <p:sldId id="967" r:id="rId107"/>
    <p:sldId id="968" r:id="rId108"/>
    <p:sldId id="726" r:id="rId109"/>
    <p:sldId id="846" r:id="rId110"/>
    <p:sldId id="767" r:id="rId111"/>
    <p:sldId id="969" r:id="rId112"/>
    <p:sldId id="970" r:id="rId113"/>
    <p:sldId id="971" r:id="rId114"/>
    <p:sldId id="972" r:id="rId115"/>
    <p:sldId id="727" r:id="rId116"/>
    <p:sldId id="847" r:id="rId117"/>
    <p:sldId id="805" r:id="rId118"/>
    <p:sldId id="728" r:id="rId119"/>
    <p:sldId id="1083" r:id="rId120"/>
    <p:sldId id="819" r:id="rId121"/>
    <p:sldId id="848" r:id="rId122"/>
    <p:sldId id="768" r:id="rId123"/>
    <p:sldId id="734" r:id="rId124"/>
    <p:sldId id="769" r:id="rId125"/>
    <p:sldId id="735" r:id="rId126"/>
    <p:sldId id="770" r:id="rId127"/>
    <p:sldId id="974" r:id="rId128"/>
    <p:sldId id="975" r:id="rId129"/>
    <p:sldId id="976" r:id="rId130"/>
    <p:sldId id="977" r:id="rId131"/>
    <p:sldId id="978" r:id="rId132"/>
    <p:sldId id="979" r:id="rId133"/>
    <p:sldId id="980" r:id="rId134"/>
    <p:sldId id="981" r:id="rId135"/>
    <p:sldId id="982" r:id="rId136"/>
    <p:sldId id="983" r:id="rId137"/>
    <p:sldId id="984" r:id="rId138"/>
    <p:sldId id="1097" r:id="rId139"/>
    <p:sldId id="1098" r:id="rId140"/>
    <p:sldId id="736" r:id="rId141"/>
    <p:sldId id="986" r:id="rId142"/>
    <p:sldId id="987" r:id="rId143"/>
    <p:sldId id="988" r:id="rId144"/>
    <p:sldId id="989" r:id="rId145"/>
    <p:sldId id="1100" r:id="rId146"/>
    <p:sldId id="1099" r:id="rId147"/>
    <p:sldId id="743" r:id="rId148"/>
    <p:sldId id="738" r:id="rId149"/>
    <p:sldId id="991" r:id="rId150"/>
    <p:sldId id="992" r:id="rId151"/>
    <p:sldId id="993" r:id="rId152"/>
    <p:sldId id="994" r:id="rId153"/>
    <p:sldId id="739" r:id="rId154"/>
    <p:sldId id="1074" r:id="rId155"/>
    <p:sldId id="1076" r:id="rId156"/>
    <p:sldId id="740" r:id="rId157"/>
    <p:sldId id="849" r:id="rId158"/>
    <p:sldId id="793" r:id="rId159"/>
    <p:sldId id="998" r:id="rId160"/>
    <p:sldId id="999" r:id="rId161"/>
    <p:sldId id="1000" r:id="rId162"/>
    <p:sldId id="1001" r:id="rId163"/>
    <p:sldId id="741" r:id="rId164"/>
    <p:sldId id="850" r:id="rId165"/>
    <p:sldId id="794" r:id="rId166"/>
    <p:sldId id="1003" r:id="rId167"/>
    <p:sldId id="1004" r:id="rId168"/>
    <p:sldId id="1005" r:id="rId169"/>
    <p:sldId id="1006" r:id="rId170"/>
    <p:sldId id="742" r:id="rId171"/>
    <p:sldId id="837" r:id="rId172"/>
    <p:sldId id="838" r:id="rId173"/>
    <p:sldId id="1078" r:id="rId174"/>
    <p:sldId id="1008" r:id="rId175"/>
    <p:sldId id="1009" r:id="rId176"/>
    <p:sldId id="1010" r:id="rId177"/>
    <p:sldId id="1011" r:id="rId178"/>
    <p:sldId id="1103" r:id="rId179"/>
    <p:sldId id="1104" r:id="rId180"/>
    <p:sldId id="1013" r:id="rId181"/>
    <p:sldId id="1014" r:id="rId182"/>
    <p:sldId id="1015" r:id="rId183"/>
    <p:sldId id="757" r:id="rId184"/>
    <p:sldId id="1017" r:id="rId185"/>
    <p:sldId id="1018" r:id="rId186"/>
    <p:sldId id="1019" r:id="rId187"/>
    <p:sldId id="1020" r:id="rId188"/>
    <p:sldId id="758" r:id="rId189"/>
    <p:sldId id="1022" r:id="rId190"/>
    <p:sldId id="1023" r:id="rId191"/>
    <p:sldId id="1024" r:id="rId192"/>
    <p:sldId id="1025" r:id="rId193"/>
    <p:sldId id="1084" r:id="rId194"/>
    <p:sldId id="759" r:id="rId195"/>
    <p:sldId id="1027" r:id="rId196"/>
    <p:sldId id="760" r:id="rId197"/>
    <p:sldId id="1029" r:id="rId198"/>
    <p:sldId id="1077" r:id="rId199"/>
    <p:sldId id="1031" r:id="rId200"/>
    <p:sldId id="761" r:id="rId201"/>
    <p:sldId id="1033" r:id="rId202"/>
    <p:sldId id="853" r:id="rId203"/>
    <p:sldId id="1034" r:id="rId204"/>
    <p:sldId id="762" r:id="rId205"/>
    <p:sldId id="854" r:id="rId206"/>
    <p:sldId id="773" r:id="rId207"/>
    <p:sldId id="764" r:id="rId208"/>
    <p:sldId id="775" r:id="rId209"/>
    <p:sldId id="771" r:id="rId210"/>
    <p:sldId id="777" r:id="rId211"/>
    <p:sldId id="763" r:id="rId212"/>
    <p:sldId id="855" r:id="rId213"/>
    <p:sldId id="774" r:id="rId214"/>
    <p:sldId id="744" r:id="rId215"/>
    <p:sldId id="776" r:id="rId216"/>
    <p:sldId id="772" r:id="rId217"/>
    <p:sldId id="778" r:id="rId218"/>
    <p:sldId id="1038" r:id="rId219"/>
    <p:sldId id="1039" r:id="rId220"/>
    <p:sldId id="1040" r:id="rId221"/>
    <p:sldId id="1041" r:id="rId222"/>
    <p:sldId id="1042" r:id="rId223"/>
    <p:sldId id="1043" r:id="rId224"/>
    <p:sldId id="1044" r:id="rId225"/>
    <p:sldId id="1045" r:id="rId226"/>
    <p:sldId id="1046" r:id="rId227"/>
    <p:sldId id="1047" r:id="rId228"/>
    <p:sldId id="1048" r:id="rId229"/>
    <p:sldId id="1049" r:id="rId230"/>
    <p:sldId id="1050" r:id="rId231"/>
    <p:sldId id="1106" r:id="rId232"/>
    <p:sldId id="1107" r:id="rId233"/>
    <p:sldId id="745" r:id="rId234"/>
    <p:sldId id="856" r:id="rId235"/>
    <p:sldId id="795" r:id="rId236"/>
    <p:sldId id="1052" r:id="rId237"/>
    <p:sldId id="1054" r:id="rId238"/>
    <p:sldId id="1055" r:id="rId239"/>
    <p:sldId id="1056" r:id="rId240"/>
    <p:sldId id="1053" r:id="rId241"/>
    <p:sldId id="1085" r:id="rId242"/>
    <p:sldId id="746" r:id="rId243"/>
    <p:sldId id="808" r:id="rId244"/>
    <p:sldId id="1058" r:id="rId245"/>
    <p:sldId id="747" r:id="rId246"/>
    <p:sldId id="807" r:id="rId247"/>
    <p:sldId id="1060" r:id="rId248"/>
    <p:sldId id="748" r:id="rId249"/>
    <p:sldId id="749" r:id="rId250"/>
    <p:sldId id="779" r:id="rId251"/>
    <p:sldId id="750" r:id="rId252"/>
    <p:sldId id="878" r:id="rId253"/>
    <p:sldId id="751" r:id="rId254"/>
    <p:sldId id="883" r:id="rId255"/>
    <p:sldId id="796" r:id="rId256"/>
    <p:sldId id="1062" r:id="rId257"/>
    <p:sldId id="884" r:id="rId258"/>
    <p:sldId id="1105" r:id="rId259"/>
    <p:sldId id="472" r:id="rId260"/>
  </p:sldIdLst>
  <p:sldSz cx="9906000" cy="6858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4">
          <p15:clr>
            <a:srgbClr val="A4A3A4"/>
          </p15:clr>
        </p15:guide>
        <p15:guide id="2" pos="312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FF99"/>
    <a:srgbClr val="FFFFFF"/>
    <a:srgbClr val="00B0F0"/>
    <a:srgbClr val="7030A0"/>
    <a:srgbClr val="0070C0"/>
    <a:srgbClr val="FFCCFF"/>
    <a:srgbClr val="CCFF99"/>
    <a:srgbClr val="CCE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33" autoAdjust="0"/>
    <p:restoredTop sz="94779" autoAdjust="0"/>
  </p:normalViewPr>
  <p:slideViewPr>
    <p:cSldViewPr showGuides="1">
      <p:cViewPr varScale="1">
        <p:scale>
          <a:sx n="97" d="100"/>
          <a:sy n="97" d="100"/>
        </p:scale>
        <p:origin x="90" y="186"/>
      </p:cViewPr>
      <p:guideLst>
        <p:guide orient="horz" pos="754"/>
        <p:guide pos="312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76" d="100"/>
          <a:sy n="76" d="100"/>
        </p:scale>
        <p:origin x="-2076" y="-7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notesMaster" Target="notesMasters/notesMaster1.xml"/><Relationship Id="rId266"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3"/>
            <a:ext cx="2945659" cy="496332"/>
          </a:xfrm>
          <a:prstGeom prst="rect">
            <a:avLst/>
          </a:prstGeom>
        </p:spPr>
        <p:txBody>
          <a:bodyPr vert="horz" lIns="91396" tIns="45698" rIns="91396" bIns="45698" rtlCol="0"/>
          <a:lstStyle>
            <a:lvl1pPr algn="l">
              <a:defRPr sz="1200"/>
            </a:lvl1pPr>
          </a:lstStyle>
          <a:p>
            <a:endParaRPr kumimoji="1" lang="en-GB"/>
          </a:p>
        </p:txBody>
      </p:sp>
      <p:sp>
        <p:nvSpPr>
          <p:cNvPr id="3" name="日付プレースホルダ 2"/>
          <p:cNvSpPr>
            <a:spLocks noGrp="1"/>
          </p:cNvSpPr>
          <p:nvPr>
            <p:ph type="dt" sz="quarter" idx="1"/>
          </p:nvPr>
        </p:nvSpPr>
        <p:spPr>
          <a:xfrm>
            <a:off x="3850445" y="3"/>
            <a:ext cx="2945659" cy="496332"/>
          </a:xfrm>
          <a:prstGeom prst="rect">
            <a:avLst/>
          </a:prstGeom>
        </p:spPr>
        <p:txBody>
          <a:bodyPr vert="horz" lIns="91396" tIns="45698" rIns="91396" bIns="45698" rtlCol="0"/>
          <a:lstStyle>
            <a:lvl1pPr algn="r">
              <a:defRPr sz="1200"/>
            </a:lvl1pPr>
          </a:lstStyle>
          <a:p>
            <a:fld id="{ACD676D9-AF5F-4E64-B7BA-7A34B16536ED}" type="datetimeFigureOut">
              <a:rPr kumimoji="1" lang="en-GB" smtClean="0"/>
              <a:pPr/>
              <a:t>19/03/2019</a:t>
            </a:fld>
            <a:endParaRPr kumimoji="1" lang="en-GB"/>
          </a:p>
        </p:txBody>
      </p:sp>
      <p:sp>
        <p:nvSpPr>
          <p:cNvPr id="4" name="フッター プレースホルダ 3"/>
          <p:cNvSpPr>
            <a:spLocks noGrp="1"/>
          </p:cNvSpPr>
          <p:nvPr>
            <p:ph type="ftr" sz="quarter" idx="2"/>
          </p:nvPr>
        </p:nvSpPr>
        <p:spPr>
          <a:xfrm>
            <a:off x="2" y="9428586"/>
            <a:ext cx="2945659" cy="496332"/>
          </a:xfrm>
          <a:prstGeom prst="rect">
            <a:avLst/>
          </a:prstGeom>
        </p:spPr>
        <p:txBody>
          <a:bodyPr vert="horz" lIns="91396" tIns="45698" rIns="91396" bIns="45698" rtlCol="0" anchor="b"/>
          <a:lstStyle>
            <a:lvl1pPr algn="l">
              <a:defRPr sz="1200"/>
            </a:lvl1pPr>
          </a:lstStyle>
          <a:p>
            <a:endParaRPr kumimoji="1" lang="en-GB"/>
          </a:p>
        </p:txBody>
      </p:sp>
      <p:sp>
        <p:nvSpPr>
          <p:cNvPr id="5" name="スライド番号プレースホルダ 4"/>
          <p:cNvSpPr>
            <a:spLocks noGrp="1"/>
          </p:cNvSpPr>
          <p:nvPr>
            <p:ph type="sldNum" sz="quarter" idx="3"/>
          </p:nvPr>
        </p:nvSpPr>
        <p:spPr>
          <a:xfrm>
            <a:off x="3850445" y="9428586"/>
            <a:ext cx="2945659" cy="496332"/>
          </a:xfrm>
          <a:prstGeom prst="rect">
            <a:avLst/>
          </a:prstGeom>
        </p:spPr>
        <p:txBody>
          <a:bodyPr vert="horz" lIns="91396" tIns="45698" rIns="91396" bIns="45698" rtlCol="0" anchor="b"/>
          <a:lstStyle>
            <a:lvl1pPr algn="r">
              <a:defRPr sz="1200"/>
            </a:lvl1pPr>
          </a:lstStyle>
          <a:p>
            <a:fld id="{221F38FD-AE94-406C-828D-EF3E6BDE657E}" type="slidenum">
              <a:rPr kumimoji="1" lang="en-GB" smtClean="0"/>
              <a:pPr/>
              <a:t>‹#›</a:t>
            </a:fld>
            <a:endParaRPr kumimoji="1" lang="en-GB"/>
          </a:p>
        </p:txBody>
      </p:sp>
    </p:spTree>
    <p:extLst>
      <p:ext uri="{BB962C8B-B14F-4D97-AF65-F5344CB8AC3E}">
        <p14:creationId xmlns:p14="http://schemas.microsoft.com/office/powerpoint/2010/main" val="2082175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3"/>
            <a:ext cx="2945659" cy="496332"/>
          </a:xfrm>
          <a:prstGeom prst="rect">
            <a:avLst/>
          </a:prstGeom>
        </p:spPr>
        <p:txBody>
          <a:bodyPr vert="horz" lIns="91396" tIns="45698" rIns="91396" bIns="45698"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3850445" y="3"/>
            <a:ext cx="2945659" cy="496332"/>
          </a:xfrm>
          <a:prstGeom prst="rect">
            <a:avLst/>
          </a:prstGeom>
        </p:spPr>
        <p:txBody>
          <a:bodyPr vert="horz" lIns="91396" tIns="45698" rIns="91396" bIns="45698" rtlCol="0"/>
          <a:lstStyle>
            <a:lvl1pPr algn="r">
              <a:defRPr sz="1200"/>
            </a:lvl1pPr>
          </a:lstStyle>
          <a:p>
            <a:fld id="{C3B65C28-04AE-4287-91C0-515DD07B381B}" type="datetimeFigureOut">
              <a:rPr kumimoji="1" lang="ja-JP" altLang="en-US" smtClean="0"/>
              <a:pPr/>
              <a:t>2019/3/19</a:t>
            </a:fld>
            <a:endParaRPr kumimoji="1" lang="ja-JP" altLang="en-US" dirty="0"/>
          </a:p>
        </p:txBody>
      </p:sp>
      <p:sp>
        <p:nvSpPr>
          <p:cNvPr id="4" name="スライド イメージ プレースホルダ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396" tIns="45698" rIns="91396" bIns="45698" rtlCol="0" anchor="ctr"/>
          <a:lstStyle/>
          <a:p>
            <a:endParaRPr lang="ja-JP" altLang="en-US" dirty="0"/>
          </a:p>
        </p:txBody>
      </p:sp>
      <p:sp>
        <p:nvSpPr>
          <p:cNvPr id="5" name="ノート プレースホルダ 4"/>
          <p:cNvSpPr>
            <a:spLocks noGrp="1"/>
          </p:cNvSpPr>
          <p:nvPr>
            <p:ph type="body" sz="quarter" idx="3"/>
          </p:nvPr>
        </p:nvSpPr>
        <p:spPr>
          <a:xfrm>
            <a:off x="679769" y="4715155"/>
            <a:ext cx="5438140" cy="4466987"/>
          </a:xfrm>
          <a:prstGeom prst="rect">
            <a:avLst/>
          </a:prstGeom>
        </p:spPr>
        <p:txBody>
          <a:bodyPr vert="horz" lIns="91396" tIns="45698" rIns="91396" bIns="4569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2" y="9428586"/>
            <a:ext cx="2945659" cy="496332"/>
          </a:xfrm>
          <a:prstGeom prst="rect">
            <a:avLst/>
          </a:prstGeom>
        </p:spPr>
        <p:txBody>
          <a:bodyPr vert="horz" lIns="91396" tIns="45698" rIns="91396" bIns="45698"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3850445" y="9428586"/>
            <a:ext cx="2945659" cy="496332"/>
          </a:xfrm>
          <a:prstGeom prst="rect">
            <a:avLst/>
          </a:prstGeom>
        </p:spPr>
        <p:txBody>
          <a:bodyPr vert="horz" lIns="91396" tIns="45698" rIns="91396" bIns="45698" rtlCol="0" anchor="b"/>
          <a:lstStyle>
            <a:lvl1pPr algn="r">
              <a:defRPr sz="1200"/>
            </a:lvl1pPr>
          </a:lstStyle>
          <a:p>
            <a:fld id="{18F81A1D-BB9D-4D26-97CF-57A963090A19}" type="slidenum">
              <a:rPr kumimoji="1" lang="ja-JP" altLang="en-US" smtClean="0"/>
              <a:pPr/>
              <a:t>‹#›</a:t>
            </a:fld>
            <a:endParaRPr kumimoji="1" lang="ja-JP" altLang="en-US" dirty="0"/>
          </a:p>
        </p:txBody>
      </p:sp>
    </p:spTree>
    <p:extLst>
      <p:ext uri="{BB962C8B-B14F-4D97-AF65-F5344CB8AC3E}">
        <p14:creationId xmlns:p14="http://schemas.microsoft.com/office/powerpoint/2010/main" val="40138674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7735" y="2060848"/>
            <a:ext cx="8530530" cy="1728191"/>
          </a:xfrm>
        </p:spPr>
        <p:txBody>
          <a:bodyPr>
            <a:normAutofit/>
          </a:bodyPr>
          <a:lstStyle>
            <a:lvl1pPr algn="ctr">
              <a:defRPr sz="3200">
                <a:solidFill>
                  <a:schemeClr val="tx1"/>
                </a:solidFill>
                <a:latin typeface="游ゴシック Medium" panose="020B0500000000000000" pitchFamily="50" charset="-128"/>
                <a:ea typeface="游ゴシック Medium" panose="020B0500000000000000" pitchFamily="50" charset="-128"/>
              </a:defRPr>
            </a:lvl1pPr>
          </a:lstStyle>
          <a:p>
            <a:r>
              <a:rPr kumimoji="1" lang="ja-JP" altLang="en-US" dirty="0"/>
              <a:t>マスタ タイトルの書式設定</a:t>
            </a:r>
          </a:p>
        </p:txBody>
      </p:sp>
      <p:sp>
        <p:nvSpPr>
          <p:cNvPr id="3" name="サブタイトル 2"/>
          <p:cNvSpPr>
            <a:spLocks noGrp="1"/>
          </p:cNvSpPr>
          <p:nvPr>
            <p:ph type="subTitle" idx="1"/>
          </p:nvPr>
        </p:nvSpPr>
        <p:spPr>
          <a:xfrm>
            <a:off x="668524" y="4268688"/>
            <a:ext cx="8568952" cy="1824608"/>
          </a:xfrm>
        </p:spPr>
        <p:txBody>
          <a:bodyPr>
            <a:normAutofit/>
          </a:bodyPr>
          <a:lstStyle>
            <a:lvl1pPr marL="0" indent="0" algn="ctr">
              <a:buNone/>
              <a:defRPr sz="2400">
                <a:solidFill>
                  <a:schemeClr val="tx1"/>
                </a:solidFill>
                <a:latin typeface="游ゴシック Medium" panose="020B0500000000000000" pitchFamily="50" charset="-128"/>
                <a:ea typeface="游ゴシック Medium" panose="020B0500000000000000"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8" name="Rectangle 12">
            <a:extLst>
              <a:ext uri="{FF2B5EF4-FFF2-40B4-BE49-F238E27FC236}">
                <a16:creationId xmlns:a16="http://schemas.microsoft.com/office/drawing/2014/main" id="{B8320D2A-6A04-4DD5-ADCF-9718A2B8E753}"/>
              </a:ext>
            </a:extLst>
          </p:cNvPr>
          <p:cNvSpPr>
            <a:spLocks noChangeArrowheads="1"/>
          </p:cNvSpPr>
          <p:nvPr userDrawn="1"/>
        </p:nvSpPr>
        <p:spPr bwMode="auto">
          <a:xfrm>
            <a:off x="272480" y="6539906"/>
            <a:ext cx="2367186" cy="29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defRPr/>
            </a:pPr>
            <a:r>
              <a:rPr lang="en-US" altLang="ja-JP" sz="1100" dirty="0">
                <a:solidFill>
                  <a:srgbClr val="000000"/>
                </a:solidFill>
                <a:latin typeface="Calibri" panose="020F0502020204030204" pitchFamily="34" charset="0"/>
                <a:ea typeface="+mn-ea"/>
                <a:cs typeface="メイリオ" pitchFamily="50" charset="-128"/>
              </a:rPr>
              <a:t>© 2019  IPA, Japan</a:t>
            </a:r>
            <a:r>
              <a:rPr lang="ja-JP" altLang="en-US" sz="1100" dirty="0">
                <a:solidFill>
                  <a:srgbClr val="000000"/>
                </a:solidFill>
                <a:latin typeface="Calibri" panose="020F0502020204030204" pitchFamily="34" charset="0"/>
                <a:ea typeface="+mn-ea"/>
                <a:cs typeface="メイリオ" pitchFamily="50" charset="-128"/>
              </a:rPr>
              <a:t>  </a:t>
            </a:r>
            <a:r>
              <a:rPr lang="en-US" altLang="ja-JP" sz="1100" dirty="0">
                <a:solidFill>
                  <a:srgbClr val="000000"/>
                </a:solidFill>
                <a:latin typeface="Calibri" panose="020F0502020204030204" pitchFamily="34" charset="0"/>
                <a:ea typeface="+mn-ea"/>
                <a:cs typeface="メイリオ" pitchFamily="50" charset="-128"/>
              </a:rPr>
              <a:t>CC</a:t>
            </a:r>
            <a:r>
              <a:rPr lang="ja-JP" altLang="en-US" sz="1100" dirty="0">
                <a:solidFill>
                  <a:srgbClr val="000000"/>
                </a:solidFill>
                <a:latin typeface="Calibri" panose="020F0502020204030204" pitchFamily="34" charset="0"/>
                <a:ea typeface="+mn-ea"/>
                <a:cs typeface="メイリオ" pitchFamily="50" charset="-128"/>
              </a:rPr>
              <a:t> </a:t>
            </a:r>
            <a:r>
              <a:rPr lang="en-US" altLang="ja-JP" sz="1100" dirty="0">
                <a:solidFill>
                  <a:srgbClr val="000000"/>
                </a:solidFill>
                <a:latin typeface="Calibri" panose="020F0502020204030204" pitchFamily="34" charset="0"/>
                <a:ea typeface="+mn-ea"/>
                <a:cs typeface="メイリオ" pitchFamily="50" charset="-128"/>
              </a:rPr>
              <a:t>BY</a:t>
            </a:r>
          </a:p>
        </p:txBody>
      </p:sp>
      <p:pic>
        <p:nvPicPr>
          <p:cNvPr id="14" name="図 13">
            <a:extLst>
              <a:ext uri="{FF2B5EF4-FFF2-40B4-BE49-F238E27FC236}">
                <a16:creationId xmlns:a16="http://schemas.microsoft.com/office/drawing/2014/main" id="{522D7ACA-1F5D-4405-B926-F9B9CE4094A0}"/>
              </a:ext>
            </a:extLst>
          </p:cNvPr>
          <p:cNvPicPr>
            <a:picLocks noChangeAspect="1"/>
          </p:cNvPicPr>
          <p:nvPr userDrawn="1"/>
        </p:nvPicPr>
        <p:blipFill>
          <a:blip r:embed="rId2"/>
          <a:stretch>
            <a:fillRect/>
          </a:stretch>
        </p:blipFill>
        <p:spPr>
          <a:xfrm>
            <a:off x="6022929" y="6651158"/>
            <a:ext cx="195881" cy="109859"/>
          </a:xfrm>
          <a:prstGeom prst="rect">
            <a:avLst/>
          </a:prstGeom>
        </p:spPr>
      </p:pic>
      <p:pic>
        <p:nvPicPr>
          <p:cNvPr id="15" name="図 14">
            <a:extLst>
              <a:ext uri="{FF2B5EF4-FFF2-40B4-BE49-F238E27FC236}">
                <a16:creationId xmlns:a16="http://schemas.microsoft.com/office/drawing/2014/main" id="{D9ACA2A9-7821-40EE-9615-A9C37595006E}"/>
              </a:ext>
            </a:extLst>
          </p:cNvPr>
          <p:cNvPicPr>
            <a:picLocks noChangeAspect="1"/>
          </p:cNvPicPr>
          <p:nvPr userDrawn="1"/>
        </p:nvPicPr>
        <p:blipFill>
          <a:blip r:embed="rId3"/>
          <a:stretch>
            <a:fillRect/>
          </a:stretch>
        </p:blipFill>
        <p:spPr>
          <a:xfrm>
            <a:off x="6206209" y="6595382"/>
            <a:ext cx="3198686" cy="26867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272480" y="1268760"/>
            <a:ext cx="4536504" cy="50405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97016" y="1268760"/>
            <a:ext cx="4536504" cy="50405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72480" y="260648"/>
            <a:ext cx="9361040" cy="864096"/>
          </a:xfrm>
        </p:spPr>
        <p:txBody>
          <a:bodyPr>
            <a:normAutofit/>
          </a:bodyPr>
          <a:lstStyle>
            <a:lvl1pPr>
              <a:defRPr sz="2000"/>
            </a:lvl1pPr>
          </a:lstStyle>
          <a:p>
            <a:r>
              <a:rPr kumimoji="1" lang="ja-JP" altLang="en-US" dirty="0"/>
              <a:t>マスタ タイトルの書式設定</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272480" y="260648"/>
            <a:ext cx="9361040" cy="864096"/>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272480" y="1268760"/>
            <a:ext cx="9361040" cy="5040559"/>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Rectangle 12">
            <a:extLst>
              <a:ext uri="{FF2B5EF4-FFF2-40B4-BE49-F238E27FC236}">
                <a16:creationId xmlns:a16="http://schemas.microsoft.com/office/drawing/2014/main" id="{6B686478-B4FB-4AD3-8800-268C0978616E}"/>
              </a:ext>
            </a:extLst>
          </p:cNvPr>
          <p:cNvSpPr>
            <a:spLocks noChangeArrowheads="1"/>
          </p:cNvSpPr>
          <p:nvPr userDrawn="1"/>
        </p:nvSpPr>
        <p:spPr bwMode="auto">
          <a:xfrm>
            <a:off x="272480" y="6559530"/>
            <a:ext cx="2367186" cy="29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defRPr/>
            </a:pPr>
            <a:r>
              <a:rPr lang="en-US" altLang="ja-JP" sz="1100" dirty="0">
                <a:solidFill>
                  <a:srgbClr val="000000"/>
                </a:solidFill>
                <a:latin typeface="Calibri" panose="020F0502020204030204" pitchFamily="34" charset="0"/>
                <a:ea typeface="+mn-ea"/>
                <a:cs typeface="メイリオ" pitchFamily="50" charset="-128"/>
              </a:rPr>
              <a:t>© 2019  IPA, Japan</a:t>
            </a:r>
            <a:r>
              <a:rPr lang="ja-JP" altLang="en-US" sz="1100" dirty="0">
                <a:solidFill>
                  <a:srgbClr val="000000"/>
                </a:solidFill>
                <a:latin typeface="Calibri" panose="020F0502020204030204" pitchFamily="34" charset="0"/>
                <a:ea typeface="+mn-ea"/>
                <a:cs typeface="メイリオ" pitchFamily="50" charset="-128"/>
              </a:rPr>
              <a:t>  </a:t>
            </a:r>
            <a:r>
              <a:rPr lang="en-US" altLang="ja-JP" sz="1100" dirty="0">
                <a:solidFill>
                  <a:srgbClr val="000000"/>
                </a:solidFill>
                <a:latin typeface="Calibri" panose="020F0502020204030204" pitchFamily="34" charset="0"/>
                <a:ea typeface="+mn-ea"/>
                <a:cs typeface="メイリオ" pitchFamily="50" charset="-128"/>
              </a:rPr>
              <a:t>CC</a:t>
            </a:r>
            <a:r>
              <a:rPr lang="ja-JP" altLang="en-US" sz="1100" dirty="0">
                <a:solidFill>
                  <a:srgbClr val="000000"/>
                </a:solidFill>
                <a:latin typeface="Calibri" panose="020F0502020204030204" pitchFamily="34" charset="0"/>
                <a:ea typeface="+mn-ea"/>
                <a:cs typeface="メイリオ" pitchFamily="50" charset="-128"/>
              </a:rPr>
              <a:t> </a:t>
            </a:r>
            <a:r>
              <a:rPr lang="en-US" altLang="ja-JP" sz="1100" dirty="0">
                <a:solidFill>
                  <a:srgbClr val="000000"/>
                </a:solidFill>
                <a:latin typeface="Calibri" panose="020F0502020204030204" pitchFamily="34" charset="0"/>
                <a:ea typeface="+mn-ea"/>
                <a:cs typeface="メイリオ" pitchFamily="50" charset="-128"/>
              </a:rPr>
              <a:t>BY</a:t>
            </a:r>
          </a:p>
        </p:txBody>
      </p:sp>
      <p:pic>
        <p:nvPicPr>
          <p:cNvPr id="9" name="図 8">
            <a:extLst>
              <a:ext uri="{FF2B5EF4-FFF2-40B4-BE49-F238E27FC236}">
                <a16:creationId xmlns:a16="http://schemas.microsoft.com/office/drawing/2014/main" id="{2D27AA75-A6CB-4038-8E26-82B6090A9576}"/>
              </a:ext>
            </a:extLst>
          </p:cNvPr>
          <p:cNvPicPr>
            <a:picLocks noChangeAspect="1"/>
          </p:cNvPicPr>
          <p:nvPr userDrawn="1"/>
        </p:nvPicPr>
        <p:blipFill>
          <a:blip r:embed="rId7"/>
          <a:stretch>
            <a:fillRect/>
          </a:stretch>
        </p:blipFill>
        <p:spPr>
          <a:xfrm>
            <a:off x="6022929" y="6651158"/>
            <a:ext cx="195881" cy="109859"/>
          </a:xfrm>
          <a:prstGeom prst="rect">
            <a:avLst/>
          </a:prstGeom>
        </p:spPr>
      </p:pic>
      <p:pic>
        <p:nvPicPr>
          <p:cNvPr id="10" name="図 9">
            <a:extLst>
              <a:ext uri="{FF2B5EF4-FFF2-40B4-BE49-F238E27FC236}">
                <a16:creationId xmlns:a16="http://schemas.microsoft.com/office/drawing/2014/main" id="{08229558-719F-4B90-8795-CBBB458A3E8A}"/>
              </a:ext>
            </a:extLst>
          </p:cNvPr>
          <p:cNvPicPr>
            <a:picLocks noChangeAspect="1"/>
          </p:cNvPicPr>
          <p:nvPr userDrawn="1"/>
        </p:nvPicPr>
        <p:blipFill>
          <a:blip r:embed="rId8"/>
          <a:stretch>
            <a:fillRect/>
          </a:stretch>
        </p:blipFill>
        <p:spPr>
          <a:xfrm>
            <a:off x="6206209" y="6595382"/>
            <a:ext cx="3198686" cy="268670"/>
          </a:xfrm>
          <a:prstGeom prst="rect">
            <a:avLst/>
          </a:prstGeom>
        </p:spPr>
      </p:pic>
      <p:sp>
        <p:nvSpPr>
          <p:cNvPr id="11" name="Rectangle 10">
            <a:extLst>
              <a:ext uri="{FF2B5EF4-FFF2-40B4-BE49-F238E27FC236}">
                <a16:creationId xmlns:a16="http://schemas.microsoft.com/office/drawing/2014/main" id="{2C057397-AE38-4F29-AE7A-2AED14102BF8}"/>
              </a:ext>
            </a:extLst>
          </p:cNvPr>
          <p:cNvSpPr>
            <a:spLocks noChangeArrowheads="1"/>
          </p:cNvSpPr>
          <p:nvPr userDrawn="1"/>
        </p:nvSpPr>
        <p:spPr bwMode="auto">
          <a:xfrm>
            <a:off x="9257928" y="6573137"/>
            <a:ext cx="648072" cy="3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auto">
              <a:spcBef>
                <a:spcPts val="0"/>
              </a:spcBef>
              <a:spcAft>
                <a:spcPts val="0"/>
              </a:spcAft>
            </a:pPr>
            <a:fld id="{78A54DDE-0630-481C-A38A-EDA167C9F3C5}" type="slidenum">
              <a:rPr lang="ja-JP" altLang="en-US" sz="1100">
                <a:solidFill>
                  <a:srgbClr val="000000"/>
                </a:solidFill>
                <a:effectLst/>
                <a:latin typeface="Calibri" panose="020F0502020204030204" pitchFamily="34" charset="0"/>
                <a:ea typeface="+mn-ea"/>
              </a:rPr>
              <a:pPr algn="r" fontAlgn="auto">
                <a:spcBef>
                  <a:spcPts val="0"/>
                </a:spcBef>
                <a:spcAft>
                  <a:spcPts val="0"/>
                </a:spcAft>
              </a:pPr>
              <a:t>‹#›</a:t>
            </a:fld>
            <a:endParaRPr lang="en-US" altLang="ja-JP" sz="1100" dirty="0">
              <a:solidFill>
                <a:srgbClr val="000000"/>
              </a:solidFill>
              <a:effectLst/>
              <a:latin typeface="Calibri" panose="020F0502020204030204" pitchFamily="34" charset="0"/>
              <a:ea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sldNum="0" hdr="0" ftr="0" dt="0"/>
  <p:txStyles>
    <p:titleStyle>
      <a:lvl1pPr algn="l" defTabSz="914400" rtl="0" eaLnBrk="1" latinLnBrk="0" hangingPunct="1">
        <a:spcBef>
          <a:spcPct val="0"/>
        </a:spcBef>
        <a:buNone/>
        <a:defRPr kumimoji="1" sz="2000" b="0" kern="1200">
          <a:solidFill>
            <a:schemeClr val="tx1"/>
          </a:solidFill>
          <a:latin typeface="游ゴシック Medium" panose="020B0500000000000000" pitchFamily="50" charset="-128"/>
          <a:ea typeface="游ゴシック Medium" panose="020B0500000000000000" pitchFamily="50" charset="-128"/>
          <a:cs typeface="+mj-cs"/>
        </a:defRPr>
      </a:lvl1pPr>
    </p:titleStyle>
    <p:bodyStyle>
      <a:lvl1pPr marL="266700" indent="-266700" algn="l" defTabSz="914400" rtl="0" eaLnBrk="1" latinLnBrk="0" hangingPunct="1">
        <a:spcBef>
          <a:spcPct val="20000"/>
        </a:spcBef>
        <a:buClr>
          <a:schemeClr val="bg1">
            <a:lumMod val="65000"/>
          </a:schemeClr>
        </a:buClr>
        <a:buSzPct val="80000"/>
        <a:buFont typeface="Wingdings" pitchFamily="2" charset="2"/>
        <a:buChar char="l"/>
        <a:defRPr kumimoji="1" sz="2800" kern="1200">
          <a:solidFill>
            <a:schemeClr val="tx1"/>
          </a:solidFill>
          <a:latin typeface="游ゴシック Medium" panose="020B0500000000000000" pitchFamily="50" charset="-128"/>
          <a:ea typeface="游ゴシック Medium" panose="020B0500000000000000" pitchFamily="50" charset="-128"/>
          <a:cs typeface="+mn-cs"/>
        </a:defRPr>
      </a:lvl1pPr>
      <a:lvl2pPr marL="622300" indent="-266700" algn="l" defTabSz="914400" rtl="0" eaLnBrk="1" latinLnBrk="0" hangingPunct="1">
        <a:spcBef>
          <a:spcPct val="20000"/>
        </a:spcBef>
        <a:buClr>
          <a:schemeClr val="bg1">
            <a:lumMod val="65000"/>
          </a:schemeClr>
        </a:buClr>
        <a:buSzPct val="80000"/>
        <a:buFont typeface="Wingdings" pitchFamily="2" charset="2"/>
        <a:buChar char="n"/>
        <a:defRPr kumimoji="1" sz="2400" kern="1200">
          <a:solidFill>
            <a:schemeClr val="tx1"/>
          </a:solidFill>
          <a:latin typeface="游ゴシック Medium" panose="020B0500000000000000" pitchFamily="50" charset="-128"/>
          <a:ea typeface="游ゴシック Medium" panose="020B0500000000000000" pitchFamily="50" charset="-128"/>
          <a:cs typeface="+mn-cs"/>
        </a:defRPr>
      </a:lvl2pPr>
      <a:lvl3pPr marL="990600" indent="-266700" algn="l" defTabSz="914400" rtl="0" eaLnBrk="1" latinLnBrk="0" hangingPunct="1">
        <a:spcBef>
          <a:spcPct val="20000"/>
        </a:spcBef>
        <a:buClr>
          <a:schemeClr val="bg1">
            <a:lumMod val="65000"/>
          </a:schemeClr>
        </a:buClr>
        <a:buSzPct val="80000"/>
        <a:buFont typeface="Wingdings" pitchFamily="2" charset="2"/>
        <a:buChar char="u"/>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3pPr>
      <a:lvl4pPr marL="1308100" indent="-228600" algn="l" defTabSz="914400" rtl="0" eaLnBrk="1" latinLnBrk="0" hangingPunct="1">
        <a:spcBef>
          <a:spcPct val="20000"/>
        </a:spcBef>
        <a:buClr>
          <a:schemeClr val="bg1">
            <a:lumMod val="65000"/>
          </a:schemeClr>
        </a:buClr>
        <a:buSzPct val="80000"/>
        <a:buFont typeface="Wingdings" pitchFamily="2" charset="2"/>
        <a:buChar char="p"/>
        <a:defRPr kumimoji="1" sz="1800" kern="1200">
          <a:solidFill>
            <a:schemeClr val="tx1"/>
          </a:solidFill>
          <a:latin typeface="游ゴシック Medium" panose="020B0500000000000000" pitchFamily="50" charset="-128"/>
          <a:ea typeface="游ゴシック Medium" panose="020B0500000000000000" pitchFamily="50" charset="-128"/>
          <a:cs typeface="+mn-cs"/>
        </a:defRPr>
      </a:lvl4pPr>
      <a:lvl5pPr marL="1638300" indent="-203200" algn="l" defTabSz="914400" rtl="0" eaLnBrk="1" latinLnBrk="0" hangingPunct="1">
        <a:spcBef>
          <a:spcPct val="20000"/>
        </a:spcBef>
        <a:buClr>
          <a:schemeClr val="bg1">
            <a:lumMod val="65000"/>
          </a:schemeClr>
        </a:buClr>
        <a:buSzPct val="80000"/>
        <a:buFont typeface="Wingdings" pitchFamily="2" charset="2"/>
        <a:buChar char="Ø"/>
        <a:defRPr kumimoji="1" sz="1800" kern="1200">
          <a:solidFill>
            <a:schemeClr val="tx1"/>
          </a:solidFill>
          <a:latin typeface="游ゴシック Medium" panose="020B0500000000000000" pitchFamily="50" charset="-128"/>
          <a:ea typeface="游ゴシック Medium" panose="020B0500000000000000"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image" Target="../media/image261.emf"/><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sz="2000" b="0" dirty="0">
                <a:latin typeface="HG丸ｺﾞｼｯｸM-PRO" panose="020F0600000000000000" pitchFamily="50" charset="-128"/>
                <a:ea typeface="HG丸ｺﾞｼｯｸM-PRO" panose="020F0600000000000000" pitchFamily="50" charset="-128"/>
              </a:rPr>
              <a:t>2018</a:t>
            </a:r>
            <a:r>
              <a:rPr lang="ja-JP" altLang="en-US" sz="2000" b="0" dirty="0">
                <a:latin typeface="HG丸ｺﾞｼｯｸM-PRO" panose="020F0600000000000000" pitchFamily="50" charset="-128"/>
                <a:ea typeface="HG丸ｺﾞｼｯｸM-PRO" panose="020F0600000000000000" pitchFamily="50" charset="-128"/>
              </a:rPr>
              <a:t>年度組込みソフトウェア産業の動向把握等に関する調査事業</a:t>
            </a:r>
            <a:br>
              <a:rPr lang="en-US" altLang="ja-JP" sz="2000" b="0" dirty="0">
                <a:latin typeface="HG丸ｺﾞｼｯｸM-PRO" panose="020F0600000000000000" pitchFamily="50" charset="-128"/>
                <a:ea typeface="HG丸ｺﾞｼｯｸM-PRO" panose="020F0600000000000000" pitchFamily="50" charset="-128"/>
              </a:rPr>
            </a:br>
            <a:r>
              <a:rPr lang="ja-JP" altLang="en-US" sz="3600" b="1" dirty="0">
                <a:latin typeface="HG丸ｺﾞｼｯｸM-PRO" panose="020F0600000000000000" pitchFamily="50" charset="-128"/>
                <a:ea typeface="HG丸ｺﾞｼｯｸM-PRO" panose="020F0600000000000000" pitchFamily="50" charset="-128"/>
              </a:rPr>
              <a:t>組込み／</a:t>
            </a:r>
            <a:r>
              <a:rPr lang="en-US" altLang="ja-JP" sz="3600" b="1" dirty="0" err="1">
                <a:latin typeface="HG丸ｺﾞｼｯｸM-PRO" panose="020F0600000000000000" pitchFamily="50" charset="-128"/>
                <a:ea typeface="HG丸ｺﾞｼｯｸM-PRO" panose="020F0600000000000000" pitchFamily="50" charset="-128"/>
              </a:rPr>
              <a:t>IoT</a:t>
            </a:r>
            <a:r>
              <a:rPr lang="ja-JP" altLang="en-US" sz="3600" b="1" dirty="0">
                <a:latin typeface="HG丸ｺﾞｼｯｸM-PRO" panose="020F0600000000000000" pitchFamily="50" charset="-128"/>
                <a:ea typeface="HG丸ｺﾞｼｯｸM-PRO" panose="020F0600000000000000" pitchFamily="50" charset="-128"/>
              </a:rPr>
              <a:t>に関する動向調査</a:t>
            </a:r>
            <a:br>
              <a:rPr lang="en-US" altLang="ja-JP" sz="3600" b="1" dirty="0">
                <a:latin typeface="HG丸ｺﾞｼｯｸM-PRO" panose="020F0600000000000000" pitchFamily="50" charset="-128"/>
                <a:ea typeface="HG丸ｺﾞｼｯｸM-PRO" panose="020F0600000000000000" pitchFamily="50" charset="-128"/>
              </a:rPr>
            </a:br>
            <a:r>
              <a:rPr lang="ja-JP" altLang="en-US" sz="2800" dirty="0">
                <a:latin typeface="HG丸ｺﾞｼｯｸM-PRO" panose="020F0600000000000000" pitchFamily="50" charset="-128"/>
                <a:ea typeface="HG丸ｺﾞｼｯｸM-PRO" panose="020F0600000000000000" pitchFamily="50" charset="-128"/>
              </a:rPr>
              <a:t>調査報告書（データ編）</a:t>
            </a:r>
          </a:p>
        </p:txBody>
      </p:sp>
      <p:sp>
        <p:nvSpPr>
          <p:cNvPr id="3" name="サブタイトル 2"/>
          <p:cNvSpPr>
            <a:spLocks noGrp="1"/>
          </p:cNvSpPr>
          <p:nvPr>
            <p:ph type="subTitle" idx="1"/>
          </p:nvPr>
        </p:nvSpPr>
        <p:spPr/>
        <p:txBody>
          <a:bodyPr/>
          <a:lstStyle/>
          <a:p>
            <a:endParaRPr lang="en-US" altLang="ja-JP" dirty="0"/>
          </a:p>
          <a:p>
            <a:pPr>
              <a:lnSpc>
                <a:spcPct val="150000"/>
              </a:lnSpc>
            </a:pPr>
            <a:r>
              <a:rPr lang="en-US" altLang="ja-JP" dirty="0">
                <a:latin typeface="HG丸ｺﾞｼｯｸM-PRO" panose="020F0600000000000000" pitchFamily="50" charset="-128"/>
                <a:ea typeface="HG丸ｺﾞｼｯｸM-PRO" panose="020F0600000000000000" pitchFamily="50" charset="-128"/>
              </a:rPr>
              <a:t>2019</a:t>
            </a:r>
            <a:r>
              <a:rPr lang="ja-JP" altLang="en-US" dirty="0">
                <a:latin typeface="HG丸ｺﾞｼｯｸM-PRO" panose="020F0600000000000000" pitchFamily="50" charset="-128"/>
                <a:ea typeface="HG丸ｺﾞｼｯｸM-PRO" panose="020F0600000000000000" pitchFamily="50" charset="-128"/>
              </a:rPr>
              <a:t>年</a:t>
            </a:r>
            <a:r>
              <a:rPr lang="en-US" altLang="ja-JP" dirty="0">
                <a:latin typeface="HG丸ｺﾞｼｯｸM-PRO" panose="020F0600000000000000" pitchFamily="50" charset="-128"/>
                <a:ea typeface="HG丸ｺﾞｼｯｸM-PRO" panose="020F0600000000000000" pitchFamily="50" charset="-128"/>
              </a:rPr>
              <a:t>3</a:t>
            </a:r>
            <a:r>
              <a:rPr lang="ja-JP" altLang="en-US" dirty="0">
                <a:latin typeface="HG丸ｺﾞｼｯｸM-PRO" panose="020F0600000000000000" pitchFamily="50" charset="-128"/>
                <a:ea typeface="HG丸ｺﾞｼｯｸM-PRO" panose="020F0600000000000000" pitchFamily="50" charset="-128"/>
              </a:rPr>
              <a:t>月</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独立行政法人 </a:t>
            </a:r>
            <a:r>
              <a:rPr lang="ja-JP" altLang="en-US" sz="2800" b="1" dirty="0">
                <a:latin typeface="HG丸ｺﾞｼｯｸM-PRO" panose="020F0600000000000000" pitchFamily="50" charset="-128"/>
                <a:ea typeface="HG丸ｺﾞｼｯｸM-PRO" panose="020F0600000000000000" pitchFamily="50" charset="-128"/>
              </a:rPr>
              <a:t>情報処理推進機構</a:t>
            </a:r>
            <a:r>
              <a:rPr lang="ja-JP" altLang="en-US" sz="2800" dirty="0">
                <a:latin typeface="HG丸ｺﾞｼｯｸM-PRO" panose="020F0600000000000000" pitchFamily="50" charset="-128"/>
                <a:ea typeface="HG丸ｺﾞｼｯｸM-PRO" panose="020F0600000000000000" pitchFamily="50" charset="-128"/>
              </a:rPr>
              <a:t>（</a:t>
            </a:r>
            <a:r>
              <a:rPr lang="en-US" altLang="ja-JP" sz="2800" dirty="0">
                <a:latin typeface="HG丸ｺﾞｼｯｸM-PRO" panose="020F0600000000000000" pitchFamily="50" charset="-128"/>
                <a:ea typeface="HG丸ｺﾞｼｯｸM-PRO" panose="020F0600000000000000" pitchFamily="50" charset="-128"/>
              </a:rPr>
              <a:t>IPA</a:t>
            </a:r>
            <a:r>
              <a:rPr lang="ja-JP" altLang="en-US" sz="2800" dirty="0">
                <a:latin typeface="HG丸ｺﾞｼｯｸM-PRO" panose="020F0600000000000000" pitchFamily="50" charset="-128"/>
                <a:ea typeface="HG丸ｺﾞｼｯｸM-PRO" panose="020F0600000000000000" pitchFamily="50" charset="-128"/>
              </a:rPr>
              <a:t>）</a:t>
            </a:r>
            <a:endParaRPr lang="en-US" altLang="ja-JP" sz="2800" dirty="0">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CEBF99CD-08BD-4B1C-9F9D-A57F567DA4CA}"/>
              </a:ext>
            </a:extLst>
          </p:cNvPr>
          <p:cNvPicPr>
            <a:picLocks noChangeAspect="1"/>
          </p:cNvPicPr>
          <p:nvPr/>
        </p:nvPicPr>
        <p:blipFill>
          <a:blip r:embed="rId2"/>
          <a:stretch>
            <a:fillRect/>
          </a:stretch>
        </p:blipFill>
        <p:spPr>
          <a:xfrm>
            <a:off x="56456" y="44624"/>
            <a:ext cx="2578832" cy="9449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a:t>クロス集計・分析のポイント</a:t>
            </a:r>
          </a:p>
        </p:txBody>
      </p:sp>
      <p:sp>
        <p:nvSpPr>
          <p:cNvPr id="7" name="テキスト ボックス 6"/>
          <p:cNvSpPr txBox="1"/>
          <p:nvPr/>
        </p:nvSpPr>
        <p:spPr>
          <a:xfrm>
            <a:off x="920552" y="3068960"/>
            <a:ext cx="2304256" cy="648072"/>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pPr algn="ctr"/>
            <a:r>
              <a:rPr lang="en-US" altLang="ja-JP" sz="1200" dirty="0" err="1"/>
              <a:t>IoT</a:t>
            </a:r>
            <a:r>
              <a:rPr lang="ja-JP" altLang="en-US" sz="1200" dirty="0"/>
              <a:t>に関連した事業分野の有無</a:t>
            </a:r>
            <a:endParaRPr lang="en-US" altLang="ja-JP" sz="1200" dirty="0"/>
          </a:p>
          <a:p>
            <a:pPr algn="ctr"/>
            <a:r>
              <a:rPr lang="ja-JP" altLang="en-US" sz="1200" dirty="0"/>
              <a:t>（</a:t>
            </a:r>
            <a:r>
              <a:rPr lang="en-US" altLang="ja-JP" sz="1200" dirty="0"/>
              <a:t>Q3B</a:t>
            </a:r>
            <a:r>
              <a:rPr lang="ja-JP" altLang="en-US" sz="1200" dirty="0"/>
              <a:t>）</a:t>
            </a:r>
            <a:endParaRPr lang="en-US" altLang="ja-JP" sz="1200" dirty="0"/>
          </a:p>
        </p:txBody>
      </p:sp>
      <p:sp>
        <p:nvSpPr>
          <p:cNvPr id="13" name="テキスト ボックス 12"/>
          <p:cNvSpPr txBox="1"/>
          <p:nvPr/>
        </p:nvSpPr>
        <p:spPr>
          <a:xfrm>
            <a:off x="920552" y="3933056"/>
            <a:ext cx="2304256" cy="648072"/>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pPr algn="ctr"/>
            <a:r>
              <a:rPr lang="ja-JP" altLang="en-US" sz="1200" dirty="0"/>
              <a:t>自部門／自社での</a:t>
            </a:r>
            <a:endParaRPr lang="en-US" altLang="ja-JP" sz="1200" dirty="0"/>
          </a:p>
          <a:p>
            <a:pPr algn="ctr"/>
            <a:r>
              <a:rPr lang="en-US" altLang="ja-JP" sz="1200" dirty="0"/>
              <a:t>DX</a:t>
            </a:r>
            <a:r>
              <a:rPr lang="ja-JP" altLang="en-US" sz="1200" dirty="0"/>
              <a:t>の取り組みの有無</a:t>
            </a:r>
            <a:endParaRPr lang="en-US" altLang="ja-JP" sz="1200" dirty="0"/>
          </a:p>
          <a:p>
            <a:pPr algn="ctr"/>
            <a:r>
              <a:rPr lang="ja-JP" altLang="en-US" sz="1200" dirty="0"/>
              <a:t>（</a:t>
            </a:r>
            <a:r>
              <a:rPr lang="en-US" altLang="ja-JP" sz="1200" dirty="0"/>
              <a:t>Q11B</a:t>
            </a:r>
            <a:r>
              <a:rPr lang="ja-JP" altLang="en-US" sz="1200" dirty="0"/>
              <a:t>）</a:t>
            </a:r>
          </a:p>
        </p:txBody>
      </p:sp>
      <p:sp>
        <p:nvSpPr>
          <p:cNvPr id="14" name="テキスト ボックス 13"/>
          <p:cNvSpPr txBox="1"/>
          <p:nvPr/>
        </p:nvSpPr>
        <p:spPr>
          <a:xfrm>
            <a:off x="920552" y="4797152"/>
            <a:ext cx="2304256" cy="648072"/>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pPr algn="ctr"/>
            <a:r>
              <a:rPr lang="en-US" altLang="ja-JP" sz="1200" dirty="0"/>
              <a:t>AI</a:t>
            </a:r>
            <a:r>
              <a:rPr lang="ja-JP" altLang="en-US" sz="1200" dirty="0"/>
              <a:t>に関する取り組み</a:t>
            </a:r>
            <a:endParaRPr lang="en-US" altLang="ja-JP" sz="1200" dirty="0"/>
          </a:p>
          <a:p>
            <a:pPr algn="ctr"/>
            <a:r>
              <a:rPr lang="ja-JP" altLang="en-US" sz="1200" dirty="0"/>
              <a:t>（</a:t>
            </a:r>
            <a:r>
              <a:rPr lang="en-US" altLang="ja-JP" sz="1200" dirty="0"/>
              <a:t>Q20</a:t>
            </a:r>
            <a:r>
              <a:rPr lang="ja-JP" altLang="en-US" sz="1200" dirty="0"/>
              <a:t>）</a:t>
            </a:r>
          </a:p>
        </p:txBody>
      </p:sp>
      <p:sp>
        <p:nvSpPr>
          <p:cNvPr id="23" name="テキスト ボックス 22"/>
          <p:cNvSpPr txBox="1"/>
          <p:nvPr/>
        </p:nvSpPr>
        <p:spPr>
          <a:xfrm>
            <a:off x="920552" y="2204864"/>
            <a:ext cx="2304256" cy="648072"/>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pPr algn="ctr"/>
            <a:r>
              <a:rPr lang="ja-JP" altLang="en-US" sz="1200" dirty="0"/>
              <a:t>事業規模</a:t>
            </a:r>
            <a:endParaRPr lang="en-US" altLang="ja-JP" sz="1200" dirty="0"/>
          </a:p>
          <a:p>
            <a:pPr algn="ctr"/>
            <a:r>
              <a:rPr lang="ja-JP" altLang="en-US" sz="1200" dirty="0"/>
              <a:t>（従業員数 </a:t>
            </a:r>
            <a:r>
              <a:rPr lang="en-US" altLang="ja-JP" sz="1200" dirty="0"/>
              <a:t>Q1A</a:t>
            </a:r>
            <a:r>
              <a:rPr lang="ja-JP" altLang="en-US" sz="1200" dirty="0"/>
              <a:t>）</a:t>
            </a:r>
          </a:p>
        </p:txBody>
      </p:sp>
      <p:sp>
        <p:nvSpPr>
          <p:cNvPr id="24" name="テキスト ボックス 23"/>
          <p:cNvSpPr txBox="1"/>
          <p:nvPr/>
        </p:nvSpPr>
        <p:spPr>
          <a:xfrm>
            <a:off x="5169024" y="3501008"/>
            <a:ext cx="3816424" cy="648072"/>
          </a:xfrm>
          <a:prstGeom prst="rect">
            <a:avLst/>
          </a:prstGeom>
          <a:solidFill>
            <a:schemeClr val="accent3">
              <a:lumMod val="40000"/>
              <a:lumOff val="6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pPr algn="ctr"/>
            <a:r>
              <a:rPr lang="ja-JP" altLang="en-US" sz="1200" dirty="0"/>
              <a:t>現在重要な技術、将来強化／新たに獲得したい技術</a:t>
            </a:r>
            <a:endParaRPr lang="en-US" altLang="ja-JP" sz="1200" dirty="0"/>
          </a:p>
          <a:p>
            <a:pPr algn="ctr"/>
            <a:r>
              <a:rPr lang="ja-JP" altLang="en-US" sz="1200" dirty="0"/>
              <a:t>（</a:t>
            </a:r>
            <a:r>
              <a:rPr lang="en-US" altLang="ja-JP" sz="1200" dirty="0"/>
              <a:t>Q15</a:t>
            </a:r>
            <a:r>
              <a:rPr lang="ja-JP" altLang="en-US" sz="1200" dirty="0"/>
              <a:t>）</a:t>
            </a:r>
            <a:endParaRPr lang="en-US" altLang="ja-JP" sz="1200" dirty="0"/>
          </a:p>
        </p:txBody>
      </p:sp>
      <p:sp>
        <p:nvSpPr>
          <p:cNvPr id="25" name="テキスト ボックス 24"/>
          <p:cNvSpPr txBox="1"/>
          <p:nvPr/>
        </p:nvSpPr>
        <p:spPr>
          <a:xfrm>
            <a:off x="5169024" y="4293096"/>
            <a:ext cx="3816424" cy="648072"/>
          </a:xfrm>
          <a:prstGeom prst="rect">
            <a:avLst/>
          </a:prstGeom>
          <a:solidFill>
            <a:schemeClr val="accent3">
              <a:lumMod val="40000"/>
              <a:lumOff val="6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pPr algn="ctr"/>
            <a:r>
              <a:rPr lang="ja-JP" altLang="en-US" sz="1200" dirty="0"/>
              <a:t>現在不足している人材、将来に不足が想定される人材</a:t>
            </a:r>
            <a:endParaRPr lang="en-US" altLang="ja-JP" sz="1200" dirty="0"/>
          </a:p>
          <a:p>
            <a:pPr algn="ctr"/>
            <a:r>
              <a:rPr lang="ja-JP" altLang="en-US" sz="1200" dirty="0"/>
              <a:t>（</a:t>
            </a:r>
            <a:r>
              <a:rPr lang="en-US" altLang="ja-JP" sz="1200" dirty="0"/>
              <a:t>Q26</a:t>
            </a:r>
            <a:r>
              <a:rPr lang="ja-JP" altLang="en-US" sz="1200" dirty="0"/>
              <a:t>）</a:t>
            </a:r>
          </a:p>
        </p:txBody>
      </p:sp>
      <p:sp>
        <p:nvSpPr>
          <p:cNvPr id="26" name="テキスト ボックス 25"/>
          <p:cNvSpPr txBox="1"/>
          <p:nvPr/>
        </p:nvSpPr>
        <p:spPr>
          <a:xfrm>
            <a:off x="5169024" y="5085184"/>
            <a:ext cx="3816424" cy="648072"/>
          </a:xfrm>
          <a:prstGeom prst="rect">
            <a:avLst/>
          </a:prstGeom>
          <a:solidFill>
            <a:schemeClr val="accent3">
              <a:lumMod val="40000"/>
              <a:lumOff val="6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pPr algn="ctr"/>
            <a:r>
              <a:rPr lang="ja-JP" altLang="en-US" sz="1200" dirty="0"/>
              <a:t>その他</a:t>
            </a:r>
            <a:endParaRPr lang="en-US" altLang="ja-JP" sz="1200" dirty="0"/>
          </a:p>
          <a:p>
            <a:pPr algn="ctr"/>
            <a:r>
              <a:rPr lang="ja-JP" altLang="en-US" sz="1200" dirty="0"/>
              <a:t>（個別に関連があると思われる調査項目）</a:t>
            </a:r>
          </a:p>
        </p:txBody>
      </p:sp>
      <p:sp>
        <p:nvSpPr>
          <p:cNvPr id="27" name="テキスト ボックス 26"/>
          <p:cNvSpPr txBox="1"/>
          <p:nvPr/>
        </p:nvSpPr>
        <p:spPr>
          <a:xfrm>
            <a:off x="5169024" y="2708920"/>
            <a:ext cx="3816424" cy="648072"/>
          </a:xfrm>
          <a:prstGeom prst="rect">
            <a:avLst/>
          </a:prstGeom>
          <a:solidFill>
            <a:schemeClr val="accent3">
              <a:lumMod val="40000"/>
              <a:lumOff val="6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pPr algn="ctr"/>
            <a:r>
              <a:rPr lang="ja-JP" altLang="en-US" sz="1200" dirty="0"/>
              <a:t>開発の課題とその解決策</a:t>
            </a:r>
            <a:endParaRPr lang="en-US" altLang="ja-JP" sz="1200" dirty="0"/>
          </a:p>
          <a:p>
            <a:pPr algn="ctr"/>
            <a:r>
              <a:rPr lang="ja-JP" altLang="en-US" sz="1200" dirty="0"/>
              <a:t>（</a:t>
            </a:r>
            <a:r>
              <a:rPr lang="en-US" altLang="ja-JP" sz="1200" dirty="0"/>
              <a:t>Q14</a:t>
            </a:r>
            <a:r>
              <a:rPr lang="ja-JP" altLang="en-US" sz="1200" dirty="0"/>
              <a:t>）</a:t>
            </a:r>
          </a:p>
        </p:txBody>
      </p:sp>
      <p:sp>
        <p:nvSpPr>
          <p:cNvPr id="35" name="右中かっこ 34"/>
          <p:cNvSpPr/>
          <p:nvPr/>
        </p:nvSpPr>
        <p:spPr>
          <a:xfrm>
            <a:off x="3368824" y="2204864"/>
            <a:ext cx="288032" cy="324036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右中かっこ 35"/>
          <p:cNvSpPr/>
          <p:nvPr/>
        </p:nvSpPr>
        <p:spPr>
          <a:xfrm flipH="1">
            <a:off x="4736976" y="1916832"/>
            <a:ext cx="288032" cy="381642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左右矢印 38"/>
          <p:cNvSpPr/>
          <p:nvPr/>
        </p:nvSpPr>
        <p:spPr>
          <a:xfrm>
            <a:off x="3800872" y="3573016"/>
            <a:ext cx="792088" cy="504056"/>
          </a:xfrm>
          <a:prstGeom prst="lef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17" name="テキスト ボックス 16"/>
          <p:cNvSpPr txBox="1"/>
          <p:nvPr/>
        </p:nvSpPr>
        <p:spPr>
          <a:xfrm>
            <a:off x="5169024" y="1916832"/>
            <a:ext cx="3816424" cy="648072"/>
          </a:xfrm>
          <a:prstGeom prst="rect">
            <a:avLst/>
          </a:prstGeom>
          <a:solidFill>
            <a:schemeClr val="accent3">
              <a:lumMod val="40000"/>
              <a:lumOff val="6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pPr algn="ctr"/>
            <a:r>
              <a:rPr lang="ja-JP" altLang="en-US" sz="1200" dirty="0"/>
              <a:t>事業カテゴリ</a:t>
            </a:r>
            <a:endParaRPr lang="en-US" altLang="ja-JP" sz="1200" dirty="0"/>
          </a:p>
          <a:p>
            <a:pPr algn="ctr"/>
            <a:r>
              <a:rPr lang="ja-JP" altLang="en-US" sz="1200" dirty="0"/>
              <a:t>（</a:t>
            </a:r>
            <a:r>
              <a:rPr lang="en-US" altLang="ja-JP" sz="1200" dirty="0"/>
              <a:t>Q3A, B</a:t>
            </a:r>
            <a:r>
              <a:rPr lang="ja-JP" altLang="en-US" sz="1200" dirty="0"/>
              <a:t>）</a:t>
            </a:r>
          </a:p>
        </p:txBody>
      </p:sp>
      <p:sp>
        <p:nvSpPr>
          <p:cNvPr id="18" name="テキスト ボックス 17"/>
          <p:cNvSpPr txBox="1"/>
          <p:nvPr/>
        </p:nvSpPr>
        <p:spPr>
          <a:xfrm>
            <a:off x="1262202" y="1437821"/>
            <a:ext cx="1620957" cy="338554"/>
          </a:xfrm>
          <a:prstGeom prst="rect">
            <a:avLst/>
          </a:prstGeom>
          <a:noFill/>
        </p:spPr>
        <p:txBody>
          <a:bodyPr wrap="none" rtlCol="0">
            <a:spAutoFit/>
          </a:bodyPr>
          <a:lstStyle/>
          <a:p>
            <a:pPr algn="ctr"/>
            <a:r>
              <a:rPr kumimoji="1" lang="ja-JP" altLang="en-US" sz="1600" dirty="0">
                <a:latin typeface="游ゴシック Medium" panose="020B0500000000000000" pitchFamily="50" charset="-128"/>
                <a:ea typeface="游ゴシック Medium" panose="020B0500000000000000" pitchFamily="50" charset="-128"/>
              </a:rPr>
              <a:t>クロス集計の軸</a:t>
            </a:r>
          </a:p>
        </p:txBody>
      </p:sp>
      <p:sp>
        <p:nvSpPr>
          <p:cNvPr id="21" name="テキスト ボックス 20"/>
          <p:cNvSpPr txBox="1"/>
          <p:nvPr/>
        </p:nvSpPr>
        <p:spPr>
          <a:xfrm>
            <a:off x="5548613" y="1437821"/>
            <a:ext cx="3057247" cy="338554"/>
          </a:xfrm>
          <a:prstGeom prst="rect">
            <a:avLst/>
          </a:prstGeom>
          <a:noFill/>
        </p:spPr>
        <p:txBody>
          <a:bodyPr wrap="none" rtlCol="0">
            <a:spAutoFit/>
          </a:bodyPr>
          <a:lstStyle/>
          <a:p>
            <a:pPr algn="ctr"/>
            <a:r>
              <a:rPr kumimoji="1" lang="ja-JP" altLang="en-US" sz="1600" dirty="0">
                <a:latin typeface="游ゴシック Medium" panose="020B0500000000000000" pitchFamily="50" charset="-128"/>
                <a:ea typeface="游ゴシック Medium" panose="020B0500000000000000" pitchFamily="50" charset="-128"/>
              </a:rPr>
              <a:t>クロス集計で分析する調査項目</a:t>
            </a:r>
          </a:p>
        </p:txBody>
      </p:sp>
    </p:spTree>
    <p:extLst>
      <p:ext uri="{BB962C8B-B14F-4D97-AF65-F5344CB8AC3E}">
        <p14:creationId xmlns:p14="http://schemas.microsoft.com/office/powerpoint/2010/main" val="30874236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開発の課題（</a:t>
            </a:r>
            <a:r>
              <a:rPr lang="en-US" altLang="ja-JP" dirty="0"/>
              <a:t>1</a:t>
            </a:r>
            <a:r>
              <a:rPr lang="ja-JP" altLang="en-US" dirty="0"/>
              <a:t>～</a:t>
            </a:r>
            <a:r>
              <a:rPr lang="en-US" altLang="ja-JP" dirty="0"/>
              <a:t>3</a:t>
            </a:r>
            <a:r>
              <a:rPr lang="ja-JP" altLang="en-US" dirty="0"/>
              <a:t>番目の合計、単純集計の上位</a:t>
            </a:r>
            <a:r>
              <a:rPr lang="en-US" altLang="ja-JP" dirty="0"/>
              <a:t>8</a:t>
            </a:r>
            <a:r>
              <a:rPr lang="ja-JP" altLang="en-US" dirty="0"/>
              <a:t>つ、クロス集計）</a:t>
            </a:r>
          </a:p>
        </p:txBody>
      </p:sp>
      <p:sp>
        <p:nvSpPr>
          <p:cNvPr id="17" name="テキスト ボックス 16"/>
          <p:cNvSpPr txBox="1"/>
          <p:nvPr/>
        </p:nvSpPr>
        <p:spPr>
          <a:xfrm>
            <a:off x="3771538" y="1196975"/>
            <a:ext cx="2339102"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組込み製品及び同部品事業</a:t>
            </a:r>
          </a:p>
        </p:txBody>
      </p:sp>
      <p:sp>
        <p:nvSpPr>
          <p:cNvPr id="18" name="テキスト ボックス 17"/>
          <p:cNvSpPr txBox="1"/>
          <p:nvPr/>
        </p:nvSpPr>
        <p:spPr>
          <a:xfrm>
            <a:off x="4087333" y="3861048"/>
            <a:ext cx="1707519" cy="307777"/>
          </a:xfrm>
          <a:prstGeom prst="rect">
            <a:avLst/>
          </a:prstGeom>
          <a:noFill/>
        </p:spPr>
        <p:txBody>
          <a:bodyPr wrap="none" rtlCol="0">
            <a:spAutoFit/>
          </a:bodyPr>
          <a:lstStyle/>
          <a:p>
            <a:pPr algn="ct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a:t>
            </a:r>
          </a:p>
        </p:txBody>
      </p:sp>
      <p:sp>
        <p:nvSpPr>
          <p:cNvPr id="19" name="テキスト ボックス 18"/>
          <p:cNvSpPr txBox="1"/>
          <p:nvPr/>
        </p:nvSpPr>
        <p:spPr>
          <a:xfrm>
            <a:off x="127356" y="2015197"/>
            <a:ext cx="1484701" cy="1436291"/>
          </a:xfrm>
          <a:prstGeom prst="rect">
            <a:avLst/>
          </a:prstGeom>
          <a:noFill/>
        </p:spPr>
        <p:txBody>
          <a:bodyPr wrap="none" rtlCol="0">
            <a:spAutoFit/>
          </a:bodyPr>
          <a:lstStyle/>
          <a:p>
            <a:pPr algn="r">
              <a:spcAft>
                <a:spcPts val="400"/>
              </a:spcAft>
            </a:pPr>
            <a:r>
              <a:rPr lang="ja-JP" altLang="en-US" sz="800" dirty="0">
                <a:latin typeface="ＭＳ Ｐゴシック" panose="020B0600070205080204" pitchFamily="50" charset="-128"/>
                <a:ea typeface="ＭＳ Ｐゴシック" panose="020B0600070205080204" pitchFamily="50" charset="-128"/>
              </a:rPr>
              <a:t>設計品質の向上</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開発能力（量）の向上</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市場の拡大、新規市場の開拓</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新製品・新技術の開発</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開発コストの削減</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開発期間の短縮</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技術トレンドへの対応</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生産性の向上</a:t>
            </a:r>
          </a:p>
        </p:txBody>
      </p:sp>
      <p:pic>
        <p:nvPicPr>
          <p:cNvPr id="615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8331" y="1484784"/>
            <a:ext cx="6413545"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8331" y="4149080"/>
            <a:ext cx="8247197"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テキスト ボックス 22"/>
          <p:cNvSpPr txBox="1"/>
          <p:nvPr/>
        </p:nvSpPr>
        <p:spPr>
          <a:xfrm>
            <a:off x="127356" y="4680099"/>
            <a:ext cx="1484701" cy="1436291"/>
          </a:xfrm>
          <a:prstGeom prst="rect">
            <a:avLst/>
          </a:prstGeom>
          <a:noFill/>
        </p:spPr>
        <p:txBody>
          <a:bodyPr wrap="none" rtlCol="0">
            <a:spAutoFit/>
          </a:bodyPr>
          <a:lstStyle/>
          <a:p>
            <a:pPr algn="r">
              <a:spcAft>
                <a:spcPts val="400"/>
              </a:spcAft>
            </a:pPr>
            <a:r>
              <a:rPr lang="ja-JP" altLang="en-US" sz="800" dirty="0">
                <a:latin typeface="ＭＳ Ｐゴシック" panose="020B0600070205080204" pitchFamily="50" charset="-128"/>
                <a:ea typeface="ＭＳ Ｐゴシック" panose="020B0600070205080204" pitchFamily="50" charset="-128"/>
              </a:rPr>
              <a:t>設計品質の向上</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開発能力（量）の向上</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市場の拡大、新規市場の開拓</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新製品・新技術の開発</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開発コストの削減</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開発期間の短縮</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技術トレンドへの対応</a:t>
            </a:r>
          </a:p>
          <a:p>
            <a:pPr algn="r">
              <a:spcAft>
                <a:spcPts val="400"/>
              </a:spcAft>
            </a:pPr>
            <a:r>
              <a:rPr lang="ja-JP" altLang="en-US" sz="800" dirty="0">
                <a:latin typeface="ＭＳ Ｐゴシック" panose="020B0600070205080204" pitchFamily="50" charset="-128"/>
                <a:ea typeface="ＭＳ Ｐゴシック" panose="020B0600070205080204" pitchFamily="50" charset="-128"/>
              </a:rPr>
              <a:t>生産性の向上</a:t>
            </a:r>
          </a:p>
        </p:txBody>
      </p:sp>
    </p:spTree>
    <p:extLst>
      <p:ext uri="{BB962C8B-B14F-4D97-AF65-F5344CB8AC3E}">
        <p14:creationId xmlns:p14="http://schemas.microsoft.com/office/powerpoint/2010/main" val="2948189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課題「設計品質の向上」の解決策</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0065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課題「設計品質の向上」の解決策（</a:t>
            </a:r>
            <a:r>
              <a:rPr lang="en-US" altLang="ja-JP" dirty="0"/>
              <a:t>3</a:t>
            </a:r>
            <a:r>
              <a:rPr lang="ja-JP" altLang="en-US" dirty="0"/>
              <a:t>番目までの合計）</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7219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課題「設計品質の向上」の解決策（</a:t>
            </a:r>
            <a:r>
              <a:rPr lang="en-US" altLang="ja-JP" dirty="0"/>
              <a:t>3</a:t>
            </a:r>
            <a:r>
              <a:rPr lang="ja-JP" altLang="en-US" dirty="0"/>
              <a:t>番目までの合計で経年比較）</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6199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課題「設計品質の向上」の解決策（クロス集計）</a:t>
            </a: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8876049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課題「設計品質の向上」の解決策（クロス集計）</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7494995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課題「設計品質の向上」の解決策（クロス集計）</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8142906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課題「設計品質の向上」の解決策（クロス集計）</a:t>
            </a: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6132765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課題「開発能力（量）の向上」の解決策</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9504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課題「開発能力（量）の向上」の解決策（</a:t>
            </a:r>
            <a:r>
              <a:rPr lang="en-US" altLang="ja-JP" dirty="0"/>
              <a:t>3</a:t>
            </a:r>
            <a:r>
              <a:rPr lang="ja-JP" altLang="en-US" dirty="0"/>
              <a:t>番目までの合計）</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42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26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ja-JP" altLang="en-US" dirty="0"/>
              <a:t>クロス集計の軸：</a:t>
            </a:r>
            <a:r>
              <a:rPr lang="en-US" altLang="ja-JP" dirty="0" err="1"/>
              <a:t>IoT</a:t>
            </a:r>
            <a:r>
              <a:rPr lang="en-US" altLang="ja-JP" dirty="0"/>
              <a:t>, DX, AI</a:t>
            </a:r>
            <a:r>
              <a:rPr lang="ja-JP" altLang="en-US" dirty="0"/>
              <a:t>の取り組み状況</a:t>
            </a:r>
          </a:p>
        </p:txBody>
      </p:sp>
      <p:sp>
        <p:nvSpPr>
          <p:cNvPr id="7" name="円/楕円 6"/>
          <p:cNvSpPr/>
          <p:nvPr/>
        </p:nvSpPr>
        <p:spPr>
          <a:xfrm>
            <a:off x="5007005" y="2564904"/>
            <a:ext cx="738083" cy="2592288"/>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10" name="テキスト ボックス 9"/>
          <p:cNvSpPr txBox="1"/>
          <p:nvPr/>
        </p:nvSpPr>
        <p:spPr>
          <a:xfrm>
            <a:off x="4953000" y="1857018"/>
            <a:ext cx="954107" cy="707886"/>
          </a:xfrm>
          <a:prstGeom prst="rect">
            <a:avLst/>
          </a:prstGeom>
          <a:noFill/>
        </p:spPr>
        <p:txBody>
          <a:bodyPr wrap="none" rtlCol="0">
            <a:spAutoFit/>
          </a:bodyPr>
          <a:lstStyle/>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約</a:t>
            </a:r>
            <a:r>
              <a:rPr kumimoji="1" lang="en-US" altLang="ja-JP" sz="1000" dirty="0">
                <a:solidFill>
                  <a:srgbClr val="C00000"/>
                </a:solidFill>
                <a:latin typeface="游ゴシック Medium" panose="020B0500000000000000" pitchFamily="50" charset="-128"/>
                <a:ea typeface="游ゴシック Medium" panose="020B0500000000000000" pitchFamily="50" charset="-128"/>
              </a:rPr>
              <a:t>2</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割が</a:t>
            </a:r>
            <a:endParaRPr kumimoji="1"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いずれか</a:t>
            </a:r>
            <a:endParaRPr kumimoji="1"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ひとつに</a:t>
            </a:r>
            <a:endParaRPr kumimoji="1"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取り組みあり</a:t>
            </a:r>
          </a:p>
        </p:txBody>
      </p:sp>
      <p:sp>
        <p:nvSpPr>
          <p:cNvPr id="11" name="円/楕円 10"/>
          <p:cNvSpPr/>
          <p:nvPr/>
        </p:nvSpPr>
        <p:spPr>
          <a:xfrm rot="5400000">
            <a:off x="7138791" y="4123529"/>
            <a:ext cx="668978" cy="3024336"/>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12" name="テキスト ボックス 11"/>
          <p:cNvSpPr txBox="1"/>
          <p:nvPr/>
        </p:nvSpPr>
        <p:spPr>
          <a:xfrm>
            <a:off x="7319607" y="5991091"/>
            <a:ext cx="1665841" cy="246221"/>
          </a:xfrm>
          <a:prstGeom prst="rect">
            <a:avLst/>
          </a:prstGeom>
          <a:noFill/>
        </p:spPr>
        <p:txBody>
          <a:bodyPr wrap="none" rtlCol="0">
            <a:spAutoFit/>
          </a:bodyPr>
          <a:lstStyle/>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約</a:t>
            </a:r>
            <a:r>
              <a:rPr lang="en-US" altLang="ja-JP" sz="1000" dirty="0">
                <a:solidFill>
                  <a:srgbClr val="C00000"/>
                </a:solidFill>
                <a:latin typeface="游ゴシック Medium" panose="020B0500000000000000" pitchFamily="50" charset="-128"/>
                <a:ea typeface="游ゴシック Medium" panose="020B0500000000000000" pitchFamily="50" charset="-128"/>
              </a:rPr>
              <a:t>2</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割がふたつに取り組み</a:t>
            </a:r>
          </a:p>
        </p:txBody>
      </p:sp>
      <p:sp>
        <p:nvSpPr>
          <p:cNvPr id="14" name="テキスト ボックス 13"/>
          <p:cNvSpPr txBox="1"/>
          <p:nvPr/>
        </p:nvSpPr>
        <p:spPr>
          <a:xfrm>
            <a:off x="6969224" y="1598603"/>
            <a:ext cx="2050561" cy="246221"/>
          </a:xfrm>
          <a:prstGeom prst="rect">
            <a:avLst/>
          </a:prstGeom>
          <a:noFill/>
        </p:spPr>
        <p:txBody>
          <a:bodyPr wrap="none" rtlCol="0">
            <a:spAutoFit/>
          </a:bodyPr>
          <a:lstStyle/>
          <a:p>
            <a:r>
              <a:rPr lang="en-US" altLang="ja-JP" sz="1000" dirty="0">
                <a:solidFill>
                  <a:srgbClr val="C00000"/>
                </a:solidFill>
                <a:latin typeface="游ゴシック Medium" panose="020B0500000000000000" pitchFamily="50" charset="-128"/>
                <a:ea typeface="游ゴシック Medium" panose="020B0500000000000000" pitchFamily="50" charset="-128"/>
              </a:rPr>
              <a:t>8</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割以上で何らかの取り組みあり</a:t>
            </a:r>
          </a:p>
        </p:txBody>
      </p:sp>
      <p:sp>
        <p:nvSpPr>
          <p:cNvPr id="13" name="テキスト ボックス 12"/>
          <p:cNvSpPr txBox="1"/>
          <p:nvPr/>
        </p:nvSpPr>
        <p:spPr>
          <a:xfrm>
            <a:off x="8299657" y="1356499"/>
            <a:ext cx="973343" cy="276999"/>
          </a:xfrm>
          <a:prstGeom prst="rect">
            <a:avLst/>
          </a:prstGeom>
          <a:noFill/>
        </p:spPr>
        <p:txBody>
          <a:bodyPr wrap="none" rtlCol="0">
            <a:spAutoFit/>
          </a:bodyPr>
          <a:lstStyle/>
          <a:p>
            <a:r>
              <a:rPr lang="ja-JP" altLang="en-US" sz="1200" dirty="0">
                <a:latin typeface="游ゴシック Medium" panose="020B0500000000000000" pitchFamily="50" charset="-128"/>
                <a:ea typeface="游ゴシック Medium" panose="020B0500000000000000" pitchFamily="50" charset="-128"/>
              </a:rPr>
              <a:t>（</a:t>
            </a:r>
            <a:r>
              <a:rPr lang="en-US" altLang="ja-JP" sz="1200" dirty="0">
                <a:latin typeface="游ゴシック Medium" panose="020B0500000000000000" pitchFamily="50" charset="-128"/>
                <a:ea typeface="游ゴシック Medium" panose="020B0500000000000000" pitchFamily="50" charset="-128"/>
              </a:rPr>
              <a:t>N=298</a:t>
            </a:r>
            <a:r>
              <a:rPr lang="ja-JP" altLang="en-US" sz="1200" dirty="0">
                <a:latin typeface="游ゴシック Medium" panose="020B0500000000000000" pitchFamily="50" charset="-128"/>
                <a:ea typeface="游ゴシック Medium" panose="020B0500000000000000" pitchFamily="50" charset="-128"/>
              </a:rPr>
              <a:t>）</a:t>
            </a:r>
            <a:endParaRPr kumimoji="1" lang="ja-JP" altLang="en-US" sz="1200" dirty="0">
              <a:solidFill>
                <a:srgbClr val="C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73021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課題「開発能力（量）の向上」の解決策（</a:t>
            </a:r>
            <a:r>
              <a:rPr lang="en-US" altLang="ja-JP" dirty="0"/>
              <a:t>3</a:t>
            </a:r>
            <a:r>
              <a:rPr lang="ja-JP" altLang="en-US" dirty="0"/>
              <a:t>番目までの合計で経年比較）</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2219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課題「開発能力（量）の向上」の解決策（クロス集計）</a:t>
            </a: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403964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課題「開発能力（量）の向上」の解決策（クロス集計）</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1266034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課題「開発能力（量）の向上」の解決策（クロス集計）</a:t>
            </a: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8748874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課題「開発能力（量）の向上」の解決策（クロス集計）</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4837422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課題「技術トレンドへの対応」の解決策</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9165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課題「技術トレンドへの対応」の解決策（</a:t>
            </a:r>
            <a:r>
              <a:rPr lang="en-US" altLang="ja-JP" dirty="0"/>
              <a:t>3</a:t>
            </a:r>
            <a:r>
              <a:rPr lang="ja-JP" altLang="en-US" dirty="0"/>
              <a:t>番目までの合計）</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9629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課題「技術トレンドへの対応」の解決策（</a:t>
            </a:r>
            <a:r>
              <a:rPr lang="en-US" altLang="ja-JP" dirty="0"/>
              <a:t>3</a:t>
            </a:r>
            <a:r>
              <a:rPr lang="ja-JP" altLang="en-US" dirty="0"/>
              <a:t>番目までの合計で経年比較）</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4177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00" y="1598669"/>
            <a:ext cx="9000000" cy="413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課題と解決策の対応関係</a:t>
            </a:r>
          </a:p>
        </p:txBody>
      </p:sp>
      <p:cxnSp>
        <p:nvCxnSpPr>
          <p:cNvPr id="7" name="直線コネクタ 6"/>
          <p:cNvCxnSpPr/>
          <p:nvPr/>
        </p:nvCxnSpPr>
        <p:spPr>
          <a:xfrm>
            <a:off x="3143275" y="1473751"/>
            <a:ext cx="2232248" cy="0"/>
          </a:xfrm>
          <a:prstGeom prst="line">
            <a:avLst/>
          </a:prstGeom>
          <a:ln w="12700">
            <a:solidFill>
              <a:srgbClr val="FF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4018984" y="1196752"/>
            <a:ext cx="492443" cy="276999"/>
          </a:xfrm>
          <a:prstGeom prst="rect">
            <a:avLst/>
          </a:prstGeom>
          <a:noFill/>
        </p:spPr>
        <p:txBody>
          <a:bodyPr wrap="none" rtlCol="0">
            <a:spAutoFit/>
          </a:bodyPr>
          <a:lstStyle/>
          <a:p>
            <a:pPr algn="ctr"/>
            <a:r>
              <a:rPr lang="ja-JP" altLang="en-US" sz="1200" dirty="0">
                <a:solidFill>
                  <a:srgbClr val="FF33CC"/>
                </a:solidFill>
                <a:latin typeface="游ゴシック Medium" panose="020B0500000000000000" pitchFamily="50" charset="-128"/>
                <a:ea typeface="游ゴシック Medium" panose="020B0500000000000000" pitchFamily="50" charset="-128"/>
              </a:rPr>
              <a:t>人材</a:t>
            </a:r>
            <a:endParaRPr lang="en-US" altLang="ja-JP" sz="1200" dirty="0">
              <a:solidFill>
                <a:srgbClr val="FF33CC"/>
              </a:solidFill>
              <a:latin typeface="游ゴシック Medium" panose="020B0500000000000000" pitchFamily="50" charset="-128"/>
              <a:ea typeface="游ゴシック Medium" panose="020B0500000000000000" pitchFamily="50" charset="-128"/>
            </a:endParaRPr>
          </a:p>
        </p:txBody>
      </p:sp>
      <p:cxnSp>
        <p:nvCxnSpPr>
          <p:cNvPr id="11" name="直線コネクタ 10"/>
          <p:cNvCxnSpPr/>
          <p:nvPr/>
        </p:nvCxnSpPr>
        <p:spPr>
          <a:xfrm>
            <a:off x="5438800" y="1473751"/>
            <a:ext cx="2232248" cy="0"/>
          </a:xfrm>
          <a:prstGeom prst="line">
            <a:avLst/>
          </a:prstGeom>
          <a:ln w="12700">
            <a:solidFill>
              <a:srgbClr val="FF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468124" y="1196752"/>
            <a:ext cx="2185214" cy="276999"/>
          </a:xfrm>
          <a:prstGeom prst="rect">
            <a:avLst/>
          </a:prstGeom>
          <a:noFill/>
        </p:spPr>
        <p:txBody>
          <a:bodyPr wrap="none" rtlCol="0">
            <a:spAutoFit/>
          </a:bodyPr>
          <a:lstStyle/>
          <a:p>
            <a:pPr algn="ctr"/>
            <a:r>
              <a:rPr lang="ja-JP" altLang="en-US" sz="1200" dirty="0">
                <a:solidFill>
                  <a:srgbClr val="FF33CC"/>
                </a:solidFill>
                <a:latin typeface="游ゴシック Medium" panose="020B0500000000000000" pitchFamily="50" charset="-128"/>
                <a:ea typeface="游ゴシック Medium" panose="020B0500000000000000" pitchFamily="50" charset="-128"/>
              </a:rPr>
              <a:t>技術･プロセス･マネジメント</a:t>
            </a:r>
            <a:endParaRPr lang="en-US" altLang="ja-JP" sz="1200" dirty="0">
              <a:solidFill>
                <a:srgbClr val="FF33CC"/>
              </a:solidFill>
              <a:latin typeface="游ゴシック Medium" panose="020B0500000000000000" pitchFamily="50" charset="-128"/>
              <a:ea typeface="游ゴシック Medium" panose="020B0500000000000000" pitchFamily="50" charset="-128"/>
            </a:endParaRPr>
          </a:p>
        </p:txBody>
      </p:sp>
      <p:cxnSp>
        <p:nvCxnSpPr>
          <p:cNvPr id="13" name="直線コネクタ 12"/>
          <p:cNvCxnSpPr/>
          <p:nvPr/>
        </p:nvCxnSpPr>
        <p:spPr>
          <a:xfrm>
            <a:off x="7732737" y="1473751"/>
            <a:ext cx="1116124" cy="0"/>
          </a:xfrm>
          <a:prstGeom prst="line">
            <a:avLst/>
          </a:prstGeom>
          <a:ln w="12700">
            <a:solidFill>
              <a:srgbClr val="FF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8032381" y="1196752"/>
            <a:ext cx="492444" cy="276999"/>
          </a:xfrm>
          <a:prstGeom prst="rect">
            <a:avLst/>
          </a:prstGeom>
          <a:noFill/>
        </p:spPr>
        <p:txBody>
          <a:bodyPr wrap="none" rtlCol="0">
            <a:spAutoFit/>
          </a:bodyPr>
          <a:lstStyle/>
          <a:p>
            <a:pPr algn="ctr"/>
            <a:r>
              <a:rPr lang="ja-JP" altLang="en-US" sz="1200" dirty="0">
                <a:solidFill>
                  <a:srgbClr val="FF33CC"/>
                </a:solidFill>
                <a:latin typeface="游ゴシック Medium" panose="020B0500000000000000" pitchFamily="50" charset="-128"/>
                <a:ea typeface="游ゴシック Medium" panose="020B0500000000000000" pitchFamily="50" charset="-128"/>
              </a:rPr>
              <a:t>外部</a:t>
            </a:r>
            <a:endParaRPr lang="en-US" altLang="ja-JP" sz="1200" dirty="0">
              <a:solidFill>
                <a:srgbClr val="FF33CC"/>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8695354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87387" y="1052736"/>
            <a:ext cx="8531225" cy="720081"/>
          </a:xfrm>
        </p:spPr>
        <p:txBody>
          <a:bodyPr anchor="b">
            <a:normAutofit/>
          </a:bodyPr>
          <a:lstStyle/>
          <a:p>
            <a:r>
              <a:rPr lang="en-US" altLang="ja-JP" dirty="0"/>
              <a:t>5. </a:t>
            </a:r>
            <a:r>
              <a:rPr lang="ja-JP" altLang="en-US" dirty="0"/>
              <a:t>組込み</a:t>
            </a:r>
            <a:r>
              <a:rPr lang="en-US" altLang="ja-JP" dirty="0"/>
              <a:t>/</a:t>
            </a:r>
            <a:r>
              <a:rPr lang="en-US" altLang="ja-JP" dirty="0" err="1"/>
              <a:t>IoT</a:t>
            </a:r>
            <a:r>
              <a:rPr lang="ja-JP" altLang="en-US" dirty="0"/>
              <a:t>にかかるシステムの</a:t>
            </a:r>
            <a:br>
              <a:rPr lang="en-US" altLang="ja-JP" dirty="0"/>
            </a:br>
            <a:r>
              <a:rPr lang="ja-JP" altLang="en-US" dirty="0"/>
              <a:t>　「要素技術／開発技術／運用技術」の高度化に関する取組</a:t>
            </a:r>
            <a:endParaRPr lang="ja-JP" altLang="en-US" sz="2000" b="0" dirty="0"/>
          </a:p>
        </p:txBody>
      </p:sp>
      <p:cxnSp>
        <p:nvCxnSpPr>
          <p:cNvPr id="7" name="直線コネクタ 6"/>
          <p:cNvCxnSpPr/>
          <p:nvPr/>
        </p:nvCxnSpPr>
        <p:spPr>
          <a:xfrm>
            <a:off x="704528" y="1772816"/>
            <a:ext cx="849694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41491" y="1959223"/>
            <a:ext cx="5221301" cy="2646878"/>
          </a:xfrm>
          <a:prstGeom prst="rect">
            <a:avLst/>
          </a:prstGeom>
          <a:noFill/>
        </p:spPr>
        <p:txBody>
          <a:bodyPr wrap="none" rtlCol="0">
            <a:spAutoFit/>
          </a:bodyPr>
          <a:lstStyle/>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Q15	</a:t>
            </a:r>
            <a:r>
              <a:rPr lang="ja-JP" altLang="en-US" sz="1400" dirty="0">
                <a:latin typeface="游ゴシック Medium" panose="020B0500000000000000" pitchFamily="50" charset="-128"/>
                <a:ea typeface="游ゴシック Medium" panose="020B0500000000000000" pitchFamily="50" charset="-128"/>
              </a:rPr>
              <a:t>現時点で重要な技術、将来強化／新たに獲得したい技術</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Q16	</a:t>
            </a:r>
            <a:r>
              <a:rPr lang="ja-JP" altLang="en-US" sz="1400" dirty="0">
                <a:latin typeface="游ゴシック Medium" panose="020B0500000000000000" pitchFamily="50" charset="-128"/>
                <a:ea typeface="游ゴシック Medium" panose="020B0500000000000000" pitchFamily="50" charset="-128"/>
              </a:rPr>
              <a:t>開発するソフトウェアが動作するハードウェア</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Q17	</a:t>
            </a:r>
            <a:r>
              <a:rPr lang="ja-JP" altLang="en-US" sz="1400" dirty="0">
                <a:latin typeface="游ゴシック Medium" panose="020B0500000000000000" pitchFamily="50" charset="-128"/>
                <a:ea typeface="游ゴシック Medium" panose="020B0500000000000000" pitchFamily="50" charset="-128"/>
              </a:rPr>
              <a:t>モデルベース開発技術・開発ツールの導入状況</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Q18	</a:t>
            </a:r>
            <a:r>
              <a:rPr lang="ja-JP" altLang="en-US" sz="1400" dirty="0">
                <a:latin typeface="游ゴシック Medium" panose="020B0500000000000000" pitchFamily="50" charset="-128"/>
                <a:ea typeface="游ゴシック Medium" panose="020B0500000000000000" pitchFamily="50" charset="-128"/>
              </a:rPr>
              <a:t>モデルベース開発技術・開発ツールの導入目的</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Q19	</a:t>
            </a:r>
            <a:r>
              <a:rPr lang="ja-JP" altLang="en-US" sz="1400" dirty="0">
                <a:latin typeface="游ゴシック Medium" panose="020B0500000000000000" pitchFamily="50" charset="-128"/>
                <a:ea typeface="游ゴシック Medium" panose="020B0500000000000000" pitchFamily="50" charset="-128"/>
              </a:rPr>
              <a:t>モデルベース開発技術・開発ツール利用の際の課題</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Q20	AI</a:t>
            </a:r>
            <a:r>
              <a:rPr lang="ja-JP" altLang="en-US" sz="1400" dirty="0">
                <a:latin typeface="游ゴシック Medium" panose="020B0500000000000000" pitchFamily="50" charset="-128"/>
                <a:ea typeface="游ゴシック Medium" panose="020B0500000000000000" pitchFamily="50" charset="-128"/>
              </a:rPr>
              <a:t>に関する取り組み状況</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Q21	AI</a:t>
            </a:r>
            <a:r>
              <a:rPr lang="ja-JP" altLang="en-US" sz="1400" dirty="0">
                <a:latin typeface="游ゴシック Medium" panose="020B0500000000000000" pitchFamily="50" charset="-128"/>
                <a:ea typeface="游ゴシック Medium" panose="020B0500000000000000" pitchFamily="50" charset="-128"/>
              </a:rPr>
              <a:t>技術を活用する／している製品・サービスの分野</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Q22	AI</a:t>
            </a:r>
            <a:r>
              <a:rPr lang="ja-JP" altLang="en-US" sz="1400" dirty="0">
                <a:latin typeface="游ゴシック Medium" panose="020B0500000000000000" pitchFamily="50" charset="-128"/>
                <a:ea typeface="游ゴシック Medium" panose="020B0500000000000000" pitchFamily="50" charset="-128"/>
              </a:rPr>
              <a:t>技術を活用する／している目的</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Q23	AI</a:t>
            </a:r>
            <a:r>
              <a:rPr lang="ja-JP" altLang="en-US" sz="1400" dirty="0">
                <a:latin typeface="游ゴシック Medium" panose="020B0500000000000000" pitchFamily="50" charset="-128"/>
                <a:ea typeface="游ゴシック Medium" panose="020B0500000000000000" pitchFamily="50" charset="-128"/>
              </a:rPr>
              <a:t>技術を活用する／している際の課題</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45016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a:t>地域分布</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線コネクタ 8"/>
          <p:cNvCxnSpPr/>
          <p:nvPr/>
        </p:nvCxnSpPr>
        <p:spPr>
          <a:xfrm flipH="1">
            <a:off x="2648744" y="3673599"/>
            <a:ext cx="241565" cy="1008112"/>
          </a:xfrm>
          <a:prstGeom prst="line">
            <a:avLst/>
          </a:prstGeom>
          <a:ln w="12700">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7905328" y="3673599"/>
            <a:ext cx="432048" cy="1008112"/>
          </a:xfrm>
          <a:prstGeom prst="line">
            <a:avLst/>
          </a:prstGeom>
          <a:ln w="12700">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2790665" y="4293096"/>
            <a:ext cx="5330687" cy="0"/>
          </a:xfrm>
          <a:prstGeom prst="line">
            <a:avLst/>
          </a:prstGeom>
          <a:ln w="12700">
            <a:solidFill>
              <a:srgbClr val="FF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824792" y="4016097"/>
            <a:ext cx="3262433" cy="276999"/>
          </a:xfrm>
          <a:prstGeom prst="rect">
            <a:avLst/>
          </a:prstGeom>
          <a:noFill/>
        </p:spPr>
        <p:txBody>
          <a:bodyPr wrap="none" rtlCol="0">
            <a:spAutoFit/>
          </a:bodyPr>
          <a:lstStyle/>
          <a:p>
            <a:pPr algn="ctr"/>
            <a:r>
              <a:rPr kumimoji="1" lang="ja-JP" altLang="en-US" sz="1200" dirty="0">
                <a:solidFill>
                  <a:srgbClr val="FF33CC"/>
                </a:solidFill>
                <a:latin typeface="游ゴシック Medium" panose="020B0500000000000000" pitchFamily="50" charset="-128"/>
                <a:ea typeface="游ゴシック Medium" panose="020B0500000000000000" pitchFamily="50" charset="-128"/>
              </a:rPr>
              <a:t>規模の大きい組織（大企業）は東名阪に集中</a:t>
            </a:r>
          </a:p>
        </p:txBody>
      </p:sp>
    </p:spTree>
    <p:extLst>
      <p:ext uri="{BB962C8B-B14F-4D97-AF65-F5344CB8AC3E}">
        <p14:creationId xmlns:p14="http://schemas.microsoft.com/office/powerpoint/2010/main" val="9846107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p>
        </p:txBody>
      </p:sp>
      <p:cxnSp>
        <p:nvCxnSpPr>
          <p:cNvPr id="9" name="直線コネクタ 8"/>
          <p:cNvCxnSpPr/>
          <p:nvPr/>
        </p:nvCxnSpPr>
        <p:spPr>
          <a:xfrm>
            <a:off x="3440832" y="3717032"/>
            <a:ext cx="468052" cy="0"/>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953000" y="2204864"/>
            <a:ext cx="1440160" cy="0"/>
          </a:xfrm>
          <a:prstGeom prst="line">
            <a:avLst/>
          </a:prstGeom>
          <a:ln w="12700">
            <a:solidFill>
              <a:srgbClr val="FF33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3908884" y="2204864"/>
            <a:ext cx="1044116" cy="1512168"/>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368824" y="2943994"/>
            <a:ext cx="72008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808984" y="4240138"/>
            <a:ext cx="1296144" cy="0"/>
          </a:xfrm>
          <a:prstGeom prst="line">
            <a:avLst/>
          </a:prstGeom>
          <a:ln w="127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flipV="1">
            <a:off x="4088904" y="2943994"/>
            <a:ext cx="720080" cy="129614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674858" y="2780928"/>
            <a:ext cx="63007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241032" y="4437112"/>
            <a:ext cx="720080" cy="0"/>
          </a:xfrm>
          <a:prstGeom prst="line">
            <a:avLst/>
          </a:prstGeom>
          <a:ln w="127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flipV="1">
            <a:off x="4304928" y="2780928"/>
            <a:ext cx="936104" cy="165618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4953000" y="3501008"/>
            <a:ext cx="432048" cy="0"/>
          </a:xfrm>
          <a:prstGeom prst="line">
            <a:avLst/>
          </a:prstGeom>
          <a:ln w="12700">
            <a:solidFill>
              <a:srgbClr val="FF33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080792" y="4437112"/>
            <a:ext cx="1152128" cy="0"/>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4232920" y="3501008"/>
            <a:ext cx="720080" cy="936104"/>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9050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a:t>
            </a:r>
            <a:r>
              <a:rPr lang="en-US" altLang="ja-JP" dirty="0"/>
              <a:t>3</a:t>
            </a:r>
            <a:r>
              <a:rPr lang="ja-JP" altLang="en-US" dirty="0"/>
              <a:t>番目までの合計）</a:t>
            </a:r>
          </a:p>
        </p:txBody>
      </p:sp>
    </p:spTree>
    <p:extLst>
      <p:ext uri="{BB962C8B-B14F-4D97-AF65-F5344CB8AC3E}">
        <p14:creationId xmlns:p14="http://schemas.microsoft.com/office/powerpoint/2010/main" val="31837377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a:t>
            </a:r>
            <a:r>
              <a:rPr lang="en-US" altLang="ja-JP" dirty="0"/>
              <a:t> 3</a:t>
            </a:r>
            <a:r>
              <a:rPr lang="ja-JP" altLang="en-US" dirty="0"/>
              <a:t>番目までの合計で経年比較）</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4014281" y="6279123"/>
            <a:ext cx="1877437" cy="246221"/>
          </a:xfrm>
          <a:prstGeom prst="rect">
            <a:avLst/>
          </a:prstGeom>
          <a:noFill/>
        </p:spPr>
        <p:txBody>
          <a:bodyPr wrap="none" rtlCol="0">
            <a:spAutoFit/>
          </a:bodyPr>
          <a:lstStyle/>
          <a:p>
            <a:pPr>
              <a:tabLst>
                <a:tab pos="266700" algn="l"/>
              </a:tabLst>
            </a:pPr>
            <a:r>
              <a:rPr lang="en-US" altLang="ja-JP" sz="1000" dirty="0">
                <a:solidFill>
                  <a:srgbClr val="C00000"/>
                </a:solidFill>
                <a:latin typeface="游ゴシック Medium" panose="020B0500000000000000" pitchFamily="50" charset="-128"/>
                <a:ea typeface="游ゴシック Medium" panose="020B0500000000000000" pitchFamily="50" charset="-128"/>
              </a:rPr>
              <a:t>※2016</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年度は選択肢が異なる</a:t>
            </a:r>
          </a:p>
        </p:txBody>
      </p:sp>
    </p:spTree>
    <p:extLst>
      <p:ext uri="{BB962C8B-B14F-4D97-AF65-F5344CB8AC3E}">
        <p14:creationId xmlns:p14="http://schemas.microsoft.com/office/powerpoint/2010/main" val="15449595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現時点／将来の回答の関係</a:t>
            </a:r>
          </a:p>
        </p:txBody>
      </p:sp>
      <p:cxnSp>
        <p:nvCxnSpPr>
          <p:cNvPr id="5" name="直線コネクタ 4"/>
          <p:cNvCxnSpPr/>
          <p:nvPr/>
        </p:nvCxnSpPr>
        <p:spPr>
          <a:xfrm flipV="1">
            <a:off x="865198" y="1333500"/>
            <a:ext cx="4511774" cy="4418806"/>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874723" y="3534916"/>
            <a:ext cx="4511774"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126021" y="1340768"/>
            <a:ext cx="0" cy="4411538"/>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529064" y="2832025"/>
            <a:ext cx="4208203" cy="3693319"/>
          </a:xfrm>
          <a:prstGeom prst="rect">
            <a:avLst/>
          </a:prstGeom>
          <a:noFill/>
        </p:spPr>
        <p:txBody>
          <a:bodyPr wrap="none" rtlCol="0">
            <a:spAutoFit/>
          </a:bodyPr>
          <a:lstStyle/>
          <a:p>
            <a:pPr>
              <a:tabLst>
                <a:tab pos="170497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デバイス：</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デバイス技術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センサ：</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センサ技術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アクチュエータ：</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アクチュエータ技術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画像・音声：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画像・音声認識技術／合成技術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無線</a:t>
            </a:r>
            <a:r>
              <a:rPr lang="en-US" altLang="ja-JP" sz="900" dirty="0">
                <a:latin typeface="游ゴシック Medium" panose="020B0500000000000000" pitchFamily="50" charset="-128"/>
                <a:ea typeface="游ゴシック Medium" panose="020B0500000000000000" pitchFamily="50" charset="-128"/>
              </a:rPr>
              <a:t>NW</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無線通信・ネットワーク技術</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RT</a:t>
            </a:r>
            <a:r>
              <a:rPr lang="ja-JP" altLang="en-US" sz="900" dirty="0">
                <a:latin typeface="游ゴシック Medium" panose="020B0500000000000000" pitchFamily="50" charset="-128"/>
                <a:ea typeface="游ゴシック Medium" panose="020B0500000000000000" pitchFamily="50" charset="-128"/>
              </a:rPr>
              <a:t>制御：</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リアルタイム制御技術（ロボット技術）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エッジ：</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エッジコンピューティング</a:t>
            </a:r>
          </a:p>
          <a:p>
            <a:pPr>
              <a:tabLst>
                <a:tab pos="1704975" algn="l"/>
              </a:tabLst>
            </a:pP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a:t>
            </a:r>
            <a:r>
              <a:rPr lang="en-US" altLang="ja-JP" sz="900" dirty="0">
                <a:latin typeface="游ゴシック Medium" panose="020B0500000000000000" pitchFamily="50" charset="-128"/>
                <a:ea typeface="游ゴシック Medium" panose="020B0500000000000000" pitchFamily="50" charset="-128"/>
              </a:rPr>
              <a:t>	</a:t>
            </a: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モデリング：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モデリング技術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（制御、システム、ユーザ、データ等）</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AI</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AI</a:t>
            </a:r>
            <a:r>
              <a:rPr lang="ja-JP" altLang="en-US" sz="900" dirty="0">
                <a:latin typeface="游ゴシック Medium" panose="020B0500000000000000" pitchFamily="50" charset="-128"/>
                <a:ea typeface="游ゴシック Medium" panose="020B0500000000000000" pitchFamily="50" charset="-128"/>
              </a:rPr>
              <a:t>（機械学習、ディープラーニング等）技術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ビッグデータ：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ビッグデータの収集・分析・解析技術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サーバ／ストレージ：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サーバ／ストレージ技術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（管理・運用を含む）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セーフティ・セキュリティ：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セーフティ及びセキュリティ技術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システムズエンジニアリング：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システムズエンジニアリング技術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（システム思考・デザイン思考を含む）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アジャイル：</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アジャイル開発技術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他製品・システム：</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他の製品・システムとの接続を想定した</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ヒューマン</a:t>
            </a:r>
            <a:r>
              <a:rPr lang="en-US" altLang="ja-JP" sz="900" dirty="0">
                <a:latin typeface="游ゴシック Medium" panose="020B0500000000000000" pitchFamily="50" charset="-128"/>
                <a:ea typeface="游ゴシック Medium" panose="020B0500000000000000" pitchFamily="50" charset="-128"/>
              </a:rPr>
              <a:t>IF</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ヒューマンインタフェース技術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要求・要件：</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要求獲得・要件定義技術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設計・実装：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設計・実装技術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評価・検証：</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評価・検証技術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運用・保守：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運用・保守技術</a:t>
            </a:r>
          </a:p>
        </p:txBody>
      </p:sp>
    </p:spTree>
    <p:extLst>
      <p:ext uri="{BB962C8B-B14F-4D97-AF65-F5344CB8AC3E}">
        <p14:creationId xmlns:p14="http://schemas.microsoft.com/office/powerpoint/2010/main" val="7253040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現時点／将来の回答の関係（経年比較）</a:t>
            </a:r>
          </a:p>
        </p:txBody>
      </p:sp>
      <p:cxnSp>
        <p:nvCxnSpPr>
          <p:cNvPr id="11" name="直線コネクタ 10"/>
          <p:cNvCxnSpPr/>
          <p:nvPr/>
        </p:nvCxnSpPr>
        <p:spPr>
          <a:xfrm flipV="1">
            <a:off x="865198" y="1333500"/>
            <a:ext cx="4511774" cy="441880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463630" y="1358776"/>
            <a:ext cx="1909497"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a:t>
            </a:r>
            <a:r>
              <a:rPr lang="en-US" altLang="ja-JP" sz="1200" dirty="0">
                <a:solidFill>
                  <a:srgbClr val="C00000"/>
                </a:solidFill>
                <a:latin typeface="游ゴシック Medium" panose="020B0500000000000000" pitchFamily="50" charset="-128"/>
                <a:ea typeface="游ゴシック Medium" panose="020B0500000000000000" pitchFamily="50" charset="-128"/>
              </a:rPr>
              <a:t>2018</a:t>
            </a:r>
            <a:r>
              <a:rPr lang="ja-JP" altLang="en-US" sz="1200" dirty="0">
                <a:solidFill>
                  <a:srgbClr val="C00000"/>
                </a:solidFill>
                <a:latin typeface="游ゴシック Medium" panose="020B0500000000000000" pitchFamily="50" charset="-128"/>
                <a:ea typeface="游ゴシック Medium" panose="020B0500000000000000" pitchFamily="50" charset="-128"/>
              </a:rPr>
              <a:t>年度</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a:t>
            </a:r>
            <a:r>
              <a:rPr lang="en-US" altLang="ja-JP" sz="1200" dirty="0">
                <a:solidFill>
                  <a:srgbClr val="0070C0"/>
                </a:solidFill>
                <a:latin typeface="游ゴシック Medium" panose="020B0500000000000000" pitchFamily="50" charset="-128"/>
                <a:ea typeface="游ゴシック Medium" panose="020B0500000000000000" pitchFamily="50" charset="-128"/>
              </a:rPr>
              <a:t>2017</a:t>
            </a:r>
            <a:r>
              <a:rPr lang="ja-JP" altLang="en-US" sz="1200" dirty="0">
                <a:solidFill>
                  <a:srgbClr val="0070C0"/>
                </a:solidFill>
                <a:latin typeface="游ゴシック Medium" panose="020B0500000000000000" pitchFamily="50" charset="-128"/>
                <a:ea typeface="游ゴシック Medium" panose="020B0500000000000000" pitchFamily="50" charset="-128"/>
              </a:rPr>
              <a:t>年度</a:t>
            </a:r>
          </a:p>
        </p:txBody>
      </p:sp>
      <p:sp>
        <p:nvSpPr>
          <p:cNvPr id="9" name="テキスト ボックス 8"/>
          <p:cNvSpPr txBox="1"/>
          <p:nvPr/>
        </p:nvSpPr>
        <p:spPr>
          <a:xfrm>
            <a:off x="5529064" y="2832025"/>
            <a:ext cx="4208203" cy="3693319"/>
          </a:xfrm>
          <a:prstGeom prst="rect">
            <a:avLst/>
          </a:prstGeom>
          <a:noFill/>
        </p:spPr>
        <p:txBody>
          <a:bodyPr wrap="none" rtlCol="0">
            <a:spAutoFit/>
          </a:bodyPr>
          <a:lstStyle/>
          <a:p>
            <a:pPr>
              <a:tabLst>
                <a:tab pos="170497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デバイス：</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デバイス技術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センサ：</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センサ技術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アクチュエータ：</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アクチュエータ技術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画像・音声：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画像・音声認識技術／合成技術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無線</a:t>
            </a:r>
            <a:r>
              <a:rPr lang="en-US" altLang="ja-JP" sz="900" dirty="0">
                <a:latin typeface="游ゴシック Medium" panose="020B0500000000000000" pitchFamily="50" charset="-128"/>
                <a:ea typeface="游ゴシック Medium" panose="020B0500000000000000" pitchFamily="50" charset="-128"/>
              </a:rPr>
              <a:t>NW</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無線通信・ネットワーク技術</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RT</a:t>
            </a:r>
            <a:r>
              <a:rPr lang="ja-JP" altLang="en-US" sz="900" dirty="0">
                <a:latin typeface="游ゴシック Medium" panose="020B0500000000000000" pitchFamily="50" charset="-128"/>
                <a:ea typeface="游ゴシック Medium" panose="020B0500000000000000" pitchFamily="50" charset="-128"/>
              </a:rPr>
              <a:t>制御：</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リアルタイム制御技術（ロボット技術）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エッジ：</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エッジコンピューティング</a:t>
            </a:r>
          </a:p>
          <a:p>
            <a:pPr>
              <a:tabLst>
                <a:tab pos="1704975" algn="l"/>
              </a:tabLst>
            </a:pP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a:t>
            </a:r>
            <a:r>
              <a:rPr lang="en-US" altLang="ja-JP" sz="900" dirty="0">
                <a:latin typeface="游ゴシック Medium" panose="020B0500000000000000" pitchFamily="50" charset="-128"/>
                <a:ea typeface="游ゴシック Medium" panose="020B0500000000000000" pitchFamily="50" charset="-128"/>
              </a:rPr>
              <a:t>	</a:t>
            </a: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モデリング：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モデリング技術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（制御、システム、ユーザ、データ等）</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AI</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AI</a:t>
            </a:r>
            <a:r>
              <a:rPr lang="ja-JP" altLang="en-US" sz="900" dirty="0">
                <a:latin typeface="游ゴシック Medium" panose="020B0500000000000000" pitchFamily="50" charset="-128"/>
                <a:ea typeface="游ゴシック Medium" panose="020B0500000000000000" pitchFamily="50" charset="-128"/>
              </a:rPr>
              <a:t>（機械学習、ディープラーニング等）技術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ビッグデータ：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ビッグデータの収集・分析・解析技術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サーバ／ストレージ：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サーバ／ストレージ技術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（管理・運用を含む）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セーフティ・セキュリティ：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セーフティ及びセキュリティ技術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システムズエンジニアリング：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システムズエンジニアリング技術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（システム思考・デザイン思考を含む）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アジャイル：</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アジャイル開発技術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他製品・システム：</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他の製品・システムとの接続を想定した</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ヒューマン</a:t>
            </a:r>
            <a:r>
              <a:rPr lang="en-US" altLang="ja-JP" sz="900" dirty="0">
                <a:latin typeface="游ゴシック Medium" panose="020B0500000000000000" pitchFamily="50" charset="-128"/>
                <a:ea typeface="游ゴシック Medium" panose="020B0500000000000000" pitchFamily="50" charset="-128"/>
              </a:rPr>
              <a:t>IF</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ヒューマンインタフェース技術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要求・要件：</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要求獲得・要件定義技術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設計・実装：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設計・実装技術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評価・検証：</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評価・検証技術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運用・保守：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運用・保守技術</a:t>
            </a:r>
          </a:p>
        </p:txBody>
      </p:sp>
    </p:spTree>
    <p:extLst>
      <p:ext uri="{BB962C8B-B14F-4D97-AF65-F5344CB8AC3E}">
        <p14:creationId xmlns:p14="http://schemas.microsoft.com/office/powerpoint/2010/main" val="2832868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現時点と比べた将来の重要度</a:t>
            </a:r>
          </a:p>
        </p:txBody>
      </p:sp>
      <p:cxnSp>
        <p:nvCxnSpPr>
          <p:cNvPr id="7" name="直線コネクタ 6"/>
          <p:cNvCxnSpPr/>
          <p:nvPr/>
        </p:nvCxnSpPr>
        <p:spPr>
          <a:xfrm>
            <a:off x="5197599" y="1484784"/>
            <a:ext cx="0" cy="4896544"/>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3040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現時点と比べた将来の重要度（経年比較）</a:t>
            </a:r>
          </a:p>
        </p:txBody>
      </p:sp>
      <p:cxnSp>
        <p:nvCxnSpPr>
          <p:cNvPr id="7" name="直線コネクタ 6"/>
          <p:cNvCxnSpPr/>
          <p:nvPr/>
        </p:nvCxnSpPr>
        <p:spPr>
          <a:xfrm>
            <a:off x="4304928" y="1772816"/>
            <a:ext cx="0" cy="4608512"/>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5360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（クロス集計）</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1160180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現時点／将来の回答の関係（クロス集計）</a:t>
            </a:r>
          </a:p>
        </p:txBody>
      </p:sp>
      <p:cxnSp>
        <p:nvCxnSpPr>
          <p:cNvPr id="9" name="直線コネクタ 8"/>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720752" y="1455167"/>
            <a:ext cx="2593980"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赤丸・赤文字：従業員数</a:t>
            </a:r>
            <a:r>
              <a:rPr lang="en-US" altLang="ja-JP" sz="1200" dirty="0">
                <a:solidFill>
                  <a:srgbClr val="C00000"/>
                </a:solidFill>
                <a:latin typeface="游ゴシック Medium" panose="020B0500000000000000" pitchFamily="50" charset="-128"/>
                <a:ea typeface="游ゴシック Medium" panose="020B0500000000000000" pitchFamily="50" charset="-128"/>
              </a:rPr>
              <a:t>100</a:t>
            </a:r>
            <a:r>
              <a:rPr lang="ja-JP" altLang="en-US" sz="1200" dirty="0">
                <a:solidFill>
                  <a:srgbClr val="C00000"/>
                </a:solidFill>
                <a:latin typeface="游ゴシック Medium" panose="020B0500000000000000" pitchFamily="50" charset="-128"/>
                <a:ea typeface="游ゴシック Medium" panose="020B0500000000000000" pitchFamily="50" charset="-128"/>
              </a:rPr>
              <a:t>人以下</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青丸・青文字：従業員数</a:t>
            </a:r>
            <a:r>
              <a:rPr lang="en-US" altLang="ja-JP" sz="1200" dirty="0">
                <a:solidFill>
                  <a:srgbClr val="0070C0"/>
                </a:solidFill>
                <a:latin typeface="游ゴシック Medium" panose="020B0500000000000000" pitchFamily="50" charset="-128"/>
                <a:ea typeface="游ゴシック Medium" panose="020B0500000000000000" pitchFamily="50" charset="-128"/>
              </a:rPr>
              <a:t>101</a:t>
            </a:r>
            <a:r>
              <a:rPr lang="ja-JP" altLang="en-US" sz="1200" dirty="0">
                <a:solidFill>
                  <a:srgbClr val="0070C0"/>
                </a:solidFill>
                <a:latin typeface="游ゴシック Medium" panose="020B0500000000000000" pitchFamily="50" charset="-128"/>
                <a:ea typeface="游ゴシック Medium" panose="020B0500000000000000" pitchFamily="50" charset="-128"/>
              </a:rPr>
              <a:t>人以上</a:t>
            </a:r>
          </a:p>
        </p:txBody>
      </p:sp>
      <p:sp>
        <p:nvSpPr>
          <p:cNvPr id="16" name="テキスト ボックス 15"/>
          <p:cNvSpPr txBox="1"/>
          <p:nvPr/>
        </p:nvSpPr>
        <p:spPr>
          <a:xfrm>
            <a:off x="5529064" y="2832025"/>
            <a:ext cx="4208203" cy="3693319"/>
          </a:xfrm>
          <a:prstGeom prst="rect">
            <a:avLst/>
          </a:prstGeom>
          <a:noFill/>
        </p:spPr>
        <p:txBody>
          <a:bodyPr wrap="none" rtlCol="0">
            <a:spAutoFit/>
          </a:bodyPr>
          <a:lstStyle/>
          <a:p>
            <a:pPr>
              <a:tabLst>
                <a:tab pos="170497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デバイス：</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デバイス技術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センサ：</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センサ技術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アクチュエータ：</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アクチュエータ技術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画像・音声：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画像・音声認識技術／合成技術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無線</a:t>
            </a:r>
            <a:r>
              <a:rPr lang="en-US" altLang="ja-JP" sz="900" dirty="0">
                <a:latin typeface="游ゴシック Medium" panose="020B0500000000000000" pitchFamily="50" charset="-128"/>
                <a:ea typeface="游ゴシック Medium" panose="020B0500000000000000" pitchFamily="50" charset="-128"/>
              </a:rPr>
              <a:t>NW</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無線通信・ネットワーク技術</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RT</a:t>
            </a:r>
            <a:r>
              <a:rPr lang="ja-JP" altLang="en-US" sz="900" dirty="0">
                <a:latin typeface="游ゴシック Medium" panose="020B0500000000000000" pitchFamily="50" charset="-128"/>
                <a:ea typeface="游ゴシック Medium" panose="020B0500000000000000" pitchFamily="50" charset="-128"/>
              </a:rPr>
              <a:t>制御：</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リアルタイム制御技術（ロボット技術）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エッジ：</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エッジコンピューティング</a:t>
            </a:r>
          </a:p>
          <a:p>
            <a:pPr>
              <a:tabLst>
                <a:tab pos="1704975" algn="l"/>
              </a:tabLst>
            </a:pP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a:t>
            </a:r>
            <a:r>
              <a:rPr lang="en-US" altLang="ja-JP" sz="900" dirty="0">
                <a:latin typeface="游ゴシック Medium" panose="020B0500000000000000" pitchFamily="50" charset="-128"/>
                <a:ea typeface="游ゴシック Medium" panose="020B0500000000000000" pitchFamily="50" charset="-128"/>
              </a:rPr>
              <a:t>	</a:t>
            </a: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モデリング：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モデリング技術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（制御、システム、ユーザ、データ等）</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AI</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AI</a:t>
            </a:r>
            <a:r>
              <a:rPr lang="ja-JP" altLang="en-US" sz="900" dirty="0">
                <a:latin typeface="游ゴシック Medium" panose="020B0500000000000000" pitchFamily="50" charset="-128"/>
                <a:ea typeface="游ゴシック Medium" panose="020B0500000000000000" pitchFamily="50" charset="-128"/>
              </a:rPr>
              <a:t>（機械学習、ディープラーニング等）技術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ビッグデータ：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ビッグデータの収集・分析・解析技術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サーバ／ストレージ：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サーバ／ストレージ技術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（管理・運用を含む）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セーフティ・セキュリティ：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セーフティ及びセキュリティ技術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システムズエンジニアリング：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システムズエンジニアリング技術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（システム思考・デザイン思考を含む）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アジャイル：</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アジャイル開発技術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他製品・システム：</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他の製品・システムとの接続を想定した</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ヒューマン</a:t>
            </a:r>
            <a:r>
              <a:rPr lang="en-US" altLang="ja-JP" sz="900" dirty="0">
                <a:latin typeface="游ゴシック Medium" panose="020B0500000000000000" pitchFamily="50" charset="-128"/>
                <a:ea typeface="游ゴシック Medium" panose="020B0500000000000000" pitchFamily="50" charset="-128"/>
              </a:rPr>
              <a:t>IF</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ヒューマンインタフェース技術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要求・要件：</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要求獲得・要件定義技術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設計・実装：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設計・実装技術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評価・検証：</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評価・検証技術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運用・保守：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運用・保守技術</a:t>
            </a:r>
          </a:p>
        </p:txBody>
      </p:sp>
      <p:sp>
        <p:nvSpPr>
          <p:cNvPr id="11" name="正方形/長方形 10"/>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950832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現時点と比べた将来の重要度（クロス集計）</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直線コネクタ 11"/>
          <p:cNvCxnSpPr/>
          <p:nvPr/>
        </p:nvCxnSpPr>
        <p:spPr>
          <a:xfrm>
            <a:off x="4223395" y="2176289"/>
            <a:ext cx="0" cy="4248472"/>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1" name="正方形/長方形 10"/>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6" name="正方形/長方形 15"/>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7" name="正方形/長方形 16"/>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599737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グラフの分類について</a:t>
            </a:r>
          </a:p>
        </p:txBody>
      </p:sp>
      <p:sp>
        <p:nvSpPr>
          <p:cNvPr id="6" name="正方形/長方形 5"/>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テキスト ボックス 12"/>
          <p:cNvSpPr txBox="1"/>
          <p:nvPr/>
        </p:nvSpPr>
        <p:spPr>
          <a:xfrm>
            <a:off x="5893990" y="1825079"/>
            <a:ext cx="3416320" cy="307777"/>
          </a:xfrm>
          <a:prstGeom prst="rect">
            <a:avLst/>
          </a:prstGeom>
          <a:noFill/>
        </p:spPr>
        <p:txBody>
          <a:bodyPr wrap="none" rtlCol="0">
            <a:spAutoFit/>
          </a:bodyPr>
          <a:lstStyle/>
          <a:p>
            <a:pPr algn="r"/>
            <a:r>
              <a:rPr lang="ja-JP" altLang="en-US" sz="1400" dirty="0">
                <a:latin typeface="游ゴシック Medium" panose="020B0500000000000000" pitchFamily="50" charset="-128"/>
                <a:ea typeface="游ゴシック Medium" panose="020B0500000000000000" pitchFamily="50" charset="-128"/>
              </a:rPr>
              <a:t>事業規模（従業員数）によるクロス集計</a:t>
            </a:r>
          </a:p>
        </p:txBody>
      </p:sp>
      <p:sp>
        <p:nvSpPr>
          <p:cNvPr id="14" name="テキスト ボックス 13"/>
          <p:cNvSpPr txBox="1"/>
          <p:nvPr/>
        </p:nvSpPr>
        <p:spPr>
          <a:xfrm>
            <a:off x="6166502" y="2473151"/>
            <a:ext cx="3143809" cy="307777"/>
          </a:xfrm>
          <a:prstGeom prst="rect">
            <a:avLst/>
          </a:prstGeom>
          <a:noFill/>
        </p:spPr>
        <p:txBody>
          <a:bodyPr wrap="none" rtlCol="0">
            <a:spAutoFit/>
          </a:bodyPr>
          <a:lstStyle/>
          <a:p>
            <a:pPr algn="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事業分野の有無によるクロス集計</a:t>
            </a:r>
          </a:p>
        </p:txBody>
      </p:sp>
      <p:sp>
        <p:nvSpPr>
          <p:cNvPr id="15" name="テキスト ボックス 14"/>
          <p:cNvSpPr txBox="1"/>
          <p:nvPr/>
        </p:nvSpPr>
        <p:spPr>
          <a:xfrm>
            <a:off x="5544536" y="3121223"/>
            <a:ext cx="3765774" cy="307777"/>
          </a:xfrm>
          <a:prstGeom prst="rect">
            <a:avLst/>
          </a:prstGeom>
          <a:noFill/>
        </p:spPr>
        <p:txBody>
          <a:bodyPr wrap="none" rtlCol="0">
            <a:spAutoFit/>
          </a:bodyPr>
          <a:lstStyle/>
          <a:p>
            <a:pPr algn="r"/>
            <a:r>
              <a:rPr lang="en-US" altLang="ja-JP" sz="1400" dirty="0">
                <a:latin typeface="游ゴシック Medium" panose="020B0500000000000000" pitchFamily="50" charset="-128"/>
                <a:ea typeface="游ゴシック Medium" panose="020B0500000000000000" pitchFamily="50" charset="-128"/>
              </a:rPr>
              <a:t>AI</a:t>
            </a:r>
            <a:r>
              <a:rPr lang="ja-JP" altLang="en-US" sz="1400" dirty="0">
                <a:latin typeface="游ゴシック Medium" panose="020B0500000000000000" pitchFamily="50" charset="-128"/>
                <a:ea typeface="游ゴシック Medium" panose="020B0500000000000000" pitchFamily="50" charset="-128"/>
              </a:rPr>
              <a:t>に関する取り組みの有無によるクロス集計</a:t>
            </a:r>
          </a:p>
        </p:txBody>
      </p:sp>
      <p:sp>
        <p:nvSpPr>
          <p:cNvPr id="16" name="テキスト ボックス 15"/>
          <p:cNvSpPr txBox="1"/>
          <p:nvPr/>
        </p:nvSpPr>
        <p:spPr>
          <a:xfrm>
            <a:off x="5464385" y="3769295"/>
            <a:ext cx="3845925" cy="307777"/>
          </a:xfrm>
          <a:prstGeom prst="rect">
            <a:avLst/>
          </a:prstGeom>
          <a:noFill/>
        </p:spPr>
        <p:txBody>
          <a:bodyPr wrap="none" rtlCol="0">
            <a:spAutoFit/>
          </a:bodyPr>
          <a:lstStyle/>
          <a:p>
            <a:pPr algn="r"/>
            <a:r>
              <a:rPr lang="en-US" altLang="ja-JP" sz="1400" dirty="0">
                <a:latin typeface="游ゴシック Medium" panose="020B0500000000000000" pitchFamily="50" charset="-128"/>
                <a:ea typeface="游ゴシック Medium" panose="020B0500000000000000" pitchFamily="50" charset="-128"/>
              </a:rPr>
              <a:t>DX</a:t>
            </a:r>
            <a:r>
              <a:rPr lang="ja-JP" altLang="en-US" sz="1400" dirty="0">
                <a:latin typeface="游ゴシック Medium" panose="020B0500000000000000" pitchFamily="50" charset="-128"/>
                <a:ea typeface="游ゴシック Medium" panose="020B0500000000000000" pitchFamily="50" charset="-128"/>
              </a:rPr>
              <a:t>に関する取り組みの有無によるクロス集計</a:t>
            </a:r>
          </a:p>
        </p:txBody>
      </p:sp>
      <p:sp>
        <p:nvSpPr>
          <p:cNvPr id="17" name="テキスト ボックス 16"/>
          <p:cNvSpPr txBox="1"/>
          <p:nvPr/>
        </p:nvSpPr>
        <p:spPr>
          <a:xfrm>
            <a:off x="6971208" y="4414559"/>
            <a:ext cx="2339102" cy="307777"/>
          </a:xfrm>
          <a:prstGeom prst="rect">
            <a:avLst/>
          </a:prstGeom>
          <a:noFill/>
        </p:spPr>
        <p:txBody>
          <a:bodyPr wrap="none" rtlCol="0">
            <a:spAutoFit/>
          </a:bodyPr>
          <a:lstStyle/>
          <a:p>
            <a:pPr algn="r"/>
            <a:r>
              <a:rPr lang="ja-JP" altLang="en-US" sz="1400" dirty="0">
                <a:latin typeface="游ゴシック Medium" panose="020B0500000000000000" pitchFamily="50" charset="-128"/>
                <a:ea typeface="游ゴシック Medium" panose="020B0500000000000000" pitchFamily="50" charset="-128"/>
              </a:rPr>
              <a:t>事業分野によるクロス集計</a:t>
            </a:r>
          </a:p>
        </p:txBody>
      </p:sp>
      <p:sp>
        <p:nvSpPr>
          <p:cNvPr id="18" name="テキスト ボックス 17"/>
          <p:cNvSpPr txBox="1"/>
          <p:nvPr/>
        </p:nvSpPr>
        <p:spPr>
          <a:xfrm>
            <a:off x="6253075" y="5065439"/>
            <a:ext cx="3057247" cy="307777"/>
          </a:xfrm>
          <a:prstGeom prst="rect">
            <a:avLst/>
          </a:prstGeom>
          <a:noFill/>
        </p:spPr>
        <p:txBody>
          <a:bodyPr wrap="none" rtlCol="0">
            <a:spAutoFit/>
          </a:bodyPr>
          <a:lstStyle/>
          <a:p>
            <a:pPr algn="r"/>
            <a:r>
              <a:rPr lang="ja-JP" altLang="en-US" sz="1400" dirty="0">
                <a:latin typeface="游ゴシック Medium" panose="020B0500000000000000" pitchFamily="50" charset="-128"/>
                <a:ea typeface="游ゴシック Medium" panose="020B0500000000000000" pitchFamily="50" charset="-128"/>
              </a:rPr>
              <a:t>技術者不足の比率によるクロス集計</a:t>
            </a:r>
          </a:p>
        </p:txBody>
      </p:sp>
      <p:cxnSp>
        <p:nvCxnSpPr>
          <p:cNvPr id="19" name="直線矢印コネクタ 18"/>
          <p:cNvCxnSpPr/>
          <p:nvPr/>
        </p:nvCxnSpPr>
        <p:spPr>
          <a:xfrm>
            <a:off x="5313040" y="2132856"/>
            <a:ext cx="4248472"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5313040" y="2780928"/>
            <a:ext cx="4248472"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5313040" y="3429000"/>
            <a:ext cx="4248472"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5313040" y="4077072"/>
            <a:ext cx="4248472"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5313040" y="4725144"/>
            <a:ext cx="4248472"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313040" y="5373216"/>
            <a:ext cx="4248472"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44488" y="1196752"/>
            <a:ext cx="7109639" cy="461665"/>
          </a:xfrm>
          <a:prstGeom prst="rect">
            <a:avLst/>
          </a:prstGeom>
          <a:noFill/>
        </p:spPr>
        <p:txBody>
          <a:bodyPr wrap="none" rtlCol="0">
            <a:spAutoFit/>
          </a:bodyPr>
          <a:lstStyle/>
          <a:p>
            <a:r>
              <a:rPr kumimoji="1" lang="ja-JP" altLang="en-US" sz="1200" dirty="0">
                <a:latin typeface="游ゴシック Medium" panose="020B0500000000000000" pitchFamily="50" charset="-128"/>
                <a:ea typeface="游ゴシック Medium" panose="020B0500000000000000" pitchFamily="50" charset="-128"/>
              </a:rPr>
              <a:t>本データ編に掲載のグラフの</a:t>
            </a:r>
            <a:r>
              <a:rPr lang="ja-JP" altLang="en-US" sz="1200" dirty="0">
                <a:latin typeface="游ゴシック Medium" panose="020B0500000000000000" pitchFamily="50" charset="-128"/>
                <a:ea typeface="游ゴシック Medium" panose="020B0500000000000000" pitchFamily="50" charset="-128"/>
              </a:rPr>
              <a:t>内容に応じて該当ページの右端に色分けしたインデックスを</a:t>
            </a:r>
            <a:r>
              <a:rPr kumimoji="1" lang="ja-JP" altLang="en-US" sz="1200" dirty="0">
                <a:latin typeface="游ゴシック Medium" panose="020B0500000000000000" pitchFamily="50" charset="-128"/>
                <a:ea typeface="游ゴシック Medium" panose="020B0500000000000000" pitchFamily="50" charset="-128"/>
              </a:rPr>
              <a:t>付している</a:t>
            </a:r>
            <a:endParaRPr kumimoji="1" lang="en-US" altLang="ja-JP" sz="1200" dirty="0">
              <a:latin typeface="游ゴシック Medium" panose="020B0500000000000000" pitchFamily="50" charset="-128"/>
              <a:ea typeface="游ゴシック Medium" panose="020B0500000000000000" pitchFamily="50" charset="-128"/>
            </a:endParaRPr>
          </a:p>
          <a:p>
            <a:r>
              <a:rPr lang="ja-JP" altLang="en-US" sz="1200" dirty="0">
                <a:latin typeface="游ゴシック Medium" panose="020B0500000000000000" pitchFamily="50" charset="-128"/>
                <a:ea typeface="游ゴシック Medium" panose="020B0500000000000000" pitchFamily="50" charset="-128"/>
              </a:rPr>
              <a:t>（インデックスのないグラフは一次分析、</a:t>
            </a:r>
            <a:r>
              <a:rPr kumimoji="1" lang="ja-JP" altLang="en-US" sz="1200" dirty="0">
                <a:latin typeface="游ゴシック Medium" panose="020B0500000000000000" pitchFamily="50" charset="-128"/>
                <a:ea typeface="游ゴシック Medium" panose="020B0500000000000000" pitchFamily="50" charset="-128"/>
              </a:rPr>
              <a:t>経年比較のいずれかに該当）</a:t>
            </a:r>
            <a:endParaRPr kumimoji="1" lang="en-US" altLang="ja-JP" sz="1200" dirty="0">
              <a:latin typeface="游ゴシック Medium" panose="020B0500000000000000" pitchFamily="50" charset="-128"/>
              <a:ea typeface="游ゴシック Medium" panose="020B0500000000000000" pitchFamily="50" charset="-128"/>
            </a:endParaRPr>
          </a:p>
        </p:txBody>
      </p:sp>
      <p:sp>
        <p:nvSpPr>
          <p:cNvPr id="26" name="正方形/長方形 25"/>
          <p:cNvSpPr/>
          <p:nvPr/>
        </p:nvSpPr>
        <p:spPr>
          <a:xfrm>
            <a:off x="9633520" y="5517232"/>
            <a:ext cx="272480" cy="576064"/>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27" name="テキスト ボックス 26"/>
          <p:cNvSpPr txBox="1"/>
          <p:nvPr/>
        </p:nvSpPr>
        <p:spPr>
          <a:xfrm>
            <a:off x="7509817" y="5713511"/>
            <a:ext cx="1800493" cy="307777"/>
          </a:xfrm>
          <a:prstGeom prst="rect">
            <a:avLst/>
          </a:prstGeom>
          <a:noFill/>
        </p:spPr>
        <p:txBody>
          <a:bodyPr wrap="none" rtlCol="0">
            <a:spAutoFit/>
          </a:bodyPr>
          <a:lstStyle/>
          <a:p>
            <a:pPr algn="r"/>
            <a:r>
              <a:rPr lang="ja-JP" altLang="en-US" sz="1400" dirty="0">
                <a:latin typeface="游ゴシック Medium" panose="020B0500000000000000" pitchFamily="50" charset="-128"/>
                <a:ea typeface="游ゴシック Medium" panose="020B0500000000000000" pitchFamily="50" charset="-128"/>
              </a:rPr>
              <a:t>その他のクロス集計</a:t>
            </a:r>
          </a:p>
        </p:txBody>
      </p:sp>
      <p:cxnSp>
        <p:nvCxnSpPr>
          <p:cNvPr id="28" name="直線矢印コネクタ 27"/>
          <p:cNvCxnSpPr/>
          <p:nvPr/>
        </p:nvCxnSpPr>
        <p:spPr>
          <a:xfrm>
            <a:off x="5313040" y="6021288"/>
            <a:ext cx="4248472"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7333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（クロス集計）</a:t>
            </a: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975"/>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4729151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現時点／将来の回答の関係（クロス集計）</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線コネクタ 8"/>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864768" y="1455167"/>
            <a:ext cx="2414444"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a:t>
            </a:r>
            <a:r>
              <a:rPr lang="en-US" altLang="ja-JP" sz="1200" dirty="0" err="1">
                <a:solidFill>
                  <a:srgbClr val="C00000"/>
                </a:solidFill>
                <a:latin typeface="游ゴシック Medium" panose="020B0500000000000000" pitchFamily="50" charset="-128"/>
                <a:ea typeface="游ゴシック Medium" panose="020B0500000000000000" pitchFamily="50" charset="-128"/>
              </a:rPr>
              <a:t>IoT</a:t>
            </a:r>
            <a:r>
              <a:rPr lang="ja-JP" altLang="en-US" sz="1200" dirty="0">
                <a:solidFill>
                  <a:srgbClr val="C00000"/>
                </a:solidFill>
                <a:latin typeface="游ゴシック Medium" panose="020B0500000000000000" pitchFamily="50" charset="-128"/>
                <a:ea typeface="游ゴシック Medium" panose="020B0500000000000000" pitchFamily="50" charset="-128"/>
              </a:rPr>
              <a:t>事業分野あり</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a:t>
            </a:r>
            <a:r>
              <a:rPr lang="en-US" altLang="ja-JP" sz="1200" dirty="0" err="1">
                <a:solidFill>
                  <a:srgbClr val="0070C0"/>
                </a:solidFill>
                <a:latin typeface="游ゴシック Medium" panose="020B0500000000000000" pitchFamily="50" charset="-128"/>
                <a:ea typeface="游ゴシック Medium" panose="020B0500000000000000" pitchFamily="50" charset="-128"/>
              </a:rPr>
              <a:t>IoT</a:t>
            </a:r>
            <a:r>
              <a:rPr lang="ja-JP" altLang="en-US" sz="1200" dirty="0">
                <a:solidFill>
                  <a:srgbClr val="0070C0"/>
                </a:solidFill>
                <a:latin typeface="游ゴシック Medium" panose="020B0500000000000000" pitchFamily="50" charset="-128"/>
                <a:ea typeface="游ゴシック Medium" panose="020B0500000000000000" pitchFamily="50" charset="-128"/>
              </a:rPr>
              <a:t>事業分野なし</a:t>
            </a:r>
          </a:p>
        </p:txBody>
      </p:sp>
      <p:sp>
        <p:nvSpPr>
          <p:cNvPr id="15" name="テキスト ボックス 14"/>
          <p:cNvSpPr txBox="1"/>
          <p:nvPr/>
        </p:nvSpPr>
        <p:spPr>
          <a:xfrm>
            <a:off x="5529064" y="2832025"/>
            <a:ext cx="4208203" cy="3693319"/>
          </a:xfrm>
          <a:prstGeom prst="rect">
            <a:avLst/>
          </a:prstGeom>
          <a:noFill/>
        </p:spPr>
        <p:txBody>
          <a:bodyPr wrap="none" rtlCol="0">
            <a:spAutoFit/>
          </a:bodyPr>
          <a:lstStyle/>
          <a:p>
            <a:pPr>
              <a:tabLst>
                <a:tab pos="170497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デバイス：</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デバイス技術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センサ：</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センサ技術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アクチュエータ：</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アクチュエータ技術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画像・音声：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画像・音声認識技術／合成技術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無線</a:t>
            </a:r>
            <a:r>
              <a:rPr lang="en-US" altLang="ja-JP" sz="900" dirty="0">
                <a:latin typeface="游ゴシック Medium" panose="020B0500000000000000" pitchFamily="50" charset="-128"/>
                <a:ea typeface="游ゴシック Medium" panose="020B0500000000000000" pitchFamily="50" charset="-128"/>
              </a:rPr>
              <a:t>NW</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無線通信・ネットワーク技術</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RT</a:t>
            </a:r>
            <a:r>
              <a:rPr lang="ja-JP" altLang="en-US" sz="900" dirty="0">
                <a:latin typeface="游ゴシック Medium" panose="020B0500000000000000" pitchFamily="50" charset="-128"/>
                <a:ea typeface="游ゴシック Medium" panose="020B0500000000000000" pitchFamily="50" charset="-128"/>
              </a:rPr>
              <a:t>制御：</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リアルタイム制御技術（ロボット技術）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エッジ：</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エッジコンピューティング</a:t>
            </a:r>
          </a:p>
          <a:p>
            <a:pPr>
              <a:tabLst>
                <a:tab pos="1704975" algn="l"/>
              </a:tabLst>
            </a:pP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a:t>
            </a:r>
            <a:r>
              <a:rPr lang="en-US" altLang="ja-JP" sz="900" dirty="0">
                <a:latin typeface="游ゴシック Medium" panose="020B0500000000000000" pitchFamily="50" charset="-128"/>
                <a:ea typeface="游ゴシック Medium" panose="020B0500000000000000" pitchFamily="50" charset="-128"/>
              </a:rPr>
              <a:t>	</a:t>
            </a: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モデリング：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モデリング技術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（制御、システム、ユーザ、データ等）</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AI</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AI</a:t>
            </a:r>
            <a:r>
              <a:rPr lang="ja-JP" altLang="en-US" sz="900" dirty="0">
                <a:latin typeface="游ゴシック Medium" panose="020B0500000000000000" pitchFamily="50" charset="-128"/>
                <a:ea typeface="游ゴシック Medium" panose="020B0500000000000000" pitchFamily="50" charset="-128"/>
              </a:rPr>
              <a:t>（機械学習、ディープラーニング等）技術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ビッグデータ：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ビッグデータの収集・分析・解析技術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サーバ／ストレージ：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サーバ／ストレージ技術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（管理・運用を含む）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セーフティ・セキュリティ：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セーフティ及びセキュリティ技術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システムズエンジニアリング：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システムズエンジニアリング技術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（システム思考・デザイン思考を含む）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アジャイル：</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アジャイル開発技術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他製品・システム：</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他の製品・システムとの接続を想定した</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ヒューマン</a:t>
            </a:r>
            <a:r>
              <a:rPr lang="en-US" altLang="ja-JP" sz="900" dirty="0">
                <a:latin typeface="游ゴシック Medium" panose="020B0500000000000000" pitchFamily="50" charset="-128"/>
                <a:ea typeface="游ゴシック Medium" panose="020B0500000000000000" pitchFamily="50" charset="-128"/>
              </a:rPr>
              <a:t>IF</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ヒューマンインタフェース技術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要求・要件：</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要求獲得・要件定義技術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設計・実装：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設計・実装技術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評価・検証：</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評価・検証技術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運用・保守：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運用・保守技術</a:t>
            </a:r>
          </a:p>
        </p:txBody>
      </p:sp>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9637047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（クロス集計）</a:t>
            </a: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2109103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現時点／将来の回答の関係（クロス集計）</a:t>
            </a:r>
          </a:p>
        </p:txBody>
      </p:sp>
      <p:cxnSp>
        <p:nvCxnSpPr>
          <p:cNvPr id="10" name="直線コネクタ 9"/>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864768" y="1455167"/>
            <a:ext cx="2414444"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a:t>
            </a:r>
            <a:r>
              <a:rPr lang="en-US" altLang="ja-JP" sz="1200" dirty="0">
                <a:solidFill>
                  <a:srgbClr val="C00000"/>
                </a:solidFill>
                <a:latin typeface="游ゴシック Medium" panose="020B0500000000000000" pitchFamily="50" charset="-128"/>
                <a:ea typeface="游ゴシック Medium" panose="020B0500000000000000" pitchFamily="50" charset="-128"/>
              </a:rPr>
              <a:t>AI</a:t>
            </a:r>
            <a:r>
              <a:rPr lang="ja-JP" altLang="en-US" sz="1200" dirty="0">
                <a:solidFill>
                  <a:srgbClr val="C00000"/>
                </a:solidFill>
                <a:latin typeface="游ゴシック Medium" panose="020B0500000000000000" pitchFamily="50" charset="-128"/>
                <a:ea typeface="游ゴシック Medium" panose="020B0500000000000000" pitchFamily="50" charset="-128"/>
              </a:rPr>
              <a:t>取り組みあり</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a:t>
            </a:r>
            <a:r>
              <a:rPr lang="en-US" altLang="ja-JP" sz="1200" dirty="0">
                <a:solidFill>
                  <a:srgbClr val="0070C0"/>
                </a:solidFill>
                <a:latin typeface="游ゴシック Medium" panose="020B0500000000000000" pitchFamily="50" charset="-128"/>
                <a:ea typeface="游ゴシック Medium" panose="020B0500000000000000" pitchFamily="50" charset="-128"/>
              </a:rPr>
              <a:t>AI</a:t>
            </a:r>
            <a:r>
              <a:rPr lang="ja-JP" altLang="en-US" sz="1200" dirty="0">
                <a:solidFill>
                  <a:srgbClr val="0070C0"/>
                </a:solidFill>
                <a:latin typeface="游ゴシック Medium" panose="020B0500000000000000" pitchFamily="50" charset="-128"/>
                <a:ea typeface="游ゴシック Medium" panose="020B0500000000000000" pitchFamily="50" charset="-128"/>
              </a:rPr>
              <a:t>取り組みなし</a:t>
            </a:r>
          </a:p>
        </p:txBody>
      </p:sp>
      <p:sp>
        <p:nvSpPr>
          <p:cNvPr id="14" name="テキスト ボックス 13"/>
          <p:cNvSpPr txBox="1"/>
          <p:nvPr/>
        </p:nvSpPr>
        <p:spPr>
          <a:xfrm>
            <a:off x="5529064" y="2832025"/>
            <a:ext cx="4208203" cy="3693319"/>
          </a:xfrm>
          <a:prstGeom prst="rect">
            <a:avLst/>
          </a:prstGeom>
          <a:noFill/>
        </p:spPr>
        <p:txBody>
          <a:bodyPr wrap="none" rtlCol="0">
            <a:spAutoFit/>
          </a:bodyPr>
          <a:lstStyle/>
          <a:p>
            <a:pPr>
              <a:tabLst>
                <a:tab pos="170497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デバイス：</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デバイス技術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センサ：</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センサ技術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アクチュエータ：</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アクチュエータ技術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画像・音声：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画像・音声認識技術／合成技術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無線</a:t>
            </a:r>
            <a:r>
              <a:rPr lang="en-US" altLang="ja-JP" sz="900" dirty="0">
                <a:latin typeface="游ゴシック Medium" panose="020B0500000000000000" pitchFamily="50" charset="-128"/>
                <a:ea typeface="游ゴシック Medium" panose="020B0500000000000000" pitchFamily="50" charset="-128"/>
              </a:rPr>
              <a:t>NW</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無線通信・ネットワーク技術</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RT</a:t>
            </a:r>
            <a:r>
              <a:rPr lang="ja-JP" altLang="en-US" sz="900" dirty="0">
                <a:latin typeface="游ゴシック Medium" panose="020B0500000000000000" pitchFamily="50" charset="-128"/>
                <a:ea typeface="游ゴシック Medium" panose="020B0500000000000000" pitchFamily="50" charset="-128"/>
              </a:rPr>
              <a:t>制御：</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リアルタイム制御技術（ロボット技術）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エッジ：</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エッジコンピューティング</a:t>
            </a:r>
          </a:p>
          <a:p>
            <a:pPr>
              <a:tabLst>
                <a:tab pos="1704975" algn="l"/>
              </a:tabLst>
            </a:pP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a:t>
            </a:r>
            <a:r>
              <a:rPr lang="en-US" altLang="ja-JP" sz="900" dirty="0">
                <a:latin typeface="游ゴシック Medium" panose="020B0500000000000000" pitchFamily="50" charset="-128"/>
                <a:ea typeface="游ゴシック Medium" panose="020B0500000000000000" pitchFamily="50" charset="-128"/>
              </a:rPr>
              <a:t>	</a:t>
            </a: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モデリング：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モデリング技術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（制御、システム、ユーザ、データ等）</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AI</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AI</a:t>
            </a:r>
            <a:r>
              <a:rPr lang="ja-JP" altLang="en-US" sz="900" dirty="0">
                <a:latin typeface="游ゴシック Medium" panose="020B0500000000000000" pitchFamily="50" charset="-128"/>
                <a:ea typeface="游ゴシック Medium" panose="020B0500000000000000" pitchFamily="50" charset="-128"/>
              </a:rPr>
              <a:t>（機械学習、ディープラーニング等）技術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ビッグデータ：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ビッグデータの収集・分析・解析技術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サーバ／ストレージ：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サーバ／ストレージ技術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（管理・運用を含む）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セーフティ・セキュリティ：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セーフティ及びセキュリティ技術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システムズエンジニアリング：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システムズエンジニアリング技術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（システム思考・デザイン思考を含む）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アジャイル：</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アジャイル開発技術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他製品・システム：</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他の製品・システムとの接続を想定した</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ヒューマン</a:t>
            </a:r>
            <a:r>
              <a:rPr lang="en-US" altLang="ja-JP" sz="900" dirty="0">
                <a:latin typeface="游ゴシック Medium" panose="020B0500000000000000" pitchFamily="50" charset="-128"/>
                <a:ea typeface="游ゴシック Medium" panose="020B0500000000000000" pitchFamily="50" charset="-128"/>
              </a:rPr>
              <a:t>IF</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ヒューマンインタフェース技術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要求・要件：</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要求獲得・要件定義技術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設計・実装：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設計・実装技術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評価・検証：</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評価・検証技術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運用・保守：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運用・保守技術</a:t>
            </a:r>
          </a:p>
        </p:txBody>
      </p:sp>
      <p:sp>
        <p:nvSpPr>
          <p:cNvPr id="12" name="正方形/長方形 11"/>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3" name="正方形/長方形 12"/>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7" name="正方形/長方形 16"/>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8" name="正方形/長方形 17"/>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9" name="正方形/長方形 18"/>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1618497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（クロス集計）</a:t>
            </a: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9643529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現時点／将来の回答の関係（クロス集計）</a:t>
            </a:r>
          </a:p>
        </p:txBody>
      </p:sp>
      <p:cxnSp>
        <p:nvCxnSpPr>
          <p:cNvPr id="11" name="直線コネクタ 10"/>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864768" y="1455167"/>
            <a:ext cx="2414444"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a:t>
            </a:r>
            <a:r>
              <a:rPr lang="en-US" altLang="ja-JP" sz="1200" dirty="0">
                <a:solidFill>
                  <a:srgbClr val="C00000"/>
                </a:solidFill>
                <a:latin typeface="游ゴシック Medium" panose="020B0500000000000000" pitchFamily="50" charset="-128"/>
                <a:ea typeface="游ゴシック Medium" panose="020B0500000000000000" pitchFamily="50" charset="-128"/>
              </a:rPr>
              <a:t>DX</a:t>
            </a:r>
            <a:r>
              <a:rPr lang="ja-JP" altLang="en-US" sz="1200" dirty="0">
                <a:solidFill>
                  <a:srgbClr val="C00000"/>
                </a:solidFill>
                <a:latin typeface="游ゴシック Medium" panose="020B0500000000000000" pitchFamily="50" charset="-128"/>
                <a:ea typeface="游ゴシック Medium" panose="020B0500000000000000" pitchFamily="50" charset="-128"/>
              </a:rPr>
              <a:t>取り組みあり</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a:t>
            </a:r>
            <a:r>
              <a:rPr lang="en-US" altLang="ja-JP" sz="1200" dirty="0">
                <a:solidFill>
                  <a:srgbClr val="0070C0"/>
                </a:solidFill>
                <a:latin typeface="游ゴシック Medium" panose="020B0500000000000000" pitchFamily="50" charset="-128"/>
                <a:ea typeface="游ゴシック Medium" panose="020B0500000000000000" pitchFamily="50" charset="-128"/>
              </a:rPr>
              <a:t>DX</a:t>
            </a:r>
            <a:r>
              <a:rPr lang="ja-JP" altLang="en-US" sz="1200" dirty="0">
                <a:solidFill>
                  <a:srgbClr val="0070C0"/>
                </a:solidFill>
                <a:latin typeface="游ゴシック Medium" panose="020B0500000000000000" pitchFamily="50" charset="-128"/>
                <a:ea typeface="游ゴシック Medium" panose="020B0500000000000000" pitchFamily="50" charset="-128"/>
              </a:rPr>
              <a:t>取り組みなし</a:t>
            </a:r>
          </a:p>
        </p:txBody>
      </p:sp>
      <p:sp>
        <p:nvSpPr>
          <p:cNvPr id="17" name="テキスト ボックス 16"/>
          <p:cNvSpPr txBox="1"/>
          <p:nvPr/>
        </p:nvSpPr>
        <p:spPr>
          <a:xfrm>
            <a:off x="5529064" y="2832025"/>
            <a:ext cx="4208203" cy="3693319"/>
          </a:xfrm>
          <a:prstGeom prst="rect">
            <a:avLst/>
          </a:prstGeom>
          <a:noFill/>
        </p:spPr>
        <p:txBody>
          <a:bodyPr wrap="none" rtlCol="0">
            <a:spAutoFit/>
          </a:bodyPr>
          <a:lstStyle/>
          <a:p>
            <a:pPr>
              <a:tabLst>
                <a:tab pos="170497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デバイス：</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デバイス技術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センサ：</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センサ技術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アクチュエータ：</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アクチュエータ技術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画像・音声：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画像・音声認識技術／合成技術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無線</a:t>
            </a:r>
            <a:r>
              <a:rPr lang="en-US" altLang="ja-JP" sz="900" dirty="0">
                <a:latin typeface="游ゴシック Medium" panose="020B0500000000000000" pitchFamily="50" charset="-128"/>
                <a:ea typeface="游ゴシック Medium" panose="020B0500000000000000" pitchFamily="50" charset="-128"/>
              </a:rPr>
              <a:t>NW</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無線通信・ネットワーク技術</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RT</a:t>
            </a:r>
            <a:r>
              <a:rPr lang="ja-JP" altLang="en-US" sz="900" dirty="0">
                <a:latin typeface="游ゴシック Medium" panose="020B0500000000000000" pitchFamily="50" charset="-128"/>
                <a:ea typeface="游ゴシック Medium" panose="020B0500000000000000" pitchFamily="50" charset="-128"/>
              </a:rPr>
              <a:t>制御：</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リアルタイム制御技術（ロボット技術）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エッジ：</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エッジコンピューティング</a:t>
            </a:r>
          </a:p>
          <a:p>
            <a:pPr>
              <a:tabLst>
                <a:tab pos="1704975" algn="l"/>
              </a:tabLst>
            </a:pP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a:t>
            </a:r>
            <a:r>
              <a:rPr lang="en-US" altLang="ja-JP" sz="900" dirty="0">
                <a:latin typeface="游ゴシック Medium" panose="020B0500000000000000" pitchFamily="50" charset="-128"/>
                <a:ea typeface="游ゴシック Medium" panose="020B0500000000000000" pitchFamily="50" charset="-128"/>
              </a:rPr>
              <a:t>	</a:t>
            </a: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システム構築技術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モデリング：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モデリング技術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（制御、システム、ユーザ、データ等）</a:t>
            </a:r>
          </a:p>
          <a:p>
            <a:pPr>
              <a:tabLst>
                <a:tab pos="1704975" algn="l"/>
              </a:tabLst>
            </a:pPr>
            <a:r>
              <a:rPr lang="en-US" altLang="ja-JP" sz="900" dirty="0">
                <a:latin typeface="游ゴシック Medium" panose="020B0500000000000000" pitchFamily="50" charset="-128"/>
                <a:ea typeface="游ゴシック Medium" panose="020B0500000000000000" pitchFamily="50" charset="-128"/>
              </a:rPr>
              <a:t>AI</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AI</a:t>
            </a:r>
            <a:r>
              <a:rPr lang="ja-JP" altLang="en-US" sz="900" dirty="0">
                <a:latin typeface="游ゴシック Medium" panose="020B0500000000000000" pitchFamily="50" charset="-128"/>
                <a:ea typeface="游ゴシック Medium" panose="020B0500000000000000" pitchFamily="50" charset="-128"/>
              </a:rPr>
              <a:t>（機械学習、ディープラーニング等）技術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ビッグデータ：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ビッグデータの収集・分析・解析技術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サーバ／ストレージ：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サーバ／ストレージ技術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（管理・運用を含む）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セーフティ・セキュリティ：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セーフティ及びセキュリティ技術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システムズエンジニアリング：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システムズエンジニアリング技術</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（システム思考・デザイン思考を含む）</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アジャイル：</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アジャイル開発技術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他製品・システム：</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他の製品・システムとの接続を想定した</a:t>
            </a:r>
            <a:br>
              <a:rPr lang="en-US" altLang="ja-JP" sz="900" dirty="0">
                <a:latin typeface="游ゴシック Medium" panose="020B0500000000000000" pitchFamily="50" charset="-128"/>
                <a:ea typeface="游ゴシック Medium" panose="020B0500000000000000" pitchFamily="50" charset="-128"/>
              </a:rPr>
            </a:b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ヒューマン</a:t>
            </a:r>
            <a:r>
              <a:rPr lang="en-US" altLang="ja-JP" sz="900" dirty="0">
                <a:latin typeface="游ゴシック Medium" panose="020B0500000000000000" pitchFamily="50" charset="-128"/>
                <a:ea typeface="游ゴシック Medium" panose="020B0500000000000000" pitchFamily="50" charset="-128"/>
              </a:rPr>
              <a:t>IF</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ヒューマンインタフェース技術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要求・要件：</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要求獲得・要件定義技術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設計・実装：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設計・実装技術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評価・検証：</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評価・検証技術</a:t>
            </a:r>
          </a:p>
          <a:p>
            <a:pPr>
              <a:tabLst>
                <a:tab pos="1704975" algn="l"/>
              </a:tabLst>
            </a:pPr>
            <a:r>
              <a:rPr lang="ja-JP" altLang="en-US" sz="900" dirty="0">
                <a:latin typeface="游ゴシック Medium" panose="020B0500000000000000" pitchFamily="50" charset="-128"/>
                <a:ea typeface="游ゴシック Medium" panose="020B0500000000000000" pitchFamily="50" charset="-128"/>
              </a:rPr>
              <a:t>運用・保守：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運用・保守技術</a:t>
            </a:r>
          </a:p>
        </p:txBody>
      </p:sp>
      <p:sp>
        <p:nvSpPr>
          <p:cNvPr id="10" name="正方形/長方形 9"/>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8" name="正方形/長方形 17"/>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9" name="正方形/長方形 18"/>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2810806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00" y="1196752"/>
            <a:ext cx="9000000" cy="475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現時点と比べた将来の重要度（クロス集計）</a:t>
            </a:r>
          </a:p>
        </p:txBody>
      </p:sp>
      <p:cxnSp>
        <p:nvCxnSpPr>
          <p:cNvPr id="16" name="直線コネクタ 15"/>
          <p:cNvCxnSpPr/>
          <p:nvPr/>
        </p:nvCxnSpPr>
        <p:spPr>
          <a:xfrm>
            <a:off x="2197646" y="1772816"/>
            <a:ext cx="0" cy="4032448"/>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188496" y="1772816"/>
            <a:ext cx="0" cy="4032448"/>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193360" y="1772816"/>
            <a:ext cx="0" cy="4032448"/>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5" name="正方形/長方形 14"/>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7" name="正方形/長方形 16"/>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8" name="正方形/長方形 17"/>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9" name="正方形/長方形 18"/>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20" name="正方形/長方形 19"/>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1" name="正方形/長方形 20"/>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7449450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Q15 </a:t>
            </a:r>
            <a:r>
              <a:rPr lang="ja-JP" altLang="en-US" dirty="0"/>
              <a:t>現時点で重要な技術、将来強化／新たに獲得したい技術</a:t>
            </a:r>
            <a:br>
              <a:rPr lang="en-US" altLang="ja-JP" dirty="0"/>
            </a:br>
            <a:r>
              <a:rPr lang="ja-JP" altLang="en-US" dirty="0"/>
              <a:t>（クロス集計）</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0" name="正方形/長方形 9"/>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4" name="正方形/長方形 13"/>
          <p:cNvSpPr/>
          <p:nvPr/>
        </p:nvSpPr>
        <p:spPr>
          <a:xfrm>
            <a:off x="9633520" y="4869160"/>
            <a:ext cx="272480" cy="576064"/>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5" name="正方形/長方形 14"/>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6791540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dirty="0"/>
              <a:t>Q15 </a:t>
            </a:r>
            <a:r>
              <a:rPr lang="ja-JP" altLang="en-US" dirty="0"/>
              <a:t>現時点で重要な技術、将来強化／新たに獲得したい技術</a:t>
            </a:r>
            <a:br>
              <a:rPr lang="en-US" altLang="ja-JP" dirty="0"/>
            </a:br>
            <a:r>
              <a:rPr lang="ja-JP" altLang="en-US" dirty="0"/>
              <a:t>現時点で重要な技術（</a:t>
            </a:r>
            <a:r>
              <a:rPr lang="en-US" altLang="ja-JP" dirty="0"/>
              <a:t>1</a:t>
            </a:r>
            <a:r>
              <a:rPr lang="ja-JP" altLang="en-US" dirty="0"/>
              <a:t>～</a:t>
            </a:r>
            <a:r>
              <a:rPr lang="en-US" altLang="ja-JP" dirty="0"/>
              <a:t>3</a:t>
            </a:r>
            <a:r>
              <a:rPr lang="ja-JP" altLang="en-US" dirty="0"/>
              <a:t>番目の合計、クロス集計）</a:t>
            </a:r>
          </a:p>
        </p:txBody>
      </p:sp>
      <p:sp>
        <p:nvSpPr>
          <p:cNvPr id="17" name="テキスト ボックス 16"/>
          <p:cNvSpPr txBox="1"/>
          <p:nvPr/>
        </p:nvSpPr>
        <p:spPr>
          <a:xfrm>
            <a:off x="3771538" y="1196975"/>
            <a:ext cx="2339102"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組込み製品及び同部品事業</a:t>
            </a:r>
          </a:p>
        </p:txBody>
      </p:sp>
      <p:sp>
        <p:nvSpPr>
          <p:cNvPr id="18" name="テキスト ボックス 17"/>
          <p:cNvSpPr txBox="1"/>
          <p:nvPr/>
        </p:nvSpPr>
        <p:spPr>
          <a:xfrm>
            <a:off x="4087333" y="3861048"/>
            <a:ext cx="1707519" cy="307777"/>
          </a:xfrm>
          <a:prstGeom prst="rect">
            <a:avLst/>
          </a:prstGeom>
          <a:noFill/>
        </p:spPr>
        <p:txBody>
          <a:bodyPr wrap="none" rtlCol="0">
            <a:spAutoFit/>
          </a:bodyPr>
          <a:lstStyle/>
          <a:p>
            <a:pPr algn="ct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a:t>
            </a:r>
          </a:p>
        </p:txBody>
      </p:sp>
      <p:sp>
        <p:nvSpPr>
          <p:cNvPr id="19" name="テキスト ボックス 18"/>
          <p:cNvSpPr txBox="1"/>
          <p:nvPr/>
        </p:nvSpPr>
        <p:spPr>
          <a:xfrm>
            <a:off x="-15552" y="2043772"/>
            <a:ext cx="1587293" cy="1405513"/>
          </a:xfrm>
          <a:prstGeom prst="rect">
            <a:avLst/>
          </a:prstGeom>
          <a:noFill/>
        </p:spPr>
        <p:txBody>
          <a:bodyPr wrap="none" rtlCol="0">
            <a:spAutoFit/>
          </a:bodyPr>
          <a:lstStyle/>
          <a:p>
            <a:pPr algn="r">
              <a:spcAft>
                <a:spcPts val="200"/>
              </a:spcAft>
            </a:pPr>
            <a:r>
              <a:rPr lang="ja-JP" altLang="en-US" sz="800" dirty="0">
                <a:latin typeface="ＭＳ Ｐゴシック" panose="020B0600070205080204" pitchFamily="50" charset="-128"/>
                <a:ea typeface="ＭＳ Ｐゴシック" panose="020B0600070205080204" pitchFamily="50" charset="-128"/>
              </a:rPr>
              <a:t>センサ技術</a:t>
            </a:r>
          </a:p>
          <a:p>
            <a:pPr algn="r">
              <a:spcAft>
                <a:spcPts val="200"/>
              </a:spcAft>
            </a:pPr>
            <a:r>
              <a:rPr lang="en-US" altLang="ja-JP" sz="800" dirty="0" err="1">
                <a:latin typeface="ＭＳ Ｐゴシック" panose="020B0600070205080204" pitchFamily="50" charset="-128"/>
                <a:ea typeface="ＭＳ Ｐゴシック" panose="020B0600070205080204" pitchFamily="50" charset="-128"/>
              </a:rPr>
              <a:t>IoT</a:t>
            </a:r>
            <a:r>
              <a:rPr lang="ja-JP" altLang="en-US" sz="800" dirty="0">
                <a:latin typeface="ＭＳ Ｐゴシック" panose="020B0600070205080204" pitchFamily="50" charset="-128"/>
                <a:ea typeface="ＭＳ Ｐゴシック" panose="020B0600070205080204" pitchFamily="50" charset="-128"/>
              </a:rPr>
              <a:t>システム構築技術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無線通信・ネットワーク技術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設計・実装技術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デバイス技術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画像・音声認識技術／合成技術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システムズエンジニアリング技術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要求獲得・要件定義技術</a:t>
            </a:r>
          </a:p>
          <a:p>
            <a:pPr algn="r">
              <a:spcAft>
                <a:spcPts val="200"/>
              </a:spcAft>
            </a:pPr>
            <a:r>
              <a:rPr lang="en-US" altLang="ja-JP" sz="800" dirty="0">
                <a:latin typeface="ＭＳ Ｐゴシック" panose="020B0600070205080204" pitchFamily="50" charset="-128"/>
                <a:ea typeface="ＭＳ Ｐゴシック" panose="020B0600070205080204" pitchFamily="50" charset="-128"/>
              </a:rPr>
              <a:t>AI</a:t>
            </a:r>
            <a:r>
              <a:rPr lang="ja-JP" altLang="en-US" sz="800" dirty="0">
                <a:latin typeface="ＭＳ Ｐゴシック" panose="020B0600070205080204" pitchFamily="50" charset="-128"/>
                <a:ea typeface="ＭＳ Ｐゴシック" panose="020B0600070205080204" pitchFamily="50" charset="-128"/>
              </a:rPr>
              <a:t>技術</a:t>
            </a:r>
          </a:p>
        </p:txBody>
      </p:sp>
      <p:sp>
        <p:nvSpPr>
          <p:cNvPr id="23" name="テキスト ボックス 22"/>
          <p:cNvSpPr txBox="1"/>
          <p:nvPr/>
        </p:nvSpPr>
        <p:spPr>
          <a:xfrm>
            <a:off x="-15552" y="4708674"/>
            <a:ext cx="1587293" cy="1405513"/>
          </a:xfrm>
          <a:prstGeom prst="rect">
            <a:avLst/>
          </a:prstGeom>
          <a:noFill/>
        </p:spPr>
        <p:txBody>
          <a:bodyPr wrap="none" rtlCol="0">
            <a:spAutoFit/>
          </a:bodyPr>
          <a:lstStyle/>
          <a:p>
            <a:pPr algn="r">
              <a:spcAft>
                <a:spcPts val="200"/>
              </a:spcAft>
            </a:pPr>
            <a:r>
              <a:rPr lang="ja-JP" altLang="en-US" sz="800" dirty="0">
                <a:latin typeface="ＭＳ Ｐゴシック" panose="020B0600070205080204" pitchFamily="50" charset="-128"/>
                <a:ea typeface="ＭＳ Ｐゴシック" panose="020B0600070205080204" pitchFamily="50" charset="-128"/>
              </a:rPr>
              <a:t>センサ技術</a:t>
            </a:r>
          </a:p>
          <a:p>
            <a:pPr algn="r">
              <a:spcAft>
                <a:spcPts val="200"/>
              </a:spcAft>
            </a:pPr>
            <a:r>
              <a:rPr lang="en-US" altLang="ja-JP" sz="800" dirty="0" err="1">
                <a:latin typeface="ＭＳ Ｐゴシック" panose="020B0600070205080204" pitchFamily="50" charset="-128"/>
                <a:ea typeface="ＭＳ Ｐゴシック" panose="020B0600070205080204" pitchFamily="50" charset="-128"/>
              </a:rPr>
              <a:t>IoT</a:t>
            </a:r>
            <a:r>
              <a:rPr lang="ja-JP" altLang="en-US" sz="800" dirty="0">
                <a:latin typeface="ＭＳ Ｐゴシック" panose="020B0600070205080204" pitchFamily="50" charset="-128"/>
                <a:ea typeface="ＭＳ Ｐゴシック" panose="020B0600070205080204" pitchFamily="50" charset="-128"/>
              </a:rPr>
              <a:t>システム構築技術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無線通信・ネットワーク技術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設計・実装技術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デバイス技術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画像・音声認識技術／合成技術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システムズエンジニアリング技術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要求獲得・要件定義技術</a:t>
            </a:r>
          </a:p>
          <a:p>
            <a:pPr algn="r">
              <a:spcAft>
                <a:spcPts val="200"/>
              </a:spcAft>
            </a:pPr>
            <a:r>
              <a:rPr lang="en-US" altLang="ja-JP" sz="800" dirty="0">
                <a:latin typeface="ＭＳ Ｐゴシック" panose="020B0600070205080204" pitchFamily="50" charset="-128"/>
                <a:ea typeface="ＭＳ Ｐゴシック" panose="020B0600070205080204" pitchFamily="50" charset="-128"/>
              </a:rPr>
              <a:t>AI</a:t>
            </a:r>
            <a:r>
              <a:rPr lang="ja-JP" altLang="en-US" sz="800" dirty="0">
                <a:latin typeface="ＭＳ Ｐゴシック" panose="020B0600070205080204" pitchFamily="50" charset="-128"/>
                <a:ea typeface="ＭＳ Ｐゴシック" panose="020B0600070205080204" pitchFamily="50" charset="-128"/>
              </a:rPr>
              <a:t>技術</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015" y="1484784"/>
            <a:ext cx="6413545"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8015" y="4149080"/>
            <a:ext cx="8247197"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6" name="正方形/長方形 15"/>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0" name="正方形/長方形 19"/>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7325330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dirty="0"/>
              <a:t>Q15 </a:t>
            </a:r>
            <a:r>
              <a:rPr lang="ja-JP" altLang="en-US" dirty="0"/>
              <a:t>現時点で重要な技術、将来強化／新たに獲得したい技術</a:t>
            </a:r>
            <a:br>
              <a:rPr lang="en-US" altLang="ja-JP" dirty="0"/>
            </a:br>
            <a:r>
              <a:rPr lang="ja-JP" altLang="en-US" dirty="0"/>
              <a:t>将来強化／新たに獲得したい技術（</a:t>
            </a:r>
            <a:r>
              <a:rPr lang="en-US" altLang="ja-JP" dirty="0"/>
              <a:t>1</a:t>
            </a:r>
            <a:r>
              <a:rPr lang="ja-JP" altLang="en-US" dirty="0"/>
              <a:t>～</a:t>
            </a:r>
            <a:r>
              <a:rPr lang="en-US" altLang="ja-JP" dirty="0"/>
              <a:t>3</a:t>
            </a:r>
            <a:r>
              <a:rPr lang="ja-JP" altLang="en-US" dirty="0"/>
              <a:t>番目の合計、クロス集計）</a:t>
            </a:r>
          </a:p>
        </p:txBody>
      </p:sp>
      <p:sp>
        <p:nvSpPr>
          <p:cNvPr id="17" name="テキスト ボックス 16"/>
          <p:cNvSpPr txBox="1"/>
          <p:nvPr/>
        </p:nvSpPr>
        <p:spPr>
          <a:xfrm>
            <a:off x="3771538" y="1196975"/>
            <a:ext cx="2339102"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組込み製品及び同部品事業</a:t>
            </a:r>
          </a:p>
        </p:txBody>
      </p:sp>
      <p:sp>
        <p:nvSpPr>
          <p:cNvPr id="18" name="テキスト ボックス 17"/>
          <p:cNvSpPr txBox="1"/>
          <p:nvPr/>
        </p:nvSpPr>
        <p:spPr>
          <a:xfrm>
            <a:off x="4087333" y="3861048"/>
            <a:ext cx="1707519" cy="307777"/>
          </a:xfrm>
          <a:prstGeom prst="rect">
            <a:avLst/>
          </a:prstGeom>
          <a:noFill/>
        </p:spPr>
        <p:txBody>
          <a:bodyPr wrap="none" rtlCol="0">
            <a:spAutoFit/>
          </a:bodyPr>
          <a:lstStyle/>
          <a:p>
            <a:pPr algn="ct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a:t>
            </a:r>
          </a:p>
        </p:txBody>
      </p:sp>
      <p:sp>
        <p:nvSpPr>
          <p:cNvPr id="19" name="テキスト ボックス 18"/>
          <p:cNvSpPr txBox="1"/>
          <p:nvPr/>
        </p:nvSpPr>
        <p:spPr>
          <a:xfrm>
            <a:off x="-15552" y="2043772"/>
            <a:ext cx="1587293" cy="1405513"/>
          </a:xfrm>
          <a:prstGeom prst="rect">
            <a:avLst/>
          </a:prstGeom>
          <a:noFill/>
        </p:spPr>
        <p:txBody>
          <a:bodyPr wrap="none" rtlCol="0">
            <a:spAutoFit/>
          </a:bodyPr>
          <a:lstStyle/>
          <a:p>
            <a:pPr algn="r">
              <a:spcAft>
                <a:spcPts val="200"/>
              </a:spcAft>
            </a:pPr>
            <a:r>
              <a:rPr lang="en-US" altLang="ja-JP" sz="800" dirty="0">
                <a:latin typeface="ＭＳ Ｐゴシック" panose="020B0600070205080204" pitchFamily="50" charset="-128"/>
                <a:ea typeface="ＭＳ Ｐゴシック" panose="020B0600070205080204" pitchFamily="50" charset="-128"/>
              </a:rPr>
              <a:t>AI</a:t>
            </a:r>
            <a:r>
              <a:rPr lang="ja-JP" altLang="en-US" sz="800" dirty="0">
                <a:latin typeface="ＭＳ Ｐゴシック" panose="020B0600070205080204" pitchFamily="50" charset="-128"/>
                <a:ea typeface="ＭＳ Ｐゴシック" panose="020B0600070205080204" pitchFamily="50" charset="-128"/>
              </a:rPr>
              <a:t>技術</a:t>
            </a:r>
          </a:p>
          <a:p>
            <a:pPr algn="r">
              <a:spcAft>
                <a:spcPts val="200"/>
              </a:spcAft>
            </a:pPr>
            <a:r>
              <a:rPr lang="en-US" altLang="ja-JP" sz="800" dirty="0" err="1">
                <a:latin typeface="ＭＳ Ｐゴシック" panose="020B0600070205080204" pitchFamily="50" charset="-128"/>
                <a:ea typeface="ＭＳ Ｐゴシック" panose="020B0600070205080204" pitchFamily="50" charset="-128"/>
              </a:rPr>
              <a:t>IoT</a:t>
            </a:r>
            <a:r>
              <a:rPr lang="ja-JP" altLang="en-US" sz="800" dirty="0">
                <a:latin typeface="ＭＳ Ｐゴシック" panose="020B0600070205080204" pitchFamily="50" charset="-128"/>
                <a:ea typeface="ＭＳ Ｐゴシック" panose="020B0600070205080204" pitchFamily="50" charset="-128"/>
              </a:rPr>
              <a:t>システム構築技術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無線通信・ネットワーク技術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画像・音声認識技術／合成技術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センサ技術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システムズエンジニアリング技術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リアルタイム制御技術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セーフティ・セキュリティ技術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要求獲得・要件定義技術</a:t>
            </a:r>
          </a:p>
        </p:txBody>
      </p:sp>
      <p:sp>
        <p:nvSpPr>
          <p:cNvPr id="23" name="テキスト ボックス 22"/>
          <p:cNvSpPr txBox="1"/>
          <p:nvPr/>
        </p:nvSpPr>
        <p:spPr>
          <a:xfrm>
            <a:off x="-15552" y="4708674"/>
            <a:ext cx="1587293" cy="1405513"/>
          </a:xfrm>
          <a:prstGeom prst="rect">
            <a:avLst/>
          </a:prstGeom>
          <a:noFill/>
        </p:spPr>
        <p:txBody>
          <a:bodyPr wrap="none" rtlCol="0">
            <a:spAutoFit/>
          </a:bodyPr>
          <a:lstStyle/>
          <a:p>
            <a:pPr algn="r">
              <a:spcAft>
                <a:spcPts val="200"/>
              </a:spcAft>
            </a:pPr>
            <a:r>
              <a:rPr lang="en-US" altLang="ja-JP" sz="800" dirty="0">
                <a:latin typeface="ＭＳ Ｐゴシック" panose="020B0600070205080204" pitchFamily="50" charset="-128"/>
                <a:ea typeface="ＭＳ Ｐゴシック" panose="020B0600070205080204" pitchFamily="50" charset="-128"/>
              </a:rPr>
              <a:t>AI</a:t>
            </a:r>
            <a:r>
              <a:rPr lang="ja-JP" altLang="en-US" sz="800" dirty="0">
                <a:latin typeface="ＭＳ Ｐゴシック" panose="020B0600070205080204" pitchFamily="50" charset="-128"/>
                <a:ea typeface="ＭＳ Ｐゴシック" panose="020B0600070205080204" pitchFamily="50" charset="-128"/>
              </a:rPr>
              <a:t>技術</a:t>
            </a:r>
          </a:p>
          <a:p>
            <a:pPr algn="r">
              <a:spcAft>
                <a:spcPts val="200"/>
              </a:spcAft>
            </a:pPr>
            <a:r>
              <a:rPr lang="en-US" altLang="ja-JP" sz="800" dirty="0" err="1">
                <a:latin typeface="ＭＳ Ｐゴシック" panose="020B0600070205080204" pitchFamily="50" charset="-128"/>
                <a:ea typeface="ＭＳ Ｐゴシック" panose="020B0600070205080204" pitchFamily="50" charset="-128"/>
              </a:rPr>
              <a:t>IoT</a:t>
            </a:r>
            <a:r>
              <a:rPr lang="ja-JP" altLang="en-US" sz="800" dirty="0">
                <a:latin typeface="ＭＳ Ｐゴシック" panose="020B0600070205080204" pitchFamily="50" charset="-128"/>
                <a:ea typeface="ＭＳ Ｐゴシック" panose="020B0600070205080204" pitchFamily="50" charset="-128"/>
              </a:rPr>
              <a:t>システム構築技術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無線通信・ネットワーク技術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画像・音声認識技術／合成技術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センサ技術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システムズエンジニアリング技術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リアルタイム制御技術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セーフティ・セキュリティ技術</a:t>
            </a:r>
          </a:p>
          <a:p>
            <a:pPr algn="r">
              <a:spcAft>
                <a:spcPts val="200"/>
              </a:spcAft>
            </a:pPr>
            <a:r>
              <a:rPr lang="ja-JP" altLang="en-US" sz="800" dirty="0">
                <a:latin typeface="ＭＳ Ｐゴシック" panose="020B0600070205080204" pitchFamily="50" charset="-128"/>
                <a:ea typeface="ＭＳ Ｐゴシック" panose="020B0600070205080204" pitchFamily="50" charset="-128"/>
              </a:rPr>
              <a:t>要求獲得・要件定義技術</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015" y="1484784"/>
            <a:ext cx="6413545"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8015" y="4149080"/>
            <a:ext cx="8247197"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6" name="正方形/長方形 15"/>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0" name="正方形/長方形 19"/>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388472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87387" y="1052736"/>
            <a:ext cx="8531225" cy="720081"/>
          </a:xfrm>
        </p:spPr>
        <p:txBody>
          <a:bodyPr anchor="b">
            <a:normAutofit/>
          </a:bodyPr>
          <a:lstStyle/>
          <a:p>
            <a:r>
              <a:rPr lang="en-US" altLang="ja-JP" dirty="0"/>
              <a:t>1</a:t>
            </a:r>
            <a:r>
              <a:rPr lang="en-US" altLang="ja-JP" sz="2000" b="0" dirty="0"/>
              <a:t>. </a:t>
            </a:r>
            <a:r>
              <a:rPr lang="ja-JP" altLang="en-US" sz="2000" b="0" dirty="0"/>
              <a:t>企業活動の状況</a:t>
            </a:r>
          </a:p>
        </p:txBody>
      </p:sp>
      <p:cxnSp>
        <p:nvCxnSpPr>
          <p:cNvPr id="7" name="直線コネクタ 6"/>
          <p:cNvCxnSpPr/>
          <p:nvPr/>
        </p:nvCxnSpPr>
        <p:spPr>
          <a:xfrm>
            <a:off x="704528" y="1772816"/>
            <a:ext cx="849694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41491" y="1959223"/>
            <a:ext cx="8359981" cy="1107996"/>
          </a:xfrm>
          <a:prstGeom prst="rect">
            <a:avLst/>
          </a:prstGeom>
          <a:noFill/>
        </p:spPr>
        <p:txBody>
          <a:bodyPr wrap="none" rtlCol="0">
            <a:spAutoFit/>
          </a:bodyPr>
          <a:lstStyle/>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	</a:t>
            </a:r>
            <a:r>
              <a:rPr lang="ja-JP" altLang="en-US" sz="1400" dirty="0">
                <a:latin typeface="游ゴシック Medium" panose="020B0500000000000000" pitchFamily="50" charset="-128"/>
                <a:ea typeface="游ゴシック Medium" panose="020B0500000000000000" pitchFamily="50" charset="-128"/>
              </a:rPr>
              <a:t>事業規模（従業員数／売上高／全開発費）</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	</a:t>
            </a:r>
            <a:r>
              <a:rPr lang="ja-JP" altLang="en-US" sz="1400" dirty="0">
                <a:latin typeface="游ゴシック Medium" panose="020B0500000000000000" pitchFamily="50" charset="-128"/>
                <a:ea typeface="游ゴシック Medium" panose="020B0500000000000000" pitchFamily="50" charset="-128"/>
              </a:rPr>
              <a:t>全開発費の内訳、組込み</a:t>
            </a:r>
            <a:r>
              <a:rPr lang="en-US" altLang="ja-JP" sz="1400" dirty="0">
                <a:latin typeface="游ゴシック Medium" panose="020B0500000000000000" pitchFamily="50" charset="-128"/>
                <a:ea typeface="游ゴシック Medium" panose="020B0500000000000000" pitchFamily="50" charset="-128"/>
              </a:rPr>
              <a:t>/</a:t>
            </a: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に関連するソフトウェア開発費の内訳</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Q3	</a:t>
            </a:r>
            <a:r>
              <a:rPr lang="ja-JP" altLang="en-US" sz="1400" dirty="0">
                <a:latin typeface="游ゴシック Medium" panose="020B0500000000000000" pitchFamily="50" charset="-128"/>
                <a:ea typeface="游ゴシック Medium" panose="020B0500000000000000" pitchFamily="50" charset="-128"/>
              </a:rPr>
              <a:t>主要な事業のカテゴリ</a:t>
            </a:r>
            <a:br>
              <a:rPr lang="en-US" altLang="ja-JP" sz="1400" dirty="0">
                <a:latin typeface="游ゴシック Medium" panose="020B0500000000000000" pitchFamily="50" charset="-128"/>
                <a:ea typeface="游ゴシック Medium" panose="020B0500000000000000" pitchFamily="50" charset="-128"/>
              </a:rPr>
            </a:b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rPr>
              <a:t>（組込み製品及び同部品事業／</a:t>
            </a: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に関連した事業／特定の組込み製品に特化していない事業）</a:t>
            </a:r>
            <a:endParaRPr kumimoji="1"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9000302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Q16 </a:t>
            </a:r>
            <a:r>
              <a:rPr lang="ja-JP" altLang="en-US" dirty="0"/>
              <a:t>開発するソフトウェアが動作するハードウェア</a:t>
            </a:r>
          </a:p>
        </p:txBody>
      </p:sp>
      <p:sp>
        <p:nvSpPr>
          <p:cNvPr id="8" name="テキスト ボックス 7"/>
          <p:cNvSpPr txBox="1"/>
          <p:nvPr/>
        </p:nvSpPr>
        <p:spPr>
          <a:xfrm>
            <a:off x="2446268" y="5805264"/>
            <a:ext cx="1210588" cy="553998"/>
          </a:xfrm>
          <a:prstGeom prst="rect">
            <a:avLst/>
          </a:prstGeom>
          <a:noFill/>
        </p:spPr>
        <p:txBody>
          <a:bodyPr wrap="none" rtlCol="0">
            <a:spAutoFit/>
          </a:bodyPr>
          <a:lstStyle/>
          <a:p>
            <a:r>
              <a:rPr lang="ja-JP" altLang="en-US" sz="1000" dirty="0">
                <a:solidFill>
                  <a:srgbClr val="C00000"/>
                </a:solidFill>
                <a:latin typeface="游ゴシック Medium" panose="020B0500000000000000" pitchFamily="50" charset="-128"/>
                <a:ea typeface="游ゴシック Medium" panose="020B0500000000000000" pitchFamily="50" charset="-128"/>
              </a:rPr>
              <a:t>＜その他の内容＞</a:t>
            </a:r>
          </a:p>
          <a:p>
            <a:r>
              <a:rPr lang="ja-JP" altLang="en-US" sz="1000" dirty="0">
                <a:solidFill>
                  <a:srgbClr val="C00000"/>
                </a:solidFill>
                <a:latin typeface="游ゴシック Medium" panose="020B0500000000000000" pitchFamily="50" charset="-128"/>
                <a:ea typeface="游ゴシック Medium" panose="020B0500000000000000" pitchFamily="50" charset="-128"/>
              </a:rPr>
              <a:t>・</a:t>
            </a:r>
            <a:r>
              <a:rPr lang="en-US" altLang="ja-JP" sz="1000" dirty="0">
                <a:solidFill>
                  <a:srgbClr val="C00000"/>
                </a:solidFill>
                <a:latin typeface="游ゴシック Medium" panose="020B0500000000000000" pitchFamily="50" charset="-128"/>
                <a:ea typeface="游ゴシック Medium" panose="020B0500000000000000" pitchFamily="50" charset="-128"/>
              </a:rPr>
              <a:t>GPU</a:t>
            </a:r>
          </a:p>
          <a:p>
            <a:r>
              <a:rPr lang="ja-JP" altLang="en-US" sz="1000" dirty="0">
                <a:solidFill>
                  <a:srgbClr val="C00000"/>
                </a:solidFill>
                <a:latin typeface="游ゴシック Medium" panose="020B0500000000000000" pitchFamily="50" charset="-128"/>
                <a:ea typeface="游ゴシック Medium" panose="020B0500000000000000" pitchFamily="50" charset="-128"/>
              </a:rPr>
              <a:t>・遊技機等</a:t>
            </a:r>
            <a:endParaRPr kumimoji="1" lang="ja-JP" altLang="en-US" sz="1000" dirty="0">
              <a:solidFill>
                <a:srgbClr val="C00000"/>
              </a:solidFill>
              <a:latin typeface="游ゴシック Medium" panose="020B0500000000000000" pitchFamily="50" charset="-128"/>
              <a:ea typeface="游ゴシック Medium" panose="020B0500000000000000" pitchFamily="50" charset="-128"/>
            </a:endParaRPr>
          </a:p>
        </p:txBody>
      </p:sp>
      <p:sp>
        <p:nvSpPr>
          <p:cNvPr id="9" name="テキスト ボックス 8"/>
          <p:cNvSpPr txBox="1"/>
          <p:nvPr/>
        </p:nvSpPr>
        <p:spPr>
          <a:xfrm>
            <a:off x="6784917" y="5805264"/>
            <a:ext cx="2704587" cy="861774"/>
          </a:xfrm>
          <a:prstGeom prst="rect">
            <a:avLst/>
          </a:prstGeom>
          <a:noFill/>
        </p:spPr>
        <p:txBody>
          <a:bodyPr wrap="none" rtlCol="0">
            <a:spAutoFit/>
          </a:bodyPr>
          <a:lstStyle/>
          <a:p>
            <a:r>
              <a:rPr lang="ja-JP" altLang="en-US" sz="1000" dirty="0">
                <a:solidFill>
                  <a:srgbClr val="C00000"/>
                </a:solidFill>
                <a:latin typeface="游ゴシック Medium" panose="020B0500000000000000" pitchFamily="50" charset="-128"/>
                <a:ea typeface="游ゴシック Medium" panose="020B0500000000000000" pitchFamily="50" charset="-128"/>
              </a:rPr>
              <a:t>＜その他の内容＞</a:t>
            </a:r>
          </a:p>
          <a:p>
            <a:r>
              <a:rPr lang="ja-JP" altLang="en-US" sz="1000" dirty="0">
                <a:solidFill>
                  <a:srgbClr val="C00000"/>
                </a:solidFill>
                <a:latin typeface="游ゴシック Medium" panose="020B0500000000000000" pitchFamily="50" charset="-128"/>
                <a:ea typeface="游ゴシック Medium" panose="020B0500000000000000" pitchFamily="50" charset="-128"/>
              </a:rPr>
              <a:t>・</a:t>
            </a:r>
            <a:r>
              <a:rPr lang="en-US" altLang="ja-JP" sz="1000" dirty="0">
                <a:solidFill>
                  <a:srgbClr val="C00000"/>
                </a:solidFill>
                <a:latin typeface="游ゴシック Medium" panose="020B0500000000000000" pitchFamily="50" charset="-128"/>
                <a:ea typeface="游ゴシック Medium" panose="020B0500000000000000" pitchFamily="50" charset="-128"/>
              </a:rPr>
              <a:t>GPU</a:t>
            </a:r>
          </a:p>
          <a:p>
            <a:r>
              <a:rPr lang="ja-JP" altLang="en-US" sz="1000" dirty="0">
                <a:solidFill>
                  <a:srgbClr val="C00000"/>
                </a:solidFill>
                <a:latin typeface="游ゴシック Medium" panose="020B0500000000000000" pitchFamily="50" charset="-128"/>
                <a:ea typeface="游ゴシック Medium" panose="020B0500000000000000" pitchFamily="50" charset="-128"/>
              </a:rPr>
              <a:t>・遊技機等</a:t>
            </a:r>
          </a:p>
          <a:p>
            <a:r>
              <a:rPr lang="ja-JP" altLang="en-US" sz="1000" dirty="0">
                <a:solidFill>
                  <a:srgbClr val="C00000"/>
                </a:solidFill>
                <a:latin typeface="游ゴシック Medium" panose="020B0500000000000000" pitchFamily="50" charset="-128"/>
                <a:ea typeface="游ゴシック Medium" panose="020B0500000000000000" pitchFamily="50" charset="-128"/>
              </a:rPr>
              <a:t>・</a:t>
            </a:r>
            <a:r>
              <a:rPr lang="en-US" altLang="ja-JP" sz="1000" dirty="0">
                <a:solidFill>
                  <a:srgbClr val="C00000"/>
                </a:solidFill>
                <a:latin typeface="游ゴシック Medium" panose="020B0500000000000000" pitchFamily="50" charset="-128"/>
                <a:ea typeface="游ゴシック Medium" panose="020B0500000000000000" pitchFamily="50" charset="-128"/>
              </a:rPr>
              <a:t>IP</a:t>
            </a:r>
            <a:r>
              <a:rPr lang="ja-JP" altLang="en-US" sz="1000" dirty="0">
                <a:solidFill>
                  <a:srgbClr val="C00000"/>
                </a:solidFill>
                <a:latin typeface="游ゴシック Medium" panose="020B0500000000000000" pitchFamily="50" charset="-128"/>
                <a:ea typeface="游ゴシック Medium" panose="020B0500000000000000" pitchFamily="50" charset="-128"/>
              </a:rPr>
              <a:t>ライセンス提供</a:t>
            </a:r>
          </a:p>
          <a:p>
            <a:r>
              <a:rPr lang="ja-JP" altLang="en-US" sz="1000" dirty="0">
                <a:solidFill>
                  <a:srgbClr val="C00000"/>
                </a:solidFill>
                <a:latin typeface="游ゴシック Medium" panose="020B0500000000000000" pitchFamily="50" charset="-128"/>
                <a:ea typeface="游ゴシック Medium" panose="020B0500000000000000" pitchFamily="50" charset="-128"/>
              </a:rPr>
              <a:t>・高速化が進んでおり</a:t>
            </a:r>
            <a:r>
              <a:rPr lang="en-US" altLang="ja-JP" sz="1000" dirty="0">
                <a:solidFill>
                  <a:srgbClr val="C00000"/>
                </a:solidFill>
                <a:latin typeface="游ゴシック Medium" panose="020B0500000000000000" pitchFamily="50" charset="-128"/>
                <a:ea typeface="游ゴシック Medium" panose="020B0500000000000000" pitchFamily="50" charset="-128"/>
              </a:rPr>
              <a:t>FPGA</a:t>
            </a:r>
            <a:r>
              <a:rPr lang="ja-JP" altLang="en-US" sz="1000" dirty="0">
                <a:solidFill>
                  <a:srgbClr val="C00000"/>
                </a:solidFill>
                <a:latin typeface="游ゴシック Medium" panose="020B0500000000000000" pitchFamily="50" charset="-128"/>
                <a:ea typeface="游ゴシック Medium" panose="020B0500000000000000" pitchFamily="50" charset="-128"/>
              </a:rPr>
              <a:t>等の技術が重要</a:t>
            </a:r>
            <a:endParaRPr kumimoji="1" lang="ja-JP" altLang="en-US" sz="1000" dirty="0">
              <a:solidFill>
                <a:srgbClr val="C00000"/>
              </a:solidFill>
              <a:latin typeface="游ゴシック Medium" panose="020B0500000000000000" pitchFamily="50" charset="-128"/>
              <a:ea typeface="游ゴシック Medium" panose="020B0500000000000000" pitchFamily="50" charset="-128"/>
            </a:endParaRPr>
          </a:p>
        </p:txBody>
      </p:sp>
      <p:sp>
        <p:nvSpPr>
          <p:cNvPr id="10" name="角丸四角形 9"/>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cxnSp>
        <p:nvCxnSpPr>
          <p:cNvPr id="20" name="直線コネクタ 19"/>
          <p:cNvCxnSpPr/>
          <p:nvPr/>
        </p:nvCxnSpPr>
        <p:spPr>
          <a:xfrm>
            <a:off x="5529064" y="2996952"/>
            <a:ext cx="432048" cy="0"/>
          </a:xfrm>
          <a:prstGeom prst="line">
            <a:avLst/>
          </a:prstGeom>
          <a:ln w="12700">
            <a:solidFill>
              <a:srgbClr val="FF33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3728864" y="4725144"/>
            <a:ext cx="612068" cy="0"/>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4340932" y="2996952"/>
            <a:ext cx="1188132" cy="1728192"/>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4088904" y="2996952"/>
            <a:ext cx="432048"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953000" y="4149080"/>
            <a:ext cx="864096" cy="0"/>
          </a:xfrm>
          <a:prstGeom prst="line">
            <a:avLst/>
          </a:prstGeom>
          <a:ln w="127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flipV="1">
            <a:off x="4520952" y="2996952"/>
            <a:ext cx="432048" cy="115212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5169024" y="4753719"/>
            <a:ext cx="432048" cy="0"/>
          </a:xfrm>
          <a:prstGeom prst="line">
            <a:avLst/>
          </a:prstGeom>
          <a:ln w="12700">
            <a:solidFill>
              <a:srgbClr val="FF33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584848" y="5329783"/>
            <a:ext cx="1224136" cy="0"/>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4808984" y="4753719"/>
            <a:ext cx="360040" cy="576064"/>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3040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Q16 </a:t>
            </a:r>
            <a:r>
              <a:rPr lang="ja-JP" altLang="en-US" dirty="0"/>
              <a:t>開発するソフトウェアが動作するハードウェア（クロス集計）</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10983641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Q16 </a:t>
            </a:r>
            <a:r>
              <a:rPr lang="ja-JP" altLang="en-US" dirty="0"/>
              <a:t>開発するソフトウェアが動作するハードウェア（クロス集計）</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4198306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Q16 </a:t>
            </a:r>
            <a:r>
              <a:rPr lang="ja-JP" altLang="en-US" dirty="0"/>
              <a:t>開発するソフトウェアが動作するハードウェア（クロス集計）</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41234726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Q16 </a:t>
            </a:r>
            <a:r>
              <a:rPr lang="ja-JP" altLang="en-US" dirty="0"/>
              <a:t>開発するソフトウェアが動作するハードウェア（クロス集計）</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42801821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Q16 </a:t>
            </a:r>
            <a:r>
              <a:rPr lang="ja-JP" altLang="en-US" dirty="0"/>
              <a:t>開発するソフトウェアが動作するハードウェア</a:t>
            </a:r>
            <a:br>
              <a:rPr lang="en-US" altLang="ja-JP" dirty="0"/>
            </a:br>
            <a:r>
              <a:rPr lang="ja-JP" altLang="en-US" dirty="0"/>
              <a:t>現在のハードウェア（</a:t>
            </a:r>
            <a:r>
              <a:rPr lang="en-US" altLang="ja-JP" dirty="0"/>
              <a:t>1</a:t>
            </a:r>
            <a:r>
              <a:rPr lang="ja-JP" altLang="en-US" dirty="0"/>
              <a:t>～</a:t>
            </a:r>
            <a:r>
              <a:rPr lang="en-US" altLang="ja-JP" dirty="0"/>
              <a:t>3</a:t>
            </a:r>
            <a:r>
              <a:rPr lang="ja-JP" altLang="en-US" dirty="0"/>
              <a:t>番目の合計、クロス集計）</a:t>
            </a:r>
          </a:p>
        </p:txBody>
      </p:sp>
      <p:sp>
        <p:nvSpPr>
          <p:cNvPr id="17" name="テキスト ボックス 16"/>
          <p:cNvSpPr txBox="1"/>
          <p:nvPr/>
        </p:nvSpPr>
        <p:spPr>
          <a:xfrm>
            <a:off x="3771538" y="1196975"/>
            <a:ext cx="2339102"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組込み製品及び同部品事業</a:t>
            </a:r>
          </a:p>
        </p:txBody>
      </p:sp>
      <p:sp>
        <p:nvSpPr>
          <p:cNvPr id="18" name="テキスト ボックス 17"/>
          <p:cNvSpPr txBox="1"/>
          <p:nvPr/>
        </p:nvSpPr>
        <p:spPr>
          <a:xfrm>
            <a:off x="4087333" y="3861048"/>
            <a:ext cx="1707519" cy="307777"/>
          </a:xfrm>
          <a:prstGeom prst="rect">
            <a:avLst/>
          </a:prstGeom>
          <a:noFill/>
        </p:spPr>
        <p:txBody>
          <a:bodyPr wrap="none" rtlCol="0">
            <a:spAutoFit/>
          </a:bodyPr>
          <a:lstStyle/>
          <a:p>
            <a:pPr algn="ct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a:t>
            </a:r>
          </a:p>
        </p:txBody>
      </p:sp>
      <p:sp>
        <p:nvSpPr>
          <p:cNvPr id="19" name="テキスト ボックス 18"/>
          <p:cNvSpPr txBox="1"/>
          <p:nvPr/>
        </p:nvSpPr>
        <p:spPr>
          <a:xfrm>
            <a:off x="488504" y="2072347"/>
            <a:ext cx="1039066" cy="1343958"/>
          </a:xfrm>
          <a:prstGeom prst="rect">
            <a:avLst/>
          </a:prstGeom>
          <a:noFill/>
        </p:spPr>
        <p:txBody>
          <a:bodyPr wrap="none" rtlCol="0">
            <a:spAutoFit/>
          </a:bodyPr>
          <a:lstStyle/>
          <a:p>
            <a:pPr algn="r">
              <a:spcAft>
                <a:spcPts val="800"/>
              </a:spcAft>
            </a:pPr>
            <a:r>
              <a:rPr lang="ja-JP" altLang="en-US" sz="800" dirty="0">
                <a:latin typeface="ＭＳ Ｐゴシック" panose="020B0600070205080204" pitchFamily="50" charset="-128"/>
                <a:ea typeface="ＭＳ Ｐゴシック" panose="020B0600070205080204" pitchFamily="50" charset="-128"/>
              </a:rPr>
              <a:t>専用ハードウェア</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民生用</a:t>
            </a:r>
            <a:r>
              <a:rPr lang="en-US" altLang="ja-JP" sz="800" dirty="0">
                <a:latin typeface="ＭＳ Ｐゴシック" panose="020B0600070205080204" pitchFamily="50" charset="-128"/>
                <a:ea typeface="ＭＳ Ｐゴシック" panose="020B0600070205080204" pitchFamily="50" charset="-128"/>
              </a:rPr>
              <a:t>PC</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産業用</a:t>
            </a:r>
            <a:r>
              <a:rPr lang="en-US" altLang="ja-JP" sz="800" dirty="0">
                <a:latin typeface="ＭＳ Ｐゴシック" panose="020B0600070205080204" pitchFamily="50" charset="-128"/>
                <a:ea typeface="ＭＳ Ｐゴシック" panose="020B0600070205080204" pitchFamily="50" charset="-128"/>
              </a:rPr>
              <a:t>PC</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汎用シングルボード</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クラウド</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スマートフォン</a:t>
            </a:r>
          </a:p>
        </p:txBody>
      </p:sp>
      <p:sp>
        <p:nvSpPr>
          <p:cNvPr id="23" name="テキスト ボックス 22"/>
          <p:cNvSpPr txBox="1"/>
          <p:nvPr/>
        </p:nvSpPr>
        <p:spPr>
          <a:xfrm>
            <a:off x="488504" y="4737249"/>
            <a:ext cx="1039066" cy="1343958"/>
          </a:xfrm>
          <a:prstGeom prst="rect">
            <a:avLst/>
          </a:prstGeom>
          <a:noFill/>
        </p:spPr>
        <p:txBody>
          <a:bodyPr wrap="none" rtlCol="0">
            <a:spAutoFit/>
          </a:bodyPr>
          <a:lstStyle/>
          <a:p>
            <a:pPr algn="r">
              <a:spcAft>
                <a:spcPts val="800"/>
              </a:spcAft>
            </a:pPr>
            <a:r>
              <a:rPr lang="ja-JP" altLang="en-US" sz="800" dirty="0">
                <a:latin typeface="ＭＳ Ｐゴシック" panose="020B0600070205080204" pitchFamily="50" charset="-128"/>
                <a:ea typeface="ＭＳ Ｐゴシック" panose="020B0600070205080204" pitchFamily="50" charset="-128"/>
              </a:rPr>
              <a:t>専用ハードウェア</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民生用</a:t>
            </a:r>
            <a:r>
              <a:rPr lang="en-US" altLang="ja-JP" sz="800" dirty="0">
                <a:latin typeface="ＭＳ Ｐゴシック" panose="020B0600070205080204" pitchFamily="50" charset="-128"/>
                <a:ea typeface="ＭＳ Ｐゴシック" panose="020B0600070205080204" pitchFamily="50" charset="-128"/>
              </a:rPr>
              <a:t>PC</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産業用</a:t>
            </a:r>
            <a:r>
              <a:rPr lang="en-US" altLang="ja-JP" sz="800" dirty="0">
                <a:latin typeface="ＭＳ Ｐゴシック" panose="020B0600070205080204" pitchFamily="50" charset="-128"/>
                <a:ea typeface="ＭＳ Ｐゴシック" panose="020B0600070205080204" pitchFamily="50" charset="-128"/>
              </a:rPr>
              <a:t>PC</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汎用シングルボード</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クラウド</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スマートフォン</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3844" y="1484784"/>
            <a:ext cx="6413545"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3844" y="4149080"/>
            <a:ext cx="8247197"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6" name="正方形/長方形 15"/>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0" name="正方形/長方形 19"/>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21" name="角丸四角形 20"/>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886008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Q16 </a:t>
            </a:r>
            <a:r>
              <a:rPr lang="ja-JP" altLang="en-US" dirty="0"/>
              <a:t>開発するソフトウェアが動作するハードウェア</a:t>
            </a:r>
            <a:br>
              <a:rPr lang="en-US" altLang="ja-JP" dirty="0"/>
            </a:br>
            <a:r>
              <a:rPr lang="ja-JP" altLang="en-US" dirty="0"/>
              <a:t>将来のハードウェア（</a:t>
            </a:r>
            <a:r>
              <a:rPr lang="en-US" altLang="ja-JP" dirty="0"/>
              <a:t>1</a:t>
            </a:r>
            <a:r>
              <a:rPr lang="ja-JP" altLang="en-US" dirty="0"/>
              <a:t>～</a:t>
            </a:r>
            <a:r>
              <a:rPr lang="en-US" altLang="ja-JP" dirty="0"/>
              <a:t>3</a:t>
            </a:r>
            <a:r>
              <a:rPr lang="ja-JP" altLang="en-US" dirty="0"/>
              <a:t>番目の合計、クロス集計）</a:t>
            </a:r>
          </a:p>
        </p:txBody>
      </p:sp>
      <p:sp>
        <p:nvSpPr>
          <p:cNvPr id="17" name="テキスト ボックス 16"/>
          <p:cNvSpPr txBox="1"/>
          <p:nvPr/>
        </p:nvSpPr>
        <p:spPr>
          <a:xfrm>
            <a:off x="3771538" y="1196975"/>
            <a:ext cx="2339102"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組込み製品及び同部品事業</a:t>
            </a:r>
          </a:p>
        </p:txBody>
      </p:sp>
      <p:sp>
        <p:nvSpPr>
          <p:cNvPr id="18" name="テキスト ボックス 17"/>
          <p:cNvSpPr txBox="1"/>
          <p:nvPr/>
        </p:nvSpPr>
        <p:spPr>
          <a:xfrm>
            <a:off x="4087333" y="3861048"/>
            <a:ext cx="1707519" cy="307777"/>
          </a:xfrm>
          <a:prstGeom prst="rect">
            <a:avLst/>
          </a:prstGeom>
          <a:noFill/>
        </p:spPr>
        <p:txBody>
          <a:bodyPr wrap="none" rtlCol="0">
            <a:spAutoFit/>
          </a:bodyPr>
          <a:lstStyle/>
          <a:p>
            <a:pPr algn="ct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a:t>
            </a:r>
          </a:p>
        </p:txBody>
      </p:sp>
      <p:sp>
        <p:nvSpPr>
          <p:cNvPr id="19" name="テキスト ボックス 18"/>
          <p:cNvSpPr txBox="1"/>
          <p:nvPr/>
        </p:nvSpPr>
        <p:spPr>
          <a:xfrm>
            <a:off x="488504" y="2072347"/>
            <a:ext cx="1039066" cy="1343958"/>
          </a:xfrm>
          <a:prstGeom prst="rect">
            <a:avLst/>
          </a:prstGeom>
          <a:noFill/>
        </p:spPr>
        <p:txBody>
          <a:bodyPr wrap="none" rtlCol="0">
            <a:spAutoFit/>
          </a:bodyPr>
          <a:lstStyle/>
          <a:p>
            <a:pPr algn="r">
              <a:spcAft>
                <a:spcPts val="800"/>
              </a:spcAft>
            </a:pPr>
            <a:r>
              <a:rPr lang="ja-JP" altLang="en-US" sz="800" dirty="0">
                <a:latin typeface="ＭＳ Ｐゴシック" panose="020B0600070205080204" pitchFamily="50" charset="-128"/>
                <a:ea typeface="ＭＳ Ｐゴシック" panose="020B0600070205080204" pitchFamily="50" charset="-128"/>
              </a:rPr>
              <a:t>専用ハードウェア</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クラウド</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産業用</a:t>
            </a:r>
            <a:r>
              <a:rPr lang="en-US" altLang="ja-JP" sz="800" dirty="0">
                <a:latin typeface="ＭＳ Ｐゴシック" panose="020B0600070205080204" pitchFamily="50" charset="-128"/>
                <a:ea typeface="ＭＳ Ｐゴシック" panose="020B0600070205080204" pitchFamily="50" charset="-128"/>
              </a:rPr>
              <a:t>PC</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民生用</a:t>
            </a:r>
            <a:r>
              <a:rPr lang="en-US" altLang="ja-JP" sz="800" dirty="0">
                <a:latin typeface="ＭＳ Ｐゴシック" panose="020B0600070205080204" pitchFamily="50" charset="-128"/>
                <a:ea typeface="ＭＳ Ｐゴシック" panose="020B0600070205080204" pitchFamily="50" charset="-128"/>
              </a:rPr>
              <a:t>PC</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スマートフォン</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汎用シングルボード</a:t>
            </a:r>
          </a:p>
        </p:txBody>
      </p:sp>
      <p:sp>
        <p:nvSpPr>
          <p:cNvPr id="23" name="テキスト ボックス 22"/>
          <p:cNvSpPr txBox="1"/>
          <p:nvPr/>
        </p:nvSpPr>
        <p:spPr>
          <a:xfrm>
            <a:off x="488504" y="4737249"/>
            <a:ext cx="1039066" cy="1343958"/>
          </a:xfrm>
          <a:prstGeom prst="rect">
            <a:avLst/>
          </a:prstGeom>
          <a:noFill/>
        </p:spPr>
        <p:txBody>
          <a:bodyPr wrap="none" rtlCol="0">
            <a:spAutoFit/>
          </a:bodyPr>
          <a:lstStyle/>
          <a:p>
            <a:pPr algn="r">
              <a:spcAft>
                <a:spcPts val="800"/>
              </a:spcAft>
            </a:pPr>
            <a:r>
              <a:rPr lang="ja-JP" altLang="en-US" sz="800" dirty="0">
                <a:latin typeface="ＭＳ Ｐゴシック" panose="020B0600070205080204" pitchFamily="50" charset="-128"/>
                <a:ea typeface="ＭＳ Ｐゴシック" panose="020B0600070205080204" pitchFamily="50" charset="-128"/>
              </a:rPr>
              <a:t>専用ハードウェア</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クラウド</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産業用</a:t>
            </a:r>
            <a:r>
              <a:rPr lang="en-US" altLang="ja-JP" sz="800" dirty="0">
                <a:latin typeface="ＭＳ Ｐゴシック" panose="020B0600070205080204" pitchFamily="50" charset="-128"/>
                <a:ea typeface="ＭＳ Ｐゴシック" panose="020B0600070205080204" pitchFamily="50" charset="-128"/>
              </a:rPr>
              <a:t>PC</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民生用</a:t>
            </a:r>
            <a:r>
              <a:rPr lang="en-US" altLang="ja-JP" sz="800" dirty="0">
                <a:latin typeface="ＭＳ Ｐゴシック" panose="020B0600070205080204" pitchFamily="50" charset="-128"/>
                <a:ea typeface="ＭＳ Ｐゴシック" panose="020B0600070205080204" pitchFamily="50" charset="-128"/>
              </a:rPr>
              <a:t>PC</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スマートフォン</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汎用シングルボード</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3844" y="4149080"/>
            <a:ext cx="8247197"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3844" y="1484784"/>
            <a:ext cx="6413545"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6" name="正方形/長方形 15"/>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0" name="正方形/長方形 19"/>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21" name="角丸四角形 20"/>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26040062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a:t>Q17 </a:t>
            </a:r>
            <a:r>
              <a:rPr lang="ja-JP" altLang="en-US"/>
              <a:t>モデルベース開発技術・開発ツールの導入状況</a:t>
            </a:r>
            <a:endParaRPr lang="ja-JP" altLang="en-US" dirty="0"/>
          </a:p>
        </p:txBody>
      </p:sp>
      <p:sp>
        <p:nvSpPr>
          <p:cNvPr id="9" name="テキスト ボックス 8"/>
          <p:cNvSpPr txBox="1"/>
          <p:nvPr/>
        </p:nvSpPr>
        <p:spPr>
          <a:xfrm>
            <a:off x="920552" y="6343436"/>
            <a:ext cx="5570756" cy="246221"/>
          </a:xfrm>
          <a:prstGeom prst="rect">
            <a:avLst/>
          </a:prstGeom>
          <a:noFill/>
        </p:spPr>
        <p:txBody>
          <a:bodyPr wrap="none" rtlCol="0">
            <a:spAutoFit/>
          </a:bodyPr>
          <a:lstStyle/>
          <a:p>
            <a:r>
              <a:rPr kumimoji="1" lang="en-US" altLang="ja-JP" sz="1000" dirty="0">
                <a:solidFill>
                  <a:srgbClr val="C00000"/>
                </a:solidFill>
                <a:latin typeface="游ゴシック Medium" panose="020B0500000000000000" pitchFamily="50" charset="-128"/>
                <a:ea typeface="游ゴシック Medium" panose="020B0500000000000000" pitchFamily="50" charset="-128"/>
              </a:rPr>
              <a:t>※</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「すべてのプロジェクトで導入」と「一部のプロジェクトで導入」の計で多い順に並び替え</a:t>
            </a:r>
          </a:p>
        </p:txBody>
      </p:sp>
      <p:cxnSp>
        <p:nvCxnSpPr>
          <p:cNvPr id="10" name="直線コネクタ 9"/>
          <p:cNvCxnSpPr/>
          <p:nvPr/>
        </p:nvCxnSpPr>
        <p:spPr>
          <a:xfrm>
            <a:off x="488504" y="5339308"/>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885000" y="2132856"/>
            <a:ext cx="0" cy="320645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885000" y="5339308"/>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71629" y="3482166"/>
            <a:ext cx="748923"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開発技術</a:t>
            </a:r>
          </a:p>
        </p:txBody>
      </p:sp>
      <p:sp>
        <p:nvSpPr>
          <p:cNvPr id="14" name="テキスト ボックス 13"/>
          <p:cNvSpPr txBox="1"/>
          <p:nvPr/>
        </p:nvSpPr>
        <p:spPr>
          <a:xfrm>
            <a:off x="30565" y="5687670"/>
            <a:ext cx="889987"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a:t>
            </a:r>
            <a:r>
              <a:rPr lang="ja-JP" altLang="en-US" sz="1100" dirty="0">
                <a:solidFill>
                  <a:srgbClr val="C00000"/>
                </a:solidFill>
                <a:latin typeface="游ゴシック Medium" panose="020B0500000000000000" pitchFamily="50" charset="-128"/>
                <a:ea typeface="游ゴシック Medium" panose="020B0500000000000000" pitchFamily="50" charset="-128"/>
              </a:rPr>
              <a:t>ツール</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5" name="角丸四角形 14"/>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41152051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3"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Q17 </a:t>
            </a:r>
            <a:r>
              <a:rPr lang="ja-JP" altLang="en-US" dirty="0"/>
              <a:t>モデルベース開発技術・開発ツールの導入状況（経年比較）</a:t>
            </a:r>
          </a:p>
        </p:txBody>
      </p:sp>
      <p:cxnSp>
        <p:nvCxnSpPr>
          <p:cNvPr id="8" name="直線コネクタ 7"/>
          <p:cNvCxnSpPr/>
          <p:nvPr/>
        </p:nvCxnSpPr>
        <p:spPr>
          <a:xfrm>
            <a:off x="488504" y="5339308"/>
            <a:ext cx="8534909"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885000" y="2132856"/>
            <a:ext cx="0" cy="320645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885000" y="5339308"/>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71629" y="3482166"/>
            <a:ext cx="748923"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開発技術</a:t>
            </a:r>
          </a:p>
        </p:txBody>
      </p:sp>
      <p:sp>
        <p:nvSpPr>
          <p:cNvPr id="12" name="テキスト ボックス 11"/>
          <p:cNvSpPr txBox="1"/>
          <p:nvPr/>
        </p:nvSpPr>
        <p:spPr>
          <a:xfrm>
            <a:off x="30565" y="5687670"/>
            <a:ext cx="889987"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a:t>
            </a:r>
            <a:r>
              <a:rPr lang="ja-JP" altLang="en-US" sz="1100" dirty="0">
                <a:solidFill>
                  <a:srgbClr val="C00000"/>
                </a:solidFill>
                <a:latin typeface="游ゴシック Medium" panose="020B0500000000000000" pitchFamily="50" charset="-128"/>
                <a:ea typeface="游ゴシック Medium" panose="020B0500000000000000" pitchFamily="50" charset="-128"/>
              </a:rPr>
              <a:t>ツール</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3" name="テキスト ボックス 12"/>
          <p:cNvSpPr txBox="1"/>
          <p:nvPr/>
        </p:nvSpPr>
        <p:spPr>
          <a:xfrm>
            <a:off x="2936776" y="6226165"/>
            <a:ext cx="954107" cy="246221"/>
          </a:xfrm>
          <a:prstGeom prst="rect">
            <a:avLst/>
          </a:prstGeom>
          <a:noFill/>
        </p:spPr>
        <p:txBody>
          <a:bodyPr wrap="none" rtlCol="0">
            <a:spAutoFit/>
          </a:bodyPr>
          <a:lstStyle/>
          <a:p>
            <a:r>
              <a:rPr kumimoji="1" lang="ja-JP" altLang="en-US" sz="1000" dirty="0">
                <a:latin typeface="游ゴシック Medium" panose="020B0500000000000000" pitchFamily="50" charset="-128"/>
                <a:ea typeface="游ゴシック Medium" panose="020B0500000000000000" pitchFamily="50" charset="-128"/>
              </a:rPr>
              <a:t>（設問なし）</a:t>
            </a:r>
          </a:p>
        </p:txBody>
      </p:sp>
      <p:sp>
        <p:nvSpPr>
          <p:cNvPr id="14" name="角丸四角形 13"/>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7253040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Q17 </a:t>
            </a:r>
            <a:r>
              <a:rPr lang="ja-JP" altLang="en-US" dirty="0"/>
              <a:t>モデルベース開発技術・開発ツールの導入状況（クロス集計）</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a:xfrm>
            <a:off x="488504" y="5339308"/>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885000" y="2132856"/>
            <a:ext cx="0" cy="320645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885000" y="5339308"/>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71629" y="3482166"/>
            <a:ext cx="748923"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開発技術</a:t>
            </a:r>
          </a:p>
        </p:txBody>
      </p:sp>
      <p:sp>
        <p:nvSpPr>
          <p:cNvPr id="11" name="テキスト ボックス 10"/>
          <p:cNvSpPr txBox="1"/>
          <p:nvPr/>
        </p:nvSpPr>
        <p:spPr>
          <a:xfrm>
            <a:off x="30565" y="5687670"/>
            <a:ext cx="889987"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a:t>
            </a:r>
            <a:r>
              <a:rPr lang="ja-JP" altLang="en-US" sz="1100" dirty="0">
                <a:solidFill>
                  <a:srgbClr val="C00000"/>
                </a:solidFill>
                <a:latin typeface="游ゴシック Medium" panose="020B0500000000000000" pitchFamily="50" charset="-128"/>
                <a:ea typeface="游ゴシック Medium" panose="020B0500000000000000" pitchFamily="50" charset="-128"/>
              </a:rPr>
              <a:t>ツール</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3" name="正方形/長方形 12"/>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21" name="角丸四角形 20"/>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3705336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Q1A </a:t>
            </a:r>
            <a:r>
              <a:rPr lang="ja-JP" altLang="en-US" dirty="0"/>
              <a:t>事業規模（従業員数）</a:t>
            </a:r>
            <a:endParaRPr lang="ja-JP" altLang="en-US" sz="1800" b="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直線コネクタ 13"/>
          <p:cNvCxnSpPr/>
          <p:nvPr/>
        </p:nvCxnSpPr>
        <p:spPr>
          <a:xfrm flipH="1">
            <a:off x="1775123" y="3976489"/>
            <a:ext cx="936104" cy="7200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1919139" y="4048497"/>
            <a:ext cx="72008" cy="36004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flipV="1">
            <a:off x="2756756" y="1594892"/>
            <a:ext cx="612068" cy="64807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2648744" y="1738908"/>
            <a:ext cx="216024" cy="288032"/>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992560" y="3748970"/>
            <a:ext cx="1338828" cy="400110"/>
          </a:xfrm>
          <a:prstGeom prst="rect">
            <a:avLst/>
          </a:prstGeom>
          <a:noFill/>
        </p:spPr>
        <p:txBody>
          <a:bodyPr wrap="none" rtlCol="0">
            <a:spAutoFit/>
          </a:bodyPr>
          <a:lstStyle/>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サービス業における</a:t>
            </a:r>
            <a:endParaRPr kumimoji="1"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lang="ja-JP" altLang="en-US" sz="1000" dirty="0">
                <a:solidFill>
                  <a:srgbClr val="C00000"/>
                </a:solidFill>
                <a:latin typeface="游ゴシック Medium" panose="020B0500000000000000" pitchFamily="50" charset="-128"/>
                <a:ea typeface="游ゴシック Medium" panose="020B0500000000000000" pitchFamily="50" charset="-128"/>
              </a:rPr>
              <a:t>中小企業</a:t>
            </a:r>
            <a:endParaRPr kumimoji="1" lang="ja-JP" altLang="en-US" sz="1000" dirty="0">
              <a:solidFill>
                <a:srgbClr val="C00000"/>
              </a:solidFill>
              <a:latin typeface="游ゴシック Medium" panose="020B0500000000000000" pitchFamily="50" charset="-128"/>
              <a:ea typeface="游ゴシック Medium" panose="020B0500000000000000" pitchFamily="50" charset="-128"/>
            </a:endParaRPr>
          </a:p>
        </p:txBody>
      </p:sp>
      <p:sp>
        <p:nvSpPr>
          <p:cNvPr id="21" name="テキスト ボックス 20"/>
          <p:cNvSpPr txBox="1"/>
          <p:nvPr/>
        </p:nvSpPr>
        <p:spPr>
          <a:xfrm>
            <a:off x="1928664" y="1340768"/>
            <a:ext cx="1082348" cy="400110"/>
          </a:xfrm>
          <a:prstGeom prst="rect">
            <a:avLst/>
          </a:prstGeom>
          <a:noFill/>
        </p:spPr>
        <p:txBody>
          <a:bodyPr wrap="none" rtlCol="0">
            <a:spAutoFit/>
          </a:bodyPr>
          <a:lstStyle/>
          <a:p>
            <a:r>
              <a:rPr lang="ja-JP" altLang="en-US" sz="1000" dirty="0">
                <a:solidFill>
                  <a:srgbClr val="0070C0"/>
                </a:solidFill>
                <a:latin typeface="游ゴシック Medium" panose="020B0500000000000000" pitchFamily="50" charset="-128"/>
                <a:ea typeface="游ゴシック Medium" panose="020B0500000000000000" pitchFamily="50" charset="-128"/>
              </a:rPr>
              <a:t>製造</a:t>
            </a:r>
            <a:r>
              <a:rPr kumimoji="1" lang="ja-JP" altLang="en-US" sz="1000" dirty="0">
                <a:solidFill>
                  <a:srgbClr val="0070C0"/>
                </a:solidFill>
                <a:latin typeface="游ゴシック Medium" panose="020B0500000000000000" pitchFamily="50" charset="-128"/>
                <a:ea typeface="游ゴシック Medium" panose="020B0500000000000000" pitchFamily="50" charset="-128"/>
              </a:rPr>
              <a:t>業における</a:t>
            </a:r>
            <a:endParaRPr kumimoji="1" lang="en-US" altLang="ja-JP" sz="1000" dirty="0">
              <a:solidFill>
                <a:srgbClr val="0070C0"/>
              </a:solidFill>
              <a:latin typeface="游ゴシック Medium" panose="020B0500000000000000" pitchFamily="50" charset="-128"/>
              <a:ea typeface="游ゴシック Medium" panose="020B0500000000000000" pitchFamily="50" charset="-128"/>
            </a:endParaRPr>
          </a:p>
          <a:p>
            <a:r>
              <a:rPr lang="ja-JP" altLang="en-US" sz="1000" dirty="0">
                <a:solidFill>
                  <a:srgbClr val="0070C0"/>
                </a:solidFill>
                <a:latin typeface="游ゴシック Medium" panose="020B0500000000000000" pitchFamily="50" charset="-128"/>
                <a:ea typeface="游ゴシック Medium" panose="020B0500000000000000" pitchFamily="50" charset="-128"/>
              </a:rPr>
              <a:t>中小企業</a:t>
            </a:r>
            <a:endParaRPr kumimoji="1" lang="ja-JP" altLang="en-US" sz="1000" dirty="0">
              <a:solidFill>
                <a:srgbClr val="0070C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080387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Q17 </a:t>
            </a:r>
            <a:r>
              <a:rPr lang="ja-JP" altLang="en-US" dirty="0"/>
              <a:t>モデルベース開発技術・開発ツールの導入状況（クロス集計）</a:t>
            </a:r>
          </a:p>
        </p:txBody>
      </p:sp>
      <p:cxnSp>
        <p:nvCxnSpPr>
          <p:cNvPr id="7" name="直線コネクタ 6"/>
          <p:cNvCxnSpPr/>
          <p:nvPr/>
        </p:nvCxnSpPr>
        <p:spPr>
          <a:xfrm>
            <a:off x="488504" y="5339308"/>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885000" y="2132856"/>
            <a:ext cx="0" cy="320645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885000" y="5339308"/>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71629" y="3482166"/>
            <a:ext cx="748923"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開発技術</a:t>
            </a:r>
          </a:p>
        </p:txBody>
      </p:sp>
      <p:sp>
        <p:nvSpPr>
          <p:cNvPr id="11" name="テキスト ボックス 10"/>
          <p:cNvSpPr txBox="1"/>
          <p:nvPr/>
        </p:nvSpPr>
        <p:spPr>
          <a:xfrm>
            <a:off x="30565" y="5687670"/>
            <a:ext cx="889987"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a:t>
            </a:r>
            <a:r>
              <a:rPr lang="ja-JP" altLang="en-US" sz="1100" dirty="0">
                <a:solidFill>
                  <a:srgbClr val="C00000"/>
                </a:solidFill>
                <a:latin typeface="游ゴシック Medium" panose="020B0500000000000000" pitchFamily="50" charset="-128"/>
                <a:ea typeface="游ゴシック Medium" panose="020B0500000000000000" pitchFamily="50" charset="-128"/>
              </a:rPr>
              <a:t>ツール</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3" name="正方形/長方形 12"/>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21" name="角丸四角形 20"/>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13792500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Q17 </a:t>
            </a:r>
            <a:r>
              <a:rPr lang="ja-JP" altLang="en-US" dirty="0"/>
              <a:t>モデルベース開発技術・開発ツールの導入状況（クロス集計）</a:t>
            </a:r>
          </a:p>
        </p:txBody>
      </p:sp>
      <p:cxnSp>
        <p:nvCxnSpPr>
          <p:cNvPr id="7" name="直線コネクタ 6"/>
          <p:cNvCxnSpPr/>
          <p:nvPr/>
        </p:nvCxnSpPr>
        <p:spPr>
          <a:xfrm>
            <a:off x="488504" y="5339308"/>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885000" y="2132856"/>
            <a:ext cx="0" cy="320645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885000" y="5339308"/>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71629" y="3482166"/>
            <a:ext cx="748923"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開発技術</a:t>
            </a:r>
          </a:p>
        </p:txBody>
      </p:sp>
      <p:sp>
        <p:nvSpPr>
          <p:cNvPr id="11" name="テキスト ボックス 10"/>
          <p:cNvSpPr txBox="1"/>
          <p:nvPr/>
        </p:nvSpPr>
        <p:spPr>
          <a:xfrm>
            <a:off x="30565" y="5687670"/>
            <a:ext cx="889987"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a:t>
            </a:r>
            <a:r>
              <a:rPr lang="ja-JP" altLang="en-US" sz="1100" dirty="0">
                <a:solidFill>
                  <a:srgbClr val="C00000"/>
                </a:solidFill>
                <a:latin typeface="游ゴシック Medium" panose="020B0500000000000000" pitchFamily="50" charset="-128"/>
                <a:ea typeface="游ゴシック Medium" panose="020B0500000000000000" pitchFamily="50" charset="-128"/>
              </a:rPr>
              <a:t>ツール</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3" name="正方形/長方形 12"/>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21" name="角丸四角形 20"/>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39104577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554"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Q17 </a:t>
            </a:r>
            <a:r>
              <a:rPr lang="ja-JP" altLang="en-US" dirty="0"/>
              <a:t>モデルベース開発技術・開発ツールの導入状況（クロス集計）</a:t>
            </a:r>
          </a:p>
        </p:txBody>
      </p:sp>
      <p:cxnSp>
        <p:nvCxnSpPr>
          <p:cNvPr id="7" name="直線コネクタ 6"/>
          <p:cNvCxnSpPr/>
          <p:nvPr/>
        </p:nvCxnSpPr>
        <p:spPr>
          <a:xfrm>
            <a:off x="488504" y="5339308"/>
            <a:ext cx="8536050"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885000" y="2132856"/>
            <a:ext cx="0" cy="320645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885000" y="5339308"/>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71629" y="3482166"/>
            <a:ext cx="748923"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開発技術</a:t>
            </a:r>
          </a:p>
        </p:txBody>
      </p:sp>
      <p:sp>
        <p:nvSpPr>
          <p:cNvPr id="11" name="テキスト ボックス 10"/>
          <p:cNvSpPr txBox="1"/>
          <p:nvPr/>
        </p:nvSpPr>
        <p:spPr>
          <a:xfrm>
            <a:off x="30565" y="5687670"/>
            <a:ext cx="889987" cy="261610"/>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開発</a:t>
            </a:r>
            <a:r>
              <a:rPr lang="ja-JP" altLang="en-US" sz="1100" dirty="0">
                <a:solidFill>
                  <a:srgbClr val="C00000"/>
                </a:solidFill>
                <a:latin typeface="游ゴシック Medium" panose="020B0500000000000000" pitchFamily="50" charset="-128"/>
                <a:ea typeface="游ゴシック Medium" panose="020B0500000000000000" pitchFamily="50" charset="-128"/>
              </a:rPr>
              <a:t>ツール</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3" name="正方形/長方形 12"/>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21" name="角丸四角形 20"/>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30919079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Q17 </a:t>
            </a:r>
            <a:r>
              <a:rPr lang="ja-JP" altLang="en-US" dirty="0"/>
              <a:t>モデルベース開発技術・開発ツールの導入状況（経年比較）</a:t>
            </a:r>
            <a:br>
              <a:rPr lang="en-US" altLang="ja-JP" dirty="0"/>
            </a:br>
            <a:r>
              <a:rPr lang="ja-JP" altLang="en-US" dirty="0"/>
              <a:t>「すべてのプロジェクトで導入」「一部のプロジェクトで導入」の数</a:t>
            </a:r>
          </a:p>
        </p:txBody>
      </p:sp>
      <p:sp>
        <p:nvSpPr>
          <p:cNvPr id="10" name="テキスト ボックス 9"/>
          <p:cNvSpPr txBox="1"/>
          <p:nvPr/>
        </p:nvSpPr>
        <p:spPr>
          <a:xfrm>
            <a:off x="1280592" y="3830851"/>
            <a:ext cx="4448654" cy="246221"/>
          </a:xfrm>
          <a:prstGeom prst="rect">
            <a:avLst/>
          </a:prstGeom>
          <a:noFill/>
        </p:spPr>
        <p:txBody>
          <a:bodyPr wrap="none" rtlCol="0">
            <a:spAutoFit/>
          </a:bodyPr>
          <a:lstStyle/>
          <a:p>
            <a:pPr>
              <a:tabLst>
                <a:tab pos="266700" algn="l"/>
              </a:tabLst>
            </a:pPr>
            <a:r>
              <a:rPr lang="en-US" altLang="ja-JP" sz="1000" dirty="0">
                <a:solidFill>
                  <a:srgbClr val="C00000"/>
                </a:solidFill>
                <a:latin typeface="游ゴシック Medium" panose="020B0500000000000000" pitchFamily="50" charset="-128"/>
                <a:ea typeface="游ゴシック Medium" panose="020B0500000000000000" pitchFamily="50" charset="-128"/>
              </a:rPr>
              <a:t>※2017</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年度は設問にある開発技術･開発ツールが「その他」を除いて</a:t>
            </a:r>
            <a:r>
              <a:rPr lang="en-US" altLang="ja-JP" sz="1000" dirty="0">
                <a:solidFill>
                  <a:srgbClr val="C00000"/>
                </a:solidFill>
                <a:latin typeface="游ゴシック Medium" panose="020B0500000000000000" pitchFamily="50" charset="-128"/>
                <a:ea typeface="游ゴシック Medium" panose="020B0500000000000000" pitchFamily="50" charset="-128"/>
              </a:rPr>
              <a:t>7</a:t>
            </a:r>
            <a:r>
              <a:rPr lang="ja-JP" altLang="en-US" sz="1000" dirty="0">
                <a:solidFill>
                  <a:srgbClr val="C00000"/>
                </a:solidFill>
                <a:latin typeface="游ゴシック Medium" panose="020B0500000000000000" pitchFamily="50" charset="-128"/>
                <a:ea typeface="游ゴシック Medium" panose="020B0500000000000000" pitchFamily="50" charset="-128"/>
              </a:rPr>
              <a:t>種類</a:t>
            </a:r>
          </a:p>
        </p:txBody>
      </p:sp>
      <p:sp>
        <p:nvSpPr>
          <p:cNvPr id="8" name="角丸四角形 7"/>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7253040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Q17 </a:t>
            </a:r>
            <a:r>
              <a:rPr lang="ja-JP" altLang="en-US" dirty="0"/>
              <a:t>モデルベース開発技術・開発ツールの導入状況（クロス集計）</a:t>
            </a:r>
            <a:br>
              <a:rPr lang="en-US" altLang="ja-JP" dirty="0"/>
            </a:br>
            <a:r>
              <a:rPr lang="ja-JP" altLang="en-US" dirty="0"/>
              <a:t>「すべてのプロジェクトで導入」「一部のプロジェクトで導入」の数</a:t>
            </a:r>
          </a:p>
        </p:txBody>
      </p:sp>
      <p:sp>
        <p:nvSpPr>
          <p:cNvPr id="8" name="角丸四角形 7"/>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5" name="正方形/長方形 14"/>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Tree>
    <p:extLst>
      <p:ext uri="{BB962C8B-B14F-4D97-AF65-F5344CB8AC3E}">
        <p14:creationId xmlns:p14="http://schemas.microsoft.com/office/powerpoint/2010/main" val="5214902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Q17 </a:t>
            </a:r>
            <a:r>
              <a:rPr lang="ja-JP" altLang="en-US" dirty="0"/>
              <a:t>モデルベース開発技術・開発ツールの導入状況（クロス集計）</a:t>
            </a:r>
            <a:br>
              <a:rPr lang="en-US" altLang="ja-JP" dirty="0"/>
            </a:br>
            <a:r>
              <a:rPr lang="ja-JP" altLang="en-US" dirty="0"/>
              <a:t>「すべてのプロジェクトで導入」「一部のプロジェクトで導入」の数</a:t>
            </a:r>
          </a:p>
        </p:txBody>
      </p:sp>
      <p:sp>
        <p:nvSpPr>
          <p:cNvPr id="8" name="角丸四角形 7"/>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8959268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975"/>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Q18 </a:t>
            </a:r>
            <a:r>
              <a:rPr lang="ja-JP" altLang="en-US" dirty="0"/>
              <a:t>モデルベース開発技術・開発ツールの導入目的</a:t>
            </a:r>
          </a:p>
        </p:txBody>
      </p:sp>
    </p:spTree>
    <p:extLst>
      <p:ext uri="{BB962C8B-B14F-4D97-AF65-F5344CB8AC3E}">
        <p14:creationId xmlns:p14="http://schemas.microsoft.com/office/powerpoint/2010/main" val="7253040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Q18 </a:t>
            </a:r>
            <a:r>
              <a:rPr lang="ja-JP" altLang="en-US" dirty="0"/>
              <a:t>モデルベース開発技術・開発ツールの導入目的</a:t>
            </a:r>
            <a:br>
              <a:rPr lang="en-US" altLang="ja-JP" dirty="0"/>
            </a:br>
            <a:r>
              <a:rPr lang="ja-JP" altLang="en-US" dirty="0"/>
              <a:t>（</a:t>
            </a:r>
            <a:r>
              <a:rPr lang="en-US" altLang="ja-JP" dirty="0"/>
              <a:t>3</a:t>
            </a:r>
            <a:r>
              <a:rPr lang="ja-JP" altLang="en-US" dirty="0"/>
              <a:t>番目までの合計）</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9379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Q18 </a:t>
            </a:r>
            <a:r>
              <a:rPr lang="ja-JP" altLang="en-US" dirty="0"/>
              <a:t>モデルベース開発技術・開発ツールの導入目的</a:t>
            </a:r>
            <a:br>
              <a:rPr lang="en-US" altLang="ja-JP" dirty="0"/>
            </a:br>
            <a:r>
              <a:rPr lang="ja-JP" altLang="en-US" dirty="0"/>
              <a:t>（</a:t>
            </a:r>
            <a:r>
              <a:rPr lang="en-US" altLang="ja-JP" dirty="0"/>
              <a:t>3</a:t>
            </a:r>
            <a:r>
              <a:rPr lang="ja-JP" altLang="en-US" dirty="0"/>
              <a:t>番目までの合計で経年比較）</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3281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Q18 </a:t>
            </a:r>
            <a:r>
              <a:rPr lang="ja-JP" altLang="en-US" dirty="0"/>
              <a:t>モデルベース開発技術・開発ツールの導入目的（クロス集計）</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688114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Q1A </a:t>
            </a:r>
            <a:r>
              <a:rPr lang="ja-JP" altLang="en-US" dirty="0"/>
              <a:t>事業規模（従業員数、経年比較）</a:t>
            </a:r>
            <a:endParaRPr lang="ja-JP" altLang="en-US" sz="1800" b="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a:xfrm>
            <a:off x="6921599" y="2132856"/>
            <a:ext cx="0" cy="12961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7861895" y="2276872"/>
            <a:ext cx="0" cy="129614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1765598" y="2276872"/>
            <a:ext cx="5136951" cy="0"/>
          </a:xfrm>
          <a:prstGeom prst="straightConnector1">
            <a:avLst/>
          </a:prstGeom>
          <a:ln>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1765598" y="3501008"/>
            <a:ext cx="6077247" cy="0"/>
          </a:xfrm>
          <a:prstGeom prst="straightConnector1">
            <a:avLst/>
          </a:prstGeom>
          <a:ln>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577975" y="2060848"/>
            <a:ext cx="1851789" cy="246221"/>
          </a:xfrm>
          <a:prstGeom prst="rect">
            <a:avLst/>
          </a:prstGeom>
          <a:noFill/>
        </p:spPr>
        <p:txBody>
          <a:bodyPr wrap="none" rtlCol="0">
            <a:spAutoFit/>
          </a:bodyPr>
          <a:lstStyle/>
          <a:p>
            <a:pPr algn="ct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サービス業における中小企業</a:t>
            </a:r>
          </a:p>
        </p:txBody>
      </p:sp>
      <p:sp>
        <p:nvSpPr>
          <p:cNvPr id="16" name="テキスト ボックス 15"/>
          <p:cNvSpPr txBox="1"/>
          <p:nvPr/>
        </p:nvSpPr>
        <p:spPr>
          <a:xfrm>
            <a:off x="3706217" y="3294509"/>
            <a:ext cx="1595309" cy="246221"/>
          </a:xfrm>
          <a:prstGeom prst="rect">
            <a:avLst/>
          </a:prstGeom>
          <a:noFill/>
        </p:spPr>
        <p:txBody>
          <a:bodyPr wrap="none" rtlCol="0">
            <a:spAutoFit/>
          </a:bodyPr>
          <a:lstStyle/>
          <a:p>
            <a:pPr algn="ctr"/>
            <a:r>
              <a:rPr lang="ja-JP" altLang="en-US" sz="1000" dirty="0">
                <a:solidFill>
                  <a:srgbClr val="C00000"/>
                </a:solidFill>
                <a:latin typeface="游ゴシック Medium" panose="020B0500000000000000" pitchFamily="50" charset="-128"/>
                <a:ea typeface="游ゴシック Medium" panose="020B0500000000000000" pitchFamily="50" charset="-128"/>
              </a:rPr>
              <a:t>製造</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業における中小企業</a:t>
            </a:r>
          </a:p>
        </p:txBody>
      </p:sp>
    </p:spTree>
    <p:extLst>
      <p:ext uri="{BB962C8B-B14F-4D97-AF65-F5344CB8AC3E}">
        <p14:creationId xmlns:p14="http://schemas.microsoft.com/office/powerpoint/2010/main" val="5525655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Q18 </a:t>
            </a:r>
            <a:r>
              <a:rPr lang="ja-JP" altLang="en-US" dirty="0"/>
              <a:t>モデルベース開発技術・開発ツールの導入目的（クロス集計）</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5966826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Q18 </a:t>
            </a:r>
            <a:r>
              <a:rPr lang="ja-JP" altLang="en-US" dirty="0"/>
              <a:t>モデルベース開発技術・開発ツールの導入目的（クロス集計）</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00412460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Q18 </a:t>
            </a:r>
            <a:r>
              <a:rPr lang="ja-JP" altLang="en-US" dirty="0"/>
              <a:t>モデルベース開発技術・開発ツールの導入目的（クロス集計）</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2826899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Q19 </a:t>
            </a:r>
            <a:r>
              <a:rPr lang="ja-JP" altLang="en-US" dirty="0"/>
              <a:t>モデルベース開発技術・開発ツール利用の際の課題</a:t>
            </a:r>
          </a:p>
        </p:txBody>
      </p:sp>
    </p:spTree>
    <p:extLst>
      <p:ext uri="{BB962C8B-B14F-4D97-AF65-F5344CB8AC3E}">
        <p14:creationId xmlns:p14="http://schemas.microsoft.com/office/powerpoint/2010/main" val="7253040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Q19 </a:t>
            </a:r>
            <a:r>
              <a:rPr lang="ja-JP" altLang="en-US" dirty="0"/>
              <a:t>モデルベース開発技術・開発ツール利用の際の課題</a:t>
            </a:r>
            <a:br>
              <a:rPr lang="en-US" altLang="ja-JP" dirty="0"/>
            </a:br>
            <a:r>
              <a:rPr lang="ja-JP" altLang="en-US" dirty="0"/>
              <a:t>（</a:t>
            </a:r>
            <a:r>
              <a:rPr lang="en-US" altLang="ja-JP" dirty="0"/>
              <a:t>3</a:t>
            </a:r>
            <a:r>
              <a:rPr lang="ja-JP" altLang="en-US" dirty="0"/>
              <a:t>番目までの合計）</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3133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Q19 </a:t>
            </a:r>
            <a:r>
              <a:rPr lang="ja-JP" altLang="en-US" dirty="0"/>
              <a:t>モデルベース開発技術・開発ツール利用の際の課題</a:t>
            </a:r>
            <a:br>
              <a:rPr lang="en-US" altLang="ja-JP" dirty="0"/>
            </a:br>
            <a:r>
              <a:rPr lang="ja-JP" altLang="en-US" dirty="0"/>
              <a:t>（</a:t>
            </a:r>
            <a:r>
              <a:rPr lang="en-US" altLang="ja-JP" dirty="0"/>
              <a:t>3</a:t>
            </a:r>
            <a:r>
              <a:rPr lang="ja-JP" altLang="en-US" dirty="0"/>
              <a:t>番目までの合計で経年比較）</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2209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Q19 </a:t>
            </a:r>
            <a:r>
              <a:rPr lang="ja-JP" altLang="en-US" dirty="0"/>
              <a:t>モデルベース開発技術・開発ツール利用の際の課題（クロス集計）</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6803057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a:t>Q19 </a:t>
            </a:r>
            <a:r>
              <a:rPr lang="ja-JP" altLang="en-US"/>
              <a:t>モデルベース開発技術・開発ツール利用の際の課題（クロス集計）</a:t>
            </a:r>
            <a:endParaRPr lang="ja-JP" alt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0520287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Q19 </a:t>
            </a:r>
            <a:r>
              <a:rPr lang="ja-JP" altLang="en-US" dirty="0"/>
              <a:t>モデルベース開発技術・開発ツール利用の際の課題（クロス集計）</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975"/>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2520464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Q19 </a:t>
            </a:r>
            <a:r>
              <a:rPr lang="ja-JP" altLang="en-US" dirty="0"/>
              <a:t>モデルベース開発技術・開発ツール利用の際の課題（クロス集計）</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733918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Q1A </a:t>
            </a:r>
            <a:r>
              <a:rPr lang="ja-JP" altLang="en-US" dirty="0"/>
              <a:t>事業規模（従業員数、クロス集計）</a:t>
            </a:r>
            <a:endParaRPr lang="ja-JP" altLang="en-US" sz="1800" b="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7" name="正方形/長方形 16"/>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8" name="正方形/長方形 17"/>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9" name="正方形/長方形 18"/>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0" name="正方形/長方形 19"/>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21" name="正方形/長方形 20"/>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2" name="正方形/長方形 21"/>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27271260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Q20 AI</a:t>
            </a:r>
            <a:r>
              <a:rPr lang="ja-JP" altLang="en-US" dirty="0"/>
              <a:t>に関する取り組み状況</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53040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Q20 AI</a:t>
            </a:r>
            <a:r>
              <a:rPr lang="ja-JP" altLang="en-US" dirty="0"/>
              <a:t>に関する取り組み状況（経年比較）</a:t>
            </a:r>
          </a:p>
        </p:txBody>
      </p:sp>
    </p:spTree>
    <p:extLst>
      <p:ext uri="{BB962C8B-B14F-4D97-AF65-F5344CB8AC3E}">
        <p14:creationId xmlns:p14="http://schemas.microsoft.com/office/powerpoint/2010/main" val="39100179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Q20 AI</a:t>
            </a:r>
            <a:r>
              <a:rPr lang="ja-JP" altLang="en-US" dirty="0"/>
              <a:t>に関する取り組み状況</a:t>
            </a:r>
            <a:br>
              <a:rPr lang="en-US" altLang="ja-JP" dirty="0"/>
            </a:br>
            <a:r>
              <a:rPr lang="en-US" altLang="ja-JP" dirty="0"/>
              <a:t>3</a:t>
            </a:r>
            <a:r>
              <a:rPr lang="ja-JP" altLang="en-US" dirty="0"/>
              <a:t>分類のいくつに取り組んでいるかの状況</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966287" y="1196752"/>
            <a:ext cx="1106393" cy="307777"/>
          </a:xfrm>
          <a:prstGeom prst="rect">
            <a:avLst/>
          </a:prstGeom>
          <a:noFill/>
        </p:spPr>
        <p:txBody>
          <a:bodyPr wrap="none" rtlCol="0">
            <a:spAutoFit/>
          </a:bodyPr>
          <a:lstStyle/>
          <a:p>
            <a:pPr>
              <a:tabLst>
                <a:tab pos="266700" algn="l"/>
              </a:tabLst>
            </a:pPr>
            <a:r>
              <a:rPr lang="ja-JP" altLang="en-US" sz="1400" dirty="0">
                <a:latin typeface="游ゴシック Medium" panose="020B0500000000000000" pitchFamily="50" charset="-128"/>
                <a:ea typeface="游ゴシック Medium" panose="020B0500000000000000" pitchFamily="50" charset="-128"/>
              </a:rPr>
              <a:t>（</a:t>
            </a:r>
            <a:r>
              <a:rPr lang="en-US" altLang="ja-JP" sz="1400" dirty="0">
                <a:latin typeface="游ゴシック Medium" panose="020B0500000000000000" pitchFamily="50" charset="-128"/>
                <a:ea typeface="游ゴシック Medium" panose="020B0500000000000000" pitchFamily="50" charset="-128"/>
              </a:rPr>
              <a:t>N=301</a:t>
            </a:r>
            <a:r>
              <a:rPr lang="ja-JP" altLang="en-US" sz="1400" dirty="0">
                <a:latin typeface="游ゴシック Medium" panose="020B0500000000000000" pitchFamily="50" charset="-128"/>
                <a:ea typeface="游ゴシック Medium" panose="020B0500000000000000" pitchFamily="50" charset="-128"/>
              </a:rPr>
              <a:t>）</a:t>
            </a:r>
          </a:p>
        </p:txBody>
      </p:sp>
    </p:spTree>
    <p:extLst>
      <p:ext uri="{BB962C8B-B14F-4D97-AF65-F5344CB8AC3E}">
        <p14:creationId xmlns:p14="http://schemas.microsoft.com/office/powerpoint/2010/main" val="29556896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Q20 AI</a:t>
            </a:r>
            <a:r>
              <a:rPr lang="ja-JP" altLang="en-US" dirty="0"/>
              <a:t>に関する取り組み状況</a:t>
            </a:r>
            <a:br>
              <a:rPr lang="en-US" altLang="ja-JP" dirty="0"/>
            </a:br>
            <a:r>
              <a:rPr lang="en-US" altLang="ja-JP" dirty="0"/>
              <a:t>3</a:t>
            </a:r>
            <a:r>
              <a:rPr lang="ja-JP" altLang="en-US" dirty="0"/>
              <a:t>分類のいくつに取り組んでいるかの状況（経年比較）</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4311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Q20 AI</a:t>
            </a:r>
            <a:r>
              <a:rPr lang="ja-JP" altLang="en-US" dirty="0"/>
              <a:t>に関する取り組み状況（クロス集計）</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4056135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Q20 AI</a:t>
            </a:r>
            <a:r>
              <a:rPr lang="ja-JP" altLang="en-US" dirty="0"/>
              <a:t>に関する取り組み状況</a:t>
            </a:r>
            <a:br>
              <a:rPr lang="en-US" altLang="ja-JP" dirty="0"/>
            </a:br>
            <a:r>
              <a:rPr lang="en-US" altLang="ja-JP" dirty="0"/>
              <a:t>3</a:t>
            </a:r>
            <a:r>
              <a:rPr lang="ja-JP" altLang="en-US" dirty="0"/>
              <a:t>分類のいくつに取り組んでいるかの状況（クロス集計）</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88287172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Q20 AI</a:t>
            </a:r>
            <a:r>
              <a:rPr lang="ja-JP" altLang="en-US" dirty="0"/>
              <a:t>に関する取り組み状況（クロス集計）</a:t>
            </a: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9659555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Q20 AI</a:t>
            </a:r>
            <a:r>
              <a:rPr lang="ja-JP" altLang="en-US" dirty="0"/>
              <a:t>に関する取り組み状況</a:t>
            </a:r>
            <a:br>
              <a:rPr lang="en-US" altLang="ja-JP" dirty="0"/>
            </a:br>
            <a:r>
              <a:rPr lang="en-US" altLang="ja-JP" dirty="0"/>
              <a:t>3</a:t>
            </a:r>
            <a:r>
              <a:rPr lang="ja-JP" altLang="en-US" dirty="0"/>
              <a:t>分類のいくつに取り組んでいるかの状況（クロス集計）</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5" name="正方形/長方形 14"/>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7" name="正方形/長方形 16"/>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8" name="正方形/長方形 17"/>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9" name="正方形/長方形 18"/>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0" name="正方形/長方形 19"/>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5287557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Q21 AI</a:t>
            </a:r>
            <a:r>
              <a:rPr lang="ja-JP" altLang="en-US" dirty="0"/>
              <a:t>技術を活用する／している製品・サービスの分野（複数選択可）</a:t>
            </a:r>
          </a:p>
        </p:txBody>
      </p:sp>
      <p:sp>
        <p:nvSpPr>
          <p:cNvPr id="8" name="角丸四角形 7"/>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541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Q21 AI</a:t>
            </a:r>
            <a:r>
              <a:rPr lang="ja-JP" altLang="en-US" dirty="0"/>
              <a:t>技術を活用する／している製品・サービスの分野の数</a:t>
            </a:r>
          </a:p>
        </p:txBody>
      </p:sp>
      <p:sp>
        <p:nvSpPr>
          <p:cNvPr id="8" name="角丸四角形 7"/>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039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Q1B </a:t>
            </a:r>
            <a:r>
              <a:rPr lang="ja-JP" altLang="en-US" dirty="0"/>
              <a:t>事業規模（売上高）</a:t>
            </a:r>
            <a:endParaRPr lang="ja-JP" altLang="en-US" sz="1800" b="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3872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Q21 AI</a:t>
            </a:r>
            <a:r>
              <a:rPr lang="ja-JP" altLang="en-US" dirty="0"/>
              <a:t>技術を活用する／している製品・サービスの分野</a:t>
            </a:r>
            <a:br>
              <a:rPr lang="en-US" altLang="ja-JP" dirty="0"/>
            </a:br>
            <a:r>
              <a:rPr lang="ja-JP" altLang="en-US" dirty="0"/>
              <a:t>（複数選択可、クロス集計）</a:t>
            </a:r>
          </a:p>
        </p:txBody>
      </p:sp>
      <p:sp>
        <p:nvSpPr>
          <p:cNvPr id="9" name="角丸四角形 8"/>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10" name="正方形/長方形 9"/>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1" name="正方形/長方形 10"/>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6" name="正方形/長方形 15"/>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7" name="正方形/長方形 16"/>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4523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Q21 AI</a:t>
            </a:r>
            <a:r>
              <a:rPr lang="ja-JP" altLang="en-US" dirty="0"/>
              <a:t>技術を活用する／している製品・サービスの分野の数</a:t>
            </a:r>
            <a:br>
              <a:rPr lang="en-US" altLang="ja-JP" dirty="0"/>
            </a:br>
            <a:r>
              <a:rPr lang="ja-JP" altLang="en-US" dirty="0"/>
              <a:t>（クロス集計）</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角丸四角形 8"/>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10" name="正方形/長方形 9"/>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1" name="正方形/長方形 10"/>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5" name="正方形/長方形 14"/>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6" name="正方形/長方形 15"/>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3387141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Q21 AI</a:t>
            </a:r>
            <a:r>
              <a:rPr lang="ja-JP" altLang="en-US" dirty="0"/>
              <a:t>技術を活用する／している製品・サービスの分野</a:t>
            </a:r>
            <a:br>
              <a:rPr lang="en-US" altLang="ja-JP" dirty="0"/>
            </a:br>
            <a:r>
              <a:rPr lang="ja-JP" altLang="en-US" dirty="0"/>
              <a:t>（複数選択可、クロス集計）</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954696" y="6237312"/>
            <a:ext cx="3996607" cy="276999"/>
          </a:xfrm>
          <a:prstGeom prst="rect">
            <a:avLst/>
          </a:prstGeom>
          <a:noFill/>
        </p:spPr>
        <p:txBody>
          <a:bodyPr wrap="none" rtlCol="0">
            <a:spAutoFit/>
          </a:bodyPr>
          <a:lstStyle/>
          <a:p>
            <a:pPr algn="ctr"/>
            <a:r>
              <a:rPr kumimoji="1" lang="en-US" altLang="ja-JP" sz="1200" dirty="0">
                <a:solidFill>
                  <a:srgbClr val="C00000"/>
                </a:solidFill>
                <a:latin typeface="游ゴシック Medium" panose="020B0500000000000000" pitchFamily="50" charset="-128"/>
                <a:ea typeface="游ゴシック Medium" panose="020B0500000000000000" pitchFamily="50" charset="-128"/>
              </a:rPr>
              <a:t>Q3</a:t>
            </a:r>
            <a:r>
              <a:rPr kumimoji="1" lang="ja-JP" altLang="en-US" sz="1200" dirty="0">
                <a:solidFill>
                  <a:srgbClr val="C00000"/>
                </a:solidFill>
                <a:latin typeface="游ゴシック Medium" panose="020B0500000000000000" pitchFamily="50" charset="-128"/>
                <a:ea typeface="游ゴシック Medium" panose="020B0500000000000000" pitchFamily="50" charset="-128"/>
              </a:rPr>
              <a:t>「</a:t>
            </a:r>
            <a:r>
              <a:rPr kumimoji="1" lang="en-US" altLang="ja-JP" sz="1200" dirty="0" err="1">
                <a:solidFill>
                  <a:srgbClr val="C00000"/>
                </a:solidFill>
                <a:latin typeface="游ゴシック Medium" panose="020B0500000000000000" pitchFamily="50" charset="-128"/>
                <a:ea typeface="游ゴシック Medium" panose="020B0500000000000000" pitchFamily="50" charset="-128"/>
              </a:rPr>
              <a:t>IoT</a:t>
            </a:r>
            <a:r>
              <a:rPr kumimoji="1" lang="ja-JP" altLang="en-US" sz="1200" dirty="0">
                <a:solidFill>
                  <a:srgbClr val="C00000"/>
                </a:solidFill>
                <a:latin typeface="游ゴシック Medium" panose="020B0500000000000000" pitchFamily="50" charset="-128"/>
                <a:ea typeface="游ゴシック Medium" panose="020B0500000000000000" pitchFamily="50" charset="-128"/>
              </a:rPr>
              <a:t>に関連した事業分野」の単純集計結果の並び順</a:t>
            </a:r>
          </a:p>
        </p:txBody>
      </p:sp>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2" name="正方形/長方形 11"/>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3" name="正方形/長方形 12"/>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4" name="正方形/長方形 13"/>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角丸四角形 14"/>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3091960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Q22 AI</a:t>
            </a:r>
            <a:r>
              <a:rPr lang="ja-JP" altLang="en-US" dirty="0"/>
              <a:t>技術を活用する／している目的</a:t>
            </a:r>
          </a:p>
        </p:txBody>
      </p:sp>
      <p:sp>
        <p:nvSpPr>
          <p:cNvPr id="9" name="角丸四角形 8"/>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13353582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Q22 AI</a:t>
            </a:r>
            <a:r>
              <a:rPr lang="ja-JP" altLang="en-US" dirty="0"/>
              <a:t>技術を活用する／している目的（クロス集計）</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22876596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Q22 AI</a:t>
            </a:r>
            <a:r>
              <a:rPr lang="ja-JP" altLang="en-US" dirty="0"/>
              <a:t>技術を活用する／している目的（クロス集計）</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27650929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Q22 AI</a:t>
            </a:r>
            <a:r>
              <a:rPr lang="ja-JP" altLang="en-US" dirty="0"/>
              <a:t>技術を活用する／している目的（クロス集計）</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38670895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Q22 AI</a:t>
            </a:r>
            <a:r>
              <a:rPr lang="ja-JP" altLang="en-US" dirty="0"/>
              <a:t>技術を活用する／している目的（クロス集計）</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00" y="1196752"/>
            <a:ext cx="9000000" cy="475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7046998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Q23 AI</a:t>
            </a:r>
            <a:r>
              <a:rPr lang="ja-JP" altLang="en-US" dirty="0"/>
              <a:t>技術を活用する／している際の課題</a:t>
            </a:r>
          </a:p>
        </p:txBody>
      </p:sp>
      <p:sp>
        <p:nvSpPr>
          <p:cNvPr id="9" name="角丸四角形 8"/>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40700082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Q23 AI</a:t>
            </a:r>
            <a:r>
              <a:rPr lang="ja-JP" altLang="en-US" dirty="0"/>
              <a:t>技術を活用する／している際の課題（クロス集計）</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144767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Q1B </a:t>
            </a:r>
            <a:r>
              <a:rPr lang="ja-JP" altLang="en-US" dirty="0"/>
              <a:t>事業規模（売上高、経年比較）</a:t>
            </a:r>
            <a:endParaRPr lang="ja-JP" altLang="en-US" sz="1800" b="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489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Q23 AI</a:t>
            </a:r>
            <a:r>
              <a:rPr lang="ja-JP" altLang="en-US" dirty="0"/>
              <a:t>技術を活用する／している際の課題（クロス集計）</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323015134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Q23 AI</a:t>
            </a:r>
            <a:r>
              <a:rPr lang="ja-JP" altLang="en-US" dirty="0"/>
              <a:t>技術を活用する／している際の課題（クロス集計）</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6187979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Q23 AI</a:t>
            </a:r>
            <a:r>
              <a:rPr lang="ja-JP" altLang="en-US" dirty="0"/>
              <a:t>技術を活用する／している際の課題（クロス集計）</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00" y="1196752"/>
            <a:ext cx="9000000" cy="475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91201023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87387" y="1052736"/>
            <a:ext cx="8531225" cy="720081"/>
          </a:xfrm>
        </p:spPr>
        <p:txBody>
          <a:bodyPr anchor="b">
            <a:normAutofit/>
          </a:bodyPr>
          <a:lstStyle/>
          <a:p>
            <a:r>
              <a:rPr lang="en-US" altLang="ja-JP" dirty="0"/>
              <a:t>6. </a:t>
            </a:r>
            <a:r>
              <a:rPr lang="ja-JP" altLang="en-US" dirty="0"/>
              <a:t>組込み</a:t>
            </a:r>
            <a:r>
              <a:rPr lang="en-US" altLang="ja-JP" dirty="0"/>
              <a:t>/</a:t>
            </a:r>
            <a:r>
              <a:rPr lang="en-US" altLang="ja-JP" dirty="0" err="1"/>
              <a:t>IoT</a:t>
            </a:r>
            <a:r>
              <a:rPr lang="ja-JP" altLang="en-US" dirty="0"/>
              <a:t>システムにかかる「人材」育成に関する取組</a:t>
            </a:r>
            <a:endParaRPr lang="ja-JP" altLang="en-US" sz="2000" b="0" dirty="0"/>
          </a:p>
        </p:txBody>
      </p:sp>
      <p:cxnSp>
        <p:nvCxnSpPr>
          <p:cNvPr id="7" name="直線コネクタ 6"/>
          <p:cNvCxnSpPr/>
          <p:nvPr/>
        </p:nvCxnSpPr>
        <p:spPr>
          <a:xfrm>
            <a:off x="704528" y="1772816"/>
            <a:ext cx="849694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41491" y="1959223"/>
            <a:ext cx="5400837" cy="1184940"/>
          </a:xfrm>
          <a:prstGeom prst="rect">
            <a:avLst/>
          </a:prstGeom>
          <a:noFill/>
        </p:spPr>
        <p:txBody>
          <a:bodyPr wrap="none" rtlCol="0">
            <a:spAutoFit/>
          </a:bodyPr>
          <a:lstStyle/>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Q24	</a:t>
            </a:r>
            <a:r>
              <a:rPr lang="ja-JP" altLang="en-US" sz="1400" dirty="0">
                <a:latin typeface="游ゴシック Medium" panose="020B0500000000000000" pitchFamily="50" charset="-128"/>
                <a:ea typeface="游ゴシック Medium" panose="020B0500000000000000" pitchFamily="50" charset="-128"/>
              </a:rPr>
              <a:t>技術者の人数、不足している技術者の人数</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Q25	</a:t>
            </a:r>
            <a:r>
              <a:rPr lang="ja-JP" altLang="en-US" sz="1400" dirty="0">
                <a:latin typeface="游ゴシック Medium" panose="020B0500000000000000" pitchFamily="50" charset="-128"/>
                <a:ea typeface="游ゴシック Medium" panose="020B0500000000000000" pitchFamily="50" charset="-128"/>
              </a:rPr>
              <a:t>新しい技術／レガシーな技術に関する技術者の人数の割合</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Q26	</a:t>
            </a:r>
            <a:r>
              <a:rPr lang="ja-JP" altLang="en-US" sz="1400" dirty="0">
                <a:latin typeface="游ゴシック Medium" panose="020B0500000000000000" pitchFamily="50" charset="-128"/>
                <a:ea typeface="游ゴシック Medium" panose="020B0500000000000000" pitchFamily="50" charset="-128"/>
              </a:rPr>
              <a:t>現在不足している人材、将来不足が想定される人材</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Q27	</a:t>
            </a:r>
            <a:r>
              <a:rPr lang="ja-JP" altLang="en-US" sz="1400" dirty="0">
                <a:latin typeface="游ゴシック Medium" panose="020B0500000000000000" pitchFamily="50" charset="-128"/>
                <a:ea typeface="游ゴシック Medium" panose="020B0500000000000000" pitchFamily="50" charset="-128"/>
              </a:rPr>
              <a:t>人材不足に対する施策</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019755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Q24 </a:t>
            </a:r>
            <a:r>
              <a:rPr lang="ja-JP" altLang="en-US" dirty="0"/>
              <a:t>技術者の人数、不足している技術者の人数（経年比較）</a:t>
            </a:r>
          </a:p>
        </p:txBody>
      </p:sp>
      <p:sp>
        <p:nvSpPr>
          <p:cNvPr id="7" name="テキスト ボックス 6"/>
          <p:cNvSpPr txBox="1"/>
          <p:nvPr/>
        </p:nvSpPr>
        <p:spPr>
          <a:xfrm>
            <a:off x="5385048" y="1916832"/>
            <a:ext cx="3441968" cy="246221"/>
          </a:xfrm>
          <a:prstGeom prst="rect">
            <a:avLst/>
          </a:prstGeom>
          <a:noFill/>
        </p:spPr>
        <p:txBody>
          <a:bodyPr wrap="none" rtlCol="0">
            <a:spAutoFit/>
          </a:bodyPr>
          <a:lstStyle/>
          <a:p>
            <a:pPr>
              <a:tabLst>
                <a:tab pos="266700" algn="l"/>
              </a:tabLst>
            </a:pPr>
            <a:r>
              <a:rPr lang="en-US" altLang="ja-JP" sz="1000" dirty="0">
                <a:solidFill>
                  <a:srgbClr val="C00000"/>
                </a:solidFill>
                <a:latin typeface="游ゴシック Medium" panose="020B0500000000000000" pitchFamily="50" charset="-128"/>
                <a:ea typeface="游ゴシック Medium" panose="020B0500000000000000" pitchFamily="50" charset="-128"/>
              </a:rPr>
              <a:t>※2016</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a:t>
            </a:r>
            <a:r>
              <a:rPr lang="en-US" altLang="ja-JP" sz="1000" dirty="0">
                <a:solidFill>
                  <a:srgbClr val="C00000"/>
                </a:solidFill>
                <a:latin typeface="游ゴシック Medium" panose="020B0500000000000000" pitchFamily="50" charset="-128"/>
                <a:ea typeface="游ゴシック Medium" panose="020B0500000000000000" pitchFamily="50" charset="-128"/>
              </a:rPr>
              <a:t>2017</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年度は「いない／なし」の選択肢なし</a:t>
            </a:r>
          </a:p>
        </p:txBody>
      </p:sp>
      <p:sp>
        <p:nvSpPr>
          <p:cNvPr id="9" name="角丸四角形 8"/>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9854342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Q24 </a:t>
            </a:r>
            <a:r>
              <a:rPr lang="ja-JP" altLang="en-US" dirty="0"/>
              <a:t>技術者の人数、不足している技術者の人数（クロス集計）</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
        <p:nvSpPr>
          <p:cNvPr id="8" name="正方形/長方形 7"/>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88539049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2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Q24 </a:t>
            </a:r>
            <a:r>
              <a:rPr lang="ja-JP" altLang="en-US" dirty="0"/>
              <a:t>技術者の人数、不足している技術者の人数</a:t>
            </a:r>
            <a:br>
              <a:rPr lang="en-US" altLang="ja-JP" dirty="0"/>
            </a:br>
            <a:r>
              <a:rPr lang="ja-JP" altLang="en-US" dirty="0"/>
              <a:t>不足している技術者の人数の現在の技術者の人数に対する割合（経年比較）</a:t>
            </a:r>
          </a:p>
        </p:txBody>
      </p:sp>
      <p:sp>
        <p:nvSpPr>
          <p:cNvPr id="15" name="テキスト ボックス 14"/>
          <p:cNvSpPr txBox="1"/>
          <p:nvPr/>
        </p:nvSpPr>
        <p:spPr>
          <a:xfrm>
            <a:off x="1295008" y="3326795"/>
            <a:ext cx="3441968" cy="246221"/>
          </a:xfrm>
          <a:prstGeom prst="rect">
            <a:avLst/>
          </a:prstGeom>
          <a:noFill/>
        </p:spPr>
        <p:txBody>
          <a:bodyPr wrap="none" rtlCol="0">
            <a:spAutoFit/>
          </a:bodyPr>
          <a:lstStyle/>
          <a:p>
            <a:pPr>
              <a:tabLst>
                <a:tab pos="266700" algn="l"/>
              </a:tabLst>
            </a:pPr>
            <a:r>
              <a:rPr lang="en-US" altLang="ja-JP" sz="1000" dirty="0">
                <a:solidFill>
                  <a:srgbClr val="C00000"/>
                </a:solidFill>
                <a:latin typeface="游ゴシック Medium" panose="020B0500000000000000" pitchFamily="50" charset="-128"/>
                <a:ea typeface="游ゴシック Medium" panose="020B0500000000000000" pitchFamily="50" charset="-128"/>
              </a:rPr>
              <a:t>※2016</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a:t>
            </a:r>
            <a:r>
              <a:rPr lang="en-US" altLang="ja-JP" sz="1000" dirty="0">
                <a:solidFill>
                  <a:srgbClr val="C00000"/>
                </a:solidFill>
                <a:latin typeface="游ゴシック Medium" panose="020B0500000000000000" pitchFamily="50" charset="-128"/>
                <a:ea typeface="游ゴシック Medium" panose="020B0500000000000000" pitchFamily="50" charset="-128"/>
              </a:rPr>
              <a:t>2017</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年度は「いない／なし」の選択肢なし</a:t>
            </a:r>
          </a:p>
        </p:txBody>
      </p:sp>
      <p:sp>
        <p:nvSpPr>
          <p:cNvPr id="9" name="角丸四角形 8"/>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152514302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Q24 </a:t>
            </a:r>
            <a:r>
              <a:rPr lang="ja-JP" altLang="en-US" dirty="0"/>
              <a:t>技術者の人数、不足している技術者の人数</a:t>
            </a:r>
            <a:br>
              <a:rPr lang="en-US" altLang="ja-JP" dirty="0"/>
            </a:br>
            <a:r>
              <a:rPr lang="ja-JP" altLang="en-US" dirty="0"/>
              <a:t>不足している技術者の人数の現在の技術者の人数に対する割合（クロス集計）</a:t>
            </a:r>
          </a:p>
        </p:txBody>
      </p:sp>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10818250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sz="1800" dirty="0"/>
              <a:t>技術者の人数、不足している技術者の人数</a:t>
            </a:r>
            <a:br>
              <a:rPr lang="en-US" altLang="ja-JP" sz="1800" dirty="0"/>
            </a:br>
            <a:r>
              <a:rPr lang="ja-JP" altLang="en-US" sz="1800" dirty="0"/>
              <a:t>不足している技術者の人数の現在の技術者の人数に対する割合（クロス集計）</a:t>
            </a:r>
            <a:endParaRPr lang="ja-JP" altLang="en-US" sz="1800" b="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2" name="正方形/長方形 11"/>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3" name="正方形/長方形 12"/>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Tree>
    <p:extLst>
      <p:ext uri="{BB962C8B-B14F-4D97-AF65-F5344CB8AC3E}">
        <p14:creationId xmlns:p14="http://schemas.microsoft.com/office/powerpoint/2010/main" val="403771216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sz="1800" dirty="0"/>
              <a:t>技術者の人数、不足している技術者の人数</a:t>
            </a:r>
            <a:br>
              <a:rPr lang="en-US" altLang="ja-JP" sz="1800" dirty="0"/>
            </a:br>
            <a:r>
              <a:rPr lang="ja-JP" altLang="en-US" sz="1800" dirty="0"/>
              <a:t>不足している技術者の人数の現在の技術者の人数に対する割合（クロス集計）</a:t>
            </a:r>
            <a:endParaRPr lang="ja-JP" altLang="en-US" sz="1800" b="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085862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9DA067-E676-48D4-8FEB-997636605D79}"/>
              </a:ext>
            </a:extLst>
          </p:cNvPr>
          <p:cNvSpPr>
            <a:spLocks noGrp="1"/>
          </p:cNvSpPr>
          <p:nvPr>
            <p:ph type="title"/>
          </p:nvPr>
        </p:nvSpPr>
        <p:spPr/>
        <p:txBody>
          <a:bodyPr/>
          <a:lstStyle/>
          <a:p>
            <a:r>
              <a:rPr kumimoji="1" lang="ja-JP" altLang="en-US" dirty="0"/>
              <a:t>本資料の利用について</a:t>
            </a:r>
          </a:p>
        </p:txBody>
      </p:sp>
      <p:sp>
        <p:nvSpPr>
          <p:cNvPr id="4" name="テキスト ボックス 3">
            <a:extLst>
              <a:ext uri="{FF2B5EF4-FFF2-40B4-BE49-F238E27FC236}">
                <a16:creationId xmlns:a16="http://schemas.microsoft.com/office/drawing/2014/main" id="{E09AD8DA-A1F8-4BDA-9F53-033293184659}"/>
              </a:ext>
            </a:extLst>
          </p:cNvPr>
          <p:cNvSpPr txBox="1"/>
          <p:nvPr/>
        </p:nvSpPr>
        <p:spPr>
          <a:xfrm>
            <a:off x="311712" y="1000606"/>
            <a:ext cx="9341204" cy="5447645"/>
          </a:xfrm>
          <a:prstGeom prst="rect">
            <a:avLst/>
          </a:prstGeom>
          <a:noFill/>
        </p:spPr>
        <p:txBody>
          <a:bodyPr wrap="square" rtlCol="0">
            <a:spAutoFit/>
          </a:bodyPr>
          <a:lstStyle/>
          <a:p>
            <a:pPr marL="285750"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本資料は、どなたでも以下の１）～</a:t>
            </a:r>
            <a:r>
              <a:rPr lang="en-US" altLang="ja-JP" sz="1200" dirty="0">
                <a:solidFill>
                  <a:schemeClr val="tx1">
                    <a:lumMod val="75000"/>
                    <a:lumOff val="25000"/>
                  </a:schemeClr>
                </a:solidFill>
                <a:latin typeface="HGPｺﾞｼｯｸE" pitchFamily="50" charset="-128"/>
                <a:ea typeface="HGPｺﾞｼｯｸE" pitchFamily="50" charset="-128"/>
              </a:rPr>
              <a:t>7)</a:t>
            </a:r>
            <a:r>
              <a:rPr lang="ja-JP" altLang="en-US" sz="1200" dirty="0">
                <a:solidFill>
                  <a:schemeClr val="tx1">
                    <a:lumMod val="75000"/>
                    <a:lumOff val="25000"/>
                  </a:schemeClr>
                </a:solidFill>
                <a:latin typeface="HGPｺﾞｼｯｸE" pitchFamily="50" charset="-128"/>
                <a:ea typeface="HGPｺﾞｼｯｸE" pitchFamily="50" charset="-128"/>
              </a:rPr>
              <a:t>に従って、複製、公衆送信、翻訳・変形等の翻案等、自由に利用できます。商用利用も可能です。コンテンツ利用に当たっては、本利用ルールに同意したものとみなします。</a:t>
            </a:r>
          </a:p>
          <a:p>
            <a:pPr marL="285750" indent="-285750">
              <a:buFont typeface="Wingdings" panose="05000000000000000000" pitchFamily="2" charset="2"/>
              <a:buChar char="l"/>
            </a:pPr>
            <a:r>
              <a:rPr lang="en-US" altLang="ja-JP" sz="1200" dirty="0">
                <a:solidFill>
                  <a:schemeClr val="tx1">
                    <a:lumMod val="75000"/>
                    <a:lumOff val="25000"/>
                  </a:schemeClr>
                </a:solidFill>
                <a:latin typeface="HGPｺﾞｼｯｸE" pitchFamily="50" charset="-128"/>
                <a:ea typeface="HGPｺﾞｼｯｸE" pitchFamily="50" charset="-128"/>
              </a:rPr>
              <a:t>1</a:t>
            </a:r>
            <a:r>
              <a:rPr lang="ja-JP" altLang="en-US" sz="1200" dirty="0">
                <a:solidFill>
                  <a:schemeClr val="tx1">
                    <a:lumMod val="75000"/>
                    <a:lumOff val="25000"/>
                  </a:schemeClr>
                </a:solidFill>
                <a:latin typeface="HGPｺﾞｼｯｸE" pitchFamily="50" charset="-128"/>
                <a:ea typeface="HGPｺﾞｼｯｸE" pitchFamily="50" charset="-128"/>
              </a:rPr>
              <a:t>）出典の記載について</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コンテンツを利用する際は出典を記載してください。出典の記載方法は以下のとおりです。</a:t>
            </a:r>
          </a:p>
          <a:p>
            <a:pPr marL="1200150" lvl="2"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出典：</a:t>
            </a:r>
            <a:r>
              <a:rPr lang="en-US" altLang="ja-JP" sz="1200" dirty="0">
                <a:solidFill>
                  <a:schemeClr val="tx1">
                    <a:lumMod val="75000"/>
                    <a:lumOff val="25000"/>
                  </a:schemeClr>
                </a:solidFill>
                <a:latin typeface="HGPｺﾞｼｯｸE" pitchFamily="50" charset="-128"/>
                <a:ea typeface="HGPｺﾞｼｯｸE" pitchFamily="50" charset="-128"/>
              </a:rPr>
              <a:t>IPA</a:t>
            </a:r>
            <a:r>
              <a:rPr lang="ja-JP" altLang="en-US" sz="1200" dirty="0">
                <a:solidFill>
                  <a:schemeClr val="tx1">
                    <a:lumMod val="75000"/>
                    <a:lumOff val="25000"/>
                  </a:schemeClr>
                </a:solidFill>
                <a:latin typeface="HGPｺﾞｼｯｸE" pitchFamily="50" charset="-128"/>
                <a:ea typeface="HGPｺﾞｼｯｸE" pitchFamily="50" charset="-128"/>
              </a:rPr>
              <a:t>「</a:t>
            </a:r>
            <a:r>
              <a:rPr lang="en-US" altLang="ja-JP" sz="1200" dirty="0">
                <a:solidFill>
                  <a:schemeClr val="tx1">
                    <a:lumMod val="75000"/>
                    <a:lumOff val="25000"/>
                  </a:schemeClr>
                </a:solidFill>
                <a:latin typeface="HGPｺﾞｼｯｸE" pitchFamily="50" charset="-128"/>
                <a:ea typeface="HGPｺﾞｼｯｸE" pitchFamily="50" charset="-128"/>
              </a:rPr>
              <a:t>2018</a:t>
            </a:r>
            <a:r>
              <a:rPr lang="ja-JP" altLang="en-US" sz="1200" dirty="0">
                <a:solidFill>
                  <a:schemeClr val="tx1">
                    <a:lumMod val="75000"/>
                    <a:lumOff val="25000"/>
                  </a:schemeClr>
                </a:solidFill>
                <a:latin typeface="HGPｺﾞｼｯｸE" pitchFamily="50" charset="-128"/>
                <a:ea typeface="HGPｺﾞｼｯｸE" pitchFamily="50" charset="-128"/>
              </a:rPr>
              <a:t>年度組込み</a:t>
            </a:r>
            <a:r>
              <a:rPr lang="en-US" altLang="ja-JP" sz="1200" dirty="0">
                <a:solidFill>
                  <a:schemeClr val="tx1">
                    <a:lumMod val="75000"/>
                    <a:lumOff val="25000"/>
                  </a:schemeClr>
                </a:solidFill>
                <a:latin typeface="HGPｺﾞｼｯｸE" pitchFamily="50" charset="-128"/>
                <a:ea typeface="HGPｺﾞｼｯｸE" pitchFamily="50" charset="-128"/>
              </a:rPr>
              <a:t>/IoT</a:t>
            </a:r>
            <a:r>
              <a:rPr lang="ja-JP" altLang="en-US" sz="1200" dirty="0">
                <a:solidFill>
                  <a:schemeClr val="tx1">
                    <a:lumMod val="75000"/>
                    <a:lumOff val="25000"/>
                  </a:schemeClr>
                </a:solidFill>
                <a:latin typeface="HGPｺﾞｼｯｸE" pitchFamily="50" charset="-128"/>
                <a:ea typeface="HGPｺﾞｼｯｸE" pitchFamily="50" charset="-128"/>
              </a:rPr>
              <a:t>に関する動向調査」</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コンテンツを編集・加工等して利用する場合は、上記出典とは別に、編集・加工等を行ったことを記載してください。</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なお、編集・加工した情報を、あたかも</a:t>
            </a:r>
            <a:r>
              <a:rPr lang="en-US" altLang="ja-JP" sz="1200" dirty="0">
                <a:solidFill>
                  <a:schemeClr val="tx1">
                    <a:lumMod val="75000"/>
                    <a:lumOff val="25000"/>
                  </a:schemeClr>
                </a:solidFill>
                <a:latin typeface="HGPｺﾞｼｯｸE" pitchFamily="50" charset="-128"/>
                <a:ea typeface="HGPｺﾞｼｯｸE" pitchFamily="50" charset="-128"/>
              </a:rPr>
              <a:t>IPA</a:t>
            </a:r>
            <a:r>
              <a:rPr lang="ja-JP" altLang="en-US" sz="1200" dirty="0">
                <a:solidFill>
                  <a:schemeClr val="tx1">
                    <a:lumMod val="75000"/>
                    <a:lumOff val="25000"/>
                  </a:schemeClr>
                </a:solidFill>
                <a:latin typeface="HGPｺﾞｼｯｸE" pitchFamily="50" charset="-128"/>
                <a:ea typeface="HGPｺﾞｼｯｸE" pitchFamily="50" charset="-128"/>
              </a:rPr>
              <a:t>が作成したかのような態様で公表・利用してはいけません。</a:t>
            </a:r>
          </a:p>
          <a:p>
            <a:pPr marL="285750" indent="-285750">
              <a:buFont typeface="Wingdings" panose="05000000000000000000" pitchFamily="2" charset="2"/>
              <a:buChar char="l"/>
            </a:pPr>
            <a:r>
              <a:rPr lang="en-US" altLang="ja-JP" sz="1200" dirty="0">
                <a:solidFill>
                  <a:schemeClr val="tx1">
                    <a:lumMod val="75000"/>
                    <a:lumOff val="25000"/>
                  </a:schemeClr>
                </a:solidFill>
                <a:latin typeface="HGPｺﾞｼｯｸE" pitchFamily="50" charset="-128"/>
                <a:ea typeface="HGPｺﾞｼｯｸE" pitchFamily="50" charset="-128"/>
              </a:rPr>
              <a:t>2</a:t>
            </a:r>
            <a:r>
              <a:rPr lang="ja-JP" altLang="en-US" sz="1200" dirty="0">
                <a:solidFill>
                  <a:schemeClr val="tx1">
                    <a:lumMod val="75000"/>
                    <a:lumOff val="25000"/>
                  </a:schemeClr>
                </a:solidFill>
                <a:latin typeface="HGPｺﾞｼｯｸE" pitchFamily="50" charset="-128"/>
                <a:ea typeface="HGPｺﾞｼｯｸE" pitchFamily="50" charset="-128"/>
              </a:rPr>
              <a:t>）第三者の権利を侵害しないようにしてください</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コンテンツの中には、第三者（</a:t>
            </a:r>
            <a:r>
              <a:rPr lang="en-US" altLang="ja-JP" sz="1200" dirty="0">
                <a:solidFill>
                  <a:schemeClr val="tx1">
                    <a:lumMod val="75000"/>
                    <a:lumOff val="25000"/>
                  </a:schemeClr>
                </a:solidFill>
                <a:latin typeface="HGPｺﾞｼｯｸE" pitchFamily="50" charset="-128"/>
                <a:ea typeface="HGPｺﾞｼｯｸE" pitchFamily="50" charset="-128"/>
              </a:rPr>
              <a:t>IPA</a:t>
            </a:r>
            <a:r>
              <a:rPr lang="ja-JP" altLang="en-US" sz="1200" dirty="0">
                <a:solidFill>
                  <a:schemeClr val="tx1">
                    <a:lumMod val="75000"/>
                    <a:lumOff val="25000"/>
                  </a:schemeClr>
                </a:solidFill>
                <a:latin typeface="HGPｺﾞｼｯｸE" pitchFamily="50" charset="-128"/>
                <a:ea typeface="HGPｺﾞｼｯｸE" pitchFamily="50" charset="-128"/>
              </a:rPr>
              <a:t>以外の者をいいます。以下同じ。）が著作権その他の権利を有している場合があります。第三者が著作権を有しているコンテンツや、第三者が著作権以外の権利を有しているコンテンツについては、特に権利処理済であることが明示されているものを除き、利用者の責任で当該第三者から利用の許諾を得てください。</a:t>
            </a:r>
          </a:p>
          <a:p>
            <a:pPr marL="285750" indent="-285750">
              <a:buFont typeface="Wingdings" panose="05000000000000000000" pitchFamily="2" charset="2"/>
              <a:buChar char="l"/>
            </a:pPr>
            <a:r>
              <a:rPr lang="en-US" altLang="ja-JP" sz="1200" dirty="0">
                <a:solidFill>
                  <a:schemeClr val="tx1">
                    <a:lumMod val="75000"/>
                    <a:lumOff val="25000"/>
                  </a:schemeClr>
                </a:solidFill>
                <a:latin typeface="HGPｺﾞｼｯｸE" pitchFamily="50" charset="-128"/>
                <a:ea typeface="HGPｺﾞｼｯｸE" pitchFamily="50" charset="-128"/>
              </a:rPr>
              <a:t>3</a:t>
            </a:r>
            <a:r>
              <a:rPr lang="ja-JP" altLang="en-US" sz="1200" dirty="0">
                <a:solidFill>
                  <a:schemeClr val="tx1">
                    <a:lumMod val="75000"/>
                    <a:lumOff val="25000"/>
                  </a:schemeClr>
                </a:solidFill>
                <a:latin typeface="HGPｺﾞｼｯｸE" pitchFamily="50" charset="-128"/>
                <a:ea typeface="HGPｺﾞｼｯｸE" pitchFamily="50" charset="-128"/>
              </a:rPr>
              <a:t>）本利用ルールが適用されないコンテンツについて</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組織や特定の事業を表すシンボルマーク、ロゴ、キャラクターデザイン</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具体的かつ合理的な根拠の説明とともに、別の利用ルールの適用を明示しているコンテンツ</a:t>
            </a:r>
          </a:p>
          <a:p>
            <a:pPr marL="285750" indent="-285750">
              <a:buFont typeface="Wingdings" panose="05000000000000000000" pitchFamily="2" charset="2"/>
              <a:buChar char="l"/>
            </a:pPr>
            <a:r>
              <a:rPr lang="en-US" altLang="ja-JP" sz="1200" dirty="0">
                <a:solidFill>
                  <a:schemeClr val="tx1">
                    <a:lumMod val="75000"/>
                    <a:lumOff val="25000"/>
                  </a:schemeClr>
                </a:solidFill>
                <a:latin typeface="HGPｺﾞｼｯｸE" pitchFamily="50" charset="-128"/>
                <a:ea typeface="HGPｺﾞｼｯｸE" pitchFamily="50" charset="-128"/>
              </a:rPr>
              <a:t>4</a:t>
            </a:r>
            <a:r>
              <a:rPr lang="ja-JP" altLang="en-US" sz="1200" dirty="0">
                <a:solidFill>
                  <a:schemeClr val="tx1">
                    <a:lumMod val="75000"/>
                    <a:lumOff val="25000"/>
                  </a:schemeClr>
                </a:solidFill>
                <a:latin typeface="HGPｺﾞｼｯｸE" pitchFamily="50" charset="-128"/>
                <a:ea typeface="HGPｺﾞｼｯｸE" pitchFamily="50" charset="-128"/>
              </a:rPr>
              <a:t>）準拠法と合意管轄について</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本利用ルールは、日本法に基づいて解釈されます。</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本利用ルールによるコンテンツの利用及び本利用ルールに関する紛争については、当該紛争に係るコンテンツ又は利用ルールを公開している組織の所在地を管轄する地方裁判所を、第一審の専属的な合意管轄裁判所とします。</a:t>
            </a:r>
          </a:p>
          <a:p>
            <a:pPr marL="285750" indent="-285750">
              <a:buFont typeface="Wingdings" panose="05000000000000000000" pitchFamily="2" charset="2"/>
              <a:buChar char="l"/>
            </a:pPr>
            <a:r>
              <a:rPr lang="en-US" altLang="ja-JP" sz="1200" dirty="0">
                <a:solidFill>
                  <a:schemeClr val="tx1">
                    <a:lumMod val="75000"/>
                    <a:lumOff val="25000"/>
                  </a:schemeClr>
                </a:solidFill>
                <a:latin typeface="HGPｺﾞｼｯｸE" pitchFamily="50" charset="-128"/>
                <a:ea typeface="HGPｺﾞｼｯｸE" pitchFamily="50" charset="-128"/>
              </a:rPr>
              <a:t>5</a:t>
            </a:r>
            <a:r>
              <a:rPr lang="ja-JP" altLang="en-US" sz="1200" dirty="0">
                <a:solidFill>
                  <a:schemeClr val="tx1">
                    <a:lumMod val="75000"/>
                    <a:lumOff val="25000"/>
                  </a:schemeClr>
                </a:solidFill>
                <a:latin typeface="HGPｺﾞｼｯｸE" pitchFamily="50" charset="-128"/>
                <a:ea typeface="HGPｺﾞｼｯｸE" pitchFamily="50" charset="-128"/>
              </a:rPr>
              <a:t>）免責について</a:t>
            </a:r>
          </a:p>
          <a:p>
            <a:pPr marL="742950" lvl="1" indent="-285750">
              <a:buFont typeface="Wingdings" panose="05000000000000000000" pitchFamily="2" charset="2"/>
              <a:buChar char="l"/>
            </a:pPr>
            <a:r>
              <a:rPr lang="en-US" altLang="ja-JP" sz="1200" dirty="0">
                <a:solidFill>
                  <a:schemeClr val="tx1">
                    <a:lumMod val="75000"/>
                    <a:lumOff val="25000"/>
                  </a:schemeClr>
                </a:solidFill>
                <a:latin typeface="HGPｺﾞｼｯｸE" pitchFamily="50" charset="-128"/>
                <a:ea typeface="HGPｺﾞｼｯｸE" pitchFamily="50" charset="-128"/>
              </a:rPr>
              <a:t>IPA</a:t>
            </a:r>
            <a:r>
              <a:rPr lang="ja-JP" altLang="en-US" sz="1200" dirty="0">
                <a:solidFill>
                  <a:schemeClr val="tx1">
                    <a:lumMod val="75000"/>
                    <a:lumOff val="25000"/>
                  </a:schemeClr>
                </a:solidFill>
                <a:latin typeface="HGPｺﾞｼｯｸE" pitchFamily="50" charset="-128"/>
                <a:ea typeface="HGPｺﾞｼｯｸE" pitchFamily="50" charset="-128"/>
              </a:rPr>
              <a:t>は、利用者がコンテンツを用いて行う一切の行為（コンテンツを編集・加工等した情報を利用することを含む。）について何ら責任を負うものではありません。</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コンテンツは、予告なく変更、移転、削除等が行われることがあります。</a:t>
            </a:r>
          </a:p>
          <a:p>
            <a:pPr marL="285750" indent="-285750">
              <a:buFont typeface="Wingdings" panose="05000000000000000000" pitchFamily="2" charset="2"/>
              <a:buChar char="l"/>
            </a:pPr>
            <a:r>
              <a:rPr lang="en-US" altLang="ja-JP" sz="1200" dirty="0">
                <a:solidFill>
                  <a:schemeClr val="tx1">
                    <a:lumMod val="75000"/>
                    <a:lumOff val="25000"/>
                  </a:schemeClr>
                </a:solidFill>
                <a:latin typeface="HGPｺﾞｼｯｸE" pitchFamily="50" charset="-128"/>
                <a:ea typeface="HGPｺﾞｼｯｸE" pitchFamily="50" charset="-128"/>
              </a:rPr>
              <a:t>6</a:t>
            </a:r>
            <a:r>
              <a:rPr lang="ja-JP" altLang="en-US" sz="1200" dirty="0">
                <a:solidFill>
                  <a:schemeClr val="tx1">
                    <a:lumMod val="75000"/>
                    <a:lumOff val="25000"/>
                  </a:schemeClr>
                </a:solidFill>
                <a:latin typeface="HGPｺﾞｼｯｸE" pitchFamily="50" charset="-128"/>
                <a:ea typeface="HGPｺﾞｼｯｸE" pitchFamily="50" charset="-128"/>
              </a:rPr>
              <a:t>）その他</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本利用ルールは、著作権法上認められている引用などの利用について、制限するものではありません。</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本利用ルールは、政府標準利用規約（第</a:t>
            </a:r>
            <a:r>
              <a:rPr lang="en-US" altLang="ja-JP" sz="1200" dirty="0">
                <a:solidFill>
                  <a:schemeClr val="tx1">
                    <a:lumMod val="75000"/>
                    <a:lumOff val="25000"/>
                  </a:schemeClr>
                </a:solidFill>
                <a:latin typeface="HGPｺﾞｼｯｸE" pitchFamily="50" charset="-128"/>
                <a:ea typeface="HGPｺﾞｼｯｸE" pitchFamily="50" charset="-128"/>
              </a:rPr>
              <a:t>2.0</a:t>
            </a:r>
            <a:r>
              <a:rPr lang="ja-JP" altLang="en-US" sz="1200" dirty="0">
                <a:solidFill>
                  <a:schemeClr val="tx1">
                    <a:lumMod val="75000"/>
                    <a:lumOff val="25000"/>
                  </a:schemeClr>
                </a:solidFill>
                <a:latin typeface="HGPｺﾞｼｯｸE" pitchFamily="50" charset="-128"/>
                <a:ea typeface="HGPｺﾞｼｯｸE" pitchFamily="50" charset="-128"/>
              </a:rPr>
              <a:t>版）に準拠しています。本利用ルールは、今後変更される可能性があります。既に政府標準利用規約の以前の版に従ってコンテンツを利用している場合は、引き続きその条件が適用されます。</a:t>
            </a:r>
          </a:p>
          <a:p>
            <a:pPr marL="742950" lvl="1" indent="-285750">
              <a:buFont typeface="Wingdings" panose="05000000000000000000" pitchFamily="2" charset="2"/>
              <a:buChar char="l"/>
            </a:pPr>
            <a:r>
              <a:rPr lang="ja-JP" altLang="en-US" sz="1200" dirty="0">
                <a:solidFill>
                  <a:schemeClr val="tx1">
                    <a:lumMod val="75000"/>
                    <a:lumOff val="25000"/>
                  </a:schemeClr>
                </a:solidFill>
                <a:latin typeface="HGPｺﾞｼｯｸE" pitchFamily="50" charset="-128"/>
                <a:ea typeface="HGPｺﾞｼｯｸE" pitchFamily="50" charset="-128"/>
              </a:rPr>
              <a:t>本利用ルールは、クリエイティブ・コモンズ・ライセンスの表示</a:t>
            </a:r>
            <a:r>
              <a:rPr lang="en-US" altLang="ja-JP" sz="1200" dirty="0">
                <a:solidFill>
                  <a:schemeClr val="tx1">
                    <a:lumMod val="75000"/>
                    <a:lumOff val="25000"/>
                  </a:schemeClr>
                </a:solidFill>
                <a:latin typeface="HGPｺﾞｼｯｸE" pitchFamily="50" charset="-128"/>
                <a:ea typeface="HGPｺﾞｼｯｸE" pitchFamily="50" charset="-128"/>
              </a:rPr>
              <a:t>4.0</a:t>
            </a:r>
            <a:r>
              <a:rPr lang="ja-JP" altLang="en-US" sz="1200" dirty="0">
                <a:solidFill>
                  <a:schemeClr val="tx1">
                    <a:lumMod val="75000"/>
                    <a:lumOff val="25000"/>
                  </a:schemeClr>
                </a:solidFill>
                <a:latin typeface="HGPｺﾞｼｯｸE" pitchFamily="50" charset="-128"/>
                <a:ea typeface="HGPｺﾞｼｯｸE" pitchFamily="50" charset="-128"/>
              </a:rPr>
              <a:t>　国際（</a:t>
            </a:r>
            <a:r>
              <a:rPr lang="en-US" altLang="ja-JP" sz="1200" dirty="0">
                <a:solidFill>
                  <a:schemeClr val="tx1">
                    <a:lumMod val="75000"/>
                    <a:lumOff val="25000"/>
                  </a:schemeClr>
                </a:solidFill>
                <a:latin typeface="HGPｺﾞｼｯｸE" pitchFamily="50" charset="-128"/>
                <a:ea typeface="HGPｺﾞｼｯｸE" pitchFamily="50" charset="-128"/>
              </a:rPr>
              <a:t>https://creativecommons.org/licenses/by/4.0/legalcode.ja</a:t>
            </a:r>
            <a:r>
              <a:rPr lang="ja-JP" altLang="en-US" sz="1200" dirty="0">
                <a:solidFill>
                  <a:schemeClr val="tx1">
                    <a:lumMod val="75000"/>
                    <a:lumOff val="25000"/>
                  </a:schemeClr>
                </a:solidFill>
                <a:latin typeface="HGPｺﾞｼｯｸE" pitchFamily="50" charset="-128"/>
                <a:ea typeface="HGPｺﾞｼｯｸE" pitchFamily="50" charset="-128"/>
              </a:rPr>
              <a:t>外部リンクに規定される著作権利用許諾条件。以下「</a:t>
            </a:r>
            <a:r>
              <a:rPr lang="en-US" altLang="ja-JP" sz="1200" dirty="0">
                <a:solidFill>
                  <a:schemeClr val="tx1">
                    <a:lumMod val="75000"/>
                    <a:lumOff val="25000"/>
                  </a:schemeClr>
                </a:solidFill>
                <a:latin typeface="HGPｺﾞｼｯｸE" pitchFamily="50" charset="-128"/>
                <a:ea typeface="HGPｺﾞｼｯｸE" pitchFamily="50" charset="-128"/>
              </a:rPr>
              <a:t>CC BY</a:t>
            </a:r>
            <a:r>
              <a:rPr lang="ja-JP" altLang="en-US" sz="1200" dirty="0">
                <a:solidFill>
                  <a:schemeClr val="tx1">
                    <a:lumMod val="75000"/>
                    <a:lumOff val="25000"/>
                  </a:schemeClr>
                </a:solidFill>
                <a:latin typeface="HGPｺﾞｼｯｸE" pitchFamily="50" charset="-128"/>
                <a:ea typeface="HGPｺﾞｼｯｸE" pitchFamily="50" charset="-128"/>
              </a:rPr>
              <a:t>」といいます。）と互換性があり、本利用ルールが適用されるコンテンツは</a:t>
            </a:r>
            <a:r>
              <a:rPr lang="en-US" altLang="ja-JP" sz="1200" dirty="0">
                <a:solidFill>
                  <a:schemeClr val="tx1">
                    <a:lumMod val="75000"/>
                    <a:lumOff val="25000"/>
                  </a:schemeClr>
                </a:solidFill>
                <a:latin typeface="HGPｺﾞｼｯｸE" pitchFamily="50" charset="-128"/>
                <a:ea typeface="HGPｺﾞｼｯｸE" pitchFamily="50" charset="-128"/>
              </a:rPr>
              <a:t>CC BY</a:t>
            </a:r>
            <a:r>
              <a:rPr lang="ja-JP" altLang="en-US" sz="1200" dirty="0">
                <a:solidFill>
                  <a:schemeClr val="tx1">
                    <a:lumMod val="75000"/>
                    <a:lumOff val="25000"/>
                  </a:schemeClr>
                </a:solidFill>
                <a:latin typeface="HGPｺﾞｼｯｸE" pitchFamily="50" charset="-128"/>
                <a:ea typeface="HGPｺﾞｼｯｸE" pitchFamily="50" charset="-128"/>
              </a:rPr>
              <a:t>に従うことでも利用することができます。</a:t>
            </a:r>
            <a:endParaRPr kumimoji="1" lang="ja-JP" altLang="en-US" sz="1200" dirty="0">
              <a:solidFill>
                <a:schemeClr val="tx1">
                  <a:lumMod val="75000"/>
                  <a:lumOff val="25000"/>
                </a:schemeClr>
              </a:solidFill>
              <a:latin typeface="HGPｺﾞｼｯｸE" pitchFamily="50" charset="-128"/>
              <a:ea typeface="HGPｺﾞｼｯｸE" pitchFamily="50" charset="-128"/>
            </a:endParaRPr>
          </a:p>
        </p:txBody>
      </p:sp>
    </p:spTree>
    <p:extLst>
      <p:ext uri="{BB962C8B-B14F-4D97-AF65-F5344CB8AC3E}">
        <p14:creationId xmlns:p14="http://schemas.microsoft.com/office/powerpoint/2010/main" val="2155772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Q1C </a:t>
            </a:r>
            <a:r>
              <a:rPr lang="ja-JP" altLang="en-US" dirty="0"/>
              <a:t>事業規模（全開発費）</a:t>
            </a:r>
            <a:endParaRPr lang="ja-JP" altLang="en-US" sz="1800" b="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79988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Q25 </a:t>
            </a:r>
            <a:r>
              <a:rPr lang="ja-JP" altLang="en-US" dirty="0"/>
              <a:t>新しい技術／レガシーな技術に関する技術者の人数の割合</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角丸四角形 7"/>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272435701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a:t>Q25 </a:t>
            </a:r>
            <a:r>
              <a:rPr lang="ja-JP" altLang="en-US"/>
              <a:t>新しい技術／レガシーな技術に関する技術者の人数の割合</a:t>
            </a:r>
            <a:endParaRPr lang="ja-JP"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4" name="角丸四角形 13"/>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378099043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a:t>Q25 </a:t>
            </a:r>
            <a:r>
              <a:rPr lang="ja-JP" altLang="en-US"/>
              <a:t>新しい技術／レガシーな技術に関する技術者の人数の割合</a:t>
            </a:r>
            <a:br>
              <a:rPr lang="en-US" altLang="ja-JP"/>
            </a:br>
            <a:r>
              <a:rPr lang="ja-JP" altLang="en-US"/>
              <a:t>回答の比率</a:t>
            </a:r>
            <a:endParaRPr lang="ja-JP"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28465" y="2579420"/>
            <a:ext cx="2448271" cy="1569660"/>
          </a:xfrm>
          <a:prstGeom prst="rect">
            <a:avLst/>
          </a:prstGeom>
          <a:noFill/>
        </p:spPr>
        <p:txBody>
          <a:bodyPr wrap="squar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「新技術」</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C00000"/>
                </a:solidFill>
                <a:latin typeface="游ゴシック Medium" panose="020B0500000000000000" pitchFamily="50" charset="-128"/>
                <a:ea typeface="游ゴシック Medium" panose="020B0500000000000000" pitchFamily="50" charset="-128"/>
              </a:rPr>
              <a:t>今後必要とされる新しい技術をキャッチアップできる／できそうな技術者の人数の割合</a:t>
            </a:r>
          </a:p>
          <a:p>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C00000"/>
                </a:solidFill>
                <a:latin typeface="游ゴシック Medium" panose="020B0500000000000000" pitchFamily="50" charset="-128"/>
                <a:ea typeface="游ゴシック Medium" panose="020B0500000000000000" pitchFamily="50" charset="-128"/>
              </a:rPr>
              <a:t>「レガシー技術」</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C00000"/>
                </a:solidFill>
                <a:latin typeface="游ゴシック Medium" panose="020B0500000000000000" pitchFamily="50" charset="-128"/>
                <a:ea typeface="游ゴシック Medium" panose="020B0500000000000000" pitchFamily="50" charset="-128"/>
              </a:rPr>
              <a:t>レガシーな技術しか扱えない技術者の人数の割合</a:t>
            </a:r>
          </a:p>
        </p:txBody>
      </p:sp>
      <p:sp>
        <p:nvSpPr>
          <p:cNvPr id="8" name="角丸四角形 7"/>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9" name="テキスト ボックス 8"/>
          <p:cNvSpPr txBox="1"/>
          <p:nvPr/>
        </p:nvSpPr>
        <p:spPr>
          <a:xfrm>
            <a:off x="6537176" y="1199074"/>
            <a:ext cx="3217547" cy="861774"/>
          </a:xfrm>
          <a:prstGeom prst="rect">
            <a:avLst/>
          </a:prstGeom>
          <a:noFill/>
        </p:spPr>
        <p:txBody>
          <a:bodyPr wrap="none" rtlCol="0">
            <a:spAutoFit/>
          </a:bodyPr>
          <a:lstStyle/>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半分未満：</a:t>
            </a:r>
            <a:endParaRPr kumimoji="1"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「ほとんどいない」「</a:t>
            </a:r>
            <a:r>
              <a:rPr kumimoji="1" lang="en-US" altLang="ja-JP" sz="1000" dirty="0">
                <a:solidFill>
                  <a:srgbClr val="C00000"/>
                </a:solidFill>
                <a:latin typeface="游ゴシック Medium" panose="020B0500000000000000" pitchFamily="50" charset="-128"/>
                <a:ea typeface="游ゴシック Medium" panose="020B0500000000000000" pitchFamily="50" charset="-128"/>
              </a:rPr>
              <a:t>1</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割程度」「</a:t>
            </a:r>
            <a:r>
              <a:rPr kumimoji="1" lang="en-US" altLang="ja-JP" sz="1000" dirty="0">
                <a:solidFill>
                  <a:srgbClr val="C00000"/>
                </a:solidFill>
                <a:latin typeface="游ゴシック Medium" panose="020B0500000000000000" pitchFamily="50" charset="-128"/>
                <a:ea typeface="游ゴシック Medium" panose="020B0500000000000000" pitchFamily="50" charset="-128"/>
              </a:rPr>
              <a:t>2</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a:t>
            </a:r>
            <a:r>
              <a:rPr kumimoji="1" lang="en-US" altLang="ja-JP" sz="1000" dirty="0">
                <a:solidFill>
                  <a:srgbClr val="C00000"/>
                </a:solidFill>
                <a:latin typeface="游ゴシック Medium" panose="020B0500000000000000" pitchFamily="50" charset="-128"/>
                <a:ea typeface="游ゴシック Medium" panose="020B0500000000000000" pitchFamily="50" charset="-128"/>
              </a:rPr>
              <a:t>3</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割程度」の計</a:t>
            </a:r>
            <a:endParaRPr kumimoji="1"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半分以上：</a:t>
            </a:r>
            <a:endParaRPr kumimoji="1"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「半分程度」「</a:t>
            </a:r>
            <a:r>
              <a:rPr kumimoji="1" lang="en-US" altLang="ja-JP" sz="1000" dirty="0">
                <a:solidFill>
                  <a:srgbClr val="C00000"/>
                </a:solidFill>
                <a:latin typeface="游ゴシック Medium" panose="020B0500000000000000" pitchFamily="50" charset="-128"/>
                <a:ea typeface="游ゴシック Medium" panose="020B0500000000000000" pitchFamily="50" charset="-128"/>
              </a:rPr>
              <a:t>7</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a:t>
            </a:r>
            <a:r>
              <a:rPr kumimoji="1" lang="en-US" altLang="ja-JP" sz="1000" dirty="0">
                <a:solidFill>
                  <a:srgbClr val="C00000"/>
                </a:solidFill>
                <a:latin typeface="游ゴシック Medium" panose="020B0500000000000000" pitchFamily="50" charset="-128"/>
                <a:ea typeface="游ゴシック Medium" panose="020B0500000000000000" pitchFamily="50" charset="-128"/>
              </a:rPr>
              <a:t>8</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割り程度」「ほぼ全員」の計</a:t>
            </a:r>
            <a:endParaRPr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lang="ja-JP" altLang="en-US" sz="1000" dirty="0">
                <a:solidFill>
                  <a:srgbClr val="C00000"/>
                </a:solidFill>
                <a:latin typeface="游ゴシック Medium" panose="020B0500000000000000" pitchFamily="50" charset="-128"/>
                <a:ea typeface="游ゴシック Medium" panose="020B0500000000000000" pitchFamily="50" charset="-128"/>
              </a:rPr>
              <a:t>「わからない」は集計から除外（</a:t>
            </a:r>
            <a:r>
              <a:rPr lang="en-US" altLang="ja-JP" sz="1000" dirty="0">
                <a:solidFill>
                  <a:srgbClr val="C00000"/>
                </a:solidFill>
                <a:latin typeface="游ゴシック Medium" panose="020B0500000000000000" pitchFamily="50" charset="-128"/>
                <a:ea typeface="游ゴシック Medium" panose="020B0500000000000000" pitchFamily="50" charset="-128"/>
              </a:rPr>
              <a:t>N=271</a:t>
            </a:r>
            <a:r>
              <a:rPr lang="ja-JP" altLang="en-US" sz="1000" dirty="0">
                <a:solidFill>
                  <a:srgbClr val="C00000"/>
                </a:solidFill>
                <a:latin typeface="游ゴシック Medium" panose="020B0500000000000000" pitchFamily="50" charset="-128"/>
                <a:ea typeface="游ゴシック Medium" panose="020B0500000000000000" pitchFamily="50" charset="-128"/>
              </a:rPr>
              <a:t>）</a:t>
            </a:r>
            <a:endParaRPr kumimoji="1" lang="ja-JP" altLang="en-US" sz="1000" dirty="0">
              <a:solidFill>
                <a:srgbClr val="C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3732936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a:t>Q25 </a:t>
            </a:r>
            <a:r>
              <a:rPr lang="ja-JP" altLang="en-US"/>
              <a:t>新しい技術／レガシーな技術に関する技術者の人数の割合</a:t>
            </a:r>
            <a:br>
              <a:rPr lang="en-US" altLang="ja-JP"/>
            </a:br>
            <a:r>
              <a:rPr lang="ja-JP" altLang="en-US"/>
              <a:t>回答の比率</a:t>
            </a:r>
            <a:endParaRPr lang="ja-JP" alt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a:xfrm flipH="1">
            <a:off x="2576736" y="2628429"/>
            <a:ext cx="701030" cy="0"/>
          </a:xfrm>
          <a:prstGeom prst="straightConnector1">
            <a:avLst/>
          </a:prstGeom>
          <a:ln w="762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a:off x="7886278" y="2628429"/>
            <a:ext cx="739130" cy="0"/>
          </a:xfrm>
          <a:prstGeom prst="straightConnector1">
            <a:avLst/>
          </a:prstGeom>
          <a:ln w="76200">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271842" y="2392313"/>
            <a:ext cx="2185214" cy="461665"/>
          </a:xfrm>
          <a:prstGeom prst="rect">
            <a:avLst/>
          </a:prstGeom>
          <a:noFill/>
        </p:spPr>
        <p:txBody>
          <a:bodyPr wrap="none" rtlCol="0">
            <a:spAutoFit/>
          </a:bodyPr>
          <a:lstStyle/>
          <a:p>
            <a:r>
              <a:rPr lang="ja-JP" altLang="en-US" sz="1200" dirty="0">
                <a:solidFill>
                  <a:schemeClr val="accent1"/>
                </a:solidFill>
                <a:latin typeface="游ゴシック Medium" panose="020B0500000000000000" pitchFamily="50" charset="-128"/>
                <a:ea typeface="游ゴシック Medium" panose="020B0500000000000000" pitchFamily="50" charset="-128"/>
              </a:rPr>
              <a:t>良い傾向</a:t>
            </a:r>
            <a:endParaRPr lang="en-US" altLang="ja-JP" sz="1200" dirty="0">
              <a:solidFill>
                <a:schemeClr val="accent1"/>
              </a:solidFill>
              <a:latin typeface="游ゴシック Medium" panose="020B0500000000000000" pitchFamily="50" charset="-128"/>
              <a:ea typeface="游ゴシック Medium" panose="020B0500000000000000" pitchFamily="50" charset="-128"/>
            </a:endParaRPr>
          </a:p>
          <a:p>
            <a:r>
              <a:rPr kumimoji="1" lang="ja-JP" altLang="en-US" sz="1200" dirty="0">
                <a:solidFill>
                  <a:schemeClr val="accent1"/>
                </a:solidFill>
                <a:latin typeface="游ゴシック Medium" panose="020B0500000000000000" pitchFamily="50" charset="-128"/>
                <a:ea typeface="游ゴシック Medium" panose="020B0500000000000000" pitchFamily="50" charset="-128"/>
              </a:rPr>
              <a:t>（新技術をキャッチアップ）</a:t>
            </a:r>
          </a:p>
        </p:txBody>
      </p:sp>
      <p:sp>
        <p:nvSpPr>
          <p:cNvPr id="10" name="テキスト ボックス 9"/>
          <p:cNvSpPr txBox="1"/>
          <p:nvPr/>
        </p:nvSpPr>
        <p:spPr>
          <a:xfrm>
            <a:off x="6008841" y="2392313"/>
            <a:ext cx="1877437" cy="461665"/>
          </a:xfrm>
          <a:prstGeom prst="rect">
            <a:avLst/>
          </a:prstGeom>
          <a:noFill/>
        </p:spPr>
        <p:txBody>
          <a:bodyPr wrap="none" rtlCol="0">
            <a:spAutoFit/>
          </a:bodyPr>
          <a:lstStyle/>
          <a:p>
            <a:pPr algn="r"/>
            <a:r>
              <a:rPr kumimoji="1" lang="ja-JP" altLang="en-US" sz="1200" dirty="0">
                <a:solidFill>
                  <a:schemeClr val="accent2"/>
                </a:solidFill>
                <a:latin typeface="游ゴシック Medium" panose="020B0500000000000000" pitchFamily="50" charset="-128"/>
                <a:ea typeface="游ゴシック Medium" panose="020B0500000000000000" pitchFamily="50" charset="-128"/>
              </a:rPr>
              <a:t>悪い傾向</a:t>
            </a:r>
            <a:endParaRPr kumimoji="1" lang="en-US" altLang="ja-JP" sz="1200" dirty="0">
              <a:solidFill>
                <a:schemeClr val="accent2"/>
              </a:solidFill>
              <a:latin typeface="游ゴシック Medium" panose="020B0500000000000000" pitchFamily="50" charset="-128"/>
              <a:ea typeface="游ゴシック Medium" panose="020B0500000000000000" pitchFamily="50" charset="-128"/>
            </a:endParaRPr>
          </a:p>
          <a:p>
            <a:pPr algn="r"/>
            <a:r>
              <a:rPr lang="ja-JP" altLang="en-US" sz="1200" dirty="0">
                <a:solidFill>
                  <a:schemeClr val="accent2"/>
                </a:solidFill>
                <a:latin typeface="游ゴシック Medium" panose="020B0500000000000000" pitchFamily="50" charset="-128"/>
                <a:ea typeface="游ゴシック Medium" panose="020B0500000000000000" pitchFamily="50" charset="-128"/>
              </a:rPr>
              <a:t>（レガシーに縛られる）</a:t>
            </a:r>
            <a:endParaRPr kumimoji="1" lang="ja-JP" altLang="en-US" sz="1200" dirty="0">
              <a:solidFill>
                <a:schemeClr val="accent2"/>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6" name="正方形/長方形 15"/>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7" name="正方形/長方形 16"/>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8" name="角丸四角形 17"/>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86185776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normAutofit/>
          </a:bodyPr>
          <a:lstStyle/>
          <a:p>
            <a:r>
              <a:rPr lang="en-US" altLang="ja-JP" dirty="0"/>
              <a:t>Q26 </a:t>
            </a:r>
            <a:r>
              <a:rPr lang="ja-JP" altLang="en-US" dirty="0"/>
              <a:t>現在不足している人材、将来不足が予想される人材</a:t>
            </a:r>
            <a:br>
              <a:rPr lang="en-US" altLang="ja-JP" dirty="0"/>
            </a:br>
            <a:r>
              <a:rPr lang="ja-JP" altLang="en-US" dirty="0"/>
              <a:t>（不足人数による重み付けなし）</a:t>
            </a:r>
          </a:p>
        </p:txBody>
      </p:sp>
      <p:cxnSp>
        <p:nvCxnSpPr>
          <p:cNvPr id="7" name="直線コネクタ 6"/>
          <p:cNvCxnSpPr/>
          <p:nvPr/>
        </p:nvCxnSpPr>
        <p:spPr>
          <a:xfrm>
            <a:off x="5169024" y="2574429"/>
            <a:ext cx="432048" cy="0"/>
          </a:xfrm>
          <a:prstGeom prst="line">
            <a:avLst/>
          </a:prstGeom>
          <a:ln w="12700">
            <a:solidFill>
              <a:srgbClr val="FF33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3872880" y="3510533"/>
            <a:ext cx="648072" cy="0"/>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4520952" y="2574429"/>
            <a:ext cx="648072" cy="936104"/>
          </a:xfrm>
          <a:prstGeom prst="line">
            <a:avLst/>
          </a:prstGeom>
          <a:ln w="127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728864" y="2564904"/>
            <a:ext cx="432048"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953000" y="3501008"/>
            <a:ext cx="576064" cy="0"/>
          </a:xfrm>
          <a:prstGeom prst="line">
            <a:avLst/>
          </a:prstGeom>
          <a:ln w="127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flipV="1">
            <a:off x="4160912" y="2564904"/>
            <a:ext cx="792088" cy="94562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8965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dirty="0"/>
              <a:t>Q26 </a:t>
            </a:r>
            <a:r>
              <a:rPr lang="ja-JP" altLang="en-US" dirty="0"/>
              <a:t>現在不足している人材、将来不足が予想される人材</a:t>
            </a:r>
            <a:br>
              <a:rPr lang="en-US" altLang="ja-JP" dirty="0"/>
            </a:br>
            <a:r>
              <a:rPr lang="ja-JP" altLang="en-US" dirty="0"/>
              <a:t>（</a:t>
            </a:r>
            <a:r>
              <a:rPr lang="en-US" altLang="ja-JP" dirty="0"/>
              <a:t>3</a:t>
            </a:r>
            <a:r>
              <a:rPr lang="ja-JP" altLang="en-US" dirty="0"/>
              <a:t>番目までの合計、不足人数による重み付けなし）</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57745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86"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normAutofit/>
          </a:bodyPr>
          <a:lstStyle/>
          <a:p>
            <a:r>
              <a:rPr lang="en-US" altLang="ja-JP" dirty="0"/>
              <a:t>Q26 </a:t>
            </a:r>
            <a:r>
              <a:rPr lang="ja-JP" altLang="en-US" dirty="0"/>
              <a:t>現在不足している人材、将来不足が予想される人材</a:t>
            </a:r>
            <a:br>
              <a:rPr lang="en-US" altLang="ja-JP" dirty="0"/>
            </a:br>
            <a:r>
              <a:rPr lang="ja-JP" altLang="en-US" dirty="0"/>
              <a:t>（</a:t>
            </a:r>
            <a:r>
              <a:rPr lang="en-US" altLang="ja-JP" dirty="0"/>
              <a:t>3</a:t>
            </a:r>
            <a:r>
              <a:rPr lang="ja-JP" altLang="en-US" dirty="0"/>
              <a:t>番目までの合計で経年比較、不足人数による重み付けなし）</a:t>
            </a:r>
          </a:p>
        </p:txBody>
      </p:sp>
      <p:sp>
        <p:nvSpPr>
          <p:cNvPr id="8" name="テキスト ボックス 7"/>
          <p:cNvSpPr txBox="1"/>
          <p:nvPr/>
        </p:nvSpPr>
        <p:spPr>
          <a:xfrm>
            <a:off x="2139260" y="6279123"/>
            <a:ext cx="5622052" cy="246221"/>
          </a:xfrm>
          <a:prstGeom prst="rect">
            <a:avLst/>
          </a:prstGeom>
          <a:noFill/>
        </p:spPr>
        <p:txBody>
          <a:bodyPr wrap="none" rtlCol="0">
            <a:spAutoFit/>
          </a:bodyPr>
          <a:lstStyle/>
          <a:p>
            <a:pPr>
              <a:tabLst>
                <a:tab pos="266700" algn="l"/>
              </a:tabLst>
            </a:pPr>
            <a:r>
              <a:rPr lang="en-US" altLang="ja-JP" sz="1000" dirty="0">
                <a:solidFill>
                  <a:srgbClr val="C00000"/>
                </a:solidFill>
                <a:latin typeface="游ゴシック Medium" panose="020B0500000000000000" pitchFamily="50" charset="-128"/>
                <a:ea typeface="游ゴシック Medium" panose="020B0500000000000000" pitchFamily="50" charset="-128"/>
              </a:rPr>
              <a:t>※2016</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a:t>
            </a:r>
            <a:r>
              <a:rPr lang="en-US" altLang="ja-JP" sz="1000" dirty="0">
                <a:solidFill>
                  <a:srgbClr val="C00000"/>
                </a:solidFill>
                <a:latin typeface="游ゴシック Medium" panose="020B0500000000000000" pitchFamily="50" charset="-128"/>
                <a:ea typeface="游ゴシック Medium" panose="020B0500000000000000" pitchFamily="50" charset="-128"/>
              </a:rPr>
              <a:t>2017</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年度は「プロジェクトマネージャ」ではなく「プロジェクトリーダ」で設問</a:t>
            </a:r>
          </a:p>
        </p:txBody>
      </p:sp>
    </p:spTree>
    <p:extLst>
      <p:ext uri="{BB962C8B-B14F-4D97-AF65-F5344CB8AC3E}">
        <p14:creationId xmlns:p14="http://schemas.microsoft.com/office/powerpoint/2010/main" val="421394625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3000"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現在／将来の回答の関係（不足人数による重み付けなし）</a:t>
            </a:r>
          </a:p>
        </p:txBody>
      </p:sp>
      <p:cxnSp>
        <p:nvCxnSpPr>
          <p:cNvPr id="7" name="直線コネクタ 6"/>
          <p:cNvCxnSpPr/>
          <p:nvPr/>
        </p:nvCxnSpPr>
        <p:spPr>
          <a:xfrm flipV="1">
            <a:off x="2917726" y="1333500"/>
            <a:ext cx="4511774" cy="4418806"/>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927251" y="3534916"/>
            <a:ext cx="4511774"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178549" y="1340768"/>
            <a:ext cx="0" cy="4411538"/>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20245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現在／将来の回答の関係（不足人数による重み付けなし、経年比較）</a:t>
            </a:r>
          </a:p>
        </p:txBody>
      </p:sp>
      <p:cxnSp>
        <p:nvCxnSpPr>
          <p:cNvPr id="12" name="直線コネクタ 11"/>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601072" y="5186516"/>
            <a:ext cx="3926075" cy="1338828"/>
          </a:xfrm>
          <a:prstGeom prst="rect">
            <a:avLst/>
          </a:prstGeom>
          <a:noFill/>
        </p:spPr>
        <p:txBody>
          <a:bodyPr wrap="none" rtlCol="0">
            <a:spAutoFit/>
          </a:bodyPr>
          <a:lstStyle/>
          <a:p>
            <a:pPr>
              <a:tabLst>
                <a:tab pos="107632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ビジネスデザイン：</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ビジネスをデザインできる人材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複数応用分野：</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複数の応用分野をまたいでとりまとめができる人材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システム全体俯瞰：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システム全体を俯瞰して思考できる人材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新技術専門技術者：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新技術の専門技術者</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運用サポート：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運用技術者、顧客サポート技術者</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en-US" altLang="ja-JP" sz="900" dirty="0">
                <a:latin typeface="游ゴシック Medium" panose="020B0500000000000000" pitchFamily="50" charset="-128"/>
                <a:ea typeface="游ゴシック Medium" panose="020B0500000000000000" pitchFamily="50" charset="-128"/>
              </a:rPr>
              <a:t>2017</a:t>
            </a:r>
            <a:r>
              <a:rPr lang="ja-JP" altLang="en-US" sz="900" dirty="0">
                <a:latin typeface="游ゴシック Medium" panose="020B0500000000000000" pitchFamily="50" charset="-128"/>
                <a:ea typeface="游ゴシック Medium" panose="020B0500000000000000" pitchFamily="50" charset="-128"/>
              </a:rPr>
              <a:t>年度は「プロジェクトマネージャ」ではなく</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「プロジェクトリーダ」で設問</a:t>
            </a:r>
          </a:p>
        </p:txBody>
      </p:sp>
      <p:sp>
        <p:nvSpPr>
          <p:cNvPr id="21" name="テキスト ボックス 20"/>
          <p:cNvSpPr txBox="1"/>
          <p:nvPr/>
        </p:nvSpPr>
        <p:spPr>
          <a:xfrm>
            <a:off x="3403543" y="5229200"/>
            <a:ext cx="1909497"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a:t>
            </a:r>
            <a:r>
              <a:rPr lang="en-US" altLang="ja-JP" sz="1200" dirty="0">
                <a:solidFill>
                  <a:srgbClr val="C00000"/>
                </a:solidFill>
                <a:latin typeface="游ゴシック Medium" panose="020B0500000000000000" pitchFamily="50" charset="-128"/>
                <a:ea typeface="游ゴシック Medium" panose="020B0500000000000000" pitchFamily="50" charset="-128"/>
              </a:rPr>
              <a:t>2018</a:t>
            </a:r>
            <a:r>
              <a:rPr lang="ja-JP" altLang="en-US" sz="1200" dirty="0">
                <a:solidFill>
                  <a:srgbClr val="C00000"/>
                </a:solidFill>
                <a:latin typeface="游ゴシック Medium" panose="020B0500000000000000" pitchFamily="50" charset="-128"/>
                <a:ea typeface="游ゴシック Medium" panose="020B0500000000000000" pitchFamily="50" charset="-128"/>
              </a:rPr>
              <a:t>年度</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a:t>
            </a:r>
            <a:r>
              <a:rPr lang="en-US" altLang="ja-JP" sz="1200" dirty="0">
                <a:solidFill>
                  <a:srgbClr val="0070C0"/>
                </a:solidFill>
                <a:latin typeface="游ゴシック Medium" panose="020B0500000000000000" pitchFamily="50" charset="-128"/>
                <a:ea typeface="游ゴシック Medium" panose="020B0500000000000000" pitchFamily="50" charset="-128"/>
              </a:rPr>
              <a:t>2017</a:t>
            </a:r>
            <a:r>
              <a:rPr lang="ja-JP" altLang="en-US" sz="1200" dirty="0">
                <a:solidFill>
                  <a:srgbClr val="0070C0"/>
                </a:solidFill>
                <a:latin typeface="游ゴシック Medium" panose="020B0500000000000000" pitchFamily="50" charset="-128"/>
                <a:ea typeface="游ゴシック Medium" panose="020B0500000000000000" pitchFamily="50" charset="-128"/>
              </a:rPr>
              <a:t>年度</a:t>
            </a:r>
          </a:p>
        </p:txBody>
      </p:sp>
    </p:spTree>
    <p:extLst>
      <p:ext uri="{BB962C8B-B14F-4D97-AF65-F5344CB8AC3E}">
        <p14:creationId xmlns:p14="http://schemas.microsoft.com/office/powerpoint/2010/main" val="23873529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現在と比べた将来の不足度（不足人数による重み付けなし）</a:t>
            </a:r>
          </a:p>
        </p:txBody>
      </p:sp>
      <p:cxnSp>
        <p:nvCxnSpPr>
          <p:cNvPr id="8" name="直線コネクタ 7"/>
          <p:cNvCxnSpPr/>
          <p:nvPr/>
        </p:nvCxnSpPr>
        <p:spPr>
          <a:xfrm>
            <a:off x="5144641" y="1484784"/>
            <a:ext cx="0" cy="4896544"/>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799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Q1C </a:t>
            </a:r>
            <a:r>
              <a:rPr lang="ja-JP" altLang="en-US" dirty="0"/>
              <a:t>事業規模（全開発費、経年比較）</a:t>
            </a:r>
            <a:endParaRPr lang="ja-JP" altLang="en-US" sz="1800" b="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38724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現在と比べた将来の不足度（不足人数による重み付けなし、経年比較）</a:t>
            </a:r>
          </a:p>
        </p:txBody>
      </p:sp>
      <p:cxnSp>
        <p:nvCxnSpPr>
          <p:cNvPr id="8" name="直線コネクタ 7"/>
          <p:cNvCxnSpPr/>
          <p:nvPr/>
        </p:nvCxnSpPr>
        <p:spPr>
          <a:xfrm>
            <a:off x="5140449" y="1844824"/>
            <a:ext cx="0" cy="4536504"/>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84473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（不足人数による重み付けあり）</a:t>
            </a:r>
          </a:p>
        </p:txBody>
      </p:sp>
      <p:sp>
        <p:nvSpPr>
          <p:cNvPr id="5" name="正方形/長方形 4"/>
          <p:cNvSpPr/>
          <p:nvPr/>
        </p:nvSpPr>
        <p:spPr>
          <a:xfrm>
            <a:off x="1837387" y="6197242"/>
            <a:ext cx="6211957" cy="400110"/>
          </a:xfrm>
          <a:prstGeom prst="rect">
            <a:avLst/>
          </a:prstGeom>
        </p:spPr>
        <p:txBody>
          <a:bodyPr wrap="none">
            <a:spAutoFit/>
          </a:bodyPr>
          <a:lstStyle/>
          <a:p>
            <a:pPr>
              <a:tabLst>
                <a:tab pos="266700" algn="l"/>
              </a:tabLst>
            </a:pPr>
            <a:r>
              <a:rPr lang="ja-JP" altLang="en-US" sz="1000" dirty="0">
                <a:solidFill>
                  <a:srgbClr val="C00000"/>
                </a:solidFill>
                <a:latin typeface="游ゴシック Medium" panose="020B0500000000000000" pitchFamily="50" charset="-128"/>
                <a:ea typeface="游ゴシック Medium" panose="020B0500000000000000" pitchFamily="50" charset="-128"/>
              </a:rPr>
              <a:t>重み付け：不足人材ごとに不足人数（初期値）を乗じて算出</a:t>
            </a:r>
            <a:endParaRPr lang="en-US" altLang="ja-JP" sz="1000" dirty="0">
              <a:solidFill>
                <a:srgbClr val="C00000"/>
              </a:solidFill>
              <a:latin typeface="游ゴシック Medium" panose="020B0500000000000000" pitchFamily="50" charset="-128"/>
              <a:ea typeface="游ゴシック Medium" panose="020B0500000000000000" pitchFamily="50" charset="-128"/>
            </a:endParaRPr>
          </a:p>
          <a:p>
            <a:pPr>
              <a:tabLst>
                <a:tab pos="266700" algn="l"/>
              </a:tabLst>
            </a:pPr>
            <a:r>
              <a:rPr lang="ja-JP" altLang="en-US" sz="1000" dirty="0">
                <a:solidFill>
                  <a:srgbClr val="C00000"/>
                </a:solidFill>
                <a:latin typeface="游ゴシック Medium" panose="020B0500000000000000" pitchFamily="50" charset="-128"/>
                <a:ea typeface="游ゴシック Medium" panose="020B0500000000000000" pitchFamily="50" charset="-128"/>
              </a:rPr>
              <a:t>　　　　　（回答者の企業規模等は考慮しておらず規模の大きい少数の回答の影響を受ける可能性あり）</a:t>
            </a:r>
          </a:p>
        </p:txBody>
      </p:sp>
    </p:spTree>
    <p:extLst>
      <p:ext uri="{BB962C8B-B14F-4D97-AF65-F5344CB8AC3E}">
        <p14:creationId xmlns:p14="http://schemas.microsoft.com/office/powerpoint/2010/main" val="88356930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a:t>
            </a:r>
            <a:r>
              <a:rPr lang="en-US" altLang="ja-JP" dirty="0"/>
              <a:t>3</a:t>
            </a:r>
            <a:r>
              <a:rPr lang="ja-JP" altLang="en-US" dirty="0"/>
              <a:t>番目までの合計、不足人数による重み付けあり）</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4976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a:t>
            </a:r>
            <a:r>
              <a:rPr lang="en-US" altLang="ja-JP" dirty="0"/>
              <a:t>3</a:t>
            </a:r>
            <a:r>
              <a:rPr lang="ja-JP" altLang="en-US" dirty="0"/>
              <a:t>番目までの合計で経年比較、不足人数による重み付けあり）</a:t>
            </a:r>
          </a:p>
        </p:txBody>
      </p:sp>
      <p:sp>
        <p:nvSpPr>
          <p:cNvPr id="7" name="テキスト ボックス 6"/>
          <p:cNvSpPr txBox="1"/>
          <p:nvPr/>
        </p:nvSpPr>
        <p:spPr>
          <a:xfrm>
            <a:off x="1821373" y="6279123"/>
            <a:ext cx="6263253" cy="246221"/>
          </a:xfrm>
          <a:prstGeom prst="rect">
            <a:avLst/>
          </a:prstGeom>
          <a:noFill/>
        </p:spPr>
        <p:txBody>
          <a:bodyPr wrap="none" rtlCol="0">
            <a:spAutoFit/>
          </a:bodyPr>
          <a:lstStyle/>
          <a:p>
            <a:pPr>
              <a:tabLst>
                <a:tab pos="266700" algn="l"/>
              </a:tabLst>
            </a:pPr>
            <a:r>
              <a:rPr lang="en-US" altLang="ja-JP" sz="1000" dirty="0">
                <a:solidFill>
                  <a:srgbClr val="C00000"/>
                </a:solidFill>
                <a:latin typeface="游ゴシック Medium" panose="020B0500000000000000" pitchFamily="50" charset="-128"/>
                <a:ea typeface="游ゴシック Medium" panose="020B0500000000000000" pitchFamily="50" charset="-128"/>
              </a:rPr>
              <a:t>※2016</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年度は設問なし、</a:t>
            </a:r>
            <a:r>
              <a:rPr lang="en-US" altLang="ja-JP" sz="1000" dirty="0">
                <a:solidFill>
                  <a:srgbClr val="C00000"/>
                </a:solidFill>
                <a:latin typeface="游ゴシック Medium" panose="020B0500000000000000" pitchFamily="50" charset="-128"/>
                <a:ea typeface="游ゴシック Medium" panose="020B0500000000000000" pitchFamily="50" charset="-128"/>
              </a:rPr>
              <a:t>2017</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年度は「プロジェクトマネージャ」ではなく「プロジェクトリーダ」で設問</a:t>
            </a:r>
          </a:p>
        </p:txBody>
      </p:sp>
    </p:spTree>
    <p:extLst>
      <p:ext uri="{BB962C8B-B14F-4D97-AF65-F5344CB8AC3E}">
        <p14:creationId xmlns:p14="http://schemas.microsoft.com/office/powerpoint/2010/main" val="258150355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3000"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現在／将来の回答の関係（不足人数による重み付けあり）</a:t>
            </a:r>
          </a:p>
        </p:txBody>
      </p:sp>
      <p:cxnSp>
        <p:nvCxnSpPr>
          <p:cNvPr id="7" name="直線コネクタ 6"/>
          <p:cNvCxnSpPr/>
          <p:nvPr/>
        </p:nvCxnSpPr>
        <p:spPr>
          <a:xfrm flipV="1">
            <a:off x="2917726" y="1333500"/>
            <a:ext cx="4511774" cy="4418806"/>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927251" y="3534916"/>
            <a:ext cx="4511774"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188074" y="1340768"/>
            <a:ext cx="0" cy="4411538"/>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31263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現在／将来の回答の関係（不足人数による重み付けあり、経年比較）</a:t>
            </a:r>
          </a:p>
        </p:txBody>
      </p:sp>
      <p:sp>
        <p:nvSpPr>
          <p:cNvPr id="12" name="テキスト ボックス 11"/>
          <p:cNvSpPr txBox="1"/>
          <p:nvPr/>
        </p:nvSpPr>
        <p:spPr>
          <a:xfrm>
            <a:off x="3403543" y="5229200"/>
            <a:ext cx="1909497"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a:t>
            </a:r>
            <a:r>
              <a:rPr lang="en-US" altLang="ja-JP" sz="1200" dirty="0">
                <a:solidFill>
                  <a:srgbClr val="C00000"/>
                </a:solidFill>
                <a:latin typeface="游ゴシック Medium" panose="020B0500000000000000" pitchFamily="50" charset="-128"/>
                <a:ea typeface="游ゴシック Medium" panose="020B0500000000000000" pitchFamily="50" charset="-128"/>
              </a:rPr>
              <a:t>2018</a:t>
            </a:r>
            <a:r>
              <a:rPr lang="ja-JP" altLang="en-US" sz="1200" dirty="0">
                <a:solidFill>
                  <a:srgbClr val="C00000"/>
                </a:solidFill>
                <a:latin typeface="游ゴシック Medium" panose="020B0500000000000000" pitchFamily="50" charset="-128"/>
                <a:ea typeface="游ゴシック Medium" panose="020B0500000000000000" pitchFamily="50" charset="-128"/>
              </a:rPr>
              <a:t>年度</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a:t>
            </a:r>
            <a:r>
              <a:rPr lang="en-US" altLang="ja-JP" sz="1200" dirty="0">
                <a:solidFill>
                  <a:srgbClr val="0070C0"/>
                </a:solidFill>
                <a:latin typeface="游ゴシック Medium" panose="020B0500000000000000" pitchFamily="50" charset="-128"/>
                <a:ea typeface="游ゴシック Medium" panose="020B0500000000000000" pitchFamily="50" charset="-128"/>
              </a:rPr>
              <a:t>2017</a:t>
            </a:r>
            <a:r>
              <a:rPr lang="ja-JP" altLang="en-US" sz="1200" dirty="0">
                <a:solidFill>
                  <a:srgbClr val="0070C0"/>
                </a:solidFill>
                <a:latin typeface="游ゴシック Medium" panose="020B0500000000000000" pitchFamily="50" charset="-128"/>
                <a:ea typeface="游ゴシック Medium" panose="020B0500000000000000" pitchFamily="50" charset="-128"/>
              </a:rPr>
              <a:t>年度</a:t>
            </a:r>
          </a:p>
        </p:txBody>
      </p:sp>
      <p:cxnSp>
        <p:nvCxnSpPr>
          <p:cNvPr id="11" name="直線コネクタ 10"/>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601072" y="5186516"/>
            <a:ext cx="3926075" cy="1338828"/>
          </a:xfrm>
          <a:prstGeom prst="rect">
            <a:avLst/>
          </a:prstGeom>
          <a:noFill/>
        </p:spPr>
        <p:txBody>
          <a:bodyPr wrap="none" rtlCol="0">
            <a:spAutoFit/>
          </a:bodyPr>
          <a:lstStyle/>
          <a:p>
            <a:pPr>
              <a:tabLst>
                <a:tab pos="107632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ビジネスデザイン：</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ビジネスをデザインできる人材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複数応用分野：</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複数の応用分野をまたいでとりまとめができる人材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システム全体俯瞰：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システム全体を俯瞰して思考できる人材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新技術専門技術者：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新技術の専門技術者</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運用サポート：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運用技術者、顧客サポート技術者</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en-US" altLang="ja-JP" sz="900" dirty="0">
                <a:latin typeface="游ゴシック Medium" panose="020B0500000000000000" pitchFamily="50" charset="-128"/>
                <a:ea typeface="游ゴシック Medium" panose="020B0500000000000000" pitchFamily="50" charset="-128"/>
              </a:rPr>
              <a:t>2017</a:t>
            </a:r>
            <a:r>
              <a:rPr lang="ja-JP" altLang="en-US" sz="900" dirty="0">
                <a:latin typeface="游ゴシック Medium" panose="020B0500000000000000" pitchFamily="50" charset="-128"/>
                <a:ea typeface="游ゴシック Medium" panose="020B0500000000000000" pitchFamily="50" charset="-128"/>
              </a:rPr>
              <a:t>年度は「プロジェクトマネージャ」ではなく</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「プロジェクトリーダ」で設問</a:t>
            </a:r>
          </a:p>
        </p:txBody>
      </p:sp>
    </p:spTree>
    <p:extLst>
      <p:ext uri="{BB962C8B-B14F-4D97-AF65-F5344CB8AC3E}">
        <p14:creationId xmlns:p14="http://schemas.microsoft.com/office/powerpoint/2010/main" val="303010754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現在と比べた将来の不足度（不足人数による重み付けあり）</a:t>
            </a:r>
          </a:p>
        </p:txBody>
      </p:sp>
      <p:cxnSp>
        <p:nvCxnSpPr>
          <p:cNvPr id="8" name="直線コネクタ 7"/>
          <p:cNvCxnSpPr/>
          <p:nvPr/>
        </p:nvCxnSpPr>
        <p:spPr>
          <a:xfrm>
            <a:off x="5130924" y="1484784"/>
            <a:ext cx="0" cy="4896544"/>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94269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現在と比べた将来の不足度（不足人数による重み付けあり、経年比較）</a:t>
            </a:r>
          </a:p>
        </p:txBody>
      </p:sp>
      <p:cxnSp>
        <p:nvCxnSpPr>
          <p:cNvPr id="8" name="直線コネクタ 7"/>
          <p:cNvCxnSpPr/>
          <p:nvPr/>
        </p:nvCxnSpPr>
        <p:spPr>
          <a:xfrm>
            <a:off x="4592960" y="1844824"/>
            <a:ext cx="0" cy="4536504"/>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78735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（不足人数による重み付けなし、クロス集計）</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51955540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現在／将来の回答の関係（不足人数による重み付けなし、クロス集計）</a:t>
            </a:r>
          </a:p>
        </p:txBody>
      </p:sp>
      <p:cxnSp>
        <p:nvCxnSpPr>
          <p:cNvPr id="9" name="直線コネクタ 8"/>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920552" y="1412776"/>
            <a:ext cx="2593980"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赤丸・赤文字：従業員数</a:t>
            </a:r>
            <a:r>
              <a:rPr lang="en-US" altLang="ja-JP" sz="1200" dirty="0">
                <a:solidFill>
                  <a:srgbClr val="C00000"/>
                </a:solidFill>
                <a:latin typeface="游ゴシック Medium" panose="020B0500000000000000" pitchFamily="50" charset="-128"/>
                <a:ea typeface="游ゴシック Medium" panose="020B0500000000000000" pitchFamily="50" charset="-128"/>
              </a:rPr>
              <a:t>100</a:t>
            </a:r>
            <a:r>
              <a:rPr lang="ja-JP" altLang="en-US" sz="1200" dirty="0">
                <a:solidFill>
                  <a:srgbClr val="C00000"/>
                </a:solidFill>
                <a:latin typeface="游ゴシック Medium" panose="020B0500000000000000" pitchFamily="50" charset="-128"/>
                <a:ea typeface="游ゴシック Medium" panose="020B0500000000000000" pitchFamily="50" charset="-128"/>
              </a:rPr>
              <a:t>人以下</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青丸・青文字：従業員数</a:t>
            </a:r>
            <a:r>
              <a:rPr lang="en-US" altLang="ja-JP" sz="1200" dirty="0">
                <a:solidFill>
                  <a:srgbClr val="0070C0"/>
                </a:solidFill>
                <a:latin typeface="游ゴシック Medium" panose="020B0500000000000000" pitchFamily="50" charset="-128"/>
                <a:ea typeface="游ゴシック Medium" panose="020B0500000000000000" pitchFamily="50" charset="-128"/>
              </a:rPr>
              <a:t>101</a:t>
            </a:r>
            <a:r>
              <a:rPr lang="ja-JP" altLang="en-US" sz="1200" dirty="0">
                <a:solidFill>
                  <a:srgbClr val="0070C0"/>
                </a:solidFill>
                <a:latin typeface="游ゴシック Medium" panose="020B0500000000000000" pitchFamily="50" charset="-128"/>
                <a:ea typeface="游ゴシック Medium" panose="020B0500000000000000" pitchFamily="50" charset="-128"/>
              </a:rPr>
              <a:t>人以上</a:t>
            </a:r>
          </a:p>
        </p:txBody>
      </p:sp>
      <p:sp>
        <p:nvSpPr>
          <p:cNvPr id="13" name="テキスト ボックス 12"/>
          <p:cNvSpPr txBox="1"/>
          <p:nvPr/>
        </p:nvSpPr>
        <p:spPr>
          <a:xfrm>
            <a:off x="5601072" y="5576521"/>
            <a:ext cx="4012637" cy="923330"/>
          </a:xfrm>
          <a:prstGeom prst="rect">
            <a:avLst/>
          </a:prstGeom>
          <a:noFill/>
        </p:spPr>
        <p:txBody>
          <a:bodyPr wrap="none" rtlCol="0">
            <a:spAutoFit/>
          </a:bodyPr>
          <a:lstStyle/>
          <a:p>
            <a:pPr>
              <a:tabLst>
                <a:tab pos="107632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ビジネスデザイン：</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ビジネスをデザインできる人材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複数応用分野：</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複数の応用分野をまたいでとりまとめができる人材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システム全体俯瞰：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システム全体を俯瞰して思考できる人材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新技術専門技術者：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新技術の専門技術者</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運用サポート：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運用技術者、顧客サポート技術者</a:t>
            </a:r>
          </a:p>
        </p:txBody>
      </p:sp>
      <p:sp>
        <p:nvSpPr>
          <p:cNvPr id="11" name="正方形/長方形 10"/>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524753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Q1C </a:t>
            </a:r>
            <a:r>
              <a:rPr lang="ja-JP" altLang="en-US" dirty="0"/>
              <a:t>事業規模（全開発費、クロス集計）</a:t>
            </a:r>
            <a:endParaRPr lang="ja-JP" altLang="en-US" sz="1800" b="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802700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（不足人数による重み付けあり、クロス集計）</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90521506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現在／将来の回答の関係（不足人数による重み付けあり、クロス集計）</a:t>
            </a:r>
          </a:p>
        </p:txBody>
      </p:sp>
      <p:cxnSp>
        <p:nvCxnSpPr>
          <p:cNvPr id="9" name="直線コネクタ 8"/>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920552" y="1700808"/>
            <a:ext cx="2593980"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赤丸・赤文字：従業員数</a:t>
            </a:r>
            <a:r>
              <a:rPr lang="en-US" altLang="ja-JP" sz="1200" dirty="0">
                <a:solidFill>
                  <a:srgbClr val="C00000"/>
                </a:solidFill>
                <a:latin typeface="游ゴシック Medium" panose="020B0500000000000000" pitchFamily="50" charset="-128"/>
                <a:ea typeface="游ゴシック Medium" panose="020B0500000000000000" pitchFamily="50" charset="-128"/>
              </a:rPr>
              <a:t>100</a:t>
            </a:r>
            <a:r>
              <a:rPr lang="ja-JP" altLang="en-US" sz="1200" dirty="0">
                <a:solidFill>
                  <a:srgbClr val="C00000"/>
                </a:solidFill>
                <a:latin typeface="游ゴシック Medium" panose="020B0500000000000000" pitchFamily="50" charset="-128"/>
                <a:ea typeface="游ゴシック Medium" panose="020B0500000000000000" pitchFamily="50" charset="-128"/>
              </a:rPr>
              <a:t>人以下</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青丸・青文字：従業員数</a:t>
            </a:r>
            <a:r>
              <a:rPr lang="en-US" altLang="ja-JP" sz="1200" dirty="0">
                <a:solidFill>
                  <a:srgbClr val="0070C0"/>
                </a:solidFill>
                <a:latin typeface="游ゴシック Medium" panose="020B0500000000000000" pitchFamily="50" charset="-128"/>
                <a:ea typeface="游ゴシック Medium" panose="020B0500000000000000" pitchFamily="50" charset="-128"/>
              </a:rPr>
              <a:t>101</a:t>
            </a:r>
            <a:r>
              <a:rPr lang="ja-JP" altLang="en-US" sz="1200" dirty="0">
                <a:solidFill>
                  <a:srgbClr val="0070C0"/>
                </a:solidFill>
                <a:latin typeface="游ゴシック Medium" panose="020B0500000000000000" pitchFamily="50" charset="-128"/>
                <a:ea typeface="游ゴシック Medium" panose="020B0500000000000000" pitchFamily="50" charset="-128"/>
              </a:rPr>
              <a:t>人以上</a:t>
            </a:r>
          </a:p>
        </p:txBody>
      </p:sp>
      <p:sp>
        <p:nvSpPr>
          <p:cNvPr id="13" name="テキスト ボックス 12"/>
          <p:cNvSpPr txBox="1"/>
          <p:nvPr/>
        </p:nvSpPr>
        <p:spPr>
          <a:xfrm>
            <a:off x="5601072" y="5576521"/>
            <a:ext cx="4012637" cy="923330"/>
          </a:xfrm>
          <a:prstGeom prst="rect">
            <a:avLst/>
          </a:prstGeom>
          <a:noFill/>
        </p:spPr>
        <p:txBody>
          <a:bodyPr wrap="none" rtlCol="0">
            <a:spAutoFit/>
          </a:bodyPr>
          <a:lstStyle/>
          <a:p>
            <a:pPr>
              <a:tabLst>
                <a:tab pos="107632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ビジネスデザイン：</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ビジネスをデザインできる人材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複数応用分野：</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複数の応用分野をまたいでとりまとめができる人材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システム全体俯瞰：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システム全体を俯瞰して思考できる人材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新技術専門技術者：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新技術の専門技術者</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運用サポート：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運用技術者、顧客サポート技術者</a:t>
            </a:r>
          </a:p>
        </p:txBody>
      </p:sp>
      <p:sp>
        <p:nvSpPr>
          <p:cNvPr id="11" name="正方形/長方形 10"/>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2464942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現在と比べた将来の不足度（クロス集計）</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200051"/>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21663652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（不足人数による重み付けなし、クロス集計）</a:t>
            </a:r>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33801219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現在／将来の回答の関係（不足人数による重み付けなし、クロス集計）</a:t>
            </a:r>
          </a:p>
        </p:txBody>
      </p:sp>
      <p:cxnSp>
        <p:nvCxnSpPr>
          <p:cNvPr id="9" name="直線コネクタ 8"/>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920552" y="1412776"/>
            <a:ext cx="2414444"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a:t>
            </a:r>
            <a:r>
              <a:rPr lang="en-US" altLang="ja-JP" sz="1200" dirty="0" err="1">
                <a:solidFill>
                  <a:srgbClr val="C00000"/>
                </a:solidFill>
                <a:latin typeface="游ゴシック Medium" panose="020B0500000000000000" pitchFamily="50" charset="-128"/>
                <a:ea typeface="游ゴシック Medium" panose="020B0500000000000000" pitchFamily="50" charset="-128"/>
              </a:rPr>
              <a:t>IoT</a:t>
            </a:r>
            <a:r>
              <a:rPr lang="ja-JP" altLang="en-US" sz="1200" dirty="0">
                <a:solidFill>
                  <a:srgbClr val="C00000"/>
                </a:solidFill>
                <a:latin typeface="游ゴシック Medium" panose="020B0500000000000000" pitchFamily="50" charset="-128"/>
                <a:ea typeface="游ゴシック Medium" panose="020B0500000000000000" pitchFamily="50" charset="-128"/>
              </a:rPr>
              <a:t>事業分野あり</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a:t>
            </a:r>
            <a:r>
              <a:rPr lang="en-US" altLang="ja-JP" sz="1200" dirty="0" err="1">
                <a:solidFill>
                  <a:srgbClr val="0070C0"/>
                </a:solidFill>
                <a:latin typeface="游ゴシック Medium" panose="020B0500000000000000" pitchFamily="50" charset="-128"/>
                <a:ea typeface="游ゴシック Medium" panose="020B0500000000000000" pitchFamily="50" charset="-128"/>
              </a:rPr>
              <a:t>IoT</a:t>
            </a:r>
            <a:r>
              <a:rPr lang="ja-JP" altLang="en-US" sz="1200" dirty="0">
                <a:solidFill>
                  <a:srgbClr val="0070C0"/>
                </a:solidFill>
                <a:latin typeface="游ゴシック Medium" panose="020B0500000000000000" pitchFamily="50" charset="-128"/>
                <a:ea typeface="游ゴシック Medium" panose="020B0500000000000000" pitchFamily="50" charset="-128"/>
              </a:rPr>
              <a:t>事業分野なし</a:t>
            </a:r>
          </a:p>
        </p:txBody>
      </p:sp>
      <p:sp>
        <p:nvSpPr>
          <p:cNvPr id="13" name="テキスト ボックス 12"/>
          <p:cNvSpPr txBox="1"/>
          <p:nvPr/>
        </p:nvSpPr>
        <p:spPr>
          <a:xfrm>
            <a:off x="5601072" y="5576521"/>
            <a:ext cx="4012637" cy="923330"/>
          </a:xfrm>
          <a:prstGeom prst="rect">
            <a:avLst/>
          </a:prstGeom>
          <a:noFill/>
        </p:spPr>
        <p:txBody>
          <a:bodyPr wrap="none" rtlCol="0">
            <a:spAutoFit/>
          </a:bodyPr>
          <a:lstStyle/>
          <a:p>
            <a:pPr>
              <a:tabLst>
                <a:tab pos="107632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ビジネスデザイン：</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ビジネスをデザインできる人材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複数応用分野：</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複数の応用分野をまたいでとりまとめができる人材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システム全体俯瞰：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システム全体を俯瞰して思考できる人材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新技術専門技術者：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新技術の専門技術者</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運用サポート：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運用技術者、顧客サポート技術者</a:t>
            </a:r>
          </a:p>
        </p:txBody>
      </p:sp>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0752783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（不足人数による重み付けなし、クロス集計）</a:t>
            </a: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90344762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752"/>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現在／将来の回答の関係（不足人数による重み付けなし、クロス集計）</a:t>
            </a:r>
          </a:p>
        </p:txBody>
      </p:sp>
      <p:cxnSp>
        <p:nvCxnSpPr>
          <p:cNvPr id="10" name="直線コネクタ 9"/>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920552" y="1412776"/>
            <a:ext cx="2414444"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a:t>
            </a:r>
            <a:r>
              <a:rPr lang="en-US" altLang="ja-JP" sz="1200" dirty="0">
                <a:solidFill>
                  <a:srgbClr val="C00000"/>
                </a:solidFill>
                <a:latin typeface="游ゴシック Medium" panose="020B0500000000000000" pitchFamily="50" charset="-128"/>
                <a:ea typeface="游ゴシック Medium" panose="020B0500000000000000" pitchFamily="50" charset="-128"/>
              </a:rPr>
              <a:t>AI</a:t>
            </a:r>
            <a:r>
              <a:rPr lang="ja-JP" altLang="en-US" sz="1200" dirty="0">
                <a:solidFill>
                  <a:srgbClr val="C00000"/>
                </a:solidFill>
                <a:latin typeface="游ゴシック Medium" panose="020B0500000000000000" pitchFamily="50" charset="-128"/>
                <a:ea typeface="游ゴシック Medium" panose="020B0500000000000000" pitchFamily="50" charset="-128"/>
              </a:rPr>
              <a:t>取り組みあり</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a:t>
            </a:r>
            <a:r>
              <a:rPr lang="en-US" altLang="ja-JP" sz="1200" dirty="0">
                <a:solidFill>
                  <a:srgbClr val="0070C0"/>
                </a:solidFill>
                <a:latin typeface="游ゴシック Medium" panose="020B0500000000000000" pitchFamily="50" charset="-128"/>
                <a:ea typeface="游ゴシック Medium" panose="020B0500000000000000" pitchFamily="50" charset="-128"/>
              </a:rPr>
              <a:t>AI</a:t>
            </a:r>
            <a:r>
              <a:rPr lang="ja-JP" altLang="en-US" sz="1200" dirty="0">
                <a:solidFill>
                  <a:srgbClr val="0070C0"/>
                </a:solidFill>
                <a:latin typeface="游ゴシック Medium" panose="020B0500000000000000" pitchFamily="50" charset="-128"/>
                <a:ea typeface="游ゴシック Medium" panose="020B0500000000000000" pitchFamily="50" charset="-128"/>
              </a:rPr>
              <a:t>取り組みなし</a:t>
            </a:r>
          </a:p>
        </p:txBody>
      </p:sp>
      <p:sp>
        <p:nvSpPr>
          <p:cNvPr id="14" name="テキスト ボックス 13"/>
          <p:cNvSpPr txBox="1"/>
          <p:nvPr/>
        </p:nvSpPr>
        <p:spPr>
          <a:xfrm>
            <a:off x="5601072" y="5576521"/>
            <a:ext cx="4012637" cy="923330"/>
          </a:xfrm>
          <a:prstGeom prst="rect">
            <a:avLst/>
          </a:prstGeom>
          <a:noFill/>
        </p:spPr>
        <p:txBody>
          <a:bodyPr wrap="none" rtlCol="0">
            <a:spAutoFit/>
          </a:bodyPr>
          <a:lstStyle/>
          <a:p>
            <a:pPr>
              <a:tabLst>
                <a:tab pos="107632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ビジネスデザイン：</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ビジネスをデザインできる人材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複数応用分野：</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複数の応用分野をまたいでとりまとめができる人材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システム全体俯瞰：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システム全体を俯瞰して思考できる人材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新技術専門技術者：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新技術の専門技術者</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運用サポート：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運用技術者、顧客サポート技術者</a:t>
            </a:r>
          </a:p>
        </p:txBody>
      </p:sp>
      <p:sp>
        <p:nvSpPr>
          <p:cNvPr id="12" name="正方形/長方形 11"/>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3" name="正方形/長方形 12"/>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7" name="正方形/長方形 16"/>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8" name="正方形/長方形 17"/>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9" name="正方形/長方形 18"/>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8983266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（不足人数による重み付けなし、クロス集計）</a:t>
            </a:r>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63029140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196975"/>
            <a:ext cx="5400000" cy="513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現在／将来の回答の関係（不足人数による重み付けなし、クロス集計）</a:t>
            </a:r>
          </a:p>
        </p:txBody>
      </p:sp>
      <p:cxnSp>
        <p:nvCxnSpPr>
          <p:cNvPr id="11" name="直線コネクタ 10"/>
          <p:cNvCxnSpPr/>
          <p:nvPr/>
        </p:nvCxnSpPr>
        <p:spPr>
          <a:xfrm flipV="1">
            <a:off x="829494" y="1314450"/>
            <a:ext cx="4589090" cy="443785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920552" y="1412776"/>
            <a:ext cx="2414444" cy="461665"/>
          </a:xfrm>
          <a:prstGeom prst="rect">
            <a:avLst/>
          </a:prstGeom>
          <a:solidFill>
            <a:srgbClr val="FFFFFF">
              <a:alpha val="50196"/>
            </a:srgbClr>
          </a:solidFill>
        </p:spPr>
        <p:txBody>
          <a:bodyPr wrap="none" rtlCol="0">
            <a:spAutoFit/>
          </a:bodyPr>
          <a:lstStyle/>
          <a:p>
            <a:r>
              <a:rPr lang="ja-JP" altLang="en-US" sz="1200" dirty="0">
                <a:solidFill>
                  <a:srgbClr val="C00000"/>
                </a:solidFill>
                <a:latin typeface="游ゴシック Medium" panose="020B0500000000000000" pitchFamily="50" charset="-128"/>
                <a:ea typeface="游ゴシック Medium" panose="020B0500000000000000" pitchFamily="50" charset="-128"/>
              </a:rPr>
              <a:t>赤丸・赤文字：</a:t>
            </a:r>
            <a:r>
              <a:rPr lang="en-US" altLang="ja-JP" sz="1200" dirty="0">
                <a:solidFill>
                  <a:srgbClr val="C00000"/>
                </a:solidFill>
                <a:latin typeface="游ゴシック Medium" panose="020B0500000000000000" pitchFamily="50" charset="-128"/>
                <a:ea typeface="游ゴシック Medium" panose="020B0500000000000000" pitchFamily="50" charset="-128"/>
              </a:rPr>
              <a:t>DX</a:t>
            </a:r>
            <a:r>
              <a:rPr lang="ja-JP" altLang="en-US" sz="1200" dirty="0">
                <a:solidFill>
                  <a:srgbClr val="C00000"/>
                </a:solidFill>
                <a:latin typeface="游ゴシック Medium" panose="020B0500000000000000" pitchFamily="50" charset="-128"/>
                <a:ea typeface="游ゴシック Medium" panose="020B0500000000000000" pitchFamily="50" charset="-128"/>
              </a:rPr>
              <a:t>取り組みあり</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0070C0"/>
                </a:solidFill>
                <a:latin typeface="游ゴシック Medium" panose="020B0500000000000000" pitchFamily="50" charset="-128"/>
                <a:ea typeface="游ゴシック Medium" panose="020B0500000000000000" pitchFamily="50" charset="-128"/>
              </a:rPr>
              <a:t>青丸・青文字：</a:t>
            </a:r>
            <a:r>
              <a:rPr lang="en-US" altLang="ja-JP" sz="1200" dirty="0">
                <a:solidFill>
                  <a:srgbClr val="0070C0"/>
                </a:solidFill>
                <a:latin typeface="游ゴシック Medium" panose="020B0500000000000000" pitchFamily="50" charset="-128"/>
                <a:ea typeface="游ゴシック Medium" panose="020B0500000000000000" pitchFamily="50" charset="-128"/>
              </a:rPr>
              <a:t>DX</a:t>
            </a:r>
            <a:r>
              <a:rPr lang="ja-JP" altLang="en-US" sz="1200" dirty="0">
                <a:solidFill>
                  <a:srgbClr val="0070C0"/>
                </a:solidFill>
                <a:latin typeface="游ゴシック Medium" panose="020B0500000000000000" pitchFamily="50" charset="-128"/>
                <a:ea typeface="游ゴシック Medium" panose="020B0500000000000000" pitchFamily="50" charset="-128"/>
              </a:rPr>
              <a:t>取り組みなし</a:t>
            </a:r>
          </a:p>
        </p:txBody>
      </p:sp>
      <p:sp>
        <p:nvSpPr>
          <p:cNvPr id="3" name="テキスト ボックス 2"/>
          <p:cNvSpPr txBox="1"/>
          <p:nvPr/>
        </p:nvSpPr>
        <p:spPr>
          <a:xfrm>
            <a:off x="5601072" y="5576521"/>
            <a:ext cx="4012637" cy="923330"/>
          </a:xfrm>
          <a:prstGeom prst="rect">
            <a:avLst/>
          </a:prstGeom>
          <a:noFill/>
        </p:spPr>
        <p:txBody>
          <a:bodyPr wrap="none" rtlCol="0">
            <a:spAutoFit/>
          </a:bodyPr>
          <a:lstStyle/>
          <a:p>
            <a:pPr>
              <a:tabLst>
                <a:tab pos="1076325" algn="l"/>
              </a:tabLst>
            </a:pPr>
            <a:r>
              <a:rPr lang="ja-JP" altLang="en-US" sz="900" dirty="0">
                <a:latin typeface="游ゴシック Medium" panose="020B0500000000000000" pitchFamily="50" charset="-128"/>
                <a:ea typeface="游ゴシック Medium" panose="020B0500000000000000" pitchFamily="50" charset="-128"/>
              </a:rPr>
              <a:t>＜省略した表記＞</a:t>
            </a:r>
            <a:endParaRPr lang="en-US" altLang="ja-JP" sz="900" dirty="0">
              <a:latin typeface="游ゴシック Medium" panose="020B0500000000000000" pitchFamily="50" charset="-128"/>
              <a:ea typeface="游ゴシック Medium" panose="020B0500000000000000" pitchFamily="50" charset="-128"/>
            </a:endParaRP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ビジネスデザイン：</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ビジネスをデザインできる人材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複数応用分野：</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複数の応用分野をまたいでとりまとめができる人材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システム全体俯瞰：</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システム全体を俯瞰して思考できる人材</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新技術専門技術者：</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新技術の専門技術者</a:t>
            </a:r>
          </a:p>
          <a:p>
            <a:pPr>
              <a:tabLst>
                <a:tab pos="1076325" algn="l"/>
              </a:tabLst>
            </a:pPr>
            <a:r>
              <a:rPr lang="ja-JP" altLang="en-US" sz="900" dirty="0">
                <a:latin typeface="游ゴシック Medium" panose="020B0500000000000000" pitchFamily="50" charset="-128"/>
                <a:ea typeface="游ゴシック Medium" panose="020B0500000000000000" pitchFamily="50" charset="-128"/>
              </a:rPr>
              <a:t>運用サポート：</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運用技術者、顧客サポート技術者</a:t>
            </a:r>
          </a:p>
        </p:txBody>
      </p:sp>
      <p:sp>
        <p:nvSpPr>
          <p:cNvPr id="10" name="正方形/長方形 9"/>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12941730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00" y="1196752"/>
            <a:ext cx="9000000" cy="475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現在と比べた将来の不足度（不足人数による重み付けなし、クロス集計）</a:t>
            </a:r>
          </a:p>
        </p:txBody>
      </p:sp>
      <p:cxnSp>
        <p:nvCxnSpPr>
          <p:cNvPr id="13" name="直線コネクタ 12"/>
          <p:cNvCxnSpPr/>
          <p:nvPr/>
        </p:nvCxnSpPr>
        <p:spPr>
          <a:xfrm>
            <a:off x="2091730" y="1772816"/>
            <a:ext cx="0" cy="4032448"/>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5097016" y="1772816"/>
            <a:ext cx="0" cy="4032448"/>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83252" y="1772816"/>
            <a:ext cx="0" cy="4032448"/>
          </a:xfrm>
          <a:prstGeom prst="line">
            <a:avLst/>
          </a:prstGeom>
          <a:ln>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0" name="正方形/長方形 9"/>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5" name="正方形/長方形 14"/>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6" name="正方形/長方形 15"/>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700661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Q2-1 </a:t>
            </a:r>
            <a:r>
              <a:rPr lang="ja-JP" altLang="en-US" dirty="0"/>
              <a:t>全開発費の内訳</a:t>
            </a:r>
            <a:endParaRPr lang="ja-JP" altLang="en-US" sz="1800" b="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0197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現在不足している人材、将来不足が予想される人材</a:t>
            </a:r>
            <a:br>
              <a:rPr lang="en-US" altLang="ja-JP" dirty="0"/>
            </a:br>
            <a:r>
              <a:rPr lang="ja-JP" altLang="en-US" dirty="0"/>
              <a:t>（不足人数による重み付けなし、クロス集計）</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03908780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現在不足している人材、将来不足が想定される人材</a:t>
            </a:r>
            <a:br>
              <a:rPr lang="en-US" altLang="ja-JP" dirty="0"/>
            </a:br>
            <a:r>
              <a:rPr lang="ja-JP" altLang="en-US" dirty="0"/>
              <a:t>現在不足している人材（</a:t>
            </a:r>
            <a:r>
              <a:rPr lang="en-US" altLang="ja-JP" dirty="0"/>
              <a:t>1</a:t>
            </a:r>
            <a:r>
              <a:rPr lang="ja-JP" altLang="en-US" dirty="0"/>
              <a:t>～</a:t>
            </a:r>
            <a:r>
              <a:rPr lang="en-US" altLang="ja-JP" dirty="0"/>
              <a:t>3</a:t>
            </a:r>
            <a:r>
              <a:rPr lang="ja-JP" altLang="en-US" dirty="0"/>
              <a:t>番目の合計、クロス集計）</a:t>
            </a:r>
          </a:p>
        </p:txBody>
      </p:sp>
      <p:sp>
        <p:nvSpPr>
          <p:cNvPr id="17" name="テキスト ボックス 16"/>
          <p:cNvSpPr txBox="1"/>
          <p:nvPr/>
        </p:nvSpPr>
        <p:spPr>
          <a:xfrm>
            <a:off x="3771538" y="1196975"/>
            <a:ext cx="2339102"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組込み製品及び同部品事業</a:t>
            </a:r>
          </a:p>
        </p:txBody>
      </p:sp>
      <p:sp>
        <p:nvSpPr>
          <p:cNvPr id="18" name="テキスト ボックス 17"/>
          <p:cNvSpPr txBox="1"/>
          <p:nvPr/>
        </p:nvSpPr>
        <p:spPr>
          <a:xfrm>
            <a:off x="4087333" y="3861048"/>
            <a:ext cx="1707519" cy="307777"/>
          </a:xfrm>
          <a:prstGeom prst="rect">
            <a:avLst/>
          </a:prstGeom>
          <a:noFill/>
        </p:spPr>
        <p:txBody>
          <a:bodyPr wrap="none" rtlCol="0">
            <a:spAutoFit/>
          </a:bodyPr>
          <a:lstStyle/>
          <a:p>
            <a:pPr algn="ct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a:t>
            </a:r>
          </a:p>
        </p:txBody>
      </p:sp>
      <p:sp>
        <p:nvSpPr>
          <p:cNvPr id="19" name="テキスト ボックス 18"/>
          <p:cNvSpPr txBox="1"/>
          <p:nvPr/>
        </p:nvSpPr>
        <p:spPr>
          <a:xfrm>
            <a:off x="56456" y="2072347"/>
            <a:ext cx="1491113" cy="1343958"/>
          </a:xfrm>
          <a:prstGeom prst="rect">
            <a:avLst/>
          </a:prstGeom>
          <a:noFill/>
        </p:spPr>
        <p:txBody>
          <a:bodyPr wrap="none" rtlCol="0">
            <a:spAutoFit/>
          </a:bodyPr>
          <a:lstStyle/>
          <a:p>
            <a:pPr algn="r">
              <a:spcAft>
                <a:spcPts val="800"/>
              </a:spcAft>
            </a:pPr>
            <a:r>
              <a:rPr lang="ja-JP" altLang="en-US" sz="800" dirty="0">
                <a:latin typeface="ＭＳ Ｐゴシック" panose="020B0600070205080204" pitchFamily="50" charset="-128"/>
                <a:ea typeface="ＭＳ Ｐゴシック" panose="020B0600070205080204" pitchFamily="50" charset="-128"/>
              </a:rPr>
              <a:t>ビジネスをデザインできる人材</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プロジェクトマネージャ</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システム全体を俯瞰して</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設計技術者</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新技術の専門技術者</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複数の応用分野をまたいで</a:t>
            </a:r>
          </a:p>
        </p:txBody>
      </p:sp>
      <p:sp>
        <p:nvSpPr>
          <p:cNvPr id="23" name="テキスト ボックス 22"/>
          <p:cNvSpPr txBox="1"/>
          <p:nvPr/>
        </p:nvSpPr>
        <p:spPr>
          <a:xfrm>
            <a:off x="56456" y="4737249"/>
            <a:ext cx="1491113" cy="1343958"/>
          </a:xfrm>
          <a:prstGeom prst="rect">
            <a:avLst/>
          </a:prstGeom>
          <a:noFill/>
        </p:spPr>
        <p:txBody>
          <a:bodyPr wrap="none" rtlCol="0">
            <a:spAutoFit/>
          </a:bodyPr>
          <a:lstStyle/>
          <a:p>
            <a:pPr algn="r">
              <a:spcAft>
                <a:spcPts val="800"/>
              </a:spcAft>
            </a:pPr>
            <a:r>
              <a:rPr lang="ja-JP" altLang="en-US" sz="800" dirty="0">
                <a:latin typeface="ＭＳ Ｐゴシック" panose="020B0600070205080204" pitchFamily="50" charset="-128"/>
                <a:ea typeface="ＭＳ Ｐゴシック" panose="020B0600070205080204" pitchFamily="50" charset="-128"/>
              </a:rPr>
              <a:t>ビジネスをデザインできる人材</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プロジェクトマネージャ</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システム全体を俯瞰して</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設計技術者</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新技術の専門技術者</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複数の応用分野をまたいで</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843" y="1484784"/>
            <a:ext cx="6413545"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843" y="4149080"/>
            <a:ext cx="8247197"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6" name="正方形/長方形 15"/>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0" name="正方形/長方形 19"/>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46428725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Q26 </a:t>
            </a:r>
            <a:r>
              <a:rPr lang="ja-JP" altLang="en-US" dirty="0"/>
              <a:t>現在不足している人材、将来不足が想定される人材</a:t>
            </a:r>
            <a:br>
              <a:rPr lang="en-US" altLang="ja-JP" dirty="0"/>
            </a:br>
            <a:r>
              <a:rPr lang="ja-JP" altLang="en-US" dirty="0"/>
              <a:t>将来不足が想定される人材（</a:t>
            </a:r>
            <a:r>
              <a:rPr lang="en-US" altLang="ja-JP" dirty="0"/>
              <a:t>1</a:t>
            </a:r>
            <a:r>
              <a:rPr lang="ja-JP" altLang="en-US" dirty="0"/>
              <a:t>～</a:t>
            </a:r>
            <a:r>
              <a:rPr lang="en-US" altLang="ja-JP" dirty="0"/>
              <a:t>3</a:t>
            </a:r>
            <a:r>
              <a:rPr lang="ja-JP" altLang="en-US" dirty="0"/>
              <a:t>番目の合計、クロス集計）</a:t>
            </a:r>
          </a:p>
        </p:txBody>
      </p:sp>
      <p:sp>
        <p:nvSpPr>
          <p:cNvPr id="17" name="テキスト ボックス 16"/>
          <p:cNvSpPr txBox="1"/>
          <p:nvPr/>
        </p:nvSpPr>
        <p:spPr>
          <a:xfrm>
            <a:off x="3771538" y="1196975"/>
            <a:ext cx="2339102"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組込み製品及び同部品事業</a:t>
            </a:r>
          </a:p>
        </p:txBody>
      </p:sp>
      <p:sp>
        <p:nvSpPr>
          <p:cNvPr id="18" name="テキスト ボックス 17"/>
          <p:cNvSpPr txBox="1"/>
          <p:nvPr/>
        </p:nvSpPr>
        <p:spPr>
          <a:xfrm>
            <a:off x="4087333" y="3861048"/>
            <a:ext cx="1707519" cy="307777"/>
          </a:xfrm>
          <a:prstGeom prst="rect">
            <a:avLst/>
          </a:prstGeom>
          <a:noFill/>
        </p:spPr>
        <p:txBody>
          <a:bodyPr wrap="none" rtlCol="0">
            <a:spAutoFit/>
          </a:bodyPr>
          <a:lstStyle/>
          <a:p>
            <a:pPr algn="ct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a:t>
            </a:r>
          </a:p>
        </p:txBody>
      </p:sp>
      <p:sp>
        <p:nvSpPr>
          <p:cNvPr id="19" name="テキスト ボックス 18"/>
          <p:cNvSpPr txBox="1"/>
          <p:nvPr/>
        </p:nvSpPr>
        <p:spPr>
          <a:xfrm>
            <a:off x="56456" y="2072347"/>
            <a:ext cx="1491113" cy="1343958"/>
          </a:xfrm>
          <a:prstGeom prst="rect">
            <a:avLst/>
          </a:prstGeom>
          <a:noFill/>
        </p:spPr>
        <p:txBody>
          <a:bodyPr wrap="none" rtlCol="0">
            <a:spAutoFit/>
          </a:bodyPr>
          <a:lstStyle/>
          <a:p>
            <a:pPr algn="r">
              <a:spcAft>
                <a:spcPts val="800"/>
              </a:spcAft>
            </a:pPr>
            <a:r>
              <a:rPr lang="ja-JP" altLang="en-US" sz="800" dirty="0">
                <a:latin typeface="ＭＳ Ｐゴシック" panose="020B0600070205080204" pitchFamily="50" charset="-128"/>
                <a:ea typeface="ＭＳ Ｐゴシック" panose="020B0600070205080204" pitchFamily="50" charset="-128"/>
              </a:rPr>
              <a:t>ビジネスをデザインできる人材</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新技術の専門技術者</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システム全体を俯瞰して</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設計技術者</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プロジェクトマネージャ</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複数の応用分野をまたいで</a:t>
            </a:r>
          </a:p>
        </p:txBody>
      </p:sp>
      <p:sp>
        <p:nvSpPr>
          <p:cNvPr id="23" name="テキスト ボックス 22"/>
          <p:cNvSpPr txBox="1"/>
          <p:nvPr/>
        </p:nvSpPr>
        <p:spPr>
          <a:xfrm>
            <a:off x="56456" y="4737249"/>
            <a:ext cx="1491113" cy="1343958"/>
          </a:xfrm>
          <a:prstGeom prst="rect">
            <a:avLst/>
          </a:prstGeom>
          <a:noFill/>
        </p:spPr>
        <p:txBody>
          <a:bodyPr wrap="none" rtlCol="0">
            <a:spAutoFit/>
          </a:bodyPr>
          <a:lstStyle/>
          <a:p>
            <a:pPr algn="r">
              <a:spcAft>
                <a:spcPts val="800"/>
              </a:spcAft>
            </a:pPr>
            <a:r>
              <a:rPr lang="ja-JP" altLang="en-US" sz="800" dirty="0">
                <a:latin typeface="ＭＳ Ｐゴシック" panose="020B0600070205080204" pitchFamily="50" charset="-128"/>
                <a:ea typeface="ＭＳ Ｐゴシック" panose="020B0600070205080204" pitchFamily="50" charset="-128"/>
              </a:rPr>
              <a:t>ビジネスをデザインできる人材</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新技術の専門技術者</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システム全体を俯瞰して</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設計技術者</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プロジェクトマネージャ</a:t>
            </a:r>
          </a:p>
          <a:p>
            <a:pPr algn="r">
              <a:spcAft>
                <a:spcPts val="800"/>
              </a:spcAft>
            </a:pPr>
            <a:r>
              <a:rPr lang="ja-JP" altLang="en-US" sz="800" dirty="0">
                <a:latin typeface="ＭＳ Ｐゴシック" panose="020B0600070205080204" pitchFamily="50" charset="-128"/>
                <a:ea typeface="ＭＳ Ｐゴシック" panose="020B0600070205080204" pitchFamily="50" charset="-128"/>
              </a:rPr>
              <a:t>複数の応用分野をまたいで</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843" y="1484784"/>
            <a:ext cx="6413545"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843" y="4149080"/>
            <a:ext cx="8247197"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6" name="正方形/長方形 15"/>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0" name="正方形/長方形 19"/>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65804296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Q27 </a:t>
            </a:r>
            <a:r>
              <a:rPr lang="ja-JP" altLang="en-US" dirty="0"/>
              <a:t>人材不足に対する施策</a:t>
            </a:r>
          </a:p>
        </p:txBody>
      </p:sp>
    </p:spTree>
    <p:extLst>
      <p:ext uri="{BB962C8B-B14F-4D97-AF65-F5344CB8AC3E}">
        <p14:creationId xmlns:p14="http://schemas.microsoft.com/office/powerpoint/2010/main" val="238231263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Q27 </a:t>
            </a:r>
            <a:r>
              <a:rPr lang="ja-JP" altLang="en-US" dirty="0"/>
              <a:t>人材不足に対する施策（</a:t>
            </a:r>
            <a:r>
              <a:rPr lang="en-US" altLang="ja-JP" dirty="0"/>
              <a:t>3</a:t>
            </a:r>
            <a:r>
              <a:rPr lang="ja-JP" altLang="en-US" dirty="0"/>
              <a:t>番目までの合計）</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36348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Q27 </a:t>
            </a:r>
            <a:r>
              <a:rPr lang="ja-JP" altLang="en-US" dirty="0"/>
              <a:t>人材不足に対する施策（</a:t>
            </a:r>
            <a:r>
              <a:rPr lang="en-US" altLang="ja-JP" dirty="0"/>
              <a:t>3</a:t>
            </a:r>
            <a:r>
              <a:rPr lang="ja-JP" altLang="en-US" dirty="0"/>
              <a:t>番目までの合計で経年比較）</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4075187" y="2051323"/>
            <a:ext cx="1479892" cy="230832"/>
          </a:xfrm>
          <a:prstGeom prst="rect">
            <a:avLst/>
          </a:prstGeom>
          <a:noFill/>
        </p:spPr>
        <p:txBody>
          <a:bodyPr wrap="none" rtlCol="0">
            <a:spAutoFit/>
          </a:bodyPr>
          <a:lstStyle/>
          <a:p>
            <a:r>
              <a:rPr kumimoji="1" lang="ja-JP" altLang="en-US" sz="900" dirty="0">
                <a:latin typeface="游ゴシック Medium" panose="020B0500000000000000" pitchFamily="50" charset="-128"/>
                <a:ea typeface="游ゴシック Medium" panose="020B0500000000000000" pitchFamily="50" charset="-128"/>
              </a:rPr>
              <a:t>（</a:t>
            </a:r>
            <a:r>
              <a:rPr kumimoji="1" lang="en-US" altLang="ja-JP" sz="900" dirty="0">
                <a:latin typeface="游ゴシック Medium" panose="020B0500000000000000" pitchFamily="50" charset="-128"/>
                <a:ea typeface="游ゴシック Medium" panose="020B0500000000000000" pitchFamily="50" charset="-128"/>
              </a:rPr>
              <a:t>2016</a:t>
            </a:r>
            <a:r>
              <a:rPr kumimoji="1" lang="ja-JP" altLang="en-US" sz="900" dirty="0">
                <a:latin typeface="游ゴシック Medium" panose="020B0500000000000000" pitchFamily="50" charset="-128"/>
                <a:ea typeface="游ゴシック Medium" panose="020B0500000000000000" pitchFamily="50" charset="-128"/>
              </a:rPr>
              <a:t>年度は設問なし）</a:t>
            </a:r>
          </a:p>
        </p:txBody>
      </p:sp>
      <p:sp>
        <p:nvSpPr>
          <p:cNvPr id="8" name="テキスト ボックス 7"/>
          <p:cNvSpPr txBox="1"/>
          <p:nvPr/>
        </p:nvSpPr>
        <p:spPr>
          <a:xfrm>
            <a:off x="4075187" y="3010188"/>
            <a:ext cx="1479892" cy="230832"/>
          </a:xfrm>
          <a:prstGeom prst="rect">
            <a:avLst/>
          </a:prstGeom>
          <a:noFill/>
        </p:spPr>
        <p:txBody>
          <a:bodyPr wrap="none" rtlCol="0">
            <a:spAutoFit/>
          </a:bodyPr>
          <a:lstStyle/>
          <a:p>
            <a:r>
              <a:rPr lang="ja-JP" altLang="en-US" sz="900" dirty="0">
                <a:latin typeface="游ゴシック Medium" panose="020B0500000000000000" pitchFamily="50" charset="-128"/>
                <a:ea typeface="游ゴシック Medium" panose="020B0500000000000000" pitchFamily="50" charset="-128"/>
              </a:rPr>
              <a:t>（</a:t>
            </a:r>
            <a:r>
              <a:rPr lang="en-US" altLang="ja-JP" sz="900" dirty="0">
                <a:latin typeface="游ゴシック Medium" panose="020B0500000000000000" pitchFamily="50" charset="-128"/>
                <a:ea typeface="游ゴシック Medium" panose="020B0500000000000000" pitchFamily="50" charset="-128"/>
              </a:rPr>
              <a:t>2016</a:t>
            </a:r>
            <a:r>
              <a:rPr lang="ja-JP" altLang="en-US" sz="900" dirty="0">
                <a:latin typeface="游ゴシック Medium" panose="020B0500000000000000" pitchFamily="50" charset="-128"/>
                <a:ea typeface="游ゴシック Medium" panose="020B0500000000000000" pitchFamily="50" charset="-128"/>
              </a:rPr>
              <a:t>年度は設問なし）</a:t>
            </a:r>
          </a:p>
        </p:txBody>
      </p:sp>
    </p:spTree>
    <p:extLst>
      <p:ext uri="{BB962C8B-B14F-4D97-AF65-F5344CB8AC3E}">
        <p14:creationId xmlns:p14="http://schemas.microsoft.com/office/powerpoint/2010/main" val="345757806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Q27 </a:t>
            </a:r>
            <a:r>
              <a:rPr lang="ja-JP" altLang="en-US" dirty="0"/>
              <a:t>人材不足に対する施策（クロス集計）</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96422740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Q27 </a:t>
            </a:r>
            <a:r>
              <a:rPr lang="ja-JP" altLang="en-US" dirty="0"/>
              <a:t>人材不足に対する施策（クロス集計）</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08205736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Q27 </a:t>
            </a:r>
            <a:r>
              <a:rPr lang="ja-JP" altLang="en-US" dirty="0"/>
              <a:t>人材不足に対する施策（クロス集計）</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7646210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Q27 </a:t>
            </a:r>
            <a:r>
              <a:rPr lang="ja-JP" altLang="en-US" dirty="0"/>
              <a:t>人材不足に対する施策（クロス集計）</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174086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Q2-1 </a:t>
            </a:r>
            <a:r>
              <a:rPr lang="ja-JP" altLang="en-US" dirty="0"/>
              <a:t>全開発費の内訳（経年比較）</a:t>
            </a:r>
            <a:endParaRPr lang="ja-JP" altLang="en-US" sz="1800" b="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44743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Q27 </a:t>
            </a:r>
            <a:r>
              <a:rPr lang="ja-JP" altLang="en-US" dirty="0"/>
              <a:t>人材不足に対する施策（クロス集計）</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975"/>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67056333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87387" y="1052736"/>
            <a:ext cx="8531225" cy="720081"/>
          </a:xfrm>
        </p:spPr>
        <p:txBody>
          <a:bodyPr anchor="b">
            <a:normAutofit/>
          </a:bodyPr>
          <a:lstStyle/>
          <a:p>
            <a:r>
              <a:rPr lang="en-US" altLang="ja-JP" dirty="0"/>
              <a:t>7. </a:t>
            </a:r>
            <a:r>
              <a:rPr lang="ja-JP" altLang="en-US" dirty="0"/>
              <a:t>組込み</a:t>
            </a:r>
            <a:r>
              <a:rPr lang="en-US" altLang="ja-JP" dirty="0"/>
              <a:t>/</a:t>
            </a:r>
            <a:r>
              <a:rPr lang="en-US" altLang="ja-JP" dirty="0" err="1"/>
              <a:t>IoT</a:t>
            </a:r>
            <a:r>
              <a:rPr lang="ja-JP" altLang="en-US" dirty="0"/>
              <a:t>システム「産業」の環境改善に関する取組</a:t>
            </a:r>
            <a:endParaRPr lang="ja-JP" altLang="en-US" sz="2000" b="0" dirty="0"/>
          </a:p>
        </p:txBody>
      </p:sp>
      <p:cxnSp>
        <p:nvCxnSpPr>
          <p:cNvPr id="7" name="直線コネクタ 6"/>
          <p:cNvCxnSpPr/>
          <p:nvPr/>
        </p:nvCxnSpPr>
        <p:spPr>
          <a:xfrm>
            <a:off x="704528" y="1772816"/>
            <a:ext cx="849694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41491" y="1959223"/>
            <a:ext cx="4862228" cy="1477328"/>
          </a:xfrm>
          <a:prstGeom prst="rect">
            <a:avLst/>
          </a:prstGeom>
          <a:noFill/>
        </p:spPr>
        <p:txBody>
          <a:bodyPr wrap="none" rtlCol="0">
            <a:spAutoFit/>
          </a:bodyPr>
          <a:lstStyle/>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Q28	</a:t>
            </a:r>
            <a:r>
              <a:rPr lang="ja-JP" altLang="en-US" sz="1400" dirty="0">
                <a:latin typeface="游ゴシック Medium" panose="020B0500000000000000" pitchFamily="50" charset="-128"/>
                <a:ea typeface="游ゴシック Medium" panose="020B0500000000000000" pitchFamily="50" charset="-128"/>
              </a:rPr>
              <a:t>経済産業省の制度・ガイドライン等の利活用の状況</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Q29	IPA</a:t>
            </a:r>
            <a:r>
              <a:rPr lang="ja-JP" altLang="en-US" sz="1400" dirty="0">
                <a:latin typeface="游ゴシック Medium" panose="020B0500000000000000" pitchFamily="50" charset="-128"/>
                <a:ea typeface="游ゴシック Medium" panose="020B0500000000000000" pitchFamily="50" charset="-128"/>
              </a:rPr>
              <a:t>報告書・成果物・手法等の活用状況</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Q30	IPA</a:t>
            </a:r>
            <a:r>
              <a:rPr lang="ja-JP" altLang="en-US" sz="1400" dirty="0">
                <a:latin typeface="游ゴシック Medium" panose="020B0500000000000000" pitchFamily="50" charset="-128"/>
                <a:ea typeface="游ゴシック Medium" panose="020B0500000000000000" pitchFamily="50" charset="-128"/>
              </a:rPr>
              <a:t>に公開を期待する報告書･成果物･手法等</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Q31	</a:t>
            </a:r>
            <a:r>
              <a:rPr lang="ja-JP" altLang="en-US" sz="1400" dirty="0">
                <a:latin typeface="游ゴシック Medium" panose="020B0500000000000000" pitchFamily="50" charset="-128"/>
                <a:ea typeface="游ゴシック Medium" panose="020B0500000000000000" pitchFamily="50" charset="-128"/>
              </a:rPr>
              <a:t>政府・</a:t>
            </a:r>
            <a:r>
              <a:rPr lang="en-US" altLang="ja-JP" sz="1400" dirty="0">
                <a:latin typeface="游ゴシック Medium" panose="020B0500000000000000" pitchFamily="50" charset="-128"/>
                <a:ea typeface="游ゴシック Medium" panose="020B0500000000000000" pitchFamily="50" charset="-128"/>
              </a:rPr>
              <a:t>IPA</a:t>
            </a:r>
            <a:r>
              <a:rPr lang="ja-JP" altLang="en-US" sz="1400" dirty="0">
                <a:latin typeface="游ゴシック Medium" panose="020B0500000000000000" pitchFamily="50" charset="-128"/>
                <a:ea typeface="游ゴシック Medium" panose="020B0500000000000000" pitchFamily="50" charset="-128"/>
              </a:rPr>
              <a:t>がとるべき施策</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Q32	</a:t>
            </a:r>
            <a:r>
              <a:rPr lang="ja-JP" altLang="en-US" sz="1400" dirty="0">
                <a:latin typeface="游ゴシック Medium" panose="020B0500000000000000" pitchFamily="50" charset="-128"/>
                <a:ea typeface="游ゴシック Medium" panose="020B0500000000000000" pitchFamily="50" charset="-128"/>
              </a:rPr>
              <a:t>今後調査に加えるべき項目、調査してほしい項目</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40314956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Q28 </a:t>
            </a:r>
            <a:r>
              <a:rPr lang="ja-JP" altLang="en-US" dirty="0"/>
              <a:t>経済産業省の制度・ガイドライン等の利活用の状況</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角丸四角形 7"/>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238231263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Q28 </a:t>
            </a:r>
            <a:r>
              <a:rPr lang="ja-JP" altLang="en-US" dirty="0"/>
              <a:t>経済産業省の制度・ガイドライン等の利活用の状況</a:t>
            </a:r>
            <a:br>
              <a:rPr lang="en-US" altLang="ja-JP" dirty="0"/>
            </a:br>
            <a:r>
              <a:rPr lang="ja-JP" altLang="en-US" dirty="0"/>
              <a:t>（参考：</a:t>
            </a:r>
            <a:r>
              <a:rPr lang="en-US" altLang="ja-JP" dirty="0"/>
              <a:t>2017</a:t>
            </a:r>
            <a:r>
              <a:rPr lang="ja-JP" altLang="en-US" dirty="0"/>
              <a:t>年度類似設問）</a:t>
            </a:r>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19031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Q28 </a:t>
            </a:r>
            <a:r>
              <a:rPr lang="ja-JP" altLang="en-US" dirty="0"/>
              <a:t>経済産業省の制度・ガイドライン等の利活用の状況（クロス集計）</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426537965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Q29 IPA</a:t>
            </a:r>
            <a:r>
              <a:rPr lang="ja-JP" altLang="en-US" dirty="0"/>
              <a:t>報告書・成果物・手法等の活用状況</a:t>
            </a:r>
          </a:p>
        </p:txBody>
      </p:sp>
      <p:sp>
        <p:nvSpPr>
          <p:cNvPr id="7" name="テキスト ボックス 6"/>
          <p:cNvSpPr txBox="1"/>
          <p:nvPr/>
        </p:nvSpPr>
        <p:spPr>
          <a:xfrm>
            <a:off x="920552" y="6343436"/>
            <a:ext cx="3647152" cy="246221"/>
          </a:xfrm>
          <a:prstGeom prst="rect">
            <a:avLst/>
          </a:prstGeom>
          <a:noFill/>
        </p:spPr>
        <p:txBody>
          <a:bodyPr wrap="none" rtlCol="0">
            <a:spAutoFit/>
          </a:bodyPr>
          <a:lstStyle/>
          <a:p>
            <a:r>
              <a:rPr kumimoji="1" lang="en-US" altLang="ja-JP" sz="1000" dirty="0">
                <a:solidFill>
                  <a:srgbClr val="C00000"/>
                </a:solidFill>
                <a:latin typeface="游ゴシック Medium" panose="020B0500000000000000" pitchFamily="50" charset="-128"/>
                <a:ea typeface="游ゴシック Medium" panose="020B0500000000000000" pitchFamily="50" charset="-128"/>
              </a:rPr>
              <a:t>※</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「活用した」と「参考にした」の計で多い順に並び替え</a:t>
            </a:r>
          </a:p>
        </p:txBody>
      </p:sp>
      <p:sp>
        <p:nvSpPr>
          <p:cNvPr id="9" name="角丸四角形 8"/>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238231263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Q29 IPA</a:t>
            </a:r>
            <a:r>
              <a:rPr lang="ja-JP" altLang="en-US" dirty="0"/>
              <a:t>報告書・成果物・手法等の活用状況</a:t>
            </a:r>
            <a:br>
              <a:rPr lang="en-US" altLang="ja-JP" dirty="0"/>
            </a:br>
            <a:r>
              <a:rPr lang="ja-JP" altLang="en-US" dirty="0"/>
              <a:t>（参考：</a:t>
            </a:r>
            <a:r>
              <a:rPr lang="en-US" altLang="ja-JP" dirty="0"/>
              <a:t>2017</a:t>
            </a:r>
            <a:r>
              <a:rPr lang="ja-JP" altLang="en-US" dirty="0"/>
              <a:t>年度類似設問）</a:t>
            </a:r>
          </a:p>
        </p:txBody>
      </p:sp>
      <p:sp>
        <p:nvSpPr>
          <p:cNvPr id="7" name="テキスト ボックス 6"/>
          <p:cNvSpPr txBox="1"/>
          <p:nvPr/>
        </p:nvSpPr>
        <p:spPr>
          <a:xfrm>
            <a:off x="920552" y="6343436"/>
            <a:ext cx="3647152" cy="246221"/>
          </a:xfrm>
          <a:prstGeom prst="rect">
            <a:avLst/>
          </a:prstGeom>
          <a:noFill/>
        </p:spPr>
        <p:txBody>
          <a:bodyPr wrap="none" rtlCol="0">
            <a:spAutoFit/>
          </a:bodyPr>
          <a:lstStyle/>
          <a:p>
            <a:r>
              <a:rPr kumimoji="1" lang="en-US" altLang="ja-JP" sz="1000" dirty="0">
                <a:solidFill>
                  <a:srgbClr val="C00000"/>
                </a:solidFill>
                <a:latin typeface="游ゴシック Medium" panose="020B0500000000000000" pitchFamily="50" charset="-128"/>
                <a:ea typeface="游ゴシック Medium" panose="020B0500000000000000" pitchFamily="50" charset="-128"/>
              </a:rPr>
              <a:t>※</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「活用した」と「参考にした」の計で多い順に並び替え</a:t>
            </a:r>
          </a:p>
        </p:txBody>
      </p:sp>
    </p:spTree>
    <p:extLst>
      <p:ext uri="{BB962C8B-B14F-4D97-AF65-F5344CB8AC3E}">
        <p14:creationId xmlns:p14="http://schemas.microsoft.com/office/powerpoint/2010/main" val="132938930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Q29 IPA</a:t>
            </a:r>
            <a:r>
              <a:rPr lang="ja-JP" altLang="en-US" dirty="0"/>
              <a:t>報告書・成果物・手法等の活用状況（クロス集計）</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6" name="角丸四角形 15"/>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400818253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Q29 IPA</a:t>
            </a:r>
            <a:r>
              <a:rPr lang="ja-JP" altLang="en-US" dirty="0"/>
              <a:t>報告書・成果物・手法等の活用状況</a:t>
            </a:r>
            <a:br>
              <a:rPr lang="en-US" altLang="ja-JP" dirty="0"/>
            </a:br>
            <a:r>
              <a:rPr lang="ja-JP" altLang="en-US" dirty="0"/>
              <a:t>活用の目的（成果物ごとに上位</a:t>
            </a:r>
            <a:r>
              <a:rPr lang="en-US" altLang="ja-JP" dirty="0"/>
              <a:t>5</a:t>
            </a:r>
            <a:r>
              <a:rPr lang="ja-JP" altLang="en-US" dirty="0"/>
              <a:t>つ）</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000" y="1196752"/>
            <a:ext cx="9360000" cy="491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角丸四角形 7"/>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238231263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Q29 IPA</a:t>
            </a:r>
            <a:r>
              <a:rPr lang="ja-JP" altLang="en-US" dirty="0"/>
              <a:t>報告書・成果物・手法等の活用状況</a:t>
            </a:r>
            <a:br>
              <a:rPr lang="en-US" altLang="ja-JP" dirty="0"/>
            </a:br>
            <a:r>
              <a:rPr lang="ja-JP" altLang="en-US" dirty="0"/>
              <a:t>活用の目的（成果物の区別なし）</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角丸四角形 7"/>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2382312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Q2-2 </a:t>
            </a:r>
            <a:r>
              <a:rPr lang="ja-JP" altLang="en-US" dirty="0"/>
              <a:t>組込み</a:t>
            </a:r>
            <a:r>
              <a:rPr lang="en-US" altLang="ja-JP" dirty="0"/>
              <a:t>/</a:t>
            </a:r>
            <a:r>
              <a:rPr lang="en-US" altLang="ja-JP" dirty="0" err="1"/>
              <a:t>IoT</a:t>
            </a:r>
            <a:r>
              <a:rPr lang="ja-JP" altLang="en-US" dirty="0"/>
              <a:t>に関連するソフトウェア開発費の内訳</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13016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00" y="1268760"/>
            <a:ext cx="9360000" cy="416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Q29 IPA</a:t>
            </a:r>
            <a:r>
              <a:rPr lang="ja-JP" altLang="en-US" dirty="0"/>
              <a:t>報告書・成果物・手法等の活用状況</a:t>
            </a:r>
            <a:br>
              <a:rPr lang="en-US" altLang="ja-JP" dirty="0"/>
            </a:br>
            <a:r>
              <a:rPr lang="ja-JP" altLang="en-US" dirty="0"/>
              <a:t>成果物と「活用の目的」ごとの回答数の関係</a:t>
            </a:r>
          </a:p>
        </p:txBody>
      </p:sp>
      <p:sp>
        <p:nvSpPr>
          <p:cNvPr id="3" name="正方形/長方形 2"/>
          <p:cNvSpPr/>
          <p:nvPr/>
        </p:nvSpPr>
        <p:spPr>
          <a:xfrm>
            <a:off x="6095603" y="1259458"/>
            <a:ext cx="3076972" cy="4174747"/>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10" name="テキスト ボックス 9"/>
          <p:cNvSpPr txBox="1"/>
          <p:nvPr/>
        </p:nvSpPr>
        <p:spPr>
          <a:xfrm>
            <a:off x="6291389" y="5445224"/>
            <a:ext cx="2723823" cy="430887"/>
          </a:xfrm>
          <a:prstGeom prst="rect">
            <a:avLst/>
          </a:prstGeom>
          <a:noFill/>
        </p:spPr>
        <p:txBody>
          <a:bodyPr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新規に追加した「活用の目的」の選択肢</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ctr"/>
            <a:r>
              <a:rPr lang="ja-JP" altLang="en-US" sz="1100" dirty="0">
                <a:solidFill>
                  <a:srgbClr val="C00000"/>
                </a:solidFill>
                <a:latin typeface="游ゴシック Medium" panose="020B0500000000000000" pitchFamily="50" charset="-128"/>
                <a:ea typeface="游ゴシック Medium" panose="020B0500000000000000" pitchFamily="50" charset="-128"/>
              </a:rPr>
              <a:t>（昨年度「その他」が多かったため）</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1" name="角丸四角形 10"/>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352974418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Q30 IPA</a:t>
            </a:r>
            <a:r>
              <a:rPr lang="ja-JP" altLang="en-US" dirty="0"/>
              <a:t>に公開を期待する報告書・成果物・手法等</a:t>
            </a:r>
            <a:br>
              <a:rPr lang="en-US" altLang="ja-JP" dirty="0"/>
            </a:br>
            <a:r>
              <a:rPr lang="ja-JP" altLang="en-US" dirty="0"/>
              <a:t>想定する対象読者別の回答件数（</a:t>
            </a:r>
            <a:r>
              <a:rPr lang="en-US" altLang="ja-JP" dirty="0"/>
              <a:t>N=91</a:t>
            </a:r>
            <a:r>
              <a:rPr lang="ja-JP" altLang="en-US" dirty="0"/>
              <a:t>）</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238231263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dirty="0"/>
              <a:t>Q30 IPA</a:t>
            </a:r>
            <a:r>
              <a:rPr lang="ja-JP" altLang="en-US" dirty="0"/>
              <a:t>に公開を期待する報告書・成果物・手法等</a:t>
            </a:r>
            <a:br>
              <a:rPr lang="en-US" altLang="ja-JP" dirty="0"/>
            </a:br>
            <a:r>
              <a:rPr lang="ja-JP" altLang="en-US" dirty="0"/>
              <a:t>対象読者別の内容（代表的なものを抜粋）</a:t>
            </a:r>
          </a:p>
        </p:txBody>
      </p:sp>
      <p:sp>
        <p:nvSpPr>
          <p:cNvPr id="15" name="正方形/長方形 14"/>
          <p:cNvSpPr/>
          <p:nvPr/>
        </p:nvSpPr>
        <p:spPr>
          <a:xfrm>
            <a:off x="704528" y="1556792"/>
            <a:ext cx="2016224" cy="216024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ソフトウェア開発量・難易度の動向</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品質の考え方、不具合動向</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セキュア開発の重要性</a:t>
            </a:r>
          </a:p>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AI</a:t>
            </a:r>
            <a:r>
              <a:rPr lang="ja-JP" altLang="en-US" sz="900" dirty="0">
                <a:solidFill>
                  <a:schemeClr val="tx1"/>
                </a:solidFill>
                <a:latin typeface="游ゴシック Medium" panose="020B0500000000000000" pitchFamily="50" charset="-128"/>
                <a:ea typeface="游ゴシック Medium" panose="020B0500000000000000" pitchFamily="50" charset="-128"/>
              </a:rPr>
              <a:t>の影響、</a:t>
            </a:r>
            <a:r>
              <a:rPr lang="en-US" altLang="ja-JP" sz="900" dirty="0">
                <a:solidFill>
                  <a:schemeClr val="tx1"/>
                </a:solidFill>
                <a:latin typeface="游ゴシック Medium" panose="020B0500000000000000" pitchFamily="50" charset="-128"/>
                <a:ea typeface="游ゴシック Medium" panose="020B0500000000000000" pitchFamily="50" charset="-128"/>
              </a:rPr>
              <a:t>AI</a:t>
            </a:r>
            <a:r>
              <a:rPr lang="ja-JP" altLang="en-US" sz="900" dirty="0">
                <a:solidFill>
                  <a:schemeClr val="tx1"/>
                </a:solidFill>
                <a:latin typeface="游ゴシック Medium" panose="020B0500000000000000" pitchFamily="50" charset="-128"/>
                <a:ea typeface="游ゴシック Medium" panose="020B0500000000000000" pitchFamily="50" charset="-128"/>
              </a:rPr>
              <a:t>の活用方法や指針</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技術動向、将来の技術展望</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海外への技術ライセンシング指針</a:t>
            </a:r>
          </a:p>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IoT</a:t>
            </a:r>
            <a:r>
              <a:rPr lang="ja-JP" altLang="en-US" sz="900" dirty="0">
                <a:solidFill>
                  <a:schemeClr val="tx1"/>
                </a:solidFill>
                <a:latin typeface="游ゴシック Medium" panose="020B0500000000000000" pitchFamily="50" charset="-128"/>
                <a:ea typeface="游ゴシック Medium" panose="020B0500000000000000" pitchFamily="50" charset="-128"/>
              </a:rPr>
              <a:t>等の重要性とメリット</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開発ツールの利用促進</a:t>
            </a:r>
          </a:p>
        </p:txBody>
      </p:sp>
      <p:sp>
        <p:nvSpPr>
          <p:cNvPr id="16" name="正方形/長方形 15"/>
          <p:cNvSpPr/>
          <p:nvPr/>
        </p:nvSpPr>
        <p:spPr>
          <a:xfrm>
            <a:off x="704528" y="3717032"/>
            <a:ext cx="2016224" cy="108012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IT</a:t>
            </a:r>
            <a:r>
              <a:rPr lang="ja-JP" altLang="en-US" sz="900" dirty="0">
                <a:solidFill>
                  <a:schemeClr val="tx1"/>
                </a:solidFill>
                <a:latin typeface="游ゴシック Medium" panose="020B0500000000000000" pitchFamily="50" charset="-128"/>
                <a:ea typeface="游ゴシック Medium" panose="020B0500000000000000" pitchFamily="50" charset="-128"/>
              </a:rPr>
              <a:t>教育</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人材活用モデル</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リーダーの育成手法</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人事評価制度、技術者のキャリア指針</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未就労人材・短時間就労者の活用方法</a:t>
            </a:r>
          </a:p>
        </p:txBody>
      </p:sp>
      <p:sp>
        <p:nvSpPr>
          <p:cNvPr id="17" name="正方形/長方形 16"/>
          <p:cNvSpPr/>
          <p:nvPr/>
        </p:nvSpPr>
        <p:spPr>
          <a:xfrm>
            <a:off x="704528" y="4797152"/>
            <a:ext cx="2016224" cy="1008084"/>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市場動向、標準化動向</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海外展開、アライアンス化の指針</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法制度解説、企業事例</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経営変革に向けたモデルや事例</a:t>
            </a:r>
          </a:p>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DX</a:t>
            </a:r>
            <a:r>
              <a:rPr lang="ja-JP" altLang="en-US" sz="900" dirty="0" err="1">
                <a:solidFill>
                  <a:schemeClr val="tx1"/>
                </a:solidFill>
                <a:latin typeface="游ゴシック Medium" panose="020B0500000000000000" pitchFamily="50" charset="-128"/>
                <a:ea typeface="游ゴシック Medium" panose="020B0500000000000000" pitchFamily="50" charset="-128"/>
              </a:rPr>
              <a:t>への</a:t>
            </a:r>
            <a:r>
              <a:rPr lang="ja-JP" altLang="en-US" sz="900" dirty="0">
                <a:solidFill>
                  <a:schemeClr val="tx1"/>
                </a:solidFill>
                <a:latin typeface="游ゴシック Medium" panose="020B0500000000000000" pitchFamily="50" charset="-128"/>
                <a:ea typeface="游ゴシック Medium" panose="020B0500000000000000" pitchFamily="50" charset="-128"/>
              </a:rPr>
              <a:t>対応や導入の事例</a:t>
            </a:r>
          </a:p>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ICT</a:t>
            </a:r>
            <a:r>
              <a:rPr lang="ja-JP" altLang="en-US" sz="900" dirty="0">
                <a:solidFill>
                  <a:schemeClr val="tx1"/>
                </a:solidFill>
                <a:latin typeface="游ゴシック Medium" panose="020B0500000000000000" pitchFamily="50" charset="-128"/>
                <a:ea typeface="游ゴシック Medium" panose="020B0500000000000000" pitchFamily="50" charset="-128"/>
              </a:rPr>
              <a:t>利活用での経営課題の解決例</a:t>
            </a:r>
          </a:p>
        </p:txBody>
      </p:sp>
      <p:sp>
        <p:nvSpPr>
          <p:cNvPr id="18" name="正方形/長方形 17"/>
          <p:cNvSpPr/>
          <p:nvPr/>
        </p:nvSpPr>
        <p:spPr>
          <a:xfrm>
            <a:off x="704528" y="5805264"/>
            <a:ext cx="2016224" cy="6481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コストの考え方</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リソース配分とリスク管理</a:t>
            </a:r>
          </a:p>
        </p:txBody>
      </p:sp>
      <p:sp>
        <p:nvSpPr>
          <p:cNvPr id="21" name="正方形/長方形 20"/>
          <p:cNvSpPr/>
          <p:nvPr/>
        </p:nvSpPr>
        <p:spPr>
          <a:xfrm>
            <a:off x="2720752" y="1556792"/>
            <a:ext cx="1800200" cy="216024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開発プロセス手法と実態</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開発見積手法と指標</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品質管理手法の導入方法</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アジャイル開発動向や事例</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開発費・開発期間の妥当性の基準</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レビュー成果物の基準・考え方</a:t>
            </a:r>
          </a:p>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AI</a:t>
            </a:r>
            <a:r>
              <a:rPr lang="ja-JP" altLang="en-US" sz="900" dirty="0">
                <a:solidFill>
                  <a:schemeClr val="tx1"/>
                </a:solidFill>
                <a:latin typeface="游ゴシック Medium" panose="020B0500000000000000" pitchFamily="50" charset="-128"/>
                <a:ea typeface="游ゴシック Medium" panose="020B0500000000000000" pitchFamily="50" charset="-128"/>
              </a:rPr>
              <a:t>プロセス管理、</a:t>
            </a:r>
            <a:r>
              <a:rPr lang="en-US" altLang="ja-JP" sz="900" dirty="0">
                <a:solidFill>
                  <a:schemeClr val="tx1"/>
                </a:solidFill>
                <a:latin typeface="游ゴシック Medium" panose="020B0500000000000000" pitchFamily="50" charset="-128"/>
                <a:ea typeface="游ゴシック Medium" panose="020B0500000000000000" pitchFamily="50" charset="-128"/>
              </a:rPr>
              <a:t>AI</a:t>
            </a:r>
            <a:r>
              <a:rPr lang="ja-JP" altLang="en-US" sz="900" dirty="0">
                <a:solidFill>
                  <a:schemeClr val="tx1"/>
                </a:solidFill>
                <a:latin typeface="游ゴシック Medium" panose="020B0500000000000000" pitchFamily="50" charset="-128"/>
                <a:ea typeface="游ゴシック Medium" panose="020B0500000000000000" pitchFamily="50" charset="-128"/>
              </a:rPr>
              <a:t>倫理基準</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技術動向</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マネジメント事例</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情報セキュリティ</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設計・開発の効率化</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セキュア開発の重要性と具体的手法</a:t>
            </a:r>
          </a:p>
        </p:txBody>
      </p:sp>
      <p:sp>
        <p:nvSpPr>
          <p:cNvPr id="22" name="正方形/長方形 21"/>
          <p:cNvSpPr/>
          <p:nvPr/>
        </p:nvSpPr>
        <p:spPr>
          <a:xfrm>
            <a:off x="2720752" y="3717032"/>
            <a:ext cx="1800200" cy="108012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セキュリティ人材の幼少期からの育成</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技術者のモラル</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マネジメント層の技術向上</a:t>
            </a:r>
          </a:p>
        </p:txBody>
      </p:sp>
      <p:sp>
        <p:nvSpPr>
          <p:cNvPr id="23" name="正方形/長方形 22"/>
          <p:cNvSpPr/>
          <p:nvPr/>
        </p:nvSpPr>
        <p:spPr>
          <a:xfrm>
            <a:off x="2720752" y="4797152"/>
            <a:ext cx="1800200" cy="1008084"/>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GDPR</a:t>
            </a:r>
            <a:r>
              <a:rPr lang="ja-JP" altLang="en-US" sz="900" dirty="0" err="1">
                <a:solidFill>
                  <a:schemeClr val="tx1"/>
                </a:solidFill>
                <a:latin typeface="游ゴシック Medium" panose="020B0500000000000000" pitchFamily="50" charset="-128"/>
                <a:ea typeface="游ゴシック Medium" panose="020B0500000000000000" pitchFamily="50" charset="-128"/>
              </a:rPr>
              <a:t>への</a:t>
            </a:r>
            <a:r>
              <a:rPr lang="ja-JP" altLang="en-US" sz="900" dirty="0">
                <a:solidFill>
                  <a:schemeClr val="tx1"/>
                </a:solidFill>
                <a:latin typeface="游ゴシック Medium" panose="020B0500000000000000" pitchFamily="50" charset="-128"/>
                <a:ea typeface="游ゴシック Medium" panose="020B0500000000000000" pitchFamily="50" charset="-128"/>
              </a:rPr>
              <a:t>対応</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業界データ</a:t>
            </a:r>
          </a:p>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DX</a:t>
            </a:r>
            <a:r>
              <a:rPr lang="ja-JP" altLang="en-US" sz="900" dirty="0">
                <a:solidFill>
                  <a:schemeClr val="tx1"/>
                </a:solidFill>
                <a:latin typeface="游ゴシック Medium" panose="020B0500000000000000" pitchFamily="50" charset="-128"/>
                <a:ea typeface="游ゴシック Medium" panose="020B0500000000000000" pitchFamily="50" charset="-128"/>
              </a:rPr>
              <a:t>事例</a:t>
            </a:r>
          </a:p>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IoT</a:t>
            </a:r>
            <a:r>
              <a:rPr lang="ja-JP" altLang="en-US" sz="900" dirty="0">
                <a:solidFill>
                  <a:schemeClr val="tx1"/>
                </a:solidFill>
                <a:latin typeface="游ゴシック Medium" panose="020B0500000000000000" pitchFamily="50" charset="-128"/>
                <a:ea typeface="游ゴシック Medium" panose="020B0500000000000000" pitchFamily="50" charset="-128"/>
              </a:rPr>
              <a:t>の製造業への導入情報</a:t>
            </a:r>
          </a:p>
        </p:txBody>
      </p:sp>
      <p:sp>
        <p:nvSpPr>
          <p:cNvPr id="24" name="正方形/長方形 23"/>
          <p:cNvSpPr/>
          <p:nvPr/>
        </p:nvSpPr>
        <p:spPr>
          <a:xfrm>
            <a:off x="2720752" y="5805264"/>
            <a:ext cx="1800200" cy="6481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buClr>
                <a:schemeClr val="bg1">
                  <a:lumMod val="50000"/>
                </a:schemeClr>
              </a:buClr>
              <a:buSzPct val="80000"/>
            </a:pPr>
            <a:endParaRPr lang="ja-JP" altLang="en-US" sz="900" dirty="0">
              <a:solidFill>
                <a:schemeClr val="tx1"/>
              </a:solidFill>
              <a:latin typeface="游ゴシック Medium" panose="020B0500000000000000" pitchFamily="50" charset="-128"/>
              <a:ea typeface="游ゴシック Medium" panose="020B0500000000000000" pitchFamily="50" charset="-128"/>
            </a:endParaRPr>
          </a:p>
        </p:txBody>
      </p:sp>
      <p:sp>
        <p:nvSpPr>
          <p:cNvPr id="25" name="正方形/長方形 24"/>
          <p:cNvSpPr/>
          <p:nvPr/>
        </p:nvSpPr>
        <p:spPr>
          <a:xfrm>
            <a:off x="4520952" y="1556792"/>
            <a:ext cx="2160240" cy="216024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MBD</a:t>
            </a:r>
            <a:r>
              <a:rPr lang="ja-JP" altLang="en-US" sz="900" dirty="0">
                <a:solidFill>
                  <a:schemeClr val="tx1"/>
                </a:solidFill>
                <a:latin typeface="游ゴシック Medium" panose="020B0500000000000000" pitchFamily="50" charset="-128"/>
                <a:ea typeface="游ゴシック Medium" panose="020B0500000000000000" pitchFamily="50" charset="-128"/>
              </a:rPr>
              <a:t>開発技法</a:t>
            </a:r>
          </a:p>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IoT</a:t>
            </a:r>
            <a:r>
              <a:rPr lang="ja-JP" altLang="en-US" sz="900" dirty="0" err="1">
                <a:solidFill>
                  <a:schemeClr val="tx1"/>
                </a:solidFill>
                <a:latin typeface="游ゴシック Medium" panose="020B0500000000000000" pitchFamily="50" charset="-128"/>
                <a:ea typeface="游ゴシック Medium" panose="020B0500000000000000" pitchFamily="50" charset="-128"/>
              </a:rPr>
              <a:t>、</a:t>
            </a:r>
            <a:r>
              <a:rPr lang="en-US" altLang="ja-JP" sz="900" dirty="0">
                <a:solidFill>
                  <a:schemeClr val="tx1"/>
                </a:solidFill>
                <a:latin typeface="游ゴシック Medium" panose="020B0500000000000000" pitchFamily="50" charset="-128"/>
                <a:ea typeface="游ゴシック Medium" panose="020B0500000000000000" pitchFamily="50" charset="-128"/>
              </a:rPr>
              <a:t>AI</a:t>
            </a:r>
            <a:r>
              <a:rPr lang="ja-JP" altLang="en-US" sz="900" dirty="0" err="1">
                <a:solidFill>
                  <a:schemeClr val="tx1"/>
                </a:solidFill>
                <a:latin typeface="游ゴシック Medium" panose="020B0500000000000000" pitchFamily="50" charset="-128"/>
                <a:ea typeface="游ゴシック Medium" panose="020B0500000000000000" pitchFamily="50" charset="-128"/>
              </a:rPr>
              <a:t>、</a:t>
            </a:r>
            <a:r>
              <a:rPr lang="ja-JP" altLang="en-US" sz="900" dirty="0">
                <a:solidFill>
                  <a:schemeClr val="tx1"/>
                </a:solidFill>
                <a:latin typeface="游ゴシック Medium" panose="020B0500000000000000" pitchFamily="50" charset="-128"/>
                <a:ea typeface="游ゴシック Medium" panose="020B0500000000000000" pitchFamily="50" charset="-128"/>
              </a:rPr>
              <a:t>ビッグデータ等の活用法や事例、指針</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アジャイル開発</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セキュリティの技術トレンド、課題と対策、品質ガイドライン</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新技術動向、活用ポイント、他社事例</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テスト技術</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障害対応の切り分け・手順・効率化</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クラウド技術の利用例</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流用／改造設計における留意事項</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ユースケースやシナリオ－要件定義－仕様書に至る手引書と実務の方法</a:t>
            </a:r>
          </a:p>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AI</a:t>
            </a:r>
            <a:r>
              <a:rPr lang="ja-JP" altLang="en-US" sz="900" dirty="0">
                <a:solidFill>
                  <a:schemeClr val="tx1"/>
                </a:solidFill>
                <a:latin typeface="游ゴシック Medium" panose="020B0500000000000000" pitchFamily="50" charset="-128"/>
                <a:ea typeface="游ゴシック Medium" panose="020B0500000000000000" pitchFamily="50" charset="-128"/>
              </a:rPr>
              <a:t>の倫理規定と指針</a:t>
            </a:r>
          </a:p>
        </p:txBody>
      </p:sp>
      <p:sp>
        <p:nvSpPr>
          <p:cNvPr id="26" name="正方形/長方形 25"/>
          <p:cNvSpPr/>
          <p:nvPr/>
        </p:nvSpPr>
        <p:spPr>
          <a:xfrm>
            <a:off x="4520952" y="3717032"/>
            <a:ext cx="2160240" cy="108012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若手技術者向けの研修コンテンツ</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新技術習得（入門、実行、事例）</a:t>
            </a:r>
          </a:p>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AI</a:t>
            </a:r>
            <a:r>
              <a:rPr lang="ja-JP" altLang="en-US" sz="900" dirty="0">
                <a:solidFill>
                  <a:schemeClr val="tx1"/>
                </a:solidFill>
                <a:latin typeface="游ゴシック Medium" panose="020B0500000000000000" pitchFamily="50" charset="-128"/>
                <a:ea typeface="游ゴシック Medium" panose="020B0500000000000000" pitchFamily="50" charset="-128"/>
              </a:rPr>
              <a:t>やグローバル化の意識付け</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技術者育成、教育支援</a:t>
            </a:r>
          </a:p>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DX</a:t>
            </a:r>
            <a:r>
              <a:rPr lang="ja-JP" altLang="en-US" sz="900" dirty="0">
                <a:solidFill>
                  <a:schemeClr val="tx1"/>
                </a:solidFill>
                <a:latin typeface="游ゴシック Medium" panose="020B0500000000000000" pitchFamily="50" charset="-128"/>
                <a:ea typeface="游ゴシック Medium" panose="020B0500000000000000" pitchFamily="50" charset="-128"/>
              </a:rPr>
              <a:t>導入・活用の人材像、育成方法</a:t>
            </a:r>
          </a:p>
        </p:txBody>
      </p:sp>
      <p:sp>
        <p:nvSpPr>
          <p:cNvPr id="27" name="正方形/長方形 26"/>
          <p:cNvSpPr/>
          <p:nvPr/>
        </p:nvSpPr>
        <p:spPr>
          <a:xfrm>
            <a:off x="4520952" y="4797152"/>
            <a:ext cx="2160240" cy="1008084"/>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MaaS</a:t>
            </a:r>
            <a:r>
              <a:rPr lang="ja-JP" altLang="en-US" sz="900" dirty="0">
                <a:solidFill>
                  <a:schemeClr val="tx1"/>
                </a:solidFill>
                <a:latin typeface="游ゴシック Medium" panose="020B0500000000000000" pitchFamily="50" charset="-128"/>
                <a:ea typeface="游ゴシック Medium" panose="020B0500000000000000" pitchFamily="50" charset="-128"/>
              </a:rPr>
              <a:t>関連の情報</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標準化動向</a:t>
            </a:r>
          </a:p>
        </p:txBody>
      </p:sp>
      <p:sp>
        <p:nvSpPr>
          <p:cNvPr id="28" name="正方形/長方形 27"/>
          <p:cNvSpPr/>
          <p:nvPr/>
        </p:nvSpPr>
        <p:spPr>
          <a:xfrm>
            <a:off x="4520952" y="5805264"/>
            <a:ext cx="2160240" cy="6481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buClr>
                <a:schemeClr val="bg1">
                  <a:lumMod val="50000"/>
                </a:schemeClr>
              </a:buClr>
              <a:buSzPct val="80000"/>
            </a:pPr>
            <a:endParaRPr lang="ja-JP" altLang="en-US" sz="900" dirty="0">
              <a:solidFill>
                <a:schemeClr val="tx1"/>
              </a:solidFill>
              <a:latin typeface="游ゴシック Medium" panose="020B0500000000000000" pitchFamily="50" charset="-128"/>
              <a:ea typeface="游ゴシック Medium" panose="020B0500000000000000" pitchFamily="50" charset="-128"/>
            </a:endParaRPr>
          </a:p>
        </p:txBody>
      </p:sp>
      <p:sp>
        <p:nvSpPr>
          <p:cNvPr id="29" name="正方形/長方形 28"/>
          <p:cNvSpPr/>
          <p:nvPr/>
        </p:nvSpPr>
        <p:spPr>
          <a:xfrm>
            <a:off x="6681192" y="1556791"/>
            <a:ext cx="1152128" cy="2160159"/>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先端技術の動向、応用事例</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不具合動向</a:t>
            </a:r>
            <a:endParaRPr kumimoji="1" lang="ja-JP" altLang="en-US" sz="900" dirty="0">
              <a:solidFill>
                <a:schemeClr val="tx1"/>
              </a:solidFill>
              <a:latin typeface="游ゴシック Medium" panose="020B0500000000000000" pitchFamily="50" charset="-128"/>
              <a:ea typeface="游ゴシック Medium" panose="020B0500000000000000" pitchFamily="50" charset="-128"/>
            </a:endParaRPr>
          </a:p>
        </p:txBody>
      </p:sp>
      <p:sp>
        <p:nvSpPr>
          <p:cNvPr id="30" name="正方形/長方形 29"/>
          <p:cNvSpPr/>
          <p:nvPr/>
        </p:nvSpPr>
        <p:spPr>
          <a:xfrm>
            <a:off x="6681192" y="3717032"/>
            <a:ext cx="1152128" cy="108012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組込みシステムの紹介、説明資料</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開発部門と営業部門との組織連携</a:t>
            </a:r>
          </a:p>
        </p:txBody>
      </p:sp>
      <p:sp>
        <p:nvSpPr>
          <p:cNvPr id="31" name="正方形/長方形 30"/>
          <p:cNvSpPr/>
          <p:nvPr/>
        </p:nvSpPr>
        <p:spPr>
          <a:xfrm>
            <a:off x="6681192" y="4797152"/>
            <a:ext cx="1152128" cy="1008084"/>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IoT</a:t>
            </a:r>
            <a:r>
              <a:rPr lang="ja-JP" altLang="en-US" sz="900" dirty="0" err="1">
                <a:solidFill>
                  <a:schemeClr val="tx1"/>
                </a:solidFill>
                <a:latin typeface="游ゴシック Medium" panose="020B0500000000000000" pitchFamily="50" charset="-128"/>
                <a:ea typeface="游ゴシック Medium" panose="020B0500000000000000" pitchFamily="50" charset="-128"/>
              </a:rPr>
              <a:t>、</a:t>
            </a:r>
            <a:r>
              <a:rPr lang="en-US" altLang="ja-JP" sz="900" dirty="0">
                <a:solidFill>
                  <a:schemeClr val="tx1"/>
                </a:solidFill>
                <a:latin typeface="游ゴシック Medium" panose="020B0500000000000000" pitchFamily="50" charset="-128"/>
                <a:ea typeface="游ゴシック Medium" panose="020B0500000000000000" pitchFamily="50" charset="-128"/>
              </a:rPr>
              <a:t>AI</a:t>
            </a:r>
            <a:r>
              <a:rPr lang="ja-JP" altLang="en-US" sz="900" dirty="0">
                <a:solidFill>
                  <a:schemeClr val="tx1"/>
                </a:solidFill>
                <a:latin typeface="游ゴシック Medium" panose="020B0500000000000000" pitchFamily="50" charset="-128"/>
                <a:ea typeface="游ゴシック Medium" panose="020B0500000000000000" pitchFamily="50" charset="-128"/>
              </a:rPr>
              <a:t>等の活用事例、成功事例</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他社の活動事例、市場動向、トレンド</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グローバル展開</a:t>
            </a:r>
          </a:p>
        </p:txBody>
      </p:sp>
      <p:sp>
        <p:nvSpPr>
          <p:cNvPr id="32" name="正方形/長方形 31"/>
          <p:cNvSpPr/>
          <p:nvPr/>
        </p:nvSpPr>
        <p:spPr>
          <a:xfrm>
            <a:off x="6681192" y="5805264"/>
            <a:ext cx="1152128" cy="6481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IoT</a:t>
            </a:r>
            <a:r>
              <a:rPr lang="ja-JP" altLang="en-US" sz="900" dirty="0">
                <a:solidFill>
                  <a:schemeClr val="tx1"/>
                </a:solidFill>
                <a:latin typeface="游ゴシック Medium" panose="020B0500000000000000" pitchFamily="50" charset="-128"/>
                <a:ea typeface="游ゴシック Medium" panose="020B0500000000000000" pitchFamily="50" charset="-128"/>
              </a:rPr>
              <a:t>関連のマーケティング手法</a:t>
            </a:r>
          </a:p>
        </p:txBody>
      </p:sp>
      <p:sp>
        <p:nvSpPr>
          <p:cNvPr id="33" name="角丸四角形 32"/>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35" name="正方形/長方形 34"/>
          <p:cNvSpPr/>
          <p:nvPr/>
        </p:nvSpPr>
        <p:spPr>
          <a:xfrm>
            <a:off x="7833320" y="1556792"/>
            <a:ext cx="1872208" cy="2160158"/>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先端技術の動向、応用事例</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不具合動向</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kumimoji="1" lang="ja-JP" altLang="en-US" sz="900" dirty="0">
                <a:solidFill>
                  <a:schemeClr val="tx1"/>
                </a:solidFill>
                <a:latin typeface="游ゴシック Medium" panose="020B0500000000000000" pitchFamily="50" charset="-128"/>
                <a:ea typeface="游ゴシック Medium" panose="020B0500000000000000" pitchFamily="50" charset="-128"/>
              </a:rPr>
              <a:t>一般消費者向けのセキュリティ</a:t>
            </a:r>
            <a:endParaRPr kumimoji="1"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組込み応用領域の拡大</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セキュリティ（会社の体制や開発したシステムの脆弱性）についてのコンテンツの充実</a:t>
            </a:r>
          </a:p>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IoT</a:t>
            </a:r>
            <a:r>
              <a:rPr lang="ja-JP" altLang="en-US" sz="900" dirty="0">
                <a:solidFill>
                  <a:schemeClr val="tx1"/>
                </a:solidFill>
                <a:latin typeface="游ゴシック Medium" panose="020B0500000000000000" pitchFamily="50" charset="-128"/>
                <a:ea typeface="游ゴシック Medium" panose="020B0500000000000000" pitchFamily="50" charset="-128"/>
              </a:rPr>
              <a:t>見積手法のガイドライン</a:t>
            </a:r>
          </a:p>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IoT</a:t>
            </a:r>
            <a:r>
              <a:rPr lang="ja-JP" altLang="en-US" sz="900" dirty="0">
                <a:solidFill>
                  <a:schemeClr val="tx1"/>
                </a:solidFill>
                <a:latin typeface="游ゴシック Medium" panose="020B0500000000000000" pitchFamily="50" charset="-128"/>
                <a:ea typeface="游ゴシック Medium" panose="020B0500000000000000" pitchFamily="50" charset="-128"/>
              </a:rPr>
              <a:t>最新動向</a:t>
            </a:r>
          </a:p>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IoT</a:t>
            </a:r>
            <a:r>
              <a:rPr lang="ja-JP" altLang="en-US" sz="900" dirty="0">
                <a:solidFill>
                  <a:schemeClr val="tx1"/>
                </a:solidFill>
                <a:latin typeface="游ゴシック Medium" panose="020B0500000000000000" pitchFamily="50" charset="-128"/>
                <a:ea typeface="游ゴシック Medium" panose="020B0500000000000000" pitchFamily="50" charset="-128"/>
              </a:rPr>
              <a:t>セキュリティのガイドラインと動向</a:t>
            </a:r>
            <a:endParaRPr kumimoji="1" lang="ja-JP" altLang="en-US" sz="900" dirty="0">
              <a:solidFill>
                <a:schemeClr val="tx1"/>
              </a:solidFill>
              <a:latin typeface="游ゴシック Medium" panose="020B0500000000000000" pitchFamily="50" charset="-128"/>
              <a:ea typeface="游ゴシック Medium" panose="020B0500000000000000" pitchFamily="50" charset="-128"/>
            </a:endParaRPr>
          </a:p>
        </p:txBody>
      </p:sp>
      <p:sp>
        <p:nvSpPr>
          <p:cNvPr id="36" name="正方形/長方形 35"/>
          <p:cNvSpPr/>
          <p:nvPr/>
        </p:nvSpPr>
        <p:spPr>
          <a:xfrm>
            <a:off x="7833320" y="3717032"/>
            <a:ext cx="1872208" cy="108012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クラッキング手法についての教育、ホワイトハッカーに対しての知見</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イノベーティブな人材の育成の必要性とその方法</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p:txBody>
      </p:sp>
      <p:sp>
        <p:nvSpPr>
          <p:cNvPr id="37" name="正方形/長方形 36"/>
          <p:cNvSpPr/>
          <p:nvPr/>
        </p:nvSpPr>
        <p:spPr>
          <a:xfrm>
            <a:off x="7833320" y="4797152"/>
            <a:ext cx="1872208" cy="1008084"/>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en-US" altLang="ja-JP" sz="900" dirty="0" err="1">
                <a:solidFill>
                  <a:schemeClr val="tx1"/>
                </a:solidFill>
                <a:latin typeface="游ゴシック Medium" panose="020B0500000000000000" pitchFamily="50" charset="-128"/>
                <a:ea typeface="游ゴシック Medium" panose="020B0500000000000000" pitchFamily="50" charset="-128"/>
              </a:rPr>
              <a:t>IoT</a:t>
            </a:r>
            <a:r>
              <a:rPr lang="ja-JP" altLang="en-US" sz="900" dirty="0" err="1">
                <a:solidFill>
                  <a:schemeClr val="tx1"/>
                </a:solidFill>
                <a:latin typeface="游ゴシック Medium" panose="020B0500000000000000" pitchFamily="50" charset="-128"/>
                <a:ea typeface="游ゴシック Medium" panose="020B0500000000000000" pitchFamily="50" charset="-128"/>
              </a:rPr>
              <a:t>、</a:t>
            </a:r>
            <a:r>
              <a:rPr lang="en-US" altLang="ja-JP" sz="900" dirty="0">
                <a:solidFill>
                  <a:schemeClr val="tx1"/>
                </a:solidFill>
                <a:latin typeface="游ゴシック Medium" panose="020B0500000000000000" pitchFamily="50" charset="-128"/>
                <a:ea typeface="游ゴシック Medium" panose="020B0500000000000000" pitchFamily="50" charset="-128"/>
              </a:rPr>
              <a:t>AI</a:t>
            </a:r>
            <a:r>
              <a:rPr lang="ja-JP" altLang="en-US" sz="900" dirty="0">
                <a:solidFill>
                  <a:schemeClr val="tx1"/>
                </a:solidFill>
                <a:latin typeface="游ゴシック Medium" panose="020B0500000000000000" pitchFamily="50" charset="-128"/>
                <a:ea typeface="游ゴシック Medium" panose="020B0500000000000000" pitchFamily="50" charset="-128"/>
              </a:rPr>
              <a:t>等の活用事例、成功事例、市場動向、トレンド</a:t>
            </a: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グローバル展開</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インシデント事例</a:t>
            </a:r>
          </a:p>
          <a:p>
            <a:pPr marL="133350" indent="-133350">
              <a:buClr>
                <a:schemeClr val="bg1">
                  <a:lumMod val="50000"/>
                </a:schemeClr>
              </a:buClr>
              <a:buSzPct val="80000"/>
              <a:buFont typeface="Wingdings" panose="05000000000000000000" pitchFamily="2" charset="2"/>
              <a:buChar char="l"/>
            </a:pPr>
            <a:r>
              <a:rPr lang="en-US" altLang="ja-JP" sz="900" dirty="0">
                <a:solidFill>
                  <a:schemeClr val="tx1"/>
                </a:solidFill>
                <a:latin typeface="游ゴシック Medium" panose="020B0500000000000000" pitchFamily="50" charset="-128"/>
                <a:ea typeface="游ゴシック Medium" panose="020B0500000000000000" pitchFamily="50" charset="-128"/>
              </a:rPr>
              <a:t>DX</a:t>
            </a:r>
            <a:r>
              <a:rPr lang="ja-JP" altLang="en-US" sz="900" dirty="0">
                <a:solidFill>
                  <a:schemeClr val="tx1"/>
                </a:solidFill>
                <a:latin typeface="游ゴシック Medium" panose="020B0500000000000000" pitchFamily="50" charset="-128"/>
                <a:ea typeface="游ゴシック Medium" panose="020B0500000000000000" pitchFamily="50" charset="-128"/>
              </a:rPr>
              <a:t>とは／</a:t>
            </a:r>
            <a:r>
              <a:rPr lang="en-US" altLang="ja-JP" sz="900" dirty="0">
                <a:solidFill>
                  <a:schemeClr val="tx1"/>
                </a:solidFill>
                <a:latin typeface="游ゴシック Medium" panose="020B0500000000000000" pitchFamily="50" charset="-128"/>
                <a:ea typeface="游ゴシック Medium" panose="020B0500000000000000" pitchFamily="50" charset="-128"/>
              </a:rPr>
              <a:t>DX</a:t>
            </a:r>
            <a:r>
              <a:rPr lang="ja-JP" altLang="en-US" sz="900" dirty="0">
                <a:solidFill>
                  <a:schemeClr val="tx1"/>
                </a:solidFill>
                <a:latin typeface="游ゴシック Medium" panose="020B0500000000000000" pitchFamily="50" charset="-128"/>
                <a:ea typeface="游ゴシック Medium" panose="020B0500000000000000" pitchFamily="50" charset="-128"/>
              </a:rPr>
              <a:t>がもたらす様々な効果と既存産業への影響</a:t>
            </a:r>
          </a:p>
        </p:txBody>
      </p:sp>
      <p:sp>
        <p:nvSpPr>
          <p:cNvPr id="38" name="正方形/長方形 37"/>
          <p:cNvSpPr/>
          <p:nvPr/>
        </p:nvSpPr>
        <p:spPr>
          <a:xfrm>
            <a:off x="7833320" y="5805264"/>
            <a:ext cx="1872208" cy="6481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公開済成果物の定期的な見直しと更新</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コンプライアンス、販売戦略</a:t>
            </a:r>
            <a:endParaRPr lang="en-US" altLang="ja-JP" sz="900" dirty="0">
              <a:solidFill>
                <a:schemeClr val="tx1"/>
              </a:solidFill>
              <a:latin typeface="游ゴシック Medium" panose="020B0500000000000000" pitchFamily="50" charset="-128"/>
              <a:ea typeface="游ゴシック Medium" panose="020B0500000000000000" pitchFamily="50" charset="-128"/>
            </a:endParaRPr>
          </a:p>
          <a:p>
            <a:pPr marL="133350" indent="-133350">
              <a:buClr>
                <a:schemeClr val="bg1">
                  <a:lumMod val="50000"/>
                </a:schemeClr>
              </a:buClr>
              <a:buSzPct val="80000"/>
              <a:buFont typeface="Wingdings" panose="05000000000000000000" pitchFamily="2" charset="2"/>
              <a:buChar char="l"/>
            </a:pPr>
            <a:r>
              <a:rPr lang="ja-JP" altLang="en-US" sz="900" dirty="0">
                <a:solidFill>
                  <a:schemeClr val="tx1"/>
                </a:solidFill>
                <a:latin typeface="游ゴシック Medium" panose="020B0500000000000000" pitchFamily="50" charset="-128"/>
                <a:ea typeface="游ゴシック Medium" panose="020B0500000000000000" pitchFamily="50" charset="-128"/>
              </a:rPr>
              <a:t>コンテンツの漫画化</a:t>
            </a:r>
          </a:p>
        </p:txBody>
      </p:sp>
      <p:sp>
        <p:nvSpPr>
          <p:cNvPr id="41" name="正方形/長方形 40"/>
          <p:cNvSpPr/>
          <p:nvPr/>
        </p:nvSpPr>
        <p:spPr>
          <a:xfrm>
            <a:off x="200472" y="1557015"/>
            <a:ext cx="504056" cy="2159936"/>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000" dirty="0">
                <a:solidFill>
                  <a:schemeClr val="tx1"/>
                </a:solidFill>
                <a:latin typeface="游ゴシック Medium" panose="020B0500000000000000" pitchFamily="50" charset="-128"/>
                <a:ea typeface="游ゴシック Medium" panose="020B0500000000000000" pitchFamily="50" charset="-128"/>
              </a:rPr>
              <a:t>技術</a:t>
            </a:r>
          </a:p>
        </p:txBody>
      </p:sp>
      <p:sp>
        <p:nvSpPr>
          <p:cNvPr id="42" name="正方形/長方形 41"/>
          <p:cNvSpPr/>
          <p:nvPr/>
        </p:nvSpPr>
        <p:spPr>
          <a:xfrm>
            <a:off x="200472" y="3717032"/>
            <a:ext cx="504056" cy="1080120"/>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000" dirty="0">
                <a:solidFill>
                  <a:schemeClr val="tx1"/>
                </a:solidFill>
                <a:latin typeface="游ゴシック Medium" panose="020B0500000000000000" pitchFamily="50" charset="-128"/>
                <a:ea typeface="游ゴシック Medium" panose="020B0500000000000000" pitchFamily="50" charset="-128"/>
              </a:rPr>
              <a:t>人材</a:t>
            </a:r>
          </a:p>
        </p:txBody>
      </p:sp>
      <p:sp>
        <p:nvSpPr>
          <p:cNvPr id="43" name="正方形/長方形 42"/>
          <p:cNvSpPr/>
          <p:nvPr/>
        </p:nvSpPr>
        <p:spPr>
          <a:xfrm>
            <a:off x="200472" y="4797375"/>
            <a:ext cx="504056" cy="1007889"/>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000" dirty="0">
                <a:solidFill>
                  <a:schemeClr val="tx1"/>
                </a:solidFill>
                <a:latin typeface="游ゴシック Medium" panose="020B0500000000000000" pitchFamily="50" charset="-128"/>
                <a:ea typeface="游ゴシック Medium" panose="020B0500000000000000" pitchFamily="50" charset="-128"/>
              </a:rPr>
              <a:t>産業</a:t>
            </a:r>
          </a:p>
        </p:txBody>
      </p:sp>
      <p:sp>
        <p:nvSpPr>
          <p:cNvPr id="44" name="正方形/長方形 43"/>
          <p:cNvSpPr/>
          <p:nvPr/>
        </p:nvSpPr>
        <p:spPr>
          <a:xfrm>
            <a:off x="200472" y="5805487"/>
            <a:ext cx="504056" cy="647849"/>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000" dirty="0">
                <a:solidFill>
                  <a:schemeClr val="tx1"/>
                </a:solidFill>
                <a:latin typeface="游ゴシック Medium" panose="020B0500000000000000" pitchFamily="50" charset="-128"/>
                <a:ea typeface="游ゴシック Medium" panose="020B0500000000000000" pitchFamily="50" charset="-128"/>
              </a:rPr>
              <a:t>その他</a:t>
            </a:r>
          </a:p>
        </p:txBody>
      </p:sp>
      <p:sp>
        <p:nvSpPr>
          <p:cNvPr id="45" name="正方形/長方形 44"/>
          <p:cNvSpPr/>
          <p:nvPr/>
        </p:nvSpPr>
        <p:spPr>
          <a:xfrm>
            <a:off x="704528" y="1196975"/>
            <a:ext cx="2016224" cy="359817"/>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nchor="ctr"/>
          <a:lstStyle/>
          <a:p>
            <a:pPr algn="ctr"/>
            <a:r>
              <a:rPr kumimoji="1" lang="ja-JP" altLang="en-US" sz="1000" dirty="0">
                <a:solidFill>
                  <a:schemeClr val="tx1"/>
                </a:solidFill>
                <a:latin typeface="游ゴシック Medium" panose="020B0500000000000000" pitchFamily="50" charset="-128"/>
                <a:ea typeface="游ゴシック Medium" panose="020B0500000000000000" pitchFamily="50" charset="-128"/>
              </a:rPr>
              <a:t>経営者</a:t>
            </a:r>
          </a:p>
        </p:txBody>
      </p:sp>
      <p:sp>
        <p:nvSpPr>
          <p:cNvPr id="46" name="正方形/長方形 45"/>
          <p:cNvSpPr/>
          <p:nvPr/>
        </p:nvSpPr>
        <p:spPr>
          <a:xfrm>
            <a:off x="2720752" y="1196752"/>
            <a:ext cx="1800200" cy="359817"/>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nchor="ctr"/>
          <a:lstStyle/>
          <a:p>
            <a:pPr algn="ctr"/>
            <a:r>
              <a:rPr lang="ja-JP" altLang="en-US" sz="1000" dirty="0">
                <a:solidFill>
                  <a:schemeClr val="tx1"/>
                </a:solidFill>
                <a:latin typeface="游ゴシック Medium" panose="020B0500000000000000" pitchFamily="50" charset="-128"/>
                <a:ea typeface="游ゴシック Medium" panose="020B0500000000000000" pitchFamily="50" charset="-128"/>
              </a:rPr>
              <a:t>管理者</a:t>
            </a:r>
          </a:p>
        </p:txBody>
      </p:sp>
      <p:sp>
        <p:nvSpPr>
          <p:cNvPr id="47" name="正方形/長方形 46"/>
          <p:cNvSpPr/>
          <p:nvPr/>
        </p:nvSpPr>
        <p:spPr>
          <a:xfrm>
            <a:off x="4520952" y="1196752"/>
            <a:ext cx="2160240" cy="359817"/>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nchor="ctr"/>
          <a:lstStyle/>
          <a:p>
            <a:pPr algn="ctr"/>
            <a:r>
              <a:rPr lang="ja-JP" altLang="en-US" sz="1000" dirty="0">
                <a:solidFill>
                  <a:schemeClr val="tx1"/>
                </a:solidFill>
                <a:latin typeface="游ゴシック Medium" panose="020B0500000000000000" pitchFamily="50" charset="-128"/>
                <a:ea typeface="游ゴシック Medium" panose="020B0500000000000000" pitchFamily="50" charset="-128"/>
              </a:rPr>
              <a:t>技術</a:t>
            </a:r>
            <a:r>
              <a:rPr kumimoji="1" lang="ja-JP" altLang="en-US" sz="1000" dirty="0">
                <a:solidFill>
                  <a:schemeClr val="tx1"/>
                </a:solidFill>
                <a:latin typeface="游ゴシック Medium" panose="020B0500000000000000" pitchFamily="50" charset="-128"/>
                <a:ea typeface="游ゴシック Medium" panose="020B0500000000000000" pitchFamily="50" charset="-128"/>
              </a:rPr>
              <a:t>者</a:t>
            </a:r>
          </a:p>
        </p:txBody>
      </p:sp>
      <p:sp>
        <p:nvSpPr>
          <p:cNvPr id="48" name="正方形/長方形 47"/>
          <p:cNvSpPr/>
          <p:nvPr/>
        </p:nvSpPr>
        <p:spPr>
          <a:xfrm>
            <a:off x="6681192" y="1196752"/>
            <a:ext cx="1152128" cy="359817"/>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nchor="ctr"/>
          <a:lstStyle/>
          <a:p>
            <a:pPr algn="ctr"/>
            <a:r>
              <a:rPr kumimoji="1" lang="ja-JP" altLang="en-US" sz="1000" dirty="0">
                <a:solidFill>
                  <a:schemeClr val="tx1"/>
                </a:solidFill>
                <a:latin typeface="游ゴシック Medium" panose="020B0500000000000000" pitchFamily="50" charset="-128"/>
                <a:ea typeface="游ゴシック Medium" panose="020B0500000000000000" pitchFamily="50" charset="-128"/>
              </a:rPr>
              <a:t>営業･マーケ</a:t>
            </a:r>
          </a:p>
        </p:txBody>
      </p:sp>
      <p:sp>
        <p:nvSpPr>
          <p:cNvPr id="49" name="正方形/長方形 48"/>
          <p:cNvSpPr/>
          <p:nvPr/>
        </p:nvSpPr>
        <p:spPr>
          <a:xfrm>
            <a:off x="7833320" y="1196752"/>
            <a:ext cx="1872208" cy="359817"/>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nchor="ctr"/>
          <a:lstStyle/>
          <a:p>
            <a:pPr algn="ctr"/>
            <a:r>
              <a:rPr kumimoji="1" lang="ja-JP" altLang="en-US" sz="1000" dirty="0">
                <a:solidFill>
                  <a:schemeClr val="tx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13386664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Q31 </a:t>
            </a:r>
            <a:r>
              <a:rPr lang="ja-JP" altLang="en-US" dirty="0"/>
              <a:t>政府・</a:t>
            </a:r>
            <a:r>
              <a:rPr lang="en-US" altLang="ja-JP" dirty="0"/>
              <a:t>IPA</a:t>
            </a:r>
            <a:r>
              <a:rPr lang="ja-JP" altLang="en-US" dirty="0"/>
              <a:t>がとるべき施策</a:t>
            </a:r>
          </a:p>
        </p:txBody>
      </p:sp>
      <p:sp>
        <p:nvSpPr>
          <p:cNvPr id="9" name="角丸四角形 8"/>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cxnSp>
        <p:nvCxnSpPr>
          <p:cNvPr id="11" name="直線コネクタ 10"/>
          <p:cNvCxnSpPr/>
          <p:nvPr/>
        </p:nvCxnSpPr>
        <p:spPr>
          <a:xfrm>
            <a:off x="885000" y="5382741"/>
            <a:ext cx="3419928" cy="0"/>
          </a:xfrm>
          <a:prstGeom prst="line">
            <a:avLst/>
          </a:prstGeom>
          <a:ln w="12700">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496616" y="5843364"/>
            <a:ext cx="2808312" cy="0"/>
          </a:xfrm>
          <a:prstGeom prst="line">
            <a:avLst/>
          </a:prstGeom>
          <a:ln w="12700">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42509" y="5464274"/>
            <a:ext cx="954107" cy="246221"/>
          </a:xfrm>
          <a:prstGeom prst="rect">
            <a:avLst/>
          </a:prstGeom>
          <a:noFill/>
        </p:spPr>
        <p:txBody>
          <a:bodyPr wrap="none" rtlCol="0">
            <a:spAutoFit/>
          </a:bodyPr>
          <a:lstStyle/>
          <a:p>
            <a:r>
              <a:rPr kumimoji="1" lang="ja-JP" altLang="en-US" sz="1000" dirty="0">
                <a:solidFill>
                  <a:srgbClr val="FF33CC"/>
                </a:solidFill>
                <a:latin typeface="游ゴシック Medium" panose="020B0500000000000000" pitchFamily="50" charset="-128"/>
                <a:ea typeface="游ゴシック Medium" panose="020B0500000000000000" pitchFamily="50" charset="-128"/>
              </a:rPr>
              <a:t>新規設問項目</a:t>
            </a:r>
          </a:p>
        </p:txBody>
      </p:sp>
    </p:spTree>
    <p:extLst>
      <p:ext uri="{BB962C8B-B14F-4D97-AF65-F5344CB8AC3E}">
        <p14:creationId xmlns:p14="http://schemas.microsoft.com/office/powerpoint/2010/main" val="238231263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Q31 </a:t>
            </a:r>
            <a:r>
              <a:rPr lang="ja-JP" altLang="en-US" dirty="0"/>
              <a:t>政府・</a:t>
            </a:r>
            <a:r>
              <a:rPr lang="en-US" altLang="ja-JP" dirty="0"/>
              <a:t>IPA</a:t>
            </a:r>
            <a:r>
              <a:rPr lang="ja-JP" altLang="en-US" dirty="0"/>
              <a:t>がとるべき施策（</a:t>
            </a:r>
            <a:r>
              <a:rPr lang="en-US" altLang="ja-JP" dirty="0"/>
              <a:t>3</a:t>
            </a:r>
            <a:r>
              <a:rPr lang="ja-JP" altLang="en-US" dirty="0"/>
              <a:t>番目までの合計）</a:t>
            </a:r>
          </a:p>
        </p:txBody>
      </p:sp>
      <p:sp>
        <p:nvSpPr>
          <p:cNvPr id="9" name="角丸四角形 8"/>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cxnSp>
        <p:nvCxnSpPr>
          <p:cNvPr id="11" name="直線コネクタ 10"/>
          <p:cNvCxnSpPr/>
          <p:nvPr/>
        </p:nvCxnSpPr>
        <p:spPr>
          <a:xfrm>
            <a:off x="885000" y="4831060"/>
            <a:ext cx="3419928" cy="0"/>
          </a:xfrm>
          <a:prstGeom prst="line">
            <a:avLst/>
          </a:prstGeom>
          <a:ln w="12700">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496616" y="5795739"/>
            <a:ext cx="2808312" cy="0"/>
          </a:xfrm>
          <a:prstGeom prst="line">
            <a:avLst/>
          </a:prstGeom>
          <a:ln w="12700">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992560" y="5085184"/>
            <a:ext cx="954107" cy="246221"/>
          </a:xfrm>
          <a:prstGeom prst="rect">
            <a:avLst/>
          </a:prstGeom>
          <a:noFill/>
        </p:spPr>
        <p:txBody>
          <a:bodyPr wrap="none" rtlCol="0">
            <a:spAutoFit/>
          </a:bodyPr>
          <a:lstStyle/>
          <a:p>
            <a:r>
              <a:rPr kumimoji="1" lang="ja-JP" altLang="en-US" sz="1000" dirty="0">
                <a:solidFill>
                  <a:srgbClr val="FF33CC"/>
                </a:solidFill>
                <a:latin typeface="游ゴシック Medium" panose="020B0500000000000000" pitchFamily="50" charset="-128"/>
                <a:ea typeface="游ゴシック Medium" panose="020B0500000000000000" pitchFamily="50" charset="-128"/>
              </a:rPr>
              <a:t>新規設問項目</a:t>
            </a:r>
          </a:p>
        </p:txBody>
      </p:sp>
      <p:cxnSp>
        <p:nvCxnSpPr>
          <p:cNvPr id="5" name="直線コネクタ 4"/>
          <p:cNvCxnSpPr/>
          <p:nvPr/>
        </p:nvCxnSpPr>
        <p:spPr>
          <a:xfrm>
            <a:off x="1872655" y="4884018"/>
            <a:ext cx="0" cy="686172"/>
          </a:xfrm>
          <a:prstGeom prst="line">
            <a:avLst/>
          </a:prstGeom>
          <a:ln w="12700">
            <a:solidFill>
              <a:srgbClr val="FF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41055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Q31 </a:t>
            </a:r>
            <a:r>
              <a:rPr lang="ja-JP" altLang="en-US" dirty="0"/>
              <a:t>政府・</a:t>
            </a:r>
            <a:r>
              <a:rPr lang="en-US" altLang="ja-JP" dirty="0"/>
              <a:t>IPA</a:t>
            </a:r>
            <a:r>
              <a:rPr lang="ja-JP" altLang="en-US" dirty="0"/>
              <a:t>がとるべき施策（</a:t>
            </a:r>
            <a:r>
              <a:rPr lang="en-US" altLang="ja-JP" dirty="0"/>
              <a:t>3</a:t>
            </a:r>
            <a:r>
              <a:rPr lang="ja-JP" altLang="en-US" dirty="0"/>
              <a:t>番目までの合計で経年比較）</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4314453" y="5723731"/>
            <a:ext cx="1479892" cy="230832"/>
          </a:xfrm>
          <a:prstGeom prst="rect">
            <a:avLst/>
          </a:prstGeom>
          <a:noFill/>
        </p:spPr>
        <p:txBody>
          <a:bodyPr wrap="none" rtlCol="0">
            <a:spAutoFit/>
          </a:bodyPr>
          <a:lstStyle/>
          <a:p>
            <a:r>
              <a:rPr kumimoji="1" lang="ja-JP" altLang="en-US" sz="900" dirty="0">
                <a:latin typeface="游ゴシック Medium" panose="020B0500000000000000" pitchFamily="50" charset="-128"/>
                <a:ea typeface="游ゴシック Medium" panose="020B0500000000000000" pitchFamily="50" charset="-128"/>
              </a:rPr>
              <a:t>（</a:t>
            </a:r>
            <a:r>
              <a:rPr kumimoji="1" lang="en-US" altLang="ja-JP" sz="900" dirty="0">
                <a:latin typeface="游ゴシック Medium" panose="020B0500000000000000" pitchFamily="50" charset="-128"/>
                <a:ea typeface="游ゴシック Medium" panose="020B0500000000000000" pitchFamily="50" charset="-128"/>
              </a:rPr>
              <a:t>2017</a:t>
            </a:r>
            <a:r>
              <a:rPr kumimoji="1" lang="ja-JP" altLang="en-US" sz="900" dirty="0">
                <a:latin typeface="游ゴシック Medium" panose="020B0500000000000000" pitchFamily="50" charset="-128"/>
                <a:ea typeface="游ゴシック Medium" panose="020B0500000000000000" pitchFamily="50" charset="-128"/>
              </a:rPr>
              <a:t>年度は設問なし）</a:t>
            </a:r>
          </a:p>
        </p:txBody>
      </p:sp>
      <p:sp>
        <p:nvSpPr>
          <p:cNvPr id="8" name="テキスト ボックス 7"/>
          <p:cNvSpPr txBox="1"/>
          <p:nvPr/>
        </p:nvSpPr>
        <p:spPr>
          <a:xfrm>
            <a:off x="4314453" y="4818856"/>
            <a:ext cx="1479892" cy="230832"/>
          </a:xfrm>
          <a:prstGeom prst="rect">
            <a:avLst/>
          </a:prstGeom>
          <a:noFill/>
        </p:spPr>
        <p:txBody>
          <a:bodyPr wrap="none" rtlCol="0">
            <a:spAutoFit/>
          </a:bodyPr>
          <a:lstStyle/>
          <a:p>
            <a:r>
              <a:rPr kumimoji="1" lang="ja-JP" altLang="en-US" sz="900" dirty="0">
                <a:latin typeface="游ゴシック Medium" panose="020B0500000000000000" pitchFamily="50" charset="-128"/>
                <a:ea typeface="游ゴシック Medium" panose="020B0500000000000000" pitchFamily="50" charset="-128"/>
              </a:rPr>
              <a:t>（</a:t>
            </a:r>
            <a:r>
              <a:rPr kumimoji="1" lang="en-US" altLang="ja-JP" sz="900" dirty="0">
                <a:latin typeface="游ゴシック Medium" panose="020B0500000000000000" pitchFamily="50" charset="-128"/>
                <a:ea typeface="游ゴシック Medium" panose="020B0500000000000000" pitchFamily="50" charset="-128"/>
              </a:rPr>
              <a:t>2017</a:t>
            </a:r>
            <a:r>
              <a:rPr kumimoji="1" lang="ja-JP" altLang="en-US" sz="900" dirty="0">
                <a:latin typeface="游ゴシック Medium" panose="020B0500000000000000" pitchFamily="50" charset="-128"/>
                <a:ea typeface="游ゴシック Medium" panose="020B0500000000000000" pitchFamily="50" charset="-128"/>
              </a:rPr>
              <a:t>年度は設問なし）</a:t>
            </a:r>
          </a:p>
        </p:txBody>
      </p:sp>
      <p:sp>
        <p:nvSpPr>
          <p:cNvPr id="9" name="角丸四角形 8"/>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51078836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Q31 </a:t>
            </a:r>
            <a:r>
              <a:rPr lang="ja-JP" altLang="en-US" dirty="0"/>
              <a:t>政府・</a:t>
            </a:r>
            <a:r>
              <a:rPr lang="en-US" altLang="ja-JP" dirty="0"/>
              <a:t>IPA</a:t>
            </a:r>
            <a:r>
              <a:rPr lang="ja-JP" altLang="en-US" dirty="0"/>
              <a:t>がとるべき施策（クロス集計）</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4" name="角丸四角形 13"/>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363682450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Q32 </a:t>
            </a:r>
            <a:r>
              <a:rPr lang="ja-JP" altLang="en-US" dirty="0"/>
              <a:t>今後この調査に加えるべき／調査してほしい項目等</a:t>
            </a:r>
            <a:br>
              <a:rPr lang="en-US" altLang="ja-JP" dirty="0"/>
            </a:br>
            <a:r>
              <a:rPr lang="ja-JP" altLang="en-US" dirty="0"/>
              <a:t>（主な記載内容）</a:t>
            </a:r>
          </a:p>
        </p:txBody>
      </p:sp>
      <p:sp>
        <p:nvSpPr>
          <p:cNvPr id="7" name="正方形/長方形 6"/>
          <p:cNvSpPr/>
          <p:nvPr/>
        </p:nvSpPr>
        <p:spPr>
          <a:xfrm>
            <a:off x="920552" y="1988838"/>
            <a:ext cx="3888432" cy="3672409"/>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データセキュリティ</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開発環境を提供する側に関する項目</a:t>
            </a:r>
          </a:p>
          <a:p>
            <a:pPr marL="133350" indent="-133350">
              <a:spcAft>
                <a:spcPts val="600"/>
              </a:spcAft>
              <a:buClr>
                <a:schemeClr val="bg1">
                  <a:lumMod val="50000"/>
                </a:schemeClr>
              </a:buClr>
              <a:buSzPct val="80000"/>
              <a:buFont typeface="Wingdings" panose="05000000000000000000" pitchFamily="2" charset="2"/>
              <a:buChar char="l"/>
            </a:pPr>
            <a:r>
              <a:rPr lang="en-US" altLang="ja-JP" sz="12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200" dirty="0">
                <a:solidFill>
                  <a:schemeClr val="tx1"/>
                </a:solidFill>
                <a:latin typeface="游ゴシック Medium" panose="020B0500000000000000" pitchFamily="50" charset="-128"/>
                <a:ea typeface="游ゴシック Medium" panose="020B0500000000000000" pitchFamily="50" charset="-128"/>
              </a:rPr>
              <a:t>関連システムの事業化の進捗度</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企業規模別の個別案件ごとのコスト比較</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介護・健康分野への</a:t>
            </a:r>
            <a:r>
              <a:rPr lang="en-US" altLang="ja-JP" sz="12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200" dirty="0">
                <a:solidFill>
                  <a:schemeClr val="tx1"/>
                </a:solidFill>
                <a:latin typeface="游ゴシック Medium" panose="020B0500000000000000" pitchFamily="50" charset="-128"/>
                <a:ea typeface="游ゴシック Medium" panose="020B0500000000000000" pitchFamily="50" charset="-128"/>
              </a:rPr>
              <a:t>の適用状況</a:t>
            </a:r>
          </a:p>
          <a:p>
            <a:pPr marL="133350" indent="-133350">
              <a:spcAft>
                <a:spcPts val="600"/>
              </a:spcAft>
              <a:buClr>
                <a:schemeClr val="bg1">
                  <a:lumMod val="50000"/>
                </a:schemeClr>
              </a:buClr>
              <a:buSzPct val="80000"/>
              <a:buFont typeface="Wingdings" panose="05000000000000000000" pitchFamily="2" charset="2"/>
              <a:buChar char="l"/>
            </a:pPr>
            <a:r>
              <a:rPr lang="en-US" altLang="ja-JP" sz="1200" dirty="0" err="1">
                <a:solidFill>
                  <a:schemeClr val="tx1"/>
                </a:solidFill>
                <a:latin typeface="游ゴシック Medium" panose="020B0500000000000000" pitchFamily="50" charset="-128"/>
                <a:ea typeface="游ゴシック Medium" panose="020B0500000000000000" pitchFamily="50" charset="-128"/>
              </a:rPr>
              <a:t>MaaS</a:t>
            </a:r>
            <a:r>
              <a:rPr lang="ja-JP" altLang="en-US" sz="1200" dirty="0">
                <a:solidFill>
                  <a:schemeClr val="tx1"/>
                </a:solidFill>
                <a:latin typeface="游ゴシック Medium" panose="020B0500000000000000" pitchFamily="50" charset="-128"/>
                <a:ea typeface="游ゴシック Medium" panose="020B0500000000000000" pitchFamily="50" charset="-128"/>
              </a:rPr>
              <a:t>社会に関する項目</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人材確保のために利用した制度や仕組みとその人数</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今後の技術トレンド</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利益率が高い今後のソフト開発のトレンド</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人材不足の改善の為に重視するポイント</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開発費の調達方法</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組込みでのアジャイル開発の実態</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高度な能力を持つ</a:t>
            </a:r>
            <a:r>
              <a:rPr lang="en-US" altLang="ja-JP" sz="1200" dirty="0">
                <a:solidFill>
                  <a:schemeClr val="tx1"/>
                </a:solidFill>
                <a:latin typeface="游ゴシック Medium" panose="020B0500000000000000" pitchFamily="50" charset="-128"/>
                <a:ea typeface="游ゴシック Medium" panose="020B0500000000000000" pitchFamily="50" charset="-128"/>
              </a:rPr>
              <a:t>IT</a:t>
            </a:r>
            <a:r>
              <a:rPr lang="ja-JP" altLang="en-US" sz="1200" dirty="0">
                <a:solidFill>
                  <a:schemeClr val="tx1"/>
                </a:solidFill>
                <a:latin typeface="游ゴシック Medium" panose="020B0500000000000000" pitchFamily="50" charset="-128"/>
                <a:ea typeface="游ゴシック Medium" panose="020B0500000000000000" pitchFamily="50" charset="-128"/>
              </a:rPr>
              <a:t>人材の育成に関する項目</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産業分野別の詳細</a:t>
            </a:r>
          </a:p>
        </p:txBody>
      </p:sp>
      <p:sp>
        <p:nvSpPr>
          <p:cNvPr id="8" name="正方形/長方形 7"/>
          <p:cNvSpPr/>
          <p:nvPr/>
        </p:nvSpPr>
        <p:spPr>
          <a:xfrm>
            <a:off x="920552" y="1557014"/>
            <a:ext cx="3888432" cy="359817"/>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nchor="ctr"/>
          <a:lstStyle/>
          <a:p>
            <a:pPr algn="ctr"/>
            <a:r>
              <a:rPr lang="ja-JP" altLang="en-US" sz="1200" dirty="0">
                <a:solidFill>
                  <a:schemeClr val="tx1"/>
                </a:solidFill>
                <a:latin typeface="游ゴシック Medium" panose="020B0500000000000000" pitchFamily="50" charset="-128"/>
                <a:ea typeface="游ゴシック Medium" panose="020B0500000000000000" pitchFamily="50" charset="-128"/>
              </a:rPr>
              <a:t>今後この調査に加えるべき／調査してほしい項目</a:t>
            </a:r>
            <a:endParaRPr kumimoji="1" lang="ja-JP" altLang="en-US" sz="1200" dirty="0">
              <a:solidFill>
                <a:schemeClr val="tx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5097016" y="1988615"/>
            <a:ext cx="3888432" cy="3672633"/>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33350" indent="-133350">
              <a:spcAft>
                <a:spcPts val="600"/>
              </a:spcAft>
              <a:buClr>
                <a:schemeClr val="bg1">
                  <a:lumMod val="50000"/>
                </a:schemeClr>
              </a:buClr>
              <a:buSzPct val="80000"/>
              <a:buFont typeface="Wingdings" panose="05000000000000000000" pitchFamily="2" charset="2"/>
              <a:buChar char="l"/>
            </a:pPr>
            <a:r>
              <a:rPr lang="en-US" altLang="ja-JP" sz="1200" dirty="0">
                <a:solidFill>
                  <a:schemeClr val="tx1"/>
                </a:solidFill>
                <a:latin typeface="游ゴシック Medium" panose="020B0500000000000000" pitchFamily="50" charset="-128"/>
                <a:ea typeface="游ゴシック Medium" panose="020B0500000000000000" pitchFamily="50" charset="-128"/>
              </a:rPr>
              <a:t>IPA</a:t>
            </a:r>
            <a:r>
              <a:rPr lang="ja-JP" altLang="en-US" sz="1200" dirty="0">
                <a:solidFill>
                  <a:schemeClr val="tx1"/>
                </a:solidFill>
                <a:latin typeface="游ゴシック Medium" panose="020B0500000000000000" pitchFamily="50" charset="-128"/>
                <a:ea typeface="游ゴシック Medium" panose="020B0500000000000000" pitchFamily="50" charset="-128"/>
              </a:rPr>
              <a:t>の取り組みの広報が不足</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地方部でもセミナー等を開催してほしい</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調査項目が多い</a:t>
            </a:r>
          </a:p>
          <a:p>
            <a:pPr marL="133350" indent="-133350">
              <a:spcAft>
                <a:spcPts val="600"/>
              </a:spcAft>
              <a:buClr>
                <a:schemeClr val="bg1">
                  <a:lumMod val="50000"/>
                </a:schemeClr>
              </a:buClr>
              <a:buSzPct val="80000"/>
              <a:buFont typeface="Wingdings" panose="05000000000000000000" pitchFamily="2" charset="2"/>
              <a:buChar char="l"/>
            </a:pPr>
            <a:r>
              <a:rPr lang="en-US" altLang="ja-JP" sz="1200" dirty="0">
                <a:solidFill>
                  <a:schemeClr val="tx1"/>
                </a:solidFill>
                <a:latin typeface="游ゴシック Medium" panose="020B0500000000000000" pitchFamily="50" charset="-128"/>
                <a:ea typeface="游ゴシック Medium" panose="020B0500000000000000" pitchFamily="50" charset="-128"/>
              </a:rPr>
              <a:t>UML</a:t>
            </a:r>
            <a:r>
              <a:rPr lang="ja-JP" altLang="en-US" sz="1200" dirty="0">
                <a:solidFill>
                  <a:schemeClr val="tx1"/>
                </a:solidFill>
                <a:latin typeface="游ゴシック Medium" panose="020B0500000000000000" pitchFamily="50" charset="-128"/>
                <a:ea typeface="游ゴシック Medium" panose="020B0500000000000000" pitchFamily="50" charset="-128"/>
              </a:rPr>
              <a:t>と</a:t>
            </a:r>
            <a:r>
              <a:rPr lang="en-US" altLang="ja-JP" sz="1200" dirty="0" err="1">
                <a:solidFill>
                  <a:schemeClr val="tx1"/>
                </a:solidFill>
                <a:latin typeface="游ゴシック Medium" panose="020B0500000000000000" pitchFamily="50" charset="-128"/>
                <a:ea typeface="游ゴシック Medium" panose="020B0500000000000000" pitchFamily="50" charset="-128"/>
              </a:rPr>
              <a:t>SysML</a:t>
            </a:r>
            <a:r>
              <a:rPr lang="ja-JP" altLang="en-US" sz="1200" dirty="0">
                <a:solidFill>
                  <a:schemeClr val="tx1"/>
                </a:solidFill>
                <a:latin typeface="游ゴシック Medium" panose="020B0500000000000000" pitchFamily="50" charset="-128"/>
                <a:ea typeface="游ゴシック Medium" panose="020B0500000000000000" pitchFamily="50" charset="-128"/>
              </a:rPr>
              <a:t>は分けるべき</a:t>
            </a: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パスワードのポスターは良かった</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pPr marL="133350" indent="-133350">
              <a:spcAft>
                <a:spcPts val="600"/>
              </a:spcAft>
              <a:buClr>
                <a:schemeClr val="bg1">
                  <a:lumMod val="50000"/>
                </a:schemeClr>
              </a:buClr>
              <a:buSzPct val="80000"/>
              <a:buFont typeface="Wingdings" panose="05000000000000000000" pitchFamily="2" charset="2"/>
              <a:buChar char="l"/>
            </a:pPr>
            <a:r>
              <a:rPr lang="ja-JP" altLang="en-US" sz="1200" dirty="0">
                <a:solidFill>
                  <a:schemeClr val="tx1"/>
                </a:solidFill>
                <a:latin typeface="游ゴシック Medium" panose="020B0500000000000000" pitchFamily="50" charset="-128"/>
                <a:ea typeface="游ゴシック Medium" panose="020B0500000000000000" pitchFamily="50" charset="-128"/>
              </a:rPr>
              <a:t>組込みソフトウェア産業実態調査の継続</a:t>
            </a:r>
          </a:p>
        </p:txBody>
      </p:sp>
      <p:sp>
        <p:nvSpPr>
          <p:cNvPr id="10" name="正方形/長方形 9"/>
          <p:cNvSpPr/>
          <p:nvPr/>
        </p:nvSpPr>
        <p:spPr>
          <a:xfrm>
            <a:off x="5097016" y="1556791"/>
            <a:ext cx="3888432" cy="359817"/>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200" dirty="0">
                <a:solidFill>
                  <a:schemeClr val="tx1"/>
                </a:solidFill>
                <a:latin typeface="游ゴシック Medium" panose="020B0500000000000000" pitchFamily="50" charset="-128"/>
                <a:ea typeface="游ゴシック Medium" panose="020B0500000000000000" pitchFamily="50" charset="-128"/>
              </a:rPr>
              <a:t>それ以外のさまざまなご意見等</a:t>
            </a:r>
          </a:p>
        </p:txBody>
      </p:sp>
    </p:spTree>
    <p:extLst>
      <p:ext uri="{BB962C8B-B14F-4D97-AF65-F5344CB8AC3E}">
        <p14:creationId xmlns:p14="http://schemas.microsoft.com/office/powerpoint/2010/main" val="364837795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a:t>まとめ</a:t>
            </a:r>
            <a:endParaRPr lang="ja-JP" altLang="en-US" dirty="0"/>
          </a:p>
        </p:txBody>
      </p:sp>
      <p:sp>
        <p:nvSpPr>
          <p:cNvPr id="19" name="ホームベース 18"/>
          <p:cNvSpPr/>
          <p:nvPr/>
        </p:nvSpPr>
        <p:spPr>
          <a:xfrm>
            <a:off x="6753200" y="1196752"/>
            <a:ext cx="2880320" cy="432048"/>
          </a:xfrm>
          <a:prstGeom prst="homePlate">
            <a:avLst/>
          </a:prstGeom>
          <a:ln/>
        </p:spPr>
        <p:style>
          <a:lnRef idx="1">
            <a:schemeClr val="accent4"/>
          </a:lnRef>
          <a:fillRef idx="2">
            <a:schemeClr val="accent4"/>
          </a:fillRef>
          <a:effectRef idx="1">
            <a:schemeClr val="accent4"/>
          </a:effectRef>
          <a:fontRef idx="minor">
            <a:schemeClr val="dk1"/>
          </a:fontRef>
        </p:style>
        <p:txBody>
          <a:bodyPr wrap="none" rtlCol="0" anchor="ctr"/>
          <a:lstStyle/>
          <a:p>
            <a:pPr algn="ctr"/>
            <a:r>
              <a:rPr lang="en-US" altLang="ja-JP" dirty="0">
                <a:solidFill>
                  <a:schemeClr val="tx1"/>
                </a:solidFill>
                <a:latin typeface="游ゴシック Medium" panose="020B0500000000000000" pitchFamily="50" charset="-128"/>
                <a:ea typeface="游ゴシック Medium" panose="020B0500000000000000" pitchFamily="50" charset="-128"/>
              </a:rPr>
              <a:t>DX</a:t>
            </a:r>
            <a:endParaRPr lang="ja-JP" altLang="en-US" dirty="0">
              <a:solidFill>
                <a:schemeClr val="tx1"/>
              </a:solidFill>
              <a:latin typeface="游ゴシック Medium" panose="020B0500000000000000" pitchFamily="50" charset="-128"/>
              <a:ea typeface="游ゴシック Medium" panose="020B0500000000000000" pitchFamily="50" charset="-128"/>
            </a:endParaRPr>
          </a:p>
        </p:txBody>
      </p:sp>
      <p:sp>
        <p:nvSpPr>
          <p:cNvPr id="20" name="ホームベース 19"/>
          <p:cNvSpPr/>
          <p:nvPr/>
        </p:nvSpPr>
        <p:spPr>
          <a:xfrm>
            <a:off x="3872880" y="1196752"/>
            <a:ext cx="2880320" cy="432048"/>
          </a:xfrm>
          <a:prstGeom prst="homePlate">
            <a:avLst/>
          </a:prstGeom>
          <a:ln/>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en-US" altLang="ja-JP" dirty="0">
                <a:solidFill>
                  <a:schemeClr val="tx1"/>
                </a:solidFill>
                <a:latin typeface="游ゴシック Medium" panose="020B0500000000000000" pitchFamily="50" charset="-128"/>
                <a:ea typeface="游ゴシック Medium" panose="020B0500000000000000" pitchFamily="50" charset="-128"/>
              </a:rPr>
              <a:t>AI</a:t>
            </a:r>
            <a:endParaRPr lang="ja-JP" altLang="en-US" dirty="0">
              <a:solidFill>
                <a:schemeClr val="tx1"/>
              </a:solidFill>
              <a:latin typeface="游ゴシック Medium" panose="020B0500000000000000" pitchFamily="50" charset="-128"/>
              <a:ea typeface="游ゴシック Medium" panose="020B0500000000000000" pitchFamily="50" charset="-128"/>
            </a:endParaRPr>
          </a:p>
        </p:txBody>
      </p:sp>
      <p:sp>
        <p:nvSpPr>
          <p:cNvPr id="22" name="ホームベース 21"/>
          <p:cNvSpPr/>
          <p:nvPr/>
        </p:nvSpPr>
        <p:spPr>
          <a:xfrm>
            <a:off x="992560" y="1196752"/>
            <a:ext cx="2880320" cy="432048"/>
          </a:xfrm>
          <a:prstGeom prst="homePlate">
            <a:avLst/>
          </a:prstGeom>
          <a:ln/>
        </p:spPr>
        <p:style>
          <a:lnRef idx="1">
            <a:schemeClr val="accent1"/>
          </a:lnRef>
          <a:fillRef idx="2">
            <a:schemeClr val="accent1"/>
          </a:fillRef>
          <a:effectRef idx="1">
            <a:schemeClr val="accent1"/>
          </a:effectRef>
          <a:fontRef idx="minor">
            <a:schemeClr val="dk1"/>
          </a:fontRef>
        </p:style>
        <p:txBody>
          <a:bodyPr wrap="none" rtlCol="0" anchor="ctr"/>
          <a:lstStyle/>
          <a:p>
            <a:pPr algn="ctr"/>
            <a:r>
              <a:rPr lang="en-US" altLang="ja-JP" dirty="0" err="1">
                <a:solidFill>
                  <a:schemeClr val="tx1"/>
                </a:solidFill>
                <a:latin typeface="游ゴシック Medium" panose="020B0500000000000000" pitchFamily="50" charset="-128"/>
                <a:ea typeface="游ゴシック Medium" panose="020B0500000000000000" pitchFamily="50" charset="-128"/>
              </a:rPr>
              <a:t>IoT</a:t>
            </a:r>
            <a:endParaRPr lang="ja-JP" altLang="en-US" dirty="0">
              <a:solidFill>
                <a:schemeClr val="tx1"/>
              </a:solidFill>
              <a:latin typeface="游ゴシック Medium" panose="020B0500000000000000" pitchFamily="50" charset="-128"/>
              <a:ea typeface="游ゴシック Medium" panose="020B0500000000000000" pitchFamily="50" charset="-128"/>
            </a:endParaRPr>
          </a:p>
        </p:txBody>
      </p:sp>
      <p:sp>
        <p:nvSpPr>
          <p:cNvPr id="27" name="正方形/長方形 26"/>
          <p:cNvSpPr/>
          <p:nvPr/>
        </p:nvSpPr>
        <p:spPr>
          <a:xfrm>
            <a:off x="992560" y="1700808"/>
            <a:ext cx="2880320" cy="1584176"/>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現時点で重要な技術</a:t>
            </a:r>
            <a:br>
              <a:rPr lang="en-US" altLang="ja-JP" sz="1000" dirty="0">
                <a:solidFill>
                  <a:schemeClr val="tx1"/>
                </a:solidFill>
                <a:latin typeface="游ゴシック Medium" panose="020B0500000000000000" pitchFamily="50" charset="-128"/>
                <a:ea typeface="游ゴシック Medium" panose="020B0500000000000000" pitchFamily="50" charset="-128"/>
              </a:rPr>
            </a:br>
            <a:r>
              <a:rPr lang="en-US" altLang="ja-JP" sz="10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000" dirty="0">
                <a:solidFill>
                  <a:schemeClr val="tx1"/>
                </a:solidFill>
                <a:latin typeface="游ゴシック Medium" panose="020B0500000000000000" pitchFamily="50" charset="-128"/>
                <a:ea typeface="游ゴシック Medium" panose="020B0500000000000000" pitchFamily="50" charset="-128"/>
              </a:rPr>
              <a:t>事業分野あり：</a:t>
            </a:r>
            <a:r>
              <a:rPr lang="en-US" altLang="ja-JP" sz="10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000" dirty="0">
                <a:solidFill>
                  <a:schemeClr val="tx1"/>
                </a:solidFill>
                <a:latin typeface="游ゴシック Medium" panose="020B0500000000000000" pitchFamily="50" charset="-128"/>
                <a:ea typeface="游ゴシック Medium" panose="020B0500000000000000" pitchFamily="50" charset="-128"/>
              </a:rPr>
              <a:t>システム構築技術、センサ技術、無線通信・ネットワーク技術</a:t>
            </a:r>
            <a:br>
              <a:rPr lang="en-US" altLang="ja-JP" sz="1000" dirty="0">
                <a:solidFill>
                  <a:schemeClr val="tx1"/>
                </a:solidFill>
                <a:latin typeface="游ゴシック Medium" panose="020B0500000000000000" pitchFamily="50" charset="-128"/>
                <a:ea typeface="游ゴシック Medium" panose="020B0500000000000000" pitchFamily="50" charset="-128"/>
              </a:rPr>
            </a:br>
            <a:r>
              <a:rPr lang="en-US" altLang="ja-JP" sz="10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000" dirty="0">
                <a:solidFill>
                  <a:schemeClr val="tx1"/>
                </a:solidFill>
                <a:latin typeface="游ゴシック Medium" panose="020B0500000000000000" pitchFamily="50" charset="-128"/>
                <a:ea typeface="游ゴシック Medium" panose="020B0500000000000000" pitchFamily="50" charset="-128"/>
              </a:rPr>
              <a:t>事業分野なし：設計・実装技術、評価・検証技術、要求獲得・要件定義技術</a:t>
            </a:r>
            <a:br>
              <a:rPr lang="en-US" altLang="ja-JP" sz="1000" dirty="0">
                <a:solidFill>
                  <a:schemeClr val="tx1"/>
                </a:solidFill>
                <a:latin typeface="游ゴシック Medium" panose="020B0500000000000000" pitchFamily="50" charset="-128"/>
                <a:ea typeface="游ゴシック Medium" panose="020B0500000000000000" pitchFamily="50" charset="-128"/>
              </a:rPr>
            </a:br>
            <a:r>
              <a:rPr lang="ja-JP" altLang="en-US" sz="1000" dirty="0">
                <a:solidFill>
                  <a:schemeClr val="tx1"/>
                </a:solidFill>
                <a:latin typeface="游ゴシック Medium" panose="020B0500000000000000" pitchFamily="50" charset="-128"/>
                <a:ea typeface="游ゴシック Medium" panose="020B0500000000000000" pitchFamily="50" charset="-128"/>
              </a:rPr>
              <a:t>（但し、差は大きくない）</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p:txBody>
      </p:sp>
      <p:sp>
        <p:nvSpPr>
          <p:cNvPr id="28" name="正方形/長方形 27"/>
          <p:cNvSpPr/>
          <p:nvPr/>
        </p:nvSpPr>
        <p:spPr>
          <a:xfrm>
            <a:off x="3872880" y="1700808"/>
            <a:ext cx="2880320" cy="1584176"/>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現時点で重要な技術</a:t>
            </a:r>
            <a:br>
              <a:rPr lang="en-US" altLang="ja-JP" sz="1000" dirty="0">
                <a:solidFill>
                  <a:schemeClr val="tx1"/>
                </a:solidFill>
                <a:latin typeface="游ゴシック Medium" panose="020B0500000000000000" pitchFamily="50" charset="-128"/>
                <a:ea typeface="游ゴシック Medium" panose="020B0500000000000000" pitchFamily="50" charset="-128"/>
              </a:rPr>
            </a:br>
            <a:r>
              <a:rPr lang="ja-JP" altLang="en-US" sz="1000" dirty="0">
                <a:solidFill>
                  <a:schemeClr val="tx1"/>
                </a:solidFill>
                <a:latin typeface="游ゴシック Medium" panose="020B0500000000000000" pitchFamily="50" charset="-128"/>
                <a:ea typeface="游ゴシック Medium" panose="020B0500000000000000" pitchFamily="50" charset="-128"/>
              </a:rPr>
              <a:t>「</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取り組みあり」では「</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技術」が筆頭</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将来強化／新たに獲得したい技術</a:t>
            </a:r>
            <a:br>
              <a:rPr lang="en-US" altLang="ja-JP" sz="1000" dirty="0">
                <a:solidFill>
                  <a:schemeClr val="tx1"/>
                </a:solidFill>
                <a:latin typeface="游ゴシック Medium" panose="020B0500000000000000" pitchFamily="50" charset="-128"/>
                <a:ea typeface="游ゴシック Medium" panose="020B0500000000000000" pitchFamily="50" charset="-128"/>
              </a:rPr>
            </a:br>
            <a:r>
              <a:rPr lang="ja-JP" altLang="en-US" sz="1000" dirty="0">
                <a:solidFill>
                  <a:schemeClr val="tx1"/>
                </a:solidFill>
                <a:latin typeface="游ゴシック Medium" panose="020B0500000000000000" pitchFamily="50" charset="-128"/>
                <a:ea typeface="游ゴシック Medium" panose="020B0500000000000000" pitchFamily="50" charset="-128"/>
              </a:rPr>
              <a:t>「</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技術」に集中</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モデルベース開発技術</a:t>
            </a:r>
            <a:br>
              <a:rPr lang="en-US" altLang="ja-JP" sz="1000" dirty="0">
                <a:solidFill>
                  <a:schemeClr val="tx1"/>
                </a:solidFill>
                <a:latin typeface="游ゴシック Medium" panose="020B0500000000000000" pitchFamily="50" charset="-128"/>
                <a:ea typeface="游ゴシック Medium" panose="020B0500000000000000" pitchFamily="50" charset="-128"/>
              </a:rPr>
            </a:br>
            <a:r>
              <a:rPr lang="ja-JP" altLang="en-US" sz="1000" dirty="0">
                <a:solidFill>
                  <a:schemeClr val="tx1"/>
                </a:solidFill>
                <a:latin typeface="游ゴシック Medium" panose="020B0500000000000000" pitchFamily="50" charset="-128"/>
                <a:ea typeface="游ゴシック Medium" panose="020B0500000000000000" pitchFamily="50" charset="-128"/>
              </a:rPr>
              <a:t>「</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取り組みあり」で導入目立つ</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ハードウェア</a:t>
            </a:r>
            <a:br>
              <a:rPr lang="en-US" altLang="ja-JP" sz="1000" dirty="0">
                <a:solidFill>
                  <a:schemeClr val="tx1"/>
                </a:solidFill>
                <a:latin typeface="游ゴシック Medium" panose="020B0500000000000000" pitchFamily="50" charset="-128"/>
                <a:ea typeface="游ゴシック Medium" panose="020B0500000000000000" pitchFamily="50" charset="-128"/>
              </a:rPr>
            </a:br>
            <a:r>
              <a:rPr lang="ja-JP" altLang="en-US" sz="1000" dirty="0">
                <a:solidFill>
                  <a:schemeClr val="tx1"/>
                </a:solidFill>
                <a:latin typeface="游ゴシック Medium" panose="020B0500000000000000" pitchFamily="50" charset="-128"/>
                <a:ea typeface="游ゴシック Medium" panose="020B0500000000000000" pitchFamily="50" charset="-128"/>
              </a:rPr>
              <a:t>「</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取り組みあり」で現在、将来とも「クラウド」</a:t>
            </a:r>
          </a:p>
        </p:txBody>
      </p:sp>
      <p:sp>
        <p:nvSpPr>
          <p:cNvPr id="29" name="正方形/長方形 28"/>
          <p:cNvSpPr/>
          <p:nvPr/>
        </p:nvSpPr>
        <p:spPr>
          <a:xfrm>
            <a:off x="6753200" y="1700808"/>
            <a:ext cx="2880320" cy="1584176"/>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モデルベース開発技術</a:t>
            </a:r>
            <a:br>
              <a:rPr lang="en-US" altLang="ja-JP" sz="1000" dirty="0">
                <a:solidFill>
                  <a:schemeClr val="tx1"/>
                </a:solidFill>
                <a:latin typeface="游ゴシック Medium" panose="020B0500000000000000" pitchFamily="50" charset="-128"/>
                <a:ea typeface="游ゴシック Medium" panose="020B0500000000000000" pitchFamily="50" charset="-128"/>
              </a:rPr>
            </a:br>
            <a:r>
              <a:rPr lang="ja-JP" altLang="en-US" sz="1000" dirty="0">
                <a:solidFill>
                  <a:schemeClr val="tx1"/>
                </a:solidFill>
                <a:latin typeface="游ゴシック Medium" panose="020B0500000000000000" pitchFamily="50" charset="-128"/>
                <a:ea typeface="游ゴシック Medium" panose="020B0500000000000000" pitchFamily="50" charset="-128"/>
              </a:rPr>
              <a:t>「</a:t>
            </a:r>
            <a:r>
              <a:rPr lang="en-US" altLang="ja-JP" sz="1000" dirty="0">
                <a:solidFill>
                  <a:schemeClr val="tx1"/>
                </a:solidFill>
                <a:latin typeface="游ゴシック Medium" panose="020B0500000000000000" pitchFamily="50" charset="-128"/>
                <a:ea typeface="游ゴシック Medium" panose="020B0500000000000000" pitchFamily="50" charset="-128"/>
              </a:rPr>
              <a:t>DX</a:t>
            </a:r>
            <a:r>
              <a:rPr lang="ja-JP" altLang="en-US" sz="1000" dirty="0">
                <a:solidFill>
                  <a:schemeClr val="tx1"/>
                </a:solidFill>
                <a:latin typeface="游ゴシック Medium" panose="020B0500000000000000" pitchFamily="50" charset="-128"/>
                <a:ea typeface="游ゴシック Medium" panose="020B0500000000000000" pitchFamily="50" charset="-128"/>
              </a:rPr>
              <a:t>取り組みあり」で導入目立つ</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ハードウェア</a:t>
            </a:r>
            <a:br>
              <a:rPr lang="en-US" altLang="ja-JP" sz="1000" dirty="0">
                <a:solidFill>
                  <a:schemeClr val="tx1"/>
                </a:solidFill>
                <a:latin typeface="游ゴシック Medium" panose="020B0500000000000000" pitchFamily="50" charset="-128"/>
                <a:ea typeface="游ゴシック Medium" panose="020B0500000000000000" pitchFamily="50" charset="-128"/>
              </a:rPr>
            </a:br>
            <a:r>
              <a:rPr lang="ja-JP" altLang="en-US" sz="1000" dirty="0">
                <a:solidFill>
                  <a:schemeClr val="tx1"/>
                </a:solidFill>
                <a:latin typeface="游ゴシック Medium" panose="020B0500000000000000" pitchFamily="50" charset="-128"/>
                <a:ea typeface="游ゴシック Medium" panose="020B0500000000000000" pitchFamily="50" charset="-128"/>
              </a:rPr>
              <a:t>「</a:t>
            </a:r>
            <a:r>
              <a:rPr lang="en-US" altLang="ja-JP" sz="1000" dirty="0">
                <a:solidFill>
                  <a:schemeClr val="tx1"/>
                </a:solidFill>
                <a:latin typeface="游ゴシック Medium" panose="020B0500000000000000" pitchFamily="50" charset="-128"/>
                <a:ea typeface="游ゴシック Medium" panose="020B0500000000000000" pitchFamily="50" charset="-128"/>
              </a:rPr>
              <a:t> DX</a:t>
            </a:r>
            <a:r>
              <a:rPr lang="ja-JP" altLang="en-US" sz="1000" dirty="0">
                <a:solidFill>
                  <a:schemeClr val="tx1"/>
                </a:solidFill>
                <a:latin typeface="游ゴシック Medium" panose="020B0500000000000000" pitchFamily="50" charset="-128"/>
                <a:ea typeface="游ゴシック Medium" panose="020B0500000000000000" pitchFamily="50" charset="-128"/>
              </a:rPr>
              <a:t>取り組みあり」で既に「クラウド、スマートフォン」が「民生用</a:t>
            </a:r>
            <a:r>
              <a:rPr lang="en-US" altLang="ja-JP" sz="1000" dirty="0">
                <a:solidFill>
                  <a:schemeClr val="tx1"/>
                </a:solidFill>
                <a:latin typeface="游ゴシック Medium" panose="020B0500000000000000" pitchFamily="50" charset="-128"/>
                <a:ea typeface="游ゴシック Medium" panose="020B0500000000000000" pitchFamily="50" charset="-128"/>
              </a:rPr>
              <a:t>PC</a:t>
            </a:r>
            <a:r>
              <a:rPr lang="ja-JP" altLang="en-US" sz="1000" dirty="0" err="1">
                <a:solidFill>
                  <a:schemeClr val="tx1"/>
                </a:solidFill>
                <a:latin typeface="游ゴシック Medium" panose="020B0500000000000000" pitchFamily="50" charset="-128"/>
                <a:ea typeface="游ゴシック Medium" panose="020B0500000000000000" pitchFamily="50" charset="-128"/>
              </a:rPr>
              <a:t>、</a:t>
            </a:r>
            <a:r>
              <a:rPr lang="ja-JP" altLang="en-US" sz="1000" dirty="0">
                <a:solidFill>
                  <a:schemeClr val="tx1"/>
                </a:solidFill>
                <a:latin typeface="游ゴシック Medium" panose="020B0500000000000000" pitchFamily="50" charset="-128"/>
                <a:ea typeface="游ゴシック Medium" panose="020B0500000000000000" pitchFamily="50" charset="-128"/>
              </a:rPr>
              <a:t>産業用</a:t>
            </a:r>
            <a:r>
              <a:rPr lang="en-US" altLang="ja-JP" sz="1000" dirty="0">
                <a:solidFill>
                  <a:schemeClr val="tx1"/>
                </a:solidFill>
                <a:latin typeface="游ゴシック Medium" panose="020B0500000000000000" pitchFamily="50" charset="-128"/>
                <a:ea typeface="游ゴシック Medium" panose="020B0500000000000000" pitchFamily="50" charset="-128"/>
              </a:rPr>
              <a:t>PC</a:t>
            </a:r>
            <a:r>
              <a:rPr lang="ja-JP" altLang="en-US" sz="1000" dirty="0">
                <a:solidFill>
                  <a:schemeClr val="tx1"/>
                </a:solidFill>
                <a:latin typeface="游ゴシック Medium" panose="020B0500000000000000" pitchFamily="50" charset="-128"/>
                <a:ea typeface="游ゴシック Medium" panose="020B0500000000000000" pitchFamily="50" charset="-128"/>
              </a:rPr>
              <a:t>」よりも多い</a:t>
            </a:r>
          </a:p>
        </p:txBody>
      </p:sp>
      <p:sp>
        <p:nvSpPr>
          <p:cNvPr id="30" name="正方形/長方形 29"/>
          <p:cNvSpPr/>
          <p:nvPr/>
        </p:nvSpPr>
        <p:spPr>
          <a:xfrm>
            <a:off x="992560" y="3356992"/>
            <a:ext cx="2880320" cy="684076"/>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a:t>
            </a:r>
            <a:r>
              <a:rPr lang="en-US" altLang="ja-JP" sz="10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000" dirty="0">
                <a:solidFill>
                  <a:schemeClr val="tx1"/>
                </a:solidFill>
                <a:latin typeface="游ゴシック Medium" panose="020B0500000000000000" pitchFamily="50" charset="-128"/>
                <a:ea typeface="游ゴシック Medium" panose="020B0500000000000000" pitchFamily="50" charset="-128"/>
              </a:rPr>
              <a:t>事業分野なし」で新技術をキャッチアップできる技術者の比率が高いが疑問あり</a:t>
            </a:r>
          </a:p>
        </p:txBody>
      </p:sp>
      <p:sp>
        <p:nvSpPr>
          <p:cNvPr id="31" name="正方形/長方形 30"/>
          <p:cNvSpPr/>
          <p:nvPr/>
        </p:nvSpPr>
        <p:spPr>
          <a:xfrm>
            <a:off x="3872880" y="3356992"/>
            <a:ext cx="2880320" cy="684076"/>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モデルベース技術者・</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関連の人材は不足</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事業規模の大きい組織では人材不足に対する施策としての</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技術の活用への期待も見られる</a:t>
            </a:r>
          </a:p>
        </p:txBody>
      </p:sp>
      <p:sp>
        <p:nvSpPr>
          <p:cNvPr id="32" name="正方形/長方形 31"/>
          <p:cNvSpPr/>
          <p:nvPr/>
        </p:nvSpPr>
        <p:spPr>
          <a:xfrm>
            <a:off x="6753200" y="3356992"/>
            <a:ext cx="2880320" cy="684076"/>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en-US" altLang="ja-JP" sz="1000" dirty="0">
                <a:solidFill>
                  <a:schemeClr val="tx1"/>
                </a:solidFill>
                <a:latin typeface="游ゴシック Medium" panose="020B0500000000000000" pitchFamily="50" charset="-128"/>
                <a:ea typeface="游ゴシック Medium" panose="020B0500000000000000" pitchFamily="50" charset="-128"/>
              </a:rPr>
              <a:t>DX</a:t>
            </a:r>
            <a:r>
              <a:rPr lang="ja-JP" altLang="en-US" sz="1000" dirty="0">
                <a:solidFill>
                  <a:schemeClr val="tx1"/>
                </a:solidFill>
                <a:latin typeface="游ゴシック Medium" panose="020B0500000000000000" pitchFamily="50" charset="-128"/>
                <a:ea typeface="游ゴシック Medium" panose="020B0500000000000000" pitchFamily="50" charset="-128"/>
              </a:rPr>
              <a:t>関連の人材は不足し、関係者の役割分担等の整理も必要な状況</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a:t>
            </a:r>
            <a:r>
              <a:rPr lang="en-US" altLang="ja-JP" sz="1000" dirty="0">
                <a:solidFill>
                  <a:schemeClr val="tx1"/>
                </a:solidFill>
                <a:latin typeface="游ゴシック Medium" panose="020B0500000000000000" pitchFamily="50" charset="-128"/>
                <a:ea typeface="游ゴシック Medium" panose="020B0500000000000000" pitchFamily="50" charset="-128"/>
              </a:rPr>
              <a:t>DX</a:t>
            </a:r>
            <a:r>
              <a:rPr lang="ja-JP" altLang="en-US" sz="1000" dirty="0">
                <a:solidFill>
                  <a:schemeClr val="tx1"/>
                </a:solidFill>
                <a:latin typeface="游ゴシック Medium" panose="020B0500000000000000" pitchFamily="50" charset="-128"/>
                <a:ea typeface="游ゴシック Medium" panose="020B0500000000000000" pitchFamily="50" charset="-128"/>
              </a:rPr>
              <a:t>取り組みあり」では新技術をキャッチアップできる技術者の比率が高い</a:t>
            </a:r>
          </a:p>
        </p:txBody>
      </p:sp>
      <p:sp>
        <p:nvSpPr>
          <p:cNvPr id="33" name="正方形/長方形 32"/>
          <p:cNvSpPr/>
          <p:nvPr/>
        </p:nvSpPr>
        <p:spPr>
          <a:xfrm>
            <a:off x="992560" y="4509120"/>
            <a:ext cx="2880320" cy="1224136"/>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事業の規模によらず広く取り組みが進んでいる（全体の</a:t>
            </a:r>
            <a:r>
              <a:rPr lang="en-US" altLang="ja-JP" sz="1000" dirty="0">
                <a:solidFill>
                  <a:schemeClr val="tx1"/>
                </a:solidFill>
                <a:latin typeface="游ゴシック Medium" panose="020B0500000000000000" pitchFamily="50" charset="-128"/>
                <a:ea typeface="游ゴシック Medium" panose="020B0500000000000000" pitchFamily="50" charset="-128"/>
              </a:rPr>
              <a:t>7</a:t>
            </a:r>
            <a:r>
              <a:rPr lang="ja-JP" altLang="en-US" sz="1000" dirty="0">
                <a:solidFill>
                  <a:schemeClr val="tx1"/>
                </a:solidFill>
                <a:latin typeface="游ゴシック Medium" panose="020B0500000000000000" pitchFamily="50" charset="-128"/>
                <a:ea typeface="游ゴシック Medium" panose="020B0500000000000000" pitchFamily="50" charset="-128"/>
              </a:rPr>
              <a:t>割弱が「取り組み分野あり」、特に多いのは「工業制御／</a:t>
            </a:r>
            <a:r>
              <a:rPr lang="en-US" altLang="ja-JP" sz="1000" dirty="0">
                <a:solidFill>
                  <a:schemeClr val="tx1"/>
                </a:solidFill>
                <a:latin typeface="游ゴシック Medium" panose="020B0500000000000000" pitchFamily="50" charset="-128"/>
                <a:ea typeface="游ゴシック Medium" panose="020B0500000000000000" pitchFamily="50" charset="-128"/>
              </a:rPr>
              <a:t>FA</a:t>
            </a:r>
            <a:r>
              <a:rPr lang="ja-JP" altLang="en-US" sz="1000" dirty="0">
                <a:solidFill>
                  <a:schemeClr val="tx1"/>
                </a:solidFill>
                <a:latin typeface="游ゴシック Medium" panose="020B0500000000000000" pitchFamily="50" charset="-128"/>
                <a:ea typeface="游ゴシック Medium" panose="020B0500000000000000" pitchFamily="50" charset="-128"/>
              </a:rPr>
              <a:t>機器／産業機器」）</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p:txBody>
      </p:sp>
      <p:sp>
        <p:nvSpPr>
          <p:cNvPr id="34" name="正方形/長方形 33"/>
          <p:cNvSpPr/>
          <p:nvPr/>
        </p:nvSpPr>
        <p:spPr>
          <a:xfrm>
            <a:off x="3872880" y="4509120"/>
            <a:ext cx="2880320" cy="1224136"/>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事業規模の大きい組織を中心に広く取り組みが進んでいる（全体の</a:t>
            </a:r>
            <a:r>
              <a:rPr lang="en-US" altLang="ja-JP" sz="1000" dirty="0">
                <a:solidFill>
                  <a:schemeClr val="tx1"/>
                </a:solidFill>
                <a:latin typeface="游ゴシック Medium" panose="020B0500000000000000" pitchFamily="50" charset="-128"/>
                <a:ea typeface="游ゴシック Medium" panose="020B0500000000000000" pitchFamily="50" charset="-128"/>
              </a:rPr>
              <a:t>6</a:t>
            </a:r>
            <a:r>
              <a:rPr lang="ja-JP" altLang="en-US" sz="1000" dirty="0">
                <a:solidFill>
                  <a:schemeClr val="tx1"/>
                </a:solidFill>
                <a:latin typeface="游ゴシック Medium" panose="020B0500000000000000" pitchFamily="50" charset="-128"/>
                <a:ea typeface="游ゴシック Medium" panose="020B0500000000000000" pitchFamily="50" charset="-128"/>
              </a:rPr>
              <a:t>割強、大規模の組織では</a:t>
            </a:r>
            <a:r>
              <a:rPr lang="en-US" altLang="ja-JP" sz="1000" dirty="0">
                <a:solidFill>
                  <a:schemeClr val="tx1"/>
                </a:solidFill>
                <a:latin typeface="游ゴシック Medium" panose="020B0500000000000000" pitchFamily="50" charset="-128"/>
                <a:ea typeface="游ゴシック Medium" panose="020B0500000000000000" pitchFamily="50" charset="-128"/>
              </a:rPr>
              <a:t>8</a:t>
            </a:r>
            <a:r>
              <a:rPr lang="ja-JP" altLang="en-US" sz="1000" dirty="0">
                <a:solidFill>
                  <a:schemeClr val="tx1"/>
                </a:solidFill>
                <a:latin typeface="游ゴシック Medium" panose="020B0500000000000000" pitchFamily="50" charset="-128"/>
                <a:ea typeface="游ゴシック Medium" panose="020B0500000000000000" pitchFamily="50" charset="-128"/>
              </a:rPr>
              <a:t>割が「取り組みあり」）</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しかし「提供中・実施中」よりも「開発中・準備中」と「調査中・検討中」が多く、ビジネスになるのはまだこれからの状況</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「工場・プラント」での活用が特に目立つ</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p:txBody>
      </p:sp>
      <p:sp>
        <p:nvSpPr>
          <p:cNvPr id="35" name="正方形/長方形 34"/>
          <p:cNvSpPr/>
          <p:nvPr/>
        </p:nvSpPr>
        <p:spPr>
          <a:xfrm>
            <a:off x="6753200" y="4509120"/>
            <a:ext cx="2880320" cy="1224136"/>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en-US" altLang="ja-JP" sz="1000" dirty="0">
                <a:solidFill>
                  <a:schemeClr val="tx1"/>
                </a:solidFill>
                <a:latin typeface="游ゴシック Medium" panose="020B0500000000000000" pitchFamily="50" charset="-128"/>
                <a:ea typeface="游ゴシック Medium" panose="020B0500000000000000" pitchFamily="50" charset="-128"/>
              </a:rPr>
              <a:t>DX</a:t>
            </a:r>
            <a:r>
              <a:rPr lang="ja-JP" altLang="en-US" sz="1000" dirty="0">
                <a:solidFill>
                  <a:schemeClr val="tx1"/>
                </a:solidFill>
                <a:latin typeface="游ゴシック Medium" panose="020B0500000000000000" pitchFamily="50" charset="-128"/>
                <a:ea typeface="游ゴシック Medium" panose="020B0500000000000000" pitchFamily="50" charset="-128"/>
              </a:rPr>
              <a:t>に関する取り組みはまだこれからの状況（全体の</a:t>
            </a:r>
            <a:r>
              <a:rPr lang="en-US" altLang="ja-JP" sz="1000" dirty="0">
                <a:solidFill>
                  <a:schemeClr val="tx1"/>
                </a:solidFill>
                <a:latin typeface="游ゴシック Medium" panose="020B0500000000000000" pitchFamily="50" charset="-128"/>
                <a:ea typeface="游ゴシック Medium" panose="020B0500000000000000" pitchFamily="50" charset="-128"/>
              </a:rPr>
              <a:t>3</a:t>
            </a:r>
            <a:r>
              <a:rPr lang="ja-JP" altLang="en-US" sz="1000" dirty="0">
                <a:solidFill>
                  <a:schemeClr val="tx1"/>
                </a:solidFill>
                <a:latin typeface="游ゴシック Medium" panose="020B0500000000000000" pitchFamily="50" charset="-128"/>
                <a:ea typeface="游ゴシック Medium" panose="020B0500000000000000" pitchFamily="50" charset="-128"/>
              </a:rPr>
              <a:t>割弱で「取り組みあり」）</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全体の</a:t>
            </a:r>
            <a:r>
              <a:rPr lang="en-US" altLang="ja-JP" sz="1000" dirty="0">
                <a:solidFill>
                  <a:schemeClr val="tx1"/>
                </a:solidFill>
                <a:latin typeface="游ゴシック Medium" panose="020B0500000000000000" pitchFamily="50" charset="-128"/>
                <a:ea typeface="游ゴシック Medium" panose="020B0500000000000000" pitchFamily="50" charset="-128"/>
              </a:rPr>
              <a:t>3</a:t>
            </a:r>
            <a:r>
              <a:rPr lang="ja-JP" altLang="en-US" sz="1000" dirty="0">
                <a:solidFill>
                  <a:schemeClr val="tx1"/>
                </a:solidFill>
                <a:latin typeface="游ゴシック Medium" panose="020B0500000000000000" pitchFamily="50" charset="-128"/>
                <a:ea typeface="游ゴシック Medium" panose="020B0500000000000000" pitchFamily="50" charset="-128"/>
              </a:rPr>
              <a:t>割強で「</a:t>
            </a:r>
            <a:r>
              <a:rPr lang="en-US" altLang="ja-JP" sz="1000" dirty="0" err="1">
                <a:solidFill>
                  <a:schemeClr val="tx1"/>
                </a:solidFill>
                <a:latin typeface="游ゴシック Medium" panose="020B0500000000000000" pitchFamily="50" charset="-128"/>
                <a:ea typeface="游ゴシック Medium" panose="020B0500000000000000" pitchFamily="50" charset="-128"/>
              </a:rPr>
              <a:t>IoT</a:t>
            </a:r>
            <a:r>
              <a:rPr lang="en-US" altLang="ja-JP" sz="1000" dirty="0">
                <a:solidFill>
                  <a:schemeClr val="tx1"/>
                </a:solidFill>
                <a:latin typeface="游ゴシック Medium" panose="020B0500000000000000" pitchFamily="50" charset="-128"/>
                <a:ea typeface="游ゴシック Medium" panose="020B0500000000000000" pitchFamily="50" charset="-128"/>
              </a:rPr>
              <a:t>, AI, DX</a:t>
            </a:r>
            <a:r>
              <a:rPr lang="ja-JP" altLang="en-US" sz="1000" dirty="0">
                <a:solidFill>
                  <a:schemeClr val="tx1"/>
                </a:solidFill>
                <a:latin typeface="游ゴシック Medium" panose="020B0500000000000000" pitchFamily="50" charset="-128"/>
                <a:ea typeface="游ゴシック Medium" panose="020B0500000000000000" pitchFamily="50" charset="-128"/>
              </a:rPr>
              <a:t>の全ての取り組みあり」、一方で「全ての取り組みなし」は</a:t>
            </a:r>
            <a:r>
              <a:rPr lang="en-US" altLang="ja-JP" sz="1000" dirty="0">
                <a:solidFill>
                  <a:schemeClr val="tx1"/>
                </a:solidFill>
                <a:latin typeface="游ゴシック Medium" panose="020B0500000000000000" pitchFamily="50" charset="-128"/>
                <a:ea typeface="游ゴシック Medium" panose="020B0500000000000000" pitchFamily="50" charset="-128"/>
              </a:rPr>
              <a:t>1</a:t>
            </a:r>
            <a:r>
              <a:rPr lang="ja-JP" altLang="en-US" sz="1000" dirty="0">
                <a:solidFill>
                  <a:schemeClr val="tx1"/>
                </a:solidFill>
                <a:latin typeface="游ゴシック Medium" panose="020B0500000000000000" pitchFamily="50" charset="-128"/>
                <a:ea typeface="游ゴシック Medium" panose="020B0500000000000000" pitchFamily="50" charset="-128"/>
              </a:rPr>
              <a:t>割強</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en-US" altLang="ja-JP" sz="1000" dirty="0">
                <a:solidFill>
                  <a:schemeClr val="tx1"/>
                </a:solidFill>
                <a:latin typeface="游ゴシック Medium" panose="020B0500000000000000" pitchFamily="50" charset="-128"/>
                <a:ea typeface="游ゴシック Medium" panose="020B0500000000000000" pitchFamily="50" charset="-128"/>
              </a:rPr>
              <a:t>DX</a:t>
            </a:r>
            <a:r>
              <a:rPr lang="ja-JP" altLang="en-US" sz="1000" dirty="0">
                <a:solidFill>
                  <a:schemeClr val="tx1"/>
                </a:solidFill>
                <a:latin typeface="游ゴシック Medium" panose="020B0500000000000000" pitchFamily="50" charset="-128"/>
                <a:ea typeface="游ゴシック Medium" panose="020B0500000000000000" pitchFamily="50" charset="-128"/>
              </a:rPr>
              <a:t>に関する取り組みがある組織は</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の取り組みもより進んでいる</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p:txBody>
      </p:sp>
      <p:sp>
        <p:nvSpPr>
          <p:cNvPr id="26" name="正方形/長方形 25"/>
          <p:cNvSpPr/>
          <p:nvPr/>
        </p:nvSpPr>
        <p:spPr>
          <a:xfrm>
            <a:off x="992560" y="4041068"/>
            <a:ext cx="8640960" cy="396044"/>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政府・</a:t>
            </a:r>
            <a:r>
              <a:rPr lang="en-US" altLang="ja-JP" sz="1000" dirty="0">
                <a:solidFill>
                  <a:schemeClr val="tx1"/>
                </a:solidFill>
                <a:latin typeface="游ゴシック Medium" panose="020B0500000000000000" pitchFamily="50" charset="-128"/>
                <a:ea typeface="游ゴシック Medium" panose="020B0500000000000000" pitchFamily="50" charset="-128"/>
              </a:rPr>
              <a:t>IPA</a:t>
            </a:r>
            <a:r>
              <a:rPr lang="ja-JP" altLang="en-US" sz="1000" dirty="0">
                <a:solidFill>
                  <a:schemeClr val="tx1"/>
                </a:solidFill>
                <a:latin typeface="游ゴシック Medium" panose="020B0500000000000000" pitchFamily="50" charset="-128"/>
                <a:ea typeface="游ゴシック Medium" panose="020B0500000000000000" pitchFamily="50" charset="-128"/>
              </a:rPr>
              <a:t>施策への期待：中小規模の組織では「規制緩和」「補助事業の拡大・強化」、事業規模の大きい組織では「人材関連の施策強化」「開発力見える化に関する施策」</a:t>
            </a:r>
          </a:p>
        </p:txBody>
      </p:sp>
      <p:sp>
        <p:nvSpPr>
          <p:cNvPr id="36" name="正方形/長方形 35"/>
          <p:cNvSpPr/>
          <p:nvPr/>
        </p:nvSpPr>
        <p:spPr>
          <a:xfrm>
            <a:off x="272480" y="1700808"/>
            <a:ext cx="648072" cy="1584176"/>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nchor="ctr"/>
          <a:lstStyle/>
          <a:p>
            <a:pPr algn="ctr"/>
            <a:r>
              <a:rPr kumimoji="1" lang="ja-JP" altLang="en-US" sz="1600" dirty="0">
                <a:solidFill>
                  <a:schemeClr val="tx1"/>
                </a:solidFill>
                <a:latin typeface="游ゴシック Medium" panose="020B0500000000000000" pitchFamily="50" charset="-128"/>
                <a:ea typeface="游ゴシック Medium" panose="020B0500000000000000" pitchFamily="50" charset="-128"/>
              </a:rPr>
              <a:t>技術</a:t>
            </a:r>
          </a:p>
        </p:txBody>
      </p:sp>
      <p:sp>
        <p:nvSpPr>
          <p:cNvPr id="37" name="正方形/長方形 36"/>
          <p:cNvSpPr/>
          <p:nvPr/>
        </p:nvSpPr>
        <p:spPr>
          <a:xfrm>
            <a:off x="272480" y="3356992"/>
            <a:ext cx="648072" cy="1080120"/>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nchor="ctr"/>
          <a:lstStyle/>
          <a:p>
            <a:pPr algn="ctr"/>
            <a:r>
              <a:rPr kumimoji="1" lang="ja-JP" altLang="en-US" sz="1600" dirty="0">
                <a:solidFill>
                  <a:schemeClr val="tx1"/>
                </a:solidFill>
                <a:latin typeface="游ゴシック Medium" panose="020B0500000000000000" pitchFamily="50" charset="-128"/>
                <a:ea typeface="游ゴシック Medium" panose="020B0500000000000000" pitchFamily="50" charset="-128"/>
              </a:rPr>
              <a:t>人材</a:t>
            </a:r>
          </a:p>
        </p:txBody>
      </p:sp>
      <p:sp>
        <p:nvSpPr>
          <p:cNvPr id="38" name="正方形/長方形 37"/>
          <p:cNvSpPr/>
          <p:nvPr/>
        </p:nvSpPr>
        <p:spPr>
          <a:xfrm>
            <a:off x="272480" y="4509120"/>
            <a:ext cx="648072" cy="1872208"/>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nchor="ctr"/>
          <a:lstStyle/>
          <a:p>
            <a:pPr algn="ctr"/>
            <a:r>
              <a:rPr kumimoji="1" lang="ja-JP" altLang="en-US" sz="1600" dirty="0">
                <a:solidFill>
                  <a:schemeClr val="tx1"/>
                </a:solidFill>
                <a:latin typeface="游ゴシック Medium" panose="020B0500000000000000" pitchFamily="50" charset="-128"/>
                <a:ea typeface="游ゴシック Medium" panose="020B0500000000000000" pitchFamily="50" charset="-128"/>
              </a:rPr>
              <a:t>産業</a:t>
            </a:r>
          </a:p>
        </p:txBody>
      </p:sp>
      <p:sp>
        <p:nvSpPr>
          <p:cNvPr id="39" name="正方形/長方形 38"/>
          <p:cNvSpPr/>
          <p:nvPr/>
        </p:nvSpPr>
        <p:spPr>
          <a:xfrm>
            <a:off x="992560" y="5733256"/>
            <a:ext cx="8640960" cy="648072"/>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108000" indent="-108000">
              <a:spcAft>
                <a:spcPts val="300"/>
              </a:spcAft>
              <a:buClr>
                <a:schemeClr val="bg1">
                  <a:lumMod val="50000"/>
                </a:schemeClr>
              </a:buClr>
              <a:buSzPct val="80000"/>
              <a:buFont typeface="Wingdings" panose="05000000000000000000" pitchFamily="2" charset="2"/>
              <a:buChar char="l"/>
            </a:pPr>
            <a:r>
              <a:rPr lang="en-US" altLang="ja-JP" sz="10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000" dirty="0">
                <a:solidFill>
                  <a:schemeClr val="tx1"/>
                </a:solidFill>
                <a:latin typeface="游ゴシック Medium" panose="020B0500000000000000" pitchFamily="50" charset="-128"/>
                <a:ea typeface="游ゴシック Medium" panose="020B0500000000000000" pitchFamily="50" charset="-128"/>
              </a:rPr>
              <a:t>事業分野の有無による差異が総じて少ないことから、</a:t>
            </a:r>
            <a:r>
              <a:rPr lang="en-US" altLang="ja-JP" sz="10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000" dirty="0">
                <a:solidFill>
                  <a:schemeClr val="tx1"/>
                </a:solidFill>
                <a:latin typeface="游ゴシック Medium" panose="020B0500000000000000" pitchFamily="50" charset="-128"/>
                <a:ea typeface="游ゴシック Medium" panose="020B0500000000000000" pitchFamily="50" charset="-128"/>
              </a:rPr>
              <a:t>に関する取り組みは広く進んでいる様子が伺える</a:t>
            </a:r>
            <a:endParaRPr lang="en-US" altLang="ja-JP" sz="1000" dirty="0">
              <a:solidFill>
                <a:schemeClr val="tx1"/>
              </a:solidFill>
              <a:latin typeface="游ゴシック Medium" panose="020B0500000000000000" pitchFamily="50" charset="-128"/>
              <a:ea typeface="游ゴシック Medium" panose="020B0500000000000000" pitchFamily="50" charset="-128"/>
            </a:endParaRPr>
          </a:p>
          <a:p>
            <a:pPr marL="108000" indent="-108000">
              <a:spcAft>
                <a:spcPts val="300"/>
              </a:spcAft>
              <a:buClr>
                <a:schemeClr val="bg1">
                  <a:lumMod val="50000"/>
                </a:schemeClr>
              </a:buClr>
              <a:buSzPct val="80000"/>
              <a:buFont typeface="Wingdings" panose="05000000000000000000" pitchFamily="2" charset="2"/>
              <a:buChar char="l"/>
            </a:pPr>
            <a:r>
              <a:rPr lang="ja-JP" altLang="en-US" sz="1000" dirty="0">
                <a:solidFill>
                  <a:schemeClr val="tx1"/>
                </a:solidFill>
                <a:latin typeface="游ゴシック Medium" panose="020B0500000000000000" pitchFamily="50" charset="-128"/>
                <a:ea typeface="游ゴシック Medium" panose="020B0500000000000000" pitchFamily="50" charset="-128"/>
              </a:rPr>
              <a:t>「</a:t>
            </a:r>
            <a:r>
              <a:rPr lang="en-US" altLang="ja-JP" sz="1000" dirty="0">
                <a:solidFill>
                  <a:schemeClr val="tx1"/>
                </a:solidFill>
                <a:latin typeface="游ゴシック Medium" panose="020B0500000000000000" pitchFamily="50" charset="-128"/>
                <a:ea typeface="游ゴシック Medium" panose="020B0500000000000000" pitchFamily="50" charset="-128"/>
              </a:rPr>
              <a:t>DX</a:t>
            </a:r>
            <a:r>
              <a:rPr lang="ja-JP" altLang="en-US" sz="1000" dirty="0">
                <a:solidFill>
                  <a:schemeClr val="tx1"/>
                </a:solidFill>
                <a:latin typeface="游ゴシック Medium" panose="020B0500000000000000" pitchFamily="50" charset="-128"/>
                <a:ea typeface="游ゴシック Medium" panose="020B0500000000000000" pitchFamily="50" charset="-128"/>
              </a:rPr>
              <a:t>取り組みあり」と「</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取り組みあり」は相関関係が高い様子があるが、</a:t>
            </a:r>
            <a:r>
              <a:rPr lang="en-US" altLang="ja-JP" sz="1000" dirty="0">
                <a:solidFill>
                  <a:schemeClr val="tx1"/>
                </a:solidFill>
                <a:latin typeface="游ゴシック Medium" panose="020B0500000000000000" pitchFamily="50" charset="-128"/>
                <a:ea typeface="游ゴシック Medium" panose="020B0500000000000000" pitchFamily="50" charset="-128"/>
              </a:rPr>
              <a:t>DX</a:t>
            </a:r>
            <a:r>
              <a:rPr lang="ja-JP" altLang="en-US" sz="1000" dirty="0">
                <a:solidFill>
                  <a:schemeClr val="tx1"/>
                </a:solidFill>
                <a:latin typeface="游ゴシック Medium" panose="020B0500000000000000" pitchFamily="50" charset="-128"/>
                <a:ea typeface="游ゴシック Medium" panose="020B0500000000000000" pitchFamily="50" charset="-128"/>
              </a:rPr>
              <a:t>の取り組みは始まったばかり、</a:t>
            </a:r>
            <a:r>
              <a:rPr lang="en-US" altLang="ja-JP" sz="1000" dirty="0">
                <a:solidFill>
                  <a:schemeClr val="tx1"/>
                </a:solidFill>
                <a:latin typeface="游ゴシック Medium" panose="020B0500000000000000" pitchFamily="50" charset="-128"/>
                <a:ea typeface="游ゴシック Medium" panose="020B0500000000000000" pitchFamily="50" charset="-128"/>
              </a:rPr>
              <a:t>AI</a:t>
            </a:r>
            <a:r>
              <a:rPr lang="ja-JP" altLang="en-US" sz="1000" dirty="0">
                <a:solidFill>
                  <a:schemeClr val="tx1"/>
                </a:solidFill>
                <a:latin typeface="游ゴシック Medium" panose="020B0500000000000000" pitchFamily="50" charset="-128"/>
                <a:ea typeface="游ゴシック Medium" panose="020B0500000000000000" pitchFamily="50" charset="-128"/>
              </a:rPr>
              <a:t>もビジネス化はまだこれからという状況を見て取ることができる</a:t>
            </a:r>
          </a:p>
        </p:txBody>
      </p:sp>
    </p:spTree>
    <p:extLst>
      <p:ext uri="{BB962C8B-B14F-4D97-AF65-F5344CB8AC3E}">
        <p14:creationId xmlns:p14="http://schemas.microsoft.com/office/powerpoint/2010/main" val="60248011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28FA2C0-5A32-4D89-8A15-B85FB62763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00872" y="2564904"/>
            <a:ext cx="2573999" cy="945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566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Q2-2 </a:t>
            </a:r>
            <a:r>
              <a:rPr lang="ja-JP" altLang="en-US" dirty="0"/>
              <a:t>組込み</a:t>
            </a:r>
            <a:r>
              <a:rPr lang="en-US" altLang="ja-JP" dirty="0"/>
              <a:t>/</a:t>
            </a:r>
            <a:r>
              <a:rPr lang="en-US" altLang="ja-JP" dirty="0" err="1"/>
              <a:t>IoT</a:t>
            </a:r>
            <a:r>
              <a:rPr lang="ja-JP" altLang="en-US" dirty="0"/>
              <a:t>に関連するソフトウェア開発費の内訳（経年比較）</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4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Q3 </a:t>
            </a:r>
            <a:r>
              <a:rPr lang="ja-JP" altLang="en-US" dirty="0"/>
              <a:t>主要な事業のカテゴリ（複数選択可）</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00" y="1196752"/>
            <a:ext cx="9000000" cy="475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103240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Q3 </a:t>
            </a:r>
            <a:r>
              <a:rPr lang="ja-JP" altLang="en-US" dirty="0"/>
              <a:t>主要な事業のカテゴリ（複数選択可、経年比較）</a:t>
            </a:r>
            <a:br>
              <a:rPr lang="en-US" altLang="ja-JP" dirty="0"/>
            </a:br>
            <a:r>
              <a:rPr lang="ja-JP" altLang="en-US" dirty="0"/>
              <a:t>組込み製品及び同部品事業</a:t>
            </a:r>
          </a:p>
        </p:txBody>
      </p:sp>
      <p:sp>
        <p:nvSpPr>
          <p:cNvPr id="8" name="テキスト ボックス 7"/>
          <p:cNvSpPr txBox="1"/>
          <p:nvPr/>
        </p:nvSpPr>
        <p:spPr>
          <a:xfrm>
            <a:off x="6652250" y="5805264"/>
            <a:ext cx="2621230" cy="707886"/>
          </a:xfrm>
          <a:prstGeom prst="rect">
            <a:avLst/>
          </a:prstGeom>
          <a:noFill/>
        </p:spPr>
        <p:txBody>
          <a:bodyPr wrap="none" rtlCol="0">
            <a:spAutoFit/>
          </a:bodyPr>
          <a:lstStyle/>
          <a:p>
            <a:r>
              <a:rPr kumimoji="1" lang="en-US" altLang="ja-JP" sz="1000" dirty="0">
                <a:solidFill>
                  <a:srgbClr val="C00000"/>
                </a:solidFill>
                <a:latin typeface="游ゴシック Medium" panose="020B0500000000000000" pitchFamily="50" charset="-128"/>
                <a:ea typeface="游ゴシック Medium" panose="020B0500000000000000" pitchFamily="50" charset="-128"/>
              </a:rPr>
              <a:t>2018</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年度は</a:t>
            </a:r>
            <a:endParaRPr kumimoji="1"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lang="ja-JP" altLang="en-US" sz="1000" dirty="0">
                <a:solidFill>
                  <a:srgbClr val="C00000"/>
                </a:solidFill>
                <a:latin typeface="游ゴシック Medium" panose="020B0500000000000000" pitchFamily="50" charset="-128"/>
                <a:ea typeface="游ゴシック Medium" panose="020B0500000000000000" pitchFamily="50" charset="-128"/>
              </a:rPr>
              <a:t>「工業制御／</a:t>
            </a:r>
            <a:r>
              <a:rPr lang="en-US" altLang="ja-JP" sz="1000" dirty="0">
                <a:solidFill>
                  <a:srgbClr val="C00000"/>
                </a:solidFill>
                <a:latin typeface="游ゴシック Medium" panose="020B0500000000000000" pitchFamily="50" charset="-128"/>
                <a:ea typeface="游ゴシック Medium" panose="020B0500000000000000" pitchFamily="50" charset="-128"/>
              </a:rPr>
              <a:t>FA</a:t>
            </a:r>
            <a:r>
              <a:rPr lang="ja-JP" altLang="en-US" sz="1000" dirty="0">
                <a:solidFill>
                  <a:srgbClr val="C00000"/>
                </a:solidFill>
                <a:latin typeface="游ゴシック Medium" panose="020B0500000000000000" pitchFamily="50" charset="-128"/>
                <a:ea typeface="游ゴシック Medium" panose="020B0500000000000000" pitchFamily="50" charset="-128"/>
              </a:rPr>
              <a:t>機器／産業機器」が</a:t>
            </a:r>
            <a:endParaRPr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lang="ja-JP" altLang="en-US" sz="1000" dirty="0">
                <a:solidFill>
                  <a:srgbClr val="C00000"/>
                </a:solidFill>
                <a:latin typeface="游ゴシック Medium" panose="020B0500000000000000" pitchFamily="50" charset="-128"/>
                <a:ea typeface="游ゴシック Medium" panose="020B0500000000000000" pitchFamily="50" charset="-128"/>
              </a:rPr>
              <a:t>「運輸機器／建設機器」を抜いて</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トップに</a:t>
            </a:r>
            <a:endParaRPr kumimoji="1"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a:t>
            </a:r>
            <a:r>
              <a:rPr kumimoji="1" lang="en-US" altLang="ja-JP" sz="1000" dirty="0">
                <a:solidFill>
                  <a:srgbClr val="C00000"/>
                </a:solidFill>
                <a:latin typeface="游ゴシック Medium" panose="020B0500000000000000" pitchFamily="50" charset="-128"/>
                <a:ea typeface="游ゴシック Medium" panose="020B0500000000000000" pitchFamily="50" charset="-128"/>
              </a:rPr>
              <a:t>2017</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年度以前と順位が入れ替わり）</a:t>
            </a:r>
          </a:p>
        </p:txBody>
      </p:sp>
      <p:sp>
        <p:nvSpPr>
          <p:cNvPr id="9" name="角丸四角形 8"/>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3624567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Q3 </a:t>
            </a:r>
            <a:r>
              <a:rPr lang="ja-JP" altLang="en-US" dirty="0"/>
              <a:t>主要な事業のカテゴリ（複数選択可、経年比較）</a:t>
            </a:r>
            <a:br>
              <a:rPr lang="en-US" altLang="ja-JP" dirty="0"/>
            </a:br>
            <a:r>
              <a:rPr lang="en-US" altLang="ja-JP" dirty="0" err="1"/>
              <a:t>IoT</a:t>
            </a:r>
            <a:r>
              <a:rPr lang="ja-JP" altLang="en-US" dirty="0"/>
              <a:t>に関連した事業</a:t>
            </a:r>
          </a:p>
        </p:txBody>
      </p:sp>
      <p:cxnSp>
        <p:nvCxnSpPr>
          <p:cNvPr id="9" name="直線矢印コネクタ 8"/>
          <p:cNvCxnSpPr/>
          <p:nvPr/>
        </p:nvCxnSpPr>
        <p:spPr>
          <a:xfrm flipH="1">
            <a:off x="4333503" y="2204864"/>
            <a:ext cx="1130386" cy="144016"/>
          </a:xfrm>
          <a:prstGeom prst="straightConnector1">
            <a:avLst/>
          </a:prstGeom>
          <a:ln w="127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flipV="1">
            <a:off x="4333503" y="2348880"/>
            <a:ext cx="1130386" cy="2304256"/>
          </a:xfrm>
          <a:prstGeom prst="straightConnector1">
            <a:avLst/>
          </a:prstGeom>
          <a:ln w="127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flipV="1">
            <a:off x="3944889" y="2924944"/>
            <a:ext cx="1008111" cy="530581"/>
          </a:xfrm>
          <a:prstGeom prst="straightConnector1">
            <a:avLst/>
          </a:prstGeom>
          <a:ln w="12700">
            <a:solidFill>
              <a:srgbClr val="FF33CC"/>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flipV="1">
            <a:off x="3944890" y="2924944"/>
            <a:ext cx="1728190" cy="2160240"/>
          </a:xfrm>
          <a:prstGeom prst="straightConnector1">
            <a:avLst/>
          </a:prstGeom>
          <a:ln w="12700">
            <a:solidFill>
              <a:srgbClr val="FF33CC"/>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053712" y="2737495"/>
            <a:ext cx="825867" cy="246221"/>
          </a:xfrm>
          <a:prstGeom prst="rect">
            <a:avLst/>
          </a:prstGeom>
          <a:noFill/>
        </p:spPr>
        <p:txBody>
          <a:bodyPr wrap="none" rtlCol="0">
            <a:spAutoFit/>
          </a:bodyPr>
          <a:lstStyle/>
          <a:p>
            <a:r>
              <a:rPr lang="ja-JP" altLang="en-US" sz="1000" dirty="0">
                <a:solidFill>
                  <a:srgbClr val="C00000"/>
                </a:solidFill>
                <a:latin typeface="游ゴシック Medium" panose="020B0500000000000000" pitchFamily="50" charset="-128"/>
                <a:ea typeface="游ゴシック Medium" panose="020B0500000000000000" pitchFamily="50" charset="-128"/>
              </a:rPr>
              <a:t>新規に追加</a:t>
            </a:r>
            <a:endParaRPr kumimoji="1" lang="ja-JP" altLang="en-US" sz="1000" dirty="0">
              <a:solidFill>
                <a:srgbClr val="C00000"/>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5620122" y="2943994"/>
            <a:ext cx="792088" cy="252028"/>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32" name="テキスト ボックス 31"/>
          <p:cNvSpPr txBox="1"/>
          <p:nvPr/>
        </p:nvSpPr>
        <p:spPr>
          <a:xfrm>
            <a:off x="4384357" y="2340863"/>
            <a:ext cx="492443" cy="276999"/>
          </a:xfrm>
          <a:prstGeom prst="rect">
            <a:avLst/>
          </a:prstGeom>
          <a:noFill/>
        </p:spPr>
        <p:txBody>
          <a:bodyPr wrap="none" rtlCol="0">
            <a:spAutoFit/>
          </a:bodyPr>
          <a:lstStyle/>
          <a:p>
            <a:r>
              <a:rPr kumimoji="1" lang="ja-JP" altLang="en-US" sz="1200" dirty="0">
                <a:solidFill>
                  <a:srgbClr val="C00000"/>
                </a:solidFill>
                <a:latin typeface="游ゴシック Medium" panose="020B0500000000000000" pitchFamily="50" charset="-128"/>
                <a:ea typeface="游ゴシック Medium" panose="020B0500000000000000" pitchFamily="50" charset="-128"/>
              </a:rPr>
              <a:t>分割</a:t>
            </a:r>
          </a:p>
        </p:txBody>
      </p:sp>
      <p:sp>
        <p:nvSpPr>
          <p:cNvPr id="33" name="テキスト ボックス 32"/>
          <p:cNvSpPr txBox="1"/>
          <p:nvPr/>
        </p:nvSpPr>
        <p:spPr>
          <a:xfrm>
            <a:off x="4316541" y="3296017"/>
            <a:ext cx="492443" cy="276999"/>
          </a:xfrm>
          <a:prstGeom prst="rect">
            <a:avLst/>
          </a:prstGeom>
          <a:noFill/>
        </p:spPr>
        <p:txBody>
          <a:bodyPr wrap="none" rtlCol="0">
            <a:spAutoFit/>
          </a:bodyPr>
          <a:lstStyle/>
          <a:p>
            <a:r>
              <a:rPr kumimoji="1" lang="ja-JP" altLang="en-US" sz="1200" dirty="0">
                <a:solidFill>
                  <a:srgbClr val="C00000"/>
                </a:solidFill>
                <a:latin typeface="游ゴシック Medium" panose="020B0500000000000000" pitchFamily="50" charset="-128"/>
                <a:ea typeface="游ゴシック Medium" panose="020B0500000000000000" pitchFamily="50" charset="-128"/>
              </a:rPr>
              <a:t>分割</a:t>
            </a:r>
          </a:p>
        </p:txBody>
      </p:sp>
      <p:sp>
        <p:nvSpPr>
          <p:cNvPr id="34" name="テキスト ボックス 33"/>
          <p:cNvSpPr txBox="1"/>
          <p:nvPr/>
        </p:nvSpPr>
        <p:spPr>
          <a:xfrm>
            <a:off x="992560" y="6279123"/>
            <a:ext cx="1492716" cy="246221"/>
          </a:xfrm>
          <a:prstGeom prst="rect">
            <a:avLst/>
          </a:prstGeom>
          <a:noFill/>
        </p:spPr>
        <p:txBody>
          <a:bodyPr wrap="none" rtlCol="0">
            <a:spAutoFit/>
          </a:bodyPr>
          <a:lstStyle/>
          <a:p>
            <a:r>
              <a:rPr kumimoji="1" lang="en-US" altLang="ja-JP" sz="1000" dirty="0">
                <a:solidFill>
                  <a:srgbClr val="C00000"/>
                </a:solidFill>
                <a:latin typeface="游ゴシック Medium" panose="020B0500000000000000" pitchFamily="50" charset="-128"/>
                <a:ea typeface="游ゴシック Medium" panose="020B0500000000000000" pitchFamily="50" charset="-128"/>
              </a:rPr>
              <a:t>※2016</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年度は設問なし</a:t>
            </a:r>
          </a:p>
        </p:txBody>
      </p:sp>
      <p:sp>
        <p:nvSpPr>
          <p:cNvPr id="16" name="角丸四角形 15"/>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708472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67905" y="476672"/>
            <a:ext cx="7157729" cy="6032421"/>
          </a:xfrm>
          <a:prstGeom prst="rect">
            <a:avLst/>
          </a:prstGeom>
          <a:noFill/>
        </p:spPr>
        <p:txBody>
          <a:bodyPr wrap="none" rtlCol="0">
            <a:spAutoFit/>
          </a:bodyPr>
          <a:lstStyle/>
          <a:p>
            <a:r>
              <a:rPr lang="ja-JP" altLang="en-US" sz="1400" dirty="0">
                <a:latin typeface="游ゴシック Medium" panose="020B0500000000000000" pitchFamily="50" charset="-128"/>
                <a:ea typeface="游ゴシック Medium" panose="020B0500000000000000" pitchFamily="50" charset="-128"/>
              </a:rPr>
              <a:t>＜目次＞</a:t>
            </a:r>
            <a:endParaRPr lang="en-US" altLang="ja-JP" sz="1400" dirty="0">
              <a:latin typeface="游ゴシック Medium" panose="020B0500000000000000" pitchFamily="50" charset="-128"/>
              <a:ea typeface="游ゴシック Medium" panose="020B0500000000000000" pitchFamily="50" charset="-128"/>
            </a:endParaRPr>
          </a:p>
          <a:p>
            <a:pPr>
              <a:tabLst>
                <a:tab pos="6905625" algn="r"/>
              </a:tabLst>
            </a:pPr>
            <a:r>
              <a:rPr lang="en-US" altLang="ja-JP" sz="1200" dirty="0">
                <a:latin typeface="游ゴシック Medium" panose="020B0500000000000000" pitchFamily="50" charset="-128"/>
                <a:ea typeface="游ゴシック Medium" panose="020B0500000000000000" pitchFamily="50" charset="-128"/>
              </a:rPr>
              <a:t>1. </a:t>
            </a:r>
            <a:r>
              <a:rPr lang="ja-JP" altLang="en-US" sz="1200" dirty="0">
                <a:latin typeface="游ゴシック Medium" panose="020B0500000000000000" pitchFamily="50" charset="-128"/>
                <a:ea typeface="游ゴシック Medium" panose="020B0500000000000000" pitchFamily="50" charset="-128"/>
              </a:rPr>
              <a:t>企業活動の状況</a:t>
            </a:r>
            <a:r>
              <a:rPr lang="en-US" altLang="ja-JP" sz="1200" dirty="0">
                <a:latin typeface="游ゴシック Medium" panose="020B0500000000000000" pitchFamily="50" charset="-128"/>
                <a:ea typeface="游ゴシック Medium" panose="020B0500000000000000" pitchFamily="50" charset="-128"/>
              </a:rPr>
              <a:t>	</a:t>
            </a:r>
            <a:r>
              <a:rPr lang="ja-JP" altLang="en-US" sz="1200" dirty="0">
                <a:latin typeface="游ゴシック Medium" panose="020B0500000000000000" pitchFamily="50" charset="-128"/>
                <a:ea typeface="游ゴシック Medium" panose="020B0500000000000000" pitchFamily="50" charset="-128"/>
              </a:rPr>
              <a:t> ･･･････････････････････････････････････････････････････････････････････</a:t>
            </a:r>
            <a:r>
              <a:rPr lang="en-US" altLang="ja-JP" sz="1200" dirty="0">
                <a:latin typeface="游ゴシック Medium" panose="020B0500000000000000" pitchFamily="50" charset="-128"/>
                <a:ea typeface="游ゴシック Medium" panose="020B0500000000000000" pitchFamily="50" charset="-128"/>
              </a:rPr>
              <a:t> 13</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	</a:t>
            </a:r>
            <a:r>
              <a:rPr lang="ja-JP" altLang="en-US" sz="900" dirty="0">
                <a:latin typeface="游ゴシック Medium" panose="020B0500000000000000" pitchFamily="50" charset="-128"/>
                <a:ea typeface="游ゴシック Medium" panose="020B0500000000000000" pitchFamily="50" charset="-128"/>
              </a:rPr>
              <a:t>事業規模</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	</a:t>
            </a:r>
            <a:r>
              <a:rPr lang="ja-JP" altLang="en-US" sz="900" dirty="0">
                <a:latin typeface="游ゴシック Medium" panose="020B0500000000000000" pitchFamily="50" charset="-128"/>
                <a:ea typeface="游ゴシック Medium" panose="020B0500000000000000" pitchFamily="50" charset="-128"/>
              </a:rPr>
              <a:t>全開発費の内訳、組込み</a:t>
            </a:r>
            <a:r>
              <a:rPr lang="en-US" altLang="ja-JP" sz="900" dirty="0">
                <a:latin typeface="游ゴシック Medium" panose="020B0500000000000000" pitchFamily="50" charset="-128"/>
                <a:ea typeface="游ゴシック Medium" panose="020B0500000000000000" pitchFamily="50" charset="-128"/>
              </a:rPr>
              <a:t>/</a:t>
            </a: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に関連するソフトウェア開発費の内訳</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Q3	</a:t>
            </a:r>
            <a:r>
              <a:rPr lang="ja-JP" altLang="en-US" sz="900" dirty="0">
                <a:latin typeface="游ゴシック Medium" panose="020B0500000000000000" pitchFamily="50" charset="-128"/>
                <a:ea typeface="游ゴシック Medium" panose="020B0500000000000000" pitchFamily="50" charset="-128"/>
              </a:rPr>
              <a:t>主要な事業のカテゴリ</a:t>
            </a:r>
          </a:p>
          <a:p>
            <a:pPr>
              <a:tabLst>
                <a:tab pos="6905625" algn="r"/>
              </a:tabLst>
            </a:pPr>
            <a:r>
              <a:rPr lang="en-US" altLang="ja-JP" sz="1200" dirty="0">
                <a:latin typeface="游ゴシック Medium" panose="020B0500000000000000" pitchFamily="50" charset="-128"/>
                <a:ea typeface="游ゴシック Medium" panose="020B0500000000000000" pitchFamily="50" charset="-128"/>
              </a:rPr>
              <a:t>2. </a:t>
            </a:r>
            <a:r>
              <a:rPr lang="ja-JP" altLang="en-US" sz="1200" dirty="0">
                <a:latin typeface="游ゴシック Medium" panose="020B0500000000000000" pitchFamily="50" charset="-128"/>
                <a:ea typeface="游ゴシック Medium" panose="020B0500000000000000" pitchFamily="50" charset="-128"/>
              </a:rPr>
              <a:t>事業環境の変化</a:t>
            </a:r>
            <a:r>
              <a:rPr lang="en-US" altLang="ja-JP" sz="1200" dirty="0">
                <a:latin typeface="游ゴシック Medium" panose="020B0500000000000000" pitchFamily="50" charset="-128"/>
                <a:ea typeface="游ゴシック Medium" panose="020B0500000000000000" pitchFamily="50" charset="-128"/>
              </a:rPr>
              <a:t>	</a:t>
            </a:r>
            <a:r>
              <a:rPr lang="ja-JP" altLang="en-US" sz="1200" dirty="0">
                <a:latin typeface="游ゴシック Medium" panose="020B0500000000000000" pitchFamily="50" charset="-128"/>
                <a:ea typeface="游ゴシック Medium" panose="020B0500000000000000" pitchFamily="50" charset="-128"/>
              </a:rPr>
              <a:t> ･･･････････････････････････････････････････････････････････････････････</a:t>
            </a:r>
            <a:r>
              <a:rPr lang="en-US" altLang="ja-JP" sz="1200" dirty="0">
                <a:latin typeface="游ゴシック Medium" panose="020B0500000000000000" pitchFamily="50" charset="-128"/>
                <a:ea typeface="游ゴシック Medium" panose="020B0500000000000000" pitchFamily="50" charset="-128"/>
              </a:rPr>
              <a:t> 36</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Q4	</a:t>
            </a:r>
            <a:r>
              <a:rPr lang="ja-JP" altLang="en-US" sz="900" dirty="0">
                <a:latin typeface="游ゴシック Medium" panose="020B0500000000000000" pitchFamily="50" charset="-128"/>
                <a:ea typeface="游ゴシック Medium" panose="020B0500000000000000" pitchFamily="50" charset="-128"/>
              </a:rPr>
              <a:t>現在／将来の取引形態</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Q5	</a:t>
            </a:r>
            <a:r>
              <a:rPr lang="ja-JP" altLang="en-US" sz="900" dirty="0">
                <a:latin typeface="游ゴシック Medium" panose="020B0500000000000000" pitchFamily="50" charset="-128"/>
                <a:ea typeface="游ゴシック Medium" panose="020B0500000000000000" pitchFamily="50" charset="-128"/>
              </a:rPr>
              <a:t>現在／将来の事業形態</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Q6	</a:t>
            </a:r>
            <a:r>
              <a:rPr lang="ja-JP" altLang="en-US" sz="900" dirty="0">
                <a:latin typeface="游ゴシック Medium" panose="020B0500000000000000" pitchFamily="50" charset="-128"/>
                <a:ea typeface="游ゴシック Medium" panose="020B0500000000000000" pitchFamily="50" charset="-128"/>
              </a:rPr>
              <a:t>現在／将来の製品・サービスの提供先</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Q7	</a:t>
            </a:r>
            <a:r>
              <a:rPr lang="ja-JP" altLang="en-US" sz="900" dirty="0">
                <a:latin typeface="游ゴシック Medium" panose="020B0500000000000000" pitchFamily="50" charset="-128"/>
                <a:ea typeface="游ゴシック Medium" panose="020B0500000000000000" pitchFamily="50" charset="-128"/>
              </a:rPr>
              <a:t>事業環境の変化の影響</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Q8	</a:t>
            </a:r>
            <a:r>
              <a:rPr lang="ja-JP" altLang="en-US" sz="900" dirty="0">
                <a:latin typeface="游ゴシック Medium" panose="020B0500000000000000" pitchFamily="50" charset="-128"/>
                <a:ea typeface="游ゴシック Medium" panose="020B0500000000000000" pitchFamily="50" charset="-128"/>
              </a:rPr>
              <a:t>事業環境の変化が売上・利益に及ぼす影響</a:t>
            </a:r>
          </a:p>
          <a:p>
            <a:pPr>
              <a:tabLst>
                <a:tab pos="6905625" algn="r"/>
              </a:tabLst>
            </a:pPr>
            <a:r>
              <a:rPr lang="en-US" altLang="ja-JP" sz="1200" dirty="0">
                <a:latin typeface="游ゴシック Medium" panose="020B0500000000000000" pitchFamily="50" charset="-128"/>
                <a:ea typeface="游ゴシック Medium" panose="020B0500000000000000" pitchFamily="50" charset="-128"/>
              </a:rPr>
              <a:t>3. </a:t>
            </a:r>
            <a:r>
              <a:rPr lang="ja-JP" altLang="en-US" sz="1200" dirty="0">
                <a:latin typeface="游ゴシック Medium" panose="020B0500000000000000" pitchFamily="50" charset="-128"/>
                <a:ea typeface="游ゴシック Medium" panose="020B0500000000000000" pitchFamily="50" charset="-128"/>
              </a:rPr>
              <a:t>新技術へ向けた変革</a:t>
            </a:r>
            <a:r>
              <a:rPr lang="en-US" altLang="ja-JP" sz="1200" dirty="0">
                <a:latin typeface="游ゴシック Medium" panose="020B0500000000000000" pitchFamily="50" charset="-128"/>
                <a:ea typeface="游ゴシック Medium" panose="020B0500000000000000" pitchFamily="50" charset="-128"/>
              </a:rPr>
              <a:t>	</a:t>
            </a:r>
            <a:r>
              <a:rPr lang="ja-JP" altLang="en-US" sz="1200" dirty="0">
                <a:latin typeface="游ゴシック Medium" panose="020B0500000000000000" pitchFamily="50" charset="-128"/>
                <a:ea typeface="游ゴシック Medium" panose="020B0500000000000000" pitchFamily="50" charset="-128"/>
              </a:rPr>
              <a:t> ･･･････････････････････････････････････････････････････････････････</a:t>
            </a:r>
            <a:r>
              <a:rPr lang="en-US" altLang="ja-JP" sz="1200" dirty="0">
                <a:latin typeface="游ゴシック Medium" panose="020B0500000000000000" pitchFamily="50" charset="-128"/>
                <a:ea typeface="游ゴシック Medium" panose="020B0500000000000000" pitchFamily="50" charset="-128"/>
              </a:rPr>
              <a:t> 59</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Q9	</a:t>
            </a:r>
            <a:r>
              <a:rPr lang="ja-JP" altLang="en-US" sz="900" dirty="0">
                <a:latin typeface="游ゴシック Medium" panose="020B0500000000000000" pitchFamily="50" charset="-128"/>
                <a:ea typeface="游ゴシック Medium" panose="020B0500000000000000" pitchFamily="50" charset="-128"/>
              </a:rPr>
              <a:t>システムに関わる要件の変化</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Q10	</a:t>
            </a:r>
            <a:r>
              <a:rPr lang="ja-JP" altLang="en-US" sz="900" dirty="0">
                <a:latin typeface="游ゴシック Medium" panose="020B0500000000000000" pitchFamily="50" charset="-128"/>
                <a:ea typeface="游ゴシック Medium" panose="020B0500000000000000" pitchFamily="50" charset="-128"/>
              </a:rPr>
              <a:t>システムに関わる要件の変化への対応</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Q11	DX</a:t>
            </a:r>
            <a:r>
              <a:rPr lang="ja-JP" altLang="en-US" sz="900" dirty="0">
                <a:latin typeface="游ゴシック Medium" panose="020B0500000000000000" pitchFamily="50" charset="-128"/>
                <a:ea typeface="游ゴシック Medium" panose="020B0500000000000000" pitchFamily="50" charset="-128"/>
              </a:rPr>
              <a:t>の動きによる事業への影響、自部門／自社での</a:t>
            </a:r>
            <a:r>
              <a:rPr lang="en-US" altLang="ja-JP" sz="900" dirty="0">
                <a:latin typeface="游ゴシック Medium" panose="020B0500000000000000" pitchFamily="50" charset="-128"/>
                <a:ea typeface="游ゴシック Medium" panose="020B0500000000000000" pitchFamily="50" charset="-128"/>
              </a:rPr>
              <a:t>DX</a:t>
            </a:r>
            <a:r>
              <a:rPr lang="ja-JP" altLang="en-US" sz="900" dirty="0">
                <a:latin typeface="游ゴシック Medium" panose="020B0500000000000000" pitchFamily="50" charset="-128"/>
                <a:ea typeface="游ゴシック Medium" panose="020B0500000000000000" pitchFamily="50" charset="-128"/>
              </a:rPr>
              <a:t>の取り組み</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Q12	DX</a:t>
            </a:r>
            <a:r>
              <a:rPr lang="ja-JP" altLang="en-US" sz="900" dirty="0">
                <a:latin typeface="游ゴシック Medium" panose="020B0500000000000000" pitchFamily="50" charset="-128"/>
                <a:ea typeface="游ゴシック Medium" panose="020B0500000000000000" pitchFamily="50" charset="-128"/>
              </a:rPr>
              <a:t>に取り組む目的</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Q13	DX</a:t>
            </a:r>
            <a:r>
              <a:rPr lang="ja-JP" altLang="en-US" sz="900" dirty="0">
                <a:latin typeface="游ゴシック Medium" panose="020B0500000000000000" pitchFamily="50" charset="-128"/>
                <a:ea typeface="游ゴシック Medium" panose="020B0500000000000000" pitchFamily="50" charset="-128"/>
              </a:rPr>
              <a:t>を実行する上での課題</a:t>
            </a:r>
          </a:p>
          <a:p>
            <a:pPr>
              <a:tabLst>
                <a:tab pos="6905625" algn="r"/>
              </a:tabLst>
            </a:pPr>
            <a:r>
              <a:rPr lang="en-US" altLang="ja-JP" sz="1200" dirty="0">
                <a:latin typeface="游ゴシック Medium" panose="020B0500000000000000" pitchFamily="50" charset="-128"/>
                <a:ea typeface="游ゴシック Medium" panose="020B0500000000000000" pitchFamily="50" charset="-128"/>
              </a:rPr>
              <a:t>4. </a:t>
            </a:r>
            <a:r>
              <a:rPr lang="ja-JP" altLang="en-US" sz="1200" dirty="0">
                <a:latin typeface="游ゴシック Medium" panose="020B0500000000000000" pitchFamily="50" charset="-128"/>
                <a:ea typeface="游ゴシック Medium" panose="020B0500000000000000" pitchFamily="50" charset="-128"/>
              </a:rPr>
              <a:t>開発の課題とその解決策</a:t>
            </a:r>
            <a:r>
              <a:rPr lang="en-US" altLang="ja-JP" sz="1200" dirty="0">
                <a:latin typeface="游ゴシック Medium" panose="020B0500000000000000" pitchFamily="50" charset="-128"/>
                <a:ea typeface="游ゴシック Medium" panose="020B0500000000000000" pitchFamily="50" charset="-128"/>
              </a:rPr>
              <a:t>	</a:t>
            </a:r>
            <a:r>
              <a:rPr lang="ja-JP" altLang="en-US" sz="1200" dirty="0">
                <a:latin typeface="游ゴシック Medium" panose="020B0500000000000000" pitchFamily="50" charset="-128"/>
                <a:ea typeface="游ゴシック Medium" panose="020B0500000000000000" pitchFamily="50" charset="-128"/>
              </a:rPr>
              <a:t>･･･････････････････････････････････････････････････････････････</a:t>
            </a:r>
            <a:r>
              <a:rPr lang="en-US" altLang="ja-JP" sz="1200" dirty="0">
                <a:latin typeface="游ゴシック Medium" panose="020B0500000000000000" pitchFamily="50" charset="-128"/>
                <a:ea typeface="游ゴシック Medium" panose="020B0500000000000000" pitchFamily="50" charset="-128"/>
              </a:rPr>
              <a:t> 90</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Q14	</a:t>
            </a:r>
            <a:r>
              <a:rPr lang="ja-JP" altLang="en-US" sz="900" dirty="0">
                <a:latin typeface="游ゴシック Medium" panose="020B0500000000000000" pitchFamily="50" charset="-128"/>
                <a:ea typeface="游ゴシック Medium" panose="020B0500000000000000" pitchFamily="50" charset="-128"/>
              </a:rPr>
              <a:t>開発の課題と解決策</a:t>
            </a:r>
          </a:p>
          <a:p>
            <a:pPr>
              <a:tabLst>
                <a:tab pos="6905625" algn="r"/>
              </a:tabLst>
            </a:pPr>
            <a:r>
              <a:rPr lang="en-US" altLang="ja-JP" sz="1200" dirty="0">
                <a:latin typeface="游ゴシック Medium" panose="020B0500000000000000" pitchFamily="50" charset="-128"/>
                <a:ea typeface="游ゴシック Medium" panose="020B0500000000000000" pitchFamily="50" charset="-128"/>
              </a:rPr>
              <a:t>5. </a:t>
            </a:r>
            <a:r>
              <a:rPr lang="ja-JP" altLang="en-US" sz="1200" dirty="0">
                <a:latin typeface="游ゴシック Medium" panose="020B0500000000000000" pitchFamily="50" charset="-128"/>
                <a:ea typeface="游ゴシック Medium" panose="020B0500000000000000" pitchFamily="50" charset="-128"/>
              </a:rPr>
              <a:t>組込み</a:t>
            </a:r>
            <a:r>
              <a:rPr lang="en-US" altLang="ja-JP" sz="1200" dirty="0">
                <a:latin typeface="游ゴシック Medium" panose="020B0500000000000000" pitchFamily="50" charset="-128"/>
                <a:ea typeface="游ゴシック Medium" panose="020B0500000000000000" pitchFamily="50" charset="-128"/>
              </a:rPr>
              <a:t>/</a:t>
            </a:r>
            <a:r>
              <a:rPr lang="en-US" altLang="ja-JP" sz="1200" dirty="0" err="1">
                <a:latin typeface="游ゴシック Medium" panose="020B0500000000000000" pitchFamily="50" charset="-128"/>
                <a:ea typeface="游ゴシック Medium" panose="020B0500000000000000" pitchFamily="50" charset="-128"/>
              </a:rPr>
              <a:t>IoT</a:t>
            </a:r>
            <a:r>
              <a:rPr lang="ja-JP" altLang="en-US" sz="1200" dirty="0">
                <a:latin typeface="游ゴシック Medium" panose="020B0500000000000000" pitchFamily="50" charset="-128"/>
                <a:ea typeface="游ゴシック Medium" panose="020B0500000000000000" pitchFamily="50" charset="-128"/>
              </a:rPr>
              <a:t>にかかるシステムの「要素技術／開発技術／運用技術」の高度化に関する取組</a:t>
            </a:r>
            <a:r>
              <a:rPr lang="en-US" altLang="ja-JP" sz="1200" dirty="0">
                <a:latin typeface="游ゴシック Medium" panose="020B0500000000000000" pitchFamily="50" charset="-128"/>
                <a:ea typeface="游ゴシック Medium" panose="020B0500000000000000" pitchFamily="50" charset="-128"/>
              </a:rPr>
              <a:t>	</a:t>
            </a:r>
            <a:r>
              <a:rPr lang="ja-JP" altLang="en-US" sz="1200" dirty="0">
                <a:latin typeface="游ゴシック Medium" panose="020B0500000000000000" pitchFamily="50" charset="-128"/>
                <a:ea typeface="游ゴシック Medium" panose="020B0500000000000000" pitchFamily="50" charset="-128"/>
              </a:rPr>
              <a:t>･･･ </a:t>
            </a:r>
            <a:r>
              <a:rPr lang="en-US" altLang="ja-JP" sz="1200" dirty="0">
                <a:latin typeface="游ゴシック Medium" panose="020B0500000000000000" pitchFamily="50" charset="-128"/>
                <a:ea typeface="游ゴシック Medium" panose="020B0500000000000000" pitchFamily="50" charset="-128"/>
              </a:rPr>
              <a:t>118</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Q15	</a:t>
            </a:r>
            <a:r>
              <a:rPr lang="ja-JP" altLang="en-US" sz="900" dirty="0">
                <a:latin typeface="游ゴシック Medium" panose="020B0500000000000000" pitchFamily="50" charset="-128"/>
                <a:ea typeface="游ゴシック Medium" panose="020B0500000000000000" pitchFamily="50" charset="-128"/>
              </a:rPr>
              <a:t>現時点で重要な技術、将来強化／新たに獲得したい技術</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Q16	</a:t>
            </a:r>
            <a:r>
              <a:rPr lang="ja-JP" altLang="en-US" sz="900" dirty="0">
                <a:latin typeface="游ゴシック Medium" panose="020B0500000000000000" pitchFamily="50" charset="-128"/>
                <a:ea typeface="游ゴシック Medium" panose="020B0500000000000000" pitchFamily="50" charset="-128"/>
              </a:rPr>
              <a:t>開発するソフトウェアが動作するハードウェア</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Q17	</a:t>
            </a:r>
            <a:r>
              <a:rPr lang="ja-JP" altLang="en-US" sz="900" dirty="0">
                <a:latin typeface="游ゴシック Medium" panose="020B0500000000000000" pitchFamily="50" charset="-128"/>
                <a:ea typeface="游ゴシック Medium" panose="020B0500000000000000" pitchFamily="50" charset="-128"/>
              </a:rPr>
              <a:t>モデルベース開発技術・開発ツールの導入状況</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Q18	</a:t>
            </a:r>
            <a:r>
              <a:rPr lang="ja-JP" altLang="en-US" sz="900" dirty="0">
                <a:latin typeface="游ゴシック Medium" panose="020B0500000000000000" pitchFamily="50" charset="-128"/>
                <a:ea typeface="游ゴシック Medium" panose="020B0500000000000000" pitchFamily="50" charset="-128"/>
              </a:rPr>
              <a:t>モデルベース開発技術・開発ツールの導入目的</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Q19	</a:t>
            </a:r>
            <a:r>
              <a:rPr lang="ja-JP" altLang="en-US" sz="900" dirty="0">
                <a:latin typeface="游ゴシック Medium" panose="020B0500000000000000" pitchFamily="50" charset="-128"/>
                <a:ea typeface="游ゴシック Medium" panose="020B0500000000000000" pitchFamily="50" charset="-128"/>
              </a:rPr>
              <a:t>モデルベース開発技術・開発ツール利用の際の課題</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Q20	AI</a:t>
            </a:r>
            <a:r>
              <a:rPr lang="ja-JP" altLang="en-US" sz="900" dirty="0">
                <a:latin typeface="游ゴシック Medium" panose="020B0500000000000000" pitchFamily="50" charset="-128"/>
                <a:ea typeface="游ゴシック Medium" panose="020B0500000000000000" pitchFamily="50" charset="-128"/>
              </a:rPr>
              <a:t>に関する取り組み状況</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Q21	AI</a:t>
            </a:r>
            <a:r>
              <a:rPr lang="ja-JP" altLang="en-US" sz="900" dirty="0">
                <a:latin typeface="游ゴシック Medium" panose="020B0500000000000000" pitchFamily="50" charset="-128"/>
                <a:ea typeface="游ゴシック Medium" panose="020B0500000000000000" pitchFamily="50" charset="-128"/>
              </a:rPr>
              <a:t>技術を活用する／している製品・サービスの分野</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Q22	AI</a:t>
            </a:r>
            <a:r>
              <a:rPr lang="ja-JP" altLang="en-US" sz="900" dirty="0">
                <a:latin typeface="游ゴシック Medium" panose="020B0500000000000000" pitchFamily="50" charset="-128"/>
                <a:ea typeface="游ゴシック Medium" panose="020B0500000000000000" pitchFamily="50" charset="-128"/>
              </a:rPr>
              <a:t>技術を活用する／している目的</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Q23	AI</a:t>
            </a:r>
            <a:r>
              <a:rPr lang="ja-JP" altLang="en-US" sz="900" dirty="0">
                <a:latin typeface="游ゴシック Medium" panose="020B0500000000000000" pitchFamily="50" charset="-128"/>
                <a:ea typeface="游ゴシック Medium" panose="020B0500000000000000" pitchFamily="50" charset="-128"/>
              </a:rPr>
              <a:t>技術を活用する／している際の課題</a:t>
            </a:r>
          </a:p>
          <a:p>
            <a:pPr>
              <a:tabLst>
                <a:tab pos="6905625" algn="r"/>
              </a:tabLst>
            </a:pPr>
            <a:r>
              <a:rPr lang="en-US" altLang="ja-JP" sz="1200" dirty="0">
                <a:latin typeface="游ゴシック Medium" panose="020B0500000000000000" pitchFamily="50" charset="-128"/>
                <a:ea typeface="游ゴシック Medium" panose="020B0500000000000000" pitchFamily="50" charset="-128"/>
              </a:rPr>
              <a:t>6. </a:t>
            </a:r>
            <a:r>
              <a:rPr lang="ja-JP" altLang="en-US" sz="1200" dirty="0">
                <a:latin typeface="游ゴシック Medium" panose="020B0500000000000000" pitchFamily="50" charset="-128"/>
                <a:ea typeface="游ゴシック Medium" panose="020B0500000000000000" pitchFamily="50" charset="-128"/>
              </a:rPr>
              <a:t>組込み</a:t>
            </a:r>
            <a:r>
              <a:rPr lang="en-US" altLang="ja-JP" sz="1200" dirty="0">
                <a:latin typeface="游ゴシック Medium" panose="020B0500000000000000" pitchFamily="50" charset="-128"/>
                <a:ea typeface="游ゴシック Medium" panose="020B0500000000000000" pitchFamily="50" charset="-128"/>
              </a:rPr>
              <a:t>/</a:t>
            </a:r>
            <a:r>
              <a:rPr lang="en-US" altLang="ja-JP" sz="1200" dirty="0" err="1">
                <a:latin typeface="游ゴシック Medium" panose="020B0500000000000000" pitchFamily="50" charset="-128"/>
                <a:ea typeface="游ゴシック Medium" panose="020B0500000000000000" pitchFamily="50" charset="-128"/>
              </a:rPr>
              <a:t>IoT</a:t>
            </a:r>
            <a:r>
              <a:rPr lang="ja-JP" altLang="en-US" sz="1200" dirty="0">
                <a:latin typeface="游ゴシック Medium" panose="020B0500000000000000" pitchFamily="50" charset="-128"/>
                <a:ea typeface="游ゴシック Medium" panose="020B0500000000000000" pitchFamily="50" charset="-128"/>
              </a:rPr>
              <a:t>システムにかかる「人材」育成に関する取組み</a:t>
            </a:r>
            <a:r>
              <a:rPr lang="en-US" altLang="ja-JP" sz="1200" dirty="0">
                <a:latin typeface="游ゴシック Medium" panose="020B0500000000000000" pitchFamily="50" charset="-128"/>
                <a:ea typeface="游ゴシック Medium" panose="020B0500000000000000" pitchFamily="50" charset="-128"/>
              </a:rPr>
              <a:t>	</a:t>
            </a:r>
            <a:r>
              <a:rPr lang="ja-JP" altLang="en-US" sz="1200" dirty="0">
                <a:latin typeface="游ゴシック Medium" panose="020B0500000000000000" pitchFamily="50" charset="-128"/>
                <a:ea typeface="游ゴシック Medium" panose="020B0500000000000000" pitchFamily="50" charset="-128"/>
              </a:rPr>
              <a:t> ････････････････････････････････</a:t>
            </a:r>
            <a:r>
              <a:rPr lang="en-US" altLang="ja-JP" sz="1200" dirty="0">
                <a:latin typeface="游ゴシック Medium" panose="020B0500000000000000" pitchFamily="50" charset="-128"/>
                <a:ea typeface="游ゴシック Medium" panose="020B0500000000000000" pitchFamily="50" charset="-128"/>
              </a:rPr>
              <a:t> 192</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Q24	</a:t>
            </a:r>
            <a:r>
              <a:rPr lang="ja-JP" altLang="en-US" sz="900" dirty="0">
                <a:latin typeface="游ゴシック Medium" panose="020B0500000000000000" pitchFamily="50" charset="-128"/>
                <a:ea typeface="游ゴシック Medium" panose="020B0500000000000000" pitchFamily="50" charset="-128"/>
              </a:rPr>
              <a:t>技術者の人数、不足している技術者の人数</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Q25	</a:t>
            </a:r>
            <a:r>
              <a:rPr lang="ja-JP" altLang="en-US" sz="900" dirty="0">
                <a:latin typeface="游ゴシック Medium" panose="020B0500000000000000" pitchFamily="50" charset="-128"/>
                <a:ea typeface="游ゴシック Medium" panose="020B0500000000000000" pitchFamily="50" charset="-128"/>
              </a:rPr>
              <a:t>新しい技術／レガシーな技術に関する技術者の人数の割合</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Q26	</a:t>
            </a:r>
            <a:r>
              <a:rPr lang="ja-JP" altLang="en-US" sz="900" dirty="0">
                <a:latin typeface="游ゴシック Medium" panose="020B0500000000000000" pitchFamily="50" charset="-128"/>
                <a:ea typeface="游ゴシック Medium" panose="020B0500000000000000" pitchFamily="50" charset="-128"/>
              </a:rPr>
              <a:t>現在不足している人材、将来不足が想定される人材</a:t>
            </a:r>
            <a:endParaRPr lang="en-US" altLang="ja-JP" sz="900" dirty="0">
              <a:latin typeface="游ゴシック Medium" panose="020B0500000000000000" pitchFamily="50" charset="-128"/>
              <a:ea typeface="游ゴシック Medium" panose="020B0500000000000000" pitchFamily="50" charset="-128"/>
            </a:endParaRP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Q27	</a:t>
            </a:r>
            <a:r>
              <a:rPr lang="ja-JP" altLang="en-US" sz="900" dirty="0">
                <a:latin typeface="游ゴシック Medium" panose="020B0500000000000000" pitchFamily="50" charset="-128"/>
                <a:ea typeface="游ゴシック Medium" panose="020B0500000000000000" pitchFamily="50" charset="-128"/>
              </a:rPr>
              <a:t>人材不足に対する施策</a:t>
            </a:r>
          </a:p>
          <a:p>
            <a:pPr>
              <a:tabLst>
                <a:tab pos="6905625" algn="r"/>
              </a:tabLst>
            </a:pPr>
            <a:r>
              <a:rPr lang="en-US" altLang="ja-JP" sz="1200" dirty="0">
                <a:latin typeface="游ゴシック Medium" panose="020B0500000000000000" pitchFamily="50" charset="-128"/>
                <a:ea typeface="游ゴシック Medium" panose="020B0500000000000000" pitchFamily="50" charset="-128"/>
              </a:rPr>
              <a:t>7. </a:t>
            </a:r>
            <a:r>
              <a:rPr lang="ja-JP" altLang="en-US" sz="1200" dirty="0">
                <a:latin typeface="游ゴシック Medium" panose="020B0500000000000000" pitchFamily="50" charset="-128"/>
                <a:ea typeface="游ゴシック Medium" panose="020B0500000000000000" pitchFamily="50" charset="-128"/>
              </a:rPr>
              <a:t>組込み</a:t>
            </a:r>
            <a:r>
              <a:rPr lang="en-US" altLang="ja-JP" sz="1200" dirty="0">
                <a:latin typeface="游ゴシック Medium" panose="020B0500000000000000" pitchFamily="50" charset="-128"/>
                <a:ea typeface="游ゴシック Medium" panose="020B0500000000000000" pitchFamily="50" charset="-128"/>
              </a:rPr>
              <a:t>/</a:t>
            </a:r>
            <a:r>
              <a:rPr lang="en-US" altLang="ja-JP" sz="1200" dirty="0" err="1">
                <a:latin typeface="游ゴシック Medium" panose="020B0500000000000000" pitchFamily="50" charset="-128"/>
                <a:ea typeface="游ゴシック Medium" panose="020B0500000000000000" pitchFamily="50" charset="-128"/>
              </a:rPr>
              <a:t>IoT</a:t>
            </a:r>
            <a:r>
              <a:rPr lang="ja-JP" altLang="en-US" sz="1200" dirty="0">
                <a:latin typeface="游ゴシック Medium" panose="020B0500000000000000" pitchFamily="50" charset="-128"/>
                <a:ea typeface="游ゴシック Medium" panose="020B0500000000000000" pitchFamily="50" charset="-128"/>
              </a:rPr>
              <a:t>システム「産業」の環境改善に関する取組</a:t>
            </a:r>
            <a:r>
              <a:rPr lang="en-US" altLang="ja-JP" sz="1200" dirty="0">
                <a:latin typeface="游ゴシック Medium" panose="020B0500000000000000" pitchFamily="50" charset="-128"/>
                <a:ea typeface="游ゴシック Medium" panose="020B0500000000000000" pitchFamily="50" charset="-128"/>
              </a:rPr>
              <a:t>	</a:t>
            </a:r>
            <a:r>
              <a:rPr lang="ja-JP" altLang="en-US" sz="1200" dirty="0">
                <a:latin typeface="游ゴシック Medium" panose="020B0500000000000000" pitchFamily="50" charset="-128"/>
                <a:ea typeface="游ゴシック Medium" panose="020B0500000000000000" pitchFamily="50" charset="-128"/>
              </a:rPr>
              <a:t> ････････････････････････････････････ </a:t>
            </a:r>
            <a:r>
              <a:rPr lang="en-US" altLang="ja-JP" sz="1200" dirty="0">
                <a:latin typeface="游ゴシック Medium" panose="020B0500000000000000" pitchFamily="50" charset="-128"/>
                <a:ea typeface="游ゴシック Medium" panose="020B0500000000000000" pitchFamily="50" charset="-128"/>
              </a:rPr>
              <a:t>240</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Q28	</a:t>
            </a:r>
            <a:r>
              <a:rPr lang="ja-JP" altLang="en-US" sz="900" dirty="0">
                <a:latin typeface="游ゴシック Medium" panose="020B0500000000000000" pitchFamily="50" charset="-128"/>
                <a:ea typeface="游ゴシック Medium" panose="020B0500000000000000" pitchFamily="50" charset="-128"/>
              </a:rPr>
              <a:t>経済産業省の制度・ガイドライン等の利活用の状況</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Q29	IPA</a:t>
            </a:r>
            <a:r>
              <a:rPr lang="ja-JP" altLang="en-US" sz="900" dirty="0">
                <a:latin typeface="游ゴシック Medium" panose="020B0500000000000000" pitchFamily="50" charset="-128"/>
                <a:ea typeface="游ゴシック Medium" panose="020B0500000000000000" pitchFamily="50" charset="-128"/>
              </a:rPr>
              <a:t>報告書・成果物・手法等の活用状況</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Q30	IPA</a:t>
            </a:r>
            <a:r>
              <a:rPr lang="ja-JP" altLang="en-US" sz="900" dirty="0">
                <a:latin typeface="游ゴシック Medium" panose="020B0500000000000000" pitchFamily="50" charset="-128"/>
                <a:ea typeface="游ゴシック Medium" panose="020B0500000000000000" pitchFamily="50" charset="-128"/>
              </a:rPr>
              <a:t>に公開を期待する報告書･成果物･手法等</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Q31	</a:t>
            </a:r>
            <a:r>
              <a:rPr lang="ja-JP" altLang="en-US" sz="900" dirty="0">
                <a:latin typeface="游ゴシック Medium" panose="020B0500000000000000" pitchFamily="50" charset="-128"/>
                <a:ea typeface="游ゴシック Medium" panose="020B0500000000000000" pitchFamily="50" charset="-128"/>
              </a:rPr>
              <a:t>政府・</a:t>
            </a:r>
            <a:r>
              <a:rPr lang="en-US" altLang="ja-JP" sz="900" dirty="0">
                <a:latin typeface="游ゴシック Medium" panose="020B0500000000000000" pitchFamily="50" charset="-128"/>
                <a:ea typeface="游ゴシック Medium" panose="020B0500000000000000" pitchFamily="50" charset="-128"/>
              </a:rPr>
              <a:t>IPA</a:t>
            </a:r>
            <a:r>
              <a:rPr lang="ja-JP" altLang="en-US" sz="900" dirty="0">
                <a:latin typeface="游ゴシック Medium" panose="020B0500000000000000" pitchFamily="50" charset="-128"/>
                <a:ea typeface="游ゴシック Medium" panose="020B0500000000000000" pitchFamily="50" charset="-128"/>
              </a:rPr>
              <a:t>がとるべき施策</a:t>
            </a:r>
          </a:p>
          <a:p>
            <a:pPr>
              <a:tabLst>
                <a:tab pos="361950" algn="l"/>
                <a:tab pos="714375" algn="l"/>
              </a:tabLst>
            </a:pPr>
            <a:r>
              <a:rPr lang="en-US" altLang="ja-JP" sz="900" dirty="0">
                <a:latin typeface="游ゴシック Medium" panose="020B0500000000000000" pitchFamily="50" charset="-128"/>
                <a:ea typeface="游ゴシック Medium" panose="020B0500000000000000" pitchFamily="50" charset="-128"/>
              </a:rPr>
              <a:t>	Q32	</a:t>
            </a:r>
            <a:r>
              <a:rPr lang="ja-JP" altLang="en-US" sz="900" dirty="0">
                <a:latin typeface="游ゴシック Medium" panose="020B0500000000000000" pitchFamily="50" charset="-128"/>
                <a:ea typeface="游ゴシック Medium" panose="020B0500000000000000" pitchFamily="50" charset="-128"/>
              </a:rPr>
              <a:t>今後調査に加えるべき項目、調査してほしい項目</a:t>
            </a:r>
          </a:p>
        </p:txBody>
      </p:sp>
    </p:spTree>
    <p:extLst>
      <p:ext uri="{BB962C8B-B14F-4D97-AF65-F5344CB8AC3E}">
        <p14:creationId xmlns:p14="http://schemas.microsoft.com/office/powerpoint/2010/main" val="1070634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Q3 </a:t>
            </a:r>
            <a:r>
              <a:rPr lang="ja-JP" altLang="en-US" dirty="0"/>
              <a:t>主要な事業のカテゴリ（複数選択可、経年比較）</a:t>
            </a:r>
            <a:br>
              <a:rPr lang="en-US" altLang="ja-JP" dirty="0"/>
            </a:br>
            <a:r>
              <a:rPr lang="ja-JP" altLang="en-US" dirty="0"/>
              <a:t>特定の組込み製品特化していない事業</a:t>
            </a:r>
          </a:p>
        </p:txBody>
      </p:sp>
      <p:sp>
        <p:nvSpPr>
          <p:cNvPr id="8" name="テキスト ボックス 7"/>
          <p:cNvSpPr txBox="1"/>
          <p:nvPr/>
        </p:nvSpPr>
        <p:spPr>
          <a:xfrm>
            <a:off x="2476153" y="4724663"/>
            <a:ext cx="3801041" cy="246221"/>
          </a:xfrm>
          <a:prstGeom prst="rect">
            <a:avLst/>
          </a:prstGeom>
          <a:noFill/>
        </p:spPr>
        <p:txBody>
          <a:bodyPr wrap="none" rtlCol="0">
            <a:spAutoFit/>
          </a:bodyPr>
          <a:lstStyle/>
          <a:p>
            <a:r>
              <a:rPr kumimoji="1" lang="en-US" altLang="ja-JP" sz="1000" dirty="0">
                <a:latin typeface="游ゴシック Medium" panose="020B0500000000000000" pitchFamily="50" charset="-128"/>
                <a:ea typeface="游ゴシック Medium" panose="020B0500000000000000" pitchFamily="50" charset="-128"/>
              </a:rPr>
              <a:t>2018</a:t>
            </a:r>
            <a:r>
              <a:rPr kumimoji="1" lang="ja-JP" altLang="en-US" sz="1000" dirty="0">
                <a:latin typeface="游ゴシック Medium" panose="020B0500000000000000" pitchFamily="50" charset="-128"/>
                <a:ea typeface="游ゴシック Medium" panose="020B0500000000000000" pitchFamily="50" charset="-128"/>
              </a:rPr>
              <a:t>年度はデータなし（分類を下の</a:t>
            </a:r>
            <a:r>
              <a:rPr lang="ja-JP" altLang="en-US" sz="1000" dirty="0">
                <a:latin typeface="游ゴシック Medium" panose="020B0500000000000000" pitchFamily="50" charset="-128"/>
                <a:ea typeface="游ゴシック Medium" panose="020B0500000000000000" pitchFamily="50" charset="-128"/>
              </a:rPr>
              <a:t>「その他の事業」に統合）</a:t>
            </a:r>
            <a:endParaRPr lang="en-US" altLang="ja-JP" sz="1000" dirty="0">
              <a:latin typeface="游ゴシック Medium" panose="020B0500000000000000" pitchFamily="50" charset="-128"/>
              <a:ea typeface="游ゴシック Medium" panose="020B0500000000000000" pitchFamily="50" charset="-128"/>
            </a:endParaRPr>
          </a:p>
        </p:txBody>
      </p:sp>
      <p:sp>
        <p:nvSpPr>
          <p:cNvPr id="9" name="角丸四角形 8"/>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708472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Q3 </a:t>
            </a:r>
            <a:r>
              <a:rPr lang="ja-JP" altLang="en-US" dirty="0"/>
              <a:t>主要な事業のカテゴリ（複数選択可）</a:t>
            </a:r>
            <a:br>
              <a:rPr lang="en-US" altLang="ja-JP" dirty="0"/>
            </a:br>
            <a:r>
              <a:rPr lang="ja-JP" altLang="en-US" dirty="0"/>
              <a:t>取り組みのある事業分野数</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475"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820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Q3 </a:t>
            </a:r>
            <a:r>
              <a:rPr lang="ja-JP" altLang="en-US" dirty="0"/>
              <a:t>主要な事業のカテゴリ（複数選択可）</a:t>
            </a:r>
            <a:br>
              <a:rPr lang="en-US" altLang="ja-JP" dirty="0"/>
            </a:br>
            <a:r>
              <a:rPr lang="ja-JP" altLang="en-US" dirty="0"/>
              <a:t>取り組みのある事業カテゴリ</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863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520952" y="2924944"/>
            <a:ext cx="3528392" cy="216024"/>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6" name="タイトル 5"/>
          <p:cNvSpPr>
            <a:spLocks noGrp="1"/>
          </p:cNvSpPr>
          <p:nvPr>
            <p:ph type="title"/>
          </p:nvPr>
        </p:nvSpPr>
        <p:spPr/>
        <p:txBody>
          <a:bodyPr/>
          <a:lstStyle/>
          <a:p>
            <a:r>
              <a:rPr lang="en-US" altLang="ja-JP" dirty="0"/>
              <a:t>Q3 </a:t>
            </a:r>
            <a:r>
              <a:rPr lang="ja-JP" altLang="en-US" dirty="0"/>
              <a:t>主要な事業のカテゴリ（地域別、比率）</a:t>
            </a:r>
          </a:p>
        </p:txBody>
      </p:sp>
      <p:sp>
        <p:nvSpPr>
          <p:cNvPr id="24" name="テキスト ボックス 23"/>
          <p:cNvSpPr txBox="1"/>
          <p:nvPr/>
        </p:nvSpPr>
        <p:spPr>
          <a:xfrm>
            <a:off x="403049" y="2208346"/>
            <a:ext cx="1707519" cy="1292662"/>
          </a:xfrm>
          <a:prstGeom prst="rect">
            <a:avLst/>
          </a:prstGeom>
          <a:noFill/>
        </p:spPr>
        <p:txBody>
          <a:bodyPr wrap="none" rtlCol="0">
            <a:spAutoFit/>
          </a:bodyPr>
          <a:lstStyle/>
          <a:p>
            <a:pPr algn="r">
              <a:spcAft>
                <a:spcPts val="300"/>
              </a:spcAft>
            </a:pPr>
            <a:r>
              <a:rPr lang="en-US" altLang="zh-TW" sz="900" dirty="0">
                <a:latin typeface="ＭＳ Ｐゴシック" panose="020B0600070205080204" pitchFamily="50" charset="-128"/>
                <a:ea typeface="ＭＳ Ｐゴシック" panose="020B0600070205080204" pitchFamily="50" charset="-128"/>
              </a:rPr>
              <a:t>AV</a:t>
            </a:r>
            <a:r>
              <a:rPr lang="zh-TW" altLang="en-US" sz="900" dirty="0">
                <a:latin typeface="ＭＳ Ｐゴシック" panose="020B0600070205080204" pitchFamily="50" charset="-128"/>
                <a:ea typeface="ＭＳ Ｐゴシック" panose="020B0600070205080204" pitchFamily="50" charset="-128"/>
              </a:rPr>
              <a:t>機器／家電機器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個人用情報機器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業務用端末機器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運輸機器／建設機器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工業制御／</a:t>
            </a:r>
            <a:r>
              <a:rPr lang="en-US" altLang="zh-TW" sz="900" dirty="0">
                <a:latin typeface="ＭＳ Ｐゴシック" panose="020B0600070205080204" pitchFamily="50" charset="-128"/>
                <a:ea typeface="ＭＳ Ｐゴシック" panose="020B0600070205080204" pitchFamily="50" charset="-128"/>
              </a:rPr>
              <a:t>FA</a:t>
            </a:r>
            <a:r>
              <a:rPr lang="zh-TW" altLang="en-US" sz="900" dirty="0">
                <a:latin typeface="ＭＳ Ｐゴシック" panose="020B0600070205080204" pitchFamily="50" charset="-128"/>
                <a:ea typeface="ＭＳ Ｐゴシック" panose="020B0600070205080204" pitchFamily="50" charset="-128"/>
              </a:rPr>
              <a:t>機器／産業機器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設備機器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医療機器</a:t>
            </a:r>
          </a:p>
        </p:txBody>
      </p:sp>
      <p:sp>
        <p:nvSpPr>
          <p:cNvPr id="48" name="テキスト ボックス 47"/>
          <p:cNvSpPr txBox="1"/>
          <p:nvPr/>
        </p:nvSpPr>
        <p:spPr>
          <a:xfrm>
            <a:off x="808610" y="4766088"/>
            <a:ext cx="1301958" cy="1338828"/>
          </a:xfrm>
          <a:prstGeom prst="rect">
            <a:avLst/>
          </a:prstGeom>
          <a:noFill/>
        </p:spPr>
        <p:txBody>
          <a:bodyPr wrap="none" rtlCol="0">
            <a:spAutoFit/>
          </a:bodyPr>
          <a:lstStyle/>
          <a:p>
            <a:pPr algn="r"/>
            <a:r>
              <a:rPr lang="ja-JP" altLang="en-US" sz="900" dirty="0">
                <a:latin typeface="ＭＳ Ｐゴシック" panose="020B0600070205080204" pitchFamily="50" charset="-128"/>
                <a:ea typeface="ＭＳ Ｐゴシック" panose="020B0600070205080204" pitchFamily="50" charset="-128"/>
              </a:rPr>
              <a:t>住宅／生活</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病院／医療</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健康／介護／スポーツ</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農林水産</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工場／プラント</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オフィス／店舗</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移動／交通</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流通／物流</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防犯／防災</a:t>
            </a:r>
          </a:p>
        </p:txBody>
      </p:sp>
      <p:sp>
        <p:nvSpPr>
          <p:cNvPr id="25" name="テキスト ボックス 24"/>
          <p:cNvSpPr txBox="1"/>
          <p:nvPr/>
        </p:nvSpPr>
        <p:spPr>
          <a:xfrm>
            <a:off x="3774745" y="1196975"/>
            <a:ext cx="2332690"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組込み製品及び同部品事業</a:t>
            </a:r>
          </a:p>
        </p:txBody>
      </p:sp>
      <p:sp>
        <p:nvSpPr>
          <p:cNvPr id="50" name="テキスト ボックス 49"/>
          <p:cNvSpPr txBox="1"/>
          <p:nvPr/>
        </p:nvSpPr>
        <p:spPr>
          <a:xfrm>
            <a:off x="4087330" y="3789040"/>
            <a:ext cx="1707519" cy="307777"/>
          </a:xfrm>
          <a:prstGeom prst="rect">
            <a:avLst/>
          </a:prstGeom>
          <a:noFill/>
        </p:spPr>
        <p:txBody>
          <a:bodyPr wrap="none" rtlCol="0">
            <a:spAutoFit/>
          </a:bodyPr>
          <a:lstStyle/>
          <a:p>
            <a:pPr algn="ct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a:t>
            </a:r>
          </a:p>
        </p:txBody>
      </p:sp>
      <p:sp>
        <p:nvSpPr>
          <p:cNvPr id="17" name="正方形/長方形 16"/>
          <p:cNvSpPr/>
          <p:nvPr/>
        </p:nvSpPr>
        <p:spPr>
          <a:xfrm>
            <a:off x="4520952" y="2753632"/>
            <a:ext cx="936104" cy="216024"/>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18" name="正方形/長方形 17"/>
          <p:cNvSpPr/>
          <p:nvPr/>
        </p:nvSpPr>
        <p:spPr>
          <a:xfrm>
            <a:off x="4520952" y="5359568"/>
            <a:ext cx="3528392" cy="171312"/>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20" name="正方形/長方形 19"/>
          <p:cNvSpPr/>
          <p:nvPr/>
        </p:nvSpPr>
        <p:spPr>
          <a:xfrm>
            <a:off x="4520952" y="4831272"/>
            <a:ext cx="936104" cy="144016"/>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8664" y="4149080"/>
            <a:ext cx="7560000" cy="199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664" y="1556792"/>
            <a:ext cx="7560000" cy="199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3224808" y="1556792"/>
            <a:ext cx="1152128" cy="4587086"/>
          </a:xfrm>
          <a:prstGeom prst="rect">
            <a:avLst/>
          </a:prstGeom>
          <a:noFill/>
          <a:ln w="12700">
            <a:solidFill>
              <a:srgbClr val="FF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16" name="テキスト ボックス 15"/>
          <p:cNvSpPr txBox="1"/>
          <p:nvPr/>
        </p:nvSpPr>
        <p:spPr>
          <a:xfrm>
            <a:off x="3257971" y="3471391"/>
            <a:ext cx="1107996" cy="461665"/>
          </a:xfrm>
          <a:prstGeom prst="rect">
            <a:avLst/>
          </a:prstGeom>
          <a:noFill/>
        </p:spPr>
        <p:txBody>
          <a:bodyPr wrap="none" rtlCol="0">
            <a:spAutoFit/>
          </a:bodyPr>
          <a:lstStyle/>
          <a:p>
            <a:pPr algn="ctr"/>
            <a:r>
              <a:rPr lang="ja-JP" altLang="en-US" sz="1200" dirty="0">
                <a:solidFill>
                  <a:srgbClr val="FF33CC"/>
                </a:solidFill>
                <a:latin typeface="游ゴシック Medium" panose="020B0500000000000000" pitchFamily="50" charset="-128"/>
                <a:ea typeface="游ゴシック Medium" panose="020B0500000000000000" pitchFamily="50" charset="-128"/>
              </a:rPr>
              <a:t>分野のムラが</a:t>
            </a:r>
            <a:endParaRPr lang="en-US" altLang="ja-JP" sz="1200" dirty="0">
              <a:solidFill>
                <a:srgbClr val="FF33CC"/>
              </a:solidFill>
              <a:latin typeface="游ゴシック Medium" panose="020B0500000000000000" pitchFamily="50" charset="-128"/>
              <a:ea typeface="游ゴシック Medium" panose="020B0500000000000000" pitchFamily="50" charset="-128"/>
            </a:endParaRPr>
          </a:p>
          <a:p>
            <a:pPr algn="ctr"/>
            <a:r>
              <a:rPr lang="ja-JP" altLang="en-US" sz="1200" dirty="0">
                <a:solidFill>
                  <a:srgbClr val="FF33CC"/>
                </a:solidFill>
                <a:latin typeface="游ゴシック Medium" panose="020B0500000000000000" pitchFamily="50" charset="-128"/>
                <a:ea typeface="游ゴシック Medium" panose="020B0500000000000000" pitchFamily="50" charset="-128"/>
              </a:rPr>
              <a:t>あまりない</a:t>
            </a:r>
            <a:endParaRPr lang="en-US" altLang="ja-JP" sz="1200" dirty="0">
              <a:solidFill>
                <a:srgbClr val="FF33CC"/>
              </a:solidFill>
              <a:latin typeface="游ゴシック Medium" panose="020B0500000000000000" pitchFamily="50" charset="-128"/>
              <a:ea typeface="游ゴシック Medium" panose="020B0500000000000000" pitchFamily="50" charset="-128"/>
            </a:endParaRPr>
          </a:p>
        </p:txBody>
      </p:sp>
      <p:sp>
        <p:nvSpPr>
          <p:cNvPr id="19" name="正方形/長方形 18"/>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21" name="正方形/長方形 20"/>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2" name="正方形/長方形 21"/>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3" name="正方形/長方形 22"/>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6" name="正方形/長方形 25"/>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27" name="正方形/長方形 2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9" name="正方形/長方形 28"/>
          <p:cNvSpPr/>
          <p:nvPr/>
        </p:nvSpPr>
        <p:spPr>
          <a:xfrm>
            <a:off x="9633520" y="5517232"/>
            <a:ext cx="272480" cy="576064"/>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443382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520952" y="2924944"/>
            <a:ext cx="3528392" cy="216024"/>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6" name="タイトル 5"/>
          <p:cNvSpPr>
            <a:spLocks noGrp="1"/>
          </p:cNvSpPr>
          <p:nvPr>
            <p:ph type="title"/>
          </p:nvPr>
        </p:nvSpPr>
        <p:spPr/>
        <p:txBody>
          <a:bodyPr/>
          <a:lstStyle/>
          <a:p>
            <a:r>
              <a:rPr lang="en-US" altLang="ja-JP"/>
              <a:t>Q3 </a:t>
            </a:r>
            <a:r>
              <a:rPr lang="ja-JP" altLang="en-US"/>
              <a:t>主要な事業のカテゴリ（地域別、回答数）</a:t>
            </a:r>
            <a:endParaRPr lang="ja-JP" altLang="en-US" dirty="0"/>
          </a:p>
        </p:txBody>
      </p:sp>
      <p:sp>
        <p:nvSpPr>
          <p:cNvPr id="24" name="テキスト ボックス 23"/>
          <p:cNvSpPr txBox="1"/>
          <p:nvPr/>
        </p:nvSpPr>
        <p:spPr>
          <a:xfrm>
            <a:off x="403049" y="2208346"/>
            <a:ext cx="1707519" cy="1292662"/>
          </a:xfrm>
          <a:prstGeom prst="rect">
            <a:avLst/>
          </a:prstGeom>
          <a:noFill/>
        </p:spPr>
        <p:txBody>
          <a:bodyPr wrap="none" rtlCol="0">
            <a:spAutoFit/>
          </a:bodyPr>
          <a:lstStyle/>
          <a:p>
            <a:pPr algn="r">
              <a:spcAft>
                <a:spcPts val="300"/>
              </a:spcAft>
            </a:pPr>
            <a:r>
              <a:rPr lang="en-US" altLang="zh-TW" sz="900" dirty="0">
                <a:latin typeface="ＭＳ Ｐゴシック" panose="020B0600070205080204" pitchFamily="50" charset="-128"/>
                <a:ea typeface="ＭＳ Ｐゴシック" panose="020B0600070205080204" pitchFamily="50" charset="-128"/>
              </a:rPr>
              <a:t>AV</a:t>
            </a:r>
            <a:r>
              <a:rPr lang="zh-TW" altLang="en-US" sz="900" dirty="0">
                <a:latin typeface="ＭＳ Ｐゴシック" panose="020B0600070205080204" pitchFamily="50" charset="-128"/>
                <a:ea typeface="ＭＳ Ｐゴシック" panose="020B0600070205080204" pitchFamily="50" charset="-128"/>
              </a:rPr>
              <a:t>機器／家電機器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個人用情報機器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業務用端末機器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運輸機器／建設機器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工業制御／</a:t>
            </a:r>
            <a:r>
              <a:rPr lang="en-US" altLang="zh-TW" sz="900" dirty="0">
                <a:latin typeface="ＭＳ Ｐゴシック" panose="020B0600070205080204" pitchFamily="50" charset="-128"/>
                <a:ea typeface="ＭＳ Ｐゴシック" panose="020B0600070205080204" pitchFamily="50" charset="-128"/>
              </a:rPr>
              <a:t>FA</a:t>
            </a:r>
            <a:r>
              <a:rPr lang="zh-TW" altLang="en-US" sz="900" dirty="0">
                <a:latin typeface="ＭＳ Ｐゴシック" panose="020B0600070205080204" pitchFamily="50" charset="-128"/>
                <a:ea typeface="ＭＳ Ｐゴシック" panose="020B0600070205080204" pitchFamily="50" charset="-128"/>
              </a:rPr>
              <a:t>機器／産業機器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設備機器</a:t>
            </a:r>
            <a:endParaRPr lang="en-US" altLang="zh-TW" sz="900" dirty="0">
              <a:latin typeface="ＭＳ Ｐゴシック" panose="020B0600070205080204" pitchFamily="50" charset="-128"/>
              <a:ea typeface="ＭＳ Ｐゴシック" panose="020B0600070205080204" pitchFamily="50" charset="-128"/>
            </a:endParaRPr>
          </a:p>
          <a:p>
            <a:pPr algn="r">
              <a:spcAft>
                <a:spcPts val="300"/>
              </a:spcAft>
            </a:pPr>
            <a:r>
              <a:rPr lang="zh-TW" altLang="en-US" sz="900" dirty="0">
                <a:latin typeface="ＭＳ Ｐゴシック" panose="020B0600070205080204" pitchFamily="50" charset="-128"/>
                <a:ea typeface="ＭＳ Ｐゴシック" panose="020B0600070205080204" pitchFamily="50" charset="-128"/>
              </a:rPr>
              <a:t>医療機器</a:t>
            </a:r>
          </a:p>
        </p:txBody>
      </p:sp>
      <p:sp>
        <p:nvSpPr>
          <p:cNvPr id="48" name="テキスト ボックス 47"/>
          <p:cNvSpPr txBox="1"/>
          <p:nvPr/>
        </p:nvSpPr>
        <p:spPr>
          <a:xfrm>
            <a:off x="808610" y="4766088"/>
            <a:ext cx="1301958" cy="1338828"/>
          </a:xfrm>
          <a:prstGeom prst="rect">
            <a:avLst/>
          </a:prstGeom>
          <a:noFill/>
        </p:spPr>
        <p:txBody>
          <a:bodyPr wrap="none" rtlCol="0">
            <a:spAutoFit/>
          </a:bodyPr>
          <a:lstStyle/>
          <a:p>
            <a:pPr algn="r"/>
            <a:r>
              <a:rPr lang="ja-JP" altLang="en-US" sz="900" dirty="0">
                <a:latin typeface="ＭＳ Ｐゴシック" panose="020B0600070205080204" pitchFamily="50" charset="-128"/>
                <a:ea typeface="ＭＳ Ｐゴシック" panose="020B0600070205080204" pitchFamily="50" charset="-128"/>
              </a:rPr>
              <a:t>住宅／生活</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病院／医療</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健康／介護／スポーツ</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農林水産</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工場／プラント</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オフィス／店舗</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移動／交通</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流通／物流</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防犯／防災</a:t>
            </a:r>
          </a:p>
        </p:txBody>
      </p:sp>
      <p:sp>
        <p:nvSpPr>
          <p:cNvPr id="25" name="テキスト ボックス 24"/>
          <p:cNvSpPr txBox="1"/>
          <p:nvPr/>
        </p:nvSpPr>
        <p:spPr>
          <a:xfrm>
            <a:off x="3774745" y="1196975"/>
            <a:ext cx="2332690"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組込み製品及び同部品事業</a:t>
            </a:r>
          </a:p>
        </p:txBody>
      </p:sp>
      <p:sp>
        <p:nvSpPr>
          <p:cNvPr id="50" name="テキスト ボックス 49"/>
          <p:cNvSpPr txBox="1"/>
          <p:nvPr/>
        </p:nvSpPr>
        <p:spPr>
          <a:xfrm>
            <a:off x="4087330" y="3789040"/>
            <a:ext cx="1707519" cy="307777"/>
          </a:xfrm>
          <a:prstGeom prst="rect">
            <a:avLst/>
          </a:prstGeom>
          <a:noFill/>
        </p:spPr>
        <p:txBody>
          <a:bodyPr wrap="none" rtlCol="0">
            <a:spAutoFit/>
          </a:bodyPr>
          <a:lstStyle/>
          <a:p>
            <a:pPr algn="ctr"/>
            <a:r>
              <a:rPr lang="en-US" altLang="ja-JP" sz="1400" dirty="0" err="1">
                <a:latin typeface="游ゴシック Medium" panose="020B0500000000000000" pitchFamily="50" charset="-128"/>
                <a:ea typeface="游ゴシック Medium" panose="020B0500000000000000" pitchFamily="50" charset="-128"/>
              </a:rPr>
              <a:t>IoT</a:t>
            </a:r>
            <a:r>
              <a:rPr lang="ja-JP" altLang="en-US" sz="1400" dirty="0">
                <a:latin typeface="游ゴシック Medium" panose="020B0500000000000000" pitchFamily="50" charset="-128"/>
                <a:ea typeface="游ゴシック Medium" panose="020B0500000000000000" pitchFamily="50" charset="-128"/>
              </a:rPr>
              <a:t>に関連した事業</a:t>
            </a:r>
          </a:p>
        </p:txBody>
      </p:sp>
      <p:sp>
        <p:nvSpPr>
          <p:cNvPr id="17" name="正方形/長方形 16"/>
          <p:cNvSpPr/>
          <p:nvPr/>
        </p:nvSpPr>
        <p:spPr>
          <a:xfrm>
            <a:off x="4520952" y="2753632"/>
            <a:ext cx="936104" cy="216024"/>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18" name="正方形/長方形 17"/>
          <p:cNvSpPr/>
          <p:nvPr/>
        </p:nvSpPr>
        <p:spPr>
          <a:xfrm>
            <a:off x="4520952" y="5359568"/>
            <a:ext cx="3528392" cy="171312"/>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20" name="正方形/長方形 19"/>
          <p:cNvSpPr/>
          <p:nvPr/>
        </p:nvSpPr>
        <p:spPr>
          <a:xfrm>
            <a:off x="4520952" y="4831272"/>
            <a:ext cx="936104" cy="144016"/>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8664" y="1556792"/>
            <a:ext cx="7560000" cy="199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664" y="4149080"/>
            <a:ext cx="7560000" cy="199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3224808" y="1556792"/>
            <a:ext cx="1152128" cy="4587086"/>
          </a:xfrm>
          <a:prstGeom prst="rect">
            <a:avLst/>
          </a:prstGeom>
          <a:noFill/>
          <a:ln w="12700">
            <a:solidFill>
              <a:srgbClr val="FF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21" name="テキスト ボックス 20"/>
          <p:cNvSpPr txBox="1"/>
          <p:nvPr/>
        </p:nvSpPr>
        <p:spPr>
          <a:xfrm>
            <a:off x="3334916" y="3512041"/>
            <a:ext cx="954107" cy="276999"/>
          </a:xfrm>
          <a:prstGeom prst="rect">
            <a:avLst/>
          </a:prstGeom>
          <a:noFill/>
        </p:spPr>
        <p:txBody>
          <a:bodyPr wrap="none" rtlCol="0">
            <a:spAutoFit/>
          </a:bodyPr>
          <a:lstStyle/>
          <a:p>
            <a:pPr algn="ctr"/>
            <a:r>
              <a:rPr lang="ja-JP" altLang="en-US" sz="1200" dirty="0">
                <a:solidFill>
                  <a:srgbClr val="FF33CC"/>
                </a:solidFill>
                <a:latin typeface="游ゴシック Medium" panose="020B0500000000000000" pitchFamily="50" charset="-128"/>
                <a:ea typeface="游ゴシック Medium" panose="020B0500000000000000" pitchFamily="50" charset="-128"/>
              </a:rPr>
              <a:t>関東に集中</a:t>
            </a:r>
            <a:endParaRPr lang="en-US" altLang="ja-JP" sz="1200" dirty="0">
              <a:solidFill>
                <a:srgbClr val="FF33CC"/>
              </a:solidFill>
              <a:latin typeface="游ゴシック Medium" panose="020B0500000000000000" pitchFamily="50" charset="-128"/>
              <a:ea typeface="游ゴシック Medium" panose="020B0500000000000000" pitchFamily="50" charset="-128"/>
            </a:endParaRPr>
          </a:p>
        </p:txBody>
      </p:sp>
      <p:sp>
        <p:nvSpPr>
          <p:cNvPr id="22" name="正方形/長方形 21"/>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23" name="正方形/長方形 22"/>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6" name="正方形/長方形 25"/>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7" name="正方形/長方形 26"/>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8" name="正方形/長方形 27"/>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29" name="正方形/長方形 28"/>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31" name="正方形/長方形 30"/>
          <p:cNvSpPr/>
          <p:nvPr/>
        </p:nvSpPr>
        <p:spPr>
          <a:xfrm>
            <a:off x="9633520" y="5517232"/>
            <a:ext cx="272480" cy="576064"/>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560376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Q3 </a:t>
            </a:r>
            <a:r>
              <a:rPr lang="ja-JP" altLang="en-US" dirty="0"/>
              <a:t>主要な事業のカテゴリ</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03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14" name="正方形/長方形 13"/>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Tree>
    <p:extLst>
      <p:ext uri="{BB962C8B-B14F-4D97-AF65-F5344CB8AC3E}">
        <p14:creationId xmlns:p14="http://schemas.microsoft.com/office/powerpoint/2010/main" val="3175045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a:t>Q3 </a:t>
            </a:r>
            <a:r>
              <a:rPr lang="ja-JP" altLang="en-US"/>
              <a:t>主要な事業のカテゴリ</a:t>
            </a:r>
            <a:br>
              <a:rPr lang="en-US" altLang="ja-JP"/>
            </a:br>
            <a:r>
              <a:rPr lang="ja-JP" altLang="en-US"/>
              <a:t>組込み製品及び同部品事業</a:t>
            </a:r>
            <a:endParaRPr lang="ja-JP" altLang="en-US" dirty="0"/>
          </a:p>
        </p:txBody>
      </p:sp>
      <p:sp>
        <p:nvSpPr>
          <p:cNvPr id="13" name="テキスト ボックス 12"/>
          <p:cNvSpPr txBox="1"/>
          <p:nvPr/>
        </p:nvSpPr>
        <p:spPr>
          <a:xfrm>
            <a:off x="3592000" y="1196975"/>
            <a:ext cx="2698176"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各事業分野ごとの取り組み状況</a:t>
            </a:r>
          </a:p>
        </p:txBody>
      </p:sp>
      <p:sp>
        <p:nvSpPr>
          <p:cNvPr id="14" name="テキスト ボックス 13"/>
          <p:cNvSpPr txBox="1"/>
          <p:nvPr/>
        </p:nvSpPr>
        <p:spPr>
          <a:xfrm>
            <a:off x="3232930" y="3861048"/>
            <a:ext cx="3416321" cy="307777"/>
          </a:xfrm>
          <a:prstGeom prst="rect">
            <a:avLst/>
          </a:prstGeom>
          <a:noFill/>
        </p:spPr>
        <p:txBody>
          <a:bodyPr wrap="none" rtlCol="0">
            <a:spAutoFit/>
          </a:bodyPr>
          <a:lstStyle/>
          <a:p>
            <a:pPr algn="ctr"/>
            <a:r>
              <a:rPr lang="ja-JP" altLang="en-US" sz="1400" dirty="0">
                <a:latin typeface="游ゴシック Medium" panose="020B0500000000000000" pitchFamily="50" charset="-128"/>
                <a:ea typeface="游ゴシック Medium" panose="020B0500000000000000" pitchFamily="50" charset="-128"/>
              </a:rPr>
              <a:t>各事業分野ごとの取り組みの有無の比率</a:t>
            </a:r>
          </a:p>
        </p:txBody>
      </p:sp>
      <p:sp>
        <p:nvSpPr>
          <p:cNvPr id="17" name="テキスト ボックス 16"/>
          <p:cNvSpPr txBox="1"/>
          <p:nvPr/>
        </p:nvSpPr>
        <p:spPr>
          <a:xfrm>
            <a:off x="509177" y="2079898"/>
            <a:ext cx="1707519" cy="1600438"/>
          </a:xfrm>
          <a:prstGeom prst="rect">
            <a:avLst/>
          </a:prstGeom>
          <a:noFill/>
        </p:spPr>
        <p:txBody>
          <a:bodyPr wrap="none" rtlCol="0">
            <a:spAutoFit/>
          </a:bodyPr>
          <a:lstStyle/>
          <a:p>
            <a:pPr algn="r">
              <a:spcAft>
                <a:spcPts val="700"/>
              </a:spcAft>
            </a:pPr>
            <a:r>
              <a:rPr lang="ja-JP" altLang="en-US" sz="900" dirty="0">
                <a:latin typeface="ＭＳ Ｐゴシック" panose="020B0600070205080204" pitchFamily="50" charset="-128"/>
                <a:ea typeface="ＭＳ Ｐゴシック" panose="020B0600070205080204" pitchFamily="50" charset="-128"/>
              </a:rPr>
              <a:t>工業制御／</a:t>
            </a:r>
            <a:r>
              <a:rPr lang="en-US" altLang="ja-JP" sz="900" dirty="0">
                <a:latin typeface="ＭＳ Ｐゴシック" panose="020B0600070205080204" pitchFamily="50" charset="-128"/>
                <a:ea typeface="ＭＳ Ｐゴシック" panose="020B0600070205080204" pitchFamily="50" charset="-128"/>
              </a:rPr>
              <a:t>FA</a:t>
            </a:r>
            <a:r>
              <a:rPr lang="ja-JP" altLang="en-US" sz="900" dirty="0">
                <a:latin typeface="ＭＳ Ｐゴシック" panose="020B0600070205080204" pitchFamily="50" charset="-128"/>
                <a:ea typeface="ＭＳ Ｐゴシック" panose="020B0600070205080204" pitchFamily="50" charset="-128"/>
              </a:rPr>
              <a:t>機器／産業機器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運輸機器／建設機器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設備機器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業務用端末機器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医療機器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個人用情報機器</a:t>
            </a:r>
          </a:p>
          <a:p>
            <a:pPr algn="r">
              <a:spcAft>
                <a:spcPts val="700"/>
              </a:spcAft>
            </a:pPr>
            <a:r>
              <a:rPr lang="en-US" altLang="ja-JP" sz="900" dirty="0">
                <a:latin typeface="ＭＳ Ｐゴシック" panose="020B0600070205080204" pitchFamily="50" charset="-128"/>
                <a:ea typeface="ＭＳ Ｐゴシック" panose="020B0600070205080204" pitchFamily="50" charset="-128"/>
              </a:rPr>
              <a:t>AV</a:t>
            </a:r>
            <a:r>
              <a:rPr lang="ja-JP" altLang="en-US" sz="900" dirty="0">
                <a:latin typeface="ＭＳ Ｐゴシック" panose="020B0600070205080204" pitchFamily="50" charset="-128"/>
                <a:ea typeface="ＭＳ Ｐゴシック" panose="020B0600070205080204" pitchFamily="50" charset="-128"/>
              </a:rPr>
              <a:t>機器／家電機器</a:t>
            </a:r>
          </a:p>
        </p:txBody>
      </p:sp>
      <p:sp>
        <p:nvSpPr>
          <p:cNvPr id="18" name="テキスト ボックス 17"/>
          <p:cNvSpPr txBox="1"/>
          <p:nvPr/>
        </p:nvSpPr>
        <p:spPr>
          <a:xfrm>
            <a:off x="509177" y="4744194"/>
            <a:ext cx="1707519" cy="1600438"/>
          </a:xfrm>
          <a:prstGeom prst="rect">
            <a:avLst/>
          </a:prstGeom>
          <a:noFill/>
        </p:spPr>
        <p:txBody>
          <a:bodyPr wrap="none" rtlCol="0">
            <a:spAutoFit/>
          </a:bodyPr>
          <a:lstStyle/>
          <a:p>
            <a:pPr algn="r">
              <a:spcAft>
                <a:spcPts val="700"/>
              </a:spcAft>
            </a:pPr>
            <a:r>
              <a:rPr lang="ja-JP" altLang="en-US" sz="900" dirty="0">
                <a:latin typeface="ＭＳ Ｐゴシック" panose="020B0600070205080204" pitchFamily="50" charset="-128"/>
                <a:ea typeface="ＭＳ Ｐゴシック" panose="020B0600070205080204" pitchFamily="50" charset="-128"/>
              </a:rPr>
              <a:t>工業制御／</a:t>
            </a:r>
            <a:r>
              <a:rPr lang="en-US" altLang="ja-JP" sz="900" dirty="0">
                <a:latin typeface="ＭＳ Ｐゴシック" panose="020B0600070205080204" pitchFamily="50" charset="-128"/>
                <a:ea typeface="ＭＳ Ｐゴシック" panose="020B0600070205080204" pitchFamily="50" charset="-128"/>
              </a:rPr>
              <a:t>FA</a:t>
            </a:r>
            <a:r>
              <a:rPr lang="ja-JP" altLang="en-US" sz="900" dirty="0">
                <a:latin typeface="ＭＳ Ｐゴシック" panose="020B0600070205080204" pitchFamily="50" charset="-128"/>
                <a:ea typeface="ＭＳ Ｐゴシック" panose="020B0600070205080204" pitchFamily="50" charset="-128"/>
              </a:rPr>
              <a:t>機器／産業機器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運輸機器／建設機器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設備機器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業務用端末機器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医療機器</a:t>
            </a:r>
          </a:p>
          <a:p>
            <a:pPr algn="r">
              <a:spcAft>
                <a:spcPts val="700"/>
              </a:spcAft>
            </a:pPr>
            <a:r>
              <a:rPr lang="ja-JP" altLang="en-US" sz="900" dirty="0">
                <a:latin typeface="ＭＳ Ｐゴシック" panose="020B0600070205080204" pitchFamily="50" charset="-128"/>
                <a:ea typeface="ＭＳ Ｐゴシック" panose="020B0600070205080204" pitchFamily="50" charset="-128"/>
              </a:rPr>
              <a:t>個人用情報機器</a:t>
            </a:r>
          </a:p>
          <a:p>
            <a:pPr algn="r">
              <a:spcAft>
                <a:spcPts val="700"/>
              </a:spcAft>
            </a:pPr>
            <a:r>
              <a:rPr lang="en-US" altLang="ja-JP" sz="900" dirty="0">
                <a:latin typeface="ＭＳ Ｐゴシック" panose="020B0600070205080204" pitchFamily="50" charset="-128"/>
                <a:ea typeface="ＭＳ Ｐゴシック" panose="020B0600070205080204" pitchFamily="50" charset="-128"/>
              </a:rPr>
              <a:t>AV</a:t>
            </a:r>
            <a:r>
              <a:rPr lang="ja-JP" altLang="en-US" sz="900" dirty="0">
                <a:latin typeface="ＭＳ Ｐゴシック" panose="020B0600070205080204" pitchFamily="50" charset="-128"/>
                <a:ea typeface="ＭＳ Ｐゴシック" panose="020B0600070205080204" pitchFamily="50" charset="-128"/>
              </a:rPr>
              <a:t>機器／家電機器</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680" y="1509799"/>
            <a:ext cx="7200000" cy="227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80" y="4174095"/>
            <a:ext cx="7200000" cy="227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3425869" y="3403337"/>
            <a:ext cx="841897" cy="246221"/>
          </a:xfrm>
          <a:prstGeom prst="rect">
            <a:avLst/>
          </a:prstGeom>
          <a:noFill/>
        </p:spPr>
        <p:txBody>
          <a:bodyPr wrap="none" rtlCol="0">
            <a:spAutoFit/>
          </a:bodyPr>
          <a:lstStyle/>
          <a:p>
            <a:pPr algn="r"/>
            <a:r>
              <a:rPr lang="ja-JP" altLang="en-US" sz="1000" dirty="0">
                <a:latin typeface="游ゴシック Medium" panose="020B0500000000000000" pitchFamily="50" charset="-128"/>
                <a:ea typeface="游ゴシック Medium" panose="020B0500000000000000" pitchFamily="50" charset="-128"/>
              </a:rPr>
              <a:t>（</a:t>
            </a:r>
            <a:r>
              <a:rPr lang="en-US" altLang="ja-JP" sz="1000" dirty="0">
                <a:latin typeface="游ゴシック Medium" panose="020B0500000000000000" pitchFamily="50" charset="-128"/>
                <a:ea typeface="游ゴシック Medium" panose="020B0500000000000000" pitchFamily="50" charset="-128"/>
              </a:rPr>
              <a:t>N=180</a:t>
            </a:r>
            <a:r>
              <a:rPr lang="ja-JP" altLang="en-US" sz="1000" dirty="0">
                <a:latin typeface="游ゴシック Medium" panose="020B0500000000000000" pitchFamily="50" charset="-128"/>
                <a:ea typeface="游ゴシック Medium" panose="020B0500000000000000" pitchFamily="50" charset="-128"/>
              </a:rPr>
              <a:t>）</a:t>
            </a:r>
          </a:p>
        </p:txBody>
      </p:sp>
      <p:sp>
        <p:nvSpPr>
          <p:cNvPr id="16" name="テキスト ボックス 15"/>
          <p:cNvSpPr txBox="1"/>
          <p:nvPr/>
        </p:nvSpPr>
        <p:spPr>
          <a:xfrm>
            <a:off x="5839295" y="3403337"/>
            <a:ext cx="841897" cy="246221"/>
          </a:xfrm>
          <a:prstGeom prst="rect">
            <a:avLst/>
          </a:prstGeom>
          <a:noFill/>
        </p:spPr>
        <p:txBody>
          <a:bodyPr wrap="none" rtlCol="0">
            <a:spAutoFit/>
          </a:bodyPr>
          <a:lstStyle/>
          <a:p>
            <a:pPr algn="r"/>
            <a:r>
              <a:rPr lang="ja-JP" altLang="en-US" sz="1000" dirty="0">
                <a:latin typeface="游ゴシック Medium" panose="020B0500000000000000" pitchFamily="50" charset="-128"/>
                <a:ea typeface="游ゴシック Medium" panose="020B0500000000000000" pitchFamily="50" charset="-128"/>
              </a:rPr>
              <a:t>（</a:t>
            </a:r>
            <a:r>
              <a:rPr lang="en-US" altLang="ja-JP" sz="1000" dirty="0">
                <a:latin typeface="游ゴシック Medium" panose="020B0500000000000000" pitchFamily="50" charset="-128"/>
                <a:ea typeface="游ゴシック Medium" panose="020B0500000000000000" pitchFamily="50" charset="-128"/>
              </a:rPr>
              <a:t>N=241</a:t>
            </a:r>
            <a:r>
              <a:rPr lang="ja-JP" altLang="en-US" sz="1000" dirty="0">
                <a:latin typeface="游ゴシック Medium" panose="020B0500000000000000" pitchFamily="50" charset="-128"/>
                <a:ea typeface="游ゴシック Medium" panose="020B0500000000000000" pitchFamily="50" charset="-128"/>
              </a:rPr>
              <a:t>）</a:t>
            </a:r>
          </a:p>
        </p:txBody>
      </p:sp>
      <p:sp>
        <p:nvSpPr>
          <p:cNvPr id="19" name="テキスト ボックス 18"/>
          <p:cNvSpPr txBox="1"/>
          <p:nvPr/>
        </p:nvSpPr>
        <p:spPr>
          <a:xfrm>
            <a:off x="8215559" y="3403337"/>
            <a:ext cx="841897" cy="246221"/>
          </a:xfrm>
          <a:prstGeom prst="rect">
            <a:avLst/>
          </a:prstGeom>
          <a:noFill/>
        </p:spPr>
        <p:txBody>
          <a:bodyPr wrap="none" rtlCol="0">
            <a:spAutoFit/>
          </a:bodyPr>
          <a:lstStyle/>
          <a:p>
            <a:pPr algn="r"/>
            <a:r>
              <a:rPr lang="ja-JP" altLang="en-US" sz="1000" dirty="0">
                <a:latin typeface="游ゴシック Medium" panose="020B0500000000000000" pitchFamily="50" charset="-128"/>
                <a:ea typeface="游ゴシック Medium" panose="020B0500000000000000" pitchFamily="50" charset="-128"/>
              </a:rPr>
              <a:t>（</a:t>
            </a:r>
            <a:r>
              <a:rPr lang="en-US" altLang="ja-JP" sz="1000" dirty="0">
                <a:latin typeface="游ゴシック Medium" panose="020B0500000000000000" pitchFamily="50" charset="-128"/>
                <a:ea typeface="游ゴシック Medium" panose="020B0500000000000000" pitchFamily="50" charset="-128"/>
              </a:rPr>
              <a:t>N=242</a:t>
            </a:r>
            <a:r>
              <a:rPr lang="ja-JP" altLang="en-US" sz="1000" dirty="0">
                <a:latin typeface="游ゴシック Medium" panose="020B0500000000000000" pitchFamily="50" charset="-128"/>
                <a:ea typeface="游ゴシック Medium" panose="020B0500000000000000" pitchFamily="50" charset="-128"/>
              </a:rPr>
              <a:t>）</a:t>
            </a:r>
          </a:p>
        </p:txBody>
      </p:sp>
      <p:sp>
        <p:nvSpPr>
          <p:cNvPr id="20" name="正方形/長方形 19"/>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21" name="正方形/長方形 20"/>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2" name="正方形/長方形 21"/>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3" name="正方形/長方形 22"/>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5" name="正方形/長方形 24"/>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6" name="正方形/長方形 25"/>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
        <p:nvSpPr>
          <p:cNvPr id="27" name="正方形/長方形 26"/>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Tree>
    <p:extLst>
      <p:ext uri="{BB962C8B-B14F-4D97-AF65-F5344CB8AC3E}">
        <p14:creationId xmlns:p14="http://schemas.microsoft.com/office/powerpoint/2010/main" val="686409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87387" y="1052736"/>
            <a:ext cx="8531225" cy="720081"/>
          </a:xfrm>
        </p:spPr>
        <p:txBody>
          <a:bodyPr anchor="b">
            <a:normAutofit/>
          </a:bodyPr>
          <a:lstStyle/>
          <a:p>
            <a:r>
              <a:rPr lang="en-US" altLang="ja-JP" dirty="0"/>
              <a:t>2. </a:t>
            </a:r>
            <a:r>
              <a:rPr lang="ja-JP" altLang="en-US" dirty="0"/>
              <a:t>事業環境の変化</a:t>
            </a:r>
            <a:endParaRPr lang="ja-JP" altLang="en-US" sz="2000" b="0" dirty="0"/>
          </a:p>
        </p:txBody>
      </p:sp>
      <p:cxnSp>
        <p:nvCxnSpPr>
          <p:cNvPr id="7" name="直線コネクタ 6"/>
          <p:cNvCxnSpPr/>
          <p:nvPr/>
        </p:nvCxnSpPr>
        <p:spPr>
          <a:xfrm>
            <a:off x="704528" y="1772816"/>
            <a:ext cx="849694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41491" y="1959223"/>
            <a:ext cx="4144083" cy="1477328"/>
          </a:xfrm>
          <a:prstGeom prst="rect">
            <a:avLst/>
          </a:prstGeom>
          <a:noFill/>
        </p:spPr>
        <p:txBody>
          <a:bodyPr wrap="none" rtlCol="0">
            <a:spAutoFit/>
          </a:bodyPr>
          <a:lstStyle/>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Q4	</a:t>
            </a:r>
            <a:r>
              <a:rPr lang="ja-JP" altLang="en-US" sz="1400" dirty="0">
                <a:latin typeface="游ゴシック Medium" panose="020B0500000000000000" pitchFamily="50" charset="-128"/>
                <a:ea typeface="游ゴシック Medium" panose="020B0500000000000000" pitchFamily="50" charset="-128"/>
              </a:rPr>
              <a:t>現在／将来の取引形態</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Q5	</a:t>
            </a:r>
            <a:r>
              <a:rPr lang="ja-JP" altLang="en-US" sz="1400" dirty="0">
                <a:latin typeface="游ゴシック Medium" panose="020B0500000000000000" pitchFamily="50" charset="-128"/>
                <a:ea typeface="游ゴシック Medium" panose="020B0500000000000000" pitchFamily="50" charset="-128"/>
              </a:rPr>
              <a:t>現在／将来の事業形態</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Q6	</a:t>
            </a:r>
            <a:r>
              <a:rPr lang="ja-JP" altLang="en-US" sz="1400" dirty="0">
                <a:latin typeface="游ゴシック Medium" panose="020B0500000000000000" pitchFamily="50" charset="-128"/>
                <a:ea typeface="游ゴシック Medium" panose="020B0500000000000000" pitchFamily="50" charset="-128"/>
              </a:rPr>
              <a:t>現在／将来の製品・サービスの提供先</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Q7	</a:t>
            </a:r>
            <a:r>
              <a:rPr lang="ja-JP" altLang="en-US" sz="1400" dirty="0">
                <a:latin typeface="游ゴシック Medium" panose="020B0500000000000000" pitchFamily="50" charset="-128"/>
                <a:ea typeface="游ゴシック Medium" panose="020B0500000000000000" pitchFamily="50" charset="-128"/>
              </a:rPr>
              <a:t>事業環境の変化の影響</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Q8	</a:t>
            </a:r>
            <a:r>
              <a:rPr lang="ja-JP" altLang="en-US" sz="1400" dirty="0">
                <a:latin typeface="游ゴシック Medium" panose="020B0500000000000000" pitchFamily="50" charset="-128"/>
                <a:ea typeface="游ゴシック Medium" panose="020B0500000000000000" pitchFamily="50" charset="-128"/>
              </a:rPr>
              <a:t>事業環境の変化が売上・利益に及ぼす影響</a:t>
            </a:r>
          </a:p>
        </p:txBody>
      </p:sp>
    </p:spTree>
    <p:extLst>
      <p:ext uri="{BB962C8B-B14F-4D97-AF65-F5344CB8AC3E}">
        <p14:creationId xmlns:p14="http://schemas.microsoft.com/office/powerpoint/2010/main" val="2799082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Q4 </a:t>
            </a:r>
            <a:r>
              <a:rPr lang="ja-JP" altLang="en-US" dirty="0"/>
              <a:t>現在／将来の取引形態</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a:xfrm>
            <a:off x="1746548" y="2708920"/>
            <a:ext cx="3998540" cy="0"/>
          </a:xfrm>
          <a:prstGeom prst="line">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746548" y="4725144"/>
            <a:ext cx="3244552" cy="0"/>
          </a:xfrm>
          <a:prstGeom prst="line">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149974" y="4077072"/>
            <a:ext cx="3417143" cy="0"/>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683335" y="6093296"/>
            <a:ext cx="4634991" cy="0"/>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3872880" y="2708920"/>
            <a:ext cx="0" cy="2016224"/>
          </a:xfrm>
          <a:prstGeom prst="straightConnector1">
            <a:avLst/>
          </a:prstGeom>
          <a:ln w="285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5817096" y="4077072"/>
            <a:ext cx="0" cy="2016224"/>
          </a:xfrm>
          <a:prstGeom prst="straightConnector1">
            <a:avLst/>
          </a:prstGeom>
          <a:ln w="28575">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728273" y="4222596"/>
            <a:ext cx="2185214" cy="276999"/>
          </a:xfrm>
          <a:prstGeom prst="rect">
            <a:avLst/>
          </a:prstGeom>
          <a:noFill/>
        </p:spPr>
        <p:txBody>
          <a:bodyPr wrap="none" rtlCol="0">
            <a:spAutoFit/>
          </a:bodyPr>
          <a:lstStyle/>
          <a:p>
            <a:r>
              <a:rPr lang="ja-JP" altLang="en-US" sz="1200" dirty="0">
                <a:solidFill>
                  <a:srgbClr val="7030A0"/>
                </a:solidFill>
                <a:latin typeface="游ゴシック Medium" panose="020B0500000000000000" pitchFamily="50" charset="-128"/>
                <a:ea typeface="游ゴシック Medium" panose="020B0500000000000000" pitchFamily="50" charset="-128"/>
              </a:rPr>
              <a:t>「垂直」減少、「水平」増加</a:t>
            </a:r>
            <a:endParaRPr lang="en-US" altLang="ja-JP" sz="1200" dirty="0">
              <a:solidFill>
                <a:srgbClr val="7030A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973466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Q4 </a:t>
            </a:r>
            <a:r>
              <a:rPr lang="ja-JP" altLang="en-US" dirty="0"/>
              <a:t>現在／将来の取引形態（経年比較）</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ja-JP" altLang="en-US" dirty="0"/>
              <a:t>調査票の配布･回収の状況</a:t>
            </a:r>
            <a:endParaRPr kumimoji="1" lang="ja-JP" altLang="en-US" dirty="0"/>
          </a:p>
        </p:txBody>
      </p:sp>
      <p:sp>
        <p:nvSpPr>
          <p:cNvPr id="62" name="正方形/長方形 61"/>
          <p:cNvSpPr/>
          <p:nvPr/>
        </p:nvSpPr>
        <p:spPr>
          <a:xfrm>
            <a:off x="488504" y="2204864"/>
            <a:ext cx="4176464" cy="864096"/>
          </a:xfrm>
          <a:prstGeom prst="rect">
            <a:avLst/>
          </a:prstGeom>
          <a:solidFill>
            <a:srgbClr val="FFFF99"/>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600" dirty="0">
                <a:solidFill>
                  <a:schemeClr val="tx1"/>
                </a:solidFill>
                <a:latin typeface="游ゴシック Medium" panose="020B0500000000000000" pitchFamily="50" charset="-128"/>
                <a:ea typeface="游ゴシック Medium" panose="020B0500000000000000" pitchFamily="50" charset="-128"/>
              </a:rPr>
              <a:t>　手渡し</a:t>
            </a:r>
            <a:r>
              <a:rPr lang="en-US" altLang="ja-JP" sz="1600" dirty="0">
                <a:solidFill>
                  <a:schemeClr val="tx1"/>
                </a:solidFill>
                <a:latin typeface="游ゴシック Medium" panose="020B0500000000000000" pitchFamily="50" charset="-128"/>
                <a:ea typeface="游ゴシック Medium" panose="020B0500000000000000" pitchFamily="50" charset="-128"/>
              </a:rPr>
              <a:t>	1,123</a:t>
            </a:r>
            <a:r>
              <a:rPr lang="ja-JP" altLang="en-US" sz="1200" dirty="0">
                <a:solidFill>
                  <a:schemeClr val="tx1"/>
                </a:solidFill>
                <a:latin typeface="游ゴシック Medium" panose="020B0500000000000000" pitchFamily="50" charset="-128"/>
                <a:ea typeface="游ゴシック Medium" panose="020B0500000000000000" pitchFamily="50" charset="-128"/>
              </a:rPr>
              <a:t>（</a:t>
            </a:r>
            <a:r>
              <a:rPr lang="en-US" altLang="ja-JP" sz="1200" dirty="0">
                <a:solidFill>
                  <a:schemeClr val="tx1"/>
                </a:solidFill>
                <a:latin typeface="游ゴシック Medium" panose="020B0500000000000000" pitchFamily="50" charset="-128"/>
                <a:ea typeface="游ゴシック Medium" panose="020B0500000000000000" pitchFamily="50" charset="-128"/>
              </a:rPr>
              <a:t>ET/</a:t>
            </a:r>
            <a:r>
              <a:rPr lang="en-US" altLang="ja-JP" sz="12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200" dirty="0">
                <a:solidFill>
                  <a:schemeClr val="tx1"/>
                </a:solidFill>
                <a:latin typeface="游ゴシック Medium" panose="020B0500000000000000" pitchFamily="50" charset="-128"/>
                <a:ea typeface="游ゴシック Medium" panose="020B0500000000000000" pitchFamily="50" charset="-128"/>
              </a:rPr>
              <a:t>展 </a:t>
            </a:r>
            <a:r>
              <a:rPr lang="en-US" altLang="ja-JP" sz="1200" dirty="0">
                <a:solidFill>
                  <a:schemeClr val="tx1"/>
                </a:solidFill>
                <a:latin typeface="游ゴシック Medium" panose="020B0500000000000000" pitchFamily="50" charset="-128"/>
                <a:ea typeface="游ゴシック Medium" panose="020B0500000000000000" pitchFamily="50" charset="-128"/>
              </a:rPr>
              <a:t>973, </a:t>
            </a:r>
            <a:r>
              <a:rPr lang="ja-JP" altLang="en-US" sz="1200" dirty="0">
                <a:solidFill>
                  <a:schemeClr val="tx1"/>
                </a:solidFill>
                <a:latin typeface="游ゴシック Medium" panose="020B0500000000000000" pitchFamily="50" charset="-128"/>
                <a:ea typeface="游ゴシック Medium" panose="020B0500000000000000" pitchFamily="50" charset="-128"/>
              </a:rPr>
              <a:t>その他 </a:t>
            </a:r>
            <a:r>
              <a:rPr lang="en-US" altLang="ja-JP" sz="1200" dirty="0">
                <a:solidFill>
                  <a:schemeClr val="tx1"/>
                </a:solidFill>
                <a:latin typeface="游ゴシック Medium" panose="020B0500000000000000" pitchFamily="50" charset="-128"/>
                <a:ea typeface="游ゴシック Medium" panose="020B0500000000000000" pitchFamily="50" charset="-128"/>
              </a:rPr>
              <a:t>150</a:t>
            </a:r>
            <a:r>
              <a:rPr lang="ja-JP" altLang="en-US" sz="1200" dirty="0">
                <a:solidFill>
                  <a:schemeClr val="tx1"/>
                </a:solidFill>
                <a:latin typeface="游ゴシック Medium" panose="020B0500000000000000" pitchFamily="50" charset="-128"/>
                <a:ea typeface="游ゴシック Medium" panose="020B0500000000000000" pitchFamily="50" charset="-128"/>
              </a:rPr>
              <a:t>）</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600" dirty="0">
                <a:solidFill>
                  <a:schemeClr val="tx1"/>
                </a:solidFill>
                <a:latin typeface="游ゴシック Medium" panose="020B0500000000000000" pitchFamily="50" charset="-128"/>
                <a:ea typeface="游ゴシック Medium" panose="020B0500000000000000" pitchFamily="50" charset="-128"/>
              </a:rPr>
              <a:t>　郵送</a:t>
            </a:r>
            <a:r>
              <a:rPr lang="en-US" altLang="ja-JP" sz="1600" dirty="0">
                <a:solidFill>
                  <a:schemeClr val="tx1"/>
                </a:solidFill>
                <a:latin typeface="游ゴシック Medium" panose="020B0500000000000000" pitchFamily="50" charset="-128"/>
                <a:ea typeface="游ゴシック Medium" panose="020B0500000000000000" pitchFamily="50" charset="-128"/>
              </a:rPr>
              <a:t>	1,421</a:t>
            </a:r>
          </a:p>
          <a:p>
            <a:r>
              <a:rPr lang="ja-JP" altLang="en-US" sz="1600" dirty="0">
                <a:solidFill>
                  <a:schemeClr val="tx1"/>
                </a:solidFill>
                <a:latin typeface="游ゴシック Medium" panose="020B0500000000000000" pitchFamily="50" charset="-128"/>
                <a:ea typeface="游ゴシック Medium" panose="020B0500000000000000" pitchFamily="50" charset="-128"/>
              </a:rPr>
              <a:t>　計</a:t>
            </a:r>
            <a:r>
              <a:rPr lang="en-US" altLang="ja-JP" sz="1600" dirty="0">
                <a:solidFill>
                  <a:schemeClr val="tx1"/>
                </a:solidFill>
                <a:latin typeface="游ゴシック Medium" panose="020B0500000000000000" pitchFamily="50" charset="-128"/>
                <a:ea typeface="游ゴシック Medium" panose="020B0500000000000000" pitchFamily="50" charset="-128"/>
              </a:rPr>
              <a:t>	</a:t>
            </a:r>
            <a:r>
              <a:rPr lang="en-US" altLang="ja-JP" sz="1600" dirty="0">
                <a:solidFill>
                  <a:srgbClr val="C00000"/>
                </a:solidFill>
                <a:latin typeface="游ゴシック Medium" panose="020B0500000000000000" pitchFamily="50" charset="-128"/>
                <a:ea typeface="游ゴシック Medium" panose="020B0500000000000000" pitchFamily="50" charset="-128"/>
              </a:rPr>
              <a:t>2,544</a:t>
            </a:r>
            <a:endParaRPr lang="en-US" altLang="ja-JP" sz="1200" dirty="0">
              <a:solidFill>
                <a:srgbClr val="C00000"/>
              </a:solidFill>
              <a:latin typeface="游ゴシック Medium" panose="020B0500000000000000" pitchFamily="50" charset="-128"/>
              <a:ea typeface="游ゴシック Medium" panose="020B0500000000000000" pitchFamily="50" charset="-128"/>
            </a:endParaRPr>
          </a:p>
        </p:txBody>
      </p:sp>
      <p:sp>
        <p:nvSpPr>
          <p:cNvPr id="63" name="正方形/長方形 62"/>
          <p:cNvSpPr/>
          <p:nvPr/>
        </p:nvSpPr>
        <p:spPr>
          <a:xfrm>
            <a:off x="488504" y="1844823"/>
            <a:ext cx="4176464" cy="288032"/>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nchor="ctr"/>
          <a:lstStyle/>
          <a:p>
            <a:pPr algn="ctr"/>
            <a:r>
              <a:rPr lang="ja-JP" altLang="en-US" sz="1400" dirty="0">
                <a:solidFill>
                  <a:schemeClr val="tx1"/>
                </a:solidFill>
                <a:latin typeface="游ゴシック Medium" panose="020B0500000000000000" pitchFamily="50" charset="-128"/>
                <a:ea typeface="游ゴシック Medium" panose="020B0500000000000000" pitchFamily="50" charset="-128"/>
              </a:rPr>
              <a:t>配布</a:t>
            </a:r>
          </a:p>
        </p:txBody>
      </p:sp>
      <p:sp>
        <p:nvSpPr>
          <p:cNvPr id="64" name="正方形/長方形 63"/>
          <p:cNvSpPr/>
          <p:nvPr/>
        </p:nvSpPr>
        <p:spPr>
          <a:xfrm>
            <a:off x="5241032" y="1844823"/>
            <a:ext cx="4176464" cy="288032"/>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nchor="ctr"/>
          <a:lstStyle/>
          <a:p>
            <a:pPr algn="ctr"/>
            <a:r>
              <a:rPr lang="ja-JP" altLang="en-US" sz="1400" dirty="0">
                <a:solidFill>
                  <a:schemeClr val="tx1"/>
                </a:solidFill>
                <a:latin typeface="游ゴシック Medium" panose="020B0500000000000000" pitchFamily="50" charset="-128"/>
                <a:ea typeface="游ゴシック Medium" panose="020B0500000000000000" pitchFamily="50" charset="-128"/>
              </a:rPr>
              <a:t>回収</a:t>
            </a:r>
          </a:p>
        </p:txBody>
      </p:sp>
      <p:sp>
        <p:nvSpPr>
          <p:cNvPr id="68" name="正方形/長方形 67"/>
          <p:cNvSpPr/>
          <p:nvPr/>
        </p:nvSpPr>
        <p:spPr>
          <a:xfrm>
            <a:off x="488504" y="3068963"/>
            <a:ext cx="4176464" cy="3096342"/>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200" dirty="0">
                <a:solidFill>
                  <a:schemeClr val="tx1"/>
                </a:solidFill>
                <a:latin typeface="游ゴシック Medium" panose="020B0500000000000000" pitchFamily="50" charset="-128"/>
                <a:ea typeface="游ゴシック Medium" panose="020B0500000000000000" pitchFamily="50" charset="-128"/>
              </a:rPr>
              <a:t>主な郵送先</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・各種団体会員企業</a:t>
            </a:r>
          </a:p>
          <a:p>
            <a:r>
              <a:rPr lang="ja-JP" altLang="en-US" sz="1200" dirty="0">
                <a:solidFill>
                  <a:schemeClr val="tx1"/>
                </a:solidFill>
                <a:latin typeface="游ゴシック Medium" panose="020B0500000000000000" pitchFamily="50" charset="-128"/>
                <a:ea typeface="游ゴシック Medium" panose="020B0500000000000000" pitchFamily="50" charset="-128"/>
              </a:rPr>
              <a:t>　・組込み関連団体会員企業</a:t>
            </a:r>
          </a:p>
          <a:p>
            <a:r>
              <a:rPr lang="ja-JP" altLang="en-US" sz="1200" dirty="0">
                <a:solidFill>
                  <a:schemeClr val="tx1"/>
                </a:solidFill>
                <a:latin typeface="游ゴシック Medium" panose="020B0500000000000000" pitchFamily="50" charset="-128"/>
                <a:ea typeface="游ゴシック Medium" panose="020B0500000000000000" pitchFamily="50" charset="-128"/>
              </a:rPr>
              <a:t>　　　</a:t>
            </a:r>
            <a:r>
              <a:rPr lang="en-US" altLang="ja-JP" sz="1200" dirty="0">
                <a:solidFill>
                  <a:schemeClr val="tx1"/>
                </a:solidFill>
                <a:latin typeface="游ゴシック Medium" panose="020B0500000000000000" pitchFamily="50" charset="-128"/>
                <a:ea typeface="游ゴシック Medium" panose="020B0500000000000000" pitchFamily="50" charset="-128"/>
              </a:rPr>
              <a:t>JASA, EI, CCDS, SMA, TOPPERS, IIOT, ASIF, </a:t>
            </a:r>
          </a:p>
          <a:p>
            <a:r>
              <a:rPr lang="ja-JP" altLang="en-US" sz="1200" dirty="0">
                <a:solidFill>
                  <a:schemeClr val="tx1"/>
                </a:solidFill>
                <a:latin typeface="游ゴシック Medium" panose="020B0500000000000000" pitchFamily="50" charset="-128"/>
                <a:ea typeface="游ゴシック Medium" panose="020B0500000000000000" pitchFamily="50" charset="-128"/>
              </a:rPr>
              <a:t>　　　</a:t>
            </a:r>
            <a:r>
              <a:rPr lang="en-US" altLang="ja-JP" sz="1200" dirty="0">
                <a:solidFill>
                  <a:schemeClr val="tx1"/>
                </a:solidFill>
                <a:latin typeface="游ゴシック Medium" panose="020B0500000000000000" pitchFamily="50" charset="-128"/>
                <a:ea typeface="游ゴシック Medium" panose="020B0500000000000000" pitchFamily="50" charset="-128"/>
              </a:rPr>
              <a:t>ISIT, IVIA, Ruby, CXDS, DEOS, ESIP, ZETA</a:t>
            </a:r>
            <a:endParaRPr lang="ja-JP" altLang="en-US"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　・</a:t>
            </a:r>
            <a:r>
              <a:rPr lang="en-US" altLang="ja-JP" sz="12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200" dirty="0">
                <a:solidFill>
                  <a:schemeClr val="tx1"/>
                </a:solidFill>
                <a:latin typeface="游ゴシック Medium" panose="020B0500000000000000" pitchFamily="50" charset="-128"/>
                <a:ea typeface="游ゴシック Medium" panose="020B0500000000000000" pitchFamily="50" charset="-128"/>
              </a:rPr>
              <a:t>推進ラボ</a:t>
            </a:r>
            <a:r>
              <a:rPr lang="en-US" altLang="ja-JP" sz="1200" dirty="0">
                <a:solidFill>
                  <a:schemeClr val="tx1"/>
                </a:solidFill>
                <a:latin typeface="游ゴシック Medium" panose="020B0500000000000000" pitchFamily="50" charset="-128"/>
                <a:ea typeface="游ゴシック Medium" panose="020B0500000000000000" pitchFamily="50" charset="-128"/>
              </a:rPr>
              <a:t>､</a:t>
            </a:r>
            <a:r>
              <a:rPr lang="ja-JP" altLang="en-US" sz="1200" dirty="0">
                <a:solidFill>
                  <a:schemeClr val="tx1"/>
                </a:solidFill>
                <a:latin typeface="游ゴシック Medium" panose="020B0500000000000000" pitchFamily="50" charset="-128"/>
                <a:ea typeface="游ゴシック Medium" panose="020B0500000000000000" pitchFamily="50" charset="-128"/>
              </a:rPr>
              <a:t>地方版</a:t>
            </a:r>
            <a:r>
              <a:rPr lang="en-US" altLang="ja-JP" sz="12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200" dirty="0">
                <a:solidFill>
                  <a:schemeClr val="tx1"/>
                </a:solidFill>
                <a:latin typeface="游ゴシック Medium" panose="020B0500000000000000" pitchFamily="50" charset="-128"/>
                <a:ea typeface="游ゴシック Medium" panose="020B0500000000000000" pitchFamily="50" charset="-128"/>
              </a:rPr>
              <a:t>推進ラボ</a:t>
            </a:r>
          </a:p>
          <a:p>
            <a:r>
              <a:rPr lang="ja-JP" altLang="en-US" sz="1200" dirty="0">
                <a:solidFill>
                  <a:schemeClr val="tx1"/>
                </a:solidFill>
                <a:latin typeface="游ゴシック Medium" panose="020B0500000000000000" pitchFamily="50" charset="-128"/>
                <a:ea typeface="游ゴシック Medium" panose="020B0500000000000000" pitchFamily="50" charset="-128"/>
              </a:rPr>
              <a:t>・</a:t>
            </a:r>
            <a:r>
              <a:rPr lang="en-US" altLang="ja-JP" sz="1200" dirty="0">
                <a:solidFill>
                  <a:schemeClr val="tx1"/>
                </a:solidFill>
                <a:latin typeface="游ゴシック Medium" panose="020B0500000000000000" pitchFamily="50" charset="-128"/>
                <a:ea typeface="游ゴシック Medium" panose="020B0500000000000000" pitchFamily="50" charset="-128"/>
              </a:rPr>
              <a:t>2016</a:t>
            </a:r>
            <a:r>
              <a:rPr lang="ja-JP" altLang="en-US" sz="1200" dirty="0">
                <a:solidFill>
                  <a:schemeClr val="tx1"/>
                </a:solidFill>
                <a:latin typeface="游ゴシック Medium" panose="020B0500000000000000" pitchFamily="50" charset="-128"/>
                <a:ea typeface="游ゴシック Medium" panose="020B0500000000000000" pitchFamily="50" charset="-128"/>
              </a:rPr>
              <a:t>年度･</a:t>
            </a:r>
            <a:r>
              <a:rPr lang="en-US" altLang="ja-JP" sz="1200" dirty="0">
                <a:solidFill>
                  <a:schemeClr val="tx1"/>
                </a:solidFill>
                <a:latin typeface="游ゴシック Medium" panose="020B0500000000000000" pitchFamily="50" charset="-128"/>
                <a:ea typeface="游ゴシック Medium" panose="020B0500000000000000" pitchFamily="50" charset="-128"/>
              </a:rPr>
              <a:t>2017</a:t>
            </a:r>
            <a:r>
              <a:rPr lang="ja-JP" altLang="en-US" sz="1200" dirty="0">
                <a:solidFill>
                  <a:schemeClr val="tx1"/>
                </a:solidFill>
                <a:latin typeface="游ゴシック Medium" panose="020B0500000000000000" pitchFamily="50" charset="-128"/>
                <a:ea typeface="游ゴシック Medium" panose="020B0500000000000000" pitchFamily="50" charset="-128"/>
              </a:rPr>
              <a:t>年度回答企業</a:t>
            </a:r>
          </a:p>
          <a:p>
            <a:r>
              <a:rPr lang="ja-JP" altLang="en-US" sz="1200" dirty="0">
                <a:solidFill>
                  <a:schemeClr val="tx1"/>
                </a:solidFill>
                <a:latin typeface="游ゴシック Medium" panose="020B0500000000000000" pitchFamily="50" charset="-128"/>
                <a:ea typeface="游ゴシック Medium" panose="020B0500000000000000" pitchFamily="50" charset="-128"/>
              </a:rPr>
              <a:t>・展示会（出展者･講演者･その他関係者等）</a:t>
            </a:r>
          </a:p>
          <a:p>
            <a:r>
              <a:rPr lang="ja-JP" altLang="en-US" sz="1200" dirty="0">
                <a:solidFill>
                  <a:schemeClr val="tx1"/>
                </a:solidFill>
                <a:latin typeface="游ゴシック Medium" panose="020B0500000000000000" pitchFamily="50" charset="-128"/>
                <a:ea typeface="游ゴシック Medium" panose="020B0500000000000000" pitchFamily="50" charset="-128"/>
              </a:rPr>
              <a:t>　・組込み総合技術展</a:t>
            </a:r>
            <a:r>
              <a:rPr lang="en-US" altLang="ja-JP" sz="1200" dirty="0">
                <a:solidFill>
                  <a:schemeClr val="tx1"/>
                </a:solidFill>
                <a:latin typeface="游ゴシック Medium" panose="020B0500000000000000" pitchFamily="50" charset="-128"/>
                <a:ea typeface="游ゴシック Medium" panose="020B0500000000000000" pitchFamily="50" charset="-128"/>
              </a:rPr>
              <a:t>2018/</a:t>
            </a:r>
            <a:r>
              <a:rPr lang="en-US" altLang="ja-JP" sz="1200" dirty="0" err="1">
                <a:solidFill>
                  <a:schemeClr val="tx1"/>
                </a:solidFill>
                <a:latin typeface="游ゴシック Medium" panose="020B0500000000000000" pitchFamily="50" charset="-128"/>
                <a:ea typeface="游ゴシック Medium" panose="020B0500000000000000" pitchFamily="50" charset="-128"/>
              </a:rPr>
              <a:t>IoT</a:t>
            </a:r>
            <a:r>
              <a:rPr lang="ja-JP" altLang="en-US" sz="1200" dirty="0">
                <a:solidFill>
                  <a:schemeClr val="tx1"/>
                </a:solidFill>
                <a:latin typeface="游ゴシック Medium" panose="020B0500000000000000" pitchFamily="50" charset="-128"/>
                <a:ea typeface="游ゴシック Medium" panose="020B0500000000000000" pitchFamily="50" charset="-128"/>
              </a:rPr>
              <a:t>総合技術展</a:t>
            </a:r>
            <a:r>
              <a:rPr lang="en-US" altLang="ja-JP" sz="1200" dirty="0">
                <a:solidFill>
                  <a:schemeClr val="tx1"/>
                </a:solidFill>
                <a:latin typeface="游ゴシック Medium" panose="020B0500000000000000" pitchFamily="50" charset="-128"/>
                <a:ea typeface="游ゴシック Medium" panose="020B0500000000000000" pitchFamily="50" charset="-128"/>
              </a:rPr>
              <a:t>2018</a:t>
            </a:r>
          </a:p>
          <a:p>
            <a:r>
              <a:rPr lang="ja-JP" altLang="en-US" sz="1200" dirty="0">
                <a:solidFill>
                  <a:schemeClr val="tx1"/>
                </a:solidFill>
                <a:latin typeface="游ゴシック Medium" panose="020B0500000000000000" pitchFamily="50" charset="-128"/>
                <a:ea typeface="游ゴシック Medium" panose="020B0500000000000000" pitchFamily="50" charset="-128"/>
              </a:rPr>
              <a:t>　・</a:t>
            </a:r>
            <a:r>
              <a:rPr lang="en-US" altLang="ja-JP" sz="1200" dirty="0">
                <a:solidFill>
                  <a:schemeClr val="tx1"/>
                </a:solidFill>
                <a:latin typeface="游ゴシック Medium" panose="020B0500000000000000" pitchFamily="50" charset="-128"/>
                <a:ea typeface="游ゴシック Medium" panose="020B0500000000000000" pitchFamily="50" charset="-128"/>
              </a:rPr>
              <a:t>CEATEC 2018</a:t>
            </a:r>
          </a:p>
          <a:p>
            <a:r>
              <a:rPr lang="ja-JP" altLang="en-US" sz="1200" dirty="0">
                <a:solidFill>
                  <a:schemeClr val="tx1"/>
                </a:solidFill>
                <a:latin typeface="游ゴシック Medium" panose="020B0500000000000000" pitchFamily="50" charset="-128"/>
                <a:ea typeface="游ゴシック Medium" panose="020B0500000000000000" pitchFamily="50" charset="-128"/>
              </a:rPr>
              <a:t>　・中小企業新ものづくり･新サービス展</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　・新価値創造展</a:t>
            </a:r>
            <a:r>
              <a:rPr lang="en-US" altLang="ja-JP" sz="1200" dirty="0">
                <a:solidFill>
                  <a:schemeClr val="tx1"/>
                </a:solidFill>
                <a:latin typeface="游ゴシック Medium" panose="020B0500000000000000" pitchFamily="50" charset="-128"/>
                <a:ea typeface="游ゴシック Medium" panose="020B0500000000000000" pitchFamily="50" charset="-128"/>
              </a:rPr>
              <a:t>2018</a:t>
            </a:r>
          </a:p>
          <a:p>
            <a:r>
              <a:rPr lang="ja-JP" altLang="en-US" sz="1200" dirty="0">
                <a:solidFill>
                  <a:schemeClr val="tx1"/>
                </a:solidFill>
                <a:latin typeface="游ゴシック Medium" panose="020B0500000000000000" pitchFamily="50" charset="-128"/>
                <a:ea typeface="游ゴシック Medium" panose="020B0500000000000000" pitchFamily="50" charset="-128"/>
              </a:rPr>
              <a:t>・補助金等採択企業</a:t>
            </a:r>
          </a:p>
          <a:p>
            <a:r>
              <a:rPr lang="ja-JP" altLang="en-US" sz="1200" dirty="0">
                <a:solidFill>
                  <a:schemeClr val="tx1"/>
                </a:solidFill>
                <a:latin typeface="游ゴシック Medium" panose="020B0500000000000000" pitchFamily="50" charset="-128"/>
                <a:ea typeface="游ゴシック Medium" panose="020B0500000000000000" pitchFamily="50" charset="-128"/>
              </a:rPr>
              <a:t>　・戦略的基盤技術高度化支援事業</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　・革新的ものづくり･商業･サービス開発支援事業</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　・さがみロボット産業特区事業</a:t>
            </a:r>
          </a:p>
        </p:txBody>
      </p:sp>
      <p:sp>
        <p:nvSpPr>
          <p:cNvPr id="69" name="正方形/長方形 68"/>
          <p:cNvSpPr/>
          <p:nvPr/>
        </p:nvSpPr>
        <p:spPr>
          <a:xfrm>
            <a:off x="5241032" y="2204864"/>
            <a:ext cx="4176464" cy="864096"/>
          </a:xfrm>
          <a:prstGeom prst="rect">
            <a:avLst/>
          </a:prstGeom>
          <a:solidFill>
            <a:srgbClr val="FFFF99"/>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tabLst>
                <a:tab pos="1343025" algn="r"/>
                <a:tab pos="1438275" algn="l"/>
              </a:tabLst>
            </a:pPr>
            <a:r>
              <a:rPr lang="ja-JP" altLang="en-US" sz="1600" dirty="0">
                <a:solidFill>
                  <a:schemeClr val="tx1"/>
                </a:solidFill>
                <a:latin typeface="游ゴシック Medium" panose="020B0500000000000000" pitchFamily="50" charset="-128"/>
                <a:ea typeface="游ゴシック Medium" panose="020B0500000000000000" pitchFamily="50" charset="-128"/>
              </a:rPr>
              <a:t>　紙版</a:t>
            </a:r>
            <a:r>
              <a:rPr lang="en-US" altLang="ja-JP" sz="1600" dirty="0">
                <a:solidFill>
                  <a:schemeClr val="tx1"/>
                </a:solidFill>
                <a:latin typeface="游ゴシック Medium" panose="020B0500000000000000" pitchFamily="50" charset="-128"/>
                <a:ea typeface="游ゴシック Medium" panose="020B0500000000000000" pitchFamily="50" charset="-128"/>
              </a:rPr>
              <a:t>	246</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pPr>
              <a:tabLst>
                <a:tab pos="1343025" algn="r"/>
                <a:tab pos="1438275" algn="l"/>
              </a:tabLst>
            </a:pPr>
            <a:r>
              <a:rPr lang="ja-JP" altLang="en-US" sz="1600" dirty="0">
                <a:solidFill>
                  <a:schemeClr val="tx1"/>
                </a:solidFill>
                <a:latin typeface="游ゴシック Medium" panose="020B0500000000000000" pitchFamily="50" charset="-128"/>
                <a:ea typeface="游ゴシック Medium" panose="020B0500000000000000" pitchFamily="50" charset="-128"/>
              </a:rPr>
              <a:t>　電子版</a:t>
            </a:r>
            <a:r>
              <a:rPr lang="en-US" altLang="ja-JP" sz="1600" dirty="0">
                <a:solidFill>
                  <a:schemeClr val="tx1"/>
                </a:solidFill>
                <a:latin typeface="游ゴシック Medium" panose="020B0500000000000000" pitchFamily="50" charset="-128"/>
                <a:ea typeface="游ゴシック Medium" panose="020B0500000000000000" pitchFamily="50" charset="-128"/>
              </a:rPr>
              <a:t>	65</a:t>
            </a:r>
          </a:p>
          <a:p>
            <a:pPr>
              <a:tabLst>
                <a:tab pos="1343025" algn="r"/>
                <a:tab pos="1438275" algn="l"/>
              </a:tabLst>
            </a:pPr>
            <a:r>
              <a:rPr lang="ja-JP" altLang="en-US" sz="1600" dirty="0">
                <a:solidFill>
                  <a:schemeClr val="tx1"/>
                </a:solidFill>
                <a:latin typeface="游ゴシック Medium" panose="020B0500000000000000" pitchFamily="50" charset="-128"/>
                <a:ea typeface="游ゴシック Medium" panose="020B0500000000000000" pitchFamily="50" charset="-128"/>
              </a:rPr>
              <a:t>　計</a:t>
            </a:r>
            <a:r>
              <a:rPr lang="en-US" altLang="ja-JP" sz="1600" dirty="0">
                <a:solidFill>
                  <a:schemeClr val="tx1"/>
                </a:solidFill>
                <a:latin typeface="游ゴシック Medium" panose="020B0500000000000000" pitchFamily="50" charset="-128"/>
                <a:ea typeface="游ゴシック Medium" panose="020B0500000000000000" pitchFamily="50" charset="-128"/>
              </a:rPr>
              <a:t>	</a:t>
            </a:r>
            <a:r>
              <a:rPr lang="en-US" altLang="ja-JP" sz="1600" dirty="0">
                <a:solidFill>
                  <a:srgbClr val="C00000"/>
                </a:solidFill>
                <a:latin typeface="游ゴシック Medium" panose="020B0500000000000000" pitchFamily="50" charset="-128"/>
                <a:ea typeface="游ゴシック Medium" panose="020B0500000000000000" pitchFamily="50" charset="-128"/>
              </a:rPr>
              <a:t>311</a:t>
            </a:r>
            <a:r>
              <a:rPr lang="en-US" altLang="ja-JP" sz="1600" dirty="0">
                <a:solidFill>
                  <a:schemeClr val="tx1"/>
                </a:solidFill>
                <a:latin typeface="游ゴシック Medium" panose="020B0500000000000000" pitchFamily="50" charset="-128"/>
                <a:ea typeface="游ゴシック Medium" panose="020B0500000000000000" pitchFamily="50" charset="-128"/>
              </a:rPr>
              <a:t>	</a:t>
            </a:r>
            <a:r>
              <a:rPr lang="ja-JP" altLang="en-US" sz="1600" dirty="0">
                <a:solidFill>
                  <a:schemeClr val="tx1"/>
                </a:solidFill>
                <a:latin typeface="游ゴシック Medium" panose="020B0500000000000000" pitchFamily="50" charset="-128"/>
                <a:ea typeface="游ゴシック Medium" panose="020B0500000000000000" pitchFamily="50" charset="-128"/>
              </a:rPr>
              <a:t>（回収率 </a:t>
            </a:r>
            <a:r>
              <a:rPr lang="en-US" altLang="ja-JP" sz="1600" dirty="0">
                <a:solidFill>
                  <a:srgbClr val="C00000"/>
                </a:solidFill>
                <a:latin typeface="游ゴシック Medium" panose="020B0500000000000000" pitchFamily="50" charset="-128"/>
                <a:ea typeface="游ゴシック Medium" panose="020B0500000000000000" pitchFamily="50" charset="-128"/>
              </a:rPr>
              <a:t>12.2</a:t>
            </a:r>
            <a:r>
              <a:rPr lang="ja-JP" altLang="en-US" sz="1600" dirty="0">
                <a:solidFill>
                  <a:srgbClr val="C00000"/>
                </a:solidFill>
                <a:latin typeface="游ゴシック Medium" panose="020B0500000000000000" pitchFamily="50" charset="-128"/>
                <a:ea typeface="游ゴシック Medium" panose="020B0500000000000000" pitchFamily="50" charset="-128"/>
              </a:rPr>
              <a:t>％</a:t>
            </a:r>
            <a:r>
              <a:rPr lang="ja-JP" altLang="en-US" sz="1600" dirty="0">
                <a:solidFill>
                  <a:schemeClr val="tx1"/>
                </a:solidFill>
                <a:latin typeface="游ゴシック Medium" panose="020B0500000000000000" pitchFamily="50" charset="-128"/>
                <a:ea typeface="游ゴシック Medium" panose="020B0500000000000000" pitchFamily="50" charset="-128"/>
              </a:rPr>
              <a:t>）</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p:txBody>
      </p:sp>
      <p:sp>
        <p:nvSpPr>
          <p:cNvPr id="3" name="右矢印 2"/>
          <p:cNvSpPr/>
          <p:nvPr/>
        </p:nvSpPr>
        <p:spPr>
          <a:xfrm>
            <a:off x="4520952" y="2348879"/>
            <a:ext cx="864096" cy="504056"/>
          </a:xfrm>
          <a:prstGeom prst="rightArrow">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71" name="正方形/長方形 70"/>
          <p:cNvSpPr/>
          <p:nvPr/>
        </p:nvSpPr>
        <p:spPr>
          <a:xfrm>
            <a:off x="5241032" y="3068961"/>
            <a:ext cx="4176464" cy="864095"/>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200" dirty="0">
                <a:solidFill>
                  <a:schemeClr val="tx1"/>
                </a:solidFill>
                <a:latin typeface="游ゴシック Medium" panose="020B0500000000000000" pitchFamily="50" charset="-128"/>
                <a:ea typeface="游ゴシック Medium" panose="020B0500000000000000" pitchFamily="50" charset="-128"/>
              </a:rPr>
              <a:t>ほとんどが郵送分からの回収</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　手渡しでの配布からの回収：</a:t>
            </a:r>
            <a:r>
              <a:rPr lang="en-US" altLang="ja-JP" sz="1200" dirty="0">
                <a:solidFill>
                  <a:schemeClr val="tx1"/>
                </a:solidFill>
                <a:latin typeface="游ゴシック Medium" panose="020B0500000000000000" pitchFamily="50" charset="-128"/>
                <a:ea typeface="游ゴシック Medium" panose="020B0500000000000000" pitchFamily="50" charset="-128"/>
              </a:rPr>
              <a:t>2</a:t>
            </a:r>
            <a:r>
              <a:rPr lang="ja-JP" altLang="en-US" sz="1200" dirty="0">
                <a:solidFill>
                  <a:schemeClr val="tx1"/>
                </a:solidFill>
                <a:latin typeface="游ゴシック Medium" panose="020B0500000000000000" pitchFamily="50" charset="-128"/>
                <a:ea typeface="游ゴシック Medium" panose="020B0500000000000000" pitchFamily="50" charset="-128"/>
              </a:rPr>
              <a:t>～</a:t>
            </a:r>
            <a:r>
              <a:rPr lang="en-US" altLang="ja-JP" sz="1200" dirty="0">
                <a:solidFill>
                  <a:schemeClr val="tx1"/>
                </a:solidFill>
                <a:latin typeface="游ゴシック Medium" panose="020B0500000000000000" pitchFamily="50" charset="-128"/>
                <a:ea typeface="游ゴシック Medium" panose="020B0500000000000000" pitchFamily="50" charset="-128"/>
              </a:rPr>
              <a:t>3</a:t>
            </a:r>
            <a:r>
              <a:rPr lang="ja-JP" altLang="en-US" sz="1200" dirty="0">
                <a:solidFill>
                  <a:schemeClr val="tx1"/>
                </a:solidFill>
                <a:latin typeface="游ゴシック Medium" panose="020B0500000000000000" pitchFamily="50" charset="-128"/>
                <a:ea typeface="游ゴシック Medium" panose="020B0500000000000000" pitchFamily="50" charset="-128"/>
              </a:rPr>
              <a:t>件程度（推定）</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　　</a:t>
            </a:r>
            <a:r>
              <a:rPr lang="en-US" altLang="ja-JP" sz="1200" dirty="0">
                <a:solidFill>
                  <a:schemeClr val="tx1"/>
                </a:solidFill>
                <a:latin typeface="游ゴシック Medium" panose="020B0500000000000000" pitchFamily="50" charset="-128"/>
                <a:ea typeface="游ゴシック Medium" panose="020B0500000000000000" pitchFamily="50" charset="-128"/>
              </a:rPr>
              <a:t>※2017</a:t>
            </a:r>
            <a:r>
              <a:rPr lang="ja-JP" altLang="en-US" sz="1200" dirty="0">
                <a:solidFill>
                  <a:schemeClr val="tx1"/>
                </a:solidFill>
                <a:latin typeface="游ゴシック Medium" panose="020B0500000000000000" pitchFamily="50" charset="-128"/>
                <a:ea typeface="游ゴシック Medium" panose="020B0500000000000000" pitchFamily="50" charset="-128"/>
              </a:rPr>
              <a:t>年度：約</a:t>
            </a:r>
            <a:r>
              <a:rPr lang="en-US" altLang="ja-JP" sz="1200" dirty="0">
                <a:solidFill>
                  <a:schemeClr val="tx1"/>
                </a:solidFill>
                <a:latin typeface="游ゴシック Medium" panose="020B0500000000000000" pitchFamily="50" charset="-128"/>
                <a:ea typeface="游ゴシック Medium" panose="020B0500000000000000" pitchFamily="50" charset="-128"/>
              </a:rPr>
              <a:t>25</a:t>
            </a:r>
            <a:r>
              <a:rPr lang="ja-JP" altLang="en-US" sz="1200" dirty="0">
                <a:solidFill>
                  <a:schemeClr val="tx1"/>
                </a:solidFill>
                <a:latin typeface="游ゴシック Medium" panose="020B0500000000000000" pitchFamily="50" charset="-128"/>
                <a:ea typeface="游ゴシック Medium" panose="020B0500000000000000" pitchFamily="50" charset="-128"/>
              </a:rPr>
              <a:t>件（回収数：</a:t>
            </a:r>
            <a:r>
              <a:rPr lang="en-US" altLang="ja-JP" sz="1200" dirty="0">
                <a:solidFill>
                  <a:schemeClr val="tx1"/>
                </a:solidFill>
                <a:latin typeface="游ゴシック Medium" panose="020B0500000000000000" pitchFamily="50" charset="-128"/>
                <a:ea typeface="游ゴシック Medium" panose="020B0500000000000000" pitchFamily="50" charset="-128"/>
              </a:rPr>
              <a:t>244</a:t>
            </a:r>
            <a:r>
              <a:rPr lang="ja-JP" altLang="en-US" sz="1200" dirty="0">
                <a:solidFill>
                  <a:schemeClr val="tx1"/>
                </a:solidFill>
                <a:latin typeface="游ゴシック Medium" panose="020B0500000000000000" pitchFamily="50" charset="-128"/>
                <a:ea typeface="游ゴシック Medium" panose="020B0500000000000000" pitchFamily="50" charset="-128"/>
              </a:rPr>
              <a:t>件）</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　　</a:t>
            </a:r>
            <a:r>
              <a:rPr lang="en-US" altLang="ja-JP" sz="1200" dirty="0">
                <a:solidFill>
                  <a:schemeClr val="tx1"/>
                </a:solidFill>
                <a:latin typeface="游ゴシック Medium" panose="020B0500000000000000" pitchFamily="50" charset="-128"/>
                <a:ea typeface="游ゴシック Medium" panose="020B0500000000000000" pitchFamily="50" charset="-128"/>
              </a:rPr>
              <a:t>※2016</a:t>
            </a:r>
            <a:r>
              <a:rPr lang="ja-JP" altLang="en-US" sz="1200" dirty="0">
                <a:solidFill>
                  <a:schemeClr val="tx1"/>
                </a:solidFill>
                <a:latin typeface="游ゴシック Medium" panose="020B0500000000000000" pitchFamily="50" charset="-128"/>
                <a:ea typeface="游ゴシック Medium" panose="020B0500000000000000" pitchFamily="50" charset="-128"/>
              </a:rPr>
              <a:t>年度：約</a:t>
            </a:r>
            <a:r>
              <a:rPr lang="en-US" altLang="ja-JP" sz="1200" dirty="0">
                <a:solidFill>
                  <a:schemeClr val="tx1"/>
                </a:solidFill>
                <a:latin typeface="游ゴシック Medium" panose="020B0500000000000000" pitchFamily="50" charset="-128"/>
                <a:ea typeface="游ゴシック Medium" panose="020B0500000000000000" pitchFamily="50" charset="-128"/>
              </a:rPr>
              <a:t>37</a:t>
            </a:r>
            <a:r>
              <a:rPr lang="ja-JP" altLang="en-US" sz="1200" dirty="0">
                <a:solidFill>
                  <a:schemeClr val="tx1"/>
                </a:solidFill>
                <a:latin typeface="游ゴシック Medium" panose="020B0500000000000000" pitchFamily="50" charset="-128"/>
                <a:ea typeface="游ゴシック Medium" panose="020B0500000000000000" pitchFamily="50" charset="-128"/>
              </a:rPr>
              <a:t>件（回収数：</a:t>
            </a:r>
            <a:r>
              <a:rPr lang="en-US" altLang="ja-JP" sz="1200" dirty="0">
                <a:solidFill>
                  <a:schemeClr val="tx1"/>
                </a:solidFill>
                <a:latin typeface="游ゴシック Medium" panose="020B0500000000000000" pitchFamily="50" charset="-128"/>
                <a:ea typeface="游ゴシック Medium" panose="020B0500000000000000" pitchFamily="50" charset="-128"/>
              </a:rPr>
              <a:t>182</a:t>
            </a:r>
            <a:r>
              <a:rPr lang="ja-JP" altLang="en-US" sz="1200" dirty="0">
                <a:solidFill>
                  <a:schemeClr val="tx1"/>
                </a:solidFill>
                <a:latin typeface="游ゴシック Medium" panose="020B0500000000000000" pitchFamily="50" charset="-128"/>
                <a:ea typeface="游ゴシック Medium" panose="020B0500000000000000" pitchFamily="50" charset="-128"/>
              </a:rPr>
              <a:t>件）</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p:txBody>
      </p:sp>
      <p:sp>
        <p:nvSpPr>
          <p:cNvPr id="73" name="正方形/長方形 72"/>
          <p:cNvSpPr/>
          <p:nvPr/>
        </p:nvSpPr>
        <p:spPr>
          <a:xfrm>
            <a:off x="5241032" y="3933056"/>
            <a:ext cx="4176464" cy="223225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200" dirty="0">
                <a:solidFill>
                  <a:schemeClr val="tx1"/>
                </a:solidFill>
                <a:latin typeface="游ゴシック Medium" panose="020B0500000000000000" pitchFamily="50" charset="-128"/>
                <a:ea typeface="游ゴシック Medium" panose="020B0500000000000000" pitchFamily="50" charset="-128"/>
              </a:rPr>
              <a:t>「</a:t>
            </a:r>
            <a:r>
              <a:rPr lang="ja-JP" altLang="en-US" sz="1400" dirty="0">
                <a:solidFill>
                  <a:schemeClr val="tx1"/>
                </a:solidFill>
                <a:latin typeface="游ゴシック Medium" panose="020B0500000000000000" pitchFamily="50" charset="-128"/>
                <a:ea typeface="游ゴシック Medium" panose="020B0500000000000000" pitchFamily="50" charset="-128"/>
              </a:rPr>
              <a:t>ヒアリングに協力する</a:t>
            </a:r>
            <a:r>
              <a:rPr lang="ja-JP" altLang="en-US" sz="1200" dirty="0">
                <a:solidFill>
                  <a:schemeClr val="tx1"/>
                </a:solidFill>
                <a:latin typeface="游ゴシック Medium" panose="020B0500000000000000" pitchFamily="50" charset="-128"/>
                <a:ea typeface="游ゴシック Medium" panose="020B0500000000000000" pitchFamily="50" charset="-128"/>
              </a:rPr>
              <a:t>」の割合　</a:t>
            </a:r>
            <a:r>
              <a:rPr lang="en-US" altLang="ja-JP" sz="1400" dirty="0">
                <a:solidFill>
                  <a:srgbClr val="C00000"/>
                </a:solidFill>
                <a:latin typeface="游ゴシック Medium" panose="020B0500000000000000" pitchFamily="50" charset="-128"/>
                <a:ea typeface="游ゴシック Medium" panose="020B0500000000000000" pitchFamily="50" charset="-128"/>
              </a:rPr>
              <a:t>24.8</a:t>
            </a:r>
            <a:r>
              <a:rPr lang="ja-JP" altLang="en-US" sz="1400" dirty="0">
                <a:solidFill>
                  <a:srgbClr val="C00000"/>
                </a:solidFill>
                <a:latin typeface="游ゴシック Medium" panose="020B0500000000000000" pitchFamily="50" charset="-128"/>
                <a:ea typeface="游ゴシック Medium" panose="020B0500000000000000" pitchFamily="50" charset="-128"/>
              </a:rPr>
              <a:t>％</a:t>
            </a:r>
            <a:r>
              <a:rPr lang="ja-JP" altLang="en-US" sz="1200" dirty="0">
                <a:solidFill>
                  <a:schemeClr val="tx1"/>
                </a:solidFill>
                <a:latin typeface="游ゴシック Medium" panose="020B0500000000000000" pitchFamily="50" charset="-128"/>
                <a:ea typeface="游ゴシック Medium" panose="020B0500000000000000" pitchFamily="50" charset="-128"/>
              </a:rPr>
              <a:t>（</a:t>
            </a:r>
            <a:r>
              <a:rPr lang="en-US" altLang="ja-JP" sz="1200" dirty="0">
                <a:solidFill>
                  <a:schemeClr val="tx1"/>
                </a:solidFill>
                <a:latin typeface="游ゴシック Medium" panose="020B0500000000000000" pitchFamily="50" charset="-128"/>
                <a:ea typeface="游ゴシック Medium" panose="020B0500000000000000" pitchFamily="50" charset="-128"/>
              </a:rPr>
              <a:t>N=307</a:t>
            </a:r>
            <a:r>
              <a:rPr lang="ja-JP" altLang="en-US" sz="1200" dirty="0">
                <a:solidFill>
                  <a:schemeClr val="tx1"/>
                </a:solidFill>
                <a:latin typeface="游ゴシック Medium" panose="020B0500000000000000" pitchFamily="50" charset="-128"/>
                <a:ea typeface="游ゴシック Medium" panose="020B0500000000000000" pitchFamily="50" charset="-128"/>
              </a:rPr>
              <a:t>）</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　　</a:t>
            </a:r>
            <a:r>
              <a:rPr lang="en-US" altLang="ja-JP" sz="1200" dirty="0">
                <a:solidFill>
                  <a:schemeClr val="tx1"/>
                </a:solidFill>
                <a:latin typeface="游ゴシック Medium" panose="020B0500000000000000" pitchFamily="50" charset="-128"/>
                <a:ea typeface="游ゴシック Medium" panose="020B0500000000000000" pitchFamily="50" charset="-128"/>
              </a:rPr>
              <a:t>※2017</a:t>
            </a:r>
            <a:r>
              <a:rPr lang="ja-JP" altLang="en-US" sz="1200" dirty="0">
                <a:solidFill>
                  <a:schemeClr val="tx1"/>
                </a:solidFill>
                <a:latin typeface="游ゴシック Medium" panose="020B0500000000000000" pitchFamily="50" charset="-128"/>
                <a:ea typeface="游ゴシック Medium" panose="020B0500000000000000" pitchFamily="50" charset="-128"/>
              </a:rPr>
              <a:t>年度：</a:t>
            </a:r>
            <a:r>
              <a:rPr lang="en-US" altLang="ja-JP" sz="1200" dirty="0">
                <a:solidFill>
                  <a:schemeClr val="tx1"/>
                </a:solidFill>
                <a:latin typeface="游ゴシック Medium" panose="020B0500000000000000" pitchFamily="50" charset="-128"/>
                <a:ea typeface="游ゴシック Medium" panose="020B0500000000000000" pitchFamily="50" charset="-128"/>
              </a:rPr>
              <a:t>26.3</a:t>
            </a:r>
            <a:r>
              <a:rPr lang="ja-JP" altLang="en-US" sz="1200" dirty="0">
                <a:solidFill>
                  <a:schemeClr val="tx1"/>
                </a:solidFill>
                <a:latin typeface="游ゴシック Medium" panose="020B0500000000000000" pitchFamily="50" charset="-128"/>
                <a:ea typeface="游ゴシック Medium" panose="020B0500000000000000" pitchFamily="50" charset="-128"/>
              </a:rPr>
              <a:t>％（</a:t>
            </a:r>
            <a:r>
              <a:rPr lang="en-US" altLang="ja-JP" sz="1200" dirty="0">
                <a:solidFill>
                  <a:schemeClr val="tx1"/>
                </a:solidFill>
                <a:latin typeface="游ゴシック Medium" panose="020B0500000000000000" pitchFamily="50" charset="-128"/>
                <a:ea typeface="游ゴシック Medium" panose="020B0500000000000000" pitchFamily="50" charset="-128"/>
              </a:rPr>
              <a:t>N=236</a:t>
            </a:r>
            <a:r>
              <a:rPr lang="ja-JP" altLang="en-US" sz="1200" dirty="0">
                <a:solidFill>
                  <a:schemeClr val="tx1"/>
                </a:solidFill>
                <a:latin typeface="游ゴシック Medium" panose="020B0500000000000000" pitchFamily="50" charset="-128"/>
                <a:ea typeface="游ゴシック Medium" panose="020B0500000000000000" pitchFamily="50" charset="-128"/>
              </a:rPr>
              <a:t>）</a:t>
            </a:r>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endParaRPr lang="en-US" altLang="ja-JP" sz="1200" dirty="0">
              <a:solidFill>
                <a:schemeClr val="tx1"/>
              </a:solidFill>
              <a:latin typeface="游ゴシック Medium" panose="020B0500000000000000" pitchFamily="50" charset="-128"/>
              <a:ea typeface="游ゴシック Medium" panose="020B0500000000000000" pitchFamily="50" charset="-128"/>
            </a:endParaRPr>
          </a:p>
          <a:p>
            <a:r>
              <a:rPr lang="ja-JP" altLang="en-US" sz="1200" dirty="0">
                <a:solidFill>
                  <a:schemeClr val="tx1"/>
                </a:solidFill>
                <a:latin typeface="游ゴシック Medium" panose="020B0500000000000000" pitchFamily="50" charset="-128"/>
                <a:ea typeface="游ゴシック Medium" panose="020B0500000000000000" pitchFamily="50" charset="-128"/>
              </a:rPr>
              <a:t>ヒアリング可の</a:t>
            </a:r>
            <a:r>
              <a:rPr lang="zh-TW" altLang="en-US" sz="1200" dirty="0">
                <a:solidFill>
                  <a:schemeClr val="tx1"/>
                </a:solidFill>
                <a:latin typeface="游ゴシック Medium" panose="020B0500000000000000" pitchFamily="50" charset="-128"/>
                <a:ea typeface="游ゴシック Medium" panose="020B0500000000000000" pitchFamily="50" charset="-128"/>
              </a:rPr>
              <a:t>都道府県別</a:t>
            </a:r>
            <a:r>
              <a:rPr lang="ja-JP" altLang="en-US" sz="1200" dirty="0">
                <a:solidFill>
                  <a:schemeClr val="tx1"/>
                </a:solidFill>
                <a:latin typeface="游ゴシック Medium" panose="020B0500000000000000" pitchFamily="50" charset="-128"/>
                <a:ea typeface="游ゴシック Medium" panose="020B0500000000000000" pitchFamily="50" charset="-128"/>
              </a:rPr>
              <a:t>の内訳</a:t>
            </a:r>
            <a:r>
              <a:rPr lang="zh-TW" altLang="en-US" sz="1200" dirty="0">
                <a:solidFill>
                  <a:schemeClr val="tx1"/>
                </a:solidFill>
                <a:latin typeface="游ゴシック Medium" panose="020B0500000000000000" pitchFamily="50" charset="-128"/>
                <a:ea typeface="游ゴシック Medium" panose="020B0500000000000000" pitchFamily="50" charset="-128"/>
              </a:rPr>
              <a:t>（全</a:t>
            </a:r>
            <a:r>
              <a:rPr lang="en-US" altLang="zh-TW" sz="1200" dirty="0">
                <a:solidFill>
                  <a:schemeClr val="tx1"/>
                </a:solidFill>
                <a:latin typeface="游ゴシック Medium" panose="020B0500000000000000" pitchFamily="50" charset="-128"/>
                <a:ea typeface="游ゴシック Medium" panose="020B0500000000000000" pitchFamily="50" charset="-128"/>
              </a:rPr>
              <a:t>7</a:t>
            </a:r>
            <a:r>
              <a:rPr lang="en-US" altLang="ja-JP" sz="1200" dirty="0">
                <a:solidFill>
                  <a:schemeClr val="tx1"/>
                </a:solidFill>
                <a:latin typeface="游ゴシック Medium" panose="020B0500000000000000" pitchFamily="50" charset="-128"/>
                <a:ea typeface="游ゴシック Medium" panose="020B0500000000000000" pitchFamily="50" charset="-128"/>
              </a:rPr>
              <a:t>6</a:t>
            </a:r>
            <a:r>
              <a:rPr lang="zh-TW" altLang="en-US" sz="1200" dirty="0">
                <a:solidFill>
                  <a:schemeClr val="tx1"/>
                </a:solidFill>
                <a:latin typeface="游ゴシック Medium" panose="020B0500000000000000" pitchFamily="50" charset="-128"/>
                <a:ea typeface="游ゴシック Medium" panose="020B0500000000000000" pitchFamily="50" charset="-128"/>
              </a:rPr>
              <a:t>件）</a:t>
            </a:r>
          </a:p>
          <a:p>
            <a:r>
              <a:rPr lang="ja-JP" altLang="en-US" sz="1100" dirty="0">
                <a:solidFill>
                  <a:schemeClr val="tx1"/>
                </a:solidFill>
                <a:latin typeface="游ゴシック Medium" panose="020B0500000000000000" pitchFamily="50" charset="-128"/>
                <a:ea typeface="游ゴシック Medium" panose="020B0500000000000000" pitchFamily="50" charset="-128"/>
              </a:rPr>
              <a:t>　北海道･東北（</a:t>
            </a:r>
            <a:r>
              <a:rPr lang="en-US" altLang="ja-JP" sz="1100" dirty="0">
                <a:solidFill>
                  <a:schemeClr val="tx1"/>
                </a:solidFill>
                <a:latin typeface="游ゴシック Medium" panose="020B0500000000000000" pitchFamily="50" charset="-128"/>
                <a:ea typeface="游ゴシック Medium" panose="020B0500000000000000" pitchFamily="50" charset="-128"/>
              </a:rPr>
              <a:t>4</a:t>
            </a:r>
            <a:r>
              <a:rPr lang="ja-JP" altLang="en-US" sz="1100" dirty="0">
                <a:solidFill>
                  <a:schemeClr val="tx1"/>
                </a:solidFill>
                <a:latin typeface="游ゴシック Medium" panose="020B0500000000000000" pitchFamily="50" charset="-128"/>
                <a:ea typeface="游ゴシック Medium" panose="020B0500000000000000" pitchFamily="50" charset="-128"/>
              </a:rPr>
              <a:t>）：岩手･宮城（各</a:t>
            </a:r>
            <a:r>
              <a:rPr lang="en-US" altLang="ja-JP" sz="1100" dirty="0">
                <a:solidFill>
                  <a:schemeClr val="tx1"/>
                </a:solidFill>
                <a:latin typeface="游ゴシック Medium" panose="020B0500000000000000" pitchFamily="50" charset="-128"/>
                <a:ea typeface="游ゴシック Medium" panose="020B0500000000000000" pitchFamily="50" charset="-128"/>
              </a:rPr>
              <a:t>2</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endParaRPr lang="en-US" altLang="ja-JP" sz="1100" dirty="0">
              <a:solidFill>
                <a:schemeClr val="tx1"/>
              </a:solidFill>
              <a:latin typeface="游ゴシック Medium" panose="020B0500000000000000" pitchFamily="50" charset="-128"/>
              <a:ea typeface="游ゴシック Medium" panose="020B0500000000000000" pitchFamily="50" charset="-128"/>
            </a:endParaRPr>
          </a:p>
          <a:p>
            <a:r>
              <a:rPr lang="ja-JP" altLang="en-US" sz="1100" dirty="0">
                <a:solidFill>
                  <a:schemeClr val="tx1"/>
                </a:solidFill>
                <a:latin typeface="游ゴシック Medium" panose="020B0500000000000000" pitchFamily="50" charset="-128"/>
                <a:ea typeface="游ゴシック Medium" panose="020B0500000000000000" pitchFamily="50" charset="-128"/>
              </a:rPr>
              <a:t>　関東（</a:t>
            </a:r>
            <a:r>
              <a:rPr lang="en-US" altLang="ja-JP" sz="1100" dirty="0">
                <a:solidFill>
                  <a:schemeClr val="tx1"/>
                </a:solidFill>
                <a:latin typeface="游ゴシック Medium" panose="020B0500000000000000" pitchFamily="50" charset="-128"/>
                <a:ea typeface="游ゴシック Medium" panose="020B0500000000000000" pitchFamily="50" charset="-128"/>
              </a:rPr>
              <a:t>41</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zh-TW" altLang="en-US" sz="1100" dirty="0">
                <a:solidFill>
                  <a:schemeClr val="tx1"/>
                </a:solidFill>
                <a:latin typeface="游ゴシック Medium" panose="020B0500000000000000" pitchFamily="50" charset="-128"/>
                <a:ea typeface="游ゴシック Medium" panose="020B0500000000000000" pitchFamily="50" charset="-128"/>
              </a:rPr>
              <a:t>東京</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en-US" altLang="zh-TW" sz="1100" dirty="0">
                <a:solidFill>
                  <a:schemeClr val="tx1"/>
                </a:solidFill>
                <a:latin typeface="游ゴシック Medium" panose="020B0500000000000000" pitchFamily="50" charset="-128"/>
                <a:ea typeface="游ゴシック Medium" panose="020B0500000000000000" pitchFamily="50" charset="-128"/>
              </a:rPr>
              <a:t>29</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zh-TW" altLang="en-US" sz="1100" dirty="0">
                <a:solidFill>
                  <a:schemeClr val="tx1"/>
                </a:solidFill>
                <a:latin typeface="游ゴシック Medium" panose="020B0500000000000000" pitchFamily="50" charset="-128"/>
                <a:ea typeface="游ゴシック Medium" panose="020B0500000000000000" pitchFamily="50" charset="-128"/>
              </a:rPr>
              <a:t>神奈川</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en-US" altLang="zh-TW" sz="1100" dirty="0">
                <a:solidFill>
                  <a:schemeClr val="tx1"/>
                </a:solidFill>
                <a:latin typeface="游ゴシック Medium" panose="020B0500000000000000" pitchFamily="50" charset="-128"/>
                <a:ea typeface="游ゴシック Medium" panose="020B0500000000000000" pitchFamily="50" charset="-128"/>
              </a:rPr>
              <a:t>9</a:t>
            </a:r>
            <a:r>
              <a:rPr lang="ja-JP" altLang="en-US" sz="1100" dirty="0">
                <a:solidFill>
                  <a:schemeClr val="tx1"/>
                </a:solidFill>
                <a:latin typeface="游ゴシック Medium" panose="020B0500000000000000" pitchFamily="50" charset="-128"/>
                <a:ea typeface="游ゴシック Medium" panose="020B0500000000000000" pitchFamily="50" charset="-128"/>
              </a:rPr>
              <a:t>）群馬･新潟･静岡（各</a:t>
            </a:r>
            <a:r>
              <a:rPr lang="en-US" altLang="ja-JP" sz="1100" dirty="0">
                <a:solidFill>
                  <a:schemeClr val="tx1"/>
                </a:solidFill>
                <a:latin typeface="游ゴシック Medium" panose="020B0500000000000000" pitchFamily="50" charset="-128"/>
                <a:ea typeface="游ゴシック Medium" panose="020B0500000000000000" pitchFamily="50" charset="-128"/>
              </a:rPr>
              <a:t>1</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endParaRPr lang="en-US" altLang="zh-TW" sz="1100" dirty="0">
              <a:solidFill>
                <a:schemeClr val="tx1"/>
              </a:solidFill>
              <a:latin typeface="游ゴシック Medium" panose="020B0500000000000000" pitchFamily="50" charset="-128"/>
              <a:ea typeface="游ゴシック Medium" panose="020B0500000000000000" pitchFamily="50" charset="-128"/>
            </a:endParaRPr>
          </a:p>
          <a:p>
            <a:r>
              <a:rPr lang="ja-JP" altLang="en-US" sz="1100" dirty="0">
                <a:solidFill>
                  <a:schemeClr val="tx1"/>
                </a:solidFill>
                <a:latin typeface="游ゴシック Medium" panose="020B0500000000000000" pitchFamily="50" charset="-128"/>
                <a:ea typeface="游ゴシック Medium" panose="020B0500000000000000" pitchFamily="50" charset="-128"/>
              </a:rPr>
              <a:t>　中部（</a:t>
            </a:r>
            <a:r>
              <a:rPr lang="en-US" altLang="ja-JP" sz="1100" dirty="0">
                <a:solidFill>
                  <a:schemeClr val="tx1"/>
                </a:solidFill>
                <a:latin typeface="游ゴシック Medium" panose="020B0500000000000000" pitchFamily="50" charset="-128"/>
                <a:ea typeface="游ゴシック Medium" panose="020B0500000000000000" pitchFamily="50" charset="-128"/>
              </a:rPr>
              <a:t>10</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zh-TW" altLang="en-US" sz="1100" dirty="0">
                <a:solidFill>
                  <a:schemeClr val="tx1"/>
                </a:solidFill>
                <a:latin typeface="游ゴシック Medium" panose="020B0500000000000000" pitchFamily="50" charset="-128"/>
                <a:ea typeface="游ゴシック Medium" panose="020B0500000000000000" pitchFamily="50" charset="-128"/>
              </a:rPr>
              <a:t>愛知</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en-US" altLang="ja-JP" sz="1100" dirty="0">
                <a:solidFill>
                  <a:schemeClr val="tx1"/>
                </a:solidFill>
                <a:latin typeface="游ゴシック Medium" panose="020B0500000000000000" pitchFamily="50" charset="-128"/>
                <a:ea typeface="游ゴシック Medium" panose="020B0500000000000000" pitchFamily="50" charset="-128"/>
              </a:rPr>
              <a:t>5</a:t>
            </a:r>
            <a:r>
              <a:rPr lang="ja-JP" altLang="en-US" sz="1100" dirty="0">
                <a:solidFill>
                  <a:schemeClr val="tx1"/>
                </a:solidFill>
                <a:latin typeface="游ゴシック Medium" panose="020B0500000000000000" pitchFamily="50" charset="-128"/>
                <a:ea typeface="游ゴシック Medium" panose="020B0500000000000000" pitchFamily="50" charset="-128"/>
              </a:rPr>
              <a:t>）岐阜･石川（各</a:t>
            </a:r>
            <a:r>
              <a:rPr lang="en-US" altLang="ja-JP" sz="1100" dirty="0">
                <a:solidFill>
                  <a:schemeClr val="tx1"/>
                </a:solidFill>
                <a:latin typeface="游ゴシック Medium" panose="020B0500000000000000" pitchFamily="50" charset="-128"/>
                <a:ea typeface="游ゴシック Medium" panose="020B0500000000000000" pitchFamily="50" charset="-128"/>
              </a:rPr>
              <a:t>2</a:t>
            </a:r>
            <a:r>
              <a:rPr lang="ja-JP" altLang="en-US" sz="1100" dirty="0">
                <a:solidFill>
                  <a:schemeClr val="tx1"/>
                </a:solidFill>
                <a:latin typeface="游ゴシック Medium" panose="020B0500000000000000" pitchFamily="50" charset="-128"/>
                <a:ea typeface="游ゴシック Medium" panose="020B0500000000000000" pitchFamily="50" charset="-128"/>
              </a:rPr>
              <a:t>）富山（</a:t>
            </a:r>
            <a:r>
              <a:rPr lang="en-US" altLang="ja-JP" sz="1100" dirty="0">
                <a:solidFill>
                  <a:schemeClr val="tx1"/>
                </a:solidFill>
                <a:latin typeface="游ゴシック Medium" panose="020B0500000000000000" pitchFamily="50" charset="-128"/>
                <a:ea typeface="游ゴシック Medium" panose="020B0500000000000000" pitchFamily="50" charset="-128"/>
              </a:rPr>
              <a:t>1</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endParaRPr lang="en-US" altLang="zh-TW" sz="1100" dirty="0">
              <a:solidFill>
                <a:schemeClr val="tx1"/>
              </a:solidFill>
              <a:latin typeface="游ゴシック Medium" panose="020B0500000000000000" pitchFamily="50" charset="-128"/>
              <a:ea typeface="游ゴシック Medium" panose="020B0500000000000000" pitchFamily="50" charset="-128"/>
            </a:endParaRPr>
          </a:p>
          <a:p>
            <a:r>
              <a:rPr lang="ja-JP" altLang="en-US" sz="1100" dirty="0">
                <a:solidFill>
                  <a:schemeClr val="tx1"/>
                </a:solidFill>
                <a:latin typeface="游ゴシック Medium" panose="020B0500000000000000" pitchFamily="50" charset="-128"/>
                <a:ea typeface="游ゴシック Medium" panose="020B0500000000000000" pitchFamily="50" charset="-128"/>
              </a:rPr>
              <a:t>　近畿（</a:t>
            </a:r>
            <a:r>
              <a:rPr lang="en-US" altLang="ja-JP" sz="1100" dirty="0">
                <a:solidFill>
                  <a:schemeClr val="tx1"/>
                </a:solidFill>
                <a:latin typeface="游ゴシック Medium" panose="020B0500000000000000" pitchFamily="50" charset="-128"/>
                <a:ea typeface="游ゴシック Medium" panose="020B0500000000000000" pitchFamily="50" charset="-128"/>
              </a:rPr>
              <a:t>10</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zh-TW" altLang="en-US" sz="1100" dirty="0">
                <a:solidFill>
                  <a:schemeClr val="tx1"/>
                </a:solidFill>
                <a:latin typeface="游ゴシック Medium" panose="020B0500000000000000" pitchFamily="50" charset="-128"/>
                <a:ea typeface="游ゴシック Medium" panose="020B0500000000000000" pitchFamily="50" charset="-128"/>
              </a:rPr>
              <a:t>大阪</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en-US" altLang="zh-TW" sz="1100" dirty="0">
                <a:solidFill>
                  <a:schemeClr val="tx1"/>
                </a:solidFill>
                <a:latin typeface="游ゴシック Medium" panose="020B0500000000000000" pitchFamily="50" charset="-128"/>
                <a:ea typeface="游ゴシック Medium" panose="020B0500000000000000" pitchFamily="50" charset="-128"/>
              </a:rPr>
              <a:t>5</a:t>
            </a:r>
            <a:r>
              <a:rPr lang="ja-JP" altLang="en-US" sz="1100" dirty="0">
                <a:solidFill>
                  <a:schemeClr val="tx1"/>
                </a:solidFill>
                <a:latin typeface="游ゴシック Medium" panose="020B0500000000000000" pitchFamily="50" charset="-128"/>
                <a:ea typeface="游ゴシック Medium" panose="020B0500000000000000" pitchFamily="50" charset="-128"/>
              </a:rPr>
              <a:t>）京都（</a:t>
            </a:r>
            <a:r>
              <a:rPr lang="en-US" altLang="ja-JP" sz="1100" dirty="0">
                <a:solidFill>
                  <a:schemeClr val="tx1"/>
                </a:solidFill>
                <a:latin typeface="游ゴシック Medium" panose="020B0500000000000000" pitchFamily="50" charset="-128"/>
                <a:ea typeface="游ゴシック Medium" panose="020B0500000000000000" pitchFamily="50" charset="-128"/>
              </a:rPr>
              <a:t>3</a:t>
            </a:r>
            <a:r>
              <a:rPr lang="ja-JP" altLang="en-US" sz="1100" dirty="0">
                <a:solidFill>
                  <a:schemeClr val="tx1"/>
                </a:solidFill>
                <a:latin typeface="游ゴシック Medium" panose="020B0500000000000000" pitchFamily="50" charset="-128"/>
                <a:ea typeface="游ゴシック Medium" panose="020B0500000000000000" pitchFamily="50" charset="-128"/>
              </a:rPr>
              <a:t>）兵庫･和歌山（各</a:t>
            </a:r>
            <a:r>
              <a:rPr lang="en-US" altLang="ja-JP" sz="1100" dirty="0">
                <a:solidFill>
                  <a:schemeClr val="tx1"/>
                </a:solidFill>
                <a:latin typeface="游ゴシック Medium" panose="020B0500000000000000" pitchFamily="50" charset="-128"/>
                <a:ea typeface="游ゴシック Medium" panose="020B0500000000000000" pitchFamily="50" charset="-128"/>
              </a:rPr>
              <a:t>1</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endParaRPr lang="en-US" altLang="ja-JP" sz="1100" dirty="0">
              <a:solidFill>
                <a:schemeClr val="tx1"/>
              </a:solidFill>
              <a:latin typeface="游ゴシック Medium" panose="020B0500000000000000" pitchFamily="50" charset="-128"/>
              <a:ea typeface="游ゴシック Medium" panose="020B0500000000000000" pitchFamily="50" charset="-128"/>
            </a:endParaRPr>
          </a:p>
          <a:p>
            <a:r>
              <a:rPr lang="ja-JP" altLang="en-US" sz="1100" dirty="0">
                <a:solidFill>
                  <a:schemeClr val="tx1"/>
                </a:solidFill>
                <a:latin typeface="游ゴシック Medium" panose="020B0500000000000000" pitchFamily="50" charset="-128"/>
                <a:ea typeface="游ゴシック Medium" panose="020B0500000000000000" pitchFamily="50" charset="-128"/>
              </a:rPr>
              <a:t>　中国･四国（</a:t>
            </a:r>
            <a:r>
              <a:rPr lang="en-US" altLang="ja-JP" sz="1100" dirty="0">
                <a:solidFill>
                  <a:schemeClr val="tx1"/>
                </a:solidFill>
                <a:latin typeface="游ゴシック Medium" panose="020B0500000000000000" pitchFamily="50" charset="-128"/>
                <a:ea typeface="游ゴシック Medium" panose="020B0500000000000000" pitchFamily="50" charset="-128"/>
              </a:rPr>
              <a:t>4</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zh-TW" altLang="en-US" sz="1100" dirty="0">
                <a:solidFill>
                  <a:schemeClr val="tx1"/>
                </a:solidFill>
                <a:latin typeface="游ゴシック Medium" panose="020B0500000000000000" pitchFamily="50" charset="-128"/>
                <a:ea typeface="游ゴシック Medium" panose="020B0500000000000000" pitchFamily="50" charset="-128"/>
              </a:rPr>
              <a:t>広島</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en-US" altLang="ja-JP" sz="1100" dirty="0">
                <a:solidFill>
                  <a:schemeClr val="tx1"/>
                </a:solidFill>
                <a:latin typeface="游ゴシック Medium" panose="020B0500000000000000" pitchFamily="50" charset="-128"/>
                <a:ea typeface="游ゴシック Medium" panose="020B0500000000000000" pitchFamily="50" charset="-128"/>
              </a:rPr>
              <a:t>3</a:t>
            </a:r>
            <a:r>
              <a:rPr lang="ja-JP" altLang="en-US" sz="1100" dirty="0">
                <a:solidFill>
                  <a:schemeClr val="tx1"/>
                </a:solidFill>
                <a:latin typeface="游ゴシック Medium" panose="020B0500000000000000" pitchFamily="50" charset="-128"/>
                <a:ea typeface="游ゴシック Medium" panose="020B0500000000000000" pitchFamily="50" charset="-128"/>
              </a:rPr>
              <a:t>）香川（</a:t>
            </a:r>
            <a:r>
              <a:rPr lang="en-US" altLang="ja-JP" sz="1100" dirty="0">
                <a:solidFill>
                  <a:schemeClr val="tx1"/>
                </a:solidFill>
                <a:latin typeface="游ゴシック Medium" panose="020B0500000000000000" pitchFamily="50" charset="-128"/>
                <a:ea typeface="游ゴシック Medium" panose="020B0500000000000000" pitchFamily="50" charset="-128"/>
              </a:rPr>
              <a:t>1</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endParaRPr lang="en-US" altLang="zh-TW" sz="1100" dirty="0">
              <a:solidFill>
                <a:schemeClr val="tx1"/>
              </a:solidFill>
              <a:latin typeface="游ゴシック Medium" panose="020B0500000000000000" pitchFamily="50" charset="-128"/>
              <a:ea typeface="游ゴシック Medium" panose="020B0500000000000000" pitchFamily="50" charset="-128"/>
            </a:endParaRPr>
          </a:p>
          <a:p>
            <a:r>
              <a:rPr lang="ja-JP" altLang="en-US" sz="1100" dirty="0">
                <a:solidFill>
                  <a:schemeClr val="tx1"/>
                </a:solidFill>
                <a:latin typeface="游ゴシック Medium" panose="020B0500000000000000" pitchFamily="50" charset="-128"/>
                <a:ea typeface="游ゴシック Medium" panose="020B0500000000000000" pitchFamily="50" charset="-128"/>
              </a:rPr>
              <a:t>　九州･沖縄（</a:t>
            </a:r>
            <a:r>
              <a:rPr lang="en-US" altLang="ja-JP" sz="1100" dirty="0">
                <a:solidFill>
                  <a:schemeClr val="tx1"/>
                </a:solidFill>
                <a:latin typeface="游ゴシック Medium" panose="020B0500000000000000" pitchFamily="50" charset="-128"/>
                <a:ea typeface="游ゴシック Medium" panose="020B0500000000000000" pitchFamily="50" charset="-128"/>
              </a:rPr>
              <a:t>7</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zh-TW" altLang="en-US" sz="1100" dirty="0">
                <a:solidFill>
                  <a:schemeClr val="tx1"/>
                </a:solidFill>
                <a:latin typeface="游ゴシック Medium" panose="020B0500000000000000" pitchFamily="50" charset="-128"/>
                <a:ea typeface="游ゴシック Medium" panose="020B0500000000000000" pitchFamily="50" charset="-128"/>
              </a:rPr>
              <a:t>福岡</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en-US" altLang="zh-TW" sz="1100" dirty="0">
                <a:solidFill>
                  <a:schemeClr val="tx1"/>
                </a:solidFill>
                <a:latin typeface="游ゴシック Medium" panose="020B0500000000000000" pitchFamily="50" charset="-128"/>
                <a:ea typeface="游ゴシック Medium" panose="020B0500000000000000" pitchFamily="50" charset="-128"/>
              </a:rPr>
              <a:t>2</a:t>
            </a:r>
            <a:r>
              <a:rPr lang="ja-JP" altLang="en-US" sz="1100" dirty="0">
                <a:solidFill>
                  <a:schemeClr val="tx1"/>
                </a:solidFill>
                <a:latin typeface="游ゴシック Medium" panose="020B0500000000000000" pitchFamily="50" charset="-128"/>
                <a:ea typeface="游ゴシック Medium" panose="020B0500000000000000" pitchFamily="50" charset="-128"/>
              </a:rPr>
              <a:t>）長崎（</a:t>
            </a:r>
            <a:r>
              <a:rPr lang="en-US" altLang="ja-JP" sz="1100" dirty="0">
                <a:solidFill>
                  <a:schemeClr val="tx1"/>
                </a:solidFill>
                <a:latin typeface="游ゴシック Medium" panose="020B0500000000000000" pitchFamily="50" charset="-128"/>
                <a:ea typeface="游ゴシック Medium" panose="020B0500000000000000" pitchFamily="50" charset="-128"/>
              </a:rPr>
              <a:t>3</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zh-TW" altLang="en-US" sz="1100" dirty="0">
                <a:solidFill>
                  <a:schemeClr val="tx1"/>
                </a:solidFill>
                <a:latin typeface="游ゴシック Medium" panose="020B0500000000000000" pitchFamily="50" charset="-128"/>
                <a:ea typeface="游ゴシック Medium" panose="020B0500000000000000" pitchFamily="50" charset="-128"/>
              </a:rPr>
              <a:t>大分</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zh-TW" altLang="en-US" sz="1100" dirty="0">
                <a:solidFill>
                  <a:schemeClr val="tx1"/>
                </a:solidFill>
                <a:latin typeface="游ゴシック Medium" panose="020B0500000000000000" pitchFamily="50" charset="-128"/>
                <a:ea typeface="游ゴシック Medium" panose="020B0500000000000000" pitchFamily="50" charset="-128"/>
              </a:rPr>
              <a:t>沖縄</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r>
              <a:rPr lang="zh-TW" altLang="en-US" sz="1100" dirty="0">
                <a:solidFill>
                  <a:schemeClr val="tx1"/>
                </a:solidFill>
                <a:latin typeface="游ゴシック Medium" panose="020B0500000000000000" pitchFamily="50" charset="-128"/>
                <a:ea typeface="游ゴシック Medium" panose="020B0500000000000000" pitchFamily="50" charset="-128"/>
              </a:rPr>
              <a:t>各</a:t>
            </a:r>
            <a:r>
              <a:rPr lang="en-US" altLang="zh-TW" sz="1100" dirty="0">
                <a:solidFill>
                  <a:schemeClr val="tx1"/>
                </a:solidFill>
                <a:latin typeface="游ゴシック Medium" panose="020B0500000000000000" pitchFamily="50" charset="-128"/>
                <a:ea typeface="游ゴシック Medium" panose="020B0500000000000000" pitchFamily="50" charset="-128"/>
              </a:rPr>
              <a:t>1</a:t>
            </a:r>
            <a:r>
              <a:rPr lang="ja-JP" altLang="en-US" sz="1100" dirty="0">
                <a:solidFill>
                  <a:schemeClr val="tx1"/>
                </a:solidFill>
                <a:latin typeface="游ゴシック Medium" panose="020B0500000000000000" pitchFamily="50" charset="-128"/>
                <a:ea typeface="游ゴシック Medium" panose="020B0500000000000000" pitchFamily="50" charset="-128"/>
              </a:rPr>
              <a:t>）</a:t>
            </a:r>
            <a:endParaRPr lang="en-US" altLang="ja-JP" sz="1100" dirty="0">
              <a:solidFill>
                <a:schemeClr val="tx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488504" y="1196752"/>
            <a:ext cx="8928992" cy="504056"/>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tabLst>
                <a:tab pos="1343025" algn="r"/>
                <a:tab pos="1438275" algn="l"/>
              </a:tabLst>
            </a:pPr>
            <a:r>
              <a:rPr lang="ja-JP" altLang="en-US" dirty="0">
                <a:solidFill>
                  <a:schemeClr val="tx1"/>
                </a:solidFill>
                <a:latin typeface="游ゴシック Medium" panose="020B0500000000000000" pitchFamily="50" charset="-128"/>
                <a:ea typeface="游ゴシック Medium" panose="020B0500000000000000" pitchFamily="50" charset="-128"/>
              </a:rPr>
              <a:t>調査票の表記を「</a:t>
            </a:r>
            <a:r>
              <a:rPr lang="ja-JP" altLang="en-US" dirty="0">
                <a:solidFill>
                  <a:srgbClr val="C00000"/>
                </a:solidFill>
                <a:latin typeface="游ゴシック Medium" panose="020B0500000000000000" pitchFamily="50" charset="-128"/>
                <a:ea typeface="游ゴシック Medium" panose="020B0500000000000000" pitchFamily="50" charset="-128"/>
              </a:rPr>
              <a:t>組込み</a:t>
            </a:r>
            <a:r>
              <a:rPr lang="ja-JP" altLang="en-US" dirty="0">
                <a:solidFill>
                  <a:schemeClr val="tx1"/>
                </a:solidFill>
                <a:latin typeface="游ゴシック Medium" panose="020B0500000000000000" pitchFamily="50" charset="-128"/>
                <a:ea typeface="游ゴシック Medium" panose="020B0500000000000000" pitchFamily="50" charset="-128"/>
              </a:rPr>
              <a:t>」から「</a:t>
            </a:r>
            <a:r>
              <a:rPr lang="ja-JP" altLang="en-US" dirty="0">
                <a:solidFill>
                  <a:srgbClr val="C00000"/>
                </a:solidFill>
                <a:latin typeface="游ゴシック Medium" panose="020B0500000000000000" pitchFamily="50" charset="-128"/>
                <a:ea typeface="游ゴシック Medium" panose="020B0500000000000000" pitchFamily="50" charset="-128"/>
              </a:rPr>
              <a:t>組込み／</a:t>
            </a:r>
            <a:r>
              <a:rPr lang="en-US" altLang="ja-JP" dirty="0" err="1">
                <a:solidFill>
                  <a:srgbClr val="C00000"/>
                </a:solidFill>
                <a:latin typeface="游ゴシック Medium" panose="020B0500000000000000" pitchFamily="50" charset="-128"/>
                <a:ea typeface="游ゴシック Medium" panose="020B0500000000000000" pitchFamily="50" charset="-128"/>
              </a:rPr>
              <a:t>IoT</a:t>
            </a:r>
            <a:r>
              <a:rPr lang="ja-JP" altLang="en-US" dirty="0">
                <a:solidFill>
                  <a:schemeClr val="tx1"/>
                </a:solidFill>
                <a:latin typeface="游ゴシック Medium" panose="020B0500000000000000" pitchFamily="50" charset="-128"/>
                <a:ea typeface="游ゴシック Medium" panose="020B0500000000000000" pitchFamily="50" charset="-128"/>
              </a:rPr>
              <a:t>」に変更（スコープの拡大）</a:t>
            </a:r>
            <a:endParaRPr lang="en-US" altLang="ja-JP" dirty="0">
              <a:solidFill>
                <a:schemeClr val="tx1"/>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398930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Q4 </a:t>
            </a:r>
            <a:r>
              <a:rPr lang="ja-JP" altLang="en-US" dirty="0"/>
              <a:t>現在／将来の取引形態（クロス集計）</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283017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Q4 </a:t>
            </a:r>
            <a:r>
              <a:rPr lang="ja-JP" altLang="en-US" dirty="0"/>
              <a:t>現在／将来の取引形態（クロス集計）</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914176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Q5 </a:t>
            </a:r>
            <a:r>
              <a:rPr lang="ja-JP" altLang="en-US" dirty="0"/>
              <a:t>現在／将来の事業形態</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直線コネクタ 33"/>
          <p:cNvCxnSpPr/>
          <p:nvPr/>
        </p:nvCxnSpPr>
        <p:spPr>
          <a:xfrm>
            <a:off x="1746548" y="2708920"/>
            <a:ext cx="4718620" cy="0"/>
          </a:xfrm>
          <a:prstGeom prst="line">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746548" y="4725144"/>
            <a:ext cx="4862636" cy="0"/>
          </a:xfrm>
          <a:prstGeom prst="line">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5735563" y="4077072"/>
            <a:ext cx="2870795" cy="0"/>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4511427" y="6093296"/>
            <a:ext cx="3864049" cy="0"/>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4088904" y="2708920"/>
            <a:ext cx="0" cy="2016224"/>
          </a:xfrm>
          <a:prstGeom prst="straightConnector1">
            <a:avLst/>
          </a:prstGeom>
          <a:ln w="285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6249144" y="4077072"/>
            <a:ext cx="0" cy="2016224"/>
          </a:xfrm>
          <a:prstGeom prst="straightConnector1">
            <a:avLst/>
          </a:prstGeom>
          <a:ln w="28575">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3080792" y="4259188"/>
            <a:ext cx="4493538" cy="276999"/>
          </a:xfrm>
          <a:prstGeom prst="rect">
            <a:avLst/>
          </a:prstGeom>
          <a:noFill/>
        </p:spPr>
        <p:txBody>
          <a:bodyPr wrap="none" rtlCol="0">
            <a:spAutoFit/>
          </a:bodyPr>
          <a:lstStyle/>
          <a:p>
            <a:r>
              <a:rPr lang="ja-JP" altLang="en-US" sz="1200" dirty="0">
                <a:solidFill>
                  <a:srgbClr val="7030A0"/>
                </a:solidFill>
                <a:latin typeface="游ゴシック Medium" panose="020B0500000000000000" pitchFamily="50" charset="-128"/>
                <a:ea typeface="游ゴシック Medium" panose="020B0500000000000000" pitchFamily="50" charset="-128"/>
              </a:rPr>
              <a:t>「プロダクト」微増、「サービス」増加（「両方」が大幅増）</a:t>
            </a:r>
            <a:endParaRPr lang="en-US" altLang="ja-JP" sz="1200" dirty="0">
              <a:solidFill>
                <a:srgbClr val="7030A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141398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Q5 </a:t>
            </a:r>
            <a:r>
              <a:rPr lang="ja-JP" altLang="en-US" dirty="0"/>
              <a:t>現在／将来の事業形態（経年比較）</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142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Q5 </a:t>
            </a:r>
            <a:r>
              <a:rPr lang="ja-JP" altLang="en-US" dirty="0"/>
              <a:t>現在／将来の事業形態（クロス集計）</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124690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Q5 </a:t>
            </a:r>
            <a:r>
              <a:rPr lang="ja-JP" altLang="en-US" dirty="0"/>
              <a:t>現在／将来の事業形態（クロス集計）</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465610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Q6 </a:t>
            </a:r>
            <a:r>
              <a:rPr lang="ja-JP" altLang="en-US" dirty="0"/>
              <a:t>現在／将来の製品・サービスの提供先</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直線コネクタ 33"/>
          <p:cNvCxnSpPr/>
          <p:nvPr/>
        </p:nvCxnSpPr>
        <p:spPr>
          <a:xfrm>
            <a:off x="1746548" y="2636912"/>
            <a:ext cx="1372344" cy="0"/>
          </a:xfrm>
          <a:prstGeom prst="line">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746548" y="4725144"/>
            <a:ext cx="2241773" cy="0"/>
          </a:xfrm>
          <a:prstGeom prst="line">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667794" y="4005064"/>
            <a:ext cx="5938564" cy="0"/>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2730277" y="6021288"/>
            <a:ext cx="5794548" cy="0"/>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2576736" y="2636912"/>
            <a:ext cx="0" cy="2088232"/>
          </a:xfrm>
          <a:prstGeom prst="straightConnector1">
            <a:avLst/>
          </a:prstGeom>
          <a:ln w="285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5241032" y="4024114"/>
            <a:ext cx="0" cy="1997174"/>
          </a:xfrm>
          <a:prstGeom prst="straightConnector1">
            <a:avLst/>
          </a:prstGeom>
          <a:ln w="28575">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2792760" y="4207738"/>
            <a:ext cx="2157963" cy="276999"/>
          </a:xfrm>
          <a:prstGeom prst="rect">
            <a:avLst/>
          </a:prstGeom>
          <a:noFill/>
        </p:spPr>
        <p:txBody>
          <a:bodyPr wrap="none" rtlCol="0">
            <a:spAutoFit/>
          </a:bodyPr>
          <a:lstStyle/>
          <a:p>
            <a:r>
              <a:rPr lang="ja-JP" altLang="en-US" sz="1200" dirty="0">
                <a:solidFill>
                  <a:srgbClr val="7030A0"/>
                </a:solidFill>
                <a:latin typeface="游ゴシック Medium" panose="020B0500000000000000" pitchFamily="50" charset="-128"/>
                <a:ea typeface="游ゴシック Medium" panose="020B0500000000000000" pitchFamily="50" charset="-128"/>
              </a:rPr>
              <a:t>「</a:t>
            </a:r>
            <a:r>
              <a:rPr lang="en-US" altLang="ja-JP" sz="1200" dirty="0">
                <a:solidFill>
                  <a:srgbClr val="7030A0"/>
                </a:solidFill>
                <a:latin typeface="游ゴシック Medium" panose="020B0500000000000000" pitchFamily="50" charset="-128"/>
                <a:ea typeface="游ゴシック Medium" panose="020B0500000000000000" pitchFamily="50" charset="-128"/>
              </a:rPr>
              <a:t>B2C</a:t>
            </a:r>
            <a:r>
              <a:rPr lang="ja-JP" altLang="en-US" sz="1200" dirty="0">
                <a:solidFill>
                  <a:srgbClr val="7030A0"/>
                </a:solidFill>
                <a:latin typeface="游ゴシック Medium" panose="020B0500000000000000" pitchFamily="50" charset="-128"/>
                <a:ea typeface="游ゴシック Medium" panose="020B0500000000000000" pitchFamily="50" charset="-128"/>
              </a:rPr>
              <a:t>」増加、「</a:t>
            </a:r>
            <a:r>
              <a:rPr lang="en-US" altLang="ja-JP" sz="1200" dirty="0">
                <a:solidFill>
                  <a:srgbClr val="7030A0"/>
                </a:solidFill>
                <a:latin typeface="游ゴシック Medium" panose="020B0500000000000000" pitchFamily="50" charset="-128"/>
                <a:ea typeface="游ゴシック Medium" panose="020B0500000000000000" pitchFamily="50" charset="-128"/>
              </a:rPr>
              <a:t>B2B</a:t>
            </a:r>
            <a:r>
              <a:rPr lang="ja-JP" altLang="en-US" sz="1200" dirty="0">
                <a:solidFill>
                  <a:srgbClr val="7030A0"/>
                </a:solidFill>
                <a:latin typeface="游ゴシック Medium" panose="020B0500000000000000" pitchFamily="50" charset="-128"/>
                <a:ea typeface="游ゴシック Medium" panose="020B0500000000000000" pitchFamily="50" charset="-128"/>
              </a:rPr>
              <a:t>」微減</a:t>
            </a:r>
            <a:endParaRPr lang="en-US" altLang="ja-JP" sz="1200" dirty="0">
              <a:solidFill>
                <a:srgbClr val="7030A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345462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Q6 </a:t>
            </a:r>
            <a:r>
              <a:rPr lang="ja-JP" altLang="en-US" dirty="0"/>
              <a:t>現在／将来の製品・サービスの提供先（経年比較）</a:t>
            </a:r>
          </a:p>
        </p:txBody>
      </p:sp>
      <p:sp>
        <p:nvSpPr>
          <p:cNvPr id="7" name="テキスト ボックス 6"/>
          <p:cNvSpPr txBox="1"/>
          <p:nvPr/>
        </p:nvSpPr>
        <p:spPr>
          <a:xfrm>
            <a:off x="1640632" y="3976489"/>
            <a:ext cx="1107996" cy="276999"/>
          </a:xfrm>
          <a:prstGeom prst="rect">
            <a:avLst/>
          </a:prstGeom>
          <a:noFill/>
        </p:spPr>
        <p:txBody>
          <a:bodyPr wrap="none" rtlCol="0">
            <a:spAutoFit/>
          </a:bodyPr>
          <a:lstStyle/>
          <a:p>
            <a:r>
              <a:rPr kumimoji="1" lang="ja-JP" altLang="en-US" sz="1200" dirty="0">
                <a:latin typeface="游ゴシック Medium" panose="020B0500000000000000" pitchFamily="50" charset="-128"/>
                <a:ea typeface="游ゴシック Medium" panose="020B0500000000000000" pitchFamily="50" charset="-128"/>
              </a:rPr>
              <a:t>（設問なし）</a:t>
            </a:r>
          </a:p>
        </p:txBody>
      </p:sp>
      <p:sp>
        <p:nvSpPr>
          <p:cNvPr id="8" name="テキスト ボックス 7"/>
          <p:cNvSpPr txBox="1"/>
          <p:nvPr/>
        </p:nvSpPr>
        <p:spPr>
          <a:xfrm>
            <a:off x="1640632" y="6034524"/>
            <a:ext cx="1107996" cy="276999"/>
          </a:xfrm>
          <a:prstGeom prst="rect">
            <a:avLst/>
          </a:prstGeom>
          <a:noFill/>
        </p:spPr>
        <p:txBody>
          <a:bodyPr wrap="none" rtlCol="0">
            <a:spAutoFit/>
          </a:bodyPr>
          <a:lstStyle/>
          <a:p>
            <a:r>
              <a:rPr kumimoji="1" lang="ja-JP" altLang="en-US" sz="1200" dirty="0">
                <a:latin typeface="游ゴシック Medium" panose="020B0500000000000000" pitchFamily="50" charset="-128"/>
                <a:ea typeface="游ゴシック Medium" panose="020B0500000000000000" pitchFamily="50" charset="-128"/>
              </a:rPr>
              <a:t>（設問なし）</a:t>
            </a:r>
          </a:p>
        </p:txBody>
      </p:sp>
    </p:spTree>
    <p:extLst>
      <p:ext uri="{BB962C8B-B14F-4D97-AF65-F5344CB8AC3E}">
        <p14:creationId xmlns:p14="http://schemas.microsoft.com/office/powerpoint/2010/main" val="546129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Q6 </a:t>
            </a:r>
            <a:r>
              <a:rPr lang="ja-JP" altLang="en-US" dirty="0"/>
              <a:t>現在／将来の製品・サービスの提供先（クロス集計）</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2090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a:t>Q6 </a:t>
            </a:r>
            <a:r>
              <a:rPr lang="ja-JP" altLang="en-US"/>
              <a:t>現在／将来の製品・サービスの提供先（クロス集計）</a:t>
            </a:r>
            <a:endParaRPr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969492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ja-JP" altLang="en-US"/>
              <a:t>調査票の配布･回収の状況（経年比較）</a:t>
            </a:r>
            <a:endParaRPr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00" y="1196752"/>
            <a:ext cx="9000000" cy="507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04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Q7 </a:t>
            </a:r>
            <a:r>
              <a:rPr lang="ja-JP" altLang="en-US" dirty="0"/>
              <a:t>事業環境の変化の影響</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a:xfrm>
            <a:off x="488504" y="3395092"/>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885000" y="1844824"/>
            <a:ext cx="0" cy="1550268"/>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885000" y="3395092"/>
            <a:ext cx="0" cy="2959200"/>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66609" y="2221131"/>
            <a:ext cx="353943" cy="797654"/>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r>
              <a:rPr lang="ja-JP" altLang="en-US" sz="1100" dirty="0">
                <a:solidFill>
                  <a:srgbClr val="C00000"/>
                </a:solidFill>
                <a:latin typeface="游ゴシック Medium" panose="020B0500000000000000" pitchFamily="50" charset="-128"/>
                <a:ea typeface="游ゴシック Medium" panose="020B0500000000000000" pitchFamily="50" charset="-128"/>
              </a:rPr>
              <a:t>変化</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6" name="テキスト ボックス 15"/>
          <p:cNvSpPr txBox="1"/>
          <p:nvPr/>
        </p:nvSpPr>
        <p:spPr>
          <a:xfrm>
            <a:off x="566609" y="4264269"/>
            <a:ext cx="353943" cy="1220847"/>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ビジネス</a:t>
            </a:r>
            <a:r>
              <a:rPr lang="ja-JP" altLang="en-US" sz="1100" dirty="0">
                <a:solidFill>
                  <a:srgbClr val="C00000"/>
                </a:solidFill>
                <a:latin typeface="游ゴシック Medium" panose="020B0500000000000000" pitchFamily="50" charset="-128"/>
                <a:ea typeface="游ゴシック Medium" panose="020B0500000000000000" pitchFamily="50" charset="-128"/>
              </a:rPr>
              <a:t>環境</a:t>
            </a: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変化</a:t>
            </a:r>
          </a:p>
        </p:txBody>
      </p:sp>
    </p:spTree>
    <p:extLst>
      <p:ext uri="{BB962C8B-B14F-4D97-AF65-F5344CB8AC3E}">
        <p14:creationId xmlns:p14="http://schemas.microsoft.com/office/powerpoint/2010/main" val="1371053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Q7 </a:t>
            </a:r>
            <a:r>
              <a:rPr lang="ja-JP" altLang="en-US" dirty="0"/>
              <a:t>事業環境の変化の影響（経年比較）</a:t>
            </a:r>
          </a:p>
        </p:txBody>
      </p:sp>
      <p:sp>
        <p:nvSpPr>
          <p:cNvPr id="7" name="テキスト ボックス 6"/>
          <p:cNvSpPr txBox="1"/>
          <p:nvPr/>
        </p:nvSpPr>
        <p:spPr>
          <a:xfrm>
            <a:off x="2432720" y="3188593"/>
            <a:ext cx="954107" cy="246221"/>
          </a:xfrm>
          <a:prstGeom prst="rect">
            <a:avLst/>
          </a:prstGeom>
          <a:noFill/>
        </p:spPr>
        <p:txBody>
          <a:bodyPr wrap="none" rtlCol="0">
            <a:spAutoFit/>
          </a:bodyPr>
          <a:lstStyle/>
          <a:p>
            <a:r>
              <a:rPr kumimoji="1" lang="ja-JP" altLang="en-US" sz="1000" dirty="0">
                <a:latin typeface="游ゴシック Medium" panose="020B0500000000000000" pitchFamily="50" charset="-128"/>
                <a:ea typeface="游ゴシック Medium" panose="020B0500000000000000" pitchFamily="50" charset="-128"/>
              </a:rPr>
              <a:t>（設問なし）</a:t>
            </a:r>
          </a:p>
        </p:txBody>
      </p:sp>
      <p:cxnSp>
        <p:nvCxnSpPr>
          <p:cNvPr id="13" name="直線コネクタ 12"/>
          <p:cNvCxnSpPr/>
          <p:nvPr/>
        </p:nvCxnSpPr>
        <p:spPr>
          <a:xfrm>
            <a:off x="488504" y="3395092"/>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885000" y="1844824"/>
            <a:ext cx="0" cy="1550268"/>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885000" y="3395092"/>
            <a:ext cx="0" cy="2959200"/>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66609" y="2221131"/>
            <a:ext cx="353943" cy="797654"/>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r>
              <a:rPr lang="ja-JP" altLang="en-US" sz="1100" dirty="0">
                <a:solidFill>
                  <a:srgbClr val="C00000"/>
                </a:solidFill>
                <a:latin typeface="游ゴシック Medium" panose="020B0500000000000000" pitchFamily="50" charset="-128"/>
                <a:ea typeface="游ゴシック Medium" panose="020B0500000000000000" pitchFamily="50" charset="-128"/>
              </a:rPr>
              <a:t>変化</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7" name="テキスト ボックス 16"/>
          <p:cNvSpPr txBox="1"/>
          <p:nvPr/>
        </p:nvSpPr>
        <p:spPr>
          <a:xfrm>
            <a:off x="566609" y="4264269"/>
            <a:ext cx="353943" cy="1220847"/>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ビジネス</a:t>
            </a:r>
            <a:r>
              <a:rPr lang="ja-JP" altLang="en-US" sz="1100" dirty="0">
                <a:solidFill>
                  <a:srgbClr val="C00000"/>
                </a:solidFill>
                <a:latin typeface="游ゴシック Medium" panose="020B0500000000000000" pitchFamily="50" charset="-128"/>
                <a:ea typeface="游ゴシック Medium" panose="020B0500000000000000" pitchFamily="50" charset="-128"/>
              </a:rPr>
              <a:t>環境</a:t>
            </a: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変化</a:t>
            </a:r>
          </a:p>
        </p:txBody>
      </p:sp>
    </p:spTree>
    <p:extLst>
      <p:ext uri="{BB962C8B-B14F-4D97-AF65-F5344CB8AC3E}">
        <p14:creationId xmlns:p14="http://schemas.microsoft.com/office/powerpoint/2010/main" val="602006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Q7 </a:t>
            </a:r>
            <a:r>
              <a:rPr lang="ja-JP" altLang="en-US" dirty="0"/>
              <a:t>事業環境の変化の影響（クロス集計）</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直線コネクタ 11"/>
          <p:cNvCxnSpPr/>
          <p:nvPr/>
        </p:nvCxnSpPr>
        <p:spPr>
          <a:xfrm>
            <a:off x="488504" y="3395092"/>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885000" y="1844824"/>
            <a:ext cx="0" cy="1550268"/>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885000" y="3395092"/>
            <a:ext cx="0" cy="2959200"/>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66609" y="2221131"/>
            <a:ext cx="353943" cy="797654"/>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r>
              <a:rPr lang="ja-JP" altLang="en-US" sz="1100" dirty="0">
                <a:solidFill>
                  <a:srgbClr val="C00000"/>
                </a:solidFill>
                <a:latin typeface="游ゴシック Medium" panose="020B0500000000000000" pitchFamily="50" charset="-128"/>
                <a:ea typeface="游ゴシック Medium" panose="020B0500000000000000" pitchFamily="50" charset="-128"/>
              </a:rPr>
              <a:t>変化</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6" name="テキスト ボックス 15"/>
          <p:cNvSpPr txBox="1"/>
          <p:nvPr/>
        </p:nvSpPr>
        <p:spPr>
          <a:xfrm>
            <a:off x="566609" y="4264269"/>
            <a:ext cx="353943" cy="1220847"/>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ビジネス</a:t>
            </a:r>
            <a:r>
              <a:rPr lang="ja-JP" altLang="en-US" sz="1100" dirty="0">
                <a:solidFill>
                  <a:srgbClr val="C00000"/>
                </a:solidFill>
                <a:latin typeface="游ゴシック Medium" panose="020B0500000000000000" pitchFamily="50" charset="-128"/>
                <a:ea typeface="游ゴシック Medium" panose="020B0500000000000000" pitchFamily="50" charset="-128"/>
              </a:rPr>
              <a:t>環境</a:t>
            </a: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変化</a:t>
            </a:r>
          </a:p>
        </p:txBody>
      </p:sp>
      <p:sp>
        <p:nvSpPr>
          <p:cNvPr id="11" name="正方形/長方形 10"/>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7" name="正方形/長方形 16"/>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8" name="正方形/長方形 17"/>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9" name="正方形/長方形 18"/>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0" name="正方形/長方形 19"/>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21" name="正方形/長方形 20"/>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2" name="正方形/長方形 21"/>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735525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Q7 </a:t>
            </a:r>
            <a:r>
              <a:rPr lang="ja-JP" altLang="en-US" dirty="0"/>
              <a:t>事業環境の変化の影響（クロス集計）</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3" name="正方形/長方形 12"/>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cxnSp>
        <p:nvCxnSpPr>
          <p:cNvPr id="19" name="直線コネクタ 18"/>
          <p:cNvCxnSpPr/>
          <p:nvPr/>
        </p:nvCxnSpPr>
        <p:spPr>
          <a:xfrm>
            <a:off x="488504" y="3395092"/>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885000" y="1844824"/>
            <a:ext cx="0" cy="1550268"/>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885000" y="3395092"/>
            <a:ext cx="0" cy="2959200"/>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66609" y="2221131"/>
            <a:ext cx="353943" cy="797654"/>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r>
              <a:rPr lang="ja-JP" altLang="en-US" sz="1100" dirty="0">
                <a:solidFill>
                  <a:srgbClr val="C00000"/>
                </a:solidFill>
                <a:latin typeface="游ゴシック Medium" panose="020B0500000000000000" pitchFamily="50" charset="-128"/>
                <a:ea typeface="游ゴシック Medium" panose="020B0500000000000000" pitchFamily="50" charset="-128"/>
              </a:rPr>
              <a:t>変化</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23" name="テキスト ボックス 22"/>
          <p:cNvSpPr txBox="1"/>
          <p:nvPr/>
        </p:nvSpPr>
        <p:spPr>
          <a:xfrm>
            <a:off x="566609" y="4264269"/>
            <a:ext cx="353943" cy="1220847"/>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ビジネス</a:t>
            </a:r>
            <a:r>
              <a:rPr lang="ja-JP" altLang="en-US" sz="1100" dirty="0">
                <a:solidFill>
                  <a:srgbClr val="C00000"/>
                </a:solidFill>
                <a:latin typeface="游ゴシック Medium" panose="020B0500000000000000" pitchFamily="50" charset="-128"/>
                <a:ea typeface="游ゴシック Medium" panose="020B0500000000000000" pitchFamily="50" charset="-128"/>
              </a:rPr>
              <a:t>環境</a:t>
            </a: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変化</a:t>
            </a:r>
          </a:p>
        </p:txBody>
      </p:sp>
    </p:spTree>
    <p:extLst>
      <p:ext uri="{BB962C8B-B14F-4D97-AF65-F5344CB8AC3E}">
        <p14:creationId xmlns:p14="http://schemas.microsoft.com/office/powerpoint/2010/main" val="3027794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Q7 </a:t>
            </a:r>
            <a:r>
              <a:rPr lang="ja-JP" altLang="en-US" dirty="0"/>
              <a:t>事業環境の変化の影響（クロス集計）</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3" name="正方形/長方形 12"/>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cxnSp>
        <p:nvCxnSpPr>
          <p:cNvPr id="19" name="直線コネクタ 18"/>
          <p:cNvCxnSpPr/>
          <p:nvPr/>
        </p:nvCxnSpPr>
        <p:spPr>
          <a:xfrm>
            <a:off x="488504" y="3395092"/>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885000" y="1844824"/>
            <a:ext cx="0" cy="1550268"/>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885000" y="3395092"/>
            <a:ext cx="0" cy="2959200"/>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66609" y="2221131"/>
            <a:ext cx="353943" cy="797654"/>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r>
              <a:rPr lang="ja-JP" altLang="en-US" sz="1100" dirty="0">
                <a:solidFill>
                  <a:srgbClr val="C00000"/>
                </a:solidFill>
                <a:latin typeface="游ゴシック Medium" panose="020B0500000000000000" pitchFamily="50" charset="-128"/>
                <a:ea typeface="游ゴシック Medium" panose="020B0500000000000000" pitchFamily="50" charset="-128"/>
              </a:rPr>
              <a:t>変化</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23" name="テキスト ボックス 22"/>
          <p:cNvSpPr txBox="1"/>
          <p:nvPr/>
        </p:nvSpPr>
        <p:spPr>
          <a:xfrm>
            <a:off x="566609" y="4264269"/>
            <a:ext cx="353943" cy="1220847"/>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ビジネス</a:t>
            </a:r>
            <a:r>
              <a:rPr lang="ja-JP" altLang="en-US" sz="1100" dirty="0">
                <a:solidFill>
                  <a:srgbClr val="C00000"/>
                </a:solidFill>
                <a:latin typeface="游ゴシック Medium" panose="020B0500000000000000" pitchFamily="50" charset="-128"/>
                <a:ea typeface="游ゴシック Medium" panose="020B0500000000000000" pitchFamily="50" charset="-128"/>
              </a:rPr>
              <a:t>環境</a:t>
            </a: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変化</a:t>
            </a:r>
          </a:p>
        </p:txBody>
      </p:sp>
    </p:spTree>
    <p:extLst>
      <p:ext uri="{BB962C8B-B14F-4D97-AF65-F5344CB8AC3E}">
        <p14:creationId xmlns:p14="http://schemas.microsoft.com/office/powerpoint/2010/main" val="4286322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Q7 </a:t>
            </a:r>
            <a:r>
              <a:rPr lang="ja-JP" altLang="en-US" dirty="0"/>
              <a:t>事業環境の変化の影響（クロス集計）</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3" name="正方形/長方形 12"/>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4" name="正方形/長方形 13"/>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5" name="正方形/長方形 14"/>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6" name="正方形/長方形 15"/>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7" name="正方形/長方形 16"/>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8" name="正方形/長方形 17"/>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cxnSp>
        <p:nvCxnSpPr>
          <p:cNvPr id="19" name="直線コネクタ 18"/>
          <p:cNvCxnSpPr/>
          <p:nvPr/>
        </p:nvCxnSpPr>
        <p:spPr>
          <a:xfrm>
            <a:off x="488504" y="3395092"/>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885000" y="1844824"/>
            <a:ext cx="0" cy="1550268"/>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885000" y="3395092"/>
            <a:ext cx="0" cy="2959200"/>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66609" y="2221131"/>
            <a:ext cx="353943" cy="797654"/>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r>
              <a:rPr lang="ja-JP" altLang="en-US" sz="1100" dirty="0">
                <a:solidFill>
                  <a:srgbClr val="C00000"/>
                </a:solidFill>
                <a:latin typeface="游ゴシック Medium" panose="020B0500000000000000" pitchFamily="50" charset="-128"/>
                <a:ea typeface="游ゴシック Medium" panose="020B0500000000000000" pitchFamily="50" charset="-128"/>
              </a:rPr>
              <a:t>変化</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23" name="テキスト ボックス 22"/>
          <p:cNvSpPr txBox="1"/>
          <p:nvPr/>
        </p:nvSpPr>
        <p:spPr>
          <a:xfrm>
            <a:off x="566609" y="4264269"/>
            <a:ext cx="353943" cy="1220847"/>
          </a:xfrm>
          <a:prstGeom prst="rect">
            <a:avLst/>
          </a:prstGeom>
          <a:noFill/>
        </p:spPr>
        <p:txBody>
          <a:bodyPr vert="eaVert" wrap="none" rtlCol="0">
            <a:spAutoFit/>
          </a:bodyPr>
          <a:lstStyle/>
          <a:p>
            <a:pPr algn="ct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ビジネス</a:t>
            </a:r>
            <a:r>
              <a:rPr lang="ja-JP" altLang="en-US" sz="1100" dirty="0">
                <a:solidFill>
                  <a:srgbClr val="C00000"/>
                </a:solidFill>
                <a:latin typeface="游ゴシック Medium" panose="020B0500000000000000" pitchFamily="50" charset="-128"/>
                <a:ea typeface="游ゴシック Medium" panose="020B0500000000000000" pitchFamily="50" charset="-128"/>
              </a:rPr>
              <a:t>環境</a:t>
            </a: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変化</a:t>
            </a:r>
          </a:p>
        </p:txBody>
      </p:sp>
    </p:spTree>
    <p:extLst>
      <p:ext uri="{BB962C8B-B14F-4D97-AF65-F5344CB8AC3E}">
        <p14:creationId xmlns:p14="http://schemas.microsoft.com/office/powerpoint/2010/main" val="4027906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Q8 </a:t>
            </a:r>
            <a:r>
              <a:rPr lang="ja-JP" altLang="en-US" dirty="0"/>
              <a:t>事業環境の変化が売上・利益に及ぼす影響</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a:xfrm>
            <a:off x="1746548" y="3717032"/>
            <a:ext cx="3998540" cy="0"/>
          </a:xfrm>
          <a:prstGeom prst="line">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746548" y="4581128"/>
            <a:ext cx="3355801" cy="0"/>
          </a:xfrm>
          <a:prstGeom prst="line">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834733" y="3717032"/>
            <a:ext cx="729605" cy="0"/>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277719" y="4581128"/>
            <a:ext cx="1080120" cy="0"/>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712640" y="4005064"/>
            <a:ext cx="5724644" cy="276999"/>
          </a:xfrm>
          <a:prstGeom prst="rect">
            <a:avLst/>
          </a:prstGeom>
          <a:noFill/>
        </p:spPr>
        <p:txBody>
          <a:bodyPr wrap="none" rtlCol="0">
            <a:spAutoFit/>
          </a:bodyPr>
          <a:lstStyle/>
          <a:p>
            <a:r>
              <a:rPr lang="ja-JP" altLang="en-US" sz="1200" dirty="0">
                <a:solidFill>
                  <a:srgbClr val="7030A0"/>
                </a:solidFill>
                <a:latin typeface="游ゴシック Medium" panose="020B0500000000000000" pitchFamily="50" charset="-128"/>
                <a:ea typeface="游ゴシック Medium" panose="020B0500000000000000" pitchFamily="50" charset="-128"/>
              </a:rPr>
              <a:t>「売上」「利益」とも増加、但し「売上」ほど「利益」は増えないかもしれない</a:t>
            </a:r>
            <a:endParaRPr lang="en-US" altLang="ja-JP" sz="1200" dirty="0">
              <a:solidFill>
                <a:srgbClr val="7030A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7309504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Q8 </a:t>
            </a:r>
            <a:r>
              <a:rPr lang="ja-JP" altLang="en-US" dirty="0"/>
              <a:t>事業環境の変化が売上・利益に及ぼす影響（経年比較）</a:t>
            </a:r>
          </a:p>
        </p:txBody>
      </p:sp>
      <p:sp>
        <p:nvSpPr>
          <p:cNvPr id="8" name="テキスト ボックス 7"/>
          <p:cNvSpPr txBox="1"/>
          <p:nvPr/>
        </p:nvSpPr>
        <p:spPr>
          <a:xfrm>
            <a:off x="1705377" y="6322556"/>
            <a:ext cx="3031599" cy="246221"/>
          </a:xfrm>
          <a:prstGeom prst="rect">
            <a:avLst/>
          </a:prstGeom>
          <a:noFill/>
        </p:spPr>
        <p:txBody>
          <a:bodyPr wrap="none" rtlCol="0">
            <a:spAutoFit/>
          </a:bodyPr>
          <a:lstStyle/>
          <a:p>
            <a:r>
              <a:rPr kumimoji="1" lang="en-US" altLang="ja-JP" sz="1000" dirty="0">
                <a:solidFill>
                  <a:srgbClr val="C00000"/>
                </a:solidFill>
                <a:latin typeface="游ゴシック Medium" panose="020B0500000000000000" pitchFamily="50" charset="-128"/>
                <a:ea typeface="游ゴシック Medium" panose="020B0500000000000000" pitchFamily="50" charset="-128"/>
              </a:rPr>
              <a:t>※2016</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年度は「利益」ではなく「利益率」で設問</a:t>
            </a:r>
          </a:p>
        </p:txBody>
      </p:sp>
    </p:spTree>
    <p:extLst>
      <p:ext uri="{BB962C8B-B14F-4D97-AF65-F5344CB8AC3E}">
        <p14:creationId xmlns:p14="http://schemas.microsoft.com/office/powerpoint/2010/main" val="2921916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Q8 </a:t>
            </a:r>
            <a:r>
              <a:rPr lang="ja-JP" altLang="en-US" dirty="0"/>
              <a:t>事業環境の変化が売上・利益に及ぼす影響（クロス集計）</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929503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a:t>Q8 </a:t>
            </a:r>
            <a:r>
              <a:rPr lang="ja-JP" altLang="en-US"/>
              <a:t>事業環境の変化が売上・利益に及ぼす影響（クロス集計）</a:t>
            </a:r>
            <a:endParaRPr lang="ja-JP"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562777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1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ja-JP" altLang="en-US" dirty="0"/>
              <a:t>回答者の地域分布（経年比較）</a:t>
            </a:r>
          </a:p>
        </p:txBody>
      </p:sp>
      <p:sp>
        <p:nvSpPr>
          <p:cNvPr id="7" name="テキスト ボックス 6"/>
          <p:cNvSpPr txBox="1"/>
          <p:nvPr/>
        </p:nvSpPr>
        <p:spPr>
          <a:xfrm>
            <a:off x="2484995" y="3491716"/>
            <a:ext cx="1027845" cy="338554"/>
          </a:xfrm>
          <a:prstGeom prst="rect">
            <a:avLst/>
          </a:prstGeom>
          <a:noFill/>
        </p:spPr>
        <p:txBody>
          <a:bodyPr wrap="none" rtlCol="0">
            <a:spAutoFit/>
          </a:bodyPr>
          <a:lstStyle/>
          <a:p>
            <a:r>
              <a:rPr kumimoji="1" lang="en-US" altLang="ja-JP" sz="1600" dirty="0">
                <a:solidFill>
                  <a:srgbClr val="FF33CC"/>
                </a:solidFill>
                <a:latin typeface="游ゴシック Medium" panose="020B0500000000000000" pitchFamily="50" charset="-128"/>
                <a:ea typeface="游ゴシック Medium" panose="020B0500000000000000" pitchFamily="50" charset="-128"/>
              </a:rPr>
              <a:t>30</a:t>
            </a:r>
            <a:r>
              <a:rPr kumimoji="1" lang="ja-JP" altLang="en-US" sz="1600" dirty="0">
                <a:solidFill>
                  <a:srgbClr val="FF33CC"/>
                </a:solidFill>
                <a:latin typeface="游ゴシック Medium" panose="020B0500000000000000" pitchFamily="50" charset="-128"/>
                <a:ea typeface="游ゴシック Medium" panose="020B0500000000000000" pitchFamily="50" charset="-128"/>
              </a:rPr>
              <a:t>％増加</a:t>
            </a:r>
          </a:p>
        </p:txBody>
      </p:sp>
      <p:sp>
        <p:nvSpPr>
          <p:cNvPr id="11" name="テキスト ボックス 10"/>
          <p:cNvSpPr txBox="1"/>
          <p:nvPr/>
        </p:nvSpPr>
        <p:spPr>
          <a:xfrm>
            <a:off x="1980939" y="4764618"/>
            <a:ext cx="1027845" cy="338554"/>
          </a:xfrm>
          <a:prstGeom prst="rect">
            <a:avLst/>
          </a:prstGeom>
          <a:noFill/>
        </p:spPr>
        <p:txBody>
          <a:bodyPr wrap="none" rtlCol="0">
            <a:spAutoFit/>
          </a:bodyPr>
          <a:lstStyle/>
          <a:p>
            <a:r>
              <a:rPr kumimoji="1" lang="en-US" altLang="ja-JP" sz="1600" dirty="0">
                <a:solidFill>
                  <a:srgbClr val="FF33CC"/>
                </a:solidFill>
                <a:latin typeface="游ゴシック Medium" panose="020B0500000000000000" pitchFamily="50" charset="-128"/>
                <a:ea typeface="游ゴシック Medium" panose="020B0500000000000000" pitchFamily="50" charset="-128"/>
              </a:rPr>
              <a:t>37</a:t>
            </a:r>
            <a:r>
              <a:rPr kumimoji="1" lang="ja-JP" altLang="en-US" sz="1600" dirty="0">
                <a:solidFill>
                  <a:srgbClr val="FF33CC"/>
                </a:solidFill>
                <a:latin typeface="游ゴシック Medium" panose="020B0500000000000000" pitchFamily="50" charset="-128"/>
                <a:ea typeface="游ゴシック Medium" panose="020B0500000000000000" pitchFamily="50" charset="-128"/>
              </a:rPr>
              <a:t>％増加</a:t>
            </a:r>
          </a:p>
        </p:txBody>
      </p:sp>
      <p:cxnSp>
        <p:nvCxnSpPr>
          <p:cNvPr id="9" name="直線矢印コネクタ 8"/>
          <p:cNvCxnSpPr/>
          <p:nvPr/>
        </p:nvCxnSpPr>
        <p:spPr>
          <a:xfrm flipV="1">
            <a:off x="3440832" y="3491716"/>
            <a:ext cx="504056" cy="297324"/>
          </a:xfrm>
          <a:prstGeom prst="straightConnector1">
            <a:avLst/>
          </a:prstGeom>
          <a:ln w="7620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2936776" y="4764618"/>
            <a:ext cx="449128" cy="320566"/>
          </a:xfrm>
          <a:prstGeom prst="straightConnector1">
            <a:avLst/>
          </a:prstGeom>
          <a:ln w="76200">
            <a:solidFill>
              <a:srgbClr val="FF33CC"/>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385904" y="6279123"/>
            <a:ext cx="3134191" cy="246221"/>
          </a:xfrm>
          <a:prstGeom prst="rect">
            <a:avLst/>
          </a:prstGeom>
          <a:noFill/>
        </p:spPr>
        <p:txBody>
          <a:bodyPr wrap="none" rtlCol="0">
            <a:spAutoFit/>
          </a:bodyPr>
          <a:lstStyle/>
          <a:p>
            <a:pPr algn="ctr"/>
            <a:r>
              <a:rPr kumimoji="1" lang="en-US" altLang="ja-JP" sz="1000" dirty="0">
                <a:solidFill>
                  <a:srgbClr val="C00000"/>
                </a:solidFill>
                <a:latin typeface="游ゴシック Medium" panose="020B0500000000000000" pitchFamily="50" charset="-128"/>
                <a:ea typeface="游ゴシック Medium" panose="020B0500000000000000" pitchFamily="50" charset="-128"/>
              </a:rPr>
              <a:t>※</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都道府県の分類は経済産業局の管轄区分に準ずる</a:t>
            </a:r>
          </a:p>
        </p:txBody>
      </p:sp>
    </p:spTree>
    <p:extLst>
      <p:ext uri="{BB962C8B-B14F-4D97-AF65-F5344CB8AC3E}">
        <p14:creationId xmlns:p14="http://schemas.microsoft.com/office/powerpoint/2010/main" val="1705163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87387" y="1052736"/>
            <a:ext cx="8531225" cy="720081"/>
          </a:xfrm>
        </p:spPr>
        <p:txBody>
          <a:bodyPr anchor="b">
            <a:normAutofit/>
          </a:bodyPr>
          <a:lstStyle/>
          <a:p>
            <a:r>
              <a:rPr lang="en-US" altLang="ja-JP" dirty="0"/>
              <a:t>3. </a:t>
            </a:r>
            <a:r>
              <a:rPr lang="ja-JP" altLang="en-US" dirty="0"/>
              <a:t>新技術へ向けた変革</a:t>
            </a:r>
            <a:endParaRPr lang="ja-JP" altLang="en-US" sz="2000" b="0" dirty="0"/>
          </a:p>
        </p:txBody>
      </p:sp>
      <p:cxnSp>
        <p:nvCxnSpPr>
          <p:cNvPr id="7" name="直線コネクタ 6"/>
          <p:cNvCxnSpPr/>
          <p:nvPr/>
        </p:nvCxnSpPr>
        <p:spPr>
          <a:xfrm>
            <a:off x="704528" y="1772816"/>
            <a:ext cx="849694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41491" y="1959223"/>
            <a:ext cx="5900974" cy="1477328"/>
          </a:xfrm>
          <a:prstGeom prst="rect">
            <a:avLst/>
          </a:prstGeom>
          <a:noFill/>
        </p:spPr>
        <p:txBody>
          <a:bodyPr wrap="none" rtlCol="0">
            <a:spAutoFit/>
          </a:bodyPr>
          <a:lstStyle/>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Q9	</a:t>
            </a:r>
            <a:r>
              <a:rPr lang="ja-JP" altLang="en-US" sz="1400" dirty="0">
                <a:latin typeface="游ゴシック Medium" panose="020B0500000000000000" pitchFamily="50" charset="-128"/>
                <a:ea typeface="游ゴシック Medium" panose="020B0500000000000000" pitchFamily="50" charset="-128"/>
              </a:rPr>
              <a:t>システムに関わる要件の変化</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Q10	</a:t>
            </a:r>
            <a:r>
              <a:rPr lang="ja-JP" altLang="en-US" sz="1400" dirty="0">
                <a:latin typeface="游ゴシック Medium" panose="020B0500000000000000" pitchFamily="50" charset="-128"/>
                <a:ea typeface="游ゴシック Medium" panose="020B0500000000000000" pitchFamily="50" charset="-128"/>
              </a:rPr>
              <a:t>システムに関わる要件の変化への対応</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Q11	DX</a:t>
            </a:r>
            <a:r>
              <a:rPr lang="ja-JP" altLang="en-US" sz="1400" dirty="0">
                <a:latin typeface="游ゴシック Medium" panose="020B0500000000000000" pitchFamily="50" charset="-128"/>
                <a:ea typeface="游ゴシック Medium" panose="020B0500000000000000" pitchFamily="50" charset="-128"/>
              </a:rPr>
              <a:t>の動きによる事業への影響、自部門／自社での</a:t>
            </a:r>
            <a:r>
              <a:rPr lang="en-US" altLang="ja-JP" sz="1400" dirty="0">
                <a:latin typeface="游ゴシック Medium" panose="020B0500000000000000" pitchFamily="50" charset="-128"/>
                <a:ea typeface="游ゴシック Medium" panose="020B0500000000000000" pitchFamily="50" charset="-128"/>
              </a:rPr>
              <a:t>DX</a:t>
            </a:r>
            <a:r>
              <a:rPr lang="ja-JP" altLang="en-US" sz="1400" dirty="0">
                <a:latin typeface="游ゴシック Medium" panose="020B0500000000000000" pitchFamily="50" charset="-128"/>
                <a:ea typeface="游ゴシック Medium" panose="020B0500000000000000" pitchFamily="50" charset="-128"/>
              </a:rPr>
              <a:t>の取り組み</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Q12	DX</a:t>
            </a:r>
            <a:r>
              <a:rPr lang="ja-JP" altLang="en-US" sz="1400" dirty="0">
                <a:latin typeface="游ゴシック Medium" panose="020B0500000000000000" pitchFamily="50" charset="-128"/>
                <a:ea typeface="游ゴシック Medium" panose="020B0500000000000000" pitchFamily="50" charset="-128"/>
              </a:rPr>
              <a:t>に取り組む目的</a:t>
            </a: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Q13	DX</a:t>
            </a:r>
            <a:r>
              <a:rPr lang="ja-JP" altLang="en-US" sz="1400" dirty="0">
                <a:latin typeface="游ゴシック Medium" panose="020B0500000000000000" pitchFamily="50" charset="-128"/>
                <a:ea typeface="游ゴシック Medium" panose="020B0500000000000000" pitchFamily="50" charset="-128"/>
              </a:rPr>
              <a:t>を実行する上での課題</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630239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Q9 </a:t>
            </a:r>
            <a:r>
              <a:rPr lang="ja-JP" altLang="en-US" dirty="0"/>
              <a:t>システムに関わる要件の変化</a:t>
            </a:r>
          </a:p>
        </p:txBody>
      </p:sp>
      <p:sp>
        <p:nvSpPr>
          <p:cNvPr id="8" name="テキスト ボックス 7"/>
          <p:cNvSpPr txBox="1"/>
          <p:nvPr/>
        </p:nvSpPr>
        <p:spPr>
          <a:xfrm>
            <a:off x="3569647" y="6343436"/>
            <a:ext cx="3903633" cy="246221"/>
          </a:xfrm>
          <a:prstGeom prst="rect">
            <a:avLst/>
          </a:prstGeom>
          <a:noFill/>
        </p:spPr>
        <p:txBody>
          <a:bodyPr wrap="none" rtlCol="0">
            <a:spAutoFit/>
          </a:bodyPr>
          <a:lstStyle/>
          <a:p>
            <a:r>
              <a:rPr kumimoji="1" lang="en-US" altLang="ja-JP" sz="1000" dirty="0">
                <a:solidFill>
                  <a:srgbClr val="C00000"/>
                </a:solidFill>
                <a:latin typeface="游ゴシック Medium" panose="020B0500000000000000" pitchFamily="50" charset="-128"/>
                <a:ea typeface="游ゴシック Medium" panose="020B0500000000000000" pitchFamily="50" charset="-128"/>
              </a:rPr>
              <a:t>※</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「当てはまる」と「やや当てはまる」の計で多い順に並び替え</a:t>
            </a:r>
          </a:p>
        </p:txBody>
      </p:sp>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
        <p:nvSpPr>
          <p:cNvPr id="9" name="正方形/長方形 8"/>
          <p:cNvSpPr/>
          <p:nvPr/>
        </p:nvSpPr>
        <p:spPr>
          <a:xfrm>
            <a:off x="858549" y="5923786"/>
            <a:ext cx="2663816" cy="457964"/>
          </a:xfrm>
          <a:prstGeom prst="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solidFill>
                <a:schemeClr val="tx1">
                  <a:lumMod val="75000"/>
                  <a:lumOff val="25000"/>
                </a:schemeClr>
              </a:solidFill>
              <a:latin typeface="HGPｺﾞｼｯｸE" pitchFamily="50" charset="-128"/>
              <a:ea typeface="HGPｺﾞｼｯｸE" pitchFamily="50" charset="-128"/>
            </a:endParaRPr>
          </a:p>
        </p:txBody>
      </p:sp>
      <p:sp>
        <p:nvSpPr>
          <p:cNvPr id="10" name="テキスト ボックス 9"/>
          <p:cNvSpPr txBox="1"/>
          <p:nvPr/>
        </p:nvSpPr>
        <p:spPr>
          <a:xfrm>
            <a:off x="346155" y="5545807"/>
            <a:ext cx="1851789" cy="400110"/>
          </a:xfrm>
          <a:prstGeom prst="rect">
            <a:avLst/>
          </a:prstGeom>
          <a:noFill/>
        </p:spPr>
        <p:txBody>
          <a:bodyPr wrap="none" rtlCol="0">
            <a:spAutoFit/>
          </a:bodyPr>
          <a:lstStyle/>
          <a:p>
            <a:r>
              <a:rPr lang="ja-JP" altLang="en-US" sz="1000" dirty="0">
                <a:solidFill>
                  <a:srgbClr val="C00000"/>
                </a:solidFill>
                <a:latin typeface="游ゴシック Medium" panose="020B0500000000000000" pitchFamily="50" charset="-128"/>
                <a:ea typeface="游ゴシック Medium" panose="020B0500000000000000" pitchFamily="50" charset="-128"/>
              </a:rPr>
              <a:t>今年度新規追加</a:t>
            </a:r>
            <a:endParaRPr lang="en-US" altLang="ja-JP" sz="1000" dirty="0">
              <a:solidFill>
                <a:srgbClr val="C00000"/>
              </a:solidFill>
              <a:latin typeface="游ゴシック Medium" panose="020B0500000000000000" pitchFamily="50" charset="-128"/>
              <a:ea typeface="游ゴシック Medium" panose="020B0500000000000000" pitchFamily="50" charset="-128"/>
            </a:endParaRPr>
          </a:p>
          <a:p>
            <a:r>
              <a:rPr kumimoji="1" lang="ja-JP" altLang="en-US" sz="1000" dirty="0">
                <a:solidFill>
                  <a:srgbClr val="C00000"/>
                </a:solidFill>
                <a:latin typeface="游ゴシック Medium" panose="020B0500000000000000" pitchFamily="50" charset="-128"/>
                <a:ea typeface="游ゴシック Medium" panose="020B0500000000000000" pitchFamily="50" charset="-128"/>
              </a:rPr>
              <a:t>半数が「当てはまる」と回答</a:t>
            </a:r>
          </a:p>
        </p:txBody>
      </p:sp>
    </p:spTree>
    <p:extLst>
      <p:ext uri="{BB962C8B-B14F-4D97-AF65-F5344CB8AC3E}">
        <p14:creationId xmlns:p14="http://schemas.microsoft.com/office/powerpoint/2010/main" val="1869535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Q9 </a:t>
            </a:r>
            <a:r>
              <a:rPr lang="ja-JP" altLang="en-US" dirty="0"/>
              <a:t>システムに関わる要件の変化（経年比較）</a:t>
            </a:r>
          </a:p>
        </p:txBody>
      </p:sp>
      <p:sp>
        <p:nvSpPr>
          <p:cNvPr id="7" name="テキスト ボックス 6"/>
          <p:cNvSpPr txBox="1"/>
          <p:nvPr/>
        </p:nvSpPr>
        <p:spPr>
          <a:xfrm>
            <a:off x="3710861" y="6226165"/>
            <a:ext cx="954107" cy="246221"/>
          </a:xfrm>
          <a:prstGeom prst="rect">
            <a:avLst/>
          </a:prstGeom>
          <a:noFill/>
        </p:spPr>
        <p:txBody>
          <a:bodyPr wrap="none" rtlCol="0">
            <a:spAutoFit/>
          </a:bodyPr>
          <a:lstStyle/>
          <a:p>
            <a:r>
              <a:rPr kumimoji="1" lang="ja-JP" altLang="en-US" sz="1000" dirty="0">
                <a:latin typeface="游ゴシック Medium" panose="020B0500000000000000" pitchFamily="50" charset="-128"/>
                <a:ea typeface="游ゴシック Medium" panose="020B0500000000000000" pitchFamily="50" charset="-128"/>
              </a:rPr>
              <a:t>（設問なし）</a:t>
            </a:r>
          </a:p>
        </p:txBody>
      </p:sp>
      <p:sp>
        <p:nvSpPr>
          <p:cNvPr id="8" name="角丸四角形 7"/>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602006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Q9 </a:t>
            </a:r>
            <a:r>
              <a:rPr lang="ja-JP" altLang="en-US" dirty="0"/>
              <a:t>システムに関わる要件の変化（経年比較）</a:t>
            </a:r>
            <a:br>
              <a:rPr lang="en-US" altLang="ja-JP" dirty="0"/>
            </a:br>
            <a:r>
              <a:rPr lang="ja-JP" altLang="en-US" dirty="0"/>
              <a:t>「当てはまる」「やや当てはまる」の数</a:t>
            </a:r>
          </a:p>
        </p:txBody>
      </p:sp>
      <p:sp>
        <p:nvSpPr>
          <p:cNvPr id="8" name="テキスト ボックス 7"/>
          <p:cNvSpPr txBox="1"/>
          <p:nvPr/>
        </p:nvSpPr>
        <p:spPr>
          <a:xfrm>
            <a:off x="1280592" y="3830851"/>
            <a:ext cx="3486852" cy="246221"/>
          </a:xfrm>
          <a:prstGeom prst="rect">
            <a:avLst/>
          </a:prstGeom>
          <a:noFill/>
        </p:spPr>
        <p:txBody>
          <a:bodyPr wrap="none" rtlCol="0">
            <a:spAutoFit/>
          </a:bodyPr>
          <a:lstStyle/>
          <a:p>
            <a:pPr>
              <a:tabLst>
                <a:tab pos="266700" algn="l"/>
              </a:tabLst>
            </a:pPr>
            <a:r>
              <a:rPr lang="en-US" altLang="ja-JP" sz="1000" dirty="0">
                <a:solidFill>
                  <a:srgbClr val="C00000"/>
                </a:solidFill>
                <a:latin typeface="游ゴシック Medium" panose="020B0500000000000000" pitchFamily="50" charset="-128"/>
                <a:ea typeface="游ゴシック Medium" panose="020B0500000000000000" pitchFamily="50" charset="-128"/>
              </a:rPr>
              <a:t>※2017</a:t>
            </a:r>
            <a:r>
              <a:rPr lang="ja-JP" altLang="en-US" sz="1000" dirty="0">
                <a:solidFill>
                  <a:srgbClr val="C00000"/>
                </a:solidFill>
                <a:latin typeface="游ゴシック Medium" panose="020B0500000000000000" pitchFamily="50" charset="-128"/>
                <a:ea typeface="游ゴシック Medium" panose="020B0500000000000000" pitchFamily="50" charset="-128"/>
              </a:rPr>
              <a:t>年度は設問にある要件が「その他」を除いて</a:t>
            </a:r>
            <a:r>
              <a:rPr lang="en-US" altLang="ja-JP" sz="1000" dirty="0">
                <a:solidFill>
                  <a:srgbClr val="C00000"/>
                </a:solidFill>
                <a:latin typeface="游ゴシック Medium" panose="020B0500000000000000" pitchFamily="50" charset="-128"/>
                <a:ea typeface="游ゴシック Medium" panose="020B0500000000000000" pitchFamily="50" charset="-128"/>
              </a:rPr>
              <a:t>8</a:t>
            </a:r>
            <a:r>
              <a:rPr lang="ja-JP" altLang="en-US" sz="1000" dirty="0">
                <a:solidFill>
                  <a:srgbClr val="C00000"/>
                </a:solidFill>
                <a:latin typeface="游ゴシック Medium" panose="020B0500000000000000" pitchFamily="50" charset="-128"/>
                <a:ea typeface="游ゴシック Medium" panose="020B0500000000000000" pitchFamily="50" charset="-128"/>
              </a:rPr>
              <a:t>個</a:t>
            </a:r>
          </a:p>
        </p:txBody>
      </p:sp>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Tree>
    <p:extLst>
      <p:ext uri="{BB962C8B-B14F-4D97-AF65-F5344CB8AC3E}">
        <p14:creationId xmlns:p14="http://schemas.microsoft.com/office/powerpoint/2010/main" val="10982419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Q9 </a:t>
            </a:r>
            <a:r>
              <a:rPr lang="ja-JP" altLang="en-US" dirty="0"/>
              <a:t>システムに関わる要件の変化（クロス集計）</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
        <p:nvSpPr>
          <p:cNvPr id="8" name="正方形/長方形 7"/>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9236746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Q9 </a:t>
            </a:r>
            <a:r>
              <a:rPr lang="ja-JP" altLang="en-US" dirty="0"/>
              <a:t>システムに関わる要件の変化（クロス集計）</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078676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Q9 </a:t>
            </a:r>
            <a:r>
              <a:rPr lang="ja-JP" altLang="en-US" dirty="0"/>
              <a:t>システムに関わる要件の変化（クロス集計）</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341193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Q9 </a:t>
            </a:r>
            <a:r>
              <a:rPr lang="ja-JP" altLang="en-US" dirty="0"/>
              <a:t>システムに関わる要件の変化（クロス集計）</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032115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Q9 </a:t>
            </a:r>
            <a:r>
              <a:rPr lang="ja-JP" altLang="en-US" dirty="0"/>
              <a:t>システムに関わる要件の変化（クロス集計）</a:t>
            </a:r>
            <a:br>
              <a:rPr lang="en-US" altLang="ja-JP" dirty="0"/>
            </a:br>
            <a:r>
              <a:rPr lang="ja-JP" altLang="ja-JP" dirty="0"/>
              <a:t>デジタル・トランスフォーメーション（</a:t>
            </a:r>
            <a:r>
              <a:rPr lang="en-US" altLang="ja-JP" dirty="0"/>
              <a:t>DX</a:t>
            </a:r>
            <a:r>
              <a:rPr lang="ja-JP" altLang="ja-JP" dirty="0"/>
              <a:t>）への対応</a:t>
            </a:r>
            <a:endParaRPr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sp>
        <p:nvSpPr>
          <p:cNvPr id="8" name="正方形/長方形 7"/>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0819685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Q9 </a:t>
            </a:r>
            <a:r>
              <a:rPr lang="ja-JP" altLang="en-US" dirty="0"/>
              <a:t>システムに関わる要件の変化（クロス集計）</a:t>
            </a:r>
            <a:br>
              <a:rPr lang="en-US" altLang="ja-JP" dirty="0"/>
            </a:br>
            <a:r>
              <a:rPr lang="ja-JP" altLang="en-US" dirty="0"/>
              <a:t>「当てはまる」「やや当てはまる」の数</a:t>
            </a:r>
          </a:p>
        </p:txBody>
      </p:sp>
      <p:sp>
        <p:nvSpPr>
          <p:cNvPr id="7" name="角丸四角形 6"/>
          <p:cNvSpPr/>
          <p:nvPr/>
        </p:nvSpPr>
        <p:spPr>
          <a:xfrm>
            <a:off x="8697416" y="116632"/>
            <a:ext cx="1080120" cy="576064"/>
          </a:xfrm>
          <a:prstGeom prst="roundRect">
            <a:avLst/>
          </a:prstGeom>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設問修正</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231127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a:t>＜参考＞経済産業局の管轄分類</a:t>
            </a:r>
          </a:p>
        </p:txBody>
      </p:sp>
      <p:pic>
        <p:nvPicPr>
          <p:cNvPr id="1027" name="Picture 3" descr="C:\Users\ito\Documents\業務\01 innovation\02 組込みイノベーション協議会\06 産業動向調査\2018 組込み調査\2018回収\回答入力集計\me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528" y="2029669"/>
            <a:ext cx="7200000" cy="420764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00" y="1196752"/>
            <a:ext cx="6480000" cy="239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9305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a:t>Q10 </a:t>
            </a:r>
            <a:r>
              <a:rPr lang="ja-JP" altLang="en-US"/>
              <a:t>システムに関わる要件の変化への対応</a:t>
            </a:r>
            <a:endParaRPr lang="ja-JP" altLang="en-US" dirty="0"/>
          </a:p>
        </p:txBody>
      </p:sp>
      <p:cxnSp>
        <p:nvCxnSpPr>
          <p:cNvPr id="5" name="直線コネクタ 4"/>
          <p:cNvCxnSpPr/>
          <p:nvPr/>
        </p:nvCxnSpPr>
        <p:spPr>
          <a:xfrm>
            <a:off x="488504" y="5392266"/>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885000" y="1844824"/>
            <a:ext cx="0" cy="354744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885000" y="5392266"/>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920552" y="6343436"/>
            <a:ext cx="5698996" cy="246221"/>
          </a:xfrm>
          <a:prstGeom prst="rect">
            <a:avLst/>
          </a:prstGeom>
          <a:noFill/>
        </p:spPr>
        <p:txBody>
          <a:bodyPr wrap="none" rtlCol="0">
            <a:spAutoFit/>
          </a:bodyPr>
          <a:lstStyle/>
          <a:p>
            <a:r>
              <a:rPr kumimoji="1" lang="en-US" altLang="ja-JP" sz="1000" dirty="0">
                <a:solidFill>
                  <a:srgbClr val="C00000"/>
                </a:solidFill>
                <a:latin typeface="游ゴシック Medium" panose="020B0500000000000000" pitchFamily="50" charset="-128"/>
                <a:ea typeface="游ゴシック Medium" panose="020B0500000000000000" pitchFamily="50" charset="-128"/>
              </a:rPr>
              <a:t>※</a:t>
            </a:r>
            <a:r>
              <a:rPr kumimoji="1" lang="ja-JP" altLang="en-US" sz="1000" dirty="0">
                <a:solidFill>
                  <a:srgbClr val="C00000"/>
                </a:solidFill>
                <a:latin typeface="游ゴシック Medium" panose="020B0500000000000000" pitchFamily="50" charset="-128"/>
                <a:ea typeface="游ゴシック Medium" panose="020B0500000000000000" pitchFamily="50" charset="-128"/>
              </a:rPr>
              <a:t>「技術」と「非技術」を分けて「重要と思う」と「やや重要と思う」の計で多い順に並び替え</a:t>
            </a:r>
          </a:p>
        </p:txBody>
      </p:sp>
      <p:sp>
        <p:nvSpPr>
          <p:cNvPr id="18" name="テキスト ボックス 17"/>
          <p:cNvSpPr txBox="1"/>
          <p:nvPr/>
        </p:nvSpPr>
        <p:spPr>
          <a:xfrm>
            <a:off x="312693" y="3554174"/>
            <a:ext cx="607859"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9" name="テキスト ボックス 18"/>
          <p:cNvSpPr txBox="1"/>
          <p:nvPr/>
        </p:nvSpPr>
        <p:spPr>
          <a:xfrm>
            <a:off x="171629" y="5680298"/>
            <a:ext cx="748923"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非技術的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7309504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Q10 </a:t>
            </a:r>
            <a:r>
              <a:rPr lang="ja-JP" altLang="en-US" dirty="0"/>
              <a:t>システムに関わる要件の変化への対応（経年比較）</a:t>
            </a:r>
          </a:p>
        </p:txBody>
      </p:sp>
      <p:cxnSp>
        <p:nvCxnSpPr>
          <p:cNvPr id="7" name="直線コネクタ 6"/>
          <p:cNvCxnSpPr/>
          <p:nvPr/>
        </p:nvCxnSpPr>
        <p:spPr>
          <a:xfrm>
            <a:off x="488504" y="5411316"/>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885000" y="1863874"/>
            <a:ext cx="0" cy="354744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885000" y="5411316"/>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12693" y="3554174"/>
            <a:ext cx="607859"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1" name="テキスト ボックス 10"/>
          <p:cNvSpPr txBox="1"/>
          <p:nvPr/>
        </p:nvSpPr>
        <p:spPr>
          <a:xfrm>
            <a:off x="171629" y="5680298"/>
            <a:ext cx="748923"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非技術的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9219165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Q10 </a:t>
            </a:r>
            <a:r>
              <a:rPr lang="ja-JP" altLang="en-US" dirty="0"/>
              <a:t>システムに関わる要件の変化への対応（経年比較）</a:t>
            </a:r>
            <a:br>
              <a:rPr lang="en-US" altLang="ja-JP" dirty="0"/>
            </a:br>
            <a:r>
              <a:rPr lang="ja-JP" altLang="en-US" dirty="0"/>
              <a:t>「重要と思う」「やや重要と思う」の数</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535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Q10 </a:t>
            </a:r>
            <a:r>
              <a:rPr lang="ja-JP" altLang="en-US" dirty="0"/>
              <a:t>システムに関わる要件の変化への対応（クロス集計）</a:t>
            </a:r>
          </a:p>
        </p:txBody>
      </p:sp>
      <p:cxnSp>
        <p:nvCxnSpPr>
          <p:cNvPr id="14" name="直線コネクタ 13"/>
          <p:cNvCxnSpPr/>
          <p:nvPr/>
        </p:nvCxnSpPr>
        <p:spPr>
          <a:xfrm>
            <a:off x="488504" y="5411316"/>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885000" y="1863874"/>
            <a:ext cx="0" cy="354744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885000" y="5411316"/>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12693" y="3554174"/>
            <a:ext cx="607859"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8" name="テキスト ボックス 17"/>
          <p:cNvSpPr txBox="1"/>
          <p:nvPr/>
        </p:nvSpPr>
        <p:spPr>
          <a:xfrm>
            <a:off x="171629" y="5680298"/>
            <a:ext cx="748923"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非技術的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9" name="正方形/長方形 18"/>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0" name="正方形/長方形 19"/>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21" name="正方形/長方形 20"/>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2" name="正方形/長方形 21"/>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0650093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Q10 </a:t>
            </a:r>
            <a:r>
              <a:rPr lang="ja-JP" altLang="en-US" dirty="0"/>
              <a:t>システムに関わる要件の変化への対応（クロス集計）</a:t>
            </a:r>
          </a:p>
        </p:txBody>
      </p:sp>
      <p:cxnSp>
        <p:nvCxnSpPr>
          <p:cNvPr id="14" name="直線コネクタ 13"/>
          <p:cNvCxnSpPr/>
          <p:nvPr/>
        </p:nvCxnSpPr>
        <p:spPr>
          <a:xfrm>
            <a:off x="488504" y="5411316"/>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885000" y="1863874"/>
            <a:ext cx="0" cy="354744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885000" y="5411316"/>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12693" y="3554174"/>
            <a:ext cx="607859"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8" name="テキスト ボックス 17"/>
          <p:cNvSpPr txBox="1"/>
          <p:nvPr/>
        </p:nvSpPr>
        <p:spPr>
          <a:xfrm>
            <a:off x="171629" y="5680298"/>
            <a:ext cx="748923"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非技術的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9" name="正方形/長方形 18"/>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0" name="正方形/長方形 19"/>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21" name="正方形/長方形 20"/>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2" name="正方形/長方形 21"/>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8803337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Q10 </a:t>
            </a:r>
            <a:r>
              <a:rPr lang="ja-JP" altLang="en-US" dirty="0"/>
              <a:t>システムに関わる要件の変化への対応（クロス集計）</a:t>
            </a:r>
          </a:p>
        </p:txBody>
      </p:sp>
      <p:cxnSp>
        <p:nvCxnSpPr>
          <p:cNvPr id="14" name="直線コネクタ 13"/>
          <p:cNvCxnSpPr/>
          <p:nvPr/>
        </p:nvCxnSpPr>
        <p:spPr>
          <a:xfrm>
            <a:off x="488504" y="5411316"/>
            <a:ext cx="8532496"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885000" y="1863874"/>
            <a:ext cx="0" cy="354744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885000" y="5411316"/>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12693" y="3554174"/>
            <a:ext cx="607859"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8" name="テキスト ボックス 17"/>
          <p:cNvSpPr txBox="1"/>
          <p:nvPr/>
        </p:nvSpPr>
        <p:spPr>
          <a:xfrm>
            <a:off x="171629" y="5680298"/>
            <a:ext cx="748923"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非技術的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9" name="正方形/長方形 18"/>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0" name="正方形/長方形 19"/>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21" name="正方形/長方形 20"/>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2" name="正方形/長方形 21"/>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383131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97" y="1196752"/>
            <a:ext cx="8136000" cy="534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Q10 </a:t>
            </a:r>
            <a:r>
              <a:rPr lang="ja-JP" altLang="en-US" dirty="0"/>
              <a:t>システムに関わる要件の変化への対応（クロス集計）</a:t>
            </a:r>
          </a:p>
        </p:txBody>
      </p:sp>
      <p:cxnSp>
        <p:nvCxnSpPr>
          <p:cNvPr id="14" name="直線コネクタ 13"/>
          <p:cNvCxnSpPr/>
          <p:nvPr/>
        </p:nvCxnSpPr>
        <p:spPr>
          <a:xfrm>
            <a:off x="488504" y="5411316"/>
            <a:ext cx="8532893"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885000" y="1863874"/>
            <a:ext cx="0" cy="3547442"/>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885000" y="5411316"/>
            <a:ext cx="0" cy="962025"/>
          </a:xfrm>
          <a:prstGeom prst="line">
            <a:avLst/>
          </a:prstGeom>
          <a:ln w="127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12693" y="3554174"/>
            <a:ext cx="607859"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8" name="テキスト ボックス 17"/>
          <p:cNvSpPr txBox="1"/>
          <p:nvPr/>
        </p:nvSpPr>
        <p:spPr>
          <a:xfrm>
            <a:off x="171629" y="5680298"/>
            <a:ext cx="748923" cy="430887"/>
          </a:xfrm>
          <a:prstGeom prst="rect">
            <a:avLst/>
          </a:prstGeom>
          <a:noFill/>
        </p:spPr>
        <p:txBody>
          <a:bodyPr wrap="none" rtlCol="0">
            <a:spAutoFit/>
          </a:bodyPr>
          <a:lstStyle/>
          <a:p>
            <a:pPr algn="r"/>
            <a:r>
              <a:rPr kumimoji="1" lang="ja-JP" altLang="en-US" sz="1100" dirty="0">
                <a:solidFill>
                  <a:srgbClr val="C00000"/>
                </a:solidFill>
                <a:latin typeface="游ゴシック Medium" panose="020B0500000000000000" pitchFamily="50" charset="-128"/>
                <a:ea typeface="游ゴシック Medium" panose="020B0500000000000000" pitchFamily="50" charset="-128"/>
              </a:rPr>
              <a:t>非技術的</a:t>
            </a:r>
            <a:endParaRPr kumimoji="1" lang="en-US" altLang="ja-JP" sz="1100" dirty="0">
              <a:solidFill>
                <a:srgbClr val="C00000"/>
              </a:solidFill>
              <a:latin typeface="游ゴシック Medium" panose="020B0500000000000000" pitchFamily="50" charset="-128"/>
              <a:ea typeface="游ゴシック Medium" panose="020B0500000000000000" pitchFamily="50" charset="-128"/>
            </a:endParaRPr>
          </a:p>
          <a:p>
            <a:pPr algn="r"/>
            <a:r>
              <a:rPr lang="ja-JP" altLang="en-US" sz="1100" dirty="0">
                <a:solidFill>
                  <a:srgbClr val="C00000"/>
                </a:solidFill>
                <a:latin typeface="游ゴシック Medium" panose="020B0500000000000000" pitchFamily="50" charset="-128"/>
                <a:ea typeface="游ゴシック Medium" panose="020B0500000000000000" pitchFamily="50" charset="-128"/>
              </a:rPr>
              <a:t>対応</a:t>
            </a:r>
            <a:endParaRPr kumimoji="1" lang="ja-JP" altLang="en-US" sz="1100" dirty="0">
              <a:solidFill>
                <a:srgbClr val="C00000"/>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2" name="正方形/長方形 11"/>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9" name="正方形/長方形 18"/>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20" name="正方形/長方形 19"/>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21" name="正方形/長方形 20"/>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22" name="正方形/長方形 21"/>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2635153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Q10 </a:t>
            </a:r>
            <a:r>
              <a:rPr lang="ja-JP" altLang="en-US" dirty="0"/>
              <a:t>システムに関わる要件の変化への対応（クロス集計）</a:t>
            </a:r>
            <a:br>
              <a:rPr lang="en-US" altLang="ja-JP" dirty="0"/>
            </a:br>
            <a:r>
              <a:rPr lang="ja-JP" altLang="en-US" dirty="0"/>
              <a:t>「重要と思う」「やや重要と思う」の数</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10" name="正方形/長方形 9"/>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3" name="正方形/長方形 12"/>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4" name="正方形/長方形 13"/>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5" name="正方形/長方形 14"/>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9895038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a:t>Q11 DX</a:t>
            </a:r>
            <a:r>
              <a:rPr lang="ja-JP" altLang="en-US"/>
              <a:t>の動きによる事業への影響、自部門／自社での</a:t>
            </a:r>
            <a:r>
              <a:rPr lang="en-US" altLang="ja-JP"/>
              <a:t>DX</a:t>
            </a:r>
            <a:r>
              <a:rPr lang="ja-JP" altLang="en-US"/>
              <a:t>の取り組み</a:t>
            </a:r>
            <a:endParaRPr lang="ja-JP" altLang="en-US" dirty="0"/>
          </a:p>
        </p:txBody>
      </p:sp>
      <p:sp>
        <p:nvSpPr>
          <p:cNvPr id="9" name="角丸四角形 8"/>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10" name="テキスト ボックス 9"/>
          <p:cNvSpPr txBox="1"/>
          <p:nvPr/>
        </p:nvSpPr>
        <p:spPr>
          <a:xfrm>
            <a:off x="3118892" y="4733627"/>
            <a:ext cx="5381601" cy="461665"/>
          </a:xfrm>
          <a:prstGeom prst="rect">
            <a:avLst/>
          </a:prstGeom>
          <a:noFill/>
        </p:spPr>
        <p:txBody>
          <a:bodyPr wrap="none" rtlCol="0">
            <a:spAutoFit/>
          </a:bodyPr>
          <a:lstStyle/>
          <a:p>
            <a:r>
              <a:rPr kumimoji="1" lang="en-US" altLang="ja-JP" sz="1200" dirty="0">
                <a:solidFill>
                  <a:srgbClr val="C00000"/>
                </a:solidFill>
                <a:latin typeface="游ゴシック Medium" panose="020B0500000000000000" pitchFamily="50" charset="-128"/>
                <a:ea typeface="游ゴシック Medium" panose="020B0500000000000000" pitchFamily="50" charset="-128"/>
              </a:rPr>
              <a:t>※</a:t>
            </a:r>
            <a:r>
              <a:rPr kumimoji="1" lang="ja-JP" altLang="en-US" sz="1200" dirty="0">
                <a:solidFill>
                  <a:srgbClr val="C00000"/>
                </a:solidFill>
                <a:latin typeface="游ゴシック Medium" panose="020B0500000000000000" pitchFamily="50" charset="-128"/>
                <a:ea typeface="游ゴシック Medium" panose="020B0500000000000000" pitchFamily="50" charset="-128"/>
              </a:rPr>
              <a:t>「</a:t>
            </a:r>
            <a:r>
              <a:rPr kumimoji="1" lang="en-US" altLang="ja-JP" sz="1200" dirty="0">
                <a:solidFill>
                  <a:srgbClr val="C00000"/>
                </a:solidFill>
                <a:latin typeface="游ゴシック Medium" panose="020B0500000000000000" pitchFamily="50" charset="-128"/>
                <a:ea typeface="游ゴシック Medium" panose="020B0500000000000000" pitchFamily="50" charset="-128"/>
              </a:rPr>
              <a:t>DX</a:t>
            </a:r>
            <a:r>
              <a:rPr kumimoji="1" lang="ja-JP" altLang="en-US" sz="1200" dirty="0">
                <a:solidFill>
                  <a:srgbClr val="C00000"/>
                </a:solidFill>
                <a:latin typeface="游ゴシック Medium" panose="020B0500000000000000" pitchFamily="50" charset="-128"/>
                <a:ea typeface="游ゴシック Medium" panose="020B0500000000000000" pitchFamily="50" charset="-128"/>
              </a:rPr>
              <a:t>の動きによる事業への影響」「自部門／自社での</a:t>
            </a:r>
            <a:r>
              <a:rPr kumimoji="1" lang="en-US" altLang="ja-JP" sz="1200" dirty="0">
                <a:solidFill>
                  <a:srgbClr val="C00000"/>
                </a:solidFill>
                <a:latin typeface="游ゴシック Medium" panose="020B0500000000000000" pitchFamily="50" charset="-128"/>
                <a:ea typeface="游ゴシック Medium" panose="020B0500000000000000" pitchFamily="50" charset="-128"/>
              </a:rPr>
              <a:t>DX</a:t>
            </a:r>
            <a:r>
              <a:rPr kumimoji="1" lang="ja-JP" altLang="en-US" sz="1200" dirty="0">
                <a:solidFill>
                  <a:srgbClr val="C00000"/>
                </a:solidFill>
                <a:latin typeface="游ゴシック Medium" panose="020B0500000000000000" pitchFamily="50" charset="-128"/>
                <a:ea typeface="游ゴシック Medium" panose="020B0500000000000000" pitchFamily="50" charset="-128"/>
              </a:rPr>
              <a:t>の取り組み」の</a:t>
            </a:r>
            <a:endParaRPr kumimoji="1" lang="en-US" altLang="ja-JP" sz="1200" dirty="0">
              <a:solidFill>
                <a:srgbClr val="C00000"/>
              </a:solidFill>
              <a:latin typeface="游ゴシック Medium" panose="020B0500000000000000" pitchFamily="50" charset="-128"/>
              <a:ea typeface="游ゴシック Medium" panose="020B0500000000000000" pitchFamily="50" charset="-128"/>
            </a:endParaRPr>
          </a:p>
          <a:p>
            <a:r>
              <a:rPr lang="ja-JP" altLang="en-US" sz="1200" dirty="0">
                <a:solidFill>
                  <a:srgbClr val="C00000"/>
                </a:solidFill>
                <a:latin typeface="游ゴシック Medium" panose="020B0500000000000000" pitchFamily="50" charset="-128"/>
                <a:ea typeface="游ゴシック Medium" panose="020B0500000000000000" pitchFamily="50" charset="-128"/>
              </a:rPr>
              <a:t>　</a:t>
            </a:r>
            <a:r>
              <a:rPr kumimoji="1" lang="ja-JP" altLang="en-US" sz="1200" dirty="0">
                <a:solidFill>
                  <a:srgbClr val="C00000"/>
                </a:solidFill>
                <a:latin typeface="游ゴシック Medium" panose="020B0500000000000000" pitchFamily="50" charset="-128"/>
                <a:ea typeface="游ゴシック Medium" panose="020B0500000000000000" pitchFamily="50" charset="-128"/>
              </a:rPr>
              <a:t>いずれも「全くない」「わからない」とした回答は全体の</a:t>
            </a:r>
            <a:r>
              <a:rPr kumimoji="1" lang="en-US" altLang="ja-JP" sz="1200" dirty="0">
                <a:solidFill>
                  <a:srgbClr val="C00000"/>
                </a:solidFill>
                <a:latin typeface="游ゴシック Medium" panose="020B0500000000000000" pitchFamily="50" charset="-128"/>
                <a:ea typeface="游ゴシック Medium" panose="020B0500000000000000" pitchFamily="50" charset="-128"/>
              </a:rPr>
              <a:t>37.7</a:t>
            </a:r>
            <a:r>
              <a:rPr kumimoji="1" lang="ja-JP" altLang="en-US" sz="1200" dirty="0">
                <a:solidFill>
                  <a:srgbClr val="C00000"/>
                </a:solidFill>
                <a:latin typeface="游ゴシック Medium" panose="020B0500000000000000" pitchFamily="50" charset="-128"/>
                <a:ea typeface="游ゴシック Medium" panose="020B0500000000000000" pitchFamily="50" charset="-128"/>
              </a:rPr>
              <a:t>％</a:t>
            </a:r>
          </a:p>
        </p:txBody>
      </p:sp>
    </p:spTree>
    <p:extLst>
      <p:ext uri="{BB962C8B-B14F-4D97-AF65-F5344CB8AC3E}">
        <p14:creationId xmlns:p14="http://schemas.microsoft.com/office/powerpoint/2010/main" val="1703682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Q11 DX</a:t>
            </a:r>
            <a:r>
              <a:rPr lang="ja-JP" altLang="en-US" dirty="0"/>
              <a:t>の動きによる事業への影響、自部門／自社での</a:t>
            </a:r>
            <a:r>
              <a:rPr lang="en-US" altLang="ja-JP" dirty="0"/>
              <a:t>DX</a:t>
            </a:r>
            <a:r>
              <a:rPr lang="ja-JP" altLang="en-US" dirty="0"/>
              <a:t>の取り組み</a:t>
            </a:r>
            <a:br>
              <a:rPr lang="en-US" altLang="ja-JP" dirty="0"/>
            </a:br>
            <a:r>
              <a:rPr lang="ja-JP" altLang="en-US" dirty="0"/>
              <a:t>（クロス集計）</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081248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a:t>調査項目</a:t>
            </a:r>
            <a:endParaRPr lang="ja-JP" altLang="en-US" dirty="0"/>
          </a:p>
        </p:txBody>
      </p:sp>
      <p:sp>
        <p:nvSpPr>
          <p:cNvPr id="3" name="テキスト ボックス 2"/>
          <p:cNvSpPr txBox="1"/>
          <p:nvPr/>
        </p:nvSpPr>
        <p:spPr>
          <a:xfrm>
            <a:off x="2072680" y="1196753"/>
            <a:ext cx="7632848" cy="504056"/>
          </a:xfrm>
          <a:prstGeom prst="rect">
            <a:avLst/>
          </a:prstGeom>
          <a:solidFill>
            <a:schemeClr val="bg1"/>
          </a:solidFill>
          <a:ln w="12700">
            <a:solidFill>
              <a:schemeClr val="bg1">
                <a:lumMod val="50000"/>
              </a:schemeClr>
            </a:solidFill>
          </a:ln>
        </p:spPr>
        <p:txBody>
          <a:bodyPr wrap="none" rtlCol="0" anchor="ctr">
            <a:noAutofit/>
          </a:bodyPr>
          <a:lstStyle/>
          <a:p>
            <a:r>
              <a:rPr lang="en-US" altLang="ja-JP" sz="900" dirty="0">
                <a:latin typeface="游ゴシック Medium" panose="020B0500000000000000" pitchFamily="50" charset="-128"/>
                <a:ea typeface="游ゴシック Medium" panose="020B0500000000000000" pitchFamily="50" charset="-128"/>
              </a:rPr>
              <a:t>Q1</a:t>
            </a:r>
            <a:r>
              <a:rPr lang="ja-JP" altLang="en-US" sz="900" dirty="0">
                <a:latin typeface="游ゴシック Medium" panose="020B0500000000000000" pitchFamily="50" charset="-128"/>
                <a:ea typeface="游ゴシック Medium" panose="020B0500000000000000" pitchFamily="50" charset="-128"/>
              </a:rPr>
              <a:t>　事業規模（従業員数／売上高／全開発費）</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Q2</a:t>
            </a:r>
            <a:r>
              <a:rPr lang="ja-JP" altLang="en-US" sz="900" dirty="0">
                <a:latin typeface="游ゴシック Medium" panose="020B0500000000000000" pitchFamily="50" charset="-128"/>
                <a:ea typeface="游ゴシック Medium" panose="020B0500000000000000" pitchFamily="50" charset="-128"/>
              </a:rPr>
              <a:t>　全開発費の内訳、組込み</a:t>
            </a:r>
            <a:r>
              <a:rPr lang="en-US" altLang="ja-JP" sz="900" dirty="0">
                <a:latin typeface="游ゴシック Medium" panose="020B0500000000000000" pitchFamily="50" charset="-128"/>
                <a:ea typeface="游ゴシック Medium" panose="020B0500000000000000" pitchFamily="50" charset="-128"/>
              </a:rPr>
              <a:t>/</a:t>
            </a: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に関連するソフトウェア開発費の内訳</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Q3</a:t>
            </a:r>
            <a:r>
              <a:rPr lang="ja-JP" altLang="en-US" sz="900" dirty="0">
                <a:latin typeface="游ゴシック Medium" panose="020B0500000000000000" pitchFamily="50" charset="-128"/>
                <a:ea typeface="游ゴシック Medium" panose="020B0500000000000000" pitchFamily="50" charset="-128"/>
              </a:rPr>
              <a:t>　事業内容（主要な事業のカテゴリ：組込み製品及び同部品事業／</a:t>
            </a:r>
            <a:r>
              <a:rPr lang="en-US" altLang="ja-JP" sz="900" dirty="0" err="1">
                <a:solidFill>
                  <a:srgbClr val="C00000"/>
                </a:solidFill>
                <a:latin typeface="游ゴシック Medium" panose="020B0500000000000000" pitchFamily="50" charset="-128"/>
                <a:ea typeface="游ゴシック Medium" panose="020B0500000000000000" pitchFamily="50" charset="-128"/>
              </a:rPr>
              <a:t>IoT</a:t>
            </a:r>
            <a:r>
              <a:rPr lang="ja-JP" altLang="en-US" sz="900" dirty="0">
                <a:solidFill>
                  <a:srgbClr val="C00000"/>
                </a:solidFill>
                <a:latin typeface="游ゴシック Medium" panose="020B0500000000000000" pitchFamily="50" charset="-128"/>
                <a:ea typeface="游ゴシック Medium" panose="020B0500000000000000" pitchFamily="50" charset="-128"/>
              </a:rPr>
              <a:t>に関連した事業</a:t>
            </a:r>
            <a:r>
              <a:rPr lang="ja-JP" altLang="en-US" sz="900" dirty="0">
                <a:latin typeface="游ゴシック Medium" panose="020B0500000000000000" pitchFamily="50" charset="-128"/>
                <a:ea typeface="游ゴシック Medium" panose="020B0500000000000000" pitchFamily="50" charset="-128"/>
              </a:rPr>
              <a:t>／特定の組込み</a:t>
            </a:r>
            <a:r>
              <a:rPr lang="en-US" altLang="ja-JP" sz="900" dirty="0">
                <a:latin typeface="游ゴシック Medium" panose="020B0500000000000000" pitchFamily="50" charset="-128"/>
                <a:ea typeface="游ゴシック Medium" panose="020B0500000000000000" pitchFamily="50" charset="-128"/>
              </a:rPr>
              <a:t>/</a:t>
            </a:r>
            <a:r>
              <a:rPr lang="en-US" altLang="ja-JP" sz="900" dirty="0" err="1">
                <a:latin typeface="游ゴシック Medium" panose="020B0500000000000000" pitchFamily="50" charset="-128"/>
                <a:ea typeface="游ゴシック Medium" panose="020B0500000000000000" pitchFamily="50" charset="-128"/>
              </a:rPr>
              <a:t>IoT</a:t>
            </a:r>
            <a:r>
              <a:rPr lang="ja-JP" altLang="en-US" sz="900" dirty="0">
                <a:latin typeface="游ゴシック Medium" panose="020B0500000000000000" pitchFamily="50" charset="-128"/>
                <a:ea typeface="游ゴシック Medium" panose="020B0500000000000000" pitchFamily="50" charset="-128"/>
              </a:rPr>
              <a:t>製品に特化していない事業）</a:t>
            </a:r>
          </a:p>
        </p:txBody>
      </p:sp>
      <p:sp>
        <p:nvSpPr>
          <p:cNvPr id="7" name="テキスト ボックス 6"/>
          <p:cNvSpPr txBox="1"/>
          <p:nvPr/>
        </p:nvSpPr>
        <p:spPr>
          <a:xfrm>
            <a:off x="200472" y="1196751"/>
            <a:ext cx="1872208" cy="504057"/>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dirty="0"/>
              <a:t>企業活動の状況</a:t>
            </a:r>
          </a:p>
        </p:txBody>
      </p:sp>
      <p:sp>
        <p:nvSpPr>
          <p:cNvPr id="11" name="テキスト ボックス 10"/>
          <p:cNvSpPr txBox="1"/>
          <p:nvPr/>
        </p:nvSpPr>
        <p:spPr>
          <a:xfrm>
            <a:off x="2072680" y="1700809"/>
            <a:ext cx="7632848" cy="792087"/>
          </a:xfrm>
          <a:prstGeom prst="rect">
            <a:avLst/>
          </a:prstGeom>
          <a:solidFill>
            <a:schemeClr val="bg1"/>
          </a:solidFill>
          <a:ln w="12700">
            <a:solidFill>
              <a:schemeClr val="bg1">
                <a:lumMod val="50000"/>
              </a:schemeClr>
            </a:solidFill>
          </a:ln>
        </p:spPr>
        <p:txBody>
          <a:bodyPr wrap="none" rtlCol="0" anchor="ctr">
            <a:noAutofit/>
          </a:bodyPr>
          <a:lstStyle/>
          <a:p>
            <a:r>
              <a:rPr lang="en-US" altLang="ja-JP" sz="900" dirty="0">
                <a:latin typeface="游ゴシック Medium" panose="020B0500000000000000" pitchFamily="50" charset="-128"/>
                <a:ea typeface="游ゴシック Medium" panose="020B0500000000000000" pitchFamily="50" charset="-128"/>
              </a:rPr>
              <a:t>Q4</a:t>
            </a:r>
            <a:r>
              <a:rPr lang="ja-JP" altLang="en-US" sz="900" dirty="0">
                <a:latin typeface="游ゴシック Medium" panose="020B0500000000000000" pitchFamily="50" charset="-128"/>
                <a:ea typeface="游ゴシック Medium" panose="020B0500000000000000" pitchFamily="50" charset="-128"/>
              </a:rPr>
              <a:t>　現在／将来の取引形態</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Q5</a:t>
            </a:r>
            <a:r>
              <a:rPr lang="ja-JP" altLang="en-US" sz="900" dirty="0">
                <a:latin typeface="游ゴシック Medium" panose="020B0500000000000000" pitchFamily="50" charset="-128"/>
                <a:ea typeface="游ゴシック Medium" panose="020B0500000000000000" pitchFamily="50" charset="-128"/>
              </a:rPr>
              <a:t>　現在／将来の事業形態</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Q6</a:t>
            </a:r>
            <a:r>
              <a:rPr lang="ja-JP" altLang="en-US" sz="900" dirty="0">
                <a:latin typeface="游ゴシック Medium" panose="020B0500000000000000" pitchFamily="50" charset="-128"/>
                <a:ea typeface="游ゴシック Medium" panose="020B0500000000000000" pitchFamily="50" charset="-128"/>
              </a:rPr>
              <a:t>　現在／将来の製品・サービスの提供先</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Q7</a:t>
            </a:r>
            <a:r>
              <a:rPr lang="ja-JP" altLang="en-US" sz="900" dirty="0">
                <a:latin typeface="游ゴシック Medium" panose="020B0500000000000000" pitchFamily="50" charset="-128"/>
                <a:ea typeface="游ゴシック Medium" panose="020B0500000000000000" pitchFamily="50" charset="-128"/>
              </a:rPr>
              <a:t>　事業環境の変化の影響</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Q8</a:t>
            </a:r>
            <a:r>
              <a:rPr lang="ja-JP" altLang="en-US" sz="900" dirty="0">
                <a:latin typeface="游ゴシック Medium" panose="020B0500000000000000" pitchFamily="50" charset="-128"/>
                <a:ea typeface="游ゴシック Medium" panose="020B0500000000000000" pitchFamily="50" charset="-128"/>
              </a:rPr>
              <a:t>　事業環境の変化が売上･利益に及ぼす影響</a:t>
            </a:r>
          </a:p>
        </p:txBody>
      </p:sp>
      <p:sp>
        <p:nvSpPr>
          <p:cNvPr id="12" name="テキスト ボックス 11"/>
          <p:cNvSpPr txBox="1"/>
          <p:nvPr/>
        </p:nvSpPr>
        <p:spPr>
          <a:xfrm>
            <a:off x="2072680" y="2492896"/>
            <a:ext cx="7632848" cy="792088"/>
          </a:xfrm>
          <a:prstGeom prst="rect">
            <a:avLst/>
          </a:prstGeom>
          <a:solidFill>
            <a:schemeClr val="bg1"/>
          </a:solidFill>
          <a:ln w="12700">
            <a:solidFill>
              <a:schemeClr val="bg1">
                <a:lumMod val="50000"/>
              </a:schemeClr>
            </a:solidFill>
          </a:ln>
        </p:spPr>
        <p:txBody>
          <a:bodyPr wrap="none" rtlCol="0" anchor="ctr">
            <a:noAutofit/>
          </a:bodyPr>
          <a:lstStyle/>
          <a:p>
            <a:r>
              <a:rPr lang="en-US" altLang="ja-JP" sz="900" dirty="0">
                <a:latin typeface="游ゴシック Medium" panose="020B0500000000000000" pitchFamily="50" charset="-128"/>
                <a:ea typeface="游ゴシック Medium" panose="020B0500000000000000" pitchFamily="50" charset="-128"/>
              </a:rPr>
              <a:t>Q9</a:t>
            </a:r>
            <a:r>
              <a:rPr lang="ja-JP" altLang="en-US" sz="900" dirty="0">
                <a:latin typeface="游ゴシック Medium" panose="020B0500000000000000" pitchFamily="50" charset="-128"/>
                <a:ea typeface="游ゴシック Medium" panose="020B0500000000000000" pitchFamily="50" charset="-128"/>
              </a:rPr>
              <a:t>　システムの要件の変化（</a:t>
            </a:r>
            <a:r>
              <a:rPr lang="en-US" altLang="ja-JP" sz="900" dirty="0">
                <a:latin typeface="游ゴシック Medium" panose="020B0500000000000000" pitchFamily="50" charset="-128"/>
                <a:ea typeface="游ゴシック Medium" panose="020B0500000000000000" pitchFamily="50" charset="-128"/>
              </a:rPr>
              <a:t>I</a:t>
            </a:r>
            <a:r>
              <a:rPr lang="ja-JP" altLang="en-US" sz="900" dirty="0">
                <a:latin typeface="游ゴシック Medium" panose="020B0500000000000000" pitchFamily="50" charset="-128"/>
                <a:ea typeface="游ゴシック Medium" panose="020B0500000000000000" pitchFamily="50" charset="-128"/>
              </a:rPr>
              <a:t>：</a:t>
            </a:r>
            <a:r>
              <a:rPr lang="ja-JP" altLang="en-US" sz="900" dirty="0">
                <a:solidFill>
                  <a:srgbClr val="0070C0"/>
                </a:solidFill>
                <a:latin typeface="游ゴシック Medium" panose="020B0500000000000000" pitchFamily="50" charset="-128"/>
                <a:ea typeface="游ゴシック Medium" panose="020B0500000000000000" pitchFamily="50" charset="-128"/>
              </a:rPr>
              <a:t>デジタルトランスフォーメーション（</a:t>
            </a:r>
            <a:r>
              <a:rPr lang="en-US" altLang="ja-JP" sz="900" dirty="0">
                <a:solidFill>
                  <a:srgbClr val="0070C0"/>
                </a:solidFill>
                <a:latin typeface="游ゴシック Medium" panose="020B0500000000000000" pitchFamily="50" charset="-128"/>
                <a:ea typeface="游ゴシック Medium" panose="020B0500000000000000" pitchFamily="50" charset="-128"/>
              </a:rPr>
              <a:t>DX</a:t>
            </a:r>
            <a:r>
              <a:rPr lang="ja-JP" altLang="en-US" sz="900" dirty="0">
                <a:solidFill>
                  <a:srgbClr val="0070C0"/>
                </a:solidFill>
                <a:latin typeface="游ゴシック Medium" panose="020B0500000000000000" pitchFamily="50" charset="-128"/>
                <a:ea typeface="游ゴシック Medium" panose="020B0500000000000000" pitchFamily="50" charset="-128"/>
              </a:rPr>
              <a:t>）への対応</a:t>
            </a:r>
            <a:r>
              <a:rPr lang="ja-JP" altLang="en-US" sz="900" dirty="0">
                <a:latin typeface="游ゴシック Medium" panose="020B0500000000000000" pitchFamily="50" charset="-128"/>
                <a:ea typeface="游ゴシック Medium" panose="020B0500000000000000" pitchFamily="50" charset="-128"/>
              </a:rPr>
              <a:t>）</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Q10</a:t>
            </a:r>
            <a:r>
              <a:rPr lang="ja-JP" altLang="en-US" sz="900" dirty="0">
                <a:latin typeface="游ゴシック Medium" panose="020B0500000000000000" pitchFamily="50" charset="-128"/>
                <a:ea typeface="游ゴシック Medium" panose="020B0500000000000000" pitchFamily="50" charset="-128"/>
              </a:rPr>
              <a:t>　システムの要件の変化への対応</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Q11</a:t>
            </a:r>
            <a:r>
              <a:rPr lang="ja-JP" altLang="en-US" sz="900" dirty="0">
                <a:latin typeface="游ゴシック Medium" panose="020B0500000000000000" pitchFamily="50" charset="-128"/>
                <a:ea typeface="游ゴシック Medium" panose="020B0500000000000000" pitchFamily="50" charset="-128"/>
              </a:rPr>
              <a:t>　</a:t>
            </a:r>
            <a:r>
              <a:rPr lang="en-US" altLang="ja-JP" sz="900" dirty="0">
                <a:latin typeface="游ゴシック Medium" panose="020B0500000000000000" pitchFamily="50" charset="-128"/>
                <a:ea typeface="游ゴシック Medium" panose="020B0500000000000000" pitchFamily="50" charset="-128"/>
              </a:rPr>
              <a:t>DX</a:t>
            </a:r>
            <a:r>
              <a:rPr lang="ja-JP" altLang="en-US" sz="900" dirty="0">
                <a:latin typeface="游ゴシック Medium" panose="020B0500000000000000" pitchFamily="50" charset="-128"/>
                <a:ea typeface="游ゴシック Medium" panose="020B0500000000000000" pitchFamily="50" charset="-128"/>
              </a:rPr>
              <a:t>の動きによる事業への影響、</a:t>
            </a:r>
            <a:r>
              <a:rPr lang="ja-JP" altLang="en-US" sz="900" dirty="0">
                <a:solidFill>
                  <a:srgbClr val="C00000"/>
                </a:solidFill>
                <a:latin typeface="游ゴシック Medium" panose="020B0500000000000000" pitchFamily="50" charset="-128"/>
                <a:ea typeface="游ゴシック Medium" panose="020B0500000000000000" pitchFamily="50" charset="-128"/>
              </a:rPr>
              <a:t>自部門／自社での</a:t>
            </a:r>
            <a:r>
              <a:rPr lang="en-US" altLang="ja-JP" sz="900" dirty="0">
                <a:solidFill>
                  <a:srgbClr val="C00000"/>
                </a:solidFill>
                <a:latin typeface="游ゴシック Medium" panose="020B0500000000000000" pitchFamily="50" charset="-128"/>
                <a:ea typeface="游ゴシック Medium" panose="020B0500000000000000" pitchFamily="50" charset="-128"/>
              </a:rPr>
              <a:t>DX</a:t>
            </a:r>
            <a:r>
              <a:rPr lang="ja-JP" altLang="en-US" sz="900" dirty="0">
                <a:solidFill>
                  <a:srgbClr val="C00000"/>
                </a:solidFill>
                <a:latin typeface="游ゴシック Medium" panose="020B0500000000000000" pitchFamily="50" charset="-128"/>
                <a:ea typeface="游ゴシック Medium" panose="020B0500000000000000" pitchFamily="50" charset="-128"/>
              </a:rPr>
              <a:t>の取り組み</a:t>
            </a:r>
            <a:endParaRPr lang="en-US" altLang="ja-JP" sz="900" dirty="0">
              <a:solidFill>
                <a:srgbClr val="C00000"/>
              </a:solidFill>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Q12</a:t>
            </a:r>
            <a:r>
              <a:rPr lang="ja-JP" altLang="en-US" sz="900" dirty="0">
                <a:latin typeface="游ゴシック Medium" panose="020B0500000000000000" pitchFamily="50" charset="-128"/>
                <a:ea typeface="游ゴシック Medium" panose="020B0500000000000000" pitchFamily="50" charset="-128"/>
              </a:rPr>
              <a:t>　</a:t>
            </a:r>
            <a:r>
              <a:rPr lang="en-US" altLang="ja-JP" sz="900" dirty="0">
                <a:latin typeface="游ゴシック Medium" panose="020B0500000000000000" pitchFamily="50" charset="-128"/>
                <a:ea typeface="游ゴシック Medium" panose="020B0500000000000000" pitchFamily="50" charset="-128"/>
              </a:rPr>
              <a:t>DX</a:t>
            </a:r>
            <a:r>
              <a:rPr lang="ja-JP" altLang="en-US" sz="900" dirty="0">
                <a:latin typeface="游ゴシック Medium" panose="020B0500000000000000" pitchFamily="50" charset="-128"/>
                <a:ea typeface="游ゴシック Medium" panose="020B0500000000000000" pitchFamily="50" charset="-128"/>
              </a:rPr>
              <a:t>に取り組む目的</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Q13</a:t>
            </a:r>
            <a:r>
              <a:rPr lang="ja-JP" altLang="en-US" sz="900" dirty="0">
                <a:latin typeface="游ゴシック Medium" panose="020B0500000000000000" pitchFamily="50" charset="-128"/>
                <a:ea typeface="游ゴシック Medium" panose="020B0500000000000000" pitchFamily="50" charset="-128"/>
              </a:rPr>
              <a:t>　</a:t>
            </a:r>
            <a:r>
              <a:rPr lang="en-US" altLang="ja-JP" sz="900" dirty="0">
                <a:latin typeface="游ゴシック Medium" panose="020B0500000000000000" pitchFamily="50" charset="-128"/>
                <a:ea typeface="游ゴシック Medium" panose="020B0500000000000000" pitchFamily="50" charset="-128"/>
              </a:rPr>
              <a:t>DX</a:t>
            </a:r>
            <a:r>
              <a:rPr lang="ja-JP" altLang="en-US" sz="900" dirty="0">
                <a:latin typeface="游ゴシック Medium" panose="020B0500000000000000" pitchFamily="50" charset="-128"/>
                <a:ea typeface="游ゴシック Medium" panose="020B0500000000000000" pitchFamily="50" charset="-128"/>
              </a:rPr>
              <a:t>を実行する上での課題</a:t>
            </a:r>
          </a:p>
        </p:txBody>
      </p:sp>
      <p:sp>
        <p:nvSpPr>
          <p:cNvPr id="13" name="テキスト ボックス 12"/>
          <p:cNvSpPr txBox="1"/>
          <p:nvPr/>
        </p:nvSpPr>
        <p:spPr>
          <a:xfrm>
            <a:off x="200472" y="1700808"/>
            <a:ext cx="1872208" cy="792088"/>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dirty="0"/>
              <a:t>事業環境の変化</a:t>
            </a:r>
          </a:p>
        </p:txBody>
      </p:sp>
      <p:sp>
        <p:nvSpPr>
          <p:cNvPr id="14" name="テキスト ボックス 13"/>
          <p:cNvSpPr txBox="1"/>
          <p:nvPr/>
        </p:nvSpPr>
        <p:spPr>
          <a:xfrm>
            <a:off x="200472" y="2492896"/>
            <a:ext cx="1872208" cy="792088"/>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dirty="0"/>
              <a:t>新技術へ向けた変革</a:t>
            </a:r>
          </a:p>
        </p:txBody>
      </p:sp>
      <p:sp>
        <p:nvSpPr>
          <p:cNvPr id="15" name="テキスト ボックス 14"/>
          <p:cNvSpPr txBox="1"/>
          <p:nvPr/>
        </p:nvSpPr>
        <p:spPr>
          <a:xfrm>
            <a:off x="2072680" y="3284984"/>
            <a:ext cx="7632848" cy="216024"/>
          </a:xfrm>
          <a:prstGeom prst="rect">
            <a:avLst/>
          </a:prstGeom>
          <a:solidFill>
            <a:schemeClr val="bg1"/>
          </a:solidFill>
          <a:ln w="12700">
            <a:solidFill>
              <a:schemeClr val="bg1">
                <a:lumMod val="50000"/>
              </a:schemeClr>
            </a:solidFill>
          </a:ln>
        </p:spPr>
        <p:txBody>
          <a:bodyPr wrap="none" rtlCol="0" anchor="ctr">
            <a:noAutofit/>
          </a:bodyPr>
          <a:lstStyle/>
          <a:p>
            <a:r>
              <a:rPr lang="en-US" altLang="ja-JP" sz="900" dirty="0">
                <a:latin typeface="游ゴシック Medium" panose="020B0500000000000000" pitchFamily="50" charset="-128"/>
                <a:ea typeface="游ゴシック Medium" panose="020B0500000000000000" pitchFamily="50" charset="-128"/>
              </a:rPr>
              <a:t>Q14</a:t>
            </a:r>
            <a:r>
              <a:rPr lang="ja-JP" altLang="en-US" sz="900" dirty="0">
                <a:latin typeface="游ゴシック Medium" panose="020B0500000000000000" pitchFamily="50" charset="-128"/>
                <a:ea typeface="游ゴシック Medium" panose="020B0500000000000000" pitchFamily="50" charset="-128"/>
              </a:rPr>
              <a:t>　</a:t>
            </a:r>
            <a:r>
              <a:rPr lang="ja-JP" altLang="en-US" sz="900" dirty="0">
                <a:solidFill>
                  <a:srgbClr val="0070C0"/>
                </a:solidFill>
                <a:latin typeface="游ゴシック Medium" panose="020B0500000000000000" pitchFamily="50" charset="-128"/>
                <a:ea typeface="游ゴシック Medium" panose="020B0500000000000000" pitchFamily="50" charset="-128"/>
              </a:rPr>
              <a:t>開発の課題とその解決策</a:t>
            </a:r>
            <a:endParaRPr lang="ja-JP" altLang="en-US" sz="900" dirty="0">
              <a:latin typeface="游ゴシック Medium" panose="020B0500000000000000" pitchFamily="50" charset="-128"/>
              <a:ea typeface="游ゴシック Medium" panose="020B0500000000000000" pitchFamily="50" charset="-128"/>
            </a:endParaRPr>
          </a:p>
        </p:txBody>
      </p:sp>
      <p:sp>
        <p:nvSpPr>
          <p:cNvPr id="16" name="テキスト ボックス 15"/>
          <p:cNvSpPr txBox="1"/>
          <p:nvPr/>
        </p:nvSpPr>
        <p:spPr>
          <a:xfrm>
            <a:off x="200472" y="3284984"/>
            <a:ext cx="1872208" cy="216024"/>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dirty="0"/>
              <a:t>開発の課題とその解決策</a:t>
            </a:r>
          </a:p>
        </p:txBody>
      </p:sp>
      <p:sp>
        <p:nvSpPr>
          <p:cNvPr id="17" name="テキスト ボックス 16"/>
          <p:cNvSpPr txBox="1"/>
          <p:nvPr/>
        </p:nvSpPr>
        <p:spPr>
          <a:xfrm>
            <a:off x="2072680" y="3501008"/>
            <a:ext cx="7632848" cy="1296144"/>
          </a:xfrm>
          <a:prstGeom prst="rect">
            <a:avLst/>
          </a:prstGeom>
          <a:solidFill>
            <a:schemeClr val="bg1"/>
          </a:solidFill>
          <a:ln w="12700">
            <a:solidFill>
              <a:schemeClr val="bg1">
                <a:lumMod val="50000"/>
              </a:schemeClr>
            </a:solidFill>
          </a:ln>
        </p:spPr>
        <p:txBody>
          <a:bodyPr wrap="none" rtlCol="0" anchor="ctr">
            <a:noAutofit/>
          </a:bodyPr>
          <a:lstStyle/>
          <a:p>
            <a:r>
              <a:rPr lang="en-US" altLang="ja-JP" sz="900" dirty="0">
                <a:latin typeface="游ゴシック Medium" panose="020B0500000000000000" pitchFamily="50" charset="-128"/>
                <a:ea typeface="游ゴシック Medium" panose="020B0500000000000000" pitchFamily="50" charset="-128"/>
              </a:rPr>
              <a:t>Q15</a:t>
            </a:r>
            <a:r>
              <a:rPr lang="ja-JP" altLang="en-US" sz="900" dirty="0">
                <a:latin typeface="游ゴシック Medium" panose="020B0500000000000000" pitchFamily="50" charset="-128"/>
                <a:ea typeface="游ゴシック Medium" panose="020B0500000000000000" pitchFamily="50" charset="-128"/>
              </a:rPr>
              <a:t>　</a:t>
            </a:r>
            <a:r>
              <a:rPr lang="ja-JP" altLang="en-US" sz="900" dirty="0">
                <a:solidFill>
                  <a:srgbClr val="0070C0"/>
                </a:solidFill>
                <a:latin typeface="游ゴシック Medium" panose="020B0500000000000000" pitchFamily="50" charset="-128"/>
                <a:ea typeface="游ゴシック Medium" panose="020B0500000000000000" pitchFamily="50" charset="-128"/>
              </a:rPr>
              <a:t>現在重要な技術、将来強化／新たに獲得したい技術</a:t>
            </a:r>
            <a:endParaRPr lang="en-US" altLang="ja-JP" sz="900" dirty="0">
              <a:solidFill>
                <a:srgbClr val="0070C0"/>
              </a:solidFill>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Q16</a:t>
            </a:r>
            <a:r>
              <a:rPr lang="ja-JP" altLang="en-US" sz="900" dirty="0">
                <a:latin typeface="游ゴシック Medium" panose="020B0500000000000000" pitchFamily="50" charset="-128"/>
                <a:ea typeface="游ゴシック Medium" panose="020B0500000000000000" pitchFamily="50" charset="-128"/>
              </a:rPr>
              <a:t>　現在／将来のハードウェア</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Q17</a:t>
            </a:r>
            <a:r>
              <a:rPr lang="ja-JP" altLang="en-US" sz="900" dirty="0">
                <a:latin typeface="游ゴシック Medium" panose="020B0500000000000000" pitchFamily="50" charset="-128"/>
                <a:ea typeface="游ゴシック Medium" panose="020B0500000000000000" pitchFamily="50" charset="-128"/>
              </a:rPr>
              <a:t>　モデルベース開発･開発ツールの導入状況</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Q18</a:t>
            </a:r>
            <a:r>
              <a:rPr lang="ja-JP" altLang="en-US" sz="900" dirty="0">
                <a:latin typeface="游ゴシック Medium" panose="020B0500000000000000" pitchFamily="50" charset="-128"/>
                <a:ea typeface="游ゴシック Medium" panose="020B0500000000000000" pitchFamily="50" charset="-128"/>
              </a:rPr>
              <a:t>　モデルベース開発技術の導入目的</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Q19</a:t>
            </a:r>
            <a:r>
              <a:rPr lang="ja-JP" altLang="en-US" sz="900" dirty="0">
                <a:latin typeface="游ゴシック Medium" panose="020B0500000000000000" pitchFamily="50" charset="-128"/>
                <a:ea typeface="游ゴシック Medium" panose="020B0500000000000000" pitchFamily="50" charset="-128"/>
              </a:rPr>
              <a:t>　モデルベース開発技術の利用の際の課題</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Q20</a:t>
            </a:r>
            <a:r>
              <a:rPr lang="ja-JP" altLang="en-US" sz="900" dirty="0">
                <a:latin typeface="游ゴシック Medium" panose="020B0500000000000000" pitchFamily="50" charset="-128"/>
                <a:ea typeface="游ゴシック Medium" panose="020B0500000000000000" pitchFamily="50" charset="-128"/>
              </a:rPr>
              <a:t>　</a:t>
            </a:r>
            <a:r>
              <a:rPr lang="en-US" altLang="ja-JP" sz="900" dirty="0">
                <a:solidFill>
                  <a:srgbClr val="C00000"/>
                </a:solidFill>
                <a:latin typeface="游ゴシック Medium" panose="020B0500000000000000" pitchFamily="50" charset="-128"/>
                <a:ea typeface="游ゴシック Medium" panose="020B0500000000000000" pitchFamily="50" charset="-128"/>
              </a:rPr>
              <a:t>AI</a:t>
            </a:r>
            <a:r>
              <a:rPr lang="ja-JP" altLang="en-US" sz="900" dirty="0">
                <a:solidFill>
                  <a:srgbClr val="C00000"/>
                </a:solidFill>
                <a:latin typeface="游ゴシック Medium" panose="020B0500000000000000" pitchFamily="50" charset="-128"/>
                <a:ea typeface="游ゴシック Medium" panose="020B0500000000000000" pitchFamily="50" charset="-128"/>
              </a:rPr>
              <a:t>に関する取り組み状況</a:t>
            </a:r>
            <a:r>
              <a:rPr lang="ja-JP" altLang="en-US" sz="900" dirty="0">
                <a:latin typeface="游ゴシック Medium" panose="020B0500000000000000" pitchFamily="50" charset="-128"/>
                <a:ea typeface="游ゴシック Medium" panose="020B0500000000000000" pitchFamily="50" charset="-128"/>
              </a:rPr>
              <a:t>（製品･サービスの提供／ソフトウェア開発の受託／製品･サービスの利用）</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Q21</a:t>
            </a:r>
            <a:r>
              <a:rPr lang="ja-JP" altLang="en-US" sz="900" dirty="0">
                <a:latin typeface="游ゴシック Medium" panose="020B0500000000000000" pitchFamily="50" charset="-128"/>
                <a:ea typeface="游ゴシック Medium" panose="020B0500000000000000" pitchFamily="50" charset="-128"/>
              </a:rPr>
              <a:t>　</a:t>
            </a:r>
            <a:r>
              <a:rPr lang="en-US" altLang="ja-JP" sz="900" dirty="0">
                <a:latin typeface="游ゴシック Medium" panose="020B0500000000000000" pitchFamily="50" charset="-128"/>
                <a:ea typeface="游ゴシック Medium" panose="020B0500000000000000" pitchFamily="50" charset="-128"/>
              </a:rPr>
              <a:t>AI</a:t>
            </a:r>
            <a:r>
              <a:rPr lang="ja-JP" altLang="en-US" sz="900" dirty="0">
                <a:latin typeface="游ゴシック Medium" panose="020B0500000000000000" pitchFamily="50" charset="-128"/>
                <a:ea typeface="游ゴシック Medium" panose="020B0500000000000000" pitchFamily="50" charset="-128"/>
              </a:rPr>
              <a:t>技術を活用する／している製品・サービスの分野</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Q22</a:t>
            </a:r>
            <a:r>
              <a:rPr lang="ja-JP" altLang="en-US" sz="900" dirty="0">
                <a:latin typeface="游ゴシック Medium" panose="020B0500000000000000" pitchFamily="50" charset="-128"/>
                <a:ea typeface="游ゴシック Medium" panose="020B0500000000000000" pitchFamily="50" charset="-128"/>
              </a:rPr>
              <a:t>　</a:t>
            </a:r>
            <a:r>
              <a:rPr lang="en-US" altLang="ja-JP" sz="900" dirty="0">
                <a:latin typeface="游ゴシック Medium" panose="020B0500000000000000" pitchFamily="50" charset="-128"/>
                <a:ea typeface="游ゴシック Medium" panose="020B0500000000000000" pitchFamily="50" charset="-128"/>
              </a:rPr>
              <a:t>AI</a:t>
            </a:r>
            <a:r>
              <a:rPr lang="ja-JP" altLang="en-US" sz="900" dirty="0">
                <a:latin typeface="游ゴシック Medium" panose="020B0500000000000000" pitchFamily="50" charset="-128"/>
                <a:ea typeface="游ゴシック Medium" panose="020B0500000000000000" pitchFamily="50" charset="-128"/>
              </a:rPr>
              <a:t>技術を活用する／している目的</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Q23</a:t>
            </a:r>
            <a:r>
              <a:rPr lang="ja-JP" altLang="en-US" sz="900" dirty="0">
                <a:latin typeface="游ゴシック Medium" panose="020B0500000000000000" pitchFamily="50" charset="-128"/>
                <a:ea typeface="游ゴシック Medium" panose="020B0500000000000000" pitchFamily="50" charset="-128"/>
              </a:rPr>
              <a:t>　</a:t>
            </a:r>
            <a:r>
              <a:rPr lang="en-US" altLang="ja-JP" sz="900" dirty="0">
                <a:latin typeface="游ゴシック Medium" panose="020B0500000000000000" pitchFamily="50" charset="-128"/>
                <a:ea typeface="游ゴシック Medium" panose="020B0500000000000000" pitchFamily="50" charset="-128"/>
              </a:rPr>
              <a:t>AI</a:t>
            </a:r>
            <a:r>
              <a:rPr lang="ja-JP" altLang="en-US" sz="900" dirty="0">
                <a:latin typeface="游ゴシック Medium" panose="020B0500000000000000" pitchFamily="50" charset="-128"/>
                <a:ea typeface="游ゴシック Medium" panose="020B0500000000000000" pitchFamily="50" charset="-128"/>
              </a:rPr>
              <a:t>技術を活用する／している際の課題</a:t>
            </a:r>
          </a:p>
        </p:txBody>
      </p:sp>
      <p:sp>
        <p:nvSpPr>
          <p:cNvPr id="18" name="テキスト ボックス 17"/>
          <p:cNvSpPr txBox="1"/>
          <p:nvPr/>
        </p:nvSpPr>
        <p:spPr>
          <a:xfrm>
            <a:off x="200472" y="3501008"/>
            <a:ext cx="1872208" cy="1296144"/>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dirty="0"/>
              <a:t>技術の高度化に関する取り組み</a:t>
            </a:r>
          </a:p>
        </p:txBody>
      </p:sp>
      <p:sp>
        <p:nvSpPr>
          <p:cNvPr id="19" name="テキスト ボックス 18"/>
          <p:cNvSpPr txBox="1"/>
          <p:nvPr/>
        </p:nvSpPr>
        <p:spPr>
          <a:xfrm>
            <a:off x="2072680" y="4797152"/>
            <a:ext cx="7632848" cy="648072"/>
          </a:xfrm>
          <a:prstGeom prst="rect">
            <a:avLst/>
          </a:prstGeom>
          <a:solidFill>
            <a:schemeClr val="bg1"/>
          </a:solidFill>
          <a:ln w="12700">
            <a:solidFill>
              <a:schemeClr val="bg1">
                <a:lumMod val="50000"/>
              </a:schemeClr>
            </a:solidFill>
          </a:ln>
        </p:spPr>
        <p:txBody>
          <a:bodyPr wrap="none" rtlCol="0" anchor="ctr">
            <a:noAutofit/>
          </a:bodyPr>
          <a:lstStyle/>
          <a:p>
            <a:r>
              <a:rPr lang="en-US" altLang="ja-JP" sz="900" dirty="0">
                <a:latin typeface="游ゴシック Medium" panose="020B0500000000000000" pitchFamily="50" charset="-128"/>
                <a:ea typeface="游ゴシック Medium" panose="020B0500000000000000" pitchFamily="50" charset="-128"/>
              </a:rPr>
              <a:t>Q24</a:t>
            </a:r>
            <a:r>
              <a:rPr lang="ja-JP" altLang="en-US" sz="900" dirty="0">
                <a:latin typeface="游ゴシック Medium" panose="020B0500000000000000" pitchFamily="50" charset="-128"/>
                <a:ea typeface="游ゴシック Medium" panose="020B0500000000000000" pitchFamily="50" charset="-128"/>
              </a:rPr>
              <a:t>　技術者の人数、不足している技術者の人数</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Q25</a:t>
            </a:r>
            <a:r>
              <a:rPr lang="ja-JP" altLang="en-US" sz="900" dirty="0">
                <a:latin typeface="游ゴシック Medium" panose="020B0500000000000000" pitchFamily="50" charset="-128"/>
                <a:ea typeface="游ゴシック Medium" panose="020B0500000000000000" pitchFamily="50" charset="-128"/>
              </a:rPr>
              <a:t>　</a:t>
            </a:r>
            <a:r>
              <a:rPr lang="ja-JP" altLang="en-US" sz="900" dirty="0">
                <a:solidFill>
                  <a:srgbClr val="0070C0"/>
                </a:solidFill>
                <a:latin typeface="游ゴシック Medium" panose="020B0500000000000000" pitchFamily="50" charset="-128"/>
                <a:ea typeface="游ゴシック Medium" panose="020B0500000000000000" pitchFamily="50" charset="-128"/>
              </a:rPr>
              <a:t>技術者の人数の割合（新しい技術／レガシーな技術）</a:t>
            </a:r>
            <a:endParaRPr lang="en-US" altLang="ja-JP" sz="900" dirty="0">
              <a:solidFill>
                <a:srgbClr val="0070C0"/>
              </a:solidFill>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Q26</a:t>
            </a:r>
            <a:r>
              <a:rPr lang="ja-JP" altLang="en-US" sz="900" dirty="0">
                <a:latin typeface="游ゴシック Medium" panose="020B0500000000000000" pitchFamily="50" charset="-128"/>
                <a:ea typeface="游ゴシック Medium" panose="020B0500000000000000" pitchFamily="50" charset="-128"/>
              </a:rPr>
              <a:t>　</a:t>
            </a:r>
            <a:r>
              <a:rPr lang="ja-JP" altLang="en-US" sz="900" dirty="0">
                <a:solidFill>
                  <a:srgbClr val="0070C0"/>
                </a:solidFill>
                <a:latin typeface="游ゴシック Medium" panose="020B0500000000000000" pitchFamily="50" charset="-128"/>
                <a:ea typeface="游ゴシック Medium" panose="020B0500000000000000" pitchFamily="50" charset="-128"/>
              </a:rPr>
              <a:t>現在不足している人材、将来に不足が想定される人材</a:t>
            </a:r>
            <a:endParaRPr lang="en-US" altLang="ja-JP" sz="900" dirty="0">
              <a:solidFill>
                <a:srgbClr val="0070C0"/>
              </a:solidFill>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Q27</a:t>
            </a:r>
            <a:r>
              <a:rPr lang="ja-JP" altLang="en-US" sz="900" dirty="0">
                <a:latin typeface="游ゴシック Medium" panose="020B0500000000000000" pitchFamily="50" charset="-128"/>
                <a:ea typeface="游ゴシック Medium" panose="020B0500000000000000" pitchFamily="50" charset="-128"/>
              </a:rPr>
              <a:t>　人材不足に対する施策</a:t>
            </a:r>
            <a:endParaRPr lang="en-US" altLang="ja-JP" sz="900" dirty="0">
              <a:latin typeface="游ゴシック Medium" panose="020B0500000000000000" pitchFamily="50" charset="-128"/>
              <a:ea typeface="游ゴシック Medium" panose="020B0500000000000000" pitchFamily="50" charset="-128"/>
            </a:endParaRPr>
          </a:p>
        </p:txBody>
      </p:sp>
      <p:sp>
        <p:nvSpPr>
          <p:cNvPr id="20" name="テキスト ボックス 19"/>
          <p:cNvSpPr txBox="1"/>
          <p:nvPr/>
        </p:nvSpPr>
        <p:spPr>
          <a:xfrm>
            <a:off x="200472" y="4797152"/>
            <a:ext cx="1872208" cy="648072"/>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dirty="0"/>
              <a:t>人材育成に関する取り組み</a:t>
            </a:r>
          </a:p>
        </p:txBody>
      </p:sp>
      <p:sp>
        <p:nvSpPr>
          <p:cNvPr id="21" name="テキスト ボックス 20"/>
          <p:cNvSpPr txBox="1"/>
          <p:nvPr/>
        </p:nvSpPr>
        <p:spPr>
          <a:xfrm>
            <a:off x="2072680" y="5445224"/>
            <a:ext cx="7632848" cy="792088"/>
          </a:xfrm>
          <a:prstGeom prst="rect">
            <a:avLst/>
          </a:prstGeom>
          <a:solidFill>
            <a:schemeClr val="bg1"/>
          </a:solidFill>
          <a:ln w="12700">
            <a:solidFill>
              <a:schemeClr val="bg1">
                <a:lumMod val="50000"/>
              </a:schemeClr>
            </a:solidFill>
          </a:ln>
        </p:spPr>
        <p:txBody>
          <a:bodyPr wrap="none" rtlCol="0" anchor="ctr">
            <a:noAutofit/>
          </a:bodyPr>
          <a:lstStyle/>
          <a:p>
            <a:r>
              <a:rPr lang="en-US" altLang="ja-JP" sz="900" dirty="0">
                <a:latin typeface="游ゴシック Medium" panose="020B0500000000000000" pitchFamily="50" charset="-128"/>
                <a:ea typeface="游ゴシック Medium" panose="020B0500000000000000" pitchFamily="50" charset="-128"/>
              </a:rPr>
              <a:t>Q28</a:t>
            </a:r>
            <a:r>
              <a:rPr lang="ja-JP" altLang="en-US" sz="900" dirty="0">
                <a:latin typeface="游ゴシック Medium" panose="020B0500000000000000" pitchFamily="50" charset="-128"/>
                <a:ea typeface="游ゴシック Medium" panose="020B0500000000000000" pitchFamily="50" charset="-128"/>
              </a:rPr>
              <a:t>　経済産業省の制度･ガイドライン等の利活用の状況</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Q29</a:t>
            </a:r>
            <a:r>
              <a:rPr lang="ja-JP" altLang="en-US" sz="900" dirty="0">
                <a:latin typeface="游ゴシック Medium" panose="020B0500000000000000" pitchFamily="50" charset="-128"/>
                <a:ea typeface="游ゴシック Medium" panose="020B0500000000000000" pitchFamily="50" charset="-128"/>
              </a:rPr>
              <a:t>　</a:t>
            </a:r>
            <a:r>
              <a:rPr lang="en-US" altLang="ja-JP" sz="900" dirty="0">
                <a:latin typeface="游ゴシック Medium" panose="020B0500000000000000" pitchFamily="50" charset="-128"/>
                <a:ea typeface="游ゴシック Medium" panose="020B0500000000000000" pitchFamily="50" charset="-128"/>
              </a:rPr>
              <a:t>IPA</a:t>
            </a:r>
            <a:r>
              <a:rPr lang="ja-JP" altLang="en-US" sz="900" dirty="0">
                <a:latin typeface="游ゴシック Medium" panose="020B0500000000000000" pitchFamily="50" charset="-128"/>
                <a:ea typeface="游ゴシック Medium" panose="020B0500000000000000" pitchFamily="50" charset="-128"/>
              </a:rPr>
              <a:t>報告書･成果物･手法等の活用状況</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Q30</a:t>
            </a:r>
            <a:r>
              <a:rPr lang="ja-JP" altLang="en-US" sz="900" dirty="0">
                <a:latin typeface="游ゴシック Medium" panose="020B0500000000000000" pitchFamily="50" charset="-128"/>
                <a:ea typeface="游ゴシック Medium" panose="020B0500000000000000" pitchFamily="50" charset="-128"/>
              </a:rPr>
              <a:t>　</a:t>
            </a:r>
            <a:r>
              <a:rPr lang="en-US" altLang="ja-JP" sz="900" dirty="0">
                <a:latin typeface="游ゴシック Medium" panose="020B0500000000000000" pitchFamily="50" charset="-128"/>
                <a:ea typeface="游ゴシック Medium" panose="020B0500000000000000" pitchFamily="50" charset="-128"/>
              </a:rPr>
              <a:t>IPA</a:t>
            </a:r>
            <a:r>
              <a:rPr lang="ja-JP" altLang="en-US" sz="900" dirty="0">
                <a:latin typeface="游ゴシック Medium" panose="020B0500000000000000" pitchFamily="50" charset="-128"/>
                <a:ea typeface="游ゴシック Medium" panose="020B0500000000000000" pitchFamily="50" charset="-128"/>
              </a:rPr>
              <a:t>に公開を期待する報告書･成果物･手法等　</a:t>
            </a: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自由記述</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Q31</a:t>
            </a:r>
            <a:r>
              <a:rPr lang="ja-JP" altLang="en-US" sz="900" dirty="0">
                <a:latin typeface="游ゴシック Medium" panose="020B0500000000000000" pitchFamily="50" charset="-128"/>
                <a:ea typeface="游ゴシック Medium" panose="020B0500000000000000" pitchFamily="50" charset="-128"/>
              </a:rPr>
              <a:t>　政府や</a:t>
            </a:r>
            <a:r>
              <a:rPr lang="en-US" altLang="ja-JP" sz="900" dirty="0">
                <a:latin typeface="游ゴシック Medium" panose="020B0500000000000000" pitchFamily="50" charset="-128"/>
                <a:ea typeface="游ゴシック Medium" panose="020B0500000000000000" pitchFamily="50" charset="-128"/>
              </a:rPr>
              <a:t>IPA</a:t>
            </a:r>
            <a:r>
              <a:rPr lang="ja-JP" altLang="en-US" sz="900" dirty="0">
                <a:latin typeface="游ゴシック Medium" panose="020B0500000000000000" pitchFamily="50" charset="-128"/>
                <a:ea typeface="游ゴシック Medium" panose="020B0500000000000000" pitchFamily="50" charset="-128"/>
              </a:rPr>
              <a:t>がとるべき施策</a:t>
            </a:r>
            <a:endParaRPr lang="en-US" altLang="ja-JP" sz="900" dirty="0">
              <a:latin typeface="游ゴシック Medium" panose="020B0500000000000000" pitchFamily="50" charset="-128"/>
              <a:ea typeface="游ゴシック Medium" panose="020B0500000000000000" pitchFamily="50" charset="-128"/>
            </a:endParaRPr>
          </a:p>
          <a:p>
            <a:r>
              <a:rPr lang="en-US" altLang="ja-JP" sz="900" dirty="0">
                <a:latin typeface="游ゴシック Medium" panose="020B0500000000000000" pitchFamily="50" charset="-128"/>
                <a:ea typeface="游ゴシック Medium" panose="020B0500000000000000" pitchFamily="50" charset="-128"/>
              </a:rPr>
              <a:t>Q32</a:t>
            </a:r>
            <a:r>
              <a:rPr lang="ja-JP" altLang="en-US" sz="900" dirty="0">
                <a:latin typeface="游ゴシック Medium" panose="020B0500000000000000" pitchFamily="50" charset="-128"/>
                <a:ea typeface="游ゴシック Medium" panose="020B0500000000000000" pitchFamily="50" charset="-128"/>
              </a:rPr>
              <a:t>　今後調査に加えるべき項目、調査してほしい項目　</a:t>
            </a:r>
            <a:r>
              <a:rPr lang="en-US" altLang="ja-JP" sz="900" dirty="0">
                <a:latin typeface="游ゴシック Medium" panose="020B0500000000000000" pitchFamily="50" charset="-128"/>
                <a:ea typeface="游ゴシック Medium" panose="020B0500000000000000" pitchFamily="50" charset="-128"/>
              </a:rPr>
              <a:t>※</a:t>
            </a:r>
            <a:r>
              <a:rPr lang="ja-JP" altLang="en-US" sz="900" dirty="0">
                <a:latin typeface="游ゴシック Medium" panose="020B0500000000000000" pitchFamily="50" charset="-128"/>
                <a:ea typeface="游ゴシック Medium" panose="020B0500000000000000" pitchFamily="50" charset="-128"/>
              </a:rPr>
              <a:t>自由記述</a:t>
            </a:r>
          </a:p>
        </p:txBody>
      </p:sp>
      <p:sp>
        <p:nvSpPr>
          <p:cNvPr id="22" name="テキスト ボックス 21"/>
          <p:cNvSpPr txBox="1"/>
          <p:nvPr/>
        </p:nvSpPr>
        <p:spPr>
          <a:xfrm>
            <a:off x="200472" y="5445224"/>
            <a:ext cx="1872208" cy="792088"/>
          </a:xfrm>
          <a:prstGeom prst="rect">
            <a:avLst/>
          </a:prstGeom>
          <a:solidFill>
            <a:schemeClr val="tx2">
              <a:lumMod val="20000"/>
              <a:lumOff val="8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dirty="0"/>
              <a:t>産業の環境改善に関する取り組み</a:t>
            </a:r>
          </a:p>
        </p:txBody>
      </p:sp>
    </p:spTree>
    <p:extLst>
      <p:ext uri="{BB962C8B-B14F-4D97-AF65-F5344CB8AC3E}">
        <p14:creationId xmlns:p14="http://schemas.microsoft.com/office/powerpoint/2010/main" val="42466006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Q11 DX</a:t>
            </a:r>
            <a:r>
              <a:rPr lang="ja-JP" altLang="en-US" dirty="0"/>
              <a:t>の動きによる事業への影響、自部門／自社での</a:t>
            </a:r>
            <a:r>
              <a:rPr lang="en-US" altLang="ja-JP" dirty="0"/>
              <a:t>DX</a:t>
            </a:r>
            <a:r>
              <a:rPr lang="ja-JP" altLang="en-US" dirty="0"/>
              <a:t>の取り組み</a:t>
            </a:r>
            <a:br>
              <a:rPr lang="en-US" altLang="ja-JP" dirty="0"/>
            </a:br>
            <a:r>
              <a:rPr lang="ja-JP" altLang="en-US" dirty="0"/>
              <a:t>自部門／自社での</a:t>
            </a:r>
            <a:r>
              <a:rPr lang="en-US" altLang="ja-JP" dirty="0"/>
              <a:t>DX</a:t>
            </a:r>
            <a:r>
              <a:rPr lang="ja-JP" altLang="en-US" dirty="0"/>
              <a:t>の取り組み（クロス集計）</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00" y="1196752"/>
            <a:ext cx="8640000" cy="51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077190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Q12 DX</a:t>
            </a:r>
            <a:r>
              <a:rPr lang="ja-JP" altLang="en-US" dirty="0"/>
              <a:t>に取り組む目的</a:t>
            </a:r>
          </a:p>
        </p:txBody>
      </p:sp>
      <p:sp>
        <p:nvSpPr>
          <p:cNvPr id="9" name="角丸四角形 8"/>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1730950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Q12 DX</a:t>
            </a:r>
            <a:r>
              <a:rPr lang="ja-JP" altLang="en-US" dirty="0"/>
              <a:t>に取り組む目的（クロス集計）</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809256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Q12 DX</a:t>
            </a:r>
            <a:r>
              <a:rPr lang="ja-JP" altLang="en-US" dirty="0"/>
              <a:t>に取り組む目的（クロス集計）</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088055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Q12 DX</a:t>
            </a:r>
            <a:r>
              <a:rPr lang="ja-JP" altLang="en-US" dirty="0"/>
              <a:t>に取り組む目的（クロス集計）</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434728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Q12 DX</a:t>
            </a:r>
            <a:r>
              <a:rPr lang="ja-JP" altLang="en-US" dirty="0"/>
              <a:t>に取り組む目的（クロス集計）</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975"/>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9007657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Q13 DX</a:t>
            </a:r>
            <a:r>
              <a:rPr lang="ja-JP" altLang="en-US" dirty="0"/>
              <a:t>を実行する上での課題</a:t>
            </a:r>
          </a:p>
        </p:txBody>
      </p:sp>
      <p:sp>
        <p:nvSpPr>
          <p:cNvPr id="9" name="角丸四角形 8"/>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Tree>
    <p:extLst>
      <p:ext uri="{BB962C8B-B14F-4D97-AF65-F5344CB8AC3E}">
        <p14:creationId xmlns:p14="http://schemas.microsoft.com/office/powerpoint/2010/main" val="29219165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Q13 DX</a:t>
            </a:r>
            <a:r>
              <a:rPr lang="ja-JP" altLang="en-US" dirty="0"/>
              <a:t>を実行する上での課題（クロス集計）</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42051476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Q13 DX</a:t>
            </a:r>
            <a:r>
              <a:rPr lang="ja-JP" altLang="en-US" dirty="0"/>
              <a:t>を実行する上での課題（クロス集計）</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3373372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Q13 DX</a:t>
            </a:r>
            <a:r>
              <a:rPr lang="ja-JP" altLang="en-US" dirty="0"/>
              <a:t>を実行する上での課題（クロス集計）</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062053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87387" y="1052736"/>
            <a:ext cx="8531225" cy="720081"/>
          </a:xfrm>
        </p:spPr>
        <p:txBody>
          <a:bodyPr anchor="b">
            <a:normAutofit/>
          </a:bodyPr>
          <a:lstStyle/>
          <a:p>
            <a:r>
              <a:rPr lang="ja-JP" altLang="en-US" sz="2000" b="0" dirty="0"/>
              <a:t>クロス集計軸</a:t>
            </a:r>
          </a:p>
        </p:txBody>
      </p:sp>
      <p:cxnSp>
        <p:nvCxnSpPr>
          <p:cNvPr id="7" name="直線コネクタ 6"/>
          <p:cNvCxnSpPr/>
          <p:nvPr/>
        </p:nvCxnSpPr>
        <p:spPr>
          <a:xfrm>
            <a:off x="704528" y="1772816"/>
            <a:ext cx="849694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1692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Q13 DX</a:t>
            </a:r>
            <a:r>
              <a:rPr lang="ja-JP" altLang="en-US" dirty="0"/>
              <a:t>を実行する上での課題（クロス集計）</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8697416" y="116632"/>
            <a:ext cx="1080120" cy="576064"/>
          </a:xfrm>
          <a:prstGeom prst="roundRect">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今年度</a:t>
            </a:r>
            <a:endParaRPr lang="en-US" altLang="ja-JP" sz="1400" b="1" dirty="0">
              <a:solidFill>
                <a:schemeClr val="bg1"/>
              </a:solidFill>
              <a:latin typeface="游ゴシック Medium" panose="020B0500000000000000" pitchFamily="50" charset="-128"/>
              <a:ea typeface="游ゴシック Medium" panose="020B0500000000000000" pitchFamily="50" charset="-128"/>
            </a:endParaRPr>
          </a:p>
          <a:p>
            <a:pPr algn="ctr"/>
            <a:r>
              <a:rPr lang="ja-JP" altLang="en-US" sz="1400" b="1" dirty="0">
                <a:solidFill>
                  <a:schemeClr val="bg1"/>
                </a:solidFill>
                <a:latin typeface="游ゴシック Medium" panose="020B0500000000000000" pitchFamily="50" charset="-128"/>
                <a:ea typeface="游ゴシック Medium" panose="020B0500000000000000" pitchFamily="50" charset="-128"/>
              </a:rPr>
              <a:t>新規設問</a:t>
            </a:r>
          </a:p>
        </p:txBody>
      </p:sp>
      <p:sp>
        <p:nvSpPr>
          <p:cNvPr id="8" name="正方形/長方形 7"/>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9" name="正方形/長方形 8"/>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2" name="正方形/長方形 11"/>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3" name="正方形/長方形 12"/>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4" name="正方形/長方形 13"/>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647832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87387" y="1052736"/>
            <a:ext cx="8531225" cy="720081"/>
          </a:xfrm>
        </p:spPr>
        <p:txBody>
          <a:bodyPr anchor="b">
            <a:normAutofit/>
          </a:bodyPr>
          <a:lstStyle/>
          <a:p>
            <a:r>
              <a:rPr lang="en-US" altLang="ja-JP" dirty="0"/>
              <a:t>4. </a:t>
            </a:r>
            <a:r>
              <a:rPr lang="ja-JP" altLang="en-US" dirty="0"/>
              <a:t>開発の課題と解決策</a:t>
            </a:r>
            <a:endParaRPr lang="ja-JP" altLang="en-US" sz="2000" b="0" dirty="0"/>
          </a:p>
        </p:txBody>
      </p:sp>
      <p:cxnSp>
        <p:nvCxnSpPr>
          <p:cNvPr id="7" name="直線コネクタ 6"/>
          <p:cNvCxnSpPr/>
          <p:nvPr/>
        </p:nvCxnSpPr>
        <p:spPr>
          <a:xfrm>
            <a:off x="704528" y="1772816"/>
            <a:ext cx="849694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41491" y="1959223"/>
            <a:ext cx="2348720" cy="892552"/>
          </a:xfrm>
          <a:prstGeom prst="rect">
            <a:avLst/>
          </a:prstGeom>
          <a:noFill/>
        </p:spPr>
        <p:txBody>
          <a:bodyPr wrap="none" rtlCol="0">
            <a:spAutoFit/>
          </a:bodyPr>
          <a:lstStyle/>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Q14	</a:t>
            </a:r>
            <a:r>
              <a:rPr lang="ja-JP" altLang="en-US" sz="1400" dirty="0">
                <a:latin typeface="游ゴシック Medium" panose="020B0500000000000000" pitchFamily="50" charset="-128"/>
                <a:ea typeface="游ゴシック Medium" panose="020B0500000000000000" pitchFamily="50" charset="-128"/>
              </a:rPr>
              <a:t>開発の課題と解決策</a:t>
            </a:r>
            <a:endParaRPr lang="en-US" altLang="ja-JP" sz="1400" dirty="0">
              <a:latin typeface="游ゴシック Medium" panose="020B0500000000000000" pitchFamily="50" charset="-128"/>
              <a:ea typeface="游ゴシック Medium" panose="020B0500000000000000" pitchFamily="50" charset="-128"/>
            </a:endParaRPr>
          </a:p>
          <a:p>
            <a:pPr>
              <a:spcAft>
                <a:spcPts val="600"/>
              </a:spcAft>
              <a:tabLst>
                <a:tab pos="542925" algn="l"/>
              </a:tabLst>
            </a:pP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rPr>
              <a:t>－開発の課題</a:t>
            </a:r>
          </a:p>
          <a:p>
            <a:pPr>
              <a:spcAft>
                <a:spcPts val="600"/>
              </a:spcAft>
              <a:tabLst>
                <a:tab pos="542925" algn="l"/>
              </a:tabLst>
            </a:pPr>
            <a:r>
              <a:rPr lang="ja-JP" altLang="en-US" sz="1400" dirty="0">
                <a:latin typeface="游ゴシック Medium" panose="020B0500000000000000" pitchFamily="50" charset="-128"/>
                <a:ea typeface="游ゴシック Medium" panose="020B0500000000000000" pitchFamily="50" charset="-128"/>
              </a:rPr>
              <a:t>	－課題の解決策</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339498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開発の課題</a:t>
            </a:r>
          </a:p>
        </p:txBody>
      </p:sp>
    </p:spTree>
    <p:extLst>
      <p:ext uri="{BB962C8B-B14F-4D97-AF65-F5344CB8AC3E}">
        <p14:creationId xmlns:p14="http://schemas.microsoft.com/office/powerpoint/2010/main" val="18695354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開発の課題（</a:t>
            </a:r>
            <a:r>
              <a:rPr lang="en-US" altLang="ja-JP" dirty="0"/>
              <a:t>3</a:t>
            </a:r>
            <a:r>
              <a:rPr lang="ja-JP" altLang="en-US" dirty="0"/>
              <a:t>番目までの合計）</a:t>
            </a:r>
          </a:p>
        </p:txBody>
      </p:sp>
    </p:spTree>
    <p:extLst>
      <p:ext uri="{BB962C8B-B14F-4D97-AF65-F5344CB8AC3E}">
        <p14:creationId xmlns:p14="http://schemas.microsoft.com/office/powerpoint/2010/main" val="26662471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開発の課題（</a:t>
            </a:r>
            <a:r>
              <a:rPr lang="en-US" altLang="ja-JP" dirty="0"/>
              <a:t>3</a:t>
            </a:r>
            <a:r>
              <a:rPr lang="ja-JP" altLang="en-US" dirty="0"/>
              <a:t>番目までの合計で経年比較）</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975"/>
            <a:ext cx="8136000" cy="531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5265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開発の課題（クロス集計）</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4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5838136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開発の課題（クロス集計）</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rgbClr val="FF33CC"/>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39133503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開発の課題（クロス集計）</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6692054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開発の課題（クロス集計）</a:t>
            </a: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12677063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a:t>Q14 </a:t>
            </a:r>
            <a:r>
              <a:rPr lang="ja-JP" altLang="en-US" dirty="0"/>
              <a:t>開発の課題と解決策</a:t>
            </a:r>
            <a:br>
              <a:rPr lang="en-US" altLang="ja-JP" dirty="0"/>
            </a:br>
            <a:r>
              <a:rPr lang="ja-JP" altLang="en-US" dirty="0"/>
              <a:t>開発の課題（クロス集計）</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00" y="1196752"/>
            <a:ext cx="8136000" cy="533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9633520" y="1628800"/>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従業員</a:t>
            </a:r>
          </a:p>
        </p:txBody>
      </p:sp>
      <p:sp>
        <p:nvSpPr>
          <p:cNvPr id="8" name="正方形/長方形 7"/>
          <p:cNvSpPr/>
          <p:nvPr/>
        </p:nvSpPr>
        <p:spPr>
          <a:xfrm>
            <a:off x="9633520" y="227687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err="1">
                <a:solidFill>
                  <a:schemeClr val="bg1"/>
                </a:solidFill>
                <a:latin typeface="游ゴシック Medium" panose="020B0500000000000000" pitchFamily="50" charset="-128"/>
                <a:ea typeface="游ゴシック Medium" panose="020B0500000000000000" pitchFamily="50" charset="-128"/>
              </a:rPr>
              <a:t>IoT</a:t>
            </a:r>
            <a:endParaRPr lang="en-US" altLang="ja-JP"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9" name="正方形/長方形 8"/>
          <p:cNvSpPr/>
          <p:nvPr/>
        </p:nvSpPr>
        <p:spPr>
          <a:xfrm>
            <a:off x="9633520" y="2924944"/>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AI</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0" name="正方形/長方形 9"/>
          <p:cNvSpPr/>
          <p:nvPr/>
        </p:nvSpPr>
        <p:spPr>
          <a:xfrm>
            <a:off x="9633520" y="3573016"/>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dirty="0">
                <a:solidFill>
                  <a:schemeClr val="bg1"/>
                </a:solidFill>
                <a:latin typeface="游ゴシック Medium" panose="020B0500000000000000" pitchFamily="50" charset="-128"/>
                <a:ea typeface="游ゴシック Medium" panose="020B0500000000000000" pitchFamily="50" charset="-128"/>
              </a:rPr>
              <a:t>DX</a:t>
            </a:r>
            <a:endParaRPr lang="ja-JP" altLang="en-US" sz="1200" dirty="0">
              <a:solidFill>
                <a:schemeClr val="bg1"/>
              </a:solidFill>
              <a:latin typeface="游ゴシック Medium" panose="020B0500000000000000" pitchFamily="50" charset="-128"/>
              <a:ea typeface="游ゴシック Medium" panose="020B0500000000000000" pitchFamily="50" charset="-128"/>
            </a:endParaRPr>
          </a:p>
        </p:txBody>
      </p:sp>
      <p:sp>
        <p:nvSpPr>
          <p:cNvPr id="11" name="正方形/長方形 10"/>
          <p:cNvSpPr/>
          <p:nvPr/>
        </p:nvSpPr>
        <p:spPr>
          <a:xfrm>
            <a:off x="9633520" y="4221088"/>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分野</a:t>
            </a:r>
          </a:p>
        </p:txBody>
      </p:sp>
      <p:sp>
        <p:nvSpPr>
          <p:cNvPr id="12" name="正方形/長方形 11"/>
          <p:cNvSpPr/>
          <p:nvPr/>
        </p:nvSpPr>
        <p:spPr>
          <a:xfrm>
            <a:off x="9633520" y="4869160"/>
            <a:ext cx="272480" cy="576064"/>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技術者</a:t>
            </a:r>
          </a:p>
        </p:txBody>
      </p:sp>
      <p:sp>
        <p:nvSpPr>
          <p:cNvPr id="13" name="正方形/長方形 12"/>
          <p:cNvSpPr/>
          <p:nvPr/>
        </p:nvSpPr>
        <p:spPr>
          <a:xfrm>
            <a:off x="9633520" y="5517232"/>
            <a:ext cx="272480" cy="57606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200" dirty="0">
                <a:solidFill>
                  <a:schemeClr val="bg1"/>
                </a:solidFill>
                <a:latin typeface="游ゴシック Medium" panose="020B0500000000000000" pitchFamily="50" charset="-128"/>
                <a:ea typeface="游ゴシック Medium" panose="020B0500000000000000" pitchFamily="50" charset="-128"/>
              </a:rPr>
              <a:t>その他</a:t>
            </a:r>
          </a:p>
        </p:txBody>
      </p:sp>
    </p:spTree>
    <p:extLst>
      <p:ext uri="{BB962C8B-B14F-4D97-AF65-F5344CB8AC3E}">
        <p14:creationId xmlns:p14="http://schemas.microsoft.com/office/powerpoint/2010/main" val="21839600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bg1">
              <a:lumMod val="75000"/>
            </a:schemeClr>
          </a:solidFill>
        </a:ln>
      </a:spPr>
      <a:bodyPr wrap="none" rtlCol="0" anchor="ctr"/>
      <a:lstStyle>
        <a:defPPr algn="ctr">
          <a:defRPr kumimoji="1" dirty="0">
            <a:solidFill>
              <a:schemeClr val="tx1">
                <a:lumMod val="75000"/>
                <a:lumOff val="25000"/>
              </a:schemeClr>
            </a:solidFill>
            <a:latin typeface="HGPｺﾞｼｯｸE" pitchFamily="50" charset="-128"/>
            <a:ea typeface="HGPｺﾞｼｯｸE"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dirty="0" smtClean="0">
            <a:solidFill>
              <a:schemeClr val="tx1">
                <a:lumMod val="75000"/>
                <a:lumOff val="25000"/>
              </a:schemeClr>
            </a:solidFill>
            <a:latin typeface="HGPｺﾞｼｯｸE" pitchFamily="50" charset="-128"/>
            <a:ea typeface="HGPｺﾞｼｯｸE"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29693</TotalTime>
  <Words>7736</Words>
  <PresentationFormat>A4 210 x 297 mm</PresentationFormat>
  <Paragraphs>2184</Paragraphs>
  <Slides>259</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259</vt:i4>
      </vt:variant>
    </vt:vector>
  </HeadingPairs>
  <TitlesOfParts>
    <vt:vector size="268" baseType="lpstr">
      <vt:lpstr>HGPｺﾞｼｯｸE</vt:lpstr>
      <vt:lpstr>HG丸ｺﾞｼｯｸM-PRO</vt:lpstr>
      <vt:lpstr>ＭＳ Ｐゴシック</vt:lpstr>
      <vt:lpstr>メイリオ</vt:lpstr>
      <vt:lpstr>游ゴシック Medium</vt:lpstr>
      <vt:lpstr>Arial</vt:lpstr>
      <vt:lpstr>Calibri</vt:lpstr>
      <vt:lpstr>Wingdings</vt:lpstr>
      <vt:lpstr>Office テーマ</vt:lpstr>
      <vt:lpstr>2018年度組込みソフトウェア産業の動向把握等に関する調査事業 組込み／IoTに関する動向調査 調査報告書（データ編）</vt:lpstr>
      <vt:lpstr>本資料の利用について</vt:lpstr>
      <vt:lpstr>PowerPoint プレゼンテーション</vt:lpstr>
      <vt:lpstr>調査票の配布･回収の状況</vt:lpstr>
      <vt:lpstr>調査票の配布･回収の状況（経年比較）</vt:lpstr>
      <vt:lpstr>回答者の地域分布（経年比較）</vt:lpstr>
      <vt:lpstr>＜参考＞経済産業局の管轄分類</vt:lpstr>
      <vt:lpstr>調査項目</vt:lpstr>
      <vt:lpstr>クロス集計軸</vt:lpstr>
      <vt:lpstr>クロス集計・分析のポイント</vt:lpstr>
      <vt:lpstr>クロス集計の軸：IoT, DX, AIの取り組み状況</vt:lpstr>
      <vt:lpstr>地域分布</vt:lpstr>
      <vt:lpstr>グラフの分類について</vt:lpstr>
      <vt:lpstr>1. 企業活動の状況</vt:lpstr>
      <vt:lpstr>Q1A 事業規模（従業員数）</vt:lpstr>
      <vt:lpstr>Q1A 事業規模（従業員数、経年比較）</vt:lpstr>
      <vt:lpstr>Q1A 事業規模（従業員数、クロス集計）</vt:lpstr>
      <vt:lpstr>Q1B 事業規模（売上高）</vt:lpstr>
      <vt:lpstr>Q1B 事業規模（売上高、経年比較）</vt:lpstr>
      <vt:lpstr>Q1C 事業規模（全開発費）</vt:lpstr>
      <vt:lpstr>Q1C 事業規模（全開発費、経年比較）</vt:lpstr>
      <vt:lpstr>Q1C 事業規模（全開発費、クロス集計）</vt:lpstr>
      <vt:lpstr>Q2-1 全開発費の内訳</vt:lpstr>
      <vt:lpstr>Q2-1 全開発費の内訳（経年比較）</vt:lpstr>
      <vt:lpstr>Q2-2 組込み/IoTに関連するソフトウェア開発費の内訳</vt:lpstr>
      <vt:lpstr>Q2-2 組込み/IoTに関連するソフトウェア開発費の内訳（経年比較）</vt:lpstr>
      <vt:lpstr>Q3 主要な事業のカテゴリ（複数選択可）</vt:lpstr>
      <vt:lpstr>Q3 主要な事業のカテゴリ（複数選択可、経年比較） 組込み製品及び同部品事業</vt:lpstr>
      <vt:lpstr>Q3 主要な事業のカテゴリ（複数選択可、経年比較） IoTに関連した事業</vt:lpstr>
      <vt:lpstr>Q3 主要な事業のカテゴリ（複数選択可、経年比較） 特定の組込み製品特化していない事業</vt:lpstr>
      <vt:lpstr>Q3 主要な事業のカテゴリ（複数選択可） 取り組みのある事業分野数</vt:lpstr>
      <vt:lpstr>Q3 主要な事業のカテゴリ（複数選択可） 取り組みのある事業カテゴリ</vt:lpstr>
      <vt:lpstr>Q3 主要な事業のカテゴリ（地域別、比率）</vt:lpstr>
      <vt:lpstr>Q3 主要な事業のカテゴリ（地域別、回答数）</vt:lpstr>
      <vt:lpstr>Q3 主要な事業のカテゴリ</vt:lpstr>
      <vt:lpstr>Q3 主要な事業のカテゴリ 組込み製品及び同部品事業</vt:lpstr>
      <vt:lpstr>2. 事業環境の変化</vt:lpstr>
      <vt:lpstr>Q4 現在／将来の取引形態</vt:lpstr>
      <vt:lpstr>Q4 現在／将来の取引形態（経年比較）</vt:lpstr>
      <vt:lpstr>Q4 現在／将来の取引形態（クロス集計）</vt:lpstr>
      <vt:lpstr>Q4 現在／将来の取引形態（クロス集計）</vt:lpstr>
      <vt:lpstr>Q5 現在／将来の事業形態</vt:lpstr>
      <vt:lpstr>Q5 現在／将来の事業形態（経年比較）</vt:lpstr>
      <vt:lpstr>Q5 現在／将来の事業形態（クロス集計）</vt:lpstr>
      <vt:lpstr>Q5 現在／将来の事業形態（クロス集計）</vt:lpstr>
      <vt:lpstr>Q6 現在／将来の製品・サービスの提供先</vt:lpstr>
      <vt:lpstr>Q6 現在／将来の製品・サービスの提供先（経年比較）</vt:lpstr>
      <vt:lpstr>Q6 現在／将来の製品・サービスの提供先（クロス集計）</vt:lpstr>
      <vt:lpstr>Q6 現在／将来の製品・サービスの提供先（クロス集計）</vt:lpstr>
      <vt:lpstr>Q7 事業環境の変化の影響</vt:lpstr>
      <vt:lpstr>Q7 事業環境の変化の影響（経年比較）</vt:lpstr>
      <vt:lpstr>Q7 事業環境の変化の影響（クロス集計）</vt:lpstr>
      <vt:lpstr>Q7 事業環境の変化の影響（クロス集計）</vt:lpstr>
      <vt:lpstr>Q7 事業環境の変化の影響（クロス集計）</vt:lpstr>
      <vt:lpstr>Q7 事業環境の変化の影響（クロス集計）</vt:lpstr>
      <vt:lpstr>Q8 事業環境の変化が売上・利益に及ぼす影響</vt:lpstr>
      <vt:lpstr>Q8 事業環境の変化が売上・利益に及ぼす影響（経年比較）</vt:lpstr>
      <vt:lpstr>Q8 事業環境の変化が売上・利益に及ぼす影響（クロス集計）</vt:lpstr>
      <vt:lpstr>Q8 事業環境の変化が売上・利益に及ぼす影響（クロス集計）</vt:lpstr>
      <vt:lpstr>3. 新技術へ向けた変革</vt:lpstr>
      <vt:lpstr>Q9 システムに関わる要件の変化</vt:lpstr>
      <vt:lpstr>Q9 システムに関わる要件の変化（経年比較）</vt:lpstr>
      <vt:lpstr>Q9 システムに関わる要件の変化（経年比較） 「当てはまる」「やや当てはまる」の数</vt:lpstr>
      <vt:lpstr>Q9 システムに関わる要件の変化（クロス集計）</vt:lpstr>
      <vt:lpstr>Q9 システムに関わる要件の変化（クロス集計）</vt:lpstr>
      <vt:lpstr>Q9 システムに関わる要件の変化（クロス集計）</vt:lpstr>
      <vt:lpstr>Q9 システムに関わる要件の変化（クロス集計）</vt:lpstr>
      <vt:lpstr>Q9 システムに関わる要件の変化（クロス集計） デジタル・トランスフォーメーション（DX）への対応</vt:lpstr>
      <vt:lpstr>Q9 システムに関わる要件の変化（クロス集計） 「当てはまる」「やや当てはまる」の数</vt:lpstr>
      <vt:lpstr>Q10 システムに関わる要件の変化への対応</vt:lpstr>
      <vt:lpstr>Q10 システムに関わる要件の変化への対応（経年比較）</vt:lpstr>
      <vt:lpstr>Q10 システムに関わる要件の変化への対応（経年比較） 「重要と思う」「やや重要と思う」の数</vt:lpstr>
      <vt:lpstr>Q10 システムに関わる要件の変化への対応（クロス集計）</vt:lpstr>
      <vt:lpstr>Q10 システムに関わる要件の変化への対応（クロス集計）</vt:lpstr>
      <vt:lpstr>Q10 システムに関わる要件の変化への対応（クロス集計）</vt:lpstr>
      <vt:lpstr>Q10 システムに関わる要件の変化への対応（クロス集計）</vt:lpstr>
      <vt:lpstr>Q10 システムに関わる要件の変化への対応（クロス集計） 「重要と思う」「やや重要と思う」の数</vt:lpstr>
      <vt:lpstr>Q11 DXの動きによる事業への影響、自部門／自社でのDXの取り組み</vt:lpstr>
      <vt:lpstr>Q11 DXの動きによる事業への影響、自部門／自社でのDXの取り組み （クロス集計）</vt:lpstr>
      <vt:lpstr>Q11 DXの動きによる事業への影響、自部門／自社でのDXの取り組み 自部門／自社でのDXの取り組み（クロス集計）</vt:lpstr>
      <vt:lpstr>Q12 DXに取り組む目的</vt:lpstr>
      <vt:lpstr>Q12 DXに取り組む目的（クロス集計）</vt:lpstr>
      <vt:lpstr>Q12 DXに取り組む目的（クロス集計）</vt:lpstr>
      <vt:lpstr>Q12 DXに取り組む目的（クロス集計）</vt:lpstr>
      <vt:lpstr>Q12 DXに取り組む目的（クロス集計）</vt:lpstr>
      <vt:lpstr>Q13 DXを実行する上での課題</vt:lpstr>
      <vt:lpstr>Q13 DXを実行する上での課題（クロス集計）</vt:lpstr>
      <vt:lpstr>Q13 DXを実行する上での課題（クロス集計）</vt:lpstr>
      <vt:lpstr>Q13 DXを実行する上での課題（クロス集計）</vt:lpstr>
      <vt:lpstr>Q13 DXを実行する上での課題（クロス集計）</vt:lpstr>
      <vt:lpstr>4. 開発の課題と解決策</vt:lpstr>
      <vt:lpstr>Q14 開発の課題と解決策 開発の課題</vt:lpstr>
      <vt:lpstr>Q14 開発の課題と解決策 開発の課題（3番目までの合計）</vt:lpstr>
      <vt:lpstr>Q14 開発の課題と解決策 開発の課題（3番目までの合計で経年比較）</vt:lpstr>
      <vt:lpstr>Q14 開発の課題と解決策 開発の課題（クロス集計）</vt:lpstr>
      <vt:lpstr>Q14 開発の課題と解決策 開発の課題（クロス集計）</vt:lpstr>
      <vt:lpstr>Q14 開発の課題と解決策 開発の課題（クロス集計）</vt:lpstr>
      <vt:lpstr>Q14 開発の課題と解決策 開発の課題（クロス集計）</vt:lpstr>
      <vt:lpstr>Q14 開発の課題と解決策 開発の課題（クロス集計）</vt:lpstr>
      <vt:lpstr>Q14 開発の課題と解決策 開発の課題（1～3番目の合計、単純集計の上位8つ、クロス集計）</vt:lpstr>
      <vt:lpstr>Q14 開発の課題と解決策 課題「設計品質の向上」の解決策</vt:lpstr>
      <vt:lpstr>Q14 開発の課題と解決策 課題「設計品質の向上」の解決策（3番目までの合計）</vt:lpstr>
      <vt:lpstr>Q14 開発の課題と解決策 課題「設計品質の向上」の解決策（3番目までの合計で経年比較）</vt:lpstr>
      <vt:lpstr>Q14 開発の課題と解決策 課題「設計品質の向上」の解決策（クロス集計）</vt:lpstr>
      <vt:lpstr>Q14 開発の課題と解決策 課題「設計品質の向上」の解決策（クロス集計）</vt:lpstr>
      <vt:lpstr>Q14 開発の課題と解決策 課題「設計品質の向上」の解決策（クロス集計）</vt:lpstr>
      <vt:lpstr>Q14 開発の課題と解決策 課題「設計品質の向上」の解決策（クロス集計）</vt:lpstr>
      <vt:lpstr>Q14 開発の課題と解決策 課題「開発能力（量）の向上」の解決策</vt:lpstr>
      <vt:lpstr>Q14 開発の課題と解決策 課題「開発能力（量）の向上」の解決策（3番目までの合計）</vt:lpstr>
      <vt:lpstr>Q14 開発の課題と解決策 課題「開発能力（量）の向上」の解決策（3番目までの合計で経年比較）</vt:lpstr>
      <vt:lpstr>Q14 開発の課題と解決策 課題「開発能力（量）の向上」の解決策（クロス集計）</vt:lpstr>
      <vt:lpstr>Q14 開発の課題と解決策 課題「開発能力（量）の向上」の解決策（クロス集計）</vt:lpstr>
      <vt:lpstr>Q14 開発の課題と解決策 課題「開発能力（量）の向上」の解決策（クロス集計）</vt:lpstr>
      <vt:lpstr>Q14 開発の課題と解決策 課題「開発能力（量）の向上」の解決策（クロス集計）</vt:lpstr>
      <vt:lpstr>Q14 開発の課題と解決策 課題「技術トレンドへの対応」の解決策</vt:lpstr>
      <vt:lpstr>Q14 開発の課題と解決策 課題「技術トレンドへの対応」の解決策（3番目までの合計）</vt:lpstr>
      <vt:lpstr>Q14 開発の課題と解決策 課題「技術トレンドへの対応」の解決策（3番目までの合計で経年比較）</vt:lpstr>
      <vt:lpstr>Q14 開発の課題と解決策 課題と解決策の対応関係</vt:lpstr>
      <vt:lpstr>5. 組込み/IoTにかかるシステムの 　「要素技術／開発技術／運用技術」の高度化に関する取組</vt:lpstr>
      <vt:lpstr>Q15 現時点で重要な技術、将来強化／新たに獲得したい技術</vt:lpstr>
      <vt:lpstr>Q15 現時点で重要な技術、将来強化／新たに獲得したい技術 （3番目までの合計）</vt:lpstr>
      <vt:lpstr>Q15 現時点で重要な技術、将来強化／新たに獲得したい技術 （ 3番目までの合計で経年比較）</vt:lpstr>
      <vt:lpstr>Q15 現時点で重要な技術、将来強化／新たに獲得したい技術 現時点／将来の回答の関係</vt:lpstr>
      <vt:lpstr>Q15 現時点で重要な技術、将来強化／新たに獲得したい技術 現時点／将来の回答の関係（経年比較）</vt:lpstr>
      <vt:lpstr>Q15 現時点で重要な技術、将来強化／新たに獲得したい技術 現時点と比べた将来の重要度</vt:lpstr>
      <vt:lpstr>Q15 現時点で重要な技術、将来強化／新たに獲得したい技術 現時点と比べた将来の重要度（経年比較）</vt:lpstr>
      <vt:lpstr>Q15 現時点で重要な技術、将来強化／新たに獲得したい技術 （クロス集計）</vt:lpstr>
      <vt:lpstr>Q15 現時点で重要な技術、将来強化／新たに獲得したい技術 現時点／将来の回答の関係（クロス集計）</vt:lpstr>
      <vt:lpstr>Q15 現時点で重要な技術、将来強化／新たに獲得したい技術 現時点と比べた将来の重要度（クロス集計）</vt:lpstr>
      <vt:lpstr>Q15 現時点で重要な技術、将来強化／新たに獲得したい技術 （クロス集計）</vt:lpstr>
      <vt:lpstr>Q15 現時点で重要な技術、将来強化／新たに獲得したい技術 現時点／将来の回答の関係（クロス集計）</vt:lpstr>
      <vt:lpstr>Q15 現時点で重要な技術、将来強化／新たに獲得したい技術 （クロス集計）</vt:lpstr>
      <vt:lpstr>Q15 現時点で重要な技術、将来強化／新たに獲得したい技術 現時点／将来の回答の関係（クロス集計）</vt:lpstr>
      <vt:lpstr>Q15 現時点で重要な技術、将来強化／新たに獲得したい技術 （クロス集計）</vt:lpstr>
      <vt:lpstr>Q15 現時点で重要な技術、将来強化／新たに獲得したい技術 現時点／将来の回答の関係（クロス集計）</vt:lpstr>
      <vt:lpstr>Q15 現時点で重要な技術、将来強化／新たに獲得したい技術 現時点と比べた将来の重要度（クロス集計）</vt:lpstr>
      <vt:lpstr>Q15 現時点で重要な技術、将来強化／新たに獲得したい技術 （クロス集計）</vt:lpstr>
      <vt:lpstr>Q15 現時点で重要な技術、将来強化／新たに獲得したい技術 現時点で重要な技術（1～3番目の合計、クロス集計）</vt:lpstr>
      <vt:lpstr>Q15 現時点で重要な技術、将来強化／新たに獲得したい技術 将来強化／新たに獲得したい技術（1～3番目の合計、クロス集計）</vt:lpstr>
      <vt:lpstr>Q16 開発するソフトウェアが動作するハードウェア</vt:lpstr>
      <vt:lpstr>Q16 開発するソフトウェアが動作するハードウェア（クロス集計）</vt:lpstr>
      <vt:lpstr>Q16 開発するソフトウェアが動作するハードウェア（クロス集計）</vt:lpstr>
      <vt:lpstr>Q16 開発するソフトウェアが動作するハードウェア（クロス集計）</vt:lpstr>
      <vt:lpstr>Q16 開発するソフトウェアが動作するハードウェア（クロス集計）</vt:lpstr>
      <vt:lpstr>Q16 開発するソフトウェアが動作するハードウェア 現在のハードウェア（1～3番目の合計、クロス集計）</vt:lpstr>
      <vt:lpstr>Q16 開発するソフトウェアが動作するハードウェア 将来のハードウェア（1～3番目の合計、クロス集計）</vt:lpstr>
      <vt:lpstr>Q17 モデルベース開発技術・開発ツールの導入状況</vt:lpstr>
      <vt:lpstr>Q17 モデルベース開発技術・開発ツールの導入状況（経年比較）</vt:lpstr>
      <vt:lpstr>Q17 モデルベース開発技術・開発ツールの導入状況（クロス集計）</vt:lpstr>
      <vt:lpstr>Q17 モデルベース開発技術・開発ツールの導入状況（クロス集計）</vt:lpstr>
      <vt:lpstr>Q17 モデルベース開発技術・開発ツールの導入状況（クロス集計）</vt:lpstr>
      <vt:lpstr>Q17 モデルベース開発技術・開発ツールの導入状況（クロス集計）</vt:lpstr>
      <vt:lpstr>Q17 モデルベース開発技術・開発ツールの導入状況（経年比較） 「すべてのプロジェクトで導入」「一部のプロジェクトで導入」の数</vt:lpstr>
      <vt:lpstr>Q17 モデルベース開発技術・開発ツールの導入状況（クロス集計） 「すべてのプロジェクトで導入」「一部のプロジェクトで導入」の数</vt:lpstr>
      <vt:lpstr>Q17 モデルベース開発技術・開発ツールの導入状況（クロス集計） 「すべてのプロジェクトで導入」「一部のプロジェクトで導入」の数</vt:lpstr>
      <vt:lpstr>Q18 モデルベース開発技術・開発ツールの導入目的</vt:lpstr>
      <vt:lpstr>Q18 モデルベース開発技術・開発ツールの導入目的 （3番目までの合計）</vt:lpstr>
      <vt:lpstr>Q18 モデルベース開発技術・開発ツールの導入目的 （3番目までの合計で経年比較）</vt:lpstr>
      <vt:lpstr>Q18 モデルベース開発技術・開発ツールの導入目的（クロス集計）</vt:lpstr>
      <vt:lpstr>Q18 モデルベース開発技術・開発ツールの導入目的（クロス集計）</vt:lpstr>
      <vt:lpstr>Q18 モデルベース開発技術・開発ツールの導入目的（クロス集計）</vt:lpstr>
      <vt:lpstr>Q18 モデルベース開発技術・開発ツールの導入目的（クロス集計）</vt:lpstr>
      <vt:lpstr>Q19 モデルベース開発技術・開発ツール利用の際の課題</vt:lpstr>
      <vt:lpstr>Q19 モデルベース開発技術・開発ツール利用の際の課題 （3番目までの合計）</vt:lpstr>
      <vt:lpstr>Q19 モデルベース開発技術・開発ツール利用の際の課題 （3番目までの合計で経年比較）</vt:lpstr>
      <vt:lpstr>Q19 モデルベース開発技術・開発ツール利用の際の課題（クロス集計）</vt:lpstr>
      <vt:lpstr>Q19 モデルベース開発技術・開発ツール利用の際の課題（クロス集計）</vt:lpstr>
      <vt:lpstr>Q19 モデルベース開発技術・開発ツール利用の際の課題（クロス集計）</vt:lpstr>
      <vt:lpstr>Q19 モデルベース開発技術・開発ツール利用の際の課題（クロス集計）</vt:lpstr>
      <vt:lpstr>Q20 AIに関する取り組み状況</vt:lpstr>
      <vt:lpstr>Q20 AIに関する取り組み状況（経年比較）</vt:lpstr>
      <vt:lpstr>Q20 AIに関する取り組み状況 3分類のいくつに取り組んでいるかの状況</vt:lpstr>
      <vt:lpstr>Q20 AIに関する取り組み状況 3分類のいくつに取り組んでいるかの状況（経年比較）</vt:lpstr>
      <vt:lpstr>Q20 AIに関する取り組み状況（クロス集計）</vt:lpstr>
      <vt:lpstr>Q20 AIに関する取り組み状況 3分類のいくつに取り組んでいるかの状況（クロス集計）</vt:lpstr>
      <vt:lpstr>Q20 AIに関する取り組み状況（クロス集計）</vt:lpstr>
      <vt:lpstr>Q20 AIに関する取り組み状況 3分類のいくつに取り組んでいるかの状況（クロス集計）</vt:lpstr>
      <vt:lpstr>Q21 AI技術を活用する／している製品・サービスの分野（複数選択可）</vt:lpstr>
      <vt:lpstr>Q21 AI技術を活用する／している製品・サービスの分野の数</vt:lpstr>
      <vt:lpstr>Q21 AI技術を活用する／している製品・サービスの分野 （複数選択可、クロス集計）</vt:lpstr>
      <vt:lpstr>Q21 AI技術を活用する／している製品・サービスの分野の数 （クロス集計）</vt:lpstr>
      <vt:lpstr>Q21 AI技術を活用する／している製品・サービスの分野 （複数選択可、クロス集計）</vt:lpstr>
      <vt:lpstr>Q22 AI技術を活用する／している目的</vt:lpstr>
      <vt:lpstr>Q22 AI技術を活用する／している目的（クロス集計）</vt:lpstr>
      <vt:lpstr>Q22 AI技術を活用する／している目的（クロス集計）</vt:lpstr>
      <vt:lpstr>Q22 AI技術を活用する／している目的（クロス集計）</vt:lpstr>
      <vt:lpstr>Q22 AI技術を活用する／している目的（クロス集計）</vt:lpstr>
      <vt:lpstr>Q23 AI技術を活用する／している際の課題</vt:lpstr>
      <vt:lpstr>Q23 AI技術を活用する／している際の課題（クロス集計）</vt:lpstr>
      <vt:lpstr>Q23 AI技術を活用する／している際の課題（クロス集計）</vt:lpstr>
      <vt:lpstr>Q23 AI技術を活用する／している際の課題（クロス集計）</vt:lpstr>
      <vt:lpstr>Q23 AI技術を活用する／している際の課題（クロス集計）</vt:lpstr>
      <vt:lpstr>6. 組込み/IoTシステムにかかる「人材」育成に関する取組</vt:lpstr>
      <vt:lpstr>Q24 技術者の人数、不足している技術者の人数（経年比較）</vt:lpstr>
      <vt:lpstr>Q24 技術者の人数、不足している技術者の人数（クロス集計）</vt:lpstr>
      <vt:lpstr>Q24 技術者の人数、不足している技術者の人数 不足している技術者の人数の現在の技術者の人数に対する割合（経年比較）</vt:lpstr>
      <vt:lpstr>Q24 技術者の人数、不足している技術者の人数 不足している技術者の人数の現在の技術者の人数に対する割合（クロス集計）</vt:lpstr>
      <vt:lpstr>技術者の人数、不足している技術者の人数 不足している技術者の人数の現在の技術者の人数に対する割合（クロス集計）</vt:lpstr>
      <vt:lpstr>技術者の人数、不足している技術者の人数 不足している技術者の人数の現在の技術者の人数に対する割合（クロス集計）</vt:lpstr>
      <vt:lpstr>Q25 新しい技術／レガシーな技術に関する技術者の人数の割合</vt:lpstr>
      <vt:lpstr>Q25 新しい技術／レガシーな技術に関する技術者の人数の割合</vt:lpstr>
      <vt:lpstr>Q25 新しい技術／レガシーな技術に関する技術者の人数の割合 回答の比率</vt:lpstr>
      <vt:lpstr>Q25 新しい技術／レガシーな技術に関する技術者の人数の割合 回答の比率</vt:lpstr>
      <vt:lpstr>Q26 現在不足している人材、将来不足が予想される人材 （不足人数による重み付けなし）</vt:lpstr>
      <vt:lpstr>Q26 現在不足している人材、将来不足が予想される人材 （3番目までの合計、不足人数による重み付けなし）</vt:lpstr>
      <vt:lpstr>Q26 現在不足している人材、将来不足が予想される人材 （3番目までの合計で経年比較、不足人数による重み付けなし）</vt:lpstr>
      <vt:lpstr>Q26 現在不足している人材、将来不足が予想される人材 現在／将来の回答の関係（不足人数による重み付けなし）</vt:lpstr>
      <vt:lpstr>Q26 現在不足している人材、将来不足が予想される人材 現在／将来の回答の関係（不足人数による重み付けなし、経年比較）</vt:lpstr>
      <vt:lpstr>Q26 現在不足している人材、将来不足が予想される人材 現在と比べた将来の不足度（不足人数による重み付けなし）</vt:lpstr>
      <vt:lpstr>Q26 現在不足している人材、将来不足が予想される人材 現在と比べた将来の不足度（不足人数による重み付けなし、経年比較）</vt:lpstr>
      <vt:lpstr>Q26 現在不足している人材、将来不足が予想される人材 （不足人数による重み付けあり）</vt:lpstr>
      <vt:lpstr>Q26 現在不足している人材、将来不足が予想される人材 （3番目までの合計、不足人数による重み付けあり）</vt:lpstr>
      <vt:lpstr>Q26 現在不足している人材、将来不足が予想される人材 （3番目までの合計で経年比較、不足人数による重み付けあり）</vt:lpstr>
      <vt:lpstr>Q26 現在不足している人材、将来不足が予想される人材 現在／将来の回答の関係（不足人数による重み付けあり）</vt:lpstr>
      <vt:lpstr>Q26 現在不足している人材、将来不足が予想される人材 現在／将来の回答の関係（不足人数による重み付けあり、経年比較）</vt:lpstr>
      <vt:lpstr>Q26 現在不足している人材、将来不足が予想される人材 現在と比べた将来の不足度（不足人数による重み付けあり）</vt:lpstr>
      <vt:lpstr>Q26 現在不足している人材、将来不足が予想される人材 現在と比べた将来の不足度（不足人数による重み付けあり、経年比較）</vt:lpstr>
      <vt:lpstr>Q26 現在不足している人材、将来不足が予想される人材 （不足人数による重み付けなし、クロス集計）</vt:lpstr>
      <vt:lpstr>Q26 現在不足している人材、将来不足が予想される人材 現在／将来の回答の関係（不足人数による重み付けなし、クロス集計）</vt:lpstr>
      <vt:lpstr>Q26 現在不足している人材、将来不足が予想される人材 （不足人数による重み付けあり、クロス集計）</vt:lpstr>
      <vt:lpstr>Q26 現在不足している人材、将来不足が予想される人材 現在／将来の回答の関係（不足人数による重み付けあり、クロス集計）</vt:lpstr>
      <vt:lpstr>Q26 現在不足している人材、将来不足が予想される人材 現在と比べた将来の不足度（クロス集計）</vt:lpstr>
      <vt:lpstr>Q26 現在不足している人材、将来不足が予想される人材 （不足人数による重み付けなし、クロス集計）</vt:lpstr>
      <vt:lpstr>Q26 現在不足している人材、将来不足が予想される人材 現在／将来の回答の関係（不足人数による重み付けなし、クロス集計）</vt:lpstr>
      <vt:lpstr>Q26 現在不足している人材、将来不足が予想される人材 （不足人数による重み付けなし、クロス集計）</vt:lpstr>
      <vt:lpstr>Q26 現在不足している人材、将来不足が予想される人材 現在／将来の回答の関係（不足人数による重み付けなし、クロス集計）</vt:lpstr>
      <vt:lpstr>Q26 現在不足している人材、将来不足が予想される人材 （不足人数による重み付けなし、クロス集計）</vt:lpstr>
      <vt:lpstr>Q26 現在不足している人材、将来不足が予想される人材 現在／将来の回答の関係（不足人数による重み付けなし、クロス集計）</vt:lpstr>
      <vt:lpstr>Q26 現在不足している人材、将来不足が予想される人材 現在と比べた将来の不足度（不足人数による重み付けなし、クロス集計）</vt:lpstr>
      <vt:lpstr>Q26 現在不足している人材、将来不足が予想される人材 （不足人数による重み付けなし、クロス集計）</vt:lpstr>
      <vt:lpstr>Q26 現在不足している人材、将来不足が想定される人材 現在不足している人材（1～3番目の合計、クロス集計）</vt:lpstr>
      <vt:lpstr>Q26 現在不足している人材、将来不足が想定される人材 将来不足が想定される人材（1～3番目の合計、クロス集計）</vt:lpstr>
      <vt:lpstr>Q27 人材不足に対する施策</vt:lpstr>
      <vt:lpstr>Q27 人材不足に対する施策（3番目までの合計）</vt:lpstr>
      <vt:lpstr>Q27 人材不足に対する施策（3番目までの合計で経年比較）</vt:lpstr>
      <vt:lpstr>Q27 人材不足に対する施策（クロス集計）</vt:lpstr>
      <vt:lpstr>Q27 人材不足に対する施策（クロス集計）</vt:lpstr>
      <vt:lpstr>Q27 人材不足に対する施策（クロス集計）</vt:lpstr>
      <vt:lpstr>Q27 人材不足に対する施策（クロス集計）</vt:lpstr>
      <vt:lpstr>Q27 人材不足に対する施策（クロス集計）</vt:lpstr>
      <vt:lpstr>7. 組込み/IoTシステム「産業」の環境改善に関する取組</vt:lpstr>
      <vt:lpstr>Q28 経済産業省の制度・ガイドライン等の利活用の状況</vt:lpstr>
      <vt:lpstr>Q28 経済産業省の制度・ガイドライン等の利活用の状況 （参考：2017年度類似設問）</vt:lpstr>
      <vt:lpstr>Q28 経済産業省の制度・ガイドライン等の利活用の状況（クロス集計）</vt:lpstr>
      <vt:lpstr>Q29 IPA報告書・成果物・手法等の活用状況</vt:lpstr>
      <vt:lpstr>Q29 IPA報告書・成果物・手法等の活用状況 （参考：2017年度類似設問）</vt:lpstr>
      <vt:lpstr>Q29 IPA報告書・成果物・手法等の活用状況（クロス集計）</vt:lpstr>
      <vt:lpstr>Q29 IPA報告書・成果物・手法等の活用状況 活用の目的（成果物ごとに上位5つ）</vt:lpstr>
      <vt:lpstr>Q29 IPA報告書・成果物・手法等の活用状況 活用の目的（成果物の区別なし）</vt:lpstr>
      <vt:lpstr>Q29 IPA報告書・成果物・手法等の活用状況 成果物と「活用の目的」ごとの回答数の関係</vt:lpstr>
      <vt:lpstr>Q30 IPAに公開を期待する報告書・成果物・手法等 想定する対象読者別の回答件数（N=91）</vt:lpstr>
      <vt:lpstr>Q30 IPAに公開を期待する報告書・成果物・手法等 対象読者別の内容（代表的なものを抜粋）</vt:lpstr>
      <vt:lpstr>Q31 政府・IPAがとるべき施策</vt:lpstr>
      <vt:lpstr>Q31 政府・IPAがとるべき施策（3番目までの合計）</vt:lpstr>
      <vt:lpstr>Q31 政府・IPAがとるべき施策（3番目までの合計で経年比較）</vt:lpstr>
      <vt:lpstr>Q31 政府・IPAがとるべき施策（クロス集計）</vt:lpstr>
      <vt:lpstr>Q32 今後この調査に加えるべき／調査してほしい項目等 （主な記載内容）</vt:lpstr>
      <vt:lpstr>まとめ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2019-02-27T05:27:22Z</cp:lastPrinted>
  <dcterms:created xsi:type="dcterms:W3CDTF">2014-04-04T04:50:24Z</dcterms:created>
  <dcterms:modified xsi:type="dcterms:W3CDTF">2019-03-19T01:41:49Z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