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drawings/drawing2.xml" ContentType="application/vnd.openxmlformats-officedocument.drawingml.chartshapes+xml"/>
  <Override PartName="/ppt/charts/chart16.xml" ContentType="application/vnd.openxmlformats-officedocument.drawingml.chart+xml"/>
  <Override PartName="/ppt/drawings/drawing3.xml" ContentType="application/vnd.openxmlformats-officedocument.drawingml.chartshapes+xml"/>
  <Override PartName="/ppt/notesSlides/notesSlide26.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xml" ContentType="application/vnd.openxmlformats-officedocument.themeOverr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xml" ContentType="application/vnd.openxmlformats-officedocument.themeOverr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5.xml" ContentType="application/vnd.openxmlformats-officedocument.themeOverride+xml"/>
  <Override PartName="/ppt/notesSlides/notesSlide27.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21.xml" ContentType="application/vnd.openxmlformats-officedocument.drawingml.chart+xml"/>
  <Override PartName="/ppt/drawings/drawing4.xml" ContentType="application/vnd.openxmlformats-officedocument.drawingml.chartshapes+xml"/>
  <Override PartName="/ppt/charts/chart22.xml" ContentType="application/vnd.openxmlformats-officedocument.drawingml.chart+xml"/>
  <Override PartName="/ppt/drawings/drawing5.xml" ContentType="application/vnd.openxmlformats-officedocument.drawingml.chartshapes+xml"/>
  <Override PartName="/ppt/notesSlides/notesSlide29.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6.xml" ContentType="application/vnd.openxmlformats-officedocument.themeOverr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7.xml" ContentType="application/vnd.openxmlformats-officedocument.themeOverride+xml"/>
  <Override PartName="/ppt/notesSlides/notesSlide30.xml" ContentType="application/vnd.openxmlformats-officedocument.presentationml.notesSl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2.xml" ContentType="application/vnd.openxmlformats-officedocument.presentationml.notesSlid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3.xml" ContentType="application/vnd.openxmlformats-officedocument.presentationml.notesSlid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4.xml" ContentType="application/vnd.openxmlformats-officedocument.presentationml.notesSlid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5.xml" ContentType="application/vnd.openxmlformats-officedocument.presentationml.notesSlid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6.xml" ContentType="application/vnd.openxmlformats-officedocument.presentationml.notesSlid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8.xml" ContentType="application/vnd.openxmlformats-officedocument.presentationml.notesSlid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9.xml" ContentType="application/vnd.openxmlformats-officedocument.presentationml.notesSlid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0.xml" ContentType="application/vnd.openxmlformats-officedocument.presentationml.notesSlid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1.xml" ContentType="application/vnd.openxmlformats-officedocument.presentationml.notesSlide+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2.xml" ContentType="application/vnd.openxmlformats-officedocument.presentationml.notesSlide+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8.xml" ContentType="application/vnd.openxmlformats-officedocument.drawingml.chart+xml"/>
  <Override PartName="/ppt/theme/themeOverride8.xml" ContentType="application/vnd.openxmlformats-officedocument.themeOverride+xml"/>
  <Override PartName="/ppt/notesSlides/notesSlide45.xml" ContentType="application/vnd.openxmlformats-officedocument.presentationml.notesSlide+xml"/>
  <Override PartName="/ppt/charts/chart39.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6.xml" ContentType="application/vnd.openxmlformats-officedocument.drawingml.chartshapes+xml"/>
  <Override PartName="/ppt/charts/chart40.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7.xml" ContentType="application/vnd.openxmlformats-officedocument.drawingml.chartshapes+xml"/>
  <Override PartName="/ppt/charts/chart41.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8.xml" ContentType="application/vnd.openxmlformats-officedocument.drawingml.chartshapes+xml"/>
  <Override PartName="/ppt/charts/chart42.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9.xml" ContentType="application/vnd.openxmlformats-officedocument.drawingml.chartshapes+xml"/>
  <Override PartName="/ppt/notesSlides/notesSlide46.xml" ContentType="application/vnd.openxmlformats-officedocument.presentationml.notesSlide+xml"/>
  <Override PartName="/ppt/charts/chart43.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10.xml" ContentType="application/vnd.openxmlformats-officedocument.drawingml.chartshapes+xml"/>
  <Override PartName="/ppt/charts/chart44.xml" ContentType="application/vnd.openxmlformats-officedocument.drawingml.chart+xml"/>
  <Override PartName="/ppt/charts/style39.xml" ContentType="application/vnd.ms-office.chartstyle+xml"/>
  <Override PartName="/ppt/charts/colors39.xml" ContentType="application/vnd.ms-office.chartcolorstyle+xml"/>
  <Override PartName="/ppt/drawings/drawing11.xml" ContentType="application/vnd.openxmlformats-officedocument.drawingml.chartshapes+xml"/>
  <Override PartName="/ppt/charts/chart45.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12.xml" ContentType="application/vnd.openxmlformats-officedocument.drawingml.chartshapes+xml"/>
  <Override PartName="/ppt/notesSlides/notesSlide47.xml" ContentType="application/vnd.openxmlformats-officedocument.presentationml.notesSlide+xml"/>
  <Override PartName="/ppt/charts/chart46.xml" ContentType="application/vnd.openxmlformats-officedocument.drawingml.chart+xml"/>
  <Override PartName="/ppt/charts/style41.xml" ContentType="application/vnd.ms-office.chartstyle+xml"/>
  <Override PartName="/ppt/charts/colors41.xml" ContentType="application/vnd.ms-office.chartcolorstyle+xml"/>
  <Override PartName="/ppt/drawings/drawing13.xml" ContentType="application/vnd.openxmlformats-officedocument.drawingml.chartshapes+xml"/>
  <Override PartName="/ppt/charts/chart47.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14.xml" ContentType="application/vnd.openxmlformats-officedocument.drawingml.chartshapes+xml"/>
  <Override PartName="/ppt/charts/chart48.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15.xml" ContentType="application/vnd.openxmlformats-officedocument.drawingml.chartshape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49.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16.xml" ContentType="application/vnd.openxmlformats-officedocument.drawingml.chartshapes+xml"/>
  <Override PartName="/ppt/charts/chart50.xml" ContentType="application/vnd.openxmlformats-officedocument.drawingml.chart+xml"/>
  <Override PartName="/ppt/charts/style45.xml" ContentType="application/vnd.ms-office.chartstyle+xml"/>
  <Override PartName="/ppt/charts/colors45.xml" ContentType="application/vnd.ms-office.chartcolorstyle+xml"/>
  <Override PartName="/ppt/drawings/drawing17.xml" ContentType="application/vnd.openxmlformats-officedocument.drawingml.chartshapes+xml"/>
  <Override PartName="/ppt/charts/chart51.xml" ContentType="application/vnd.openxmlformats-officedocument.drawingml.chart+xml"/>
  <Override PartName="/ppt/charts/style46.xml" ContentType="application/vnd.ms-office.chartstyle+xml"/>
  <Override PartName="/ppt/charts/colors46.xml" ContentType="application/vnd.ms-office.chartcolorstyle+xml"/>
  <Override PartName="/ppt/drawings/drawing18.xml" ContentType="application/vnd.openxmlformats-officedocument.drawingml.chartshapes+xml"/>
  <Override PartName="/ppt/charts/chart52.xml" ContentType="application/vnd.openxmlformats-officedocument.drawingml.chart+xml"/>
  <Override PartName="/ppt/charts/style47.xml" ContentType="application/vnd.ms-office.chartstyle+xml"/>
  <Override PartName="/ppt/charts/colors47.xml" ContentType="application/vnd.ms-office.chartcolorstyle+xml"/>
  <Override PartName="/ppt/drawings/drawing19.xml" ContentType="application/vnd.openxmlformats-officedocument.drawingml.chartshapes+xml"/>
  <Override PartName="/ppt/notesSlides/notesSlide50.xml" ContentType="application/vnd.openxmlformats-officedocument.presentationml.notesSlide+xml"/>
  <Override PartName="/ppt/charts/chart53.xml" ContentType="application/vnd.openxmlformats-officedocument.drawingml.chart+xml"/>
  <Override PartName="/ppt/charts/style48.xml" ContentType="application/vnd.ms-office.chartstyle+xml"/>
  <Override PartName="/ppt/charts/colors48.xml" ContentType="application/vnd.ms-office.chartcolorstyle+xml"/>
  <Override PartName="/ppt/drawings/drawing20.xml" ContentType="application/vnd.openxmlformats-officedocument.drawingml.chartshapes+xml"/>
  <Override PartName="/ppt/charts/chart54.xml" ContentType="application/vnd.openxmlformats-officedocument.drawingml.chart+xml"/>
  <Override PartName="/ppt/charts/style49.xml" ContentType="application/vnd.ms-office.chartstyle+xml"/>
  <Override PartName="/ppt/charts/colors49.xml" ContentType="application/vnd.ms-office.chartcolorstyle+xml"/>
  <Override PartName="/ppt/drawings/drawing21.xml" ContentType="application/vnd.openxmlformats-officedocument.drawingml.chartshapes+xml"/>
  <Override PartName="/ppt/charts/chart55.xml" ContentType="application/vnd.openxmlformats-officedocument.drawingml.chart+xml"/>
  <Override PartName="/ppt/charts/style50.xml" ContentType="application/vnd.ms-office.chartstyle+xml"/>
  <Override PartName="/ppt/charts/colors50.xml" ContentType="application/vnd.ms-office.chartcolorstyle+xml"/>
  <Override PartName="/ppt/drawings/drawing22.xml" ContentType="application/vnd.openxmlformats-officedocument.drawingml.chartshapes+xml"/>
  <Override PartName="/ppt/notesSlides/notesSlide51.xml" ContentType="application/vnd.openxmlformats-officedocument.presentationml.notesSlide+xml"/>
  <Override PartName="/ppt/charts/chart56.xml" ContentType="application/vnd.openxmlformats-officedocument.drawingml.chart+xml"/>
  <Override PartName="/ppt/charts/style51.xml" ContentType="application/vnd.ms-office.chartstyle+xml"/>
  <Override PartName="/ppt/charts/colors51.xml" ContentType="application/vnd.ms-office.chartcolorstyle+xml"/>
  <Override PartName="/ppt/drawings/drawing23.xml" ContentType="application/vnd.openxmlformats-officedocument.drawingml.chartshapes+xml"/>
  <Override PartName="/ppt/charts/chart57.xml" ContentType="application/vnd.openxmlformats-officedocument.drawingml.chart+xml"/>
  <Override PartName="/ppt/charts/style52.xml" ContentType="application/vnd.ms-office.chartstyle+xml"/>
  <Override PartName="/ppt/charts/colors52.xml" ContentType="application/vnd.ms-office.chartcolorstyle+xml"/>
  <Override PartName="/ppt/drawings/drawing24.xml" ContentType="application/vnd.openxmlformats-officedocument.drawingml.chartshapes+xml"/>
  <Override PartName="/ppt/charts/chart58.xml" ContentType="application/vnd.openxmlformats-officedocument.drawingml.chart+xml"/>
  <Override PartName="/ppt/charts/style53.xml" ContentType="application/vnd.ms-office.chartstyle+xml"/>
  <Override PartName="/ppt/charts/colors53.xml" ContentType="application/vnd.ms-office.chartcolorstyle+xml"/>
  <Override PartName="/ppt/drawings/drawing25.xml" ContentType="application/vnd.openxmlformats-officedocument.drawingml.chartshapes+xml"/>
  <Override PartName="/ppt/notesSlides/notesSlide52.xml" ContentType="application/vnd.openxmlformats-officedocument.presentationml.notesSlide+xml"/>
  <Override PartName="/ppt/charts/chart59.xml" ContentType="application/vnd.openxmlformats-officedocument.drawingml.chart+xml"/>
  <Override PartName="/ppt/theme/themeOverride9.xml" ContentType="application/vnd.openxmlformats-officedocument.themeOverride+xml"/>
  <Override PartName="/ppt/notesSlides/notesSlide53.xml" ContentType="application/vnd.openxmlformats-officedocument.presentationml.notesSlide+xml"/>
  <Override PartName="/ppt/charts/chart60.xml" ContentType="application/vnd.openxmlformats-officedocument.drawingml.chart+xml"/>
  <Override PartName="/ppt/charts/style54.xml" ContentType="application/vnd.ms-office.chartstyle+xml"/>
  <Override PartName="/ppt/charts/colors54.xml" ContentType="application/vnd.ms-office.chartcolorstyle+xml"/>
  <Override PartName="/ppt/drawings/drawing26.xml" ContentType="application/vnd.openxmlformats-officedocument.drawingml.chartshapes+xml"/>
  <Override PartName="/ppt/charts/chart61.xml" ContentType="application/vnd.openxmlformats-officedocument.drawingml.chart+xml"/>
  <Override PartName="/ppt/charts/style55.xml" ContentType="application/vnd.ms-office.chartstyle+xml"/>
  <Override PartName="/ppt/charts/colors55.xml" ContentType="application/vnd.ms-office.chartcolorstyle+xml"/>
  <Override PartName="/ppt/drawings/drawing27.xml" ContentType="application/vnd.openxmlformats-officedocument.drawingml.chartshapes+xml"/>
  <Override PartName="/ppt/notesSlides/notesSlide54.xml" ContentType="application/vnd.openxmlformats-officedocument.presentationml.notesSlide+xml"/>
  <Override PartName="/ppt/charts/chart62.xml" ContentType="application/vnd.openxmlformats-officedocument.drawingml.chart+xml"/>
  <Override PartName="/ppt/charts/style56.xml" ContentType="application/vnd.ms-office.chartstyle+xml"/>
  <Override PartName="/ppt/charts/colors56.xml" ContentType="application/vnd.ms-office.chartcolorstyle+xml"/>
  <Override PartName="/ppt/drawings/drawing28.xml" ContentType="application/vnd.openxmlformats-officedocument.drawingml.chartshapes+xml"/>
  <Override PartName="/ppt/charts/chart63.xml" ContentType="application/vnd.openxmlformats-officedocument.drawingml.chart+xml"/>
  <Override PartName="/ppt/charts/style57.xml" ContentType="application/vnd.ms-office.chartstyle+xml"/>
  <Override PartName="/ppt/charts/colors57.xml" ContentType="application/vnd.ms-office.chartcolorstyle+xml"/>
  <Override PartName="/ppt/drawings/drawing29.xml" ContentType="application/vnd.openxmlformats-officedocument.drawingml.chartshapes+xml"/>
  <Override PartName="/ppt/notesSlides/notesSlide55.xml" ContentType="application/vnd.openxmlformats-officedocument.presentationml.notesSlide+xml"/>
  <Override PartName="/ppt/charts/chart64.xml" ContentType="application/vnd.openxmlformats-officedocument.drawingml.chart+xml"/>
  <Override PartName="/ppt/charts/style58.xml" ContentType="application/vnd.ms-office.chartstyle+xml"/>
  <Override PartName="/ppt/charts/colors58.xml" ContentType="application/vnd.ms-office.chartcolorstyle+xml"/>
  <Override PartName="/ppt/drawings/drawing30.xml" ContentType="application/vnd.openxmlformats-officedocument.drawingml.chartshapes+xml"/>
  <Override PartName="/ppt/charts/chart65.xml" ContentType="application/vnd.openxmlformats-officedocument.drawingml.chart+xml"/>
  <Override PartName="/ppt/charts/style59.xml" ContentType="application/vnd.ms-office.chartstyle+xml"/>
  <Override PartName="/ppt/charts/colors59.xml" ContentType="application/vnd.ms-office.chartcolorstyle+xml"/>
  <Override PartName="/ppt/drawings/drawing31.xml" ContentType="application/vnd.openxmlformats-officedocument.drawingml.chartshapes+xml"/>
  <Override PartName="/ppt/notesSlides/notesSlide56.xml" ContentType="application/vnd.openxmlformats-officedocument.presentationml.notesSlide+xml"/>
  <Override PartName="/ppt/charts/chart66.xml" ContentType="application/vnd.openxmlformats-officedocument.drawingml.chart+xml"/>
  <Override PartName="/ppt/charts/style60.xml" ContentType="application/vnd.ms-office.chartstyle+xml"/>
  <Override PartName="/ppt/charts/colors60.xml" ContentType="application/vnd.ms-office.chartcolorstyle+xml"/>
  <Override PartName="/ppt/drawings/drawing32.xml" ContentType="application/vnd.openxmlformats-officedocument.drawingml.chartshapes+xml"/>
  <Override PartName="/ppt/notesSlides/notesSlide57.xml" ContentType="application/vnd.openxmlformats-officedocument.presentationml.notesSlide+xml"/>
  <Override PartName="/ppt/charts/chart67.xml" ContentType="application/vnd.openxmlformats-officedocument.drawingml.chart+xml"/>
  <Override PartName="/ppt/charts/style61.xml" ContentType="application/vnd.ms-office.chartstyle+xml"/>
  <Override PartName="/ppt/charts/colors61.xml" ContentType="application/vnd.ms-office.chartcolorstyle+xml"/>
  <Override PartName="/ppt/drawings/drawing33.xml" ContentType="application/vnd.openxmlformats-officedocument.drawingml.chartshapes+xml"/>
  <Override PartName="/ppt/notesSlides/notesSlide58.xml" ContentType="application/vnd.openxmlformats-officedocument.presentationml.notesSlide+xml"/>
  <Override PartName="/ppt/charts/chart68.xml" ContentType="application/vnd.openxmlformats-officedocument.drawingml.chart+xml"/>
  <Override PartName="/ppt/charts/style62.xml" ContentType="application/vnd.ms-office.chartstyle+xml"/>
  <Override PartName="/ppt/charts/colors62.xml" ContentType="application/vnd.ms-office.chartcolorstyle+xml"/>
  <Override PartName="/ppt/drawings/drawing34.xml" ContentType="application/vnd.openxmlformats-officedocument.drawingml.chartshapes+xml"/>
  <Override PartName="/ppt/charts/chart69.xml" ContentType="application/vnd.openxmlformats-officedocument.drawingml.chart+xml"/>
  <Override PartName="/ppt/charts/style63.xml" ContentType="application/vnd.ms-office.chartstyle+xml"/>
  <Override PartName="/ppt/charts/colors63.xml" ContentType="application/vnd.ms-office.chartcolorstyle+xml"/>
  <Override PartName="/ppt/drawings/drawing35.xml" ContentType="application/vnd.openxmlformats-officedocument.drawingml.chartshapes+xml"/>
  <Override PartName="/ppt/notesSlides/notesSlide59.xml" ContentType="application/vnd.openxmlformats-officedocument.presentationml.notesSlide+xml"/>
  <Override PartName="/ppt/charts/chart70.xml" ContentType="application/vnd.openxmlformats-officedocument.drawingml.chart+xml"/>
  <Override PartName="/ppt/theme/themeOverride10.xml" ContentType="application/vnd.openxmlformats-officedocument.themeOverride+xml"/>
  <Override PartName="/ppt/notesSlides/notesSlide60.xml" ContentType="application/vnd.openxmlformats-officedocument.presentationml.notesSlide+xml"/>
  <Override PartName="/ppt/charts/chart71.xml" ContentType="application/vnd.openxmlformats-officedocument.drawingml.chart+xml"/>
  <Override PartName="/ppt/charts/style64.xml" ContentType="application/vnd.ms-office.chartstyle+xml"/>
  <Override PartName="/ppt/charts/colors64.xml" ContentType="application/vnd.ms-office.chartcolorstyle+xml"/>
  <Override PartName="/ppt/drawings/drawing36.xml" ContentType="application/vnd.openxmlformats-officedocument.drawingml.chartshapes+xml"/>
  <Override PartName="/ppt/charts/chart72.xml" ContentType="application/vnd.openxmlformats-officedocument.drawingml.chart+xml"/>
  <Override PartName="/ppt/charts/style65.xml" ContentType="application/vnd.ms-office.chartstyle+xml"/>
  <Override PartName="/ppt/charts/colors65.xml" ContentType="application/vnd.ms-office.chartcolorstyle+xml"/>
  <Override PartName="/ppt/drawings/drawing37.xml" ContentType="application/vnd.openxmlformats-officedocument.drawingml.chartshapes+xml"/>
  <Override PartName="/ppt/notesSlides/notesSlide61.xml" ContentType="application/vnd.openxmlformats-officedocument.presentationml.notesSlide+xml"/>
  <Override PartName="/ppt/charts/chart73.xml" ContentType="application/vnd.openxmlformats-officedocument.drawingml.chart+xml"/>
  <Override PartName="/ppt/charts/style66.xml" ContentType="application/vnd.ms-office.chartstyle+xml"/>
  <Override PartName="/ppt/charts/colors66.xml" ContentType="application/vnd.ms-office.chartcolorstyle+xml"/>
  <Override PartName="/ppt/drawings/drawing38.xml" ContentType="application/vnd.openxmlformats-officedocument.drawingml.chartshapes+xml"/>
  <Override PartName="/ppt/charts/chart74.xml" ContentType="application/vnd.openxmlformats-officedocument.drawingml.chart+xml"/>
  <Override PartName="/ppt/charts/style67.xml" ContentType="application/vnd.ms-office.chartstyle+xml"/>
  <Override PartName="/ppt/charts/colors67.xml" ContentType="application/vnd.ms-office.chartcolorstyle+xml"/>
  <Override PartName="/ppt/drawings/drawing39.xml" ContentType="application/vnd.openxmlformats-officedocument.drawingml.chartshapes+xml"/>
  <Override PartName="/ppt/notesSlides/notesSlide62.xml" ContentType="application/vnd.openxmlformats-officedocument.presentationml.notesSlide+xml"/>
  <Override PartName="/ppt/charts/chart75.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40.xml" ContentType="application/vnd.openxmlformats-officedocument.drawingml.chartshapes+xml"/>
  <Override PartName="/ppt/charts/chart76.xml" ContentType="application/vnd.openxmlformats-officedocument.drawingml.chart+xml"/>
  <Override PartName="/ppt/charts/style69.xml" ContentType="application/vnd.ms-office.chartstyle+xml"/>
  <Override PartName="/ppt/charts/colors69.xml" ContentType="application/vnd.ms-office.chartcolorstyle+xml"/>
  <Override PartName="/ppt/drawings/drawing41.xml" ContentType="application/vnd.openxmlformats-officedocument.drawingml.chartshapes+xml"/>
  <Override PartName="/ppt/notesSlides/notesSlide63.xml" ContentType="application/vnd.openxmlformats-officedocument.presentationml.notesSlide+xml"/>
  <Override PartName="/ppt/charts/chart77.xml" ContentType="application/vnd.openxmlformats-officedocument.drawingml.chart+xml"/>
  <Override PartName="/ppt/charts/style70.xml" ContentType="application/vnd.ms-office.chartstyle+xml"/>
  <Override PartName="/ppt/charts/colors70.xml" ContentType="application/vnd.ms-office.chartcolorstyle+xml"/>
  <Override PartName="/ppt/drawings/drawing42.xml" ContentType="application/vnd.openxmlformats-officedocument.drawingml.chartshapes+xml"/>
  <Override PartName="/ppt/notesSlides/notesSlide64.xml" ContentType="application/vnd.openxmlformats-officedocument.presentationml.notesSlide+xml"/>
  <Override PartName="/ppt/charts/chart78.xml" ContentType="application/vnd.openxmlformats-officedocument.drawingml.chart+xml"/>
  <Override PartName="/ppt/charts/style71.xml" ContentType="application/vnd.ms-office.chartstyle+xml"/>
  <Override PartName="/ppt/charts/colors71.xml" ContentType="application/vnd.ms-office.chartcolorstyle+xml"/>
  <Override PartName="/ppt/drawings/drawing43.xml" ContentType="application/vnd.openxmlformats-officedocument.drawingml.chartshapes+xml"/>
  <Override PartName="/ppt/notesSlides/notesSlide65.xml" ContentType="application/vnd.openxmlformats-officedocument.presentationml.notesSlide+xml"/>
  <Override PartName="/ppt/charts/chart79.xml" ContentType="application/vnd.openxmlformats-officedocument.drawingml.chart+xml"/>
  <Override PartName="/ppt/charts/style72.xml" ContentType="application/vnd.ms-office.chartstyle+xml"/>
  <Override PartName="/ppt/charts/colors72.xml" ContentType="application/vnd.ms-office.chartcolorstyle+xml"/>
  <Override PartName="/ppt/drawings/drawing44.xml" ContentType="application/vnd.openxmlformats-officedocument.drawingml.chartshapes+xml"/>
  <Override PartName="/ppt/charts/chart80.xml" ContentType="application/vnd.openxmlformats-officedocument.drawingml.chart+xml"/>
  <Override PartName="/ppt/charts/style73.xml" ContentType="application/vnd.ms-office.chartstyle+xml"/>
  <Override PartName="/ppt/charts/colors73.xml" ContentType="application/vnd.ms-office.chartcolorstyle+xml"/>
  <Override PartName="/ppt/drawings/drawing45.xml" ContentType="application/vnd.openxmlformats-officedocument.drawingml.chartshapes+xml"/>
  <Override PartName="/ppt/notesSlides/notesSlide66.xml" ContentType="application/vnd.openxmlformats-officedocument.presentationml.notesSlide+xml"/>
  <Override PartName="/ppt/charts/chart81.xml" ContentType="application/vnd.openxmlformats-officedocument.drawingml.chart+xml"/>
  <Override PartName="/ppt/charts/style74.xml" ContentType="application/vnd.ms-office.chartstyle+xml"/>
  <Override PartName="/ppt/charts/colors74.xml" ContentType="application/vnd.ms-office.chartcolorstyle+xml"/>
  <Override PartName="/ppt/drawings/drawing46.xml" ContentType="application/vnd.openxmlformats-officedocument.drawingml.chartshapes+xml"/>
  <Override PartName="/ppt/charts/chart82.xml" ContentType="application/vnd.openxmlformats-officedocument.drawingml.chart+xml"/>
  <Override PartName="/ppt/charts/style75.xml" ContentType="application/vnd.ms-office.chartstyle+xml"/>
  <Override PartName="/ppt/charts/colors75.xml" ContentType="application/vnd.ms-office.chartcolorstyle+xml"/>
  <Override PartName="/ppt/drawings/drawing47.xml" ContentType="application/vnd.openxmlformats-officedocument.drawingml.chartshapes+xml"/>
  <Override PartName="/ppt/notesSlides/notesSlide67.xml" ContentType="application/vnd.openxmlformats-officedocument.presentationml.notesSlide+xml"/>
  <Override PartName="/ppt/charts/chart83.xml" ContentType="application/vnd.openxmlformats-officedocument.drawingml.chart+xml"/>
  <Override PartName="/ppt/theme/themeOverride11.xml" ContentType="application/vnd.openxmlformats-officedocument.themeOverride+xml"/>
  <Override PartName="/ppt/notesSlides/notesSlide68.xml" ContentType="application/vnd.openxmlformats-officedocument.presentationml.notesSlide+xml"/>
  <Override PartName="/ppt/charts/chart84.xml" ContentType="application/vnd.openxmlformats-officedocument.drawingml.chart+xml"/>
  <Override PartName="/ppt/charts/style76.xml" ContentType="application/vnd.ms-office.chartstyle+xml"/>
  <Override PartName="/ppt/charts/colors76.xml" ContentType="application/vnd.ms-office.chartcolorstyle+xml"/>
  <Override PartName="/ppt/drawings/drawing48.xml" ContentType="application/vnd.openxmlformats-officedocument.drawingml.chartshapes+xml"/>
  <Override PartName="/ppt/charts/chart85.xml" ContentType="application/vnd.openxmlformats-officedocument.drawingml.chart+xml"/>
  <Override PartName="/ppt/charts/style77.xml" ContentType="application/vnd.ms-office.chartstyle+xml"/>
  <Override PartName="/ppt/charts/colors77.xml" ContentType="application/vnd.ms-office.chartcolorstyle+xml"/>
  <Override PartName="/ppt/drawings/drawing49.xml" ContentType="application/vnd.openxmlformats-officedocument.drawingml.chartshapes+xml"/>
  <Override PartName="/ppt/notesSlides/notesSlide69.xml" ContentType="application/vnd.openxmlformats-officedocument.presentationml.notesSlide+xml"/>
  <Override PartName="/ppt/charts/chart86.xml" ContentType="application/vnd.openxmlformats-officedocument.drawingml.chart+xml"/>
  <Override PartName="/ppt/theme/themeOverride12.xml" ContentType="application/vnd.openxmlformats-officedocument.themeOverride+xml"/>
  <Override PartName="/ppt/charts/chart87.xml" ContentType="application/vnd.openxmlformats-officedocument.drawingml.chart+xml"/>
  <Override PartName="/ppt/theme/themeOverride13.xml" ContentType="application/vnd.openxmlformats-officedocument.themeOverride+xml"/>
  <Override PartName="/ppt/notesSlides/notesSlide70.xml" ContentType="application/vnd.openxmlformats-officedocument.presentationml.notesSlide+xml"/>
  <Override PartName="/ppt/charts/chart88.xml" ContentType="application/vnd.openxmlformats-officedocument.drawingml.chart+xml"/>
  <Override PartName="/ppt/charts/style78.xml" ContentType="application/vnd.ms-office.chartstyle+xml"/>
  <Override PartName="/ppt/charts/colors78.xml" ContentType="application/vnd.ms-office.chartcolorstyle+xml"/>
  <Override PartName="/ppt/drawings/drawing50.xml" ContentType="application/vnd.openxmlformats-officedocument.drawingml.chartshapes+xml"/>
  <Override PartName="/ppt/charts/chart89.xml" ContentType="application/vnd.openxmlformats-officedocument.drawingml.chart+xml"/>
  <Override PartName="/ppt/charts/style79.xml" ContentType="application/vnd.ms-office.chartstyle+xml"/>
  <Override PartName="/ppt/charts/colors79.xml" ContentType="application/vnd.ms-office.chartcolorstyle+xml"/>
  <Override PartName="/ppt/drawings/drawing51.xml" ContentType="application/vnd.openxmlformats-officedocument.drawingml.chartshapes+xml"/>
  <Override PartName="/ppt/notesSlides/notesSlide71.xml" ContentType="application/vnd.openxmlformats-officedocument.presentationml.notesSlide+xml"/>
  <Override PartName="/ppt/charts/chart90.xml" ContentType="application/vnd.openxmlformats-officedocument.drawingml.chart+xml"/>
  <Override PartName="/ppt/charts/style80.xml" ContentType="application/vnd.ms-office.chartstyle+xml"/>
  <Override PartName="/ppt/charts/colors80.xml" ContentType="application/vnd.ms-office.chartcolorstyle+xml"/>
  <Override PartName="/ppt/drawings/drawing52.xml" ContentType="application/vnd.openxmlformats-officedocument.drawingml.chartshapes+xml"/>
  <Override PartName="/ppt/charts/chart91.xml" ContentType="application/vnd.openxmlformats-officedocument.drawingml.chart+xml"/>
  <Override PartName="/ppt/charts/style81.xml" ContentType="application/vnd.ms-office.chartstyle+xml"/>
  <Override PartName="/ppt/charts/colors81.xml" ContentType="application/vnd.ms-office.chartcolorstyle+xml"/>
  <Override PartName="/ppt/drawings/drawing53.xml" ContentType="application/vnd.openxmlformats-officedocument.drawingml.chartshapes+xml"/>
  <Override PartName="/ppt/notesSlides/notesSlide72.xml" ContentType="application/vnd.openxmlformats-officedocument.presentationml.notesSlide+xml"/>
  <Override PartName="/ppt/charts/chart92.xml" ContentType="application/vnd.openxmlformats-officedocument.drawingml.chart+xml"/>
  <Override PartName="/ppt/charts/style82.xml" ContentType="application/vnd.ms-office.chartstyle+xml"/>
  <Override PartName="/ppt/charts/colors82.xml" ContentType="application/vnd.ms-office.chartcolorstyle+xml"/>
  <Override PartName="/ppt/drawings/drawing54.xml" ContentType="application/vnd.openxmlformats-officedocument.drawingml.chartshapes+xml"/>
  <Override PartName="/ppt/charts/chart93.xml" ContentType="application/vnd.openxmlformats-officedocument.drawingml.chart+xml"/>
  <Override PartName="/ppt/charts/style83.xml" ContentType="application/vnd.ms-office.chartstyle+xml"/>
  <Override PartName="/ppt/charts/colors83.xml" ContentType="application/vnd.ms-office.chartcolorstyle+xml"/>
  <Override PartName="/ppt/drawings/drawing55.xml" ContentType="application/vnd.openxmlformats-officedocument.drawingml.chartshape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94.xml" ContentType="application/vnd.openxmlformats-officedocument.drawingml.chart+xml"/>
  <Override PartName="/ppt/theme/themeOverride14.xml" ContentType="application/vnd.openxmlformats-officedocument.themeOverride+xml"/>
  <Override PartName="/ppt/charts/chart95.xml" ContentType="application/vnd.openxmlformats-officedocument.drawingml.chart+xml"/>
  <Override PartName="/ppt/theme/themeOverride15.xml" ContentType="application/vnd.openxmlformats-officedocument.themeOverride+xml"/>
  <Override PartName="/ppt/charts/chart96.xml" ContentType="application/vnd.openxmlformats-officedocument.drawingml.chart+xml"/>
  <Override PartName="/ppt/theme/themeOverride16.xml" ContentType="application/vnd.openxmlformats-officedocument.themeOverride+xml"/>
  <Override PartName="/ppt/notesSlides/notesSlide75.xml" ContentType="application/vnd.openxmlformats-officedocument.presentationml.notesSlide+xml"/>
  <Override PartName="/ppt/charts/chart97.xml" ContentType="application/vnd.openxmlformats-officedocument.drawingml.chart+xml"/>
  <Override PartName="/ppt/charts/style84.xml" ContentType="application/vnd.ms-office.chartstyle+xml"/>
  <Override PartName="/ppt/charts/colors84.xml" ContentType="application/vnd.ms-office.chartcolorstyle+xml"/>
  <Override PartName="/ppt/drawings/drawing56.xml" ContentType="application/vnd.openxmlformats-officedocument.drawingml.chartshapes+xml"/>
  <Override PartName="/ppt/charts/chart98.xml" ContentType="application/vnd.openxmlformats-officedocument.drawingml.chart+xml"/>
  <Override PartName="/ppt/charts/style85.xml" ContentType="application/vnd.ms-office.chartstyle+xml"/>
  <Override PartName="/ppt/charts/colors85.xml" ContentType="application/vnd.ms-office.chartcolorstyle+xml"/>
  <Override PartName="/ppt/drawings/drawing57.xml" ContentType="application/vnd.openxmlformats-officedocument.drawingml.chartshapes+xml"/>
  <Override PartName="/ppt/notesSlides/notesSlide76.xml" ContentType="application/vnd.openxmlformats-officedocument.presentationml.notesSlide+xml"/>
  <Override PartName="/ppt/charts/chart99.xml" ContentType="application/vnd.openxmlformats-officedocument.drawingml.chart+xml"/>
  <Override PartName="/ppt/charts/style86.xml" ContentType="application/vnd.ms-office.chartstyle+xml"/>
  <Override PartName="/ppt/charts/colors86.xml" ContentType="application/vnd.ms-office.chartcolorstyle+xml"/>
  <Override PartName="/ppt/drawings/drawing58.xml" ContentType="application/vnd.openxmlformats-officedocument.drawingml.chartshapes+xml"/>
  <Override PartName="/ppt/charts/chart100.xml" ContentType="application/vnd.openxmlformats-officedocument.drawingml.chart+xml"/>
  <Override PartName="/ppt/charts/style87.xml" ContentType="application/vnd.ms-office.chartstyle+xml"/>
  <Override PartName="/ppt/charts/colors87.xml" ContentType="application/vnd.ms-office.chartcolorstyle+xml"/>
  <Override PartName="/ppt/drawings/drawing59.xml" ContentType="application/vnd.openxmlformats-officedocument.drawingml.chartshapes+xml"/>
  <Override PartName="/ppt/notesSlides/notesSlide77.xml" ContentType="application/vnd.openxmlformats-officedocument.presentationml.notesSlide+xml"/>
  <Override PartName="/ppt/charts/chart101.xml" ContentType="application/vnd.openxmlformats-officedocument.drawingml.chart+xml"/>
  <Override PartName="/ppt/charts/style88.xml" ContentType="application/vnd.ms-office.chartstyle+xml"/>
  <Override PartName="/ppt/charts/colors88.xml" ContentType="application/vnd.ms-office.chartcolorstyle+xml"/>
  <Override PartName="/ppt/drawings/drawing60.xml" ContentType="application/vnd.openxmlformats-officedocument.drawingml.chartshapes+xml"/>
  <Override PartName="/ppt/charts/chart102.xml" ContentType="application/vnd.openxmlformats-officedocument.drawingml.chart+xml"/>
  <Override PartName="/ppt/charts/style89.xml" ContentType="application/vnd.ms-office.chartstyle+xml"/>
  <Override PartName="/ppt/charts/colors89.xml" ContentType="application/vnd.ms-office.chartcolorstyle+xml"/>
  <Override PartName="/ppt/drawings/drawing61.xml" ContentType="application/vnd.openxmlformats-officedocument.drawingml.chartshapes+xml"/>
  <Override PartName="/ppt/notesSlides/notesSlide78.xml" ContentType="application/vnd.openxmlformats-officedocument.presentationml.notesSlide+xml"/>
  <Override PartName="/ppt/charts/chart103.xml" ContentType="application/vnd.openxmlformats-officedocument.drawingml.chart+xml"/>
  <Override PartName="/ppt/charts/style90.xml" ContentType="application/vnd.ms-office.chartstyle+xml"/>
  <Override PartName="/ppt/charts/colors90.xml" ContentType="application/vnd.ms-office.chartcolorstyle+xml"/>
  <Override PartName="/ppt/drawings/drawing62.xml" ContentType="application/vnd.openxmlformats-officedocument.drawingml.chartshapes+xml"/>
  <Override PartName="/ppt/charts/chart104.xml" ContentType="application/vnd.openxmlformats-officedocument.drawingml.chart+xml"/>
  <Override PartName="/ppt/charts/style91.xml" ContentType="application/vnd.ms-office.chartstyle+xml"/>
  <Override PartName="/ppt/charts/colors91.xml" ContentType="application/vnd.ms-office.chartcolorstyle+xml"/>
  <Override PartName="/ppt/drawings/drawing63.xml" ContentType="application/vnd.openxmlformats-officedocument.drawingml.chartshapes+xml"/>
  <Override PartName="/ppt/notesSlides/notesSlide79.xml" ContentType="application/vnd.openxmlformats-officedocument.presentationml.notesSlide+xml"/>
  <Override PartName="/ppt/charts/chart105.xml" ContentType="application/vnd.openxmlformats-officedocument.drawingml.chart+xml"/>
  <Override PartName="/ppt/charts/style92.xml" ContentType="application/vnd.ms-office.chartstyle+xml"/>
  <Override PartName="/ppt/charts/colors92.xml" ContentType="application/vnd.ms-office.chartcolorstyle+xml"/>
  <Override PartName="/ppt/drawings/drawing64.xml" ContentType="application/vnd.openxmlformats-officedocument.drawingml.chartshapes+xml"/>
  <Override PartName="/ppt/charts/chart106.xml" ContentType="application/vnd.openxmlformats-officedocument.drawingml.chart+xml"/>
  <Override PartName="/ppt/charts/style93.xml" ContentType="application/vnd.ms-office.chartstyle+xml"/>
  <Override PartName="/ppt/charts/colors93.xml" ContentType="application/vnd.ms-office.chartcolorstyle+xml"/>
  <Override PartName="/ppt/drawings/drawing65.xml" ContentType="application/vnd.openxmlformats-officedocument.drawingml.chartshapes+xml"/>
  <Override PartName="/ppt/notesSlides/notesSlide80.xml" ContentType="application/vnd.openxmlformats-officedocument.presentationml.notesSlide+xml"/>
  <Override PartName="/ppt/charts/chart107.xml" ContentType="application/vnd.openxmlformats-officedocument.drawingml.chart+xml"/>
  <Override PartName="/ppt/charts/style94.xml" ContentType="application/vnd.ms-office.chartstyle+xml"/>
  <Override PartName="/ppt/charts/colors94.xml" ContentType="application/vnd.ms-office.chartcolorstyle+xml"/>
  <Override PartName="/ppt/drawings/drawing66.xml" ContentType="application/vnd.openxmlformats-officedocument.drawingml.chartshapes+xml"/>
  <Override PartName="/ppt/charts/chart108.xml" ContentType="application/vnd.openxmlformats-officedocument.drawingml.chart+xml"/>
  <Override PartName="/ppt/charts/style95.xml" ContentType="application/vnd.ms-office.chartstyle+xml"/>
  <Override PartName="/ppt/charts/colors95.xml" ContentType="application/vnd.ms-office.chartcolorstyle+xml"/>
  <Override PartName="/ppt/drawings/drawing67.xml" ContentType="application/vnd.openxmlformats-officedocument.drawingml.chartshapes+xml"/>
  <Override PartName="/ppt/notesSlides/notesSlide81.xml" ContentType="application/vnd.openxmlformats-officedocument.presentationml.notesSlide+xml"/>
  <Override PartName="/ppt/charts/chart109.xml" ContentType="application/vnd.openxmlformats-officedocument.drawingml.chart+xml"/>
  <Override PartName="/ppt/charts/style96.xml" ContentType="application/vnd.ms-office.chartstyle+xml"/>
  <Override PartName="/ppt/charts/colors96.xml" ContentType="application/vnd.ms-office.chartcolorstyle+xml"/>
  <Override PartName="/ppt/drawings/drawing68.xml" ContentType="application/vnd.openxmlformats-officedocument.drawingml.chartshapes+xml"/>
  <Override PartName="/ppt/charts/chart110.xml" ContentType="application/vnd.openxmlformats-officedocument.drawingml.chart+xml"/>
  <Override PartName="/ppt/charts/style97.xml" ContentType="application/vnd.ms-office.chartstyle+xml"/>
  <Override PartName="/ppt/charts/colors97.xml" ContentType="application/vnd.ms-office.chartcolorstyle+xml"/>
  <Override PartName="/ppt/drawings/drawing69.xml" ContentType="application/vnd.openxmlformats-officedocument.drawingml.chartshapes+xml"/>
  <Override PartName="/ppt/notesSlides/notesSlide82.xml" ContentType="application/vnd.openxmlformats-officedocument.presentationml.notesSlide+xml"/>
  <Override PartName="/ppt/charts/chart111.xml" ContentType="application/vnd.openxmlformats-officedocument.drawingml.chart+xml"/>
  <Override PartName="/ppt/charts/style98.xml" ContentType="application/vnd.ms-office.chartstyle+xml"/>
  <Override PartName="/ppt/charts/colors98.xml" ContentType="application/vnd.ms-office.chartcolorstyle+xml"/>
  <Override PartName="/ppt/drawings/drawing70.xml" ContentType="application/vnd.openxmlformats-officedocument.drawingml.chartshapes+xml"/>
  <Override PartName="/ppt/charts/chart112.xml" ContentType="application/vnd.openxmlformats-officedocument.drawingml.chart+xml"/>
  <Override PartName="/ppt/charts/style99.xml" ContentType="application/vnd.ms-office.chartstyle+xml"/>
  <Override PartName="/ppt/charts/colors99.xml" ContentType="application/vnd.ms-office.chartcolorstyle+xml"/>
  <Override PartName="/ppt/drawings/drawing71.xml" ContentType="application/vnd.openxmlformats-officedocument.drawingml.chartshapes+xml"/>
  <Override PartName="/ppt/notesSlides/notesSlide83.xml" ContentType="application/vnd.openxmlformats-officedocument.presentationml.notesSlide+xml"/>
  <Override PartName="/ppt/charts/chart113.xml" ContentType="application/vnd.openxmlformats-officedocument.drawingml.chart+xml"/>
  <Override PartName="/ppt/charts/style100.xml" ContentType="application/vnd.ms-office.chartstyle+xml"/>
  <Override PartName="/ppt/charts/colors100.xml" ContentType="application/vnd.ms-office.chartcolorstyle+xml"/>
  <Override PartName="/ppt/drawings/drawing72.xml" ContentType="application/vnd.openxmlformats-officedocument.drawingml.chartshapes+xml"/>
  <Override PartName="/ppt/charts/chart114.xml" ContentType="application/vnd.openxmlformats-officedocument.drawingml.chart+xml"/>
  <Override PartName="/ppt/charts/style101.xml" ContentType="application/vnd.ms-office.chartstyle+xml"/>
  <Override PartName="/ppt/charts/colors101.xml" ContentType="application/vnd.ms-office.chartcolorstyle+xml"/>
  <Override PartName="/ppt/drawings/drawing73.xml" ContentType="application/vnd.openxmlformats-officedocument.drawingml.chartshapes+xml"/>
  <Override PartName="/ppt/notesSlides/notesSlide84.xml" ContentType="application/vnd.openxmlformats-officedocument.presentationml.notesSlide+xml"/>
  <Override PartName="/ppt/charts/chart115.xml" ContentType="application/vnd.openxmlformats-officedocument.drawingml.chart+xml"/>
  <Override PartName="/ppt/charts/style102.xml" ContentType="application/vnd.ms-office.chartstyle+xml"/>
  <Override PartName="/ppt/charts/colors102.xml" ContentType="application/vnd.ms-office.chartcolorstyle+xml"/>
  <Override PartName="/ppt/drawings/drawing74.xml" ContentType="application/vnd.openxmlformats-officedocument.drawingml.chartshapes+xml"/>
  <Override PartName="/ppt/charts/chart116.xml" ContentType="application/vnd.openxmlformats-officedocument.drawingml.chart+xml"/>
  <Override PartName="/ppt/charts/style103.xml" ContentType="application/vnd.ms-office.chartstyle+xml"/>
  <Override PartName="/ppt/charts/colors103.xml" ContentType="application/vnd.ms-office.chartcolorstyle+xml"/>
  <Override PartName="/ppt/drawings/drawing75.xml" ContentType="application/vnd.openxmlformats-officedocument.drawingml.chartshapes+xml"/>
  <Override PartName="/ppt/notesSlides/notesSlide85.xml" ContentType="application/vnd.openxmlformats-officedocument.presentationml.notesSlide+xml"/>
  <Override PartName="/ppt/charts/chart117.xml" ContentType="application/vnd.openxmlformats-officedocument.drawingml.chart+xml"/>
  <Override PartName="/ppt/charts/style104.xml" ContentType="application/vnd.ms-office.chartstyle+xml"/>
  <Override PartName="/ppt/charts/colors104.xml" ContentType="application/vnd.ms-office.chartcolorstyle+xml"/>
  <Override PartName="/ppt/drawings/drawing76.xml" ContentType="application/vnd.openxmlformats-officedocument.drawingml.chartshapes+xml"/>
  <Override PartName="/ppt/charts/chart118.xml" ContentType="application/vnd.openxmlformats-officedocument.drawingml.chart+xml"/>
  <Override PartName="/ppt/charts/style105.xml" ContentType="application/vnd.ms-office.chartstyle+xml"/>
  <Override PartName="/ppt/charts/colors105.xml" ContentType="application/vnd.ms-office.chartcolorstyle+xml"/>
  <Override PartName="/ppt/drawings/drawing77.xml" ContentType="application/vnd.openxmlformats-officedocument.drawingml.chartshapes+xml"/>
  <Override PartName="/ppt/notesSlides/notesSlide86.xml" ContentType="application/vnd.openxmlformats-officedocument.presentationml.notesSlide+xml"/>
  <Override PartName="/ppt/charts/chart119.xml" ContentType="application/vnd.openxmlformats-officedocument.drawingml.chart+xml"/>
  <Override PartName="/ppt/charts/style106.xml" ContentType="application/vnd.ms-office.chartstyle+xml"/>
  <Override PartName="/ppt/charts/colors106.xml" ContentType="application/vnd.ms-office.chartcolorstyle+xml"/>
  <Override PartName="/ppt/drawings/drawing78.xml" ContentType="application/vnd.openxmlformats-officedocument.drawingml.chartshapes+xml"/>
  <Override PartName="/ppt/charts/chart120.xml" ContentType="application/vnd.openxmlformats-officedocument.drawingml.chart+xml"/>
  <Override PartName="/ppt/charts/style107.xml" ContentType="application/vnd.ms-office.chartstyle+xml"/>
  <Override PartName="/ppt/charts/colors107.xml" ContentType="application/vnd.ms-office.chartcolorstyle+xml"/>
  <Override PartName="/ppt/drawings/drawing79.xml" ContentType="application/vnd.openxmlformats-officedocument.drawingml.chartshapes+xml"/>
  <Override PartName="/ppt/notesSlides/notesSlide87.xml" ContentType="application/vnd.openxmlformats-officedocument.presentationml.notesSlide+xml"/>
  <Override PartName="/ppt/charts/chart121.xml" ContentType="application/vnd.openxmlformats-officedocument.drawingml.chart+xml"/>
  <Override PartName="/ppt/notesSlides/notesSlide88.xml" ContentType="application/vnd.openxmlformats-officedocument.presentationml.notesSlide+xml"/>
  <Override PartName="/ppt/charts/chart122.xml" ContentType="application/vnd.openxmlformats-officedocument.drawingml.chart+xml"/>
  <Override PartName="/ppt/drawings/drawing80.xml" ContentType="application/vnd.openxmlformats-officedocument.drawingml.chartshapes+xml"/>
  <Override PartName="/ppt/notesSlides/notesSlide89.xml" ContentType="application/vnd.openxmlformats-officedocument.presentationml.notesSlide+xml"/>
  <Override PartName="/ppt/charts/chart123.xml" ContentType="application/vnd.openxmlformats-officedocument.drawingml.chart+xml"/>
  <Override PartName="/ppt/theme/themeOverride17.xml" ContentType="application/vnd.openxmlformats-officedocument.themeOverride+xml"/>
  <Override PartName="/ppt/charts/chart124.xml" ContentType="application/vnd.openxmlformats-officedocument.drawingml.chart+xml"/>
  <Override PartName="/ppt/theme/themeOverride18.xml" ContentType="application/vnd.openxmlformats-officedocument.themeOverride+xml"/>
  <Override PartName="/ppt/notesSlides/notesSlide90.xml" ContentType="application/vnd.openxmlformats-officedocument.presentationml.notesSlide+xml"/>
  <Override PartName="/ppt/charts/chart125.xml" ContentType="application/vnd.openxmlformats-officedocument.drawingml.chart+xml"/>
  <Override PartName="/ppt/theme/themeOverride19.xml" ContentType="application/vnd.openxmlformats-officedocument.themeOverride+xml"/>
  <Override PartName="/ppt/notesSlides/notesSlide91.xml" ContentType="application/vnd.openxmlformats-officedocument.presentationml.notesSlide+xml"/>
  <Override PartName="/ppt/charts/chart126.xml" ContentType="application/vnd.openxmlformats-officedocument.drawingml.chart+xml"/>
  <Override PartName="/ppt/charts/style108.xml" ContentType="application/vnd.ms-office.chartstyle+xml"/>
  <Override PartName="/ppt/charts/colors108.xml" ContentType="application/vnd.ms-office.chartcolorstyle+xml"/>
  <Override PartName="/ppt/drawings/drawing81.xml" ContentType="application/vnd.openxmlformats-officedocument.drawingml.chartshapes+xml"/>
  <Override PartName="/ppt/notesSlides/notesSlide92.xml" ContentType="application/vnd.openxmlformats-officedocument.presentationml.notesSlide+xml"/>
  <Override PartName="/ppt/charts/chart127.xml" ContentType="application/vnd.openxmlformats-officedocument.drawingml.chart+xml"/>
  <Override PartName="/ppt/charts/style109.xml" ContentType="application/vnd.ms-office.chartstyle+xml"/>
  <Override PartName="/ppt/charts/colors109.xml" ContentType="application/vnd.ms-office.chartcolorstyle+xml"/>
  <Override PartName="/ppt/drawings/drawing82.xml" ContentType="application/vnd.openxmlformats-officedocument.drawingml.chartshapes+xml"/>
  <Override PartName="/ppt/notesSlides/notesSlide93.xml" ContentType="application/vnd.openxmlformats-officedocument.presentationml.notesSlide+xml"/>
  <Override PartName="/ppt/charts/chart128.xml" ContentType="application/vnd.openxmlformats-officedocument.drawingml.chart+xml"/>
  <Override PartName="/ppt/charts/style110.xml" ContentType="application/vnd.ms-office.chartstyle+xml"/>
  <Override PartName="/ppt/charts/colors110.xml" ContentType="application/vnd.ms-office.chartcolorstyle+xml"/>
  <Override PartName="/ppt/drawings/drawing83.xml" ContentType="application/vnd.openxmlformats-officedocument.drawingml.chartshapes+xml"/>
  <Override PartName="/ppt/notesSlides/notesSlide94.xml" ContentType="application/vnd.openxmlformats-officedocument.presentationml.notesSlide+xml"/>
  <Override PartName="/ppt/charts/chart129.xml" ContentType="application/vnd.openxmlformats-officedocument.drawingml.chart+xml"/>
  <Override PartName="/ppt/charts/style111.xml" ContentType="application/vnd.ms-office.chartstyle+xml"/>
  <Override PartName="/ppt/charts/colors111.xml" ContentType="application/vnd.ms-office.chartcolorstyle+xml"/>
  <Override PartName="/ppt/drawings/drawing84.xml" ContentType="application/vnd.openxmlformats-officedocument.drawingml.chartshapes+xml"/>
  <Override PartName="/ppt/notesSlides/notesSlide95.xml" ContentType="application/vnd.openxmlformats-officedocument.presentationml.notesSlide+xml"/>
  <Override PartName="/ppt/charts/chart130.xml" ContentType="application/vnd.openxmlformats-officedocument.drawingml.chart+xml"/>
  <Override PartName="/ppt/charts/style112.xml" ContentType="application/vnd.ms-office.chartstyle+xml"/>
  <Override PartName="/ppt/charts/colors112.xml" ContentType="application/vnd.ms-office.chartcolorstyle+xml"/>
  <Override PartName="/ppt/drawings/drawing85.xml" ContentType="application/vnd.openxmlformats-officedocument.drawingml.chartshapes+xml"/>
  <Override PartName="/ppt/notesSlides/notesSlide96.xml" ContentType="application/vnd.openxmlformats-officedocument.presentationml.notesSlide+xml"/>
  <Override PartName="/ppt/charts/chart131.xml" ContentType="application/vnd.openxmlformats-officedocument.drawingml.chart+xml"/>
  <Override PartName="/ppt/charts/style113.xml" ContentType="application/vnd.ms-office.chartstyle+xml"/>
  <Override PartName="/ppt/charts/colors113.xml" ContentType="application/vnd.ms-office.chartcolorstyle+xml"/>
  <Override PartName="/ppt/drawings/drawing86.xml" ContentType="application/vnd.openxmlformats-officedocument.drawingml.chartshapes+xml"/>
  <Override PartName="/ppt/notesSlides/notesSlide97.xml" ContentType="application/vnd.openxmlformats-officedocument.presentationml.notesSlide+xml"/>
  <Override PartName="/ppt/charts/chart132.xml" ContentType="application/vnd.openxmlformats-officedocument.drawingml.chart+xml"/>
  <Override PartName="/ppt/charts/style114.xml" ContentType="application/vnd.ms-office.chartstyle+xml"/>
  <Override PartName="/ppt/charts/colors114.xml" ContentType="application/vnd.ms-office.chartcolorstyle+xml"/>
  <Override PartName="/ppt/drawings/drawing87.xml" ContentType="application/vnd.openxmlformats-officedocument.drawingml.chartshapes+xml"/>
  <Override PartName="/ppt/notesSlides/notesSlide98.xml" ContentType="application/vnd.openxmlformats-officedocument.presentationml.notesSlide+xml"/>
  <Override PartName="/ppt/charts/chart133.xml" ContentType="application/vnd.openxmlformats-officedocument.drawingml.chart+xml"/>
  <Override PartName="/ppt/charts/style115.xml" ContentType="application/vnd.ms-office.chartstyle+xml"/>
  <Override PartName="/ppt/charts/colors115.xml" ContentType="application/vnd.ms-office.chartcolorstyle+xml"/>
  <Override PartName="/ppt/drawings/drawing88.xml" ContentType="application/vnd.openxmlformats-officedocument.drawingml.chartshapes+xml"/>
  <Override PartName="/ppt/notesSlides/notesSlide99.xml" ContentType="application/vnd.openxmlformats-officedocument.presentationml.notesSlide+xml"/>
  <Override PartName="/ppt/charts/chart134.xml" ContentType="application/vnd.openxmlformats-officedocument.drawingml.chart+xml"/>
  <Override PartName="/ppt/charts/style116.xml" ContentType="application/vnd.ms-office.chartstyle+xml"/>
  <Override PartName="/ppt/charts/colors116.xml" ContentType="application/vnd.ms-office.chartcolorstyle+xml"/>
  <Override PartName="/ppt/drawings/drawing89.xml" ContentType="application/vnd.openxmlformats-officedocument.drawingml.chartshapes+xml"/>
  <Override PartName="/ppt/notesSlides/notesSlide100.xml" ContentType="application/vnd.openxmlformats-officedocument.presentationml.notesSlide+xml"/>
  <Override PartName="/ppt/charts/chart135.xml" ContentType="application/vnd.openxmlformats-officedocument.drawingml.chart+xml"/>
  <Override PartName="/ppt/charts/style117.xml" ContentType="application/vnd.ms-office.chartstyle+xml"/>
  <Override PartName="/ppt/charts/colors117.xml" ContentType="application/vnd.ms-office.chartcolorstyle+xml"/>
  <Override PartName="/ppt/drawings/drawing90.xml" ContentType="application/vnd.openxmlformats-officedocument.drawingml.chartshapes+xml"/>
  <Override PartName="/ppt/notesSlides/notesSlide101.xml" ContentType="application/vnd.openxmlformats-officedocument.presentationml.notesSlide+xml"/>
  <Override PartName="/ppt/charts/chart136.xml" ContentType="application/vnd.openxmlformats-officedocument.drawingml.chart+xml"/>
  <Override PartName="/ppt/charts/style118.xml" ContentType="application/vnd.ms-office.chartstyle+xml"/>
  <Override PartName="/ppt/charts/colors118.xml" ContentType="application/vnd.ms-office.chartcolorstyle+xml"/>
  <Override PartName="/ppt/drawings/drawing91.xml" ContentType="application/vnd.openxmlformats-officedocument.drawingml.chartshapes+xml"/>
  <Override PartName="/ppt/notesSlides/notesSlide102.xml" ContentType="application/vnd.openxmlformats-officedocument.presentationml.notesSlide+xml"/>
  <Override PartName="/ppt/charts/chart137.xml" ContentType="application/vnd.openxmlformats-officedocument.drawingml.chart+xml"/>
  <Override PartName="/ppt/charts/style119.xml" ContentType="application/vnd.ms-office.chartstyle+xml"/>
  <Override PartName="/ppt/charts/colors119.xml" ContentType="application/vnd.ms-office.chartcolorstyle+xml"/>
  <Override PartName="/ppt/drawings/drawing92.xml" ContentType="application/vnd.openxmlformats-officedocument.drawingml.chartshapes+xml"/>
  <Override PartName="/ppt/notesSlides/notesSlide103.xml" ContentType="application/vnd.openxmlformats-officedocument.presentationml.notesSlide+xml"/>
  <Override PartName="/ppt/charts/chart138.xml" ContentType="application/vnd.openxmlformats-officedocument.drawingml.chart+xml"/>
  <Override PartName="/ppt/charts/style120.xml" ContentType="application/vnd.ms-office.chartstyle+xml"/>
  <Override PartName="/ppt/charts/colors120.xml" ContentType="application/vnd.ms-office.chartcolorstyle+xml"/>
  <Override PartName="/ppt/drawings/drawing93.xml" ContentType="application/vnd.openxmlformats-officedocument.drawingml.chartshapes+xml"/>
  <Override PartName="/ppt/notesSlides/notesSlide104.xml" ContentType="application/vnd.openxmlformats-officedocument.presentationml.notesSlide+xml"/>
  <Override PartName="/ppt/charts/chart139.xml" ContentType="application/vnd.openxmlformats-officedocument.drawingml.chart+xml"/>
  <Override PartName="/ppt/theme/themeOverride20.xml" ContentType="application/vnd.openxmlformats-officedocument.themeOverride+xml"/>
  <Override PartName="/ppt/notesSlides/notesSlide105.xml" ContentType="application/vnd.openxmlformats-officedocument.presentationml.notesSlide+xml"/>
  <Override PartName="/ppt/charts/chart140.xml" ContentType="application/vnd.openxmlformats-officedocument.drawingml.chart+xml"/>
  <Override PartName="/ppt/charts/style121.xml" ContentType="application/vnd.ms-office.chartstyle+xml"/>
  <Override PartName="/ppt/charts/colors121.xml" ContentType="application/vnd.ms-office.chartcolorstyle+xml"/>
  <Override PartName="/ppt/drawings/drawing94.xml" ContentType="application/vnd.openxmlformats-officedocument.drawingml.chartshapes+xml"/>
  <Override PartName="/ppt/notesSlides/notesSlide106.xml" ContentType="application/vnd.openxmlformats-officedocument.presentationml.notesSlide+xml"/>
  <Override PartName="/ppt/charts/chart141.xml" ContentType="application/vnd.openxmlformats-officedocument.drawingml.chart+xml"/>
  <Override PartName="/ppt/charts/style122.xml" ContentType="application/vnd.ms-office.chartstyle+xml"/>
  <Override PartName="/ppt/charts/colors122.xml" ContentType="application/vnd.ms-office.chartcolorstyle+xml"/>
  <Override PartName="/ppt/drawings/drawing95.xml" ContentType="application/vnd.openxmlformats-officedocument.drawingml.chartshapes+xml"/>
  <Override PartName="/ppt/notesSlides/notesSlide107.xml" ContentType="application/vnd.openxmlformats-officedocument.presentationml.notesSlide+xml"/>
  <Override PartName="/ppt/charts/chart142.xml" ContentType="application/vnd.openxmlformats-officedocument.drawingml.chart+xml"/>
  <Override PartName="/ppt/charts/style123.xml" ContentType="application/vnd.ms-office.chartstyle+xml"/>
  <Override PartName="/ppt/charts/colors123.xml" ContentType="application/vnd.ms-office.chartcolorstyle+xml"/>
  <Override PartName="/ppt/drawings/drawing96.xml" ContentType="application/vnd.openxmlformats-officedocument.drawingml.chartshapes+xml"/>
  <Override PartName="/ppt/notesSlides/notesSlide108.xml" ContentType="application/vnd.openxmlformats-officedocument.presentationml.notesSlide+xml"/>
  <Override PartName="/ppt/charts/chart143.xml" ContentType="application/vnd.openxmlformats-officedocument.drawingml.chart+xml"/>
  <Override PartName="/ppt/charts/style124.xml" ContentType="application/vnd.ms-office.chartstyle+xml"/>
  <Override PartName="/ppt/charts/colors124.xml" ContentType="application/vnd.ms-office.chartcolorstyle+xml"/>
  <Override PartName="/ppt/drawings/drawing97.xml" ContentType="application/vnd.openxmlformats-officedocument.drawingml.chartshapes+xml"/>
  <Override PartName="/ppt/notesSlides/notesSlide109.xml" ContentType="application/vnd.openxmlformats-officedocument.presentationml.notesSlide+xml"/>
  <Override PartName="/ppt/charts/chart144.xml" ContentType="application/vnd.openxmlformats-officedocument.drawingml.chart+xml"/>
  <Override PartName="/ppt/charts/style125.xml" ContentType="application/vnd.ms-office.chartstyle+xml"/>
  <Override PartName="/ppt/charts/colors125.xml" ContentType="application/vnd.ms-office.chartcolorstyle+xml"/>
  <Override PartName="/ppt/drawings/drawing98.xml" ContentType="application/vnd.openxmlformats-officedocument.drawingml.chartshapes+xml"/>
  <Override PartName="/ppt/notesSlides/notesSlide110.xml" ContentType="application/vnd.openxmlformats-officedocument.presentationml.notesSlide+xml"/>
  <Override PartName="/ppt/charts/chart145.xml" ContentType="application/vnd.openxmlformats-officedocument.drawingml.chart+xml"/>
  <Override PartName="/ppt/charts/style126.xml" ContentType="application/vnd.ms-office.chartstyle+xml"/>
  <Override PartName="/ppt/charts/colors126.xml" ContentType="application/vnd.ms-office.chartcolorstyle+xml"/>
  <Override PartName="/ppt/drawings/drawing99.xml" ContentType="application/vnd.openxmlformats-officedocument.drawingml.chartshapes+xml"/>
  <Override PartName="/ppt/notesSlides/notesSlide111.xml" ContentType="application/vnd.openxmlformats-officedocument.presentationml.notesSlide+xml"/>
  <Override PartName="/ppt/charts/chart146.xml" ContentType="application/vnd.openxmlformats-officedocument.drawingml.chart+xml"/>
  <Override PartName="/ppt/charts/style127.xml" ContentType="application/vnd.ms-office.chartstyle+xml"/>
  <Override PartName="/ppt/charts/colors127.xml" ContentType="application/vnd.ms-office.chartcolorstyle+xml"/>
  <Override PartName="/ppt/drawings/drawing100.xml" ContentType="application/vnd.openxmlformats-officedocument.drawingml.chartshapes+xml"/>
  <Override PartName="/ppt/notesSlides/notesSlide112.xml" ContentType="application/vnd.openxmlformats-officedocument.presentationml.notesSlide+xml"/>
  <Override PartName="/ppt/charts/chart147.xml" ContentType="application/vnd.openxmlformats-officedocument.drawingml.chart+xml"/>
  <Override PartName="/ppt/charts/style128.xml" ContentType="application/vnd.ms-office.chartstyle+xml"/>
  <Override PartName="/ppt/charts/colors128.xml" ContentType="application/vnd.ms-office.chartcolorstyle+xml"/>
  <Override PartName="/ppt/drawings/drawing101.xml" ContentType="application/vnd.openxmlformats-officedocument.drawingml.chartshapes+xml"/>
  <Override PartName="/ppt/notesSlides/notesSlide113.xml" ContentType="application/vnd.openxmlformats-officedocument.presentationml.notesSlide+xml"/>
  <Override PartName="/ppt/charts/chart148.xml" ContentType="application/vnd.openxmlformats-officedocument.drawingml.chart+xml"/>
  <Override PartName="/ppt/charts/style129.xml" ContentType="application/vnd.ms-office.chartstyle+xml"/>
  <Override PartName="/ppt/charts/colors129.xml" ContentType="application/vnd.ms-office.chartcolorstyle+xml"/>
  <Override PartName="/ppt/drawings/drawing102.xml" ContentType="application/vnd.openxmlformats-officedocument.drawingml.chartshapes+xml"/>
  <Override PartName="/ppt/notesSlides/notesSlide114.xml" ContentType="application/vnd.openxmlformats-officedocument.presentationml.notesSlide+xml"/>
  <Override PartName="/ppt/charts/chart149.xml" ContentType="application/vnd.openxmlformats-officedocument.drawingml.chart+xml"/>
  <Override PartName="/ppt/charts/style130.xml" ContentType="application/vnd.ms-office.chartstyle+xml"/>
  <Override PartName="/ppt/charts/colors130.xml" ContentType="application/vnd.ms-office.chartcolorstyle+xml"/>
  <Override PartName="/ppt/drawings/drawing103.xml" ContentType="application/vnd.openxmlformats-officedocument.drawingml.chartshapes+xml"/>
  <Override PartName="/ppt/notesSlides/notesSlide115.xml" ContentType="application/vnd.openxmlformats-officedocument.presentationml.notesSlide+xml"/>
  <Override PartName="/ppt/charts/chart150.xml" ContentType="application/vnd.openxmlformats-officedocument.drawingml.chart+xml"/>
  <Override PartName="/ppt/charts/style131.xml" ContentType="application/vnd.ms-office.chartstyle+xml"/>
  <Override PartName="/ppt/charts/colors131.xml" ContentType="application/vnd.ms-office.chartcolorstyle+xml"/>
  <Override PartName="/ppt/drawings/drawing104.xml" ContentType="application/vnd.openxmlformats-officedocument.drawingml.chartshapes+xml"/>
  <Override PartName="/ppt/notesSlides/notesSlide116.xml" ContentType="application/vnd.openxmlformats-officedocument.presentationml.notesSlide+xml"/>
  <Override PartName="/ppt/charts/chart151.xml" ContentType="application/vnd.openxmlformats-officedocument.drawingml.chart+xml"/>
  <Override PartName="/ppt/charts/style132.xml" ContentType="application/vnd.ms-office.chartstyle+xml"/>
  <Override PartName="/ppt/charts/colors132.xml" ContentType="application/vnd.ms-office.chartcolorstyle+xml"/>
  <Override PartName="/ppt/drawings/drawing105.xml" ContentType="application/vnd.openxmlformats-officedocument.drawingml.chartshapes+xml"/>
  <Override PartName="/ppt/notesSlides/notesSlide117.xml" ContentType="application/vnd.openxmlformats-officedocument.presentationml.notesSlide+xml"/>
  <Override PartName="/ppt/charts/chart152.xml" ContentType="application/vnd.openxmlformats-officedocument.drawingml.chart+xml"/>
  <Override PartName="/ppt/charts/style133.xml" ContentType="application/vnd.ms-office.chartstyle+xml"/>
  <Override PartName="/ppt/charts/colors133.xml" ContentType="application/vnd.ms-office.chartcolorstyle+xml"/>
  <Override PartName="/ppt/drawings/drawing106.xml" ContentType="application/vnd.openxmlformats-officedocument.drawingml.chartshapes+xml"/>
  <Override PartName="/ppt/notesSlides/notesSlide118.xml" ContentType="application/vnd.openxmlformats-officedocument.presentationml.notesSlide+xml"/>
  <Override PartName="/ppt/charts/chart153.xml" ContentType="application/vnd.openxmlformats-officedocument.drawingml.chart+xml"/>
  <Override PartName="/ppt/theme/themeOverride21.xml" ContentType="application/vnd.openxmlformats-officedocument.themeOverride+xml"/>
  <Override PartName="/ppt/charts/chart154.xml" ContentType="application/vnd.openxmlformats-officedocument.drawingml.chart+xml"/>
  <Override PartName="/ppt/theme/themeOverride22.xml" ContentType="application/vnd.openxmlformats-officedocument.themeOverride+xml"/>
  <Override PartName="/ppt/notesSlides/notesSlide119.xml" ContentType="application/vnd.openxmlformats-officedocument.presentationml.notesSlide+xml"/>
  <Override PartName="/ppt/charts/chart155.xml" ContentType="application/vnd.openxmlformats-officedocument.drawingml.chart+xml"/>
  <Override PartName="/ppt/charts/style134.xml" ContentType="application/vnd.ms-office.chartstyle+xml"/>
  <Override PartName="/ppt/charts/colors134.xml" ContentType="application/vnd.ms-office.chartcolorstyle+xml"/>
  <Override PartName="/ppt/drawings/drawing107.xml" ContentType="application/vnd.openxmlformats-officedocument.drawingml.chartshapes+xml"/>
  <Override PartName="/ppt/notesSlides/notesSlide120.xml" ContentType="application/vnd.openxmlformats-officedocument.presentationml.notesSlide+xml"/>
  <Override PartName="/ppt/charts/chart156.xml" ContentType="application/vnd.openxmlformats-officedocument.drawingml.chart+xml"/>
  <Override PartName="/ppt/charts/style135.xml" ContentType="application/vnd.ms-office.chartstyle+xml"/>
  <Override PartName="/ppt/charts/colors135.xml" ContentType="application/vnd.ms-office.chartcolorstyle+xml"/>
  <Override PartName="/ppt/drawings/drawing108.xml" ContentType="application/vnd.openxmlformats-officedocument.drawingml.chartshapes+xml"/>
  <Override PartName="/ppt/notesSlides/notesSlide121.xml" ContentType="application/vnd.openxmlformats-officedocument.presentationml.notesSlide+xml"/>
  <Override PartName="/ppt/charts/chart157.xml" ContentType="application/vnd.openxmlformats-officedocument.drawingml.chart+xml"/>
  <Override PartName="/ppt/charts/style136.xml" ContentType="application/vnd.ms-office.chartstyle+xml"/>
  <Override PartName="/ppt/charts/colors136.xml" ContentType="application/vnd.ms-office.chartcolorstyle+xml"/>
  <Override PartName="/ppt/drawings/drawing109.xml" ContentType="application/vnd.openxmlformats-officedocument.drawingml.chartshapes+xml"/>
  <Override PartName="/ppt/notesSlides/notesSlide122.xml" ContentType="application/vnd.openxmlformats-officedocument.presentationml.notesSlide+xml"/>
  <Override PartName="/ppt/charts/chart158.xml" ContentType="application/vnd.openxmlformats-officedocument.drawingml.chart+xml"/>
  <Override PartName="/ppt/charts/style137.xml" ContentType="application/vnd.ms-office.chartstyle+xml"/>
  <Override PartName="/ppt/charts/colors137.xml" ContentType="application/vnd.ms-office.chartcolorstyle+xml"/>
  <Override PartName="/ppt/drawings/drawing110.xml" ContentType="application/vnd.openxmlformats-officedocument.drawingml.chartshapes+xml"/>
  <Override PartName="/ppt/notesSlides/notesSlide123.xml" ContentType="application/vnd.openxmlformats-officedocument.presentationml.notesSlide+xml"/>
  <Override PartName="/ppt/charts/chart159.xml" ContentType="application/vnd.openxmlformats-officedocument.drawingml.chart+xml"/>
  <Override PartName="/ppt/charts/style138.xml" ContentType="application/vnd.ms-office.chartstyle+xml"/>
  <Override PartName="/ppt/charts/colors138.xml" ContentType="application/vnd.ms-office.chartcolorstyle+xml"/>
  <Override PartName="/ppt/theme/themeOverride23.xml" ContentType="application/vnd.openxmlformats-officedocument.themeOverride+xml"/>
  <Override PartName="/ppt/drawings/drawing111.xml" ContentType="application/vnd.openxmlformats-officedocument.drawingml.chartshapes+xml"/>
  <Override PartName="/ppt/notesSlides/notesSlide124.xml" ContentType="application/vnd.openxmlformats-officedocument.presentationml.notesSlide+xml"/>
  <Override PartName="/ppt/charts/chart160.xml" ContentType="application/vnd.openxmlformats-officedocument.drawingml.chart+xml"/>
  <Override PartName="/ppt/charts/style139.xml" ContentType="application/vnd.ms-office.chartstyle+xml"/>
  <Override PartName="/ppt/charts/colors139.xml" ContentType="application/vnd.ms-office.chartcolorstyle+xml"/>
  <Override PartName="/ppt/theme/themeOverride24.xml" ContentType="application/vnd.openxmlformats-officedocument.themeOverride+xml"/>
  <Override PartName="/ppt/drawings/drawing112.xml" ContentType="application/vnd.openxmlformats-officedocument.drawingml.chartshapes+xml"/>
  <Override PartName="/ppt/notesSlides/notesSlide125.xml" ContentType="application/vnd.openxmlformats-officedocument.presentationml.notesSlide+xml"/>
  <Override PartName="/ppt/charts/chart161.xml" ContentType="application/vnd.openxmlformats-officedocument.drawingml.chart+xml"/>
  <Override PartName="/ppt/charts/style140.xml" ContentType="application/vnd.ms-office.chartstyle+xml"/>
  <Override PartName="/ppt/charts/colors140.xml" ContentType="application/vnd.ms-office.chartcolorstyle+xml"/>
  <Override PartName="/ppt/theme/themeOverride25.xml" ContentType="application/vnd.openxmlformats-officedocument.themeOverride+xml"/>
  <Override PartName="/ppt/drawings/drawing113.xml" ContentType="application/vnd.openxmlformats-officedocument.drawingml.chartshapes+xml"/>
  <Override PartName="/ppt/notesSlides/notesSlide126.xml" ContentType="application/vnd.openxmlformats-officedocument.presentationml.notesSlide+xml"/>
  <Override PartName="/ppt/charts/chart162.xml" ContentType="application/vnd.openxmlformats-officedocument.drawingml.chart+xml"/>
  <Override PartName="/ppt/charts/style141.xml" ContentType="application/vnd.ms-office.chartstyle+xml"/>
  <Override PartName="/ppt/charts/colors141.xml" ContentType="application/vnd.ms-office.chartcolorstyle+xml"/>
  <Override PartName="/ppt/theme/themeOverride26.xml" ContentType="application/vnd.openxmlformats-officedocument.themeOverride+xml"/>
  <Override PartName="/ppt/drawings/drawing114.xml" ContentType="application/vnd.openxmlformats-officedocument.drawingml.chartshapes+xml"/>
  <Override PartName="/ppt/notesSlides/notesSlide127.xml" ContentType="application/vnd.openxmlformats-officedocument.presentationml.notesSlide+xml"/>
  <Override PartName="/ppt/charts/chart163.xml" ContentType="application/vnd.openxmlformats-officedocument.drawingml.chart+xml"/>
  <Override PartName="/ppt/charts/style142.xml" ContentType="application/vnd.ms-office.chartstyle+xml"/>
  <Override PartName="/ppt/charts/colors142.xml" ContentType="application/vnd.ms-office.chartcolorstyle+xml"/>
  <Override PartName="/ppt/notesSlides/notesSlide128.xml" ContentType="application/vnd.openxmlformats-officedocument.presentationml.notesSlide+xml"/>
  <Override PartName="/ppt/charts/chart164.xml" ContentType="application/vnd.openxmlformats-officedocument.drawingml.chart+xml"/>
  <Override PartName="/ppt/charts/style143.xml" ContentType="application/vnd.ms-office.chartstyle+xml"/>
  <Override PartName="/ppt/charts/colors143.xml" ContentType="application/vnd.ms-office.chartcolorstyle+xml"/>
  <Override PartName="/ppt/notesSlides/notesSlide129.xml" ContentType="application/vnd.openxmlformats-officedocument.presentationml.notesSlide+xml"/>
  <Override PartName="/ppt/charts/chart165.xml" ContentType="application/vnd.openxmlformats-officedocument.drawingml.chart+xml"/>
  <Override PartName="/ppt/charts/style144.xml" ContentType="application/vnd.ms-office.chartstyle+xml"/>
  <Override PartName="/ppt/charts/colors144.xml" ContentType="application/vnd.ms-office.chartcolorstyle+xml"/>
  <Override PartName="/ppt/notesSlides/notesSlide130.xml" ContentType="application/vnd.openxmlformats-officedocument.presentationml.notesSlide+xml"/>
  <Override PartName="/ppt/charts/chart166.xml" ContentType="application/vnd.openxmlformats-officedocument.drawingml.chart+xml"/>
  <Override PartName="/ppt/charts/style145.xml" ContentType="application/vnd.ms-office.chartstyle+xml"/>
  <Override PartName="/ppt/charts/colors145.xml" ContentType="application/vnd.ms-office.chartcolorstyle+xml"/>
  <Override PartName="/ppt/notesSlides/notesSlide131.xml" ContentType="application/vnd.openxmlformats-officedocument.presentationml.notesSlide+xml"/>
  <Override PartName="/ppt/charts/chart167.xml" ContentType="application/vnd.openxmlformats-officedocument.drawingml.chart+xml"/>
  <Override PartName="/ppt/charts/style146.xml" ContentType="application/vnd.ms-office.chartstyle+xml"/>
  <Override PartName="/ppt/charts/colors146.xml" ContentType="application/vnd.ms-office.chartcolorstyle+xml"/>
  <Override PartName="/ppt/notesSlides/notesSlide132.xml" ContentType="application/vnd.openxmlformats-officedocument.presentationml.notesSlide+xml"/>
  <Override PartName="/ppt/charts/chart168.xml" ContentType="application/vnd.openxmlformats-officedocument.drawingml.chart+xml"/>
  <Override PartName="/ppt/charts/style147.xml" ContentType="application/vnd.ms-office.chartstyle+xml"/>
  <Override PartName="/ppt/charts/colors147.xml" ContentType="application/vnd.ms-office.chartcolorstyle+xml"/>
  <Override PartName="/ppt/notesSlides/notesSlide133.xml" ContentType="application/vnd.openxmlformats-officedocument.presentationml.notesSlide+xml"/>
  <Override PartName="/ppt/charts/chart169.xml" ContentType="application/vnd.openxmlformats-officedocument.drawingml.chart+xml"/>
  <Override PartName="/ppt/charts/style148.xml" ContentType="application/vnd.ms-office.chartstyle+xml"/>
  <Override PartName="/ppt/charts/colors148.xml" ContentType="application/vnd.ms-office.chartcolorstyle+xml"/>
  <Override PartName="/ppt/notesSlides/notesSlide134.xml" ContentType="application/vnd.openxmlformats-officedocument.presentationml.notesSlide+xml"/>
  <Override PartName="/ppt/charts/chart170.xml" ContentType="application/vnd.openxmlformats-officedocument.drawingml.chart+xml"/>
  <Override PartName="/ppt/charts/style149.xml" ContentType="application/vnd.ms-office.chartstyle+xml"/>
  <Override PartName="/ppt/charts/colors149.xml" ContentType="application/vnd.ms-office.chartcolorstyle+xml"/>
  <Override PartName="/ppt/notesSlides/notesSlide135.xml" ContentType="application/vnd.openxmlformats-officedocument.presentationml.notesSlide+xml"/>
  <Override PartName="/ppt/charts/chart171.xml" ContentType="application/vnd.openxmlformats-officedocument.drawingml.chart+xml"/>
  <Override PartName="/ppt/charts/style150.xml" ContentType="application/vnd.ms-office.chartstyle+xml"/>
  <Override PartName="/ppt/charts/colors150.xml" ContentType="application/vnd.ms-office.chartcolorstyle+xml"/>
  <Override PartName="/ppt/notesSlides/notesSlide136.xml" ContentType="application/vnd.openxmlformats-officedocument.presentationml.notesSlide+xml"/>
  <Override PartName="/ppt/charts/chart172.xml" ContentType="application/vnd.openxmlformats-officedocument.drawingml.chart+xml"/>
  <Override PartName="/ppt/charts/style151.xml" ContentType="application/vnd.ms-office.chartstyle+xml"/>
  <Override PartName="/ppt/charts/colors151.xml" ContentType="application/vnd.ms-office.chartcolorstyle+xml"/>
  <Override PartName="/ppt/notesSlides/notesSlide137.xml" ContentType="application/vnd.openxmlformats-officedocument.presentationml.notesSlide+xml"/>
  <Override PartName="/ppt/charts/chart173.xml" ContentType="application/vnd.openxmlformats-officedocument.drawingml.chart+xml"/>
  <Override PartName="/ppt/charts/style152.xml" ContentType="application/vnd.ms-office.chartstyle+xml"/>
  <Override PartName="/ppt/charts/colors152.xml" ContentType="application/vnd.ms-office.chartcolorstyle+xml"/>
  <Override PartName="/ppt/notesSlides/notesSlide138.xml" ContentType="application/vnd.openxmlformats-officedocument.presentationml.notesSlide+xml"/>
  <Override PartName="/ppt/charts/chart174.xml" ContentType="application/vnd.openxmlformats-officedocument.drawingml.chart+xml"/>
  <Override PartName="/ppt/charts/style153.xml" ContentType="application/vnd.ms-office.chartstyle+xml"/>
  <Override PartName="/ppt/charts/colors153.xml" ContentType="application/vnd.ms-office.chartcolorstyle+xml"/>
  <Override PartName="/ppt/notesSlides/notesSlide139.xml" ContentType="application/vnd.openxmlformats-officedocument.presentationml.notesSlide+xml"/>
  <Override PartName="/ppt/charts/chart175.xml" ContentType="application/vnd.openxmlformats-officedocument.drawingml.chart+xml"/>
  <Override PartName="/ppt/theme/themeOverride27.xml" ContentType="application/vnd.openxmlformats-officedocument.themeOverride+xml"/>
  <Override PartName="/ppt/notesSlides/notesSlide140.xml" ContentType="application/vnd.openxmlformats-officedocument.presentationml.notesSlide+xml"/>
  <Override PartName="/ppt/charts/chart176.xml" ContentType="application/vnd.openxmlformats-officedocument.drawingml.chart+xml"/>
  <Override PartName="/ppt/theme/themeOverride28.xml" ContentType="application/vnd.openxmlformats-officedocument.themeOverride+xml"/>
  <Override PartName="/ppt/notesSlides/notesSlide141.xml" ContentType="application/vnd.openxmlformats-officedocument.presentationml.notesSlide+xml"/>
  <Override PartName="/ppt/charts/chart177.xml" ContentType="application/vnd.openxmlformats-officedocument.drawingml.chart+xml"/>
  <Override PartName="/ppt/charts/style154.xml" ContentType="application/vnd.ms-office.chartstyle+xml"/>
  <Override PartName="/ppt/charts/colors154.xml" ContentType="application/vnd.ms-office.chartcolorstyle+xml"/>
  <Override PartName="/ppt/drawings/drawing115.xml" ContentType="application/vnd.openxmlformats-officedocument.drawingml.chartshapes+xml"/>
  <Override PartName="/ppt/charts/chart178.xml" ContentType="application/vnd.openxmlformats-officedocument.drawingml.chart+xml"/>
  <Override PartName="/ppt/charts/style155.xml" ContentType="application/vnd.ms-office.chartstyle+xml"/>
  <Override PartName="/ppt/charts/colors155.xml" ContentType="application/vnd.ms-office.chartcolorstyle+xml"/>
  <Override PartName="/ppt/drawings/drawing116.xml" ContentType="application/vnd.openxmlformats-officedocument.drawingml.chartshapes+xml"/>
  <Override PartName="/ppt/charts/chart179.xml" ContentType="application/vnd.openxmlformats-officedocument.drawingml.chart+xml"/>
  <Override PartName="/ppt/charts/style156.xml" ContentType="application/vnd.ms-office.chartstyle+xml"/>
  <Override PartName="/ppt/charts/colors156.xml" ContentType="application/vnd.ms-office.chartcolorstyle+xml"/>
  <Override PartName="/ppt/drawings/drawing117.xml" ContentType="application/vnd.openxmlformats-officedocument.drawingml.chartshapes+xml"/>
  <Override PartName="/ppt/charts/chart180.xml" ContentType="application/vnd.openxmlformats-officedocument.drawingml.chart+xml"/>
  <Override PartName="/ppt/charts/style157.xml" ContentType="application/vnd.ms-office.chartstyle+xml"/>
  <Override PartName="/ppt/charts/colors157.xml" ContentType="application/vnd.ms-office.chartcolorstyle+xml"/>
  <Override PartName="/ppt/drawings/drawing118.xml" ContentType="application/vnd.openxmlformats-officedocument.drawingml.chartshapes+xml"/>
  <Override PartName="/ppt/notesSlides/notesSlide142.xml" ContentType="application/vnd.openxmlformats-officedocument.presentationml.notesSlide+xml"/>
  <Override PartName="/ppt/charts/chart181.xml" ContentType="application/vnd.openxmlformats-officedocument.drawingml.chart+xml"/>
  <Override PartName="/ppt/charts/style158.xml" ContentType="application/vnd.ms-office.chartstyle+xml"/>
  <Override PartName="/ppt/charts/colors158.xml" ContentType="application/vnd.ms-office.chartcolorstyle+xml"/>
  <Override PartName="/ppt/drawings/drawing119.xml" ContentType="application/vnd.openxmlformats-officedocument.drawingml.chartshapes+xml"/>
  <Override PartName="/ppt/charts/chart182.xml" ContentType="application/vnd.openxmlformats-officedocument.drawingml.chart+xml"/>
  <Override PartName="/ppt/charts/style159.xml" ContentType="application/vnd.ms-office.chartstyle+xml"/>
  <Override PartName="/ppt/charts/colors159.xml" ContentType="application/vnd.ms-office.chartcolorstyle+xml"/>
  <Override PartName="/ppt/drawings/drawing120.xml" ContentType="application/vnd.openxmlformats-officedocument.drawingml.chartshapes+xml"/>
  <Override PartName="/ppt/charts/chart183.xml" ContentType="application/vnd.openxmlformats-officedocument.drawingml.chart+xml"/>
  <Override PartName="/ppt/charts/style160.xml" ContentType="application/vnd.ms-office.chartstyle+xml"/>
  <Override PartName="/ppt/charts/colors160.xml" ContentType="application/vnd.ms-office.chartcolorstyle+xml"/>
  <Override PartName="/ppt/drawings/drawing121.xml" ContentType="application/vnd.openxmlformats-officedocument.drawingml.chartshapes+xml"/>
  <Override PartName="/ppt/notesSlides/notesSlide143.xml" ContentType="application/vnd.openxmlformats-officedocument.presentationml.notesSlide+xml"/>
  <Override PartName="/ppt/charts/chart184.xml" ContentType="application/vnd.openxmlformats-officedocument.drawingml.chart+xml"/>
  <Override PartName="/ppt/charts/style161.xml" ContentType="application/vnd.ms-office.chartstyle+xml"/>
  <Override PartName="/ppt/charts/colors161.xml" ContentType="application/vnd.ms-office.chartcolorstyle+xml"/>
  <Override PartName="/ppt/drawings/drawing122.xml" ContentType="application/vnd.openxmlformats-officedocument.drawingml.chartshapes+xml"/>
  <Override PartName="/ppt/charts/chart185.xml" ContentType="application/vnd.openxmlformats-officedocument.drawingml.chart+xml"/>
  <Override PartName="/ppt/charts/style162.xml" ContentType="application/vnd.ms-office.chartstyle+xml"/>
  <Override PartName="/ppt/charts/colors162.xml" ContentType="application/vnd.ms-office.chartcolorstyle+xml"/>
  <Override PartName="/ppt/drawings/drawing123.xml" ContentType="application/vnd.openxmlformats-officedocument.drawingml.chartshapes+xml"/>
  <Override PartName="/ppt/charts/chart186.xml" ContentType="application/vnd.openxmlformats-officedocument.drawingml.chart+xml"/>
  <Override PartName="/ppt/charts/style163.xml" ContentType="application/vnd.ms-office.chartstyle+xml"/>
  <Override PartName="/ppt/charts/colors163.xml" ContentType="application/vnd.ms-office.chartcolorstyle+xml"/>
  <Override PartName="/ppt/drawings/drawing124.xml" ContentType="application/vnd.openxmlformats-officedocument.drawingml.chartshapes+xml"/>
  <Override PartName="/ppt/notesSlides/notesSlide144.xml" ContentType="application/vnd.openxmlformats-officedocument.presentationml.notesSlide+xml"/>
  <Override PartName="/ppt/charts/chart187.xml" ContentType="application/vnd.openxmlformats-officedocument.drawingml.chart+xml"/>
  <Override PartName="/ppt/charts/style164.xml" ContentType="application/vnd.ms-office.chartstyle+xml"/>
  <Override PartName="/ppt/charts/colors164.xml" ContentType="application/vnd.ms-office.chartcolorstyle+xml"/>
  <Override PartName="/ppt/drawings/drawing125.xml" ContentType="application/vnd.openxmlformats-officedocument.drawingml.chartshapes+xml"/>
  <Override PartName="/ppt/charts/chart188.xml" ContentType="application/vnd.openxmlformats-officedocument.drawingml.chart+xml"/>
  <Override PartName="/ppt/charts/style165.xml" ContentType="application/vnd.ms-office.chartstyle+xml"/>
  <Override PartName="/ppt/charts/colors165.xml" ContentType="application/vnd.ms-office.chartcolorstyle+xml"/>
  <Override PartName="/ppt/drawings/drawing126.xml" ContentType="application/vnd.openxmlformats-officedocument.drawingml.chartshapes+xml"/>
  <Override PartName="/ppt/charts/chart189.xml" ContentType="application/vnd.openxmlformats-officedocument.drawingml.chart+xml"/>
  <Override PartName="/ppt/charts/style166.xml" ContentType="application/vnd.ms-office.chartstyle+xml"/>
  <Override PartName="/ppt/charts/colors166.xml" ContentType="application/vnd.ms-office.chartcolorstyle+xml"/>
  <Override PartName="/ppt/drawings/drawing127.xml" ContentType="application/vnd.openxmlformats-officedocument.drawingml.chartshapes+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charts/chart190.xml" ContentType="application/vnd.openxmlformats-officedocument.drawingml.chart+xml"/>
  <Override PartName="/ppt/theme/themeOverride29.xml" ContentType="application/vnd.openxmlformats-officedocument.themeOverride+xml"/>
  <Override PartName="/ppt/notesSlides/notesSlide147.xml" ContentType="application/vnd.openxmlformats-officedocument.presentationml.notesSlide+xml"/>
  <Override PartName="/ppt/charts/chart191.xml" ContentType="application/vnd.openxmlformats-officedocument.drawingml.chart+xml"/>
  <Override PartName="/ppt/charts/style167.xml" ContentType="application/vnd.ms-office.chartstyle+xml"/>
  <Override PartName="/ppt/charts/colors167.xml" ContentType="application/vnd.ms-office.chartcolorstyle+xml"/>
  <Override PartName="/ppt/drawings/drawing128.xml" ContentType="application/vnd.openxmlformats-officedocument.drawingml.chartshapes+xml"/>
  <Override PartName="/ppt/notesSlides/notesSlide148.xml" ContentType="application/vnd.openxmlformats-officedocument.presentationml.notesSlide+xml"/>
  <Override PartName="/ppt/charts/chart192.xml" ContentType="application/vnd.openxmlformats-officedocument.drawingml.chart+xml"/>
  <Override PartName="/ppt/charts/style168.xml" ContentType="application/vnd.ms-office.chartstyle+xml"/>
  <Override PartName="/ppt/charts/colors168.xml" ContentType="application/vnd.ms-office.chartcolorstyle+xml"/>
  <Override PartName="/ppt/drawings/drawing129.xml" ContentType="application/vnd.openxmlformats-officedocument.drawingml.chartshapes+xml"/>
  <Override PartName="/ppt/notesSlides/notesSlide149.xml" ContentType="application/vnd.openxmlformats-officedocument.presentationml.notesSlide+xml"/>
  <Override PartName="/ppt/charts/chart193.xml" ContentType="application/vnd.openxmlformats-officedocument.drawingml.chart+xml"/>
  <Override PartName="/ppt/charts/style169.xml" ContentType="application/vnd.ms-office.chartstyle+xml"/>
  <Override PartName="/ppt/charts/colors169.xml" ContentType="application/vnd.ms-office.chartcolorstyle+xml"/>
  <Override PartName="/ppt/drawings/drawing130.xml" ContentType="application/vnd.openxmlformats-officedocument.drawingml.chartshapes+xml"/>
  <Override PartName="/ppt/notesSlides/notesSlide150.xml" ContentType="application/vnd.openxmlformats-officedocument.presentationml.notesSlide+xml"/>
  <Override PartName="/ppt/charts/chart194.xml" ContentType="application/vnd.openxmlformats-officedocument.drawingml.chart+xml"/>
  <Override PartName="/ppt/charts/style170.xml" ContentType="application/vnd.ms-office.chartstyle+xml"/>
  <Override PartName="/ppt/charts/colors170.xml" ContentType="application/vnd.ms-office.chartcolorstyle+xml"/>
  <Override PartName="/ppt/drawings/drawing131.xml" ContentType="application/vnd.openxmlformats-officedocument.drawingml.chartshapes+xml"/>
  <Override PartName="/ppt/notesSlides/notesSlide151.xml" ContentType="application/vnd.openxmlformats-officedocument.presentationml.notesSlide+xml"/>
  <Override PartName="/ppt/charts/chart195.xml" ContentType="application/vnd.openxmlformats-officedocument.drawingml.chart+xml"/>
  <Override PartName="/ppt/charts/style171.xml" ContentType="application/vnd.ms-office.chartstyle+xml"/>
  <Override PartName="/ppt/charts/colors171.xml" ContentType="application/vnd.ms-office.chartcolorstyle+xml"/>
  <Override PartName="/ppt/drawings/drawing132.xml" ContentType="application/vnd.openxmlformats-officedocument.drawingml.chartshapes+xml"/>
  <Override PartName="/ppt/notesSlides/notesSlide152.xml" ContentType="application/vnd.openxmlformats-officedocument.presentationml.notesSlide+xml"/>
  <Override PartName="/ppt/charts/chart196.xml" ContentType="application/vnd.openxmlformats-officedocument.drawingml.chart+xml"/>
  <Override PartName="/ppt/charts/style172.xml" ContentType="application/vnd.ms-office.chartstyle+xml"/>
  <Override PartName="/ppt/charts/colors172.xml" ContentType="application/vnd.ms-office.chartcolorstyle+xml"/>
  <Override PartName="/ppt/drawings/drawing133.xml" ContentType="application/vnd.openxmlformats-officedocument.drawingml.chartshapes+xml"/>
  <Override PartName="/ppt/notesSlides/notesSlide153.xml" ContentType="application/vnd.openxmlformats-officedocument.presentationml.notesSlide+xml"/>
  <Override PartName="/ppt/charts/chart197.xml" ContentType="application/vnd.openxmlformats-officedocument.drawingml.chart+xml"/>
  <Override PartName="/ppt/charts/style173.xml" ContentType="application/vnd.ms-office.chartstyle+xml"/>
  <Override PartName="/ppt/charts/colors173.xml" ContentType="application/vnd.ms-office.chartcolorstyle+xml"/>
  <Override PartName="/ppt/drawings/drawing134.xml" ContentType="application/vnd.openxmlformats-officedocument.drawingml.chartshapes+xml"/>
  <Override PartName="/ppt/notesSlides/notesSlide154.xml" ContentType="application/vnd.openxmlformats-officedocument.presentationml.notesSlide+xml"/>
  <Override PartName="/ppt/charts/chart198.xml" ContentType="application/vnd.openxmlformats-officedocument.drawingml.chart+xml"/>
  <Override PartName="/ppt/charts/style174.xml" ContentType="application/vnd.ms-office.chartstyle+xml"/>
  <Override PartName="/ppt/charts/colors174.xml" ContentType="application/vnd.ms-office.chartcolorstyle+xml"/>
  <Override PartName="/ppt/drawings/drawing135.xml" ContentType="application/vnd.openxmlformats-officedocument.drawingml.chartshapes+xml"/>
  <Override PartName="/ppt/notesSlides/notesSlide155.xml" ContentType="application/vnd.openxmlformats-officedocument.presentationml.notesSlide+xml"/>
  <Override PartName="/ppt/charts/chart199.xml" ContentType="application/vnd.openxmlformats-officedocument.drawingml.chart+xml"/>
  <Override PartName="/ppt/charts/style175.xml" ContentType="application/vnd.ms-office.chartstyle+xml"/>
  <Override PartName="/ppt/charts/colors175.xml" ContentType="application/vnd.ms-office.chartcolorstyle+xml"/>
  <Override PartName="/ppt/drawings/drawing136.xml" ContentType="application/vnd.openxmlformats-officedocument.drawingml.chartshapes+xml"/>
  <Override PartName="/ppt/notesSlides/notesSlide156.xml" ContentType="application/vnd.openxmlformats-officedocument.presentationml.notesSlide+xml"/>
  <Override PartName="/ppt/charts/chart200.xml" ContentType="application/vnd.openxmlformats-officedocument.drawingml.chart+xml"/>
  <Override PartName="/ppt/charts/style176.xml" ContentType="application/vnd.ms-office.chartstyle+xml"/>
  <Override PartName="/ppt/charts/colors176.xml" ContentType="application/vnd.ms-office.chartcolorstyle+xml"/>
  <Override PartName="/ppt/drawings/drawing137.xml" ContentType="application/vnd.openxmlformats-officedocument.drawingml.chartshapes+xml"/>
  <Override PartName="/ppt/notesSlides/notesSlide157.xml" ContentType="application/vnd.openxmlformats-officedocument.presentationml.notesSlide+xml"/>
  <Override PartName="/ppt/charts/chart201.xml" ContentType="application/vnd.openxmlformats-officedocument.drawingml.chart+xml"/>
  <Override PartName="/ppt/theme/themeOverride30.xml" ContentType="application/vnd.openxmlformats-officedocument.themeOverride+xml"/>
  <Override PartName="/ppt/notesSlides/notesSlide158.xml" ContentType="application/vnd.openxmlformats-officedocument.presentationml.notesSlide+xml"/>
  <Override PartName="/ppt/charts/chart202.xml" ContentType="application/vnd.openxmlformats-officedocument.drawingml.chart+xml"/>
  <Override PartName="/ppt/charts/style177.xml" ContentType="application/vnd.ms-office.chartstyle+xml"/>
  <Override PartName="/ppt/charts/colors177.xml" ContentType="application/vnd.ms-office.chartcolorstyle+xml"/>
  <Override PartName="/ppt/drawings/drawing138.xml" ContentType="application/vnd.openxmlformats-officedocument.drawingml.chartshapes+xml"/>
  <Override PartName="/ppt/notesSlides/notesSlide159.xml" ContentType="application/vnd.openxmlformats-officedocument.presentationml.notesSlide+xml"/>
  <Override PartName="/ppt/charts/chart203.xml" ContentType="application/vnd.openxmlformats-officedocument.drawingml.chart+xml"/>
  <Override PartName="/ppt/charts/style178.xml" ContentType="application/vnd.ms-office.chartstyle+xml"/>
  <Override PartName="/ppt/charts/colors178.xml" ContentType="application/vnd.ms-office.chartcolorstyle+xml"/>
  <Override PartName="/ppt/drawings/drawing139.xml" ContentType="application/vnd.openxmlformats-officedocument.drawingml.chartshapes+xml"/>
  <Override PartName="/ppt/notesSlides/notesSlide160.xml" ContentType="application/vnd.openxmlformats-officedocument.presentationml.notesSlide+xml"/>
  <Override PartName="/ppt/charts/chart204.xml" ContentType="application/vnd.openxmlformats-officedocument.drawingml.chart+xml"/>
  <Override PartName="/ppt/charts/style179.xml" ContentType="application/vnd.ms-office.chartstyle+xml"/>
  <Override PartName="/ppt/charts/colors179.xml" ContentType="application/vnd.ms-office.chartcolorstyle+xml"/>
  <Override PartName="/ppt/drawings/drawing140.xml" ContentType="application/vnd.openxmlformats-officedocument.drawingml.chartshapes+xml"/>
  <Override PartName="/ppt/notesSlides/notesSlide161.xml" ContentType="application/vnd.openxmlformats-officedocument.presentationml.notesSlide+xml"/>
  <Override PartName="/ppt/charts/chart205.xml" ContentType="application/vnd.openxmlformats-officedocument.drawingml.chart+xml"/>
  <Override PartName="/ppt/charts/style180.xml" ContentType="application/vnd.ms-office.chartstyle+xml"/>
  <Override PartName="/ppt/charts/colors180.xml" ContentType="application/vnd.ms-office.chartcolorstyle+xml"/>
  <Override PartName="/ppt/drawings/drawing141.xml" ContentType="application/vnd.openxmlformats-officedocument.drawingml.chartshapes+xml"/>
  <Override PartName="/ppt/notesSlides/notesSlide162.xml" ContentType="application/vnd.openxmlformats-officedocument.presentationml.notesSlide+xml"/>
  <Override PartName="/ppt/charts/chart206.xml" ContentType="application/vnd.openxmlformats-officedocument.drawingml.chart+xml"/>
  <Override PartName="/ppt/charts/style181.xml" ContentType="application/vnd.ms-office.chartstyle+xml"/>
  <Override PartName="/ppt/charts/colors181.xml" ContentType="application/vnd.ms-office.chartcolorstyle+xml"/>
  <Override PartName="/ppt/drawings/drawing142.xml" ContentType="application/vnd.openxmlformats-officedocument.drawingml.chartshapes+xml"/>
  <Override PartName="/ppt/charts/chart207.xml" ContentType="application/vnd.openxmlformats-officedocument.drawingml.chart+xml"/>
  <Override PartName="/ppt/charts/style182.xml" ContentType="application/vnd.ms-office.chartstyle+xml"/>
  <Override PartName="/ppt/charts/colors182.xml" ContentType="application/vnd.ms-office.chartcolorstyle+xml"/>
  <Override PartName="/ppt/drawings/drawing143.xml" ContentType="application/vnd.openxmlformats-officedocument.drawingml.chartshapes+xml"/>
  <Override PartName="/ppt/charts/chart208.xml" ContentType="application/vnd.openxmlformats-officedocument.drawingml.chart+xml"/>
  <Override PartName="/ppt/charts/style183.xml" ContentType="application/vnd.ms-office.chartstyle+xml"/>
  <Override PartName="/ppt/charts/colors183.xml" ContentType="application/vnd.ms-office.chartcolorstyle+xml"/>
  <Override PartName="/ppt/drawings/drawing144.xml" ContentType="application/vnd.openxmlformats-officedocument.drawingml.chartshapes+xml"/>
  <Override PartName="/ppt/notesSlides/notesSlide163.xml" ContentType="application/vnd.openxmlformats-officedocument.presentationml.notesSlide+xml"/>
  <Override PartName="/ppt/charts/chart209.xml" ContentType="application/vnd.openxmlformats-officedocument.drawingml.chart+xml"/>
  <Override PartName="/ppt/charts/style184.xml" ContentType="application/vnd.ms-office.chartstyle+xml"/>
  <Override PartName="/ppt/charts/colors184.xml" ContentType="application/vnd.ms-office.chartcolorstyle+xml"/>
  <Override PartName="/ppt/drawings/drawing145.xml" ContentType="application/vnd.openxmlformats-officedocument.drawingml.chartshapes+xml"/>
  <Override PartName="/ppt/charts/chart210.xml" ContentType="application/vnd.openxmlformats-officedocument.drawingml.chart+xml"/>
  <Override PartName="/ppt/charts/style185.xml" ContentType="application/vnd.ms-office.chartstyle+xml"/>
  <Override PartName="/ppt/charts/colors185.xml" ContentType="application/vnd.ms-office.chartcolorstyle+xml"/>
  <Override PartName="/ppt/drawings/drawing146.xml" ContentType="application/vnd.openxmlformats-officedocument.drawingml.chartshapes+xml"/>
  <Override PartName="/ppt/charts/chart211.xml" ContentType="application/vnd.openxmlformats-officedocument.drawingml.chart+xml"/>
  <Override PartName="/ppt/charts/style186.xml" ContentType="application/vnd.ms-office.chartstyle+xml"/>
  <Override PartName="/ppt/charts/colors186.xml" ContentType="application/vnd.ms-office.chartcolorstyle+xml"/>
  <Override PartName="/ppt/drawings/drawing147.xml" ContentType="application/vnd.openxmlformats-officedocument.drawingml.chartshapes+xml"/>
  <Override PartName="/ppt/notesSlides/notesSlide164.xml" ContentType="application/vnd.openxmlformats-officedocument.presentationml.notesSlide+xml"/>
  <Override PartName="/ppt/charts/chart212.xml" ContentType="application/vnd.openxmlformats-officedocument.drawingml.chart+xml"/>
  <Override PartName="/ppt/theme/themeOverride31.xml" ContentType="application/vnd.openxmlformats-officedocument.themeOverride+xml"/>
  <Override PartName="/ppt/notesSlides/notesSlide165.xml" ContentType="application/vnd.openxmlformats-officedocument.presentationml.notesSlide+xml"/>
  <Override PartName="/ppt/charts/chart213.xml" ContentType="application/vnd.openxmlformats-officedocument.drawingml.chart+xml"/>
  <Override PartName="/ppt/theme/themeOverride32.xml" ContentType="application/vnd.openxmlformats-officedocument.themeOverride+xml"/>
  <Override PartName="/ppt/notesSlides/notesSlide166.xml" ContentType="application/vnd.openxmlformats-officedocument.presentationml.notesSlide+xml"/>
  <Override PartName="/ppt/charts/chart214.xml" ContentType="application/vnd.openxmlformats-officedocument.drawingml.chart+xml"/>
  <Override PartName="/ppt/charts/style187.xml" ContentType="application/vnd.ms-office.chartstyle+xml"/>
  <Override PartName="/ppt/charts/colors187.xml" ContentType="application/vnd.ms-office.chartcolorstyle+xml"/>
  <Override PartName="/ppt/drawings/drawing148.xml" ContentType="application/vnd.openxmlformats-officedocument.drawingml.chartshapes+xml"/>
  <Override PartName="/ppt/notesSlides/notesSlide167.xml" ContentType="application/vnd.openxmlformats-officedocument.presentationml.notesSlide+xml"/>
  <Override PartName="/ppt/charts/chart215.xml" ContentType="application/vnd.openxmlformats-officedocument.drawingml.chart+xml"/>
  <Override PartName="/ppt/charts/style188.xml" ContentType="application/vnd.ms-office.chartstyle+xml"/>
  <Override PartName="/ppt/charts/colors188.xml" ContentType="application/vnd.ms-office.chartcolorstyle+xml"/>
  <Override PartName="/ppt/drawings/drawing149.xml" ContentType="application/vnd.openxmlformats-officedocument.drawingml.chartshapes+xml"/>
  <Override PartName="/ppt/notesSlides/notesSlide168.xml" ContentType="application/vnd.openxmlformats-officedocument.presentationml.notesSlide+xml"/>
  <Override PartName="/ppt/charts/chart216.xml" ContentType="application/vnd.openxmlformats-officedocument.drawingml.chart+xml"/>
  <Override PartName="/ppt/charts/style189.xml" ContentType="application/vnd.ms-office.chartstyle+xml"/>
  <Override PartName="/ppt/charts/colors189.xml" ContentType="application/vnd.ms-office.chartcolorstyle+xml"/>
  <Override PartName="/ppt/drawings/drawing150.xml" ContentType="application/vnd.openxmlformats-officedocument.drawingml.chartshapes+xml"/>
  <Override PartName="/ppt/notesSlides/notesSlide169.xml" ContentType="application/vnd.openxmlformats-officedocument.presentationml.notesSlide+xml"/>
  <Override PartName="/ppt/charts/chart217.xml" ContentType="application/vnd.openxmlformats-officedocument.drawingml.chart+xml"/>
  <Override PartName="/ppt/charts/style190.xml" ContentType="application/vnd.ms-office.chartstyle+xml"/>
  <Override PartName="/ppt/charts/colors190.xml" ContentType="application/vnd.ms-office.chartcolorstyle+xml"/>
  <Override PartName="/ppt/drawings/drawing151.xml" ContentType="application/vnd.openxmlformats-officedocument.drawingml.chartshapes+xml"/>
  <Override PartName="/ppt/notesSlides/notesSlide170.xml" ContentType="application/vnd.openxmlformats-officedocument.presentationml.notesSlide+xml"/>
  <Override PartName="/ppt/charts/chart218.xml" ContentType="application/vnd.openxmlformats-officedocument.drawingml.chart+xml"/>
  <Override PartName="/ppt/charts/style191.xml" ContentType="application/vnd.ms-office.chartstyle+xml"/>
  <Override PartName="/ppt/charts/colors191.xml" ContentType="application/vnd.ms-office.chartcolorstyle+xml"/>
  <Override PartName="/ppt/drawings/drawing152.xml" ContentType="application/vnd.openxmlformats-officedocument.drawingml.chartshapes+xml"/>
  <Override PartName="/ppt/charts/chart219.xml" ContentType="application/vnd.openxmlformats-officedocument.drawingml.chart+xml"/>
  <Override PartName="/ppt/charts/style192.xml" ContentType="application/vnd.ms-office.chartstyle+xml"/>
  <Override PartName="/ppt/charts/colors192.xml" ContentType="application/vnd.ms-office.chartcolorstyle+xml"/>
  <Override PartName="/ppt/drawings/drawing153.xml" ContentType="application/vnd.openxmlformats-officedocument.drawingml.chartshapes+xml"/>
  <Override PartName="/ppt/notesSlides/notesSlide171.xml" ContentType="application/vnd.openxmlformats-officedocument.presentationml.notesSlide+xml"/>
  <Override PartName="/ppt/charts/chart220.xml" ContentType="application/vnd.openxmlformats-officedocument.drawingml.chart+xml"/>
  <Override PartName="/ppt/charts/style193.xml" ContentType="application/vnd.ms-office.chartstyle+xml"/>
  <Override PartName="/ppt/charts/colors193.xml" ContentType="application/vnd.ms-office.chartcolorstyle+xml"/>
  <Override PartName="/ppt/drawings/drawing154.xml" ContentType="application/vnd.openxmlformats-officedocument.drawingml.chartshapes+xml"/>
  <Override PartName="/ppt/charts/chart221.xml" ContentType="application/vnd.openxmlformats-officedocument.drawingml.chart+xml"/>
  <Override PartName="/ppt/charts/style194.xml" ContentType="application/vnd.ms-office.chartstyle+xml"/>
  <Override PartName="/ppt/charts/colors194.xml" ContentType="application/vnd.ms-office.chartcolorstyle+xml"/>
  <Override PartName="/ppt/drawings/drawing155.xml" ContentType="application/vnd.openxmlformats-officedocument.drawingml.chartshapes+xml"/>
  <Override PartName="/ppt/notesSlides/notesSlide172.xml" ContentType="application/vnd.openxmlformats-officedocument.presentationml.notesSlide+xml"/>
  <Override PartName="/ppt/charts/chart222.xml" ContentType="application/vnd.openxmlformats-officedocument.drawingml.chart+xml"/>
  <Override PartName="/ppt/charts/style195.xml" ContentType="application/vnd.ms-office.chartstyle+xml"/>
  <Override PartName="/ppt/charts/colors195.xml" ContentType="application/vnd.ms-office.chartcolorstyle+xml"/>
  <Override PartName="/ppt/drawings/drawing156.xml" ContentType="application/vnd.openxmlformats-officedocument.drawingml.chartshapes+xml"/>
  <Override PartName="/ppt/charts/chart223.xml" ContentType="application/vnd.openxmlformats-officedocument.drawingml.chart+xml"/>
  <Override PartName="/ppt/charts/style196.xml" ContentType="application/vnd.ms-office.chartstyle+xml"/>
  <Override PartName="/ppt/charts/colors196.xml" ContentType="application/vnd.ms-office.chartcolorstyle+xml"/>
  <Override PartName="/ppt/drawings/drawing157.xml" ContentType="application/vnd.openxmlformats-officedocument.drawingml.chartshapes+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charts/chart224.xml" ContentType="application/vnd.openxmlformats-officedocument.drawingml.chart+xml"/>
  <Override PartName="/ppt/charts/style197.xml" ContentType="application/vnd.ms-office.chartstyle+xml"/>
  <Override PartName="/ppt/charts/colors197.xml" ContentType="application/vnd.ms-office.chartcolorstyle+xml"/>
  <Override PartName="/ppt/drawings/drawing158.xml" ContentType="application/vnd.openxmlformats-officedocument.drawingml.chartshapes+xml"/>
  <Override PartName="/ppt/charts/chart225.xml" ContentType="application/vnd.openxmlformats-officedocument.drawingml.chart+xml"/>
  <Override PartName="/ppt/charts/style198.xml" ContentType="application/vnd.ms-office.chartstyle+xml"/>
  <Override PartName="/ppt/charts/colors198.xml" ContentType="application/vnd.ms-office.chartcolorstyle+xml"/>
  <Override PartName="/ppt/drawings/drawing159.xml" ContentType="application/vnd.openxmlformats-officedocument.drawingml.chartshapes+xml"/>
  <Override PartName="/ppt/notesSlides/notesSlide177.xml" ContentType="application/vnd.openxmlformats-officedocument.presentationml.notesSlide+xml"/>
  <Override PartName="/ppt/charts/chart226.xml" ContentType="application/vnd.openxmlformats-officedocument.drawingml.chart+xml"/>
  <Override PartName="/ppt/charts/style199.xml" ContentType="application/vnd.ms-office.chartstyle+xml"/>
  <Override PartName="/ppt/charts/colors199.xml" ContentType="application/vnd.ms-office.chartcolorstyle+xml"/>
  <Override PartName="/ppt/drawings/drawing160.xml" ContentType="application/vnd.openxmlformats-officedocument.drawingml.chartshapes+xml"/>
  <Override PartName="/ppt/charts/chart227.xml" ContentType="application/vnd.openxmlformats-officedocument.drawingml.chart+xml"/>
  <Override PartName="/ppt/charts/style200.xml" ContentType="application/vnd.ms-office.chartstyle+xml"/>
  <Override PartName="/ppt/charts/colors200.xml" ContentType="application/vnd.ms-office.chartcolorstyle+xml"/>
  <Override PartName="/ppt/drawings/drawing161.xml" ContentType="application/vnd.openxmlformats-officedocument.drawingml.chartshapes+xml"/>
  <Override PartName="/ppt/notesSlides/notesSlide178.xml" ContentType="application/vnd.openxmlformats-officedocument.presentationml.notesSlide+xml"/>
  <Override PartName="/ppt/charts/chart228.xml" ContentType="application/vnd.openxmlformats-officedocument.drawingml.chart+xml"/>
  <Override PartName="/ppt/charts/style201.xml" ContentType="application/vnd.ms-office.chartstyle+xml"/>
  <Override PartName="/ppt/charts/colors201.xml" ContentType="application/vnd.ms-office.chartcolorstyle+xml"/>
  <Override PartName="/ppt/drawings/drawing162.xml" ContentType="application/vnd.openxmlformats-officedocument.drawingml.chartshapes+xml"/>
  <Override PartName="/ppt/charts/chart229.xml" ContentType="application/vnd.openxmlformats-officedocument.drawingml.chart+xml"/>
  <Override PartName="/ppt/charts/style202.xml" ContentType="application/vnd.ms-office.chartstyle+xml"/>
  <Override PartName="/ppt/charts/colors202.xml" ContentType="application/vnd.ms-office.chartcolorstyle+xml"/>
  <Override PartName="/ppt/drawings/drawing163.xml" ContentType="application/vnd.openxmlformats-officedocument.drawingml.chartshapes+xml"/>
  <Override PartName="/ppt/notesSlides/notesSlide179.xml" ContentType="application/vnd.openxmlformats-officedocument.presentationml.notesSlide+xml"/>
  <Override PartName="/ppt/charts/chart230.xml" ContentType="application/vnd.openxmlformats-officedocument.drawingml.chart+xml"/>
  <Override PartName="/ppt/charts/style203.xml" ContentType="application/vnd.ms-office.chartstyle+xml"/>
  <Override PartName="/ppt/charts/colors203.xml" ContentType="application/vnd.ms-office.chartcolorstyle+xml"/>
  <Override PartName="/ppt/notesSlides/notesSlide180.xml" ContentType="application/vnd.openxmlformats-officedocument.presentationml.notesSlide+xml"/>
  <Override PartName="/ppt/charts/chart231.xml" ContentType="application/vnd.openxmlformats-officedocument.drawingml.chart+xml"/>
  <Override PartName="/ppt/charts/style204.xml" ContentType="application/vnd.ms-office.chartstyle+xml"/>
  <Override PartName="/ppt/charts/colors204.xml" ContentType="application/vnd.ms-office.chartcolorstyle+xml"/>
  <Override PartName="/ppt/notesSlides/notesSlide181.xml" ContentType="application/vnd.openxmlformats-officedocument.presentationml.notesSlide+xml"/>
  <Override PartName="/ppt/charts/chart232.xml" ContentType="application/vnd.openxmlformats-officedocument.drawingml.chart+xml"/>
  <Override PartName="/ppt/charts/style205.xml" ContentType="application/vnd.ms-office.chartstyle+xml"/>
  <Override PartName="/ppt/charts/colors205.xml" ContentType="application/vnd.ms-office.chartcolorstyl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charts/chart233.xml" ContentType="application/vnd.openxmlformats-officedocument.drawingml.chart+xml"/>
  <Override PartName="/ppt/charts/style206.xml" ContentType="application/vnd.ms-office.chartstyle+xml"/>
  <Override PartName="/ppt/charts/colors206.xml" ContentType="application/vnd.ms-office.chartcolorstyle+xml"/>
  <Override PartName="/ppt/drawings/drawing164.xml" ContentType="application/vnd.openxmlformats-officedocument.drawingml.chartshapes+xml"/>
  <Override PartName="/ppt/notesSlides/notesSlide186.xml" ContentType="application/vnd.openxmlformats-officedocument.presentationml.notesSlide+xml"/>
  <Override PartName="/ppt/charts/chart234.xml" ContentType="application/vnd.openxmlformats-officedocument.drawingml.chart+xml"/>
  <Override PartName="/ppt/charts/style207.xml" ContentType="application/vnd.ms-office.chartstyle+xml"/>
  <Override PartName="/ppt/charts/colors207.xml" ContentType="application/vnd.ms-office.chartcolorstyle+xml"/>
  <Override PartName="/ppt/drawings/drawing165.xml" ContentType="application/vnd.openxmlformats-officedocument.drawingml.chartshapes+xml"/>
  <Override PartName="/ppt/notesSlides/notesSlide187.xml" ContentType="application/vnd.openxmlformats-officedocument.presentationml.notesSlide+xml"/>
  <Override PartName="/ppt/charts/chart235.xml" ContentType="application/vnd.openxmlformats-officedocument.drawingml.chart+xml"/>
  <Override PartName="/ppt/charts/style208.xml" ContentType="application/vnd.ms-office.chartstyle+xml"/>
  <Override PartName="/ppt/charts/colors208.xml" ContentType="application/vnd.ms-office.chartcolorstyle+xml"/>
  <Override PartName="/ppt/drawings/drawing166.xml" ContentType="application/vnd.openxmlformats-officedocument.drawingml.chartshapes+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charts/chart236.xml" ContentType="application/vnd.openxmlformats-officedocument.drawingml.chart+xml"/>
  <Override PartName="/ppt/theme/themeOverride33.xml" ContentType="application/vnd.openxmlformats-officedocument.themeOverride+xml"/>
  <Override PartName="/ppt/notesSlides/notesSlide190.xml" ContentType="application/vnd.openxmlformats-officedocument.presentationml.notesSlide+xml"/>
  <Override PartName="/ppt/charts/chart237.xml" ContentType="application/vnd.openxmlformats-officedocument.drawingml.chart+xml"/>
  <Override PartName="/ppt/charts/style209.xml" ContentType="application/vnd.ms-office.chartstyle+xml"/>
  <Override PartName="/ppt/charts/colors209.xml" ContentType="application/vnd.ms-office.chartcolorstyle+xml"/>
  <Override PartName="/ppt/drawings/drawing167.xml" ContentType="application/vnd.openxmlformats-officedocument.drawingml.chartshapes+xml"/>
  <Override PartName="/ppt/notesSlides/notesSlide191.xml" ContentType="application/vnd.openxmlformats-officedocument.presentationml.notesSlide+xml"/>
  <Override PartName="/ppt/charts/chart238.xml" ContentType="application/vnd.openxmlformats-officedocument.drawingml.chart+xml"/>
  <Override PartName="/ppt/charts/style210.xml" ContentType="application/vnd.ms-office.chartstyle+xml"/>
  <Override PartName="/ppt/charts/colors210.xml" ContentType="application/vnd.ms-office.chartcolorstyle+xml"/>
  <Override PartName="/ppt/drawings/drawing168.xml" ContentType="application/vnd.openxmlformats-officedocument.drawingml.chartshapes+xml"/>
  <Override PartName="/ppt/notesSlides/notesSlide192.xml" ContentType="application/vnd.openxmlformats-officedocument.presentationml.notesSlide+xml"/>
  <Override PartName="/ppt/charts/chart239.xml" ContentType="application/vnd.openxmlformats-officedocument.drawingml.chart+xml"/>
  <Override PartName="/ppt/charts/style211.xml" ContentType="application/vnd.ms-office.chartstyle+xml"/>
  <Override PartName="/ppt/charts/colors211.xml" ContentType="application/vnd.ms-office.chartcolorstyle+xml"/>
  <Override PartName="/ppt/drawings/drawing169.xml" ContentType="application/vnd.openxmlformats-officedocument.drawingml.chartshapes+xml"/>
  <Override PartName="/ppt/notesSlides/notesSlide193.xml" ContentType="application/vnd.openxmlformats-officedocument.presentationml.notesSlide+xml"/>
  <Override PartName="/ppt/charts/chart240.xml" ContentType="application/vnd.openxmlformats-officedocument.drawingml.chart+xml"/>
  <Override PartName="/ppt/charts/style212.xml" ContentType="application/vnd.ms-office.chartstyle+xml"/>
  <Override PartName="/ppt/charts/colors212.xml" ContentType="application/vnd.ms-office.chartcolorstyle+xml"/>
  <Override PartName="/ppt/drawings/drawing170.xml" ContentType="application/vnd.openxmlformats-officedocument.drawingml.chartshapes+xml"/>
  <Override PartName="/ppt/notesSlides/notesSlide194.xml" ContentType="application/vnd.openxmlformats-officedocument.presentationml.notesSlide+xml"/>
  <Override PartName="/ppt/charts/chart241.xml" ContentType="application/vnd.openxmlformats-officedocument.drawingml.chart+xml"/>
  <Override PartName="/ppt/theme/themeOverride34.xml" ContentType="application/vnd.openxmlformats-officedocument.themeOverride+xml"/>
  <Override PartName="/ppt/notesSlides/notesSlide195.xml" ContentType="application/vnd.openxmlformats-officedocument.presentationml.notesSlide+xml"/>
  <Override PartName="/ppt/charts/chart242.xml" ContentType="application/vnd.openxmlformats-officedocument.drawingml.chart+xml"/>
  <Override PartName="/ppt/charts/style213.xml" ContentType="application/vnd.ms-office.chartstyle+xml"/>
  <Override PartName="/ppt/charts/colors213.xml" ContentType="application/vnd.ms-office.chartcolorstyle+xml"/>
  <Override PartName="/ppt/drawings/drawing171.xml" ContentType="application/vnd.openxmlformats-officedocument.drawingml.chartshapes+xml"/>
  <Override PartName="/ppt/notesSlides/notesSlide196.xml" ContentType="application/vnd.openxmlformats-officedocument.presentationml.notesSlide+xml"/>
  <Override PartName="/ppt/charts/chart243.xml" ContentType="application/vnd.openxmlformats-officedocument.drawingml.chart+xml"/>
  <Override PartName="/ppt/charts/style214.xml" ContentType="application/vnd.ms-office.chartstyle+xml"/>
  <Override PartName="/ppt/charts/colors214.xml" ContentType="application/vnd.ms-office.chartcolorstyle+xml"/>
  <Override PartName="/ppt/drawings/drawing172.xml" ContentType="application/vnd.openxmlformats-officedocument.drawingml.chartshapes+xml"/>
  <Override PartName="/ppt/notesSlides/notesSlide197.xml" ContentType="application/vnd.openxmlformats-officedocument.presentationml.notesSlide+xml"/>
  <Override PartName="/ppt/charts/chart244.xml" ContentType="application/vnd.openxmlformats-officedocument.drawingml.chart+xml"/>
  <Override PartName="/ppt/charts/style215.xml" ContentType="application/vnd.ms-office.chartstyle+xml"/>
  <Override PartName="/ppt/charts/colors215.xml" ContentType="application/vnd.ms-office.chartcolorstyle+xml"/>
  <Override PartName="/ppt/drawings/drawing173.xml" ContentType="application/vnd.openxmlformats-officedocument.drawingml.chartshapes+xml"/>
  <Override PartName="/ppt/notesSlides/notesSlide198.xml" ContentType="application/vnd.openxmlformats-officedocument.presentationml.notesSlide+xml"/>
  <Override PartName="/ppt/charts/chart245.xml" ContentType="application/vnd.openxmlformats-officedocument.drawingml.chart+xml"/>
  <Override PartName="/ppt/charts/style216.xml" ContentType="application/vnd.ms-office.chartstyle+xml"/>
  <Override PartName="/ppt/charts/colors216.xml" ContentType="application/vnd.ms-office.chartcolorstyle+xml"/>
  <Override PartName="/ppt/drawings/drawing174.xml" ContentType="application/vnd.openxmlformats-officedocument.drawingml.chartshapes+xml"/>
  <Override PartName="/ppt/notesSlides/notesSlide199.xml" ContentType="application/vnd.openxmlformats-officedocument.presentationml.notesSlide+xml"/>
  <Override PartName="/ppt/charts/chart246.xml" ContentType="application/vnd.openxmlformats-officedocument.drawingml.chart+xml"/>
  <Override PartName="/ppt/theme/themeOverride35.xml" ContentType="application/vnd.openxmlformats-officedocument.themeOverride+xml"/>
  <Override PartName="/ppt/notesSlides/notesSlide200.xml" ContentType="application/vnd.openxmlformats-officedocument.presentationml.notesSlide+xml"/>
  <Override PartName="/ppt/charts/chart247.xml" ContentType="application/vnd.openxmlformats-officedocument.drawingml.chart+xml"/>
  <Override PartName="/ppt/charts/style217.xml" ContentType="application/vnd.ms-office.chartstyle+xml"/>
  <Override PartName="/ppt/charts/colors217.xml" ContentType="application/vnd.ms-office.chartcolorstyle+xml"/>
  <Override PartName="/ppt/drawings/drawing175.xml" ContentType="application/vnd.openxmlformats-officedocument.drawingml.chartshapes+xml"/>
  <Override PartName="/ppt/charts/chart248.xml" ContentType="application/vnd.openxmlformats-officedocument.drawingml.chart+xml"/>
  <Override PartName="/ppt/charts/style218.xml" ContentType="application/vnd.ms-office.chartstyle+xml"/>
  <Override PartName="/ppt/charts/colors218.xml" ContentType="application/vnd.ms-office.chartcolorstyle+xml"/>
  <Override PartName="/ppt/drawings/drawing176.xml" ContentType="application/vnd.openxmlformats-officedocument.drawingml.chartshapes+xml"/>
  <Override PartName="/ppt/charts/chart249.xml" ContentType="application/vnd.openxmlformats-officedocument.drawingml.chart+xml"/>
  <Override PartName="/ppt/charts/style219.xml" ContentType="application/vnd.ms-office.chartstyle+xml"/>
  <Override PartName="/ppt/charts/colors219.xml" ContentType="application/vnd.ms-office.chartcolorstyle+xml"/>
  <Override PartName="/ppt/drawings/drawing177.xml" ContentType="application/vnd.openxmlformats-officedocument.drawingml.chartshapes+xml"/>
  <Override PartName="/ppt/charts/chart250.xml" ContentType="application/vnd.openxmlformats-officedocument.drawingml.chart+xml"/>
  <Override PartName="/ppt/charts/style220.xml" ContentType="application/vnd.ms-office.chartstyle+xml"/>
  <Override PartName="/ppt/charts/colors220.xml" ContentType="application/vnd.ms-office.chartcolorstyle+xml"/>
  <Override PartName="/ppt/drawings/drawing178.xml" ContentType="application/vnd.openxmlformats-officedocument.drawingml.chartshapes+xml"/>
  <Override PartName="/ppt/notesSlides/notesSlide201.xml" ContentType="application/vnd.openxmlformats-officedocument.presentationml.notesSlide+xml"/>
  <Override PartName="/ppt/charts/chart251.xml" ContentType="application/vnd.openxmlformats-officedocument.drawingml.chart+xml"/>
  <Override PartName="/ppt/charts/style221.xml" ContentType="application/vnd.ms-office.chartstyle+xml"/>
  <Override PartName="/ppt/charts/colors221.xml" ContentType="application/vnd.ms-office.chartcolorstyle+xml"/>
  <Override PartName="/ppt/drawings/drawing179.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206"/>
  </p:notesMasterIdLst>
  <p:handoutMasterIdLst>
    <p:handoutMasterId r:id="rId207"/>
  </p:handoutMasterIdLst>
  <p:sldIdLst>
    <p:sldId id="265" r:id="rId2"/>
    <p:sldId id="1082" r:id="rId3"/>
    <p:sldId id="558" r:id="rId4"/>
    <p:sldId id="860" r:id="rId5"/>
    <p:sldId id="861" r:id="rId6"/>
    <p:sldId id="859" r:id="rId7"/>
    <p:sldId id="586" r:id="rId8"/>
    <p:sldId id="553" r:id="rId9"/>
    <p:sldId id="554" r:id="rId10"/>
    <p:sldId id="891" r:id="rId11"/>
    <p:sldId id="862" r:id="rId12"/>
    <p:sldId id="863" r:id="rId13"/>
    <p:sldId id="1111" r:id="rId14"/>
    <p:sldId id="1112" r:id="rId15"/>
    <p:sldId id="1113" r:id="rId16"/>
    <p:sldId id="892" r:id="rId17"/>
    <p:sldId id="589" r:id="rId18"/>
    <p:sldId id="1116" r:id="rId19"/>
    <p:sldId id="592" r:id="rId20"/>
    <p:sldId id="596" r:id="rId21"/>
    <p:sldId id="600" r:id="rId22"/>
    <p:sldId id="593" r:id="rId23"/>
    <p:sldId id="594" r:id="rId24"/>
    <p:sldId id="595" r:id="rId25"/>
    <p:sldId id="599" r:id="rId26"/>
    <p:sldId id="601" r:id="rId27"/>
    <p:sldId id="603" r:id="rId28"/>
    <p:sldId id="604" r:id="rId29"/>
    <p:sldId id="605" r:id="rId30"/>
    <p:sldId id="607" r:id="rId31"/>
    <p:sldId id="608" r:id="rId32"/>
    <p:sldId id="1090" r:id="rId33"/>
    <p:sldId id="1101" r:id="rId34"/>
    <p:sldId id="1102" r:id="rId35"/>
    <p:sldId id="616" r:id="rId36"/>
    <p:sldId id="612" r:id="rId37"/>
    <p:sldId id="1103" r:id="rId38"/>
    <p:sldId id="1105" r:id="rId39"/>
    <p:sldId id="619" r:id="rId40"/>
    <p:sldId id="613" r:id="rId41"/>
    <p:sldId id="1104" r:id="rId42"/>
    <p:sldId id="1106" r:id="rId43"/>
    <p:sldId id="620" r:id="rId44"/>
    <p:sldId id="864" r:id="rId45"/>
    <p:sldId id="621" r:id="rId46"/>
    <p:sldId id="622" r:id="rId47"/>
    <p:sldId id="623" r:id="rId48"/>
    <p:sldId id="626" r:id="rId49"/>
    <p:sldId id="627" r:id="rId50"/>
    <p:sldId id="633" r:id="rId51"/>
    <p:sldId id="635" r:id="rId52"/>
    <p:sldId id="634" r:id="rId53"/>
    <p:sldId id="629" r:id="rId54"/>
    <p:sldId id="1107" r:id="rId55"/>
    <p:sldId id="1108" r:id="rId56"/>
    <p:sldId id="631" r:id="rId57"/>
    <p:sldId id="638" r:id="rId58"/>
    <p:sldId id="808" r:id="rId59"/>
    <p:sldId id="639" r:id="rId60"/>
    <p:sldId id="1109" r:id="rId61"/>
    <p:sldId id="641" r:id="rId62"/>
    <p:sldId id="642" r:id="rId63"/>
    <p:sldId id="643" r:id="rId64"/>
    <p:sldId id="644" r:id="rId65"/>
    <p:sldId id="645" r:id="rId66"/>
    <p:sldId id="646" r:id="rId67"/>
    <p:sldId id="647" r:id="rId68"/>
    <p:sldId id="648" r:id="rId69"/>
    <p:sldId id="649" r:id="rId70"/>
    <p:sldId id="893" r:id="rId71"/>
    <p:sldId id="654" r:id="rId72"/>
    <p:sldId id="655" r:id="rId73"/>
    <p:sldId id="656" r:id="rId74"/>
    <p:sldId id="865" r:id="rId75"/>
    <p:sldId id="1097" r:id="rId76"/>
    <p:sldId id="661" r:id="rId77"/>
    <p:sldId id="662" r:id="rId78"/>
    <p:sldId id="663" r:id="rId79"/>
    <p:sldId id="664" r:id="rId80"/>
    <p:sldId id="665" r:id="rId81"/>
    <p:sldId id="666" r:id="rId82"/>
    <p:sldId id="670" r:id="rId83"/>
    <p:sldId id="671" r:id="rId84"/>
    <p:sldId id="672" r:id="rId85"/>
    <p:sldId id="673" r:id="rId86"/>
    <p:sldId id="674" r:id="rId87"/>
    <p:sldId id="675" r:id="rId88"/>
    <p:sldId id="676" r:id="rId89"/>
    <p:sldId id="677" r:id="rId90"/>
    <p:sldId id="894" r:id="rId91"/>
    <p:sldId id="678" r:id="rId92"/>
    <p:sldId id="679" r:id="rId93"/>
    <p:sldId id="762" r:id="rId94"/>
    <p:sldId id="764" r:id="rId95"/>
    <p:sldId id="763" r:id="rId96"/>
    <p:sldId id="680" r:id="rId97"/>
    <p:sldId id="758" r:id="rId98"/>
    <p:sldId id="759" r:id="rId99"/>
    <p:sldId id="684" r:id="rId100"/>
    <p:sldId id="803" r:id="rId101"/>
    <p:sldId id="802" r:id="rId102"/>
    <p:sldId id="685" r:id="rId103"/>
    <p:sldId id="874" r:id="rId104"/>
    <p:sldId id="875" r:id="rId105"/>
    <p:sldId id="686" r:id="rId106"/>
    <p:sldId id="687" r:id="rId107"/>
    <p:sldId id="765" r:id="rId108"/>
    <p:sldId id="766" r:id="rId109"/>
    <p:sldId id="767" r:id="rId110"/>
    <p:sldId id="688" r:id="rId111"/>
    <p:sldId id="876" r:id="rId112"/>
    <p:sldId id="877" r:id="rId113"/>
    <p:sldId id="690" r:id="rId114"/>
    <p:sldId id="880" r:id="rId115"/>
    <p:sldId id="881" r:id="rId116"/>
    <p:sldId id="691" r:id="rId117"/>
    <p:sldId id="882" r:id="rId118"/>
    <p:sldId id="883" r:id="rId119"/>
    <p:sldId id="692" r:id="rId120"/>
    <p:sldId id="693" r:id="rId121"/>
    <p:sldId id="1098" r:id="rId122"/>
    <p:sldId id="694" r:id="rId123"/>
    <p:sldId id="884" r:id="rId124"/>
    <p:sldId id="696" r:id="rId125"/>
    <p:sldId id="1099" r:id="rId126"/>
    <p:sldId id="697" r:id="rId127"/>
    <p:sldId id="1100" r:id="rId128"/>
    <p:sldId id="1114" r:id="rId129"/>
    <p:sldId id="700" r:id="rId130"/>
    <p:sldId id="701" r:id="rId131"/>
    <p:sldId id="702" r:id="rId132"/>
    <p:sldId id="703" r:id="rId133"/>
    <p:sldId id="704" r:id="rId134"/>
    <p:sldId id="1115" r:id="rId135"/>
    <p:sldId id="706" r:id="rId136"/>
    <p:sldId id="707" r:id="rId137"/>
    <p:sldId id="708" r:id="rId138"/>
    <p:sldId id="709" r:id="rId139"/>
    <p:sldId id="710" r:id="rId140"/>
    <p:sldId id="711" r:id="rId141"/>
    <p:sldId id="712" r:id="rId142"/>
    <p:sldId id="714" r:id="rId143"/>
    <p:sldId id="715" r:id="rId144"/>
    <p:sldId id="717" r:id="rId145"/>
    <p:sldId id="718" r:id="rId146"/>
    <p:sldId id="866" r:id="rId147"/>
    <p:sldId id="719" r:id="rId148"/>
    <p:sldId id="720" r:id="rId149"/>
    <p:sldId id="771" r:id="rId150"/>
    <p:sldId id="770" r:id="rId151"/>
    <p:sldId id="769" r:id="rId152"/>
    <p:sldId id="721" r:id="rId153"/>
    <p:sldId id="760" r:id="rId154"/>
    <p:sldId id="761" r:id="rId155"/>
    <p:sldId id="723" r:id="rId156"/>
    <p:sldId id="805" r:id="rId157"/>
    <p:sldId id="804" r:id="rId158"/>
    <p:sldId id="724" r:id="rId159"/>
    <p:sldId id="775" r:id="rId160"/>
    <p:sldId id="725" r:id="rId161"/>
    <p:sldId id="774" r:id="rId162"/>
    <p:sldId id="773" r:id="rId163"/>
    <p:sldId id="726" r:id="rId164"/>
    <p:sldId id="728" r:id="rId165"/>
    <p:sldId id="729" r:id="rId166"/>
    <p:sldId id="730" r:id="rId167"/>
    <p:sldId id="1110" r:id="rId168"/>
    <p:sldId id="776" r:id="rId169"/>
    <p:sldId id="779" r:id="rId170"/>
    <p:sldId id="778" r:id="rId171"/>
    <p:sldId id="1084" r:id="rId172"/>
    <p:sldId id="1085" r:id="rId173"/>
    <p:sldId id="1086" r:id="rId174"/>
    <p:sldId id="853" r:id="rId175"/>
    <p:sldId id="854" r:id="rId176"/>
    <p:sldId id="855" r:id="rId177"/>
    <p:sldId id="1094" r:id="rId178"/>
    <p:sldId id="1095" r:id="rId179"/>
    <p:sldId id="1096" r:id="rId180"/>
    <p:sldId id="1091" r:id="rId181"/>
    <p:sldId id="1092" r:id="rId182"/>
    <p:sldId id="1093" r:id="rId183"/>
    <p:sldId id="856" r:id="rId184"/>
    <p:sldId id="857" r:id="rId185"/>
    <p:sldId id="858" r:id="rId186"/>
    <p:sldId id="754" r:id="rId187"/>
    <p:sldId id="755" r:id="rId188"/>
    <p:sldId id="756" r:id="rId189"/>
    <p:sldId id="867" r:id="rId190"/>
    <p:sldId id="745" r:id="rId191"/>
    <p:sldId id="748" r:id="rId192"/>
    <p:sldId id="782" r:id="rId193"/>
    <p:sldId id="783" r:id="rId194"/>
    <p:sldId id="784" r:id="rId195"/>
    <p:sldId id="746" r:id="rId196"/>
    <p:sldId id="749" r:id="rId197"/>
    <p:sldId id="785" r:id="rId198"/>
    <p:sldId id="786" r:id="rId199"/>
    <p:sldId id="787" r:id="rId200"/>
    <p:sldId id="747" r:id="rId201"/>
    <p:sldId id="750" r:id="rId202"/>
    <p:sldId id="757" r:id="rId203"/>
    <p:sldId id="1118" r:id="rId204"/>
    <p:sldId id="1072" r:id="rId205"/>
  </p:sldIdLst>
  <p:sldSz cx="13120688" cy="7380288"/>
  <p:notesSz cx="6735763" cy="9866313"/>
  <p:defaultTextStyle>
    <a:defPPr>
      <a:defRPr lang="ja-JP"/>
    </a:defPPr>
    <a:lvl1pPr marL="0" algn="l" defTabSz="971913" rtl="0" eaLnBrk="1" latinLnBrk="0" hangingPunct="1">
      <a:defRPr kumimoji="1" sz="1914" kern="1200">
        <a:solidFill>
          <a:schemeClr val="tx1"/>
        </a:solidFill>
        <a:latin typeface="+mn-lt"/>
        <a:ea typeface="+mn-ea"/>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5" userDrawn="1">
          <p15:clr>
            <a:srgbClr val="A4A3A4"/>
          </p15:clr>
        </p15:guide>
        <p15:guide id="2" pos="413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A9E487"/>
    <a:srgbClr val="84FBFD"/>
    <a:srgbClr val="FE9931"/>
    <a:srgbClr val="FFFD86"/>
    <a:srgbClr val="FB7C9C"/>
    <a:srgbClr val="CCFF33"/>
    <a:srgbClr val="FFFFCC"/>
    <a:srgbClr val="FFFF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24" autoAdjust="0"/>
    <p:restoredTop sz="58512" autoAdjust="0"/>
  </p:normalViewPr>
  <p:slideViewPr>
    <p:cSldViewPr>
      <p:cViewPr>
        <p:scale>
          <a:sx n="75" d="100"/>
          <a:sy n="75" d="100"/>
        </p:scale>
        <p:origin x="900" y="-510"/>
      </p:cViewPr>
      <p:guideLst>
        <p:guide orient="horz" pos="2325"/>
        <p:guide pos="4133"/>
      </p:guideLst>
    </p:cSldViewPr>
  </p:slideViewPr>
  <p:outlineViewPr>
    <p:cViewPr>
      <p:scale>
        <a:sx n="33" d="100"/>
        <a:sy n="33" d="100"/>
      </p:scale>
      <p:origin x="0" y="-1926"/>
    </p:cViewPr>
  </p:outlin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handoutMaster" Target="handoutMasters/handout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tableStyles" Target="tableStyle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microsoft.com/office/2018/10/relationships/authors" Target="author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7.xml"/><Relationship Id="rId1" Type="http://schemas.microsoft.com/office/2011/relationships/chartStyle" Target="style87.xml"/><Relationship Id="rId4" Type="http://schemas.openxmlformats.org/officeDocument/2006/relationships/chartUserShapes" Target="../drawings/drawing59.xml"/></Relationships>
</file>

<file path=ppt/charts/_rels/chart10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8.xml"/><Relationship Id="rId1" Type="http://schemas.microsoft.com/office/2011/relationships/chartStyle" Target="style88.xml"/><Relationship Id="rId4" Type="http://schemas.openxmlformats.org/officeDocument/2006/relationships/chartUserShapes" Target="../drawings/drawing60.xml"/></Relationships>
</file>

<file path=ppt/charts/_rels/chart10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chartUserShapes" Target="../drawings/drawing61.xml"/></Relationships>
</file>

<file path=ppt/charts/_rels/chart10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chartUserShapes" Target="../drawings/drawing62.xml"/></Relationships>
</file>

<file path=ppt/charts/_rels/chart10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1.xml"/><Relationship Id="rId1" Type="http://schemas.microsoft.com/office/2011/relationships/chartStyle" Target="style91.xml"/><Relationship Id="rId4" Type="http://schemas.openxmlformats.org/officeDocument/2006/relationships/chartUserShapes" Target="../drawings/drawing63.xml"/></Relationships>
</file>

<file path=ppt/charts/_rels/chart10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2.xml"/><Relationship Id="rId1" Type="http://schemas.microsoft.com/office/2011/relationships/chartStyle" Target="style92.xml"/><Relationship Id="rId4" Type="http://schemas.openxmlformats.org/officeDocument/2006/relationships/chartUserShapes" Target="../drawings/drawing64.xml"/></Relationships>
</file>

<file path=ppt/charts/_rels/chart10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3.xml"/><Relationship Id="rId1" Type="http://schemas.microsoft.com/office/2011/relationships/chartStyle" Target="style93.xml"/><Relationship Id="rId4" Type="http://schemas.openxmlformats.org/officeDocument/2006/relationships/chartUserShapes" Target="../drawings/drawing65.xml"/></Relationships>
</file>

<file path=ppt/charts/_rels/chart10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4.xml"/><Relationship Id="rId1" Type="http://schemas.microsoft.com/office/2011/relationships/chartStyle" Target="style94.xml"/><Relationship Id="rId4" Type="http://schemas.openxmlformats.org/officeDocument/2006/relationships/chartUserShapes" Target="../drawings/drawing66.xml"/></Relationships>
</file>

<file path=ppt/charts/_rels/chart10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5.xml"/><Relationship Id="rId1" Type="http://schemas.microsoft.com/office/2011/relationships/chartStyle" Target="style95.xml"/><Relationship Id="rId4" Type="http://schemas.openxmlformats.org/officeDocument/2006/relationships/chartUserShapes" Target="../drawings/drawing67.xml"/></Relationships>
</file>

<file path=ppt/charts/_rels/chart10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6.xml"/><Relationship Id="rId1" Type="http://schemas.microsoft.com/office/2011/relationships/chartStyle" Target="style96.xml"/><Relationship Id="rId4" Type="http://schemas.openxmlformats.org/officeDocument/2006/relationships/chartUserShapes" Target="../drawings/drawing68.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7.xml"/><Relationship Id="rId1" Type="http://schemas.microsoft.com/office/2011/relationships/chartStyle" Target="style97.xml"/><Relationship Id="rId4" Type="http://schemas.openxmlformats.org/officeDocument/2006/relationships/chartUserShapes" Target="../drawings/drawing69.xml"/></Relationships>
</file>

<file path=ppt/charts/_rels/chart1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8.xml"/><Relationship Id="rId1" Type="http://schemas.microsoft.com/office/2011/relationships/chartStyle" Target="style98.xml"/><Relationship Id="rId4" Type="http://schemas.openxmlformats.org/officeDocument/2006/relationships/chartUserShapes" Target="../drawings/drawing70.xml"/></Relationships>
</file>

<file path=ppt/charts/_rels/chart1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9.xml"/><Relationship Id="rId1" Type="http://schemas.microsoft.com/office/2011/relationships/chartStyle" Target="style99.xml"/><Relationship Id="rId4" Type="http://schemas.openxmlformats.org/officeDocument/2006/relationships/chartUserShapes" Target="../drawings/drawing71.xml"/></Relationships>
</file>

<file path=ppt/charts/_rels/chart1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0.xml"/><Relationship Id="rId1" Type="http://schemas.microsoft.com/office/2011/relationships/chartStyle" Target="style100.xml"/><Relationship Id="rId4" Type="http://schemas.openxmlformats.org/officeDocument/2006/relationships/chartUserShapes" Target="../drawings/drawing72.xml"/></Relationships>
</file>

<file path=ppt/charts/_rels/chart1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1.xml"/><Relationship Id="rId1" Type="http://schemas.microsoft.com/office/2011/relationships/chartStyle" Target="style101.xml"/><Relationship Id="rId4" Type="http://schemas.openxmlformats.org/officeDocument/2006/relationships/chartUserShapes" Target="../drawings/drawing73.xml"/></Relationships>
</file>

<file path=ppt/charts/_rels/chart1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2.xml"/><Relationship Id="rId1" Type="http://schemas.microsoft.com/office/2011/relationships/chartStyle" Target="style102.xml"/><Relationship Id="rId4" Type="http://schemas.openxmlformats.org/officeDocument/2006/relationships/chartUserShapes" Target="../drawings/drawing74.xml"/></Relationships>
</file>

<file path=ppt/charts/_rels/chart1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3.xml"/><Relationship Id="rId1" Type="http://schemas.microsoft.com/office/2011/relationships/chartStyle" Target="style103.xml"/><Relationship Id="rId4" Type="http://schemas.openxmlformats.org/officeDocument/2006/relationships/chartUserShapes" Target="../drawings/drawing75.xml"/></Relationships>
</file>

<file path=ppt/charts/_rels/chart1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4.xml"/><Relationship Id="rId1" Type="http://schemas.microsoft.com/office/2011/relationships/chartStyle" Target="style104.xml"/><Relationship Id="rId4" Type="http://schemas.openxmlformats.org/officeDocument/2006/relationships/chartUserShapes" Target="../drawings/drawing76.xml"/></Relationships>
</file>

<file path=ppt/charts/_rels/chart11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5.xml"/><Relationship Id="rId1" Type="http://schemas.microsoft.com/office/2011/relationships/chartStyle" Target="style105.xml"/><Relationship Id="rId4" Type="http://schemas.openxmlformats.org/officeDocument/2006/relationships/chartUserShapes" Target="../drawings/drawing77.xml"/></Relationships>
</file>

<file path=ppt/charts/_rels/chart1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6.xml"/><Relationship Id="rId1" Type="http://schemas.microsoft.com/office/2011/relationships/chartStyle" Target="style106.xml"/><Relationship Id="rId4" Type="http://schemas.openxmlformats.org/officeDocument/2006/relationships/chartUserShapes" Target="../drawings/drawing78.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7.xml"/><Relationship Id="rId1" Type="http://schemas.microsoft.com/office/2011/relationships/chartStyle" Target="style107.xml"/><Relationship Id="rId4" Type="http://schemas.openxmlformats.org/officeDocument/2006/relationships/chartUserShapes" Target="../drawings/drawing79.xml"/></Relationships>
</file>

<file path=ppt/charts/_rels/chart12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22.xml.rels><?xml version="1.0" encoding="UTF-8" standalone="yes"?>
<Relationships xmlns="http://schemas.openxmlformats.org/package/2006/relationships"><Relationship Id="rId2" Type="http://schemas.openxmlformats.org/officeDocument/2006/relationships/chartUserShapes" Target="../drawings/drawing80.xml"/><Relationship Id="rId1" Type="http://schemas.openxmlformats.org/officeDocument/2006/relationships/oleObject" Target="NULL" TargetMode="External"/></Relationships>
</file>

<file path=ppt/charts/_rels/chart123.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7.xml"/></Relationships>
</file>

<file path=ppt/charts/_rels/chart12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8.xml"/></Relationships>
</file>

<file path=ppt/charts/_rels/chart12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9.xml"/></Relationships>
</file>

<file path=ppt/charts/_rels/chart12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8.xml"/><Relationship Id="rId1" Type="http://schemas.microsoft.com/office/2011/relationships/chartStyle" Target="style108.xml"/><Relationship Id="rId4" Type="http://schemas.openxmlformats.org/officeDocument/2006/relationships/chartUserShapes" Target="../drawings/drawing81.xml"/></Relationships>
</file>

<file path=ppt/charts/_rels/chart12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9.xml"/><Relationship Id="rId1" Type="http://schemas.microsoft.com/office/2011/relationships/chartStyle" Target="style109.xml"/><Relationship Id="rId4" Type="http://schemas.openxmlformats.org/officeDocument/2006/relationships/chartUserShapes" Target="../drawings/drawing82.xml"/></Relationships>
</file>

<file path=ppt/charts/_rels/chart12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0.xml"/><Relationship Id="rId1" Type="http://schemas.microsoft.com/office/2011/relationships/chartStyle" Target="style110.xml"/><Relationship Id="rId4" Type="http://schemas.openxmlformats.org/officeDocument/2006/relationships/chartUserShapes" Target="../drawings/drawing83.xml"/></Relationships>
</file>

<file path=ppt/charts/_rels/chart12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1.xml"/><Relationship Id="rId1" Type="http://schemas.microsoft.com/office/2011/relationships/chartStyle" Target="style111.xml"/><Relationship Id="rId4" Type="http://schemas.openxmlformats.org/officeDocument/2006/relationships/chartUserShapes" Target="../drawings/drawing84.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2.xml"/><Relationship Id="rId1" Type="http://schemas.microsoft.com/office/2011/relationships/chartStyle" Target="style112.xml"/><Relationship Id="rId4" Type="http://schemas.openxmlformats.org/officeDocument/2006/relationships/chartUserShapes" Target="../drawings/drawing85.xml"/></Relationships>
</file>

<file path=ppt/charts/_rels/chart13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3.xml"/><Relationship Id="rId1" Type="http://schemas.microsoft.com/office/2011/relationships/chartStyle" Target="style113.xml"/><Relationship Id="rId4" Type="http://schemas.openxmlformats.org/officeDocument/2006/relationships/chartUserShapes" Target="../drawings/drawing86.xml"/></Relationships>
</file>

<file path=ppt/charts/_rels/chart13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4.xml"/><Relationship Id="rId1" Type="http://schemas.microsoft.com/office/2011/relationships/chartStyle" Target="style114.xml"/><Relationship Id="rId4" Type="http://schemas.openxmlformats.org/officeDocument/2006/relationships/chartUserShapes" Target="../drawings/drawing87.xml"/></Relationships>
</file>

<file path=ppt/charts/_rels/chart13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5.xml"/><Relationship Id="rId1" Type="http://schemas.microsoft.com/office/2011/relationships/chartStyle" Target="style115.xml"/><Relationship Id="rId4" Type="http://schemas.openxmlformats.org/officeDocument/2006/relationships/chartUserShapes" Target="../drawings/drawing88.xml"/></Relationships>
</file>

<file path=ppt/charts/_rels/chart13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6.xml"/><Relationship Id="rId1" Type="http://schemas.microsoft.com/office/2011/relationships/chartStyle" Target="style116.xml"/><Relationship Id="rId4" Type="http://schemas.openxmlformats.org/officeDocument/2006/relationships/chartUserShapes" Target="../drawings/drawing89.xml"/></Relationships>
</file>

<file path=ppt/charts/_rels/chart13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7.xml"/><Relationship Id="rId1" Type="http://schemas.microsoft.com/office/2011/relationships/chartStyle" Target="style117.xml"/><Relationship Id="rId4" Type="http://schemas.openxmlformats.org/officeDocument/2006/relationships/chartUserShapes" Target="../drawings/drawing90.xml"/></Relationships>
</file>

<file path=ppt/charts/_rels/chart13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8.xml"/><Relationship Id="rId1" Type="http://schemas.microsoft.com/office/2011/relationships/chartStyle" Target="style118.xml"/><Relationship Id="rId4" Type="http://schemas.openxmlformats.org/officeDocument/2006/relationships/chartUserShapes" Target="../drawings/drawing91.xml"/></Relationships>
</file>

<file path=ppt/charts/_rels/chart13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9.xml"/><Relationship Id="rId1" Type="http://schemas.microsoft.com/office/2011/relationships/chartStyle" Target="style119.xml"/><Relationship Id="rId4" Type="http://schemas.openxmlformats.org/officeDocument/2006/relationships/chartUserShapes" Target="../drawings/drawing92.xml"/></Relationships>
</file>

<file path=ppt/charts/_rels/chart13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0.xml"/><Relationship Id="rId1" Type="http://schemas.microsoft.com/office/2011/relationships/chartStyle" Target="style120.xml"/><Relationship Id="rId4" Type="http://schemas.openxmlformats.org/officeDocument/2006/relationships/chartUserShapes" Target="../drawings/drawing93.xml"/></Relationships>
</file>

<file path=ppt/charts/_rels/chart13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0.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14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1.xml"/><Relationship Id="rId1" Type="http://schemas.microsoft.com/office/2011/relationships/chartStyle" Target="style121.xml"/><Relationship Id="rId4" Type="http://schemas.openxmlformats.org/officeDocument/2006/relationships/chartUserShapes" Target="../drawings/drawing94.xml"/></Relationships>
</file>

<file path=ppt/charts/_rels/chart14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2.xml"/><Relationship Id="rId1" Type="http://schemas.microsoft.com/office/2011/relationships/chartStyle" Target="style122.xml"/><Relationship Id="rId4" Type="http://schemas.openxmlformats.org/officeDocument/2006/relationships/chartUserShapes" Target="../drawings/drawing95.xml"/></Relationships>
</file>

<file path=ppt/charts/_rels/chart14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3.xml"/><Relationship Id="rId1" Type="http://schemas.microsoft.com/office/2011/relationships/chartStyle" Target="style123.xml"/><Relationship Id="rId4" Type="http://schemas.openxmlformats.org/officeDocument/2006/relationships/chartUserShapes" Target="../drawings/drawing96.xml"/></Relationships>
</file>

<file path=ppt/charts/_rels/chart14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4.xml"/><Relationship Id="rId1" Type="http://schemas.microsoft.com/office/2011/relationships/chartStyle" Target="style124.xml"/><Relationship Id="rId4" Type="http://schemas.openxmlformats.org/officeDocument/2006/relationships/chartUserShapes" Target="../drawings/drawing97.xml"/></Relationships>
</file>

<file path=ppt/charts/_rels/chart14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5.xml"/><Relationship Id="rId1" Type="http://schemas.microsoft.com/office/2011/relationships/chartStyle" Target="style125.xml"/><Relationship Id="rId4" Type="http://schemas.openxmlformats.org/officeDocument/2006/relationships/chartUserShapes" Target="../drawings/drawing98.xml"/></Relationships>
</file>

<file path=ppt/charts/_rels/chart14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6.xml"/><Relationship Id="rId1" Type="http://schemas.microsoft.com/office/2011/relationships/chartStyle" Target="style126.xml"/><Relationship Id="rId4" Type="http://schemas.openxmlformats.org/officeDocument/2006/relationships/chartUserShapes" Target="../drawings/drawing99.xml"/></Relationships>
</file>

<file path=ppt/charts/_rels/chart14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7.xml"/><Relationship Id="rId1" Type="http://schemas.microsoft.com/office/2011/relationships/chartStyle" Target="style127.xml"/><Relationship Id="rId4" Type="http://schemas.openxmlformats.org/officeDocument/2006/relationships/chartUserShapes" Target="../drawings/drawing100.xml"/></Relationships>
</file>

<file path=ppt/charts/_rels/chart14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8.xml"/><Relationship Id="rId1" Type="http://schemas.microsoft.com/office/2011/relationships/chartStyle" Target="style128.xml"/><Relationship Id="rId4" Type="http://schemas.openxmlformats.org/officeDocument/2006/relationships/chartUserShapes" Target="../drawings/drawing101.xml"/></Relationships>
</file>

<file path=ppt/charts/_rels/chart14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9.xml"/><Relationship Id="rId1" Type="http://schemas.microsoft.com/office/2011/relationships/chartStyle" Target="style129.xml"/><Relationship Id="rId4" Type="http://schemas.openxmlformats.org/officeDocument/2006/relationships/chartUserShapes" Target="../drawings/drawing102.xml"/></Relationships>
</file>

<file path=ppt/charts/_rels/chart14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0.xml"/><Relationship Id="rId1" Type="http://schemas.microsoft.com/office/2011/relationships/chartStyle" Target="style130.xml"/><Relationship Id="rId4" Type="http://schemas.openxmlformats.org/officeDocument/2006/relationships/chartUserShapes" Target="../drawings/drawing103.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_rels/chart15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1.xml"/><Relationship Id="rId1" Type="http://schemas.microsoft.com/office/2011/relationships/chartStyle" Target="style131.xml"/><Relationship Id="rId4" Type="http://schemas.openxmlformats.org/officeDocument/2006/relationships/chartUserShapes" Target="../drawings/drawing104.xml"/></Relationships>
</file>

<file path=ppt/charts/_rels/chart15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2.xml"/><Relationship Id="rId1" Type="http://schemas.microsoft.com/office/2011/relationships/chartStyle" Target="style132.xml"/><Relationship Id="rId4" Type="http://schemas.openxmlformats.org/officeDocument/2006/relationships/chartUserShapes" Target="../drawings/drawing105.xml"/></Relationships>
</file>

<file path=ppt/charts/_rels/chart15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3.xml"/><Relationship Id="rId1" Type="http://schemas.microsoft.com/office/2011/relationships/chartStyle" Target="style133.xml"/><Relationship Id="rId4" Type="http://schemas.openxmlformats.org/officeDocument/2006/relationships/chartUserShapes" Target="../drawings/drawing106.xml"/></Relationships>
</file>

<file path=ppt/charts/_rels/chart15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1.xml"/></Relationships>
</file>

<file path=ppt/charts/_rels/chart15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2.xml"/></Relationships>
</file>

<file path=ppt/charts/_rels/chart15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4.xml"/><Relationship Id="rId1" Type="http://schemas.microsoft.com/office/2011/relationships/chartStyle" Target="style134.xml"/><Relationship Id="rId4" Type="http://schemas.openxmlformats.org/officeDocument/2006/relationships/chartUserShapes" Target="../drawings/drawing107.xml"/></Relationships>
</file>

<file path=ppt/charts/_rels/chart15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5.xml"/><Relationship Id="rId1" Type="http://schemas.microsoft.com/office/2011/relationships/chartStyle" Target="style135.xml"/><Relationship Id="rId4" Type="http://schemas.openxmlformats.org/officeDocument/2006/relationships/chartUserShapes" Target="../drawings/drawing108.xml"/></Relationships>
</file>

<file path=ppt/charts/_rels/chart15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6.xml"/><Relationship Id="rId1" Type="http://schemas.microsoft.com/office/2011/relationships/chartStyle" Target="style136.xml"/><Relationship Id="rId4" Type="http://schemas.openxmlformats.org/officeDocument/2006/relationships/chartUserShapes" Target="../drawings/drawing109.xml"/></Relationships>
</file>

<file path=ppt/charts/_rels/chart15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7.xml"/><Relationship Id="rId1" Type="http://schemas.microsoft.com/office/2011/relationships/chartStyle" Target="style137.xml"/><Relationship Id="rId4" Type="http://schemas.openxmlformats.org/officeDocument/2006/relationships/chartUserShapes" Target="../drawings/drawing110.xml"/></Relationships>
</file>

<file path=ppt/charts/_rels/chart159.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138.xml"/><Relationship Id="rId1" Type="http://schemas.microsoft.com/office/2011/relationships/chartStyle" Target="style138.xml"/><Relationship Id="rId5" Type="http://schemas.openxmlformats.org/officeDocument/2006/relationships/chartUserShapes" Target="../drawings/drawing111.xml"/><Relationship Id="rId4"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NULL" TargetMode="External"/></Relationships>
</file>

<file path=ppt/charts/_rels/chart160.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39.xml"/><Relationship Id="rId1" Type="http://schemas.microsoft.com/office/2011/relationships/chartStyle" Target="style139.xml"/><Relationship Id="rId5" Type="http://schemas.openxmlformats.org/officeDocument/2006/relationships/chartUserShapes" Target="../drawings/drawing112.xml"/><Relationship Id="rId4" Type="http://schemas.openxmlformats.org/officeDocument/2006/relationships/oleObject" Target="NULL" TargetMode="External"/></Relationships>
</file>

<file path=ppt/charts/_rels/chart161.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140.xml"/><Relationship Id="rId1" Type="http://schemas.microsoft.com/office/2011/relationships/chartStyle" Target="style140.xml"/><Relationship Id="rId5" Type="http://schemas.openxmlformats.org/officeDocument/2006/relationships/chartUserShapes" Target="../drawings/drawing113.xml"/><Relationship Id="rId4" Type="http://schemas.openxmlformats.org/officeDocument/2006/relationships/oleObject" Target="NULL" TargetMode="External"/></Relationships>
</file>

<file path=ppt/charts/_rels/chart162.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141.xml"/><Relationship Id="rId1" Type="http://schemas.microsoft.com/office/2011/relationships/chartStyle" Target="style141.xml"/><Relationship Id="rId5" Type="http://schemas.openxmlformats.org/officeDocument/2006/relationships/chartUserShapes" Target="../drawings/drawing114.xml"/><Relationship Id="rId4" Type="http://schemas.openxmlformats.org/officeDocument/2006/relationships/oleObject" Target="NULL" TargetMode="External"/></Relationships>
</file>

<file path=ppt/charts/_rels/chart16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2.xml"/><Relationship Id="rId1" Type="http://schemas.microsoft.com/office/2011/relationships/chartStyle" Target="style142.xml"/></Relationships>
</file>

<file path=ppt/charts/_rels/chart16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3.xml"/><Relationship Id="rId1" Type="http://schemas.microsoft.com/office/2011/relationships/chartStyle" Target="style143.xml"/></Relationships>
</file>

<file path=ppt/charts/_rels/chart16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4.xml"/><Relationship Id="rId1" Type="http://schemas.microsoft.com/office/2011/relationships/chartStyle" Target="style144.xml"/></Relationships>
</file>

<file path=ppt/charts/_rels/chart16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5.xml"/><Relationship Id="rId1" Type="http://schemas.microsoft.com/office/2011/relationships/chartStyle" Target="style145.xml"/></Relationships>
</file>

<file path=ppt/charts/_rels/chart16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6.xml"/><Relationship Id="rId1" Type="http://schemas.microsoft.com/office/2011/relationships/chartStyle" Target="style146.xml"/></Relationships>
</file>

<file path=ppt/charts/_rels/chart16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7.xml"/><Relationship Id="rId1" Type="http://schemas.microsoft.com/office/2011/relationships/chartStyle" Target="style147.xml"/></Relationships>
</file>

<file path=ppt/charts/_rels/chart16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8.xml"/><Relationship Id="rId1" Type="http://schemas.microsoft.com/office/2011/relationships/chartStyle" Target="style148.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NULL" TargetMode="External"/></Relationships>
</file>

<file path=ppt/charts/_rels/chart17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9.xml"/><Relationship Id="rId1" Type="http://schemas.microsoft.com/office/2011/relationships/chartStyle" Target="style149.xml"/></Relationships>
</file>

<file path=ppt/charts/_rels/chart17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0.xml"/><Relationship Id="rId1" Type="http://schemas.microsoft.com/office/2011/relationships/chartStyle" Target="style150.xml"/></Relationships>
</file>

<file path=ppt/charts/_rels/chart17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1.xml"/><Relationship Id="rId1" Type="http://schemas.microsoft.com/office/2011/relationships/chartStyle" Target="style151.xml"/></Relationships>
</file>

<file path=ppt/charts/_rels/chart17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2.xml"/><Relationship Id="rId1" Type="http://schemas.microsoft.com/office/2011/relationships/chartStyle" Target="style152.xml"/></Relationships>
</file>

<file path=ppt/charts/_rels/chart17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3.xml"/><Relationship Id="rId1" Type="http://schemas.microsoft.com/office/2011/relationships/chartStyle" Target="style153.xml"/></Relationships>
</file>

<file path=ppt/charts/_rels/chart17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17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8.xml"/></Relationships>
</file>

<file path=ppt/charts/_rels/chart17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4.xml"/><Relationship Id="rId1" Type="http://schemas.microsoft.com/office/2011/relationships/chartStyle" Target="style154.xml"/><Relationship Id="rId4" Type="http://schemas.openxmlformats.org/officeDocument/2006/relationships/chartUserShapes" Target="../drawings/drawing115.xml"/></Relationships>
</file>

<file path=ppt/charts/_rels/chart17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5.xml"/><Relationship Id="rId1" Type="http://schemas.microsoft.com/office/2011/relationships/chartStyle" Target="style155.xml"/><Relationship Id="rId4" Type="http://schemas.openxmlformats.org/officeDocument/2006/relationships/chartUserShapes" Target="../drawings/drawing116.xml"/></Relationships>
</file>

<file path=ppt/charts/_rels/chart17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6.xml"/><Relationship Id="rId1" Type="http://schemas.microsoft.com/office/2011/relationships/chartStyle" Target="style156.xml"/><Relationship Id="rId4" Type="http://schemas.openxmlformats.org/officeDocument/2006/relationships/chartUserShapes" Target="../drawings/drawing1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NULL" TargetMode="External"/></Relationships>
</file>

<file path=ppt/charts/_rels/chart18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7.xml"/><Relationship Id="rId1" Type="http://schemas.microsoft.com/office/2011/relationships/chartStyle" Target="style157.xml"/><Relationship Id="rId4" Type="http://schemas.openxmlformats.org/officeDocument/2006/relationships/chartUserShapes" Target="../drawings/drawing118.xml"/></Relationships>
</file>

<file path=ppt/charts/_rels/chart18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8.xml"/><Relationship Id="rId1" Type="http://schemas.microsoft.com/office/2011/relationships/chartStyle" Target="style158.xml"/><Relationship Id="rId4" Type="http://schemas.openxmlformats.org/officeDocument/2006/relationships/chartUserShapes" Target="../drawings/drawing119.xml"/></Relationships>
</file>

<file path=ppt/charts/_rels/chart18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9.xml"/><Relationship Id="rId1" Type="http://schemas.microsoft.com/office/2011/relationships/chartStyle" Target="style159.xml"/><Relationship Id="rId4" Type="http://schemas.openxmlformats.org/officeDocument/2006/relationships/chartUserShapes" Target="../drawings/drawing120.xml"/></Relationships>
</file>

<file path=ppt/charts/_rels/chart18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0.xml"/><Relationship Id="rId1" Type="http://schemas.microsoft.com/office/2011/relationships/chartStyle" Target="style160.xml"/><Relationship Id="rId4" Type="http://schemas.openxmlformats.org/officeDocument/2006/relationships/chartUserShapes" Target="../drawings/drawing121.xml"/></Relationships>
</file>

<file path=ppt/charts/_rels/chart18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1.xml"/><Relationship Id="rId1" Type="http://schemas.microsoft.com/office/2011/relationships/chartStyle" Target="style161.xml"/><Relationship Id="rId4" Type="http://schemas.openxmlformats.org/officeDocument/2006/relationships/chartUserShapes" Target="../drawings/drawing122.xml"/></Relationships>
</file>

<file path=ppt/charts/_rels/chart18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2.xml"/><Relationship Id="rId1" Type="http://schemas.microsoft.com/office/2011/relationships/chartStyle" Target="style162.xml"/><Relationship Id="rId4" Type="http://schemas.openxmlformats.org/officeDocument/2006/relationships/chartUserShapes" Target="../drawings/drawing123.xml"/></Relationships>
</file>

<file path=ppt/charts/_rels/chart18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3.xml"/><Relationship Id="rId1" Type="http://schemas.microsoft.com/office/2011/relationships/chartStyle" Target="style163.xml"/><Relationship Id="rId4" Type="http://schemas.openxmlformats.org/officeDocument/2006/relationships/chartUserShapes" Target="../drawings/drawing124.xml"/></Relationships>
</file>

<file path=ppt/charts/_rels/chart18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4.xml"/><Relationship Id="rId1" Type="http://schemas.microsoft.com/office/2011/relationships/chartStyle" Target="style164.xml"/><Relationship Id="rId4" Type="http://schemas.openxmlformats.org/officeDocument/2006/relationships/chartUserShapes" Target="../drawings/drawing125.xml"/></Relationships>
</file>

<file path=ppt/charts/_rels/chart18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5.xml"/><Relationship Id="rId1" Type="http://schemas.microsoft.com/office/2011/relationships/chartStyle" Target="style165.xml"/><Relationship Id="rId4" Type="http://schemas.openxmlformats.org/officeDocument/2006/relationships/chartUserShapes" Target="../drawings/drawing126.xml"/></Relationships>
</file>

<file path=ppt/charts/_rels/chart18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6.xml"/><Relationship Id="rId1" Type="http://schemas.microsoft.com/office/2011/relationships/chartStyle" Target="style166.xml"/><Relationship Id="rId4" Type="http://schemas.openxmlformats.org/officeDocument/2006/relationships/chartUserShapes" Target="../drawings/drawing127.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NULL" TargetMode="External"/></Relationships>
</file>

<file path=ppt/charts/_rels/chart19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9.xml"/></Relationships>
</file>

<file path=ppt/charts/_rels/chart19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7.xml"/><Relationship Id="rId1" Type="http://schemas.microsoft.com/office/2011/relationships/chartStyle" Target="style167.xml"/><Relationship Id="rId4" Type="http://schemas.openxmlformats.org/officeDocument/2006/relationships/chartUserShapes" Target="../drawings/drawing128.xml"/></Relationships>
</file>

<file path=ppt/charts/_rels/chart19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8.xml"/><Relationship Id="rId1" Type="http://schemas.microsoft.com/office/2011/relationships/chartStyle" Target="style168.xml"/><Relationship Id="rId4" Type="http://schemas.openxmlformats.org/officeDocument/2006/relationships/chartUserShapes" Target="../drawings/drawing129.xml"/></Relationships>
</file>

<file path=ppt/charts/_rels/chart19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9.xml"/><Relationship Id="rId1" Type="http://schemas.microsoft.com/office/2011/relationships/chartStyle" Target="style169.xml"/><Relationship Id="rId4" Type="http://schemas.openxmlformats.org/officeDocument/2006/relationships/chartUserShapes" Target="../drawings/drawing130.xml"/></Relationships>
</file>

<file path=ppt/charts/_rels/chart19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0.xml"/><Relationship Id="rId1" Type="http://schemas.microsoft.com/office/2011/relationships/chartStyle" Target="style170.xml"/><Relationship Id="rId4" Type="http://schemas.openxmlformats.org/officeDocument/2006/relationships/chartUserShapes" Target="../drawings/drawing131.xml"/></Relationships>
</file>

<file path=ppt/charts/_rels/chart19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1.xml"/><Relationship Id="rId1" Type="http://schemas.microsoft.com/office/2011/relationships/chartStyle" Target="style171.xml"/><Relationship Id="rId4" Type="http://schemas.openxmlformats.org/officeDocument/2006/relationships/chartUserShapes" Target="../drawings/drawing132.xml"/></Relationships>
</file>

<file path=ppt/charts/_rels/chart19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2.xml"/><Relationship Id="rId1" Type="http://schemas.microsoft.com/office/2011/relationships/chartStyle" Target="style172.xml"/><Relationship Id="rId4" Type="http://schemas.openxmlformats.org/officeDocument/2006/relationships/chartUserShapes" Target="../drawings/drawing133.xml"/></Relationships>
</file>

<file path=ppt/charts/_rels/chart19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3.xml"/><Relationship Id="rId1" Type="http://schemas.microsoft.com/office/2011/relationships/chartStyle" Target="style173.xml"/><Relationship Id="rId4" Type="http://schemas.openxmlformats.org/officeDocument/2006/relationships/chartUserShapes" Target="../drawings/drawing134.xml"/></Relationships>
</file>

<file path=ppt/charts/_rels/chart19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4.xml"/><Relationship Id="rId1" Type="http://schemas.microsoft.com/office/2011/relationships/chartStyle" Target="style174.xml"/><Relationship Id="rId4" Type="http://schemas.openxmlformats.org/officeDocument/2006/relationships/chartUserShapes" Target="../drawings/drawing135.xml"/></Relationships>
</file>

<file path=ppt/charts/_rels/chart19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5.xml"/><Relationship Id="rId1" Type="http://schemas.microsoft.com/office/2011/relationships/chartStyle" Target="style175.xml"/><Relationship Id="rId4" Type="http://schemas.openxmlformats.org/officeDocument/2006/relationships/chartUserShapes" Target="../drawings/drawing136.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s>
</file>

<file path=ppt/charts/_rels/chart20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6.xml"/><Relationship Id="rId1" Type="http://schemas.microsoft.com/office/2011/relationships/chartStyle" Target="style176.xml"/><Relationship Id="rId4" Type="http://schemas.openxmlformats.org/officeDocument/2006/relationships/chartUserShapes" Target="../drawings/drawing137.xml"/></Relationships>
</file>

<file path=ppt/charts/_rels/chart20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0.xml"/></Relationships>
</file>

<file path=ppt/charts/_rels/chart20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7.xml"/><Relationship Id="rId1" Type="http://schemas.microsoft.com/office/2011/relationships/chartStyle" Target="style177.xml"/><Relationship Id="rId4" Type="http://schemas.openxmlformats.org/officeDocument/2006/relationships/chartUserShapes" Target="../drawings/drawing138.xml"/></Relationships>
</file>

<file path=ppt/charts/_rels/chart20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8.xml"/><Relationship Id="rId1" Type="http://schemas.microsoft.com/office/2011/relationships/chartStyle" Target="style178.xml"/><Relationship Id="rId4" Type="http://schemas.openxmlformats.org/officeDocument/2006/relationships/chartUserShapes" Target="../drawings/drawing139.xml"/></Relationships>
</file>

<file path=ppt/charts/_rels/chart20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9.xml"/><Relationship Id="rId1" Type="http://schemas.microsoft.com/office/2011/relationships/chartStyle" Target="style179.xml"/><Relationship Id="rId4" Type="http://schemas.openxmlformats.org/officeDocument/2006/relationships/chartUserShapes" Target="../drawings/drawing140.xml"/></Relationships>
</file>

<file path=ppt/charts/_rels/chart20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0.xml"/><Relationship Id="rId1" Type="http://schemas.microsoft.com/office/2011/relationships/chartStyle" Target="style180.xml"/><Relationship Id="rId4" Type="http://schemas.openxmlformats.org/officeDocument/2006/relationships/chartUserShapes" Target="../drawings/drawing141.xml"/></Relationships>
</file>

<file path=ppt/charts/_rels/chart20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1.xml"/><Relationship Id="rId1" Type="http://schemas.microsoft.com/office/2011/relationships/chartStyle" Target="style181.xml"/><Relationship Id="rId4" Type="http://schemas.openxmlformats.org/officeDocument/2006/relationships/chartUserShapes" Target="../drawings/drawing142.xml"/></Relationships>
</file>

<file path=ppt/charts/_rels/chart20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2.xml"/><Relationship Id="rId1" Type="http://schemas.microsoft.com/office/2011/relationships/chartStyle" Target="style182.xml"/><Relationship Id="rId4" Type="http://schemas.openxmlformats.org/officeDocument/2006/relationships/chartUserShapes" Target="../drawings/drawing143.xml"/></Relationships>
</file>

<file path=ppt/charts/_rels/chart20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3.xml"/><Relationship Id="rId1" Type="http://schemas.microsoft.com/office/2011/relationships/chartStyle" Target="style183.xml"/><Relationship Id="rId4" Type="http://schemas.openxmlformats.org/officeDocument/2006/relationships/chartUserShapes" Target="../drawings/drawing144.xml"/></Relationships>
</file>

<file path=ppt/charts/_rels/chart20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4.xml"/><Relationship Id="rId1" Type="http://schemas.microsoft.com/office/2011/relationships/chartStyle" Target="style184.xml"/><Relationship Id="rId4" Type="http://schemas.openxmlformats.org/officeDocument/2006/relationships/chartUserShapes" Target="../drawings/drawing145.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NULL" TargetMode="External"/></Relationships>
</file>

<file path=ppt/charts/_rels/chart2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5.xml"/><Relationship Id="rId1" Type="http://schemas.microsoft.com/office/2011/relationships/chartStyle" Target="style185.xml"/><Relationship Id="rId4" Type="http://schemas.openxmlformats.org/officeDocument/2006/relationships/chartUserShapes" Target="../drawings/drawing146.xml"/></Relationships>
</file>

<file path=ppt/charts/_rels/chart2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6.xml"/><Relationship Id="rId1" Type="http://schemas.microsoft.com/office/2011/relationships/chartStyle" Target="style186.xml"/><Relationship Id="rId4" Type="http://schemas.openxmlformats.org/officeDocument/2006/relationships/chartUserShapes" Target="../drawings/drawing147.xml"/></Relationships>
</file>

<file path=ppt/charts/_rels/chart21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1.xml"/></Relationships>
</file>

<file path=ppt/charts/_rels/chart21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2.xml"/></Relationships>
</file>

<file path=ppt/charts/_rels/chart2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7.xml"/><Relationship Id="rId1" Type="http://schemas.microsoft.com/office/2011/relationships/chartStyle" Target="style187.xml"/><Relationship Id="rId4" Type="http://schemas.openxmlformats.org/officeDocument/2006/relationships/chartUserShapes" Target="../drawings/drawing148.xml"/></Relationships>
</file>

<file path=ppt/charts/_rels/chart2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8.xml"/><Relationship Id="rId1" Type="http://schemas.microsoft.com/office/2011/relationships/chartStyle" Target="style188.xml"/><Relationship Id="rId4" Type="http://schemas.openxmlformats.org/officeDocument/2006/relationships/chartUserShapes" Target="../drawings/drawing149.xml"/></Relationships>
</file>

<file path=ppt/charts/_rels/chart2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9.xml"/><Relationship Id="rId1" Type="http://schemas.microsoft.com/office/2011/relationships/chartStyle" Target="style189.xml"/><Relationship Id="rId4" Type="http://schemas.openxmlformats.org/officeDocument/2006/relationships/chartUserShapes" Target="../drawings/drawing150.xml"/></Relationships>
</file>

<file path=ppt/charts/_rels/chart2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0.xml"/><Relationship Id="rId1" Type="http://schemas.microsoft.com/office/2011/relationships/chartStyle" Target="style190.xml"/><Relationship Id="rId4" Type="http://schemas.openxmlformats.org/officeDocument/2006/relationships/chartUserShapes" Target="../drawings/drawing151.xml"/></Relationships>
</file>

<file path=ppt/charts/_rels/chart21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1.xml"/><Relationship Id="rId1" Type="http://schemas.microsoft.com/office/2011/relationships/chartStyle" Target="style191.xml"/><Relationship Id="rId4" Type="http://schemas.openxmlformats.org/officeDocument/2006/relationships/chartUserShapes" Target="../drawings/drawing152.xml"/></Relationships>
</file>

<file path=ppt/charts/_rels/chart2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2.xml"/><Relationship Id="rId1" Type="http://schemas.microsoft.com/office/2011/relationships/chartStyle" Target="style192.xml"/><Relationship Id="rId4" Type="http://schemas.openxmlformats.org/officeDocument/2006/relationships/chartUserShapes" Target="../drawings/drawing153.xm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NULL" TargetMode="External"/></Relationships>
</file>

<file path=ppt/charts/_rels/chart2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3.xml"/><Relationship Id="rId1" Type="http://schemas.microsoft.com/office/2011/relationships/chartStyle" Target="style193.xml"/><Relationship Id="rId4" Type="http://schemas.openxmlformats.org/officeDocument/2006/relationships/chartUserShapes" Target="../drawings/drawing154.xml"/></Relationships>
</file>

<file path=ppt/charts/_rels/chart22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4.xml"/><Relationship Id="rId1" Type="http://schemas.microsoft.com/office/2011/relationships/chartStyle" Target="style194.xml"/><Relationship Id="rId4" Type="http://schemas.openxmlformats.org/officeDocument/2006/relationships/chartUserShapes" Target="../drawings/drawing155.xml"/></Relationships>
</file>

<file path=ppt/charts/_rels/chart22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5.xml"/><Relationship Id="rId1" Type="http://schemas.microsoft.com/office/2011/relationships/chartStyle" Target="style195.xml"/><Relationship Id="rId4" Type="http://schemas.openxmlformats.org/officeDocument/2006/relationships/chartUserShapes" Target="../drawings/drawing156.xml"/></Relationships>
</file>

<file path=ppt/charts/_rels/chart22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6.xml"/><Relationship Id="rId1" Type="http://schemas.microsoft.com/office/2011/relationships/chartStyle" Target="style196.xml"/><Relationship Id="rId4" Type="http://schemas.openxmlformats.org/officeDocument/2006/relationships/chartUserShapes" Target="../drawings/drawing157.xml"/></Relationships>
</file>

<file path=ppt/charts/_rels/chart22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7.xml"/><Relationship Id="rId1" Type="http://schemas.microsoft.com/office/2011/relationships/chartStyle" Target="style197.xml"/><Relationship Id="rId4" Type="http://schemas.openxmlformats.org/officeDocument/2006/relationships/chartUserShapes" Target="../drawings/drawing158.xml"/></Relationships>
</file>

<file path=ppt/charts/_rels/chart22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8.xml"/><Relationship Id="rId1" Type="http://schemas.microsoft.com/office/2011/relationships/chartStyle" Target="style198.xml"/><Relationship Id="rId4" Type="http://schemas.openxmlformats.org/officeDocument/2006/relationships/chartUserShapes" Target="../drawings/drawing159.xml"/></Relationships>
</file>

<file path=ppt/charts/_rels/chart22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9.xml"/><Relationship Id="rId1" Type="http://schemas.microsoft.com/office/2011/relationships/chartStyle" Target="style199.xml"/><Relationship Id="rId4" Type="http://schemas.openxmlformats.org/officeDocument/2006/relationships/chartUserShapes" Target="../drawings/drawing160.xml"/></Relationships>
</file>

<file path=ppt/charts/_rels/chart22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0.xml"/><Relationship Id="rId1" Type="http://schemas.microsoft.com/office/2011/relationships/chartStyle" Target="style200.xml"/><Relationship Id="rId4" Type="http://schemas.openxmlformats.org/officeDocument/2006/relationships/chartUserShapes" Target="../drawings/drawing161.xml"/></Relationships>
</file>

<file path=ppt/charts/_rels/chart22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1.xml"/><Relationship Id="rId1" Type="http://schemas.microsoft.com/office/2011/relationships/chartStyle" Target="style201.xml"/><Relationship Id="rId4" Type="http://schemas.openxmlformats.org/officeDocument/2006/relationships/chartUserShapes" Target="../drawings/drawing162.xml"/></Relationships>
</file>

<file path=ppt/charts/_rels/chart22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2.xml"/><Relationship Id="rId1" Type="http://schemas.microsoft.com/office/2011/relationships/chartStyle" Target="style202.xml"/><Relationship Id="rId4" Type="http://schemas.openxmlformats.org/officeDocument/2006/relationships/chartUserShapes" Target="../drawings/drawing163.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NULL" TargetMode="External"/></Relationships>
</file>

<file path=ppt/charts/_rels/chart23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3.xml"/><Relationship Id="rId1" Type="http://schemas.microsoft.com/office/2011/relationships/chartStyle" Target="style203.xml"/></Relationships>
</file>

<file path=ppt/charts/_rels/chart23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4.xml"/><Relationship Id="rId1" Type="http://schemas.microsoft.com/office/2011/relationships/chartStyle" Target="style204.xml"/></Relationships>
</file>

<file path=ppt/charts/_rels/chart23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5.xml"/><Relationship Id="rId1" Type="http://schemas.microsoft.com/office/2011/relationships/chartStyle" Target="style205.xml"/></Relationships>
</file>

<file path=ppt/charts/_rels/chart23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6.xml"/><Relationship Id="rId1" Type="http://schemas.microsoft.com/office/2011/relationships/chartStyle" Target="style206.xml"/><Relationship Id="rId4" Type="http://schemas.openxmlformats.org/officeDocument/2006/relationships/chartUserShapes" Target="../drawings/drawing164.xml"/></Relationships>
</file>

<file path=ppt/charts/_rels/chart23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7.xml"/><Relationship Id="rId1" Type="http://schemas.microsoft.com/office/2011/relationships/chartStyle" Target="style207.xml"/><Relationship Id="rId4" Type="http://schemas.openxmlformats.org/officeDocument/2006/relationships/chartUserShapes" Target="../drawings/drawing165.xml"/></Relationships>
</file>

<file path=ppt/charts/_rels/chart23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8.xml"/><Relationship Id="rId1" Type="http://schemas.microsoft.com/office/2011/relationships/chartStyle" Target="style208.xml"/><Relationship Id="rId4" Type="http://schemas.openxmlformats.org/officeDocument/2006/relationships/chartUserShapes" Target="../drawings/drawing166.xml"/></Relationships>
</file>

<file path=ppt/charts/_rels/chart23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3.xml"/></Relationships>
</file>

<file path=ppt/charts/_rels/chart23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9.xml"/><Relationship Id="rId1" Type="http://schemas.microsoft.com/office/2011/relationships/chartStyle" Target="style209.xml"/><Relationship Id="rId4" Type="http://schemas.openxmlformats.org/officeDocument/2006/relationships/chartUserShapes" Target="../drawings/drawing167.xml"/></Relationships>
</file>

<file path=ppt/charts/_rels/chart23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0.xml"/><Relationship Id="rId1" Type="http://schemas.microsoft.com/office/2011/relationships/chartStyle" Target="style210.xml"/><Relationship Id="rId4" Type="http://schemas.openxmlformats.org/officeDocument/2006/relationships/chartUserShapes" Target="../drawings/drawing168.xml"/></Relationships>
</file>

<file path=ppt/charts/_rels/chart23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1.xml"/><Relationship Id="rId1" Type="http://schemas.microsoft.com/office/2011/relationships/chartStyle" Target="style211.xml"/><Relationship Id="rId4" Type="http://schemas.openxmlformats.org/officeDocument/2006/relationships/chartUserShapes" Target="../drawings/drawing169.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NULL" TargetMode="External"/></Relationships>
</file>

<file path=ppt/charts/_rels/chart24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2.xml"/><Relationship Id="rId1" Type="http://schemas.microsoft.com/office/2011/relationships/chartStyle" Target="style212.xml"/><Relationship Id="rId4" Type="http://schemas.openxmlformats.org/officeDocument/2006/relationships/chartUserShapes" Target="../drawings/drawing170.xml"/></Relationships>
</file>

<file path=ppt/charts/_rels/chart24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4.xml"/></Relationships>
</file>

<file path=ppt/charts/_rels/chart24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3.xml"/><Relationship Id="rId1" Type="http://schemas.microsoft.com/office/2011/relationships/chartStyle" Target="style213.xml"/><Relationship Id="rId4" Type="http://schemas.openxmlformats.org/officeDocument/2006/relationships/chartUserShapes" Target="../drawings/drawing171.xml"/></Relationships>
</file>

<file path=ppt/charts/_rels/chart24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4.xml"/><Relationship Id="rId1" Type="http://schemas.microsoft.com/office/2011/relationships/chartStyle" Target="style214.xml"/><Relationship Id="rId4" Type="http://schemas.openxmlformats.org/officeDocument/2006/relationships/chartUserShapes" Target="../drawings/drawing172.xml"/></Relationships>
</file>

<file path=ppt/charts/_rels/chart24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5.xml"/><Relationship Id="rId1" Type="http://schemas.microsoft.com/office/2011/relationships/chartStyle" Target="style215.xml"/><Relationship Id="rId4" Type="http://schemas.openxmlformats.org/officeDocument/2006/relationships/chartUserShapes" Target="../drawings/drawing173.xml"/></Relationships>
</file>

<file path=ppt/charts/_rels/chart24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6.xml"/><Relationship Id="rId1" Type="http://schemas.microsoft.com/office/2011/relationships/chartStyle" Target="style216.xml"/><Relationship Id="rId4" Type="http://schemas.openxmlformats.org/officeDocument/2006/relationships/chartUserShapes" Target="../drawings/drawing174.xml"/></Relationships>
</file>

<file path=ppt/charts/_rels/chart24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5.xml"/></Relationships>
</file>

<file path=ppt/charts/_rels/chart24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7.xml"/><Relationship Id="rId1" Type="http://schemas.microsoft.com/office/2011/relationships/chartStyle" Target="style217.xml"/><Relationship Id="rId4" Type="http://schemas.openxmlformats.org/officeDocument/2006/relationships/chartUserShapes" Target="../drawings/drawing175.xml"/></Relationships>
</file>

<file path=ppt/charts/_rels/chart24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8.xml"/><Relationship Id="rId1" Type="http://schemas.microsoft.com/office/2011/relationships/chartStyle" Target="style218.xml"/><Relationship Id="rId4" Type="http://schemas.openxmlformats.org/officeDocument/2006/relationships/chartUserShapes" Target="../drawings/drawing176.xml"/></Relationships>
</file>

<file path=ppt/charts/_rels/chart24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9.xml"/><Relationship Id="rId1" Type="http://schemas.microsoft.com/office/2011/relationships/chartStyle" Target="style219.xml"/><Relationship Id="rId4" Type="http://schemas.openxmlformats.org/officeDocument/2006/relationships/chartUserShapes" Target="../drawings/drawing177.xml"/></Relationships>
</file>

<file path=ppt/charts/_rels/chart2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xml"/><Relationship Id="rId1" Type="http://schemas.microsoft.com/office/2011/relationships/chartStyle" Target="style21.xml"/></Relationships>
</file>

<file path=ppt/charts/_rels/chart25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20.xml"/><Relationship Id="rId1" Type="http://schemas.microsoft.com/office/2011/relationships/chartStyle" Target="style220.xml"/><Relationship Id="rId4" Type="http://schemas.openxmlformats.org/officeDocument/2006/relationships/chartUserShapes" Target="../drawings/drawing178.xml"/></Relationships>
</file>

<file path=ppt/charts/_rels/chart25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21.xml"/><Relationship Id="rId1" Type="http://schemas.microsoft.com/office/2011/relationships/chartStyle" Target="style221.xml"/><Relationship Id="rId4" Type="http://schemas.openxmlformats.org/officeDocument/2006/relationships/chartUserShapes" Target="../drawings/drawing179.xml"/></Relationships>
</file>

<file path=ppt/charts/_rels/chart2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2.xml"/><Relationship Id="rId1" Type="http://schemas.microsoft.com/office/2011/relationships/chartStyle" Target="style32.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3.xml"/><Relationship Id="rId1" Type="http://schemas.microsoft.com/office/2011/relationships/chartStyle" Target="style33.xml"/></Relationships>
</file>

<file path=ppt/charts/_rels/chart3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3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6.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4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7.xml"/></Relationships>
</file>

<file path=ppt/charts/_rels/chart4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8.xml"/></Relationships>
</file>

<file path=ppt/charts/_rels/chart4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9.xml"/></Relationships>
</file>

<file path=ppt/charts/_rels/chart4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10.xml"/></Relationships>
</file>

<file path=ppt/charts/_rels/chart4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11.xml"/></Relationships>
</file>

<file path=ppt/charts/_rels/chart4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12.xml"/></Relationships>
</file>

<file path=ppt/charts/_rels/chart4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chartUserShapes" Target="../drawings/drawing13.xml"/></Relationships>
</file>

<file path=ppt/charts/_rels/chart4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14.xml"/></Relationships>
</file>

<file path=ppt/charts/_rels/chart4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15.xml"/></Relationships>
</file>

<file path=ppt/charts/_rels/chart4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16.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17.xml"/></Relationships>
</file>

<file path=ppt/charts/_rels/chart5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chartUserShapes" Target="../drawings/drawing18.xml"/></Relationships>
</file>

<file path=ppt/charts/_rels/chart5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chartUserShapes" Target="../drawings/drawing19.xml"/></Relationships>
</file>

<file path=ppt/charts/_rels/chart5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chartUserShapes" Target="../drawings/drawing20.xml"/></Relationships>
</file>

<file path=ppt/charts/_rels/chart5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chartUserShapes" Target="../drawings/drawing21.xml"/></Relationships>
</file>

<file path=ppt/charts/_rels/chart5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chartUserShapes" Target="../drawings/drawing22.xml"/></Relationships>
</file>

<file path=ppt/charts/_rels/chart5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chartUserShapes" Target="../drawings/drawing23.xml"/></Relationships>
</file>

<file path=ppt/charts/_rels/chart5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chartUserShapes" Target="../drawings/drawing24.xml"/></Relationships>
</file>

<file path=ppt/charts/_rels/chart5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chartUserShapes" Target="../drawings/drawing25.xml"/></Relationships>
</file>

<file path=ppt/charts/_rels/chart5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chartUserShapes" Target="../drawings/drawing26.xml"/></Relationships>
</file>

<file path=ppt/charts/_rels/chart6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chartUserShapes" Target="../drawings/drawing27.xml"/></Relationships>
</file>

<file path=ppt/charts/_rels/chart6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chartUserShapes" Target="../drawings/drawing28.xml"/></Relationships>
</file>

<file path=ppt/charts/_rels/chart6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chartUserShapes" Target="../drawings/drawing29.xml"/></Relationships>
</file>

<file path=ppt/charts/_rels/chart6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chartUserShapes" Target="../drawings/drawing30.xml"/></Relationships>
</file>

<file path=ppt/charts/_rels/chart6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chartUserShapes" Target="../drawings/drawing31.xml"/></Relationships>
</file>

<file path=ppt/charts/_rels/chart6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chartUserShapes" Target="../drawings/drawing32.xml"/></Relationships>
</file>

<file path=ppt/charts/_rels/chart6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chartUserShapes" Target="../drawings/drawing33.xml"/></Relationships>
</file>

<file path=ppt/charts/_rels/chart6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chartUserShapes" Target="../drawings/drawing34.xml"/></Relationships>
</file>

<file path=ppt/charts/_rels/chart6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chartUserShapes" Target="../drawings/drawing3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7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0.xml"/></Relationships>
</file>

<file path=ppt/charts/_rels/chart7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chartUserShapes" Target="../drawings/drawing36.xml"/></Relationships>
</file>

<file path=ppt/charts/_rels/chart7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chartUserShapes" Target="../drawings/drawing37.xml"/></Relationships>
</file>

<file path=ppt/charts/_rels/chart7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chartUserShapes" Target="../drawings/drawing38.xml"/></Relationships>
</file>

<file path=ppt/charts/_rels/chart7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chartUserShapes" Target="../drawings/drawing39.xml"/></Relationships>
</file>

<file path=ppt/charts/_rels/chart7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40.xml"/></Relationships>
</file>

<file path=ppt/charts/_rels/chart7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chartUserShapes" Target="../drawings/drawing41.xml"/></Relationships>
</file>

<file path=ppt/charts/_rels/chart7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chartUserShapes" Target="../drawings/drawing42.xml"/></Relationships>
</file>

<file path=ppt/charts/_rels/chart7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chartUserShapes" Target="../drawings/drawing43.xml"/></Relationships>
</file>

<file path=ppt/charts/_rels/chart7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chartUserShapes" Target="../drawings/drawing44.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chartUserShapes" Target="../drawings/drawing45.xml"/></Relationships>
</file>

<file path=ppt/charts/_rels/chart8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chartUserShapes" Target="../drawings/drawing46.xml"/></Relationships>
</file>

<file path=ppt/charts/_rels/chart8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chartUserShapes" Target="../drawings/drawing47.xml"/></Relationships>
</file>

<file path=ppt/charts/_rels/chart8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1.xml"/></Relationships>
</file>

<file path=ppt/charts/_rels/chart8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chartUserShapes" Target="../drawings/drawing48.xml"/></Relationships>
</file>

<file path=ppt/charts/_rels/chart8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chartUserShapes" Target="../drawings/drawing49.xml"/></Relationships>
</file>

<file path=ppt/charts/_rels/chart8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2.xml"/></Relationships>
</file>

<file path=ppt/charts/_rels/chart8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3.xml"/></Relationships>
</file>

<file path=ppt/charts/_rels/chart8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chartUserShapes" Target="../drawings/drawing50.xml"/></Relationships>
</file>

<file path=ppt/charts/_rels/chart8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chartUserShapes" Target="../drawings/drawing51.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chartUserShapes" Target="../drawings/drawing52.xml"/></Relationships>
</file>

<file path=ppt/charts/_rels/chart9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chartUserShapes" Target="../drawings/drawing53.xml"/></Relationships>
</file>

<file path=ppt/charts/_rels/chart9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chartUserShapes" Target="../drawings/drawing54.xml"/></Relationships>
</file>

<file path=ppt/charts/_rels/chart9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3.xml"/><Relationship Id="rId1" Type="http://schemas.microsoft.com/office/2011/relationships/chartStyle" Target="style83.xml"/><Relationship Id="rId4" Type="http://schemas.openxmlformats.org/officeDocument/2006/relationships/chartUserShapes" Target="../drawings/drawing55.xml"/></Relationships>
</file>

<file path=ppt/charts/_rels/chart9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4.xml"/></Relationships>
</file>

<file path=ppt/charts/_rels/chart9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5.xml"/></Relationships>
</file>

<file path=ppt/charts/_rels/chart9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6.xml"/></Relationships>
</file>

<file path=ppt/charts/_rels/chart9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chartUserShapes" Target="../drawings/drawing56.xml"/></Relationships>
</file>

<file path=ppt/charts/_rels/chart9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chartUserShapes" Target="../drawings/drawing57.xml"/></Relationships>
</file>

<file path=ppt/charts/_rels/chart9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chartUserShapes" Target="../drawings/drawing5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15139220314224"/>
          <c:y val="0.21059237283724805"/>
          <c:w val="0.41704216163730978"/>
          <c:h val="0.5722810852609429"/>
        </c:manualLayout>
      </c:layout>
      <c:pieChart>
        <c:varyColors val="1"/>
        <c:ser>
          <c:idx val="0"/>
          <c:order val="0"/>
          <c:spPr>
            <a:solidFill>
              <a:srgbClr val="FF99CC"/>
            </a:solidFill>
            <a:ln w="3175">
              <a:solidFill>
                <a:schemeClr val="tx1">
                  <a:lumMod val="50000"/>
                  <a:lumOff val="50000"/>
                </a:schemeClr>
              </a:solidFill>
            </a:ln>
          </c:spPr>
          <c:dPt>
            <c:idx val="0"/>
            <c:bubble3D val="0"/>
            <c:spPr>
              <a:solidFill>
                <a:srgbClr val="FB7C9C"/>
              </a:solidFill>
              <a:ln w="3175">
                <a:solidFill>
                  <a:schemeClr val="tx1">
                    <a:lumMod val="50000"/>
                    <a:lumOff val="50000"/>
                  </a:schemeClr>
                </a:solidFill>
              </a:ln>
              <a:effectLst/>
            </c:spPr>
            <c:extLst>
              <c:ext xmlns:c16="http://schemas.microsoft.com/office/drawing/2014/chart" uri="{C3380CC4-5D6E-409C-BE32-E72D297353CC}">
                <c16:uniqueId val="{00000001-826C-4F45-9CEC-9B2339C27076}"/>
              </c:ext>
            </c:extLst>
          </c:dPt>
          <c:dPt>
            <c:idx val="1"/>
            <c:bubble3D val="0"/>
            <c:spPr>
              <a:solidFill>
                <a:srgbClr val="FFFD86"/>
              </a:solidFill>
              <a:ln w="3175">
                <a:solidFill>
                  <a:schemeClr val="tx1">
                    <a:lumMod val="50000"/>
                    <a:lumOff val="50000"/>
                  </a:schemeClr>
                </a:solidFill>
              </a:ln>
              <a:effectLst/>
            </c:spPr>
            <c:extLst>
              <c:ext xmlns:c16="http://schemas.microsoft.com/office/drawing/2014/chart" uri="{C3380CC4-5D6E-409C-BE32-E72D297353CC}">
                <c16:uniqueId val="{00000003-826C-4F45-9CEC-9B2339C27076}"/>
              </c:ext>
            </c:extLst>
          </c:dPt>
          <c:dPt>
            <c:idx val="2"/>
            <c:bubble3D val="0"/>
            <c:spPr>
              <a:solidFill>
                <a:srgbClr val="FFFFCC"/>
              </a:solidFill>
              <a:ln w="3175">
                <a:solidFill>
                  <a:schemeClr val="tx1">
                    <a:lumMod val="50000"/>
                    <a:lumOff val="50000"/>
                  </a:schemeClr>
                </a:solidFill>
              </a:ln>
              <a:effectLst/>
            </c:spPr>
            <c:extLst>
              <c:ext xmlns:c16="http://schemas.microsoft.com/office/drawing/2014/chart" uri="{C3380CC4-5D6E-409C-BE32-E72D297353CC}">
                <c16:uniqueId val="{00000005-826C-4F45-9CEC-9B2339C27076}"/>
              </c:ext>
            </c:extLst>
          </c:dPt>
          <c:dPt>
            <c:idx val="3"/>
            <c:bubble3D val="0"/>
            <c:spPr>
              <a:solidFill>
                <a:srgbClr val="FE9931"/>
              </a:solidFill>
              <a:ln w="3175">
                <a:solidFill>
                  <a:schemeClr val="tx1">
                    <a:lumMod val="50000"/>
                    <a:lumOff val="50000"/>
                  </a:schemeClr>
                </a:solidFill>
              </a:ln>
              <a:effectLst/>
            </c:spPr>
            <c:extLst>
              <c:ext xmlns:c16="http://schemas.microsoft.com/office/drawing/2014/chart" uri="{C3380CC4-5D6E-409C-BE32-E72D297353CC}">
                <c16:uniqueId val="{00000007-826C-4F45-9CEC-9B2339C27076}"/>
              </c:ext>
            </c:extLst>
          </c:dPt>
          <c:dPt>
            <c:idx val="4"/>
            <c:bubble3D val="0"/>
            <c:spPr>
              <a:solidFill>
                <a:srgbClr val="84FBFD"/>
              </a:solidFill>
              <a:ln w="3175">
                <a:solidFill>
                  <a:schemeClr val="tx1">
                    <a:lumMod val="50000"/>
                    <a:lumOff val="50000"/>
                  </a:schemeClr>
                </a:solidFill>
              </a:ln>
              <a:effectLst/>
            </c:spPr>
            <c:extLst>
              <c:ext xmlns:c16="http://schemas.microsoft.com/office/drawing/2014/chart" uri="{C3380CC4-5D6E-409C-BE32-E72D297353CC}">
                <c16:uniqueId val="{00000009-826C-4F45-9CEC-9B2339C27076}"/>
              </c:ext>
            </c:extLst>
          </c:dPt>
          <c:dPt>
            <c:idx val="5"/>
            <c:bubble3D val="0"/>
            <c:spPr>
              <a:solidFill>
                <a:srgbClr val="A9E487"/>
              </a:solidFill>
              <a:ln w="3175">
                <a:solidFill>
                  <a:schemeClr val="tx1">
                    <a:lumMod val="50000"/>
                    <a:lumOff val="50000"/>
                  </a:schemeClr>
                </a:solidFill>
              </a:ln>
              <a:effectLst/>
            </c:spPr>
            <c:extLst>
              <c:ext xmlns:c16="http://schemas.microsoft.com/office/drawing/2014/chart" uri="{C3380CC4-5D6E-409C-BE32-E72D297353CC}">
                <c16:uniqueId val="{0000000B-826C-4F45-9CEC-9B2339C27076}"/>
              </c:ext>
            </c:extLst>
          </c:dPt>
          <c:dPt>
            <c:idx val="6"/>
            <c:bubble3D val="0"/>
            <c:spPr>
              <a:solidFill>
                <a:srgbClr val="E4E4E4"/>
              </a:solidFill>
              <a:ln w="3175">
                <a:solidFill>
                  <a:schemeClr val="tx1">
                    <a:lumMod val="50000"/>
                    <a:lumOff val="50000"/>
                  </a:schemeClr>
                </a:solidFill>
              </a:ln>
              <a:effectLst/>
            </c:spPr>
            <c:extLst>
              <c:ext xmlns:c16="http://schemas.microsoft.com/office/drawing/2014/chart" uri="{C3380CC4-5D6E-409C-BE32-E72D297353CC}">
                <c16:uniqueId val="{0000000D-826C-4F45-9CEC-9B2339C27076}"/>
              </c:ext>
            </c:extLst>
          </c:dPt>
          <c:dPt>
            <c:idx val="7"/>
            <c:bubble3D val="0"/>
            <c:spPr>
              <a:solidFill>
                <a:srgbClr val="FF99CC"/>
              </a:solidFill>
              <a:ln w="3175">
                <a:solidFill>
                  <a:schemeClr val="tx1">
                    <a:lumMod val="50000"/>
                    <a:lumOff val="50000"/>
                  </a:schemeClr>
                </a:solidFill>
              </a:ln>
              <a:effectLst/>
            </c:spPr>
            <c:extLst>
              <c:ext xmlns:c16="http://schemas.microsoft.com/office/drawing/2014/chart" uri="{C3380CC4-5D6E-409C-BE32-E72D297353CC}">
                <c16:uniqueId val="{0000000F-826C-4F45-9CEC-9B2339C27076}"/>
              </c:ext>
            </c:extLst>
          </c:dPt>
          <c:dPt>
            <c:idx val="8"/>
            <c:bubble3D val="0"/>
            <c:spPr>
              <a:solidFill>
                <a:srgbClr val="FF99CC"/>
              </a:solidFill>
              <a:ln w="3175">
                <a:solidFill>
                  <a:schemeClr val="tx1">
                    <a:lumMod val="50000"/>
                    <a:lumOff val="50000"/>
                  </a:schemeClr>
                </a:solidFill>
              </a:ln>
              <a:effectLst/>
            </c:spPr>
            <c:extLst>
              <c:ext xmlns:c16="http://schemas.microsoft.com/office/drawing/2014/chart" uri="{C3380CC4-5D6E-409C-BE32-E72D297353CC}">
                <c16:uniqueId val="{00000011-826C-4F45-9CEC-9B2339C27076}"/>
              </c:ext>
            </c:extLst>
          </c:dPt>
          <c:dPt>
            <c:idx val="9"/>
            <c:bubble3D val="0"/>
            <c:spPr>
              <a:solidFill>
                <a:srgbClr val="FF99CC"/>
              </a:solidFill>
              <a:ln w="3175">
                <a:solidFill>
                  <a:schemeClr val="tx1">
                    <a:lumMod val="50000"/>
                    <a:lumOff val="50000"/>
                  </a:schemeClr>
                </a:solidFill>
              </a:ln>
              <a:effectLst/>
            </c:spPr>
            <c:extLst>
              <c:ext xmlns:c16="http://schemas.microsoft.com/office/drawing/2014/chart" uri="{C3380CC4-5D6E-409C-BE32-E72D297353CC}">
                <c16:uniqueId val="{00000013-826C-4F45-9CEC-9B2339C27076}"/>
              </c:ext>
            </c:extLst>
          </c:dPt>
          <c:dPt>
            <c:idx val="10"/>
            <c:bubble3D val="0"/>
            <c:spPr>
              <a:solidFill>
                <a:srgbClr val="FF99CC"/>
              </a:solidFill>
              <a:ln w="3175">
                <a:solidFill>
                  <a:schemeClr val="tx1">
                    <a:lumMod val="50000"/>
                    <a:lumOff val="50000"/>
                  </a:schemeClr>
                </a:solidFill>
              </a:ln>
              <a:effectLst/>
            </c:spPr>
            <c:extLst>
              <c:ext xmlns:c16="http://schemas.microsoft.com/office/drawing/2014/chart" uri="{C3380CC4-5D6E-409C-BE32-E72D297353CC}">
                <c16:uniqueId val="{00000015-826C-4F45-9CEC-9B2339C27076}"/>
              </c:ext>
            </c:extLst>
          </c:dPt>
          <c:dPt>
            <c:idx val="11"/>
            <c:bubble3D val="0"/>
            <c:spPr>
              <a:solidFill>
                <a:srgbClr val="FF99CC"/>
              </a:solidFill>
              <a:ln w="3175">
                <a:solidFill>
                  <a:schemeClr val="tx1">
                    <a:lumMod val="50000"/>
                    <a:lumOff val="50000"/>
                  </a:schemeClr>
                </a:solidFill>
              </a:ln>
              <a:effectLst/>
            </c:spPr>
            <c:extLst>
              <c:ext xmlns:c16="http://schemas.microsoft.com/office/drawing/2014/chart" uri="{C3380CC4-5D6E-409C-BE32-E72D297353CC}">
                <c16:uniqueId val="{00000017-826C-4F45-9CEC-9B2339C27076}"/>
              </c:ext>
            </c:extLst>
          </c:dPt>
          <c:dLbls>
            <c:dLbl>
              <c:idx val="0"/>
              <c:layout>
                <c:manualLayout>
                  <c:x val="-1.0364961605232871E-2"/>
                  <c:y val="-2.73778578882458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26C-4F45-9CEC-9B2339C27076}"/>
                </c:ext>
              </c:extLst>
            </c:dLbl>
            <c:dLbl>
              <c:idx val="1"/>
              <c:layout>
                <c:manualLayout>
                  <c:x val="-9.8076468765103786E-2"/>
                  <c:y val="6.972603470776873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26C-4F45-9CEC-9B2339C27076}"/>
                </c:ext>
              </c:extLst>
            </c:dLbl>
            <c:dLbl>
              <c:idx val="2"/>
              <c:layout>
                <c:manualLayout>
                  <c:x val="-5.4886202808463971E-2"/>
                  <c:y val="-0.1658249280762270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26C-4F45-9CEC-9B2339C27076}"/>
                </c:ext>
              </c:extLst>
            </c:dLbl>
            <c:dLbl>
              <c:idx val="3"/>
              <c:layout>
                <c:manualLayout>
                  <c:x val="-7.7315118847138325E-3"/>
                  <c:y val="-1.367201087815830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26C-4F45-9CEC-9B2339C27076}"/>
                </c:ext>
              </c:extLst>
            </c:dLbl>
            <c:dLbl>
              <c:idx val="4"/>
              <c:layout>
                <c:manualLayout>
                  <c:x val="-6.1529158566161887E-3"/>
                  <c:y val="-5.5620908832179107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26C-4F45-9CEC-9B2339C27076}"/>
                </c:ext>
              </c:extLst>
            </c:dLbl>
            <c:dLbl>
              <c:idx val="5"/>
              <c:layout>
                <c:manualLayout>
                  <c:x val="-2.5928875942530304E-2"/>
                  <c:y val="1.027100528096638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26C-4F45-9CEC-9B2339C27076}"/>
                </c:ext>
              </c:extLst>
            </c:dLbl>
            <c:dLbl>
              <c:idx val="6"/>
              <c:layout>
                <c:manualLayout>
                  <c:x val="-1.1004657654787371E-2"/>
                  <c:y val="-3.716598678177276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26C-4F45-9CEC-9B2339C27076}"/>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'1-1地域'!$C$6:$C$12</c:f>
              <c:strCache>
                <c:ptCount val="7"/>
                <c:pt idx="0">
                  <c:v>北海道・東北 (n=84)</c:v>
                </c:pt>
                <c:pt idx="1">
                  <c:v>関東（除く東京） (n=257)</c:v>
                </c:pt>
                <c:pt idx="2">
                  <c:v>東京 (n=423)</c:v>
                </c:pt>
                <c:pt idx="3">
                  <c:v>中部 (n=117)</c:v>
                </c:pt>
                <c:pt idx="4">
                  <c:v>近畿 (n=178)</c:v>
                </c:pt>
                <c:pt idx="5">
                  <c:v>中国・四国 (n=79)</c:v>
                </c:pt>
                <c:pt idx="6">
                  <c:v>九州・沖縄 (n=76)</c:v>
                </c:pt>
              </c:strCache>
            </c:strRef>
          </c:cat>
          <c:val>
            <c:numRef>
              <c:f>'1-1地域'!$D$6:$D$12</c:f>
              <c:numCache>
                <c:formatCode>0</c:formatCode>
                <c:ptCount val="7"/>
                <c:pt idx="0">
                  <c:v>84</c:v>
                </c:pt>
                <c:pt idx="1">
                  <c:v>257</c:v>
                </c:pt>
                <c:pt idx="2">
                  <c:v>423</c:v>
                </c:pt>
                <c:pt idx="3">
                  <c:v>117</c:v>
                </c:pt>
                <c:pt idx="4">
                  <c:v>178</c:v>
                </c:pt>
                <c:pt idx="5">
                  <c:v>79</c:v>
                </c:pt>
                <c:pt idx="6">
                  <c:v>76</c:v>
                </c:pt>
              </c:numCache>
            </c:numRef>
          </c:val>
          <c:extLst>
            <c:ext xmlns:c16="http://schemas.microsoft.com/office/drawing/2014/chart" uri="{C3380CC4-5D6E-409C-BE32-E72D297353CC}">
              <c16:uniqueId val="{00000018-826C-4F45-9CEC-9B2339C2707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0839093090242335"/>
          <c:y val="0.22403039563397351"/>
          <c:w val="0.32554796257404239"/>
          <c:h val="0.57082465258414938"/>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1200" baseline="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8594552730089068"/>
          <c:y val="8.6520307683362066E-2"/>
          <c:w val="0.67023392567732309"/>
          <c:h val="0.72979590853841003"/>
        </c:manualLayout>
      </c:layout>
      <c:barChart>
        <c:barDir val="bar"/>
        <c:grouping val="stacked"/>
        <c:varyColors val="0"/>
        <c:ser>
          <c:idx val="0"/>
          <c:order val="0"/>
          <c:tx>
            <c:strRef>
              <c:f>'Q2-A.従業員数（B～D）'!$Q$5</c:f>
              <c:strCache>
                <c:ptCount val="1"/>
                <c:pt idx="0">
                  <c:v>1～5人</c:v>
                </c:pt>
              </c:strCache>
            </c:strRef>
          </c:tx>
          <c:spPr>
            <a:solidFill>
              <a:srgbClr val="8FAADC"/>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'Q2-A.従業員数（B～D）'!$P$6:$P$12</c:f>
              <c:strCache>
                <c:ptCount val="7"/>
                <c:pt idx="0">
                  <c:v>2022年度（B～D）（N=849）</c:v>
                </c:pt>
                <c:pt idx="1">
                  <c:v>2021年度（B～D）（N=736）</c:v>
                </c:pt>
                <c:pt idx="2">
                  <c:v>2020年度（B～D）（N=963）</c:v>
                </c:pt>
                <c:pt idx="3">
                  <c:v>2019年度（N=566）</c:v>
                </c:pt>
                <c:pt idx="4">
                  <c:v>2018年度（N=292）</c:v>
                </c:pt>
                <c:pt idx="5">
                  <c:v>2017年度（N=224）</c:v>
                </c:pt>
                <c:pt idx="6">
                  <c:v>2016年度（N=170）</c:v>
                </c:pt>
              </c:strCache>
            </c:strRef>
          </c:cat>
          <c:val>
            <c:numRef>
              <c:f>'Q2-A.従業員数（B～D）'!$Q$6:$Q$12</c:f>
              <c:numCache>
                <c:formatCode>0.0%</c:formatCode>
                <c:ptCount val="7"/>
                <c:pt idx="0">
                  <c:v>0.16843345111896349</c:v>
                </c:pt>
                <c:pt idx="1">
                  <c:v>0.25951086956521741</c:v>
                </c:pt>
                <c:pt idx="2">
                  <c:v>0.16510903426791276</c:v>
                </c:pt>
                <c:pt idx="3">
                  <c:v>9.5406360424028266E-2</c:v>
                </c:pt>
                <c:pt idx="4">
                  <c:v>0.16095890410958905</c:v>
                </c:pt>
                <c:pt idx="5">
                  <c:v>0.12053571428571429</c:v>
                </c:pt>
                <c:pt idx="6">
                  <c:v>0.10588235294117647</c:v>
                </c:pt>
              </c:numCache>
            </c:numRef>
          </c:val>
          <c:extLst>
            <c:ext xmlns:c16="http://schemas.microsoft.com/office/drawing/2014/chart" uri="{C3380CC4-5D6E-409C-BE32-E72D297353CC}">
              <c16:uniqueId val="{00000000-5061-48F1-B0D7-C33EDC5C0AF0}"/>
            </c:ext>
          </c:extLst>
        </c:ser>
        <c:ser>
          <c:idx val="2"/>
          <c:order val="1"/>
          <c:tx>
            <c:strRef>
              <c:f>'Q2-A.従業員数（B～D）'!$R$5</c:f>
              <c:strCache>
                <c:ptCount val="1"/>
                <c:pt idx="0">
                  <c:v>6～10人</c:v>
                </c:pt>
              </c:strCache>
            </c:strRef>
          </c:tx>
          <c:spPr>
            <a:solidFill>
              <a:schemeClr val="accent5">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'Q2-A.従業員数（B～D）'!$P$6:$P$12</c:f>
              <c:strCache>
                <c:ptCount val="7"/>
                <c:pt idx="0">
                  <c:v>2022年度（B～D）（N=849）</c:v>
                </c:pt>
                <c:pt idx="1">
                  <c:v>2021年度（B～D）（N=736）</c:v>
                </c:pt>
                <c:pt idx="2">
                  <c:v>2020年度（B～D）（N=963）</c:v>
                </c:pt>
                <c:pt idx="3">
                  <c:v>2019年度（N=566）</c:v>
                </c:pt>
                <c:pt idx="4">
                  <c:v>2018年度（N=292）</c:v>
                </c:pt>
                <c:pt idx="5">
                  <c:v>2017年度（N=224）</c:v>
                </c:pt>
                <c:pt idx="6">
                  <c:v>2016年度（N=170）</c:v>
                </c:pt>
              </c:strCache>
            </c:strRef>
          </c:cat>
          <c:val>
            <c:numRef>
              <c:f>'Q2-A.従業員数（B～D）'!$R$6:$R$12</c:f>
              <c:numCache>
                <c:formatCode>0.0%</c:formatCode>
                <c:ptCount val="7"/>
                <c:pt idx="0">
                  <c:v>0.11307420494699646</c:v>
                </c:pt>
                <c:pt idx="1">
                  <c:v>0.14266304347826086</c:v>
                </c:pt>
                <c:pt idx="2">
                  <c:v>0.13084112149532709</c:v>
                </c:pt>
                <c:pt idx="3">
                  <c:v>7.5971731448763249E-2</c:v>
                </c:pt>
                <c:pt idx="4">
                  <c:v>8.2191780821917804E-2</c:v>
                </c:pt>
                <c:pt idx="5">
                  <c:v>6.6964285714285712E-2</c:v>
                </c:pt>
                <c:pt idx="6">
                  <c:v>0.11176470588235295</c:v>
                </c:pt>
              </c:numCache>
            </c:numRef>
          </c:val>
          <c:extLst>
            <c:ext xmlns:c16="http://schemas.microsoft.com/office/drawing/2014/chart" uri="{C3380CC4-5D6E-409C-BE32-E72D297353CC}">
              <c16:uniqueId val="{00000001-5061-48F1-B0D7-C33EDC5C0AF0}"/>
            </c:ext>
          </c:extLst>
        </c:ser>
        <c:ser>
          <c:idx val="1"/>
          <c:order val="2"/>
          <c:tx>
            <c:strRef>
              <c:f>'Q2-A.従業員数（B～D）'!$S$5</c:f>
              <c:strCache>
                <c:ptCount val="1"/>
                <c:pt idx="0">
                  <c:v>11～20人</c:v>
                </c:pt>
              </c:strCache>
            </c:strRef>
          </c:tx>
          <c:spPr>
            <a:solidFill>
              <a:schemeClr val="accent5">
                <a:lumMod val="20000"/>
                <a:lumOff val="8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'Q2-A.従業員数（B～D）'!$P$6:$P$12</c:f>
              <c:strCache>
                <c:ptCount val="7"/>
                <c:pt idx="0">
                  <c:v>2022年度（B～D）（N=849）</c:v>
                </c:pt>
                <c:pt idx="1">
                  <c:v>2021年度（B～D）（N=736）</c:v>
                </c:pt>
                <c:pt idx="2">
                  <c:v>2020年度（B～D）（N=963）</c:v>
                </c:pt>
                <c:pt idx="3">
                  <c:v>2019年度（N=566）</c:v>
                </c:pt>
                <c:pt idx="4">
                  <c:v>2018年度（N=292）</c:v>
                </c:pt>
                <c:pt idx="5">
                  <c:v>2017年度（N=224）</c:v>
                </c:pt>
                <c:pt idx="6">
                  <c:v>2016年度（N=170）</c:v>
                </c:pt>
              </c:strCache>
            </c:strRef>
          </c:cat>
          <c:val>
            <c:numRef>
              <c:f>'Q2-A.従業員数（B～D）'!$S$6:$S$12</c:f>
              <c:numCache>
                <c:formatCode>0.0%</c:formatCode>
                <c:ptCount val="7"/>
                <c:pt idx="0">
                  <c:v>0.12838633686690223</c:v>
                </c:pt>
                <c:pt idx="1">
                  <c:v>0.15625</c:v>
                </c:pt>
                <c:pt idx="2">
                  <c:v>0.12876427829698858</c:v>
                </c:pt>
                <c:pt idx="3">
                  <c:v>0.10070671378091872</c:v>
                </c:pt>
                <c:pt idx="4">
                  <c:v>0.14383561643835616</c:v>
                </c:pt>
                <c:pt idx="5">
                  <c:v>0.11607142857142858</c:v>
                </c:pt>
                <c:pt idx="6">
                  <c:v>0.11176470588235295</c:v>
                </c:pt>
              </c:numCache>
            </c:numRef>
          </c:val>
          <c:extLst>
            <c:ext xmlns:c16="http://schemas.microsoft.com/office/drawing/2014/chart" uri="{C3380CC4-5D6E-409C-BE32-E72D297353CC}">
              <c16:uniqueId val="{00000002-5061-48F1-B0D7-C33EDC5C0AF0}"/>
            </c:ext>
          </c:extLst>
        </c:ser>
        <c:ser>
          <c:idx val="3"/>
          <c:order val="3"/>
          <c:tx>
            <c:strRef>
              <c:f>'Q2-A.従業員数（B～D）'!$T$5</c:f>
              <c:strCache>
                <c:ptCount val="1"/>
                <c:pt idx="0">
                  <c:v>21～30人</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'Q2-A.従業員数（B～D）'!$P$6:$P$12</c:f>
              <c:strCache>
                <c:ptCount val="7"/>
                <c:pt idx="0">
                  <c:v>2022年度（B～D）（N=849）</c:v>
                </c:pt>
                <c:pt idx="1">
                  <c:v>2021年度（B～D）（N=736）</c:v>
                </c:pt>
                <c:pt idx="2">
                  <c:v>2020年度（B～D）（N=963）</c:v>
                </c:pt>
                <c:pt idx="3">
                  <c:v>2019年度（N=566）</c:v>
                </c:pt>
                <c:pt idx="4">
                  <c:v>2018年度（N=292）</c:v>
                </c:pt>
                <c:pt idx="5">
                  <c:v>2017年度（N=224）</c:v>
                </c:pt>
                <c:pt idx="6">
                  <c:v>2016年度（N=170）</c:v>
                </c:pt>
              </c:strCache>
            </c:strRef>
          </c:cat>
          <c:val>
            <c:numRef>
              <c:f>'Q2-A.従業員数（B～D）'!$T$6:$T$12</c:f>
              <c:numCache>
                <c:formatCode>0.0%</c:formatCode>
                <c:ptCount val="7"/>
                <c:pt idx="0">
                  <c:v>8.1272084805653705E-2</c:v>
                </c:pt>
                <c:pt idx="1">
                  <c:v>9.1032608695652176E-2</c:v>
                </c:pt>
                <c:pt idx="2">
                  <c:v>9.4496365524402909E-2</c:v>
                </c:pt>
                <c:pt idx="3">
                  <c:v>8.8339222614840993E-2</c:v>
                </c:pt>
                <c:pt idx="4">
                  <c:v>7.1917808219178078E-2</c:v>
                </c:pt>
                <c:pt idx="5">
                  <c:v>0.10267857142857142</c:v>
                </c:pt>
                <c:pt idx="6">
                  <c:v>5.8823529411764705E-2</c:v>
                </c:pt>
              </c:numCache>
            </c:numRef>
          </c:val>
          <c:extLst>
            <c:ext xmlns:c16="http://schemas.microsoft.com/office/drawing/2014/chart" uri="{C3380CC4-5D6E-409C-BE32-E72D297353CC}">
              <c16:uniqueId val="{00000003-5061-48F1-B0D7-C33EDC5C0AF0}"/>
            </c:ext>
          </c:extLst>
        </c:ser>
        <c:ser>
          <c:idx val="4"/>
          <c:order val="4"/>
          <c:tx>
            <c:strRef>
              <c:f>'Q2-A.従業員数（B～D）'!$U$5</c:f>
              <c:strCache>
                <c:ptCount val="1"/>
                <c:pt idx="0">
                  <c:v>31～50人</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'Q2-A.従業員数（B～D）'!$P$6:$P$12</c:f>
              <c:strCache>
                <c:ptCount val="7"/>
                <c:pt idx="0">
                  <c:v>2022年度（B～D）（N=849）</c:v>
                </c:pt>
                <c:pt idx="1">
                  <c:v>2021年度（B～D）（N=736）</c:v>
                </c:pt>
                <c:pt idx="2">
                  <c:v>2020年度（B～D）（N=963）</c:v>
                </c:pt>
                <c:pt idx="3">
                  <c:v>2019年度（N=566）</c:v>
                </c:pt>
                <c:pt idx="4">
                  <c:v>2018年度（N=292）</c:v>
                </c:pt>
                <c:pt idx="5">
                  <c:v>2017年度（N=224）</c:v>
                </c:pt>
                <c:pt idx="6">
                  <c:v>2016年度（N=170）</c:v>
                </c:pt>
              </c:strCache>
            </c:strRef>
          </c:cat>
          <c:val>
            <c:numRef>
              <c:f>'Q2-A.従業員数（B～D）'!$U$6:$U$12</c:f>
              <c:numCache>
                <c:formatCode>0.0%</c:formatCode>
                <c:ptCount val="7"/>
                <c:pt idx="0">
                  <c:v>0.13427561837455831</c:v>
                </c:pt>
                <c:pt idx="1">
                  <c:v>0.10326086956521739</c:v>
                </c:pt>
                <c:pt idx="2">
                  <c:v>0.12980269989615784</c:v>
                </c:pt>
                <c:pt idx="3">
                  <c:v>0.12367491166077739</c:v>
                </c:pt>
                <c:pt idx="4">
                  <c:v>0.13698630136986301</c:v>
                </c:pt>
                <c:pt idx="5">
                  <c:v>0.17410714285714285</c:v>
                </c:pt>
                <c:pt idx="6">
                  <c:v>0.11176470588235295</c:v>
                </c:pt>
              </c:numCache>
            </c:numRef>
          </c:val>
          <c:extLst>
            <c:ext xmlns:c16="http://schemas.microsoft.com/office/drawing/2014/chart" uri="{C3380CC4-5D6E-409C-BE32-E72D297353CC}">
              <c16:uniqueId val="{00000004-5061-48F1-B0D7-C33EDC5C0AF0}"/>
            </c:ext>
          </c:extLst>
        </c:ser>
        <c:ser>
          <c:idx val="5"/>
          <c:order val="5"/>
          <c:tx>
            <c:strRef>
              <c:f>'Q2-A.従業員数（B～D）'!$V$5</c:f>
              <c:strCache>
                <c:ptCount val="1"/>
                <c:pt idx="0">
                  <c:v>51～100人</c:v>
                </c:pt>
              </c:strCache>
            </c:strRef>
          </c:tx>
          <c:spPr>
            <a:solidFill>
              <a:schemeClr val="accent6">
                <a:lumMod val="20000"/>
                <a:lumOff val="8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'Q2-A.従業員数（B～D）'!$P$6:$P$12</c:f>
              <c:strCache>
                <c:ptCount val="7"/>
                <c:pt idx="0">
                  <c:v>2022年度（B～D）（N=849）</c:v>
                </c:pt>
                <c:pt idx="1">
                  <c:v>2021年度（B～D）（N=736）</c:v>
                </c:pt>
                <c:pt idx="2">
                  <c:v>2020年度（B～D）（N=963）</c:v>
                </c:pt>
                <c:pt idx="3">
                  <c:v>2019年度（N=566）</c:v>
                </c:pt>
                <c:pt idx="4">
                  <c:v>2018年度（N=292）</c:v>
                </c:pt>
                <c:pt idx="5">
                  <c:v>2017年度（N=224）</c:v>
                </c:pt>
                <c:pt idx="6">
                  <c:v>2016年度（N=170）</c:v>
                </c:pt>
              </c:strCache>
            </c:strRef>
          </c:cat>
          <c:val>
            <c:numRef>
              <c:f>'Q2-A.従業員数（B～D）'!$V$6:$V$12</c:f>
              <c:numCache>
                <c:formatCode>0.0%</c:formatCode>
                <c:ptCount val="7"/>
                <c:pt idx="0">
                  <c:v>0.13780918727915195</c:v>
                </c:pt>
                <c:pt idx="1">
                  <c:v>0.12228260869565218</c:v>
                </c:pt>
                <c:pt idx="2">
                  <c:v>0.14537902388369678</c:v>
                </c:pt>
                <c:pt idx="3">
                  <c:v>0.17137809187279152</c:v>
                </c:pt>
                <c:pt idx="4">
                  <c:v>0.14726027397260275</c:v>
                </c:pt>
                <c:pt idx="5">
                  <c:v>0.14285714285714285</c:v>
                </c:pt>
                <c:pt idx="6">
                  <c:v>0.13529411764705881</c:v>
                </c:pt>
              </c:numCache>
            </c:numRef>
          </c:val>
          <c:extLst>
            <c:ext xmlns:c16="http://schemas.microsoft.com/office/drawing/2014/chart" uri="{C3380CC4-5D6E-409C-BE32-E72D297353CC}">
              <c16:uniqueId val="{00000005-5061-48F1-B0D7-C33EDC5C0AF0}"/>
            </c:ext>
          </c:extLst>
        </c:ser>
        <c:ser>
          <c:idx val="6"/>
          <c:order val="6"/>
          <c:tx>
            <c:strRef>
              <c:f>'Q2-A.従業員数（B～D）'!$W$5</c:f>
              <c:strCache>
                <c:ptCount val="1"/>
                <c:pt idx="0">
                  <c:v>101～200人</c:v>
                </c:pt>
              </c:strCache>
            </c:strRef>
          </c:tx>
          <c:spPr>
            <a:solidFill>
              <a:schemeClr val="accent4">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'Q2-A.従業員数（B～D）'!$P$6:$P$12</c:f>
              <c:strCache>
                <c:ptCount val="7"/>
                <c:pt idx="0">
                  <c:v>2022年度（B～D）（N=849）</c:v>
                </c:pt>
                <c:pt idx="1">
                  <c:v>2021年度（B～D）（N=736）</c:v>
                </c:pt>
                <c:pt idx="2">
                  <c:v>2020年度（B～D）（N=963）</c:v>
                </c:pt>
                <c:pt idx="3">
                  <c:v>2019年度（N=566）</c:v>
                </c:pt>
                <c:pt idx="4">
                  <c:v>2018年度（N=292）</c:v>
                </c:pt>
                <c:pt idx="5">
                  <c:v>2017年度（N=224）</c:v>
                </c:pt>
                <c:pt idx="6">
                  <c:v>2016年度（N=170）</c:v>
                </c:pt>
              </c:strCache>
            </c:strRef>
          </c:cat>
          <c:val>
            <c:numRef>
              <c:f>'Q2-A.従業員数（B～D）'!$W$6:$W$12</c:f>
              <c:numCache>
                <c:formatCode>0.0%</c:formatCode>
                <c:ptCount val="7"/>
                <c:pt idx="0">
                  <c:v>8.5983510011778563E-2</c:v>
                </c:pt>
                <c:pt idx="1">
                  <c:v>5.7065217391304345E-2</c:v>
                </c:pt>
                <c:pt idx="2">
                  <c:v>8.6188992731048811E-2</c:v>
                </c:pt>
                <c:pt idx="3">
                  <c:v>0.14487632508833923</c:v>
                </c:pt>
                <c:pt idx="4">
                  <c:v>8.9041095890410954E-2</c:v>
                </c:pt>
                <c:pt idx="5">
                  <c:v>9.8214285714285712E-2</c:v>
                </c:pt>
                <c:pt idx="6">
                  <c:v>0.13529411764705881</c:v>
                </c:pt>
              </c:numCache>
            </c:numRef>
          </c:val>
          <c:extLst>
            <c:ext xmlns:c16="http://schemas.microsoft.com/office/drawing/2014/chart" uri="{C3380CC4-5D6E-409C-BE32-E72D297353CC}">
              <c16:uniqueId val="{00000006-5061-48F1-B0D7-C33EDC5C0AF0}"/>
            </c:ext>
          </c:extLst>
        </c:ser>
        <c:ser>
          <c:idx val="7"/>
          <c:order val="7"/>
          <c:tx>
            <c:strRef>
              <c:f>'Q2-A.従業員数（B～D）'!$X$5</c:f>
              <c:strCache>
                <c:ptCount val="1"/>
                <c:pt idx="0">
                  <c:v>201～300人</c:v>
                </c:pt>
              </c:strCache>
            </c:strRef>
          </c:tx>
          <c:spPr>
            <a:solidFill>
              <a:schemeClr val="accent4">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'Q2-A.従業員数（B～D）'!$P$6:$P$12</c:f>
              <c:strCache>
                <c:ptCount val="7"/>
                <c:pt idx="0">
                  <c:v>2022年度（B～D）（N=849）</c:v>
                </c:pt>
                <c:pt idx="1">
                  <c:v>2021年度（B～D）（N=736）</c:v>
                </c:pt>
                <c:pt idx="2">
                  <c:v>2020年度（B～D）（N=963）</c:v>
                </c:pt>
                <c:pt idx="3">
                  <c:v>2019年度（N=566）</c:v>
                </c:pt>
                <c:pt idx="4">
                  <c:v>2018年度（N=292）</c:v>
                </c:pt>
                <c:pt idx="5">
                  <c:v>2017年度（N=224）</c:v>
                </c:pt>
                <c:pt idx="6">
                  <c:v>2016年度（N=170）</c:v>
                </c:pt>
              </c:strCache>
            </c:strRef>
          </c:cat>
          <c:val>
            <c:numRef>
              <c:f>'Q2-A.従業員数（B～D）'!$X$6:$X$12</c:f>
              <c:numCache>
                <c:formatCode>0.0%</c:formatCode>
                <c:ptCount val="7"/>
                <c:pt idx="0">
                  <c:v>4.47585394581861E-2</c:v>
                </c:pt>
                <c:pt idx="1">
                  <c:v>2.717391304347826E-2</c:v>
                </c:pt>
                <c:pt idx="2">
                  <c:v>3.7383177570093455E-2</c:v>
                </c:pt>
                <c:pt idx="3">
                  <c:v>5.4770318021201414E-2</c:v>
                </c:pt>
                <c:pt idx="4">
                  <c:v>4.4520547945205477E-2</c:v>
                </c:pt>
                <c:pt idx="5">
                  <c:v>4.0178571428571432E-2</c:v>
                </c:pt>
                <c:pt idx="6">
                  <c:v>3.5294117647058823E-2</c:v>
                </c:pt>
              </c:numCache>
            </c:numRef>
          </c:val>
          <c:extLst>
            <c:ext xmlns:c16="http://schemas.microsoft.com/office/drawing/2014/chart" uri="{C3380CC4-5D6E-409C-BE32-E72D297353CC}">
              <c16:uniqueId val="{00000007-5061-48F1-B0D7-C33EDC5C0AF0}"/>
            </c:ext>
          </c:extLst>
        </c:ser>
        <c:ser>
          <c:idx val="8"/>
          <c:order val="8"/>
          <c:tx>
            <c:strRef>
              <c:f>'Q2-A.従業員数（B～D）'!$Y$5</c:f>
              <c:strCache>
                <c:ptCount val="1"/>
                <c:pt idx="0">
                  <c:v>301人以上</c:v>
                </c:pt>
              </c:strCache>
            </c:strRef>
          </c:tx>
          <c:spPr>
            <a:solidFill>
              <a:schemeClr val="accent4">
                <a:lumMod val="20000"/>
                <a:lumOff val="8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'Q2-A.従業員数（B～D）'!$P$6:$P$12</c:f>
              <c:strCache>
                <c:ptCount val="7"/>
                <c:pt idx="0">
                  <c:v>2022年度（B～D）（N=849）</c:v>
                </c:pt>
                <c:pt idx="1">
                  <c:v>2021年度（B～D）（N=736）</c:v>
                </c:pt>
                <c:pt idx="2">
                  <c:v>2020年度（B～D）（N=963）</c:v>
                </c:pt>
                <c:pt idx="3">
                  <c:v>2019年度（N=566）</c:v>
                </c:pt>
                <c:pt idx="4">
                  <c:v>2018年度（N=292）</c:v>
                </c:pt>
                <c:pt idx="5">
                  <c:v>2017年度（N=224）</c:v>
                </c:pt>
                <c:pt idx="6">
                  <c:v>2016年度（N=170）</c:v>
                </c:pt>
              </c:strCache>
            </c:strRef>
          </c:cat>
          <c:val>
            <c:numRef>
              <c:f>'Q2-A.従業員数（B～D）'!$Y$6:$Y$12</c:f>
              <c:numCache>
                <c:formatCode>0.0%</c:formatCode>
                <c:ptCount val="7"/>
                <c:pt idx="0">
                  <c:v>0.10600706713780919</c:v>
                </c:pt>
                <c:pt idx="1">
                  <c:v>4.0760869565217392E-2</c:v>
                </c:pt>
                <c:pt idx="2">
                  <c:v>8.2035306334371755E-2</c:v>
                </c:pt>
                <c:pt idx="3">
                  <c:v>0.14487632508833923</c:v>
                </c:pt>
                <c:pt idx="4">
                  <c:v>0.12328767123287671</c:v>
                </c:pt>
                <c:pt idx="5">
                  <c:v>0.13839285714285715</c:v>
                </c:pt>
                <c:pt idx="6">
                  <c:v>0.19411764705882353</c:v>
                </c:pt>
              </c:numCache>
            </c:numRef>
          </c:val>
          <c:extLst>
            <c:ext xmlns:c16="http://schemas.microsoft.com/office/drawing/2014/chart" uri="{C3380CC4-5D6E-409C-BE32-E72D297353CC}">
              <c16:uniqueId val="{00000008-5061-48F1-B0D7-C33EDC5C0AF0}"/>
            </c:ext>
          </c:extLst>
        </c:ser>
        <c:dLbls>
          <c:dLblPos val="ctr"/>
          <c:showLegendKey val="0"/>
          <c:showVal val="1"/>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4555747544618342"/>
          <c:y val="0.84631068681804944"/>
          <c:w val="0.8076140360806191"/>
          <c:h val="0.143956583552680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7890324185342"/>
          <c:y val="0.16419028871391075"/>
          <c:w val="0.75037084257665143"/>
          <c:h val="0.61581528871391078"/>
        </c:manualLayout>
      </c:layout>
      <c:barChart>
        <c:barDir val="bar"/>
        <c:grouping val="stacked"/>
        <c:varyColors val="0"/>
        <c:ser>
          <c:idx val="0"/>
          <c:order val="0"/>
          <c:tx>
            <c:strRef>
              <c:f>'11-5DX 必要性・位置づけ'!$Z$5</c:f>
              <c:strCache>
                <c:ptCount val="1"/>
                <c:pt idx="0">
                  <c:v>非常に高い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'11-5DX 必要性・位置づけ'!$Y$7:$Y$10</c:f>
              <c:strCache>
                <c:ptCount val="4"/>
                <c:pt idx="0">
                  <c:v>ユーザー企業（n=293）</c:v>
                </c:pt>
                <c:pt idx="1">
                  <c:v>メーカー企業（n=247）</c:v>
                </c:pt>
                <c:pt idx="2">
                  <c:v>サブシステム提供企業（n=174）</c:v>
                </c:pt>
                <c:pt idx="3">
                  <c:v>サービス提供企業（n=330）</c:v>
                </c:pt>
              </c:strCache>
            </c:strRef>
          </c:cat>
          <c:val>
            <c:numRef>
              <c:f>'11-5DX 必要性・位置づけ'!$Z$7:$Z$10</c:f>
              <c:numCache>
                <c:formatCode>0.0%</c:formatCode>
                <c:ptCount val="4"/>
                <c:pt idx="0">
                  <c:v>0.21501706484641639</c:v>
                </c:pt>
                <c:pt idx="1">
                  <c:v>0.145748987854251</c:v>
                </c:pt>
                <c:pt idx="2">
                  <c:v>0.18965517241379309</c:v>
                </c:pt>
                <c:pt idx="3">
                  <c:v>0.11212121212121212</c:v>
                </c:pt>
              </c:numCache>
            </c:numRef>
          </c:val>
          <c:extLst>
            <c:ext xmlns:c16="http://schemas.microsoft.com/office/drawing/2014/chart" uri="{C3380CC4-5D6E-409C-BE32-E72D297353CC}">
              <c16:uniqueId val="{00000000-054A-44D7-9E5B-6A929D755C61}"/>
            </c:ext>
          </c:extLst>
        </c:ser>
        <c:ser>
          <c:idx val="2"/>
          <c:order val="1"/>
          <c:tx>
            <c:strRef>
              <c:f>'11-5DX 必要性・位置づけ'!$AA$5</c:f>
              <c:strCache>
                <c:ptCount val="1"/>
                <c:pt idx="0">
                  <c:v>高い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'11-5DX 必要性・位置づけ'!$Y$7:$Y$10</c:f>
              <c:strCache>
                <c:ptCount val="4"/>
                <c:pt idx="0">
                  <c:v>ユーザー企業（n=293）</c:v>
                </c:pt>
                <c:pt idx="1">
                  <c:v>メーカー企業（n=247）</c:v>
                </c:pt>
                <c:pt idx="2">
                  <c:v>サブシステム提供企業（n=174）</c:v>
                </c:pt>
                <c:pt idx="3">
                  <c:v>サービス提供企業（n=330）</c:v>
                </c:pt>
              </c:strCache>
            </c:strRef>
          </c:cat>
          <c:val>
            <c:numRef>
              <c:f>'11-5DX 必要性・位置づけ'!$AA$7:$AA$10</c:f>
              <c:numCache>
                <c:formatCode>0.0%</c:formatCode>
                <c:ptCount val="4"/>
                <c:pt idx="0">
                  <c:v>0.34470989761092152</c:v>
                </c:pt>
                <c:pt idx="1">
                  <c:v>0.44534412955465585</c:v>
                </c:pt>
                <c:pt idx="2">
                  <c:v>0.35057471264367818</c:v>
                </c:pt>
                <c:pt idx="3">
                  <c:v>0.30909090909090908</c:v>
                </c:pt>
              </c:numCache>
            </c:numRef>
          </c:val>
          <c:extLst>
            <c:ext xmlns:c16="http://schemas.microsoft.com/office/drawing/2014/chart" uri="{C3380CC4-5D6E-409C-BE32-E72D297353CC}">
              <c16:uniqueId val="{00000001-054A-44D7-9E5B-6A929D755C61}"/>
            </c:ext>
          </c:extLst>
        </c:ser>
        <c:ser>
          <c:idx val="1"/>
          <c:order val="2"/>
          <c:tx>
            <c:strRef>
              <c:f>'11-5DX 必要性・位置づけ'!$AB$5</c:f>
              <c:strCache>
                <c:ptCount val="1"/>
                <c:pt idx="0">
                  <c:v>低い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'11-5DX 必要性・位置づけ'!$Y$7:$Y$10</c:f>
              <c:strCache>
                <c:ptCount val="4"/>
                <c:pt idx="0">
                  <c:v>ユーザー企業（n=293）</c:v>
                </c:pt>
                <c:pt idx="1">
                  <c:v>メーカー企業（n=247）</c:v>
                </c:pt>
                <c:pt idx="2">
                  <c:v>サブシステム提供企業（n=174）</c:v>
                </c:pt>
                <c:pt idx="3">
                  <c:v>サービス提供企業（n=330）</c:v>
                </c:pt>
              </c:strCache>
            </c:strRef>
          </c:cat>
          <c:val>
            <c:numRef>
              <c:f>'11-5DX 必要性・位置づけ'!$AB$7:$AB$10</c:f>
              <c:numCache>
                <c:formatCode>0.0%</c:formatCode>
                <c:ptCount val="4"/>
                <c:pt idx="0">
                  <c:v>0.18430034129692832</c:v>
                </c:pt>
                <c:pt idx="1">
                  <c:v>0.21862348178137653</c:v>
                </c:pt>
                <c:pt idx="2">
                  <c:v>0.25862068965517243</c:v>
                </c:pt>
                <c:pt idx="3">
                  <c:v>0.22727272727272727</c:v>
                </c:pt>
              </c:numCache>
            </c:numRef>
          </c:val>
          <c:extLst>
            <c:ext xmlns:c16="http://schemas.microsoft.com/office/drawing/2014/chart" uri="{C3380CC4-5D6E-409C-BE32-E72D297353CC}">
              <c16:uniqueId val="{00000002-054A-44D7-9E5B-6A929D755C61}"/>
            </c:ext>
          </c:extLst>
        </c:ser>
        <c:ser>
          <c:idx val="3"/>
          <c:order val="3"/>
          <c:tx>
            <c:strRef>
              <c:f>'11-5DX 必要性・位置づけ'!$AC$5</c:f>
              <c:strCache>
                <c:ptCount val="1"/>
                <c:pt idx="0">
                  <c:v>全くない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'11-5DX 必要性・位置づけ'!$Y$7:$Y$10</c:f>
              <c:strCache>
                <c:ptCount val="4"/>
                <c:pt idx="0">
                  <c:v>ユーザー企業（n=293）</c:v>
                </c:pt>
                <c:pt idx="1">
                  <c:v>メーカー企業（n=247）</c:v>
                </c:pt>
                <c:pt idx="2">
                  <c:v>サブシステム提供企業（n=174）</c:v>
                </c:pt>
                <c:pt idx="3">
                  <c:v>サービス提供企業（n=330）</c:v>
                </c:pt>
              </c:strCache>
            </c:strRef>
          </c:cat>
          <c:val>
            <c:numRef>
              <c:f>'11-5DX 必要性・位置づけ'!$AC$7:$AC$10</c:f>
              <c:numCache>
                <c:formatCode>0.0%</c:formatCode>
                <c:ptCount val="4"/>
                <c:pt idx="0">
                  <c:v>0.10580204778156997</c:v>
                </c:pt>
                <c:pt idx="1">
                  <c:v>6.0728744939271252E-2</c:v>
                </c:pt>
                <c:pt idx="2">
                  <c:v>9.1954022988505746E-2</c:v>
                </c:pt>
                <c:pt idx="3">
                  <c:v>0.15454545454545454</c:v>
                </c:pt>
              </c:numCache>
            </c:numRef>
          </c:val>
          <c:extLst>
            <c:ext xmlns:c16="http://schemas.microsoft.com/office/drawing/2014/chart" uri="{C3380CC4-5D6E-409C-BE32-E72D297353CC}">
              <c16:uniqueId val="{00000003-054A-44D7-9E5B-6A929D755C61}"/>
            </c:ext>
          </c:extLst>
        </c:ser>
        <c:ser>
          <c:idx val="4"/>
          <c:order val="4"/>
          <c:tx>
            <c:strRef>
              <c:f>'11-5DX 必要性・位置づけ'!$AD$5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'11-5DX 必要性・位置づけ'!$Y$7:$Y$10</c:f>
              <c:strCache>
                <c:ptCount val="4"/>
                <c:pt idx="0">
                  <c:v>ユーザー企業（n=293）</c:v>
                </c:pt>
                <c:pt idx="1">
                  <c:v>メーカー企業（n=247）</c:v>
                </c:pt>
                <c:pt idx="2">
                  <c:v>サブシステム提供企業（n=174）</c:v>
                </c:pt>
                <c:pt idx="3">
                  <c:v>サービス提供企業（n=330）</c:v>
                </c:pt>
              </c:strCache>
            </c:strRef>
          </c:cat>
          <c:val>
            <c:numRef>
              <c:f>'11-5DX 必要性・位置づけ'!$AD$7:$AD$10</c:f>
              <c:numCache>
                <c:formatCode>0.0%</c:formatCode>
                <c:ptCount val="4"/>
                <c:pt idx="0">
                  <c:v>0.15017064846416384</c:v>
                </c:pt>
                <c:pt idx="1">
                  <c:v>0.12955465587044535</c:v>
                </c:pt>
                <c:pt idx="2">
                  <c:v>0.10919540229885058</c:v>
                </c:pt>
                <c:pt idx="3">
                  <c:v>0.19696969696969696</c:v>
                </c:pt>
              </c:numCache>
            </c:numRef>
          </c:val>
          <c:extLst>
            <c:ext xmlns:c16="http://schemas.microsoft.com/office/drawing/2014/chart" uri="{C3380CC4-5D6E-409C-BE32-E72D297353CC}">
              <c16:uniqueId val="{00000004-054A-44D7-9E5B-6A929D755C6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20616896969408768"/>
          <c:y val="0.86346423884514434"/>
          <c:w val="0.71171974791525494"/>
          <c:h val="6.208333333333333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89317250110056"/>
          <c:y val="0.17669028871391076"/>
          <c:w val="0.7446565733174042"/>
          <c:h val="0.60331528871391071"/>
        </c:manualLayout>
      </c:layout>
      <c:barChart>
        <c:barDir val="bar"/>
        <c:grouping val="stacked"/>
        <c:varyColors val="0"/>
        <c:ser>
          <c:idx val="0"/>
          <c:order val="0"/>
          <c:tx>
            <c:strRef>
              <c:f>'11-６DX 取り組み・位置づけ'!$K$5</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'11-６DX 取り組み・位置づけ'!$J$7:$J$10</c:f>
              <c:strCache>
                <c:ptCount val="4"/>
                <c:pt idx="0">
                  <c:v>ユーザー企業（n=307）</c:v>
                </c:pt>
                <c:pt idx="1">
                  <c:v>メーカー企業（n=254）</c:v>
                </c:pt>
                <c:pt idx="2">
                  <c:v>サブシステム提供企業（n=179）</c:v>
                </c:pt>
                <c:pt idx="3">
                  <c:v>サービス提供企業（n=355）</c:v>
                </c:pt>
              </c:strCache>
            </c:strRef>
          </c:cat>
          <c:val>
            <c:numRef>
              <c:f>'11-６DX 取り組み・位置づけ'!$K$7:$K$10</c:f>
              <c:numCache>
                <c:formatCode>0.0%</c:formatCode>
                <c:ptCount val="4"/>
                <c:pt idx="0">
                  <c:v>5.5374592833876218E-2</c:v>
                </c:pt>
                <c:pt idx="1">
                  <c:v>9.055118110236221E-2</c:v>
                </c:pt>
                <c:pt idx="2">
                  <c:v>7.2625698324022353E-2</c:v>
                </c:pt>
                <c:pt idx="3">
                  <c:v>7.8873239436619724E-2</c:v>
                </c:pt>
              </c:numCache>
            </c:numRef>
          </c:val>
          <c:extLst>
            <c:ext xmlns:c16="http://schemas.microsoft.com/office/drawing/2014/chart" uri="{C3380CC4-5D6E-409C-BE32-E72D297353CC}">
              <c16:uniqueId val="{00000000-3864-4C07-944F-1C04C5ADF66D}"/>
            </c:ext>
          </c:extLst>
        </c:ser>
        <c:ser>
          <c:idx val="2"/>
          <c:order val="1"/>
          <c:tx>
            <c:strRef>
              <c:f>'11-６DX 取り組み・位置づけ'!$L$5</c:f>
              <c:strCache>
                <c:ptCount val="1"/>
                <c:pt idx="0">
                  <c:v>活発</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'11-６DX 取り組み・位置づけ'!$J$7:$J$10</c:f>
              <c:strCache>
                <c:ptCount val="4"/>
                <c:pt idx="0">
                  <c:v>ユーザー企業（n=307）</c:v>
                </c:pt>
                <c:pt idx="1">
                  <c:v>メーカー企業（n=254）</c:v>
                </c:pt>
                <c:pt idx="2">
                  <c:v>サブシステム提供企業（n=179）</c:v>
                </c:pt>
                <c:pt idx="3">
                  <c:v>サービス提供企業（n=355）</c:v>
                </c:pt>
              </c:strCache>
            </c:strRef>
          </c:cat>
          <c:val>
            <c:numRef>
              <c:f>'11-６DX 取り組み・位置づけ'!$L$7:$L$10</c:f>
              <c:numCache>
                <c:formatCode>0.0%</c:formatCode>
                <c:ptCount val="4"/>
                <c:pt idx="0">
                  <c:v>0.29641693811074921</c:v>
                </c:pt>
                <c:pt idx="1">
                  <c:v>0.3346456692913386</c:v>
                </c:pt>
                <c:pt idx="2">
                  <c:v>0.26815642458100558</c:v>
                </c:pt>
                <c:pt idx="3">
                  <c:v>0.29577464788732394</c:v>
                </c:pt>
              </c:numCache>
            </c:numRef>
          </c:val>
          <c:extLst>
            <c:ext xmlns:c16="http://schemas.microsoft.com/office/drawing/2014/chart" uri="{C3380CC4-5D6E-409C-BE32-E72D297353CC}">
              <c16:uniqueId val="{00000001-3864-4C07-944F-1C04C5ADF66D}"/>
            </c:ext>
          </c:extLst>
        </c:ser>
        <c:ser>
          <c:idx val="1"/>
          <c:order val="2"/>
          <c:tx>
            <c:strRef>
              <c:f>'11-６DX 取り組み・位置づけ'!$M$5</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'11-６DX 取り組み・位置づけ'!$J$7:$J$10</c:f>
              <c:strCache>
                <c:ptCount val="4"/>
                <c:pt idx="0">
                  <c:v>ユーザー企業（n=307）</c:v>
                </c:pt>
                <c:pt idx="1">
                  <c:v>メーカー企業（n=254）</c:v>
                </c:pt>
                <c:pt idx="2">
                  <c:v>サブシステム提供企業（n=179）</c:v>
                </c:pt>
                <c:pt idx="3">
                  <c:v>サービス提供企業（n=355）</c:v>
                </c:pt>
              </c:strCache>
            </c:strRef>
          </c:cat>
          <c:val>
            <c:numRef>
              <c:f>'11-６DX 取り組み・位置づけ'!$M$7:$M$10</c:f>
              <c:numCache>
                <c:formatCode>0.0%</c:formatCode>
                <c:ptCount val="4"/>
                <c:pt idx="0">
                  <c:v>0.40065146579804561</c:v>
                </c:pt>
                <c:pt idx="1">
                  <c:v>0.36614173228346458</c:v>
                </c:pt>
                <c:pt idx="2">
                  <c:v>0.45810055865921789</c:v>
                </c:pt>
                <c:pt idx="3">
                  <c:v>0.39436619718309857</c:v>
                </c:pt>
              </c:numCache>
            </c:numRef>
          </c:val>
          <c:extLst>
            <c:ext xmlns:c16="http://schemas.microsoft.com/office/drawing/2014/chart" uri="{C3380CC4-5D6E-409C-BE32-E72D297353CC}">
              <c16:uniqueId val="{00000002-3864-4C07-944F-1C04C5ADF66D}"/>
            </c:ext>
          </c:extLst>
        </c:ser>
        <c:ser>
          <c:idx val="3"/>
          <c:order val="3"/>
          <c:tx>
            <c:strRef>
              <c:f>'11-６DX 取り組み・位置づけ'!$N$5</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'11-６DX 取り組み・位置づけ'!$J$7:$J$10</c:f>
              <c:strCache>
                <c:ptCount val="4"/>
                <c:pt idx="0">
                  <c:v>ユーザー企業（n=307）</c:v>
                </c:pt>
                <c:pt idx="1">
                  <c:v>メーカー企業（n=254）</c:v>
                </c:pt>
                <c:pt idx="2">
                  <c:v>サブシステム提供企業（n=179）</c:v>
                </c:pt>
                <c:pt idx="3">
                  <c:v>サービス提供企業（n=355）</c:v>
                </c:pt>
              </c:strCache>
            </c:strRef>
          </c:cat>
          <c:val>
            <c:numRef>
              <c:f>'11-６DX 取り組み・位置づけ'!$N$7:$N$10</c:f>
              <c:numCache>
                <c:formatCode>0.0%</c:formatCode>
                <c:ptCount val="4"/>
                <c:pt idx="0">
                  <c:v>0.15960912052117263</c:v>
                </c:pt>
                <c:pt idx="1">
                  <c:v>0.1141732283464567</c:v>
                </c:pt>
                <c:pt idx="2">
                  <c:v>0.14525139664804471</c:v>
                </c:pt>
                <c:pt idx="3">
                  <c:v>0.14647887323943662</c:v>
                </c:pt>
              </c:numCache>
            </c:numRef>
          </c:val>
          <c:extLst>
            <c:ext xmlns:c16="http://schemas.microsoft.com/office/drawing/2014/chart" uri="{C3380CC4-5D6E-409C-BE32-E72D297353CC}">
              <c16:uniqueId val="{00000003-3864-4C07-944F-1C04C5ADF66D}"/>
            </c:ext>
          </c:extLst>
        </c:ser>
        <c:ser>
          <c:idx val="4"/>
          <c:order val="4"/>
          <c:tx>
            <c:strRef>
              <c:f>'11-６DX 取り組み・位置づけ'!$O$5</c:f>
              <c:strCache>
                <c:ptCount val="1"/>
                <c:pt idx="0">
                  <c:v>わからない</c:v>
                </c:pt>
              </c:strCache>
            </c:strRef>
          </c:tx>
          <c:spPr>
            <a:no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'11-６DX 取り組み・位置づけ'!$J$7:$J$10</c:f>
              <c:strCache>
                <c:ptCount val="4"/>
                <c:pt idx="0">
                  <c:v>ユーザー企業（n=307）</c:v>
                </c:pt>
                <c:pt idx="1">
                  <c:v>メーカー企業（n=254）</c:v>
                </c:pt>
                <c:pt idx="2">
                  <c:v>サブシステム提供企業（n=179）</c:v>
                </c:pt>
                <c:pt idx="3">
                  <c:v>サービス提供企業（n=355）</c:v>
                </c:pt>
              </c:strCache>
            </c:strRef>
          </c:cat>
          <c:val>
            <c:numRef>
              <c:f>'11-６DX 取り組み・位置づけ'!$O$7:$O$10</c:f>
              <c:numCache>
                <c:formatCode>0.0%</c:formatCode>
                <c:ptCount val="4"/>
                <c:pt idx="0">
                  <c:v>8.7947882736156349E-2</c:v>
                </c:pt>
                <c:pt idx="1">
                  <c:v>9.4488188976377951E-2</c:v>
                </c:pt>
                <c:pt idx="2">
                  <c:v>5.5865921787709494E-2</c:v>
                </c:pt>
                <c:pt idx="3">
                  <c:v>8.4507042253521125E-2</c:v>
                </c:pt>
              </c:numCache>
            </c:numRef>
          </c:val>
          <c:extLst>
            <c:ext xmlns:c16="http://schemas.microsoft.com/office/drawing/2014/chart" uri="{C3380CC4-5D6E-409C-BE32-E72D297353CC}">
              <c16:uniqueId val="{00000004-3864-4C07-944F-1C04C5ADF66D}"/>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02823018458197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89317250110056"/>
          <c:y val="0.17669028871391076"/>
          <c:w val="0.7446565733174042"/>
          <c:h val="0.60331528871391071"/>
        </c:manualLayout>
      </c:layout>
      <c:barChart>
        <c:barDir val="bar"/>
        <c:grouping val="stacked"/>
        <c:varyColors val="0"/>
        <c:ser>
          <c:idx val="0"/>
          <c:order val="0"/>
          <c:tx>
            <c:strRef>
              <c:f>'11-６DX 取り組み・位置づけ'!$Z$5</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'11-６DX 取り組み・位置づけ'!$Y$7:$Y$10</c:f>
              <c:strCache>
                <c:ptCount val="4"/>
                <c:pt idx="0">
                  <c:v>ユーザー企業（n=295）</c:v>
                </c:pt>
                <c:pt idx="1">
                  <c:v>メーカー企業（n=247）</c:v>
                </c:pt>
                <c:pt idx="2">
                  <c:v>サブシステム提供企業（n=174）</c:v>
                </c:pt>
                <c:pt idx="3">
                  <c:v>サービス提供企業（n=332）</c:v>
                </c:pt>
              </c:strCache>
            </c:strRef>
          </c:cat>
          <c:val>
            <c:numRef>
              <c:f>'11-６DX 取り組み・位置づけ'!$Z$7:$Z$10</c:f>
              <c:numCache>
                <c:formatCode>0.0%</c:formatCode>
                <c:ptCount val="4"/>
                <c:pt idx="0">
                  <c:v>4.7457627118644069E-2</c:v>
                </c:pt>
                <c:pt idx="1">
                  <c:v>7.28744939271255E-2</c:v>
                </c:pt>
                <c:pt idx="2">
                  <c:v>7.4712643678160925E-2</c:v>
                </c:pt>
                <c:pt idx="3">
                  <c:v>4.5180722891566265E-2</c:v>
                </c:pt>
              </c:numCache>
            </c:numRef>
          </c:val>
          <c:extLst>
            <c:ext xmlns:c16="http://schemas.microsoft.com/office/drawing/2014/chart" uri="{C3380CC4-5D6E-409C-BE32-E72D297353CC}">
              <c16:uniqueId val="{00000000-777C-47BE-A06B-564A44050AB5}"/>
            </c:ext>
          </c:extLst>
        </c:ser>
        <c:ser>
          <c:idx val="2"/>
          <c:order val="1"/>
          <c:tx>
            <c:strRef>
              <c:f>'11-６DX 取り組み・位置づけ'!$AA$5</c:f>
              <c:strCache>
                <c:ptCount val="1"/>
                <c:pt idx="0">
                  <c:v>活発</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'11-６DX 取り組み・位置づけ'!$Y$7:$Y$10</c:f>
              <c:strCache>
                <c:ptCount val="4"/>
                <c:pt idx="0">
                  <c:v>ユーザー企業（n=295）</c:v>
                </c:pt>
                <c:pt idx="1">
                  <c:v>メーカー企業（n=247）</c:v>
                </c:pt>
                <c:pt idx="2">
                  <c:v>サブシステム提供企業（n=174）</c:v>
                </c:pt>
                <c:pt idx="3">
                  <c:v>サービス提供企業（n=332）</c:v>
                </c:pt>
              </c:strCache>
            </c:strRef>
          </c:cat>
          <c:val>
            <c:numRef>
              <c:f>'11-６DX 取り組み・位置づけ'!$AA$7:$AA$10</c:f>
              <c:numCache>
                <c:formatCode>0.0%</c:formatCode>
                <c:ptCount val="4"/>
                <c:pt idx="0">
                  <c:v>0.25084745762711863</c:v>
                </c:pt>
                <c:pt idx="1">
                  <c:v>0.2874493927125506</c:v>
                </c:pt>
                <c:pt idx="2">
                  <c:v>0.23563218390804597</c:v>
                </c:pt>
                <c:pt idx="3">
                  <c:v>0.21385542168674698</c:v>
                </c:pt>
              </c:numCache>
            </c:numRef>
          </c:val>
          <c:extLst>
            <c:ext xmlns:c16="http://schemas.microsoft.com/office/drawing/2014/chart" uri="{C3380CC4-5D6E-409C-BE32-E72D297353CC}">
              <c16:uniqueId val="{00000001-777C-47BE-A06B-564A44050AB5}"/>
            </c:ext>
          </c:extLst>
        </c:ser>
        <c:ser>
          <c:idx val="1"/>
          <c:order val="2"/>
          <c:tx>
            <c:strRef>
              <c:f>'11-６DX 取り組み・位置づけ'!$AB$5</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'11-６DX 取り組み・位置づけ'!$Y$7:$Y$10</c:f>
              <c:strCache>
                <c:ptCount val="4"/>
                <c:pt idx="0">
                  <c:v>ユーザー企業（n=295）</c:v>
                </c:pt>
                <c:pt idx="1">
                  <c:v>メーカー企業（n=247）</c:v>
                </c:pt>
                <c:pt idx="2">
                  <c:v>サブシステム提供企業（n=174）</c:v>
                </c:pt>
                <c:pt idx="3">
                  <c:v>サービス提供企業（n=332）</c:v>
                </c:pt>
              </c:strCache>
            </c:strRef>
          </c:cat>
          <c:val>
            <c:numRef>
              <c:f>'11-６DX 取り組み・位置づけ'!$AB$7:$AB$10</c:f>
              <c:numCache>
                <c:formatCode>0.0%</c:formatCode>
                <c:ptCount val="4"/>
                <c:pt idx="0">
                  <c:v>0.38305084745762713</c:v>
                </c:pt>
                <c:pt idx="1">
                  <c:v>0.35222672064777327</c:v>
                </c:pt>
                <c:pt idx="2">
                  <c:v>0.40229885057471265</c:v>
                </c:pt>
                <c:pt idx="3">
                  <c:v>0.28915662650602408</c:v>
                </c:pt>
              </c:numCache>
            </c:numRef>
          </c:val>
          <c:extLst>
            <c:ext xmlns:c16="http://schemas.microsoft.com/office/drawing/2014/chart" uri="{C3380CC4-5D6E-409C-BE32-E72D297353CC}">
              <c16:uniqueId val="{00000002-777C-47BE-A06B-564A44050AB5}"/>
            </c:ext>
          </c:extLst>
        </c:ser>
        <c:ser>
          <c:idx val="3"/>
          <c:order val="3"/>
          <c:tx>
            <c:strRef>
              <c:f>'11-６DX 取り組み・位置づけ'!$AC$5</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'11-６DX 取り組み・位置づけ'!$Y$7:$Y$10</c:f>
              <c:strCache>
                <c:ptCount val="4"/>
                <c:pt idx="0">
                  <c:v>ユーザー企業（n=295）</c:v>
                </c:pt>
                <c:pt idx="1">
                  <c:v>メーカー企業（n=247）</c:v>
                </c:pt>
                <c:pt idx="2">
                  <c:v>サブシステム提供企業（n=174）</c:v>
                </c:pt>
                <c:pt idx="3">
                  <c:v>サービス提供企業（n=332）</c:v>
                </c:pt>
              </c:strCache>
            </c:strRef>
          </c:cat>
          <c:val>
            <c:numRef>
              <c:f>'11-６DX 取り組み・位置づけ'!$AC$7:$AC$10</c:f>
              <c:numCache>
                <c:formatCode>0.0%</c:formatCode>
                <c:ptCount val="4"/>
                <c:pt idx="0">
                  <c:v>0.19322033898305085</c:v>
                </c:pt>
                <c:pt idx="1">
                  <c:v>0.18623481781376519</c:v>
                </c:pt>
                <c:pt idx="2">
                  <c:v>0.20114942528735633</c:v>
                </c:pt>
                <c:pt idx="3">
                  <c:v>0.28915662650602408</c:v>
                </c:pt>
              </c:numCache>
            </c:numRef>
          </c:val>
          <c:extLst>
            <c:ext xmlns:c16="http://schemas.microsoft.com/office/drawing/2014/chart" uri="{C3380CC4-5D6E-409C-BE32-E72D297353CC}">
              <c16:uniqueId val="{00000003-777C-47BE-A06B-564A44050AB5}"/>
            </c:ext>
          </c:extLst>
        </c:ser>
        <c:ser>
          <c:idx val="4"/>
          <c:order val="4"/>
          <c:tx>
            <c:strRef>
              <c:f>'11-６DX 取り組み・位置づけ'!$AD$5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'11-６DX 取り組み・位置づけ'!$Y$7:$Y$10</c:f>
              <c:strCache>
                <c:ptCount val="4"/>
                <c:pt idx="0">
                  <c:v>ユーザー企業（n=295）</c:v>
                </c:pt>
                <c:pt idx="1">
                  <c:v>メーカー企業（n=247）</c:v>
                </c:pt>
                <c:pt idx="2">
                  <c:v>サブシステム提供企業（n=174）</c:v>
                </c:pt>
                <c:pt idx="3">
                  <c:v>サービス提供企業（n=332）</c:v>
                </c:pt>
              </c:strCache>
            </c:strRef>
          </c:cat>
          <c:val>
            <c:numRef>
              <c:f>'11-６DX 取り組み・位置づけ'!$AD$7:$AD$10</c:f>
              <c:numCache>
                <c:formatCode>0.0%</c:formatCode>
                <c:ptCount val="4"/>
                <c:pt idx="0">
                  <c:v>0.12542372881355932</c:v>
                </c:pt>
                <c:pt idx="1">
                  <c:v>0.10121457489878542</c:v>
                </c:pt>
                <c:pt idx="2">
                  <c:v>8.6206896551724144E-2</c:v>
                </c:pt>
                <c:pt idx="3">
                  <c:v>0.16265060240963855</c:v>
                </c:pt>
              </c:numCache>
            </c:numRef>
          </c:val>
          <c:extLst>
            <c:ext xmlns:c16="http://schemas.microsoft.com/office/drawing/2014/chart" uri="{C3380CC4-5D6E-409C-BE32-E72D297353CC}">
              <c16:uniqueId val="{00000004-777C-47BE-A06B-564A44050AB5}"/>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20616896969408768"/>
          <c:y val="0.86763090551181099"/>
          <c:w val="0.74653925053530379"/>
          <c:h val="6.625000000000000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44346135007406"/>
          <c:y val="0.17374926663578821"/>
          <c:w val="0.78850632677650123"/>
          <c:h val="0.65331528871391076"/>
        </c:manualLayout>
      </c:layout>
      <c:barChart>
        <c:barDir val="bar"/>
        <c:grouping val="stacked"/>
        <c:varyColors val="0"/>
        <c:ser>
          <c:idx val="0"/>
          <c:order val="0"/>
          <c:tx>
            <c:strRef>
              <c:f>'11-7DX 事業への影響・従業員別'!$K$5</c:f>
              <c:strCache>
                <c:ptCount val="1"/>
                <c:pt idx="0">
                  <c:v>非常に大きい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'11-7DX 事業への影響・従業員別'!$J$7:$J$9</c:f>
              <c:strCache>
                <c:ptCount val="3"/>
                <c:pt idx="0">
                  <c:v>～20人（n=407）</c:v>
                </c:pt>
                <c:pt idx="1">
                  <c:v>21～100人（n=395）</c:v>
                </c:pt>
                <c:pt idx="2">
                  <c:v>101人～（n=326）</c:v>
                </c:pt>
              </c:strCache>
            </c:strRef>
          </c:cat>
          <c:val>
            <c:numRef>
              <c:f>'11-7DX 事業への影響・従業員別'!$K$7:$K$9</c:f>
              <c:numCache>
                <c:formatCode>0.0%</c:formatCode>
                <c:ptCount val="3"/>
                <c:pt idx="0">
                  <c:v>0.13022113022113022</c:v>
                </c:pt>
                <c:pt idx="1">
                  <c:v>0.13417721518987341</c:v>
                </c:pt>
                <c:pt idx="2">
                  <c:v>0.20245398773006135</c:v>
                </c:pt>
              </c:numCache>
            </c:numRef>
          </c:val>
          <c:extLst>
            <c:ext xmlns:c16="http://schemas.microsoft.com/office/drawing/2014/chart" uri="{C3380CC4-5D6E-409C-BE32-E72D297353CC}">
              <c16:uniqueId val="{00000000-C520-42F6-AA74-B6EDF90CDD8E}"/>
            </c:ext>
          </c:extLst>
        </c:ser>
        <c:ser>
          <c:idx val="2"/>
          <c:order val="1"/>
          <c:tx>
            <c:strRef>
              <c:f>'11-7DX 事業への影響・従業員別'!$L$5</c:f>
              <c:strCache>
                <c:ptCount val="1"/>
                <c:pt idx="0">
                  <c:v>大きい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'11-7DX 事業への影響・従業員別'!$J$7:$J$9</c:f>
              <c:strCache>
                <c:ptCount val="3"/>
                <c:pt idx="0">
                  <c:v>～20人（n=407）</c:v>
                </c:pt>
                <c:pt idx="1">
                  <c:v>21～100人（n=395）</c:v>
                </c:pt>
                <c:pt idx="2">
                  <c:v>101人～（n=326）</c:v>
                </c:pt>
              </c:strCache>
            </c:strRef>
          </c:cat>
          <c:val>
            <c:numRef>
              <c:f>'11-7DX 事業への影響・従業員別'!$L$7:$L$9</c:f>
              <c:numCache>
                <c:formatCode>0.0%</c:formatCode>
                <c:ptCount val="3"/>
                <c:pt idx="0">
                  <c:v>0.30221130221130221</c:v>
                </c:pt>
                <c:pt idx="1">
                  <c:v>0.44050632911392407</c:v>
                </c:pt>
                <c:pt idx="2">
                  <c:v>0.53067484662576692</c:v>
                </c:pt>
              </c:numCache>
            </c:numRef>
          </c:val>
          <c:extLst>
            <c:ext xmlns:c16="http://schemas.microsoft.com/office/drawing/2014/chart" uri="{C3380CC4-5D6E-409C-BE32-E72D297353CC}">
              <c16:uniqueId val="{00000001-C520-42F6-AA74-B6EDF90CDD8E}"/>
            </c:ext>
          </c:extLst>
        </c:ser>
        <c:ser>
          <c:idx val="1"/>
          <c:order val="2"/>
          <c:tx>
            <c:strRef>
              <c:f>'11-7DX 事業への影響・従業員別'!$M$5</c:f>
              <c:strCache>
                <c:ptCount val="1"/>
                <c:pt idx="0">
                  <c:v>小さい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'11-7DX 事業への影響・従業員別'!$J$7:$J$9</c:f>
              <c:strCache>
                <c:ptCount val="3"/>
                <c:pt idx="0">
                  <c:v>～20人（n=407）</c:v>
                </c:pt>
                <c:pt idx="1">
                  <c:v>21～100人（n=395）</c:v>
                </c:pt>
                <c:pt idx="2">
                  <c:v>101人～（n=326）</c:v>
                </c:pt>
              </c:strCache>
            </c:strRef>
          </c:cat>
          <c:val>
            <c:numRef>
              <c:f>'11-7DX 事業への影響・従業員別'!$M$7:$M$9</c:f>
              <c:numCache>
                <c:formatCode>0.0%</c:formatCode>
                <c:ptCount val="3"/>
                <c:pt idx="0">
                  <c:v>0.29729729729729731</c:v>
                </c:pt>
                <c:pt idx="1">
                  <c:v>0.26075949367088608</c:v>
                </c:pt>
                <c:pt idx="2">
                  <c:v>0.17484662576687116</c:v>
                </c:pt>
              </c:numCache>
            </c:numRef>
          </c:val>
          <c:extLst>
            <c:ext xmlns:c16="http://schemas.microsoft.com/office/drawing/2014/chart" uri="{C3380CC4-5D6E-409C-BE32-E72D297353CC}">
              <c16:uniqueId val="{00000002-C520-42F6-AA74-B6EDF90CDD8E}"/>
            </c:ext>
          </c:extLst>
        </c:ser>
        <c:ser>
          <c:idx val="3"/>
          <c:order val="3"/>
          <c:tx>
            <c:strRef>
              <c:f>'11-7DX 事業への影響・従業員別'!$N$5</c:f>
              <c:strCache>
                <c:ptCount val="1"/>
                <c:pt idx="0">
                  <c:v>全くない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'11-7DX 事業への影響・従業員別'!$J$7:$J$9</c:f>
              <c:strCache>
                <c:ptCount val="3"/>
                <c:pt idx="0">
                  <c:v>～20人（n=407）</c:v>
                </c:pt>
                <c:pt idx="1">
                  <c:v>21～100人（n=395）</c:v>
                </c:pt>
                <c:pt idx="2">
                  <c:v>101人～（n=326）</c:v>
                </c:pt>
              </c:strCache>
            </c:strRef>
          </c:cat>
          <c:val>
            <c:numRef>
              <c:f>'11-7DX 事業への影響・従業員別'!$N$7:$N$9</c:f>
              <c:numCache>
                <c:formatCode>0.0%</c:formatCode>
                <c:ptCount val="3"/>
                <c:pt idx="0">
                  <c:v>0.10565110565110565</c:v>
                </c:pt>
                <c:pt idx="1">
                  <c:v>6.3291139240506333E-2</c:v>
                </c:pt>
                <c:pt idx="2">
                  <c:v>1.5337423312883436E-2</c:v>
                </c:pt>
              </c:numCache>
            </c:numRef>
          </c:val>
          <c:extLst>
            <c:ext xmlns:c16="http://schemas.microsoft.com/office/drawing/2014/chart" uri="{C3380CC4-5D6E-409C-BE32-E72D297353CC}">
              <c16:uniqueId val="{00000003-C520-42F6-AA74-B6EDF90CDD8E}"/>
            </c:ext>
          </c:extLst>
        </c:ser>
        <c:ser>
          <c:idx val="4"/>
          <c:order val="4"/>
          <c:tx>
            <c:strRef>
              <c:f>'11-7DX 事業への影響・従業員別'!$O$5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'11-7DX 事業への影響・従業員別'!$J$7:$J$9</c:f>
              <c:strCache>
                <c:ptCount val="3"/>
                <c:pt idx="0">
                  <c:v>～20人（n=407）</c:v>
                </c:pt>
                <c:pt idx="1">
                  <c:v>21～100人（n=395）</c:v>
                </c:pt>
                <c:pt idx="2">
                  <c:v>101人～（n=326）</c:v>
                </c:pt>
              </c:strCache>
            </c:strRef>
          </c:cat>
          <c:val>
            <c:numRef>
              <c:f>'11-7DX 事業への影響・従業員別'!$O$7:$O$9</c:f>
              <c:numCache>
                <c:formatCode>0.0%</c:formatCode>
                <c:ptCount val="3"/>
                <c:pt idx="0">
                  <c:v>0.16461916461916462</c:v>
                </c:pt>
                <c:pt idx="1">
                  <c:v>0.10126582278481013</c:v>
                </c:pt>
                <c:pt idx="2">
                  <c:v>7.6687116564417179E-2</c:v>
                </c:pt>
              </c:numCache>
            </c:numRef>
          </c:val>
          <c:extLst>
            <c:ext xmlns:c16="http://schemas.microsoft.com/office/drawing/2014/chart" uri="{C3380CC4-5D6E-409C-BE32-E72D297353CC}">
              <c16:uniqueId val="{00000004-C520-42F6-AA74-B6EDF90CDD8E}"/>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02823018458197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44346135007406"/>
          <c:y val="0.17374926663578821"/>
          <c:w val="0.78850632677650123"/>
          <c:h val="0.65331528871391076"/>
        </c:manualLayout>
      </c:layout>
      <c:barChart>
        <c:barDir val="bar"/>
        <c:grouping val="stacked"/>
        <c:varyColors val="0"/>
        <c:ser>
          <c:idx val="0"/>
          <c:order val="0"/>
          <c:tx>
            <c:strRef>
              <c:f>'11-7DX 事業への影響・従業員別'!$Z$5</c:f>
              <c:strCache>
                <c:ptCount val="1"/>
                <c:pt idx="0">
                  <c:v>非常に大きい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'11-7DX 事業への影響・従業員別'!$Y$7:$Y$9</c:f>
              <c:strCache>
                <c:ptCount val="3"/>
                <c:pt idx="0">
                  <c:v>～20人（n=389）</c:v>
                </c:pt>
                <c:pt idx="1">
                  <c:v>21～100人（n=380）</c:v>
                </c:pt>
                <c:pt idx="2">
                  <c:v>101人～（n=316）</c:v>
                </c:pt>
              </c:strCache>
            </c:strRef>
          </c:cat>
          <c:val>
            <c:numRef>
              <c:f>'11-7DX 事業への影響・従業員別'!$Z$7:$Z$9</c:f>
              <c:numCache>
                <c:formatCode>0.0%</c:formatCode>
                <c:ptCount val="3"/>
                <c:pt idx="0">
                  <c:v>0.11053984575835475</c:v>
                </c:pt>
                <c:pt idx="1">
                  <c:v>0.11315789473684211</c:v>
                </c:pt>
                <c:pt idx="2">
                  <c:v>0.15822784810126583</c:v>
                </c:pt>
              </c:numCache>
            </c:numRef>
          </c:val>
          <c:extLst>
            <c:ext xmlns:c16="http://schemas.microsoft.com/office/drawing/2014/chart" uri="{C3380CC4-5D6E-409C-BE32-E72D297353CC}">
              <c16:uniqueId val="{00000000-07FB-4583-AAC2-FC4FF9CBD1CD}"/>
            </c:ext>
          </c:extLst>
        </c:ser>
        <c:ser>
          <c:idx val="2"/>
          <c:order val="1"/>
          <c:tx>
            <c:strRef>
              <c:f>'11-7DX 事業への影響・従業員別'!$AA$5</c:f>
              <c:strCache>
                <c:ptCount val="1"/>
                <c:pt idx="0">
                  <c:v>大きい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'11-7DX 事業への影響・従業員別'!$Y$7:$Y$9</c:f>
              <c:strCache>
                <c:ptCount val="3"/>
                <c:pt idx="0">
                  <c:v>～20人（n=389）</c:v>
                </c:pt>
                <c:pt idx="1">
                  <c:v>21～100人（n=380）</c:v>
                </c:pt>
                <c:pt idx="2">
                  <c:v>101人～（n=316）</c:v>
                </c:pt>
              </c:strCache>
            </c:strRef>
          </c:cat>
          <c:val>
            <c:numRef>
              <c:f>'11-7DX 事業への影響・従業員別'!$AA$7:$AA$9</c:f>
              <c:numCache>
                <c:formatCode>0.0%</c:formatCode>
                <c:ptCount val="3"/>
                <c:pt idx="0">
                  <c:v>0.23393316195372751</c:v>
                </c:pt>
                <c:pt idx="1">
                  <c:v>0.33421052631578946</c:v>
                </c:pt>
                <c:pt idx="2">
                  <c:v>0.44620253164556961</c:v>
                </c:pt>
              </c:numCache>
            </c:numRef>
          </c:val>
          <c:extLst>
            <c:ext xmlns:c16="http://schemas.microsoft.com/office/drawing/2014/chart" uri="{C3380CC4-5D6E-409C-BE32-E72D297353CC}">
              <c16:uniqueId val="{00000001-07FB-4583-AAC2-FC4FF9CBD1CD}"/>
            </c:ext>
          </c:extLst>
        </c:ser>
        <c:ser>
          <c:idx val="1"/>
          <c:order val="2"/>
          <c:tx>
            <c:strRef>
              <c:f>'11-7DX 事業への影響・従業員別'!$AB$5</c:f>
              <c:strCache>
                <c:ptCount val="1"/>
                <c:pt idx="0">
                  <c:v>小さい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'11-7DX 事業への影響・従業員別'!$Y$7:$Y$9</c:f>
              <c:strCache>
                <c:ptCount val="3"/>
                <c:pt idx="0">
                  <c:v>～20人（n=389）</c:v>
                </c:pt>
                <c:pt idx="1">
                  <c:v>21～100人（n=380）</c:v>
                </c:pt>
                <c:pt idx="2">
                  <c:v>101人～（n=316）</c:v>
                </c:pt>
              </c:strCache>
            </c:strRef>
          </c:cat>
          <c:val>
            <c:numRef>
              <c:f>'11-7DX 事業への影響・従業員別'!$AB$7:$AB$9</c:f>
              <c:numCache>
                <c:formatCode>0.0%</c:formatCode>
                <c:ptCount val="3"/>
                <c:pt idx="0">
                  <c:v>0.29562982005141386</c:v>
                </c:pt>
                <c:pt idx="1">
                  <c:v>0.24210526315789474</c:v>
                </c:pt>
                <c:pt idx="2">
                  <c:v>0.17721518987341772</c:v>
                </c:pt>
              </c:numCache>
            </c:numRef>
          </c:val>
          <c:extLst>
            <c:ext xmlns:c16="http://schemas.microsoft.com/office/drawing/2014/chart" uri="{C3380CC4-5D6E-409C-BE32-E72D297353CC}">
              <c16:uniqueId val="{00000002-07FB-4583-AAC2-FC4FF9CBD1CD}"/>
            </c:ext>
          </c:extLst>
        </c:ser>
        <c:ser>
          <c:idx val="3"/>
          <c:order val="3"/>
          <c:tx>
            <c:strRef>
              <c:f>'11-7DX 事業への影響・従業員別'!$AC$5</c:f>
              <c:strCache>
                <c:ptCount val="1"/>
                <c:pt idx="0">
                  <c:v>全くない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'11-7DX 事業への影響・従業員別'!$Y$7:$Y$9</c:f>
              <c:strCache>
                <c:ptCount val="3"/>
                <c:pt idx="0">
                  <c:v>～20人（n=389）</c:v>
                </c:pt>
                <c:pt idx="1">
                  <c:v>21～100人（n=380）</c:v>
                </c:pt>
                <c:pt idx="2">
                  <c:v>101人～（n=316）</c:v>
                </c:pt>
              </c:strCache>
            </c:strRef>
          </c:cat>
          <c:val>
            <c:numRef>
              <c:f>'11-7DX 事業への影響・従業員別'!$AC$7:$AC$9</c:f>
              <c:numCache>
                <c:formatCode>0.0%</c:formatCode>
                <c:ptCount val="3"/>
                <c:pt idx="0">
                  <c:v>0.13624678663239073</c:v>
                </c:pt>
                <c:pt idx="1">
                  <c:v>0.1763157894736842</c:v>
                </c:pt>
                <c:pt idx="2">
                  <c:v>9.49367088607595E-2</c:v>
                </c:pt>
              </c:numCache>
            </c:numRef>
          </c:val>
          <c:extLst>
            <c:ext xmlns:c16="http://schemas.microsoft.com/office/drawing/2014/chart" uri="{C3380CC4-5D6E-409C-BE32-E72D297353CC}">
              <c16:uniqueId val="{00000003-07FB-4583-AAC2-FC4FF9CBD1CD}"/>
            </c:ext>
          </c:extLst>
        </c:ser>
        <c:ser>
          <c:idx val="4"/>
          <c:order val="4"/>
          <c:tx>
            <c:strRef>
              <c:f>'11-7DX 事業への影響・従業員別'!$AD$5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'11-7DX 事業への影響・従業員別'!$Y$7:$Y$9</c:f>
              <c:strCache>
                <c:ptCount val="3"/>
                <c:pt idx="0">
                  <c:v>～20人（n=389）</c:v>
                </c:pt>
                <c:pt idx="1">
                  <c:v>21～100人（n=380）</c:v>
                </c:pt>
                <c:pt idx="2">
                  <c:v>101人～（n=316）</c:v>
                </c:pt>
              </c:strCache>
            </c:strRef>
          </c:cat>
          <c:val>
            <c:numRef>
              <c:f>'11-7DX 事業への影響・従業員別'!$AD$7:$AD$9</c:f>
              <c:numCache>
                <c:formatCode>0.0%</c:formatCode>
                <c:ptCount val="3"/>
                <c:pt idx="0">
                  <c:v>0.2236503856041131</c:v>
                </c:pt>
                <c:pt idx="1">
                  <c:v>0.13421052631578947</c:v>
                </c:pt>
                <c:pt idx="2">
                  <c:v>0.12341772151898735</c:v>
                </c:pt>
              </c:numCache>
            </c:numRef>
          </c:val>
          <c:extLst>
            <c:ext xmlns:c16="http://schemas.microsoft.com/office/drawing/2014/chart" uri="{C3380CC4-5D6E-409C-BE32-E72D297353CC}">
              <c16:uniqueId val="{00000004-07FB-4583-AAC2-FC4FF9CBD1CD}"/>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8524789375987425"/>
          <c:h val="0.109084761463640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14836172049261"/>
          <c:y val="0.16169021537097247"/>
          <c:w val="0.7860824402701696"/>
          <c:h val="0.65331528871391076"/>
        </c:manualLayout>
      </c:layout>
      <c:barChart>
        <c:barDir val="bar"/>
        <c:grouping val="stacked"/>
        <c:varyColors val="0"/>
        <c:ser>
          <c:idx val="0"/>
          <c:order val="0"/>
          <c:tx>
            <c:strRef>
              <c:f>'11-8DX 必要性・従業員別'!$K$5</c:f>
              <c:strCache>
                <c:ptCount val="1"/>
                <c:pt idx="0">
                  <c:v>非常に高い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'11-8DX 必要性・従業員別'!$J$7:$J$9</c:f>
              <c:strCache>
                <c:ptCount val="3"/>
                <c:pt idx="0">
                  <c:v>～20人（n=404）</c:v>
                </c:pt>
                <c:pt idx="1">
                  <c:v>21～100人（n=396）</c:v>
                </c:pt>
                <c:pt idx="2">
                  <c:v>101人～（n=328）</c:v>
                </c:pt>
              </c:strCache>
            </c:strRef>
          </c:cat>
          <c:val>
            <c:numRef>
              <c:f>'11-8DX 必要性・従業員別'!$K$7:$K$9</c:f>
              <c:numCache>
                <c:formatCode>0.0%</c:formatCode>
                <c:ptCount val="3"/>
                <c:pt idx="0">
                  <c:v>0.14603960396039603</c:v>
                </c:pt>
                <c:pt idx="1">
                  <c:v>0.17929292929292928</c:v>
                </c:pt>
                <c:pt idx="2">
                  <c:v>0.29573170731707316</c:v>
                </c:pt>
              </c:numCache>
            </c:numRef>
          </c:val>
          <c:extLst>
            <c:ext xmlns:c16="http://schemas.microsoft.com/office/drawing/2014/chart" uri="{C3380CC4-5D6E-409C-BE32-E72D297353CC}">
              <c16:uniqueId val="{00000000-5288-48CA-99E4-DECBD8A1E2A1}"/>
            </c:ext>
          </c:extLst>
        </c:ser>
        <c:ser>
          <c:idx val="2"/>
          <c:order val="1"/>
          <c:tx>
            <c:strRef>
              <c:f>'11-8DX 必要性・従業員別'!$L$5</c:f>
              <c:strCache>
                <c:ptCount val="1"/>
                <c:pt idx="0">
                  <c:v>高い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'11-8DX 必要性・従業員別'!$J$7:$J$9</c:f>
              <c:strCache>
                <c:ptCount val="3"/>
                <c:pt idx="0">
                  <c:v>～20人（n=404）</c:v>
                </c:pt>
                <c:pt idx="1">
                  <c:v>21～100人（n=396）</c:v>
                </c:pt>
                <c:pt idx="2">
                  <c:v>101人～（n=328）</c:v>
                </c:pt>
              </c:strCache>
            </c:strRef>
          </c:cat>
          <c:val>
            <c:numRef>
              <c:f>'11-8DX 必要性・従業員別'!$L$7:$L$9</c:f>
              <c:numCache>
                <c:formatCode>0.0%</c:formatCode>
                <c:ptCount val="3"/>
                <c:pt idx="0">
                  <c:v>0.35148514851485146</c:v>
                </c:pt>
                <c:pt idx="1">
                  <c:v>0.47474747474747475</c:v>
                </c:pt>
                <c:pt idx="2">
                  <c:v>0.5</c:v>
                </c:pt>
              </c:numCache>
            </c:numRef>
          </c:val>
          <c:extLst>
            <c:ext xmlns:c16="http://schemas.microsoft.com/office/drawing/2014/chart" uri="{C3380CC4-5D6E-409C-BE32-E72D297353CC}">
              <c16:uniqueId val="{00000001-5288-48CA-99E4-DECBD8A1E2A1}"/>
            </c:ext>
          </c:extLst>
        </c:ser>
        <c:ser>
          <c:idx val="1"/>
          <c:order val="2"/>
          <c:tx>
            <c:strRef>
              <c:f>'11-8DX 必要性・従業員別'!$M$5</c:f>
              <c:strCache>
                <c:ptCount val="1"/>
                <c:pt idx="0">
                  <c:v>低い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'11-8DX 必要性・従業員別'!$J$7:$J$9</c:f>
              <c:strCache>
                <c:ptCount val="3"/>
                <c:pt idx="0">
                  <c:v>～20人（n=404）</c:v>
                </c:pt>
                <c:pt idx="1">
                  <c:v>21～100人（n=396）</c:v>
                </c:pt>
                <c:pt idx="2">
                  <c:v>101人～（n=328）</c:v>
                </c:pt>
              </c:strCache>
            </c:strRef>
          </c:cat>
          <c:val>
            <c:numRef>
              <c:f>'11-8DX 必要性・従業員別'!$M$7:$M$9</c:f>
              <c:numCache>
                <c:formatCode>0.0%</c:formatCode>
                <c:ptCount val="3"/>
                <c:pt idx="0">
                  <c:v>0.28712871287128711</c:v>
                </c:pt>
                <c:pt idx="1">
                  <c:v>0.22222222222222221</c:v>
                </c:pt>
                <c:pt idx="2">
                  <c:v>0.11585365853658537</c:v>
                </c:pt>
              </c:numCache>
            </c:numRef>
          </c:val>
          <c:extLst>
            <c:ext xmlns:c16="http://schemas.microsoft.com/office/drawing/2014/chart" uri="{C3380CC4-5D6E-409C-BE32-E72D297353CC}">
              <c16:uniqueId val="{00000002-5288-48CA-99E4-DECBD8A1E2A1}"/>
            </c:ext>
          </c:extLst>
        </c:ser>
        <c:ser>
          <c:idx val="3"/>
          <c:order val="3"/>
          <c:tx>
            <c:strRef>
              <c:f>'11-8DX 必要性・従業員別'!$N$5</c:f>
              <c:strCache>
                <c:ptCount val="1"/>
                <c:pt idx="0">
                  <c:v>全くない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'11-8DX 必要性・従業員別'!$J$7:$J$9</c:f>
              <c:strCache>
                <c:ptCount val="3"/>
                <c:pt idx="0">
                  <c:v>～20人（n=404）</c:v>
                </c:pt>
                <c:pt idx="1">
                  <c:v>21～100人（n=396）</c:v>
                </c:pt>
                <c:pt idx="2">
                  <c:v>101人～（n=328）</c:v>
                </c:pt>
              </c:strCache>
            </c:strRef>
          </c:cat>
          <c:val>
            <c:numRef>
              <c:f>'11-8DX 必要性・従業員別'!$N$7:$N$9</c:f>
              <c:numCache>
                <c:formatCode>0.0%</c:formatCode>
                <c:ptCount val="3"/>
                <c:pt idx="0">
                  <c:v>6.1881188118811881E-2</c:v>
                </c:pt>
                <c:pt idx="1">
                  <c:v>4.0404040404040407E-2</c:v>
                </c:pt>
                <c:pt idx="2">
                  <c:v>6.0975609756097563E-3</c:v>
                </c:pt>
              </c:numCache>
            </c:numRef>
          </c:val>
          <c:extLst>
            <c:ext xmlns:c16="http://schemas.microsoft.com/office/drawing/2014/chart" uri="{C3380CC4-5D6E-409C-BE32-E72D297353CC}">
              <c16:uniqueId val="{00000003-5288-48CA-99E4-DECBD8A1E2A1}"/>
            </c:ext>
          </c:extLst>
        </c:ser>
        <c:ser>
          <c:idx val="4"/>
          <c:order val="4"/>
          <c:tx>
            <c:strRef>
              <c:f>'11-8DX 必要性・従業員別'!$O$5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'11-8DX 必要性・従業員別'!$J$7:$J$9</c:f>
              <c:strCache>
                <c:ptCount val="3"/>
                <c:pt idx="0">
                  <c:v>～20人（n=404）</c:v>
                </c:pt>
                <c:pt idx="1">
                  <c:v>21～100人（n=396）</c:v>
                </c:pt>
                <c:pt idx="2">
                  <c:v>101人～（n=328）</c:v>
                </c:pt>
              </c:strCache>
            </c:strRef>
          </c:cat>
          <c:val>
            <c:numRef>
              <c:f>'11-8DX 必要性・従業員別'!$O$7:$O$9</c:f>
              <c:numCache>
                <c:formatCode>0.0%</c:formatCode>
                <c:ptCount val="3"/>
                <c:pt idx="0">
                  <c:v>0.15346534653465346</c:v>
                </c:pt>
                <c:pt idx="1">
                  <c:v>8.3333333333333329E-2</c:v>
                </c:pt>
                <c:pt idx="2">
                  <c:v>8.2317073170731711E-2</c:v>
                </c:pt>
              </c:numCache>
            </c:numRef>
          </c:val>
          <c:extLst>
            <c:ext xmlns:c16="http://schemas.microsoft.com/office/drawing/2014/chart" uri="{C3380CC4-5D6E-409C-BE32-E72D297353CC}">
              <c16:uniqueId val="{00000004-5288-48CA-99E4-DECBD8A1E2A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02823018458197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57436271049661"/>
          <c:y val="0.16169021537097247"/>
          <c:w val="0.78465645813213403"/>
          <c:h val="0.65331528871391076"/>
        </c:manualLayout>
      </c:layout>
      <c:barChart>
        <c:barDir val="bar"/>
        <c:grouping val="stacked"/>
        <c:varyColors val="0"/>
        <c:ser>
          <c:idx val="0"/>
          <c:order val="0"/>
          <c:tx>
            <c:strRef>
              <c:f>'11-8DX 必要性・従業員別'!$Z$5</c:f>
              <c:strCache>
                <c:ptCount val="1"/>
                <c:pt idx="0">
                  <c:v>非常に高い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'11-8DX 必要性・従業員別'!$Y$7:$Y$9</c:f>
              <c:strCache>
                <c:ptCount val="3"/>
                <c:pt idx="0">
                  <c:v>～20人（n=387）</c:v>
                </c:pt>
                <c:pt idx="1">
                  <c:v>21～100人（n=376）</c:v>
                </c:pt>
                <c:pt idx="2">
                  <c:v>101人～（n=314）</c:v>
                </c:pt>
              </c:strCache>
            </c:strRef>
          </c:cat>
          <c:val>
            <c:numRef>
              <c:f>'11-8DX 必要性・従業員別'!$Z$7:$Z$9</c:f>
              <c:numCache>
                <c:formatCode>0.0%</c:formatCode>
                <c:ptCount val="3"/>
                <c:pt idx="0">
                  <c:v>0.12403100775193798</c:v>
                </c:pt>
                <c:pt idx="1">
                  <c:v>0.14361702127659576</c:v>
                </c:pt>
                <c:pt idx="2">
                  <c:v>0.22611464968152867</c:v>
                </c:pt>
              </c:numCache>
            </c:numRef>
          </c:val>
          <c:extLst>
            <c:ext xmlns:c16="http://schemas.microsoft.com/office/drawing/2014/chart" uri="{C3380CC4-5D6E-409C-BE32-E72D297353CC}">
              <c16:uniqueId val="{00000000-4AF1-4151-8761-690B6167D9B1}"/>
            </c:ext>
          </c:extLst>
        </c:ser>
        <c:ser>
          <c:idx val="2"/>
          <c:order val="1"/>
          <c:tx>
            <c:strRef>
              <c:f>'11-8DX 必要性・従業員別'!$AA$5</c:f>
              <c:strCache>
                <c:ptCount val="1"/>
                <c:pt idx="0">
                  <c:v>高い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'11-8DX 必要性・従業員別'!$Y$7:$Y$9</c:f>
              <c:strCache>
                <c:ptCount val="3"/>
                <c:pt idx="0">
                  <c:v>～20人（n=387）</c:v>
                </c:pt>
                <c:pt idx="1">
                  <c:v>21～100人（n=376）</c:v>
                </c:pt>
                <c:pt idx="2">
                  <c:v>101人～（n=314）</c:v>
                </c:pt>
              </c:strCache>
            </c:strRef>
          </c:cat>
          <c:val>
            <c:numRef>
              <c:f>'11-8DX 必要性・従業員別'!$AA$7:$AA$9</c:f>
              <c:numCache>
                <c:formatCode>0.0%</c:formatCode>
                <c:ptCount val="3"/>
                <c:pt idx="0">
                  <c:v>0.28940568475452194</c:v>
                </c:pt>
                <c:pt idx="1">
                  <c:v>0.375</c:v>
                </c:pt>
                <c:pt idx="2">
                  <c:v>0.40127388535031849</c:v>
                </c:pt>
              </c:numCache>
            </c:numRef>
          </c:val>
          <c:extLst>
            <c:ext xmlns:c16="http://schemas.microsoft.com/office/drawing/2014/chart" uri="{C3380CC4-5D6E-409C-BE32-E72D297353CC}">
              <c16:uniqueId val="{00000001-4AF1-4151-8761-690B6167D9B1}"/>
            </c:ext>
          </c:extLst>
        </c:ser>
        <c:ser>
          <c:idx val="1"/>
          <c:order val="2"/>
          <c:tx>
            <c:strRef>
              <c:f>'11-8DX 必要性・従業員別'!$AB$5</c:f>
              <c:strCache>
                <c:ptCount val="1"/>
                <c:pt idx="0">
                  <c:v>低い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'11-8DX 必要性・従業員別'!$Y$7:$Y$9</c:f>
              <c:strCache>
                <c:ptCount val="3"/>
                <c:pt idx="0">
                  <c:v>～20人（n=387）</c:v>
                </c:pt>
                <c:pt idx="1">
                  <c:v>21～100人（n=376）</c:v>
                </c:pt>
                <c:pt idx="2">
                  <c:v>101人～（n=314）</c:v>
                </c:pt>
              </c:strCache>
            </c:strRef>
          </c:cat>
          <c:val>
            <c:numRef>
              <c:f>'11-8DX 必要性・従業員別'!$AB$7:$AB$9</c:f>
              <c:numCache>
                <c:formatCode>0.0%</c:formatCode>
                <c:ptCount val="3"/>
                <c:pt idx="0">
                  <c:v>0.26356589147286824</c:v>
                </c:pt>
                <c:pt idx="1">
                  <c:v>0.22074468085106383</c:v>
                </c:pt>
                <c:pt idx="2">
                  <c:v>0.15923566878980891</c:v>
                </c:pt>
              </c:numCache>
            </c:numRef>
          </c:val>
          <c:extLst>
            <c:ext xmlns:c16="http://schemas.microsoft.com/office/drawing/2014/chart" uri="{C3380CC4-5D6E-409C-BE32-E72D297353CC}">
              <c16:uniqueId val="{00000002-4AF1-4151-8761-690B6167D9B1}"/>
            </c:ext>
          </c:extLst>
        </c:ser>
        <c:ser>
          <c:idx val="3"/>
          <c:order val="3"/>
          <c:tx>
            <c:strRef>
              <c:f>'11-8DX 必要性・従業員別'!$AC$5</c:f>
              <c:strCache>
                <c:ptCount val="1"/>
                <c:pt idx="0">
                  <c:v>全くない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'11-8DX 必要性・従業員別'!$Y$7:$Y$9</c:f>
              <c:strCache>
                <c:ptCount val="3"/>
                <c:pt idx="0">
                  <c:v>～20人（n=387）</c:v>
                </c:pt>
                <c:pt idx="1">
                  <c:v>21～100人（n=376）</c:v>
                </c:pt>
                <c:pt idx="2">
                  <c:v>101人～（n=314）</c:v>
                </c:pt>
              </c:strCache>
            </c:strRef>
          </c:cat>
          <c:val>
            <c:numRef>
              <c:f>'11-8DX 必要性・従業員別'!$AC$7:$AC$9</c:f>
              <c:numCache>
                <c:formatCode>0.0%</c:formatCode>
                <c:ptCount val="3"/>
                <c:pt idx="0">
                  <c:v>0.10852713178294573</c:v>
                </c:pt>
                <c:pt idx="1">
                  <c:v>0.13297872340425532</c:v>
                </c:pt>
                <c:pt idx="2">
                  <c:v>8.2802547770700632E-2</c:v>
                </c:pt>
              </c:numCache>
            </c:numRef>
          </c:val>
          <c:extLst>
            <c:ext xmlns:c16="http://schemas.microsoft.com/office/drawing/2014/chart" uri="{C3380CC4-5D6E-409C-BE32-E72D297353CC}">
              <c16:uniqueId val="{00000003-4AF1-4151-8761-690B6167D9B1}"/>
            </c:ext>
          </c:extLst>
        </c:ser>
        <c:ser>
          <c:idx val="4"/>
          <c:order val="4"/>
          <c:tx>
            <c:strRef>
              <c:f>'11-8DX 必要性・従業員別'!$AD$5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'11-8DX 必要性・従業員別'!$Y$7:$Y$9</c:f>
              <c:strCache>
                <c:ptCount val="3"/>
                <c:pt idx="0">
                  <c:v>～20人（n=387）</c:v>
                </c:pt>
                <c:pt idx="1">
                  <c:v>21～100人（n=376）</c:v>
                </c:pt>
                <c:pt idx="2">
                  <c:v>101人～（n=314）</c:v>
                </c:pt>
              </c:strCache>
            </c:strRef>
          </c:cat>
          <c:val>
            <c:numRef>
              <c:f>'11-8DX 必要性・従業員別'!$AD$7:$AD$9</c:f>
              <c:numCache>
                <c:formatCode>0.0%</c:formatCode>
                <c:ptCount val="3"/>
                <c:pt idx="0">
                  <c:v>0.2144702842377261</c:v>
                </c:pt>
                <c:pt idx="1">
                  <c:v>0.1276595744680851</c:v>
                </c:pt>
                <c:pt idx="2">
                  <c:v>0.13057324840764331</c:v>
                </c:pt>
              </c:numCache>
            </c:numRef>
          </c:val>
          <c:extLst>
            <c:ext xmlns:c16="http://schemas.microsoft.com/office/drawing/2014/chart" uri="{C3380CC4-5D6E-409C-BE32-E72D297353CC}">
              <c16:uniqueId val="{00000004-4AF1-4151-8761-690B6167D9B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7529711025751302"/>
          <c:h val="0.113202503342301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03623152671238"/>
          <c:y val="0.16557910460009664"/>
          <c:w val="0.7835136042802846"/>
          <c:h val="0.65331528871391076"/>
        </c:manualLayout>
      </c:layout>
      <c:barChart>
        <c:barDir val="bar"/>
        <c:grouping val="stacked"/>
        <c:varyColors val="0"/>
        <c:ser>
          <c:idx val="0"/>
          <c:order val="0"/>
          <c:tx>
            <c:strRef>
              <c:f>'11-9DX 取り組み・従業員別'!$K$5</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'11-9DX 取り組み・従業員別'!$J$7:$J$9</c:f>
              <c:strCache>
                <c:ptCount val="3"/>
                <c:pt idx="0">
                  <c:v>～20人（n=406）</c:v>
                </c:pt>
                <c:pt idx="1">
                  <c:v>21～100人（n=399）</c:v>
                </c:pt>
                <c:pt idx="2">
                  <c:v>101人～（n=326）</c:v>
                </c:pt>
              </c:strCache>
            </c:strRef>
          </c:cat>
          <c:val>
            <c:numRef>
              <c:f>'11-9DX 取り組み・従業員別'!$K$7:$K$9</c:f>
              <c:numCache>
                <c:formatCode>0.0%</c:formatCode>
                <c:ptCount val="3"/>
                <c:pt idx="0">
                  <c:v>8.8669950738916259E-2</c:v>
                </c:pt>
                <c:pt idx="1">
                  <c:v>5.5137844611528819E-2</c:v>
                </c:pt>
                <c:pt idx="2">
                  <c:v>7.9754601226993863E-2</c:v>
                </c:pt>
              </c:numCache>
            </c:numRef>
          </c:val>
          <c:extLst>
            <c:ext xmlns:c16="http://schemas.microsoft.com/office/drawing/2014/chart" uri="{C3380CC4-5D6E-409C-BE32-E72D297353CC}">
              <c16:uniqueId val="{00000000-1775-4BC7-8D3C-77D8690D4CC1}"/>
            </c:ext>
          </c:extLst>
        </c:ser>
        <c:ser>
          <c:idx val="2"/>
          <c:order val="1"/>
          <c:tx>
            <c:strRef>
              <c:f>'11-9DX 取り組み・従業員別'!$L$5</c:f>
              <c:strCache>
                <c:ptCount val="1"/>
                <c:pt idx="0">
                  <c:v>活発</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'11-9DX 取り組み・従業員別'!$J$7:$J$9</c:f>
              <c:strCache>
                <c:ptCount val="3"/>
                <c:pt idx="0">
                  <c:v>～20人（n=406）</c:v>
                </c:pt>
                <c:pt idx="1">
                  <c:v>21～100人（n=399）</c:v>
                </c:pt>
                <c:pt idx="2">
                  <c:v>101人～（n=326）</c:v>
                </c:pt>
              </c:strCache>
            </c:strRef>
          </c:cat>
          <c:val>
            <c:numRef>
              <c:f>'11-9DX 取り組み・従業員別'!$L$7:$L$9</c:f>
              <c:numCache>
                <c:formatCode>0.0%</c:formatCode>
                <c:ptCount val="3"/>
                <c:pt idx="0">
                  <c:v>0.22167487684729065</c:v>
                </c:pt>
                <c:pt idx="1">
                  <c:v>0.27067669172932329</c:v>
                </c:pt>
                <c:pt idx="2">
                  <c:v>0.42024539877300615</c:v>
                </c:pt>
              </c:numCache>
            </c:numRef>
          </c:val>
          <c:extLst>
            <c:ext xmlns:c16="http://schemas.microsoft.com/office/drawing/2014/chart" uri="{C3380CC4-5D6E-409C-BE32-E72D297353CC}">
              <c16:uniqueId val="{00000001-1775-4BC7-8D3C-77D8690D4CC1}"/>
            </c:ext>
          </c:extLst>
        </c:ser>
        <c:ser>
          <c:idx val="1"/>
          <c:order val="2"/>
          <c:tx>
            <c:strRef>
              <c:f>'11-9DX 取り組み・従業員別'!$M$5</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'11-9DX 取り組み・従業員別'!$J$7:$J$9</c:f>
              <c:strCache>
                <c:ptCount val="3"/>
                <c:pt idx="0">
                  <c:v>～20人（n=406）</c:v>
                </c:pt>
                <c:pt idx="1">
                  <c:v>21～100人（n=399）</c:v>
                </c:pt>
                <c:pt idx="2">
                  <c:v>101人～（n=326）</c:v>
                </c:pt>
              </c:strCache>
            </c:strRef>
          </c:cat>
          <c:val>
            <c:numRef>
              <c:f>'11-9DX 取り組み・従業員別'!$M$7:$M$9</c:f>
              <c:numCache>
                <c:formatCode>0.0%</c:formatCode>
                <c:ptCount val="3"/>
                <c:pt idx="0">
                  <c:v>0.35960591133004927</c:v>
                </c:pt>
                <c:pt idx="1">
                  <c:v>0.47619047619047616</c:v>
                </c:pt>
                <c:pt idx="2">
                  <c:v>0.35582822085889571</c:v>
                </c:pt>
              </c:numCache>
            </c:numRef>
          </c:val>
          <c:extLst>
            <c:ext xmlns:c16="http://schemas.microsoft.com/office/drawing/2014/chart" uri="{C3380CC4-5D6E-409C-BE32-E72D297353CC}">
              <c16:uniqueId val="{00000002-1775-4BC7-8D3C-77D8690D4CC1}"/>
            </c:ext>
          </c:extLst>
        </c:ser>
        <c:ser>
          <c:idx val="3"/>
          <c:order val="3"/>
          <c:tx>
            <c:strRef>
              <c:f>'11-9DX 取り組み・従業員別'!$N$5</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'11-9DX 取り組み・従業員別'!$J$7:$J$9</c:f>
              <c:strCache>
                <c:ptCount val="3"/>
                <c:pt idx="0">
                  <c:v>～20人（n=406）</c:v>
                </c:pt>
                <c:pt idx="1">
                  <c:v>21～100人（n=399）</c:v>
                </c:pt>
                <c:pt idx="2">
                  <c:v>101人～（n=326）</c:v>
                </c:pt>
              </c:strCache>
            </c:strRef>
          </c:cat>
          <c:val>
            <c:numRef>
              <c:f>'11-9DX 取り組み・従業員別'!$N$7:$N$9</c:f>
              <c:numCache>
                <c:formatCode>0.0%</c:formatCode>
                <c:ptCount val="3"/>
                <c:pt idx="0">
                  <c:v>0.19950738916256158</c:v>
                </c:pt>
                <c:pt idx="1">
                  <c:v>0.14285714285714285</c:v>
                </c:pt>
                <c:pt idx="2">
                  <c:v>7.0552147239263799E-2</c:v>
                </c:pt>
              </c:numCache>
            </c:numRef>
          </c:val>
          <c:extLst>
            <c:ext xmlns:c16="http://schemas.microsoft.com/office/drawing/2014/chart" uri="{C3380CC4-5D6E-409C-BE32-E72D297353CC}">
              <c16:uniqueId val="{00000003-1775-4BC7-8D3C-77D8690D4CC1}"/>
            </c:ext>
          </c:extLst>
        </c:ser>
        <c:ser>
          <c:idx val="4"/>
          <c:order val="4"/>
          <c:tx>
            <c:strRef>
              <c:f>'11-9DX 取り組み・従業員別'!$O$5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'11-9DX 取り組み・従業員別'!$J$7:$J$9</c:f>
              <c:strCache>
                <c:ptCount val="3"/>
                <c:pt idx="0">
                  <c:v>～20人（n=406）</c:v>
                </c:pt>
                <c:pt idx="1">
                  <c:v>21～100人（n=399）</c:v>
                </c:pt>
                <c:pt idx="2">
                  <c:v>101人～（n=326）</c:v>
                </c:pt>
              </c:strCache>
            </c:strRef>
          </c:cat>
          <c:val>
            <c:numRef>
              <c:f>'11-9DX 取り組み・従業員別'!$O$7:$O$9</c:f>
              <c:numCache>
                <c:formatCode>0.0%</c:formatCode>
                <c:ptCount val="3"/>
                <c:pt idx="0">
                  <c:v>0.13054187192118227</c:v>
                </c:pt>
                <c:pt idx="1">
                  <c:v>5.5137844611528819E-2</c:v>
                </c:pt>
                <c:pt idx="2">
                  <c:v>7.3619631901840496E-2</c:v>
                </c:pt>
              </c:numCache>
            </c:numRef>
          </c:val>
          <c:extLst>
            <c:ext xmlns:c16="http://schemas.microsoft.com/office/drawing/2014/chart" uri="{C3380CC4-5D6E-409C-BE32-E72D297353CC}">
              <c16:uniqueId val="{00000004-1775-4BC7-8D3C-77D8690D4CC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02823018458197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03623152671238"/>
          <c:y val="0.16557910460009664"/>
          <c:w val="0.7835136042802846"/>
          <c:h val="0.65331528871391076"/>
        </c:manualLayout>
      </c:layout>
      <c:barChart>
        <c:barDir val="bar"/>
        <c:grouping val="stacked"/>
        <c:varyColors val="0"/>
        <c:ser>
          <c:idx val="0"/>
          <c:order val="0"/>
          <c:tx>
            <c:strRef>
              <c:f>'11-9DX 取り組み・従業員別'!$Z$5</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'11-9DX 取り組み・従業員別'!$Y$7:$Y$9</c:f>
              <c:strCache>
                <c:ptCount val="3"/>
                <c:pt idx="0">
                  <c:v>～20人（n=388）</c:v>
                </c:pt>
                <c:pt idx="1">
                  <c:v>21～100人（n=377）</c:v>
                </c:pt>
                <c:pt idx="2">
                  <c:v>101人～（n=316）</c:v>
                </c:pt>
              </c:strCache>
            </c:strRef>
          </c:cat>
          <c:val>
            <c:numRef>
              <c:f>'11-9DX 取り組み・従業員別'!$Z$7:$Z$9</c:f>
              <c:numCache>
                <c:formatCode>0.0%</c:formatCode>
                <c:ptCount val="3"/>
                <c:pt idx="0">
                  <c:v>7.7319587628865982E-2</c:v>
                </c:pt>
                <c:pt idx="1">
                  <c:v>4.7745358090185673E-2</c:v>
                </c:pt>
                <c:pt idx="2">
                  <c:v>4.1139240506329111E-2</c:v>
                </c:pt>
              </c:numCache>
            </c:numRef>
          </c:val>
          <c:extLst>
            <c:ext xmlns:c16="http://schemas.microsoft.com/office/drawing/2014/chart" uri="{C3380CC4-5D6E-409C-BE32-E72D297353CC}">
              <c16:uniqueId val="{00000000-C177-4613-AFEC-675661FDC00F}"/>
            </c:ext>
          </c:extLst>
        </c:ser>
        <c:ser>
          <c:idx val="2"/>
          <c:order val="1"/>
          <c:tx>
            <c:strRef>
              <c:f>'11-9DX 取り組み・従業員別'!$AA$5</c:f>
              <c:strCache>
                <c:ptCount val="1"/>
                <c:pt idx="0">
                  <c:v>活発</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'11-9DX 取り組み・従業員別'!$Y$7:$Y$9</c:f>
              <c:strCache>
                <c:ptCount val="3"/>
                <c:pt idx="0">
                  <c:v>～20人（n=388）</c:v>
                </c:pt>
                <c:pt idx="1">
                  <c:v>21～100人（n=377）</c:v>
                </c:pt>
                <c:pt idx="2">
                  <c:v>101人～（n=316）</c:v>
                </c:pt>
              </c:strCache>
            </c:strRef>
          </c:cat>
          <c:val>
            <c:numRef>
              <c:f>'11-9DX 取り組み・従業員別'!$AA$7:$AA$9</c:f>
              <c:numCache>
                <c:formatCode>0.0%</c:formatCode>
                <c:ptCount val="3"/>
                <c:pt idx="0">
                  <c:v>0.18814432989690721</c:v>
                </c:pt>
                <c:pt idx="1">
                  <c:v>0.1883289124668435</c:v>
                </c:pt>
                <c:pt idx="2">
                  <c:v>0.36708860759493672</c:v>
                </c:pt>
              </c:numCache>
            </c:numRef>
          </c:val>
          <c:extLst>
            <c:ext xmlns:c16="http://schemas.microsoft.com/office/drawing/2014/chart" uri="{C3380CC4-5D6E-409C-BE32-E72D297353CC}">
              <c16:uniqueId val="{00000001-C177-4613-AFEC-675661FDC00F}"/>
            </c:ext>
          </c:extLst>
        </c:ser>
        <c:ser>
          <c:idx val="1"/>
          <c:order val="2"/>
          <c:tx>
            <c:strRef>
              <c:f>'11-9DX 取り組み・従業員別'!$AB$5</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'11-9DX 取り組み・従業員別'!$Y$7:$Y$9</c:f>
              <c:strCache>
                <c:ptCount val="3"/>
                <c:pt idx="0">
                  <c:v>～20人（n=388）</c:v>
                </c:pt>
                <c:pt idx="1">
                  <c:v>21～100人（n=377）</c:v>
                </c:pt>
                <c:pt idx="2">
                  <c:v>101人～（n=316）</c:v>
                </c:pt>
              </c:strCache>
            </c:strRef>
          </c:cat>
          <c:val>
            <c:numRef>
              <c:f>'11-9DX 取り組み・従業員別'!$AB$7:$AB$9</c:f>
              <c:numCache>
                <c:formatCode>0.0%</c:formatCode>
                <c:ptCount val="3"/>
                <c:pt idx="0">
                  <c:v>0.27835051546391754</c:v>
                </c:pt>
                <c:pt idx="1">
                  <c:v>0.4244031830238727</c:v>
                </c:pt>
                <c:pt idx="2">
                  <c:v>0.33860759493670883</c:v>
                </c:pt>
              </c:numCache>
            </c:numRef>
          </c:val>
          <c:extLst>
            <c:ext xmlns:c16="http://schemas.microsoft.com/office/drawing/2014/chart" uri="{C3380CC4-5D6E-409C-BE32-E72D297353CC}">
              <c16:uniqueId val="{00000002-C177-4613-AFEC-675661FDC00F}"/>
            </c:ext>
          </c:extLst>
        </c:ser>
        <c:ser>
          <c:idx val="3"/>
          <c:order val="3"/>
          <c:tx>
            <c:strRef>
              <c:f>'11-9DX 取り組み・従業員別'!$AC$5</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'11-9DX 取り組み・従業員別'!$Y$7:$Y$9</c:f>
              <c:strCache>
                <c:ptCount val="3"/>
                <c:pt idx="0">
                  <c:v>～20人（n=388）</c:v>
                </c:pt>
                <c:pt idx="1">
                  <c:v>21～100人（n=377）</c:v>
                </c:pt>
                <c:pt idx="2">
                  <c:v>101人～（n=316）</c:v>
                </c:pt>
              </c:strCache>
            </c:strRef>
          </c:cat>
          <c:val>
            <c:numRef>
              <c:f>'11-9DX 取り組み・従業員別'!$AC$7:$AC$9</c:f>
              <c:numCache>
                <c:formatCode>0.0%</c:formatCode>
                <c:ptCount val="3"/>
                <c:pt idx="0">
                  <c:v>0.2654639175257732</c:v>
                </c:pt>
                <c:pt idx="1">
                  <c:v>0.2572944297082228</c:v>
                </c:pt>
                <c:pt idx="2">
                  <c:v>0.13607594936708861</c:v>
                </c:pt>
              </c:numCache>
            </c:numRef>
          </c:val>
          <c:extLst>
            <c:ext xmlns:c16="http://schemas.microsoft.com/office/drawing/2014/chart" uri="{C3380CC4-5D6E-409C-BE32-E72D297353CC}">
              <c16:uniqueId val="{00000003-C177-4613-AFEC-675661FDC00F}"/>
            </c:ext>
          </c:extLst>
        </c:ser>
        <c:ser>
          <c:idx val="4"/>
          <c:order val="4"/>
          <c:tx>
            <c:strRef>
              <c:f>'11-9DX 取り組み・従業員別'!$AD$5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'11-9DX 取り組み・従業員別'!$Y$7:$Y$9</c:f>
              <c:strCache>
                <c:ptCount val="3"/>
                <c:pt idx="0">
                  <c:v>～20人（n=388）</c:v>
                </c:pt>
                <c:pt idx="1">
                  <c:v>21～100人（n=377）</c:v>
                </c:pt>
                <c:pt idx="2">
                  <c:v>101人～（n=316）</c:v>
                </c:pt>
              </c:strCache>
            </c:strRef>
          </c:cat>
          <c:val>
            <c:numRef>
              <c:f>'11-9DX 取り組み・従業員別'!$AD$7:$AD$9</c:f>
              <c:numCache>
                <c:formatCode>0.0%</c:formatCode>
                <c:ptCount val="3"/>
                <c:pt idx="0">
                  <c:v>0.19072164948453607</c:v>
                </c:pt>
                <c:pt idx="1">
                  <c:v>8.2228116710875335E-2</c:v>
                </c:pt>
                <c:pt idx="2">
                  <c:v>0.11708860759493671</c:v>
                </c:pt>
              </c:numCache>
            </c:numRef>
          </c:val>
          <c:extLst>
            <c:ext xmlns:c16="http://schemas.microsoft.com/office/drawing/2014/chart" uri="{C3380CC4-5D6E-409C-BE32-E72D297353CC}">
              <c16:uniqueId val="{00000004-C177-4613-AFEC-675661FDC00F}"/>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5725245718213959"/>
          <c:y val="0.86346416128295378"/>
          <c:w val="0.81396186637846324"/>
          <c:h val="0.1093136141131770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84188122022956"/>
          <c:y val="0.14629828624363134"/>
          <c:w val="0.798032707577355"/>
          <c:h val="0.65331528871391076"/>
        </c:manualLayout>
      </c:layout>
      <c:barChart>
        <c:barDir val="bar"/>
        <c:grouping val="stacked"/>
        <c:varyColors val="0"/>
        <c:ser>
          <c:idx val="0"/>
          <c:order val="0"/>
          <c:tx>
            <c:strRef>
              <c:f>'11-13DX 事業への影響・提供製品・サービス提供先別'!$K$5</c:f>
              <c:strCache>
                <c:ptCount val="1"/>
                <c:pt idx="0">
                  <c:v>非常に大きい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'11-13DX 事業への影響・提供製品・サービス提供先別'!$J$7:$J$9</c:f>
              <c:strCache>
                <c:ptCount val="3"/>
                <c:pt idx="0">
                  <c:v>B2C中心（n=143）</c:v>
                </c:pt>
                <c:pt idx="1">
                  <c:v>B2C、B2B半々（n=65）</c:v>
                </c:pt>
                <c:pt idx="2">
                  <c:v>B2B中心（n=856）</c:v>
                </c:pt>
              </c:strCache>
            </c:strRef>
          </c:cat>
          <c:val>
            <c:numRef>
              <c:f>'11-13DX 事業への影響・提供製品・サービス提供先別'!$K$7:$K$9</c:f>
              <c:numCache>
                <c:formatCode>0.0%</c:formatCode>
                <c:ptCount val="3"/>
                <c:pt idx="0">
                  <c:v>0.16083916083916083</c:v>
                </c:pt>
                <c:pt idx="1">
                  <c:v>0.15384615384615385</c:v>
                </c:pt>
                <c:pt idx="2">
                  <c:v>0.15654205607476634</c:v>
                </c:pt>
              </c:numCache>
            </c:numRef>
          </c:val>
          <c:extLst>
            <c:ext xmlns:c16="http://schemas.microsoft.com/office/drawing/2014/chart" uri="{C3380CC4-5D6E-409C-BE32-E72D297353CC}">
              <c16:uniqueId val="{00000000-F02D-4838-9925-ED5947CAE1EB}"/>
            </c:ext>
          </c:extLst>
        </c:ser>
        <c:ser>
          <c:idx val="2"/>
          <c:order val="1"/>
          <c:tx>
            <c:strRef>
              <c:f>'11-13DX 事業への影響・提供製品・サービス提供先別'!$L$5</c:f>
              <c:strCache>
                <c:ptCount val="1"/>
                <c:pt idx="0">
                  <c:v>大きい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'11-13DX 事業への影響・提供製品・サービス提供先別'!$J$7:$J$9</c:f>
              <c:strCache>
                <c:ptCount val="3"/>
                <c:pt idx="0">
                  <c:v>B2C中心（n=143）</c:v>
                </c:pt>
                <c:pt idx="1">
                  <c:v>B2C、B2B半々（n=65）</c:v>
                </c:pt>
                <c:pt idx="2">
                  <c:v>B2B中心（n=856）</c:v>
                </c:pt>
              </c:strCache>
            </c:strRef>
          </c:cat>
          <c:val>
            <c:numRef>
              <c:f>'11-13DX 事業への影響・提供製品・サービス提供先別'!$L$7:$L$9</c:f>
              <c:numCache>
                <c:formatCode>0.0%</c:formatCode>
                <c:ptCount val="3"/>
                <c:pt idx="0">
                  <c:v>0.41958041958041958</c:v>
                </c:pt>
                <c:pt idx="1">
                  <c:v>0.36923076923076925</c:v>
                </c:pt>
                <c:pt idx="2">
                  <c:v>0.42523364485981308</c:v>
                </c:pt>
              </c:numCache>
            </c:numRef>
          </c:val>
          <c:extLst>
            <c:ext xmlns:c16="http://schemas.microsoft.com/office/drawing/2014/chart" uri="{C3380CC4-5D6E-409C-BE32-E72D297353CC}">
              <c16:uniqueId val="{00000001-F02D-4838-9925-ED5947CAE1EB}"/>
            </c:ext>
          </c:extLst>
        </c:ser>
        <c:ser>
          <c:idx val="1"/>
          <c:order val="2"/>
          <c:tx>
            <c:strRef>
              <c:f>'11-13DX 事業への影響・提供製品・サービス提供先別'!$M$5</c:f>
              <c:strCache>
                <c:ptCount val="1"/>
                <c:pt idx="0">
                  <c:v>小さい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'11-13DX 事業への影響・提供製品・サービス提供先別'!$J$7:$J$9</c:f>
              <c:strCache>
                <c:ptCount val="3"/>
                <c:pt idx="0">
                  <c:v>B2C中心（n=143）</c:v>
                </c:pt>
                <c:pt idx="1">
                  <c:v>B2C、B2B半々（n=65）</c:v>
                </c:pt>
                <c:pt idx="2">
                  <c:v>B2B中心（n=856）</c:v>
                </c:pt>
              </c:strCache>
            </c:strRef>
          </c:cat>
          <c:val>
            <c:numRef>
              <c:f>'11-13DX 事業への影響・提供製品・サービス提供先別'!$M$7:$M$9</c:f>
              <c:numCache>
                <c:formatCode>0.0%</c:formatCode>
                <c:ptCount val="3"/>
                <c:pt idx="0">
                  <c:v>0.28671328671328672</c:v>
                </c:pt>
                <c:pt idx="1">
                  <c:v>0.26153846153846155</c:v>
                </c:pt>
                <c:pt idx="2">
                  <c:v>0.25</c:v>
                </c:pt>
              </c:numCache>
            </c:numRef>
          </c:val>
          <c:extLst>
            <c:ext xmlns:c16="http://schemas.microsoft.com/office/drawing/2014/chart" uri="{C3380CC4-5D6E-409C-BE32-E72D297353CC}">
              <c16:uniqueId val="{00000002-F02D-4838-9925-ED5947CAE1EB}"/>
            </c:ext>
          </c:extLst>
        </c:ser>
        <c:ser>
          <c:idx val="3"/>
          <c:order val="3"/>
          <c:tx>
            <c:strRef>
              <c:f>'11-13DX 事業への影響・提供製品・サービス提供先別'!$N$5</c:f>
              <c:strCache>
                <c:ptCount val="1"/>
                <c:pt idx="0">
                  <c:v>全くない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'11-13DX 事業への影響・提供製品・サービス提供先別'!$J$7:$J$9</c:f>
              <c:strCache>
                <c:ptCount val="3"/>
                <c:pt idx="0">
                  <c:v>B2C中心（n=143）</c:v>
                </c:pt>
                <c:pt idx="1">
                  <c:v>B2C、B2B半々（n=65）</c:v>
                </c:pt>
                <c:pt idx="2">
                  <c:v>B2B中心（n=856）</c:v>
                </c:pt>
              </c:strCache>
            </c:strRef>
          </c:cat>
          <c:val>
            <c:numRef>
              <c:f>'11-13DX 事業への影響・提供製品・サービス提供先別'!$N$7:$N$9</c:f>
              <c:numCache>
                <c:formatCode>0.0%</c:formatCode>
                <c:ptCount val="3"/>
                <c:pt idx="0">
                  <c:v>4.195804195804196E-2</c:v>
                </c:pt>
                <c:pt idx="1">
                  <c:v>6.1538461538461542E-2</c:v>
                </c:pt>
                <c:pt idx="2">
                  <c:v>7.0093457943925228E-2</c:v>
                </c:pt>
              </c:numCache>
            </c:numRef>
          </c:val>
          <c:extLst>
            <c:ext xmlns:c16="http://schemas.microsoft.com/office/drawing/2014/chart" uri="{C3380CC4-5D6E-409C-BE32-E72D297353CC}">
              <c16:uniqueId val="{00000003-F02D-4838-9925-ED5947CAE1EB}"/>
            </c:ext>
          </c:extLst>
        </c:ser>
        <c:ser>
          <c:idx val="4"/>
          <c:order val="4"/>
          <c:tx>
            <c:strRef>
              <c:f>'11-13DX 事業への影響・提供製品・サービス提供先別'!$O$5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'11-13DX 事業への影響・提供製品・サービス提供先別'!$J$7:$J$9</c:f>
              <c:strCache>
                <c:ptCount val="3"/>
                <c:pt idx="0">
                  <c:v>B2C中心（n=143）</c:v>
                </c:pt>
                <c:pt idx="1">
                  <c:v>B2C、B2B半々（n=65）</c:v>
                </c:pt>
                <c:pt idx="2">
                  <c:v>B2B中心（n=856）</c:v>
                </c:pt>
              </c:strCache>
            </c:strRef>
          </c:cat>
          <c:val>
            <c:numRef>
              <c:f>'11-13DX 事業への影響・提供製品・サービス提供先別'!$O$7:$O$9</c:f>
              <c:numCache>
                <c:formatCode>0.0%</c:formatCode>
                <c:ptCount val="3"/>
                <c:pt idx="0">
                  <c:v>9.0909090909090912E-2</c:v>
                </c:pt>
                <c:pt idx="1">
                  <c:v>0.15384615384615385</c:v>
                </c:pt>
                <c:pt idx="2">
                  <c:v>9.8130841121495324E-2</c:v>
                </c:pt>
              </c:numCache>
            </c:numRef>
          </c:val>
          <c:extLst>
            <c:ext xmlns:c16="http://schemas.microsoft.com/office/drawing/2014/chart" uri="{C3380CC4-5D6E-409C-BE32-E72D297353CC}">
              <c16:uniqueId val="{00000004-F02D-4838-9925-ED5947CAE1EB}"/>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02823018458197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17523686984465"/>
          <c:y val="8.6520307683362066E-2"/>
          <c:w val="0.72700415900256421"/>
          <c:h val="0.72979590853841003"/>
        </c:manualLayout>
      </c:layout>
      <c:barChart>
        <c:barDir val="bar"/>
        <c:grouping val="stacked"/>
        <c:varyColors val="0"/>
        <c:ser>
          <c:idx val="0"/>
          <c:order val="0"/>
          <c:tx>
            <c:strRef>
              <c:f>'2-5売上高・位置づけ'!$O$5</c:f>
              <c:strCache>
                <c:ptCount val="1"/>
                <c:pt idx="0">
                  <c:v>2億円未満</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'2-5売上高・位置づけ'!$N$6:$N$10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'2-5売上高・位置づけ'!$O$6:$O$10</c:f>
              <c:numCache>
                <c:formatCode>0.0%</c:formatCode>
                <c:ptCount val="5"/>
                <c:pt idx="0">
                  <c:v>0.14153846153846153</c:v>
                </c:pt>
                <c:pt idx="1">
                  <c:v>0.30711610486891383</c:v>
                </c:pt>
                <c:pt idx="2">
                  <c:v>0.42268041237113402</c:v>
                </c:pt>
                <c:pt idx="3">
                  <c:v>0.37371134020618557</c:v>
                </c:pt>
                <c:pt idx="4">
                  <c:v>0.32500000000000001</c:v>
                </c:pt>
              </c:numCache>
            </c:numRef>
          </c:val>
          <c:extLst>
            <c:ext xmlns:c16="http://schemas.microsoft.com/office/drawing/2014/chart" uri="{C3380CC4-5D6E-409C-BE32-E72D297353CC}">
              <c16:uniqueId val="{00000000-1ABA-4AEB-A578-2FF8EE419DD4}"/>
            </c:ext>
          </c:extLst>
        </c:ser>
        <c:ser>
          <c:idx val="2"/>
          <c:order val="1"/>
          <c:tx>
            <c:strRef>
              <c:f>'2-5売上高・位置づけ'!$P$5</c:f>
              <c:strCache>
                <c:ptCount val="1"/>
                <c:pt idx="0">
                  <c:v>2億円以上5億円未満</c:v>
                </c:pt>
              </c:strCache>
            </c:strRef>
          </c:tx>
          <c:spPr>
            <a:solidFill>
              <a:schemeClr val="accent5">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'2-5売上高・位置づけ'!$N$6:$N$10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'2-5売上高・位置づけ'!$P$6:$P$10</c:f>
              <c:numCache>
                <c:formatCode>0.0%</c:formatCode>
                <c:ptCount val="5"/>
                <c:pt idx="0">
                  <c:v>0.15692307692307692</c:v>
                </c:pt>
                <c:pt idx="1">
                  <c:v>0.16104868913857678</c:v>
                </c:pt>
                <c:pt idx="2">
                  <c:v>0.21649484536082475</c:v>
                </c:pt>
                <c:pt idx="3">
                  <c:v>0.24484536082474226</c:v>
                </c:pt>
                <c:pt idx="4">
                  <c:v>0.17499999999999999</c:v>
                </c:pt>
              </c:numCache>
            </c:numRef>
          </c:val>
          <c:extLst>
            <c:ext xmlns:c16="http://schemas.microsoft.com/office/drawing/2014/chart" uri="{C3380CC4-5D6E-409C-BE32-E72D297353CC}">
              <c16:uniqueId val="{00000001-1ABA-4AEB-A578-2FF8EE419DD4}"/>
            </c:ext>
          </c:extLst>
        </c:ser>
        <c:ser>
          <c:idx val="1"/>
          <c:order val="2"/>
          <c:tx>
            <c:strRef>
              <c:f>'2-5売上高・位置づけ'!$Q$5</c:f>
              <c:strCache>
                <c:ptCount val="1"/>
                <c:pt idx="0">
                  <c:v>5億円以上10億円未満</c:v>
                </c:pt>
              </c:strCache>
            </c:strRef>
          </c:tx>
          <c:spPr>
            <a:solidFill>
              <a:schemeClr val="accent5">
                <a:lumMod val="20000"/>
                <a:lumOff val="8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'2-5売上高・位置づけ'!$N$6:$N$10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'2-5売上高・位置づけ'!$Q$6:$Q$10</c:f>
              <c:numCache>
                <c:formatCode>0.0%</c:formatCode>
                <c:ptCount val="5"/>
                <c:pt idx="0">
                  <c:v>0.11384615384615385</c:v>
                </c:pt>
                <c:pt idx="1">
                  <c:v>0.13857677902621723</c:v>
                </c:pt>
                <c:pt idx="2">
                  <c:v>0.12886597938144329</c:v>
                </c:pt>
                <c:pt idx="3">
                  <c:v>0.13402061855670103</c:v>
                </c:pt>
                <c:pt idx="4">
                  <c:v>0.15</c:v>
                </c:pt>
              </c:numCache>
            </c:numRef>
          </c:val>
          <c:extLst>
            <c:ext xmlns:c16="http://schemas.microsoft.com/office/drawing/2014/chart" uri="{C3380CC4-5D6E-409C-BE32-E72D297353CC}">
              <c16:uniqueId val="{00000002-1ABA-4AEB-A578-2FF8EE419DD4}"/>
            </c:ext>
          </c:extLst>
        </c:ser>
        <c:ser>
          <c:idx val="3"/>
          <c:order val="3"/>
          <c:tx>
            <c:strRef>
              <c:f>'2-5売上高・位置づけ'!$R$5</c:f>
              <c:strCache>
                <c:ptCount val="1"/>
                <c:pt idx="0">
                  <c:v>10億円以上20億円未満</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'2-5売上高・位置づけ'!$N$6:$N$10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'2-5売上高・位置づけ'!$R$6:$R$10</c:f>
              <c:numCache>
                <c:formatCode>0.0%</c:formatCode>
                <c:ptCount val="5"/>
                <c:pt idx="0">
                  <c:v>0.13538461538461538</c:v>
                </c:pt>
                <c:pt idx="1">
                  <c:v>9.7378277153558054E-2</c:v>
                </c:pt>
                <c:pt idx="2">
                  <c:v>9.2783505154639179E-2</c:v>
                </c:pt>
                <c:pt idx="3">
                  <c:v>0.10051546391752578</c:v>
                </c:pt>
                <c:pt idx="4">
                  <c:v>2.5000000000000001E-2</c:v>
                </c:pt>
              </c:numCache>
            </c:numRef>
          </c:val>
          <c:extLst>
            <c:ext xmlns:c16="http://schemas.microsoft.com/office/drawing/2014/chart" uri="{C3380CC4-5D6E-409C-BE32-E72D297353CC}">
              <c16:uniqueId val="{00000003-1ABA-4AEB-A578-2FF8EE419DD4}"/>
            </c:ext>
          </c:extLst>
        </c:ser>
        <c:ser>
          <c:idx val="4"/>
          <c:order val="4"/>
          <c:tx>
            <c:strRef>
              <c:f>'2-5売上高・位置づけ'!$S$5</c:f>
              <c:strCache>
                <c:ptCount val="1"/>
                <c:pt idx="0">
                  <c:v>20億円以上50億円未満</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'2-5売上高・位置づけ'!$N$6:$N$10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'2-5売上高・位置づけ'!$S$6:$S$10</c:f>
              <c:numCache>
                <c:formatCode>0.0%</c:formatCode>
                <c:ptCount val="5"/>
                <c:pt idx="0">
                  <c:v>0.13538461538461538</c:v>
                </c:pt>
                <c:pt idx="1">
                  <c:v>8.6142322097378279E-2</c:v>
                </c:pt>
                <c:pt idx="2">
                  <c:v>5.1546391752577317E-2</c:v>
                </c:pt>
                <c:pt idx="3">
                  <c:v>9.2783505154639179E-2</c:v>
                </c:pt>
                <c:pt idx="4">
                  <c:v>0.15</c:v>
                </c:pt>
              </c:numCache>
            </c:numRef>
          </c:val>
          <c:extLst>
            <c:ext xmlns:c16="http://schemas.microsoft.com/office/drawing/2014/chart" uri="{C3380CC4-5D6E-409C-BE32-E72D297353CC}">
              <c16:uniqueId val="{00000004-1ABA-4AEB-A578-2FF8EE419DD4}"/>
            </c:ext>
          </c:extLst>
        </c:ser>
        <c:ser>
          <c:idx val="5"/>
          <c:order val="5"/>
          <c:tx>
            <c:strRef>
              <c:f>'2-5売上高・位置づけ'!$T$5</c:f>
              <c:strCache>
                <c:ptCount val="1"/>
                <c:pt idx="0">
                  <c:v>50億円以上100億円未満</c:v>
                </c:pt>
              </c:strCache>
            </c:strRef>
          </c:tx>
          <c:spPr>
            <a:solidFill>
              <a:schemeClr val="accent6">
                <a:lumMod val="20000"/>
                <a:lumOff val="80000"/>
              </a:schemeClr>
            </a:solidFill>
            <a:ln>
              <a:solidFill>
                <a:schemeClr val="tx1"/>
              </a:solidFill>
            </a:ln>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BA-4AEB-A578-2FF8EE419DD4}"/>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'2-5売上高・位置づけ'!$N$6:$N$10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'2-5売上高・位置づけ'!$T$6:$T$10</c:f>
              <c:numCache>
                <c:formatCode>0.0%</c:formatCode>
                <c:ptCount val="5"/>
                <c:pt idx="0">
                  <c:v>7.3846153846153853E-2</c:v>
                </c:pt>
                <c:pt idx="1">
                  <c:v>4.49438202247191E-2</c:v>
                </c:pt>
                <c:pt idx="2">
                  <c:v>4.1237113402061855E-2</c:v>
                </c:pt>
                <c:pt idx="3">
                  <c:v>1.0309278350515464E-2</c:v>
                </c:pt>
                <c:pt idx="4">
                  <c:v>0.1</c:v>
                </c:pt>
              </c:numCache>
            </c:numRef>
          </c:val>
          <c:extLst>
            <c:ext xmlns:c16="http://schemas.microsoft.com/office/drawing/2014/chart" uri="{C3380CC4-5D6E-409C-BE32-E72D297353CC}">
              <c16:uniqueId val="{00000006-1ABA-4AEB-A578-2FF8EE419DD4}"/>
            </c:ext>
          </c:extLst>
        </c:ser>
        <c:ser>
          <c:idx val="6"/>
          <c:order val="6"/>
          <c:tx>
            <c:strRef>
              <c:f>'2-5売上高・位置づけ'!$U$5</c:f>
              <c:strCache>
                <c:ptCount val="1"/>
                <c:pt idx="0">
                  <c:v>100億円以上500億円未満</c:v>
                </c:pt>
              </c:strCache>
            </c:strRef>
          </c:tx>
          <c:spPr>
            <a:solidFill>
              <a:schemeClr val="accent4">
                <a:lumMod val="60000"/>
                <a:lumOff val="40000"/>
              </a:schemeClr>
            </a:solidFill>
            <a:ln>
              <a:solidFill>
                <a:schemeClr val="tx1"/>
              </a:solid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BA-4AEB-A578-2FF8EE419DD4}"/>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'2-5売上高・位置づけ'!$N$6:$N$10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'2-5売上高・位置づけ'!$U$6:$U$10</c:f>
              <c:numCache>
                <c:formatCode>0.0%</c:formatCode>
                <c:ptCount val="5"/>
                <c:pt idx="0">
                  <c:v>0.12307692307692308</c:v>
                </c:pt>
                <c:pt idx="1">
                  <c:v>9.3632958801498134E-2</c:v>
                </c:pt>
                <c:pt idx="2">
                  <c:v>1.5463917525773196E-2</c:v>
                </c:pt>
                <c:pt idx="3">
                  <c:v>3.608247422680412E-2</c:v>
                </c:pt>
                <c:pt idx="4">
                  <c:v>2.5000000000000001E-2</c:v>
                </c:pt>
              </c:numCache>
            </c:numRef>
          </c:val>
          <c:extLst>
            <c:ext xmlns:c16="http://schemas.microsoft.com/office/drawing/2014/chart" uri="{C3380CC4-5D6E-409C-BE32-E72D297353CC}">
              <c16:uniqueId val="{00000008-1ABA-4AEB-A578-2FF8EE419DD4}"/>
            </c:ext>
          </c:extLst>
        </c:ser>
        <c:ser>
          <c:idx val="7"/>
          <c:order val="7"/>
          <c:tx>
            <c:strRef>
              <c:f>'2-5売上高・位置づけ'!$V$5</c:f>
              <c:strCache>
                <c:ptCount val="1"/>
                <c:pt idx="0">
                  <c:v>500億円以上1,000億円未満</c:v>
                </c:pt>
              </c:strCache>
            </c:strRef>
          </c:tx>
          <c:spPr>
            <a:solidFill>
              <a:schemeClr val="accent4">
                <a:lumMod val="40000"/>
                <a:lumOff val="60000"/>
              </a:schemeClr>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ABA-4AEB-A578-2FF8EE419DD4}"/>
                </c:ext>
              </c:extLst>
            </c:dLbl>
            <c:dLbl>
              <c:idx val="2"/>
              <c:layout>
                <c:manualLayout>
                  <c:x val="3.664354372498068E-2"/>
                  <c:y val="-2.97861630227296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ABA-4AEB-A578-2FF8EE419DD4}"/>
                </c:ext>
              </c:extLst>
            </c:dLbl>
            <c:dLbl>
              <c:idx val="3"/>
              <c:delete val="1"/>
              <c:extLst>
                <c:ext xmlns:c15="http://schemas.microsoft.com/office/drawing/2012/chart" uri="{CE6537A1-D6FC-4f65-9D91-7224C49458BB}"/>
                <c:ext xmlns:c16="http://schemas.microsoft.com/office/drawing/2014/chart" uri="{C3380CC4-5D6E-409C-BE32-E72D297353CC}">
                  <c16:uniqueId val="{0000000B-1ABA-4AEB-A578-2FF8EE419DD4}"/>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'2-5売上高・位置づけ'!$N$6:$N$10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'2-5売上高・位置づけ'!$V$6:$V$10</c:f>
              <c:numCache>
                <c:formatCode>0.0%</c:formatCode>
                <c:ptCount val="5"/>
                <c:pt idx="0">
                  <c:v>1.8461538461538463E-2</c:v>
                </c:pt>
                <c:pt idx="1">
                  <c:v>3.3707865168539325E-2</c:v>
                </c:pt>
                <c:pt idx="2">
                  <c:v>1.0309278350515464E-2</c:v>
                </c:pt>
                <c:pt idx="3">
                  <c:v>5.1546391752577319E-3</c:v>
                </c:pt>
                <c:pt idx="4">
                  <c:v>2.5000000000000001E-2</c:v>
                </c:pt>
              </c:numCache>
            </c:numRef>
          </c:val>
          <c:extLst>
            <c:ext xmlns:c16="http://schemas.microsoft.com/office/drawing/2014/chart" uri="{C3380CC4-5D6E-409C-BE32-E72D297353CC}">
              <c16:uniqueId val="{0000000C-1ABA-4AEB-A578-2FF8EE419DD4}"/>
            </c:ext>
          </c:extLst>
        </c:ser>
        <c:ser>
          <c:idx val="8"/>
          <c:order val="8"/>
          <c:tx>
            <c:strRef>
              <c:f>'2-5売上高・位置づけ'!$W$5</c:f>
              <c:strCache>
                <c:ptCount val="1"/>
                <c:pt idx="0">
                  <c:v>1,000億円以上</c:v>
                </c:pt>
              </c:strCache>
            </c:strRef>
          </c:tx>
          <c:spPr>
            <a:solidFill>
              <a:schemeClr val="accent4">
                <a:lumMod val="20000"/>
                <a:lumOff val="80000"/>
              </a:schemeClr>
            </a:solidFill>
            <a:ln>
              <a:solidFill>
                <a:schemeClr val="tx1"/>
              </a:solidFill>
            </a:ln>
            <a:effectLst/>
          </c:spPr>
          <c:invertIfNegative val="0"/>
          <c:dLbls>
            <c:dLbl>
              <c:idx val="2"/>
              <c:layout>
                <c:manualLayout>
                  <c:x val="3.1757737894983255E-2"/>
                  <c:y val="4.35363569771260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ABA-4AEB-A578-2FF8EE419DD4}"/>
                </c:ext>
              </c:extLst>
            </c:dLbl>
            <c:dLbl>
              <c:idx val="3"/>
              <c:delete val="1"/>
              <c:extLst>
                <c:ext xmlns:c15="http://schemas.microsoft.com/office/drawing/2012/chart" uri="{CE6537A1-D6FC-4f65-9D91-7224C49458BB}"/>
                <c:ext xmlns:c16="http://schemas.microsoft.com/office/drawing/2014/chart" uri="{C3380CC4-5D6E-409C-BE32-E72D297353CC}">
                  <c16:uniqueId val="{0000000E-1ABA-4AEB-A578-2FF8EE419DD4}"/>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ABA-4AEB-A578-2FF8EE419DD4}"/>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'2-5売上高・位置づけ'!$N$6:$N$10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'2-5売上高・位置づけ'!$W$6:$W$10</c:f>
              <c:numCache>
                <c:formatCode>0.0%</c:formatCode>
                <c:ptCount val="5"/>
                <c:pt idx="0">
                  <c:v>0.10153846153846154</c:v>
                </c:pt>
                <c:pt idx="1">
                  <c:v>3.7453183520599252E-2</c:v>
                </c:pt>
                <c:pt idx="2">
                  <c:v>2.0618556701030927E-2</c:v>
                </c:pt>
                <c:pt idx="3">
                  <c:v>2.5773195876288659E-3</c:v>
                </c:pt>
                <c:pt idx="4">
                  <c:v>2.5000000000000001E-2</c:v>
                </c:pt>
              </c:numCache>
            </c:numRef>
          </c:val>
          <c:extLst>
            <c:ext xmlns:c16="http://schemas.microsoft.com/office/drawing/2014/chart" uri="{C3380CC4-5D6E-409C-BE32-E72D297353CC}">
              <c16:uniqueId val="{00000010-1ABA-4AEB-A578-2FF8EE419DD4}"/>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952973544973545"/>
          <c:y val="0.82924880952380953"/>
          <c:w val="0.76059576719576716"/>
          <c:h val="0.155632142857142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84188122022956"/>
          <c:y val="0.14629828624363134"/>
          <c:w val="0.798032707577355"/>
          <c:h val="0.65331528871391076"/>
        </c:manualLayout>
      </c:layout>
      <c:barChart>
        <c:barDir val="bar"/>
        <c:grouping val="stacked"/>
        <c:varyColors val="0"/>
        <c:ser>
          <c:idx val="0"/>
          <c:order val="0"/>
          <c:tx>
            <c:strRef>
              <c:f>'11-13DX 事業への影響・提供製品・サービス提供先別'!$Z$5</c:f>
              <c:strCache>
                <c:ptCount val="1"/>
                <c:pt idx="0">
                  <c:v>非常に大きい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'11-13DX 事業への影響・提供製品・サービス提供先別'!$Y$7:$Y$9</c:f>
              <c:strCache>
                <c:ptCount val="3"/>
                <c:pt idx="0">
                  <c:v>B2C中心（n=139）</c:v>
                </c:pt>
                <c:pt idx="1">
                  <c:v>B2C、B2B半々（n=63）</c:v>
                </c:pt>
                <c:pt idx="2">
                  <c:v>B2B中心（n=822）</c:v>
                </c:pt>
              </c:strCache>
            </c:strRef>
          </c:cat>
          <c:val>
            <c:numRef>
              <c:f>'11-13DX 事業への影響・提供製品・サービス提供先別'!$Z$7:$Z$9</c:f>
              <c:numCache>
                <c:formatCode>0.0%</c:formatCode>
                <c:ptCount val="3"/>
                <c:pt idx="0">
                  <c:v>0.15107913669064749</c:v>
                </c:pt>
                <c:pt idx="1">
                  <c:v>0.17460317460317459</c:v>
                </c:pt>
                <c:pt idx="2">
                  <c:v>0.12165450121654502</c:v>
                </c:pt>
              </c:numCache>
            </c:numRef>
          </c:val>
          <c:extLst>
            <c:ext xmlns:c16="http://schemas.microsoft.com/office/drawing/2014/chart" uri="{C3380CC4-5D6E-409C-BE32-E72D297353CC}">
              <c16:uniqueId val="{00000000-9C5B-4F3C-B5CF-F2CCB96EF185}"/>
            </c:ext>
          </c:extLst>
        </c:ser>
        <c:ser>
          <c:idx val="2"/>
          <c:order val="1"/>
          <c:tx>
            <c:strRef>
              <c:f>'11-13DX 事業への影響・提供製品・サービス提供先別'!$AA$5</c:f>
              <c:strCache>
                <c:ptCount val="1"/>
                <c:pt idx="0">
                  <c:v>大きい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'11-13DX 事業への影響・提供製品・サービス提供先別'!$Y$7:$Y$9</c:f>
              <c:strCache>
                <c:ptCount val="3"/>
                <c:pt idx="0">
                  <c:v>B2C中心（n=139）</c:v>
                </c:pt>
                <c:pt idx="1">
                  <c:v>B2C、B2B半々（n=63）</c:v>
                </c:pt>
                <c:pt idx="2">
                  <c:v>B2B中心（n=822）</c:v>
                </c:pt>
              </c:strCache>
            </c:strRef>
          </c:cat>
          <c:val>
            <c:numRef>
              <c:f>'11-13DX 事業への影響・提供製品・サービス提供先別'!$AA$7:$AA$9</c:f>
              <c:numCache>
                <c:formatCode>0.0%</c:formatCode>
                <c:ptCount val="3"/>
                <c:pt idx="0">
                  <c:v>0.30215827338129497</c:v>
                </c:pt>
                <c:pt idx="1">
                  <c:v>0.26984126984126983</c:v>
                </c:pt>
                <c:pt idx="2">
                  <c:v>0.34549878345498786</c:v>
                </c:pt>
              </c:numCache>
            </c:numRef>
          </c:val>
          <c:extLst>
            <c:ext xmlns:c16="http://schemas.microsoft.com/office/drawing/2014/chart" uri="{C3380CC4-5D6E-409C-BE32-E72D297353CC}">
              <c16:uniqueId val="{00000001-9C5B-4F3C-B5CF-F2CCB96EF185}"/>
            </c:ext>
          </c:extLst>
        </c:ser>
        <c:ser>
          <c:idx val="1"/>
          <c:order val="2"/>
          <c:tx>
            <c:strRef>
              <c:f>'11-13DX 事業への影響・提供製品・サービス提供先別'!$AB$5</c:f>
              <c:strCache>
                <c:ptCount val="1"/>
                <c:pt idx="0">
                  <c:v>小さい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'11-13DX 事業への影響・提供製品・サービス提供先別'!$Y$7:$Y$9</c:f>
              <c:strCache>
                <c:ptCount val="3"/>
                <c:pt idx="0">
                  <c:v>B2C中心（n=139）</c:v>
                </c:pt>
                <c:pt idx="1">
                  <c:v>B2C、B2B半々（n=63）</c:v>
                </c:pt>
                <c:pt idx="2">
                  <c:v>B2B中心（n=822）</c:v>
                </c:pt>
              </c:strCache>
            </c:strRef>
          </c:cat>
          <c:val>
            <c:numRef>
              <c:f>'11-13DX 事業への影響・提供製品・サービス提供先別'!$AB$7:$AB$9</c:f>
              <c:numCache>
                <c:formatCode>0.0%</c:formatCode>
                <c:ptCount val="3"/>
                <c:pt idx="0">
                  <c:v>0.30215827338129497</c:v>
                </c:pt>
                <c:pt idx="1">
                  <c:v>0.23809523809523808</c:v>
                </c:pt>
                <c:pt idx="2">
                  <c:v>0.24209245742092458</c:v>
                </c:pt>
              </c:numCache>
            </c:numRef>
          </c:val>
          <c:extLst>
            <c:ext xmlns:c16="http://schemas.microsoft.com/office/drawing/2014/chart" uri="{C3380CC4-5D6E-409C-BE32-E72D297353CC}">
              <c16:uniqueId val="{00000002-9C5B-4F3C-B5CF-F2CCB96EF185}"/>
            </c:ext>
          </c:extLst>
        </c:ser>
        <c:ser>
          <c:idx val="3"/>
          <c:order val="3"/>
          <c:tx>
            <c:strRef>
              <c:f>'11-13DX 事業への影響・提供製品・サービス提供先別'!$AC$5</c:f>
              <c:strCache>
                <c:ptCount val="1"/>
                <c:pt idx="0">
                  <c:v>全くない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'11-13DX 事業への影響・提供製品・サービス提供先別'!$Y$7:$Y$9</c:f>
              <c:strCache>
                <c:ptCount val="3"/>
                <c:pt idx="0">
                  <c:v>B2C中心（n=139）</c:v>
                </c:pt>
                <c:pt idx="1">
                  <c:v>B2C、B2B半々（n=63）</c:v>
                </c:pt>
                <c:pt idx="2">
                  <c:v>B2B中心（n=822）</c:v>
                </c:pt>
              </c:strCache>
            </c:strRef>
          </c:cat>
          <c:val>
            <c:numRef>
              <c:f>'11-13DX 事業への影響・提供製品・サービス提供先別'!$AC$7:$AC$9</c:f>
              <c:numCache>
                <c:formatCode>0.0%</c:formatCode>
                <c:ptCount val="3"/>
                <c:pt idx="0">
                  <c:v>0.12949640287769784</c:v>
                </c:pt>
                <c:pt idx="1">
                  <c:v>0.12698412698412698</c:v>
                </c:pt>
                <c:pt idx="2">
                  <c:v>0.14355231143552311</c:v>
                </c:pt>
              </c:numCache>
            </c:numRef>
          </c:val>
          <c:extLst>
            <c:ext xmlns:c16="http://schemas.microsoft.com/office/drawing/2014/chart" uri="{C3380CC4-5D6E-409C-BE32-E72D297353CC}">
              <c16:uniqueId val="{00000003-9C5B-4F3C-B5CF-F2CCB96EF185}"/>
            </c:ext>
          </c:extLst>
        </c:ser>
        <c:ser>
          <c:idx val="4"/>
          <c:order val="4"/>
          <c:tx>
            <c:strRef>
              <c:f>'11-13DX 事業への影響・提供製品・サービス提供先別'!$AD$5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'11-13DX 事業への影響・提供製品・サービス提供先別'!$Y$7:$Y$9</c:f>
              <c:strCache>
                <c:ptCount val="3"/>
                <c:pt idx="0">
                  <c:v>B2C中心（n=139）</c:v>
                </c:pt>
                <c:pt idx="1">
                  <c:v>B2C、B2B半々（n=63）</c:v>
                </c:pt>
                <c:pt idx="2">
                  <c:v>B2B中心（n=822）</c:v>
                </c:pt>
              </c:strCache>
            </c:strRef>
          </c:cat>
          <c:val>
            <c:numRef>
              <c:f>'11-13DX 事業への影響・提供製品・サービス提供先別'!$AD$7:$AD$9</c:f>
              <c:numCache>
                <c:formatCode>0.0%</c:formatCode>
                <c:ptCount val="3"/>
                <c:pt idx="0">
                  <c:v>0.11510791366906475</c:v>
                </c:pt>
                <c:pt idx="1">
                  <c:v>0.19047619047619047</c:v>
                </c:pt>
                <c:pt idx="2">
                  <c:v>0.14720194647201945</c:v>
                </c:pt>
              </c:numCache>
            </c:numRef>
          </c:val>
          <c:extLst>
            <c:ext xmlns:c16="http://schemas.microsoft.com/office/drawing/2014/chart" uri="{C3380CC4-5D6E-409C-BE32-E72D297353CC}">
              <c16:uniqueId val="{00000004-9C5B-4F3C-B5CF-F2CCB96EF185}"/>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6577853752681834"/>
          <c:y val="0.85169955226184957"/>
          <c:w val="0.81396188194487185"/>
          <c:h val="0.136535741855797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20534474051458"/>
          <c:y val="0.14629828624363134"/>
          <c:w val="0.77634431108949786"/>
          <c:h val="0.65331528871391076"/>
        </c:manualLayout>
      </c:layout>
      <c:barChart>
        <c:barDir val="bar"/>
        <c:grouping val="stacked"/>
        <c:varyColors val="0"/>
        <c:ser>
          <c:idx val="0"/>
          <c:order val="0"/>
          <c:tx>
            <c:strRef>
              <c:f>'11-14DX 必要性・提供製品・サービス提供先別'!$K$5</c:f>
              <c:strCache>
                <c:ptCount val="1"/>
                <c:pt idx="0">
                  <c:v>非常に高い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'11-14DX 必要性・提供製品・サービス提供先別'!$J$7:$J$9</c:f>
              <c:strCache>
                <c:ptCount val="3"/>
                <c:pt idx="0">
                  <c:v>B2C中心（n=144）</c:v>
                </c:pt>
                <c:pt idx="1">
                  <c:v>B2C、B2B半々（n=66）</c:v>
                </c:pt>
                <c:pt idx="2">
                  <c:v>B2B中心（n=855）</c:v>
                </c:pt>
              </c:strCache>
            </c:strRef>
          </c:cat>
          <c:val>
            <c:numRef>
              <c:f>'11-14DX 必要性・提供製品・サービス提供先別'!$K$7:$K$9</c:f>
              <c:numCache>
                <c:formatCode>0.0%</c:formatCode>
                <c:ptCount val="3"/>
                <c:pt idx="0">
                  <c:v>0.2013888888888889</c:v>
                </c:pt>
                <c:pt idx="1">
                  <c:v>0.18181818181818182</c:v>
                </c:pt>
                <c:pt idx="2">
                  <c:v>0.21052631578947367</c:v>
                </c:pt>
              </c:numCache>
            </c:numRef>
          </c:val>
          <c:extLst>
            <c:ext xmlns:c16="http://schemas.microsoft.com/office/drawing/2014/chart" uri="{C3380CC4-5D6E-409C-BE32-E72D297353CC}">
              <c16:uniqueId val="{00000000-9B65-43E1-8C7D-70CA8392DB3C}"/>
            </c:ext>
          </c:extLst>
        </c:ser>
        <c:ser>
          <c:idx val="2"/>
          <c:order val="1"/>
          <c:tx>
            <c:strRef>
              <c:f>'11-14DX 必要性・提供製品・サービス提供先別'!$L$5</c:f>
              <c:strCache>
                <c:ptCount val="1"/>
                <c:pt idx="0">
                  <c:v>高い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'11-14DX 必要性・提供製品・サービス提供先別'!$J$7:$J$9</c:f>
              <c:strCache>
                <c:ptCount val="3"/>
                <c:pt idx="0">
                  <c:v>B2C中心（n=144）</c:v>
                </c:pt>
                <c:pt idx="1">
                  <c:v>B2C、B2B半々（n=66）</c:v>
                </c:pt>
                <c:pt idx="2">
                  <c:v>B2B中心（n=855）</c:v>
                </c:pt>
              </c:strCache>
            </c:strRef>
          </c:cat>
          <c:val>
            <c:numRef>
              <c:f>'11-14DX 必要性・提供製品・サービス提供先別'!$L$7:$L$9</c:f>
              <c:numCache>
                <c:formatCode>0.0%</c:formatCode>
                <c:ptCount val="3"/>
                <c:pt idx="0">
                  <c:v>0.40972222222222221</c:v>
                </c:pt>
                <c:pt idx="1">
                  <c:v>0.39393939393939392</c:v>
                </c:pt>
                <c:pt idx="2">
                  <c:v>0.45029239766081869</c:v>
                </c:pt>
              </c:numCache>
            </c:numRef>
          </c:val>
          <c:extLst>
            <c:ext xmlns:c16="http://schemas.microsoft.com/office/drawing/2014/chart" uri="{C3380CC4-5D6E-409C-BE32-E72D297353CC}">
              <c16:uniqueId val="{00000001-9B65-43E1-8C7D-70CA8392DB3C}"/>
            </c:ext>
          </c:extLst>
        </c:ser>
        <c:ser>
          <c:idx val="1"/>
          <c:order val="2"/>
          <c:tx>
            <c:strRef>
              <c:f>'11-14DX 必要性・提供製品・サービス提供先別'!$M$5</c:f>
              <c:strCache>
                <c:ptCount val="1"/>
                <c:pt idx="0">
                  <c:v>低い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'11-14DX 必要性・提供製品・サービス提供先別'!$J$7:$J$9</c:f>
              <c:strCache>
                <c:ptCount val="3"/>
                <c:pt idx="0">
                  <c:v>B2C中心（n=144）</c:v>
                </c:pt>
                <c:pt idx="1">
                  <c:v>B2C、B2B半々（n=66）</c:v>
                </c:pt>
                <c:pt idx="2">
                  <c:v>B2B中心（n=855）</c:v>
                </c:pt>
              </c:strCache>
            </c:strRef>
          </c:cat>
          <c:val>
            <c:numRef>
              <c:f>'11-14DX 必要性・提供製品・サービス提供先別'!$M$7:$M$9</c:f>
              <c:numCache>
                <c:formatCode>0.0%</c:formatCode>
                <c:ptCount val="3"/>
                <c:pt idx="0">
                  <c:v>0.28472222222222221</c:v>
                </c:pt>
                <c:pt idx="1">
                  <c:v>0.24242424242424243</c:v>
                </c:pt>
                <c:pt idx="2">
                  <c:v>0.20701754385964913</c:v>
                </c:pt>
              </c:numCache>
            </c:numRef>
          </c:val>
          <c:extLst>
            <c:ext xmlns:c16="http://schemas.microsoft.com/office/drawing/2014/chart" uri="{C3380CC4-5D6E-409C-BE32-E72D297353CC}">
              <c16:uniqueId val="{00000002-9B65-43E1-8C7D-70CA8392DB3C}"/>
            </c:ext>
          </c:extLst>
        </c:ser>
        <c:ser>
          <c:idx val="3"/>
          <c:order val="3"/>
          <c:tx>
            <c:strRef>
              <c:f>'11-14DX 必要性・提供製品・サービス提供先別'!$N$5</c:f>
              <c:strCache>
                <c:ptCount val="1"/>
                <c:pt idx="0">
                  <c:v>全くない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'11-14DX 必要性・提供製品・サービス提供先別'!$J$7:$J$9</c:f>
              <c:strCache>
                <c:ptCount val="3"/>
                <c:pt idx="0">
                  <c:v>B2C中心（n=144）</c:v>
                </c:pt>
                <c:pt idx="1">
                  <c:v>B2C、B2B半々（n=66）</c:v>
                </c:pt>
                <c:pt idx="2">
                  <c:v>B2B中心（n=855）</c:v>
                </c:pt>
              </c:strCache>
            </c:strRef>
          </c:cat>
          <c:val>
            <c:numRef>
              <c:f>'11-14DX 必要性・提供製品・サービス提供先別'!$N$7:$N$9</c:f>
              <c:numCache>
                <c:formatCode>0.0%</c:formatCode>
                <c:ptCount val="3"/>
                <c:pt idx="0">
                  <c:v>2.0833333333333332E-2</c:v>
                </c:pt>
                <c:pt idx="1">
                  <c:v>4.5454545454545456E-2</c:v>
                </c:pt>
                <c:pt idx="2">
                  <c:v>4.0935672514619881E-2</c:v>
                </c:pt>
              </c:numCache>
            </c:numRef>
          </c:val>
          <c:extLst>
            <c:ext xmlns:c16="http://schemas.microsoft.com/office/drawing/2014/chart" uri="{C3380CC4-5D6E-409C-BE32-E72D297353CC}">
              <c16:uniqueId val="{00000003-9B65-43E1-8C7D-70CA8392DB3C}"/>
            </c:ext>
          </c:extLst>
        </c:ser>
        <c:ser>
          <c:idx val="4"/>
          <c:order val="4"/>
          <c:tx>
            <c:strRef>
              <c:f>'11-14DX 必要性・提供製品・サービス提供先別'!$O$5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'11-14DX 必要性・提供製品・サービス提供先別'!$J$7:$J$9</c:f>
              <c:strCache>
                <c:ptCount val="3"/>
                <c:pt idx="0">
                  <c:v>B2C中心（n=144）</c:v>
                </c:pt>
                <c:pt idx="1">
                  <c:v>B2C、B2B半々（n=66）</c:v>
                </c:pt>
                <c:pt idx="2">
                  <c:v>B2B中心（n=855）</c:v>
                </c:pt>
              </c:strCache>
            </c:strRef>
          </c:cat>
          <c:val>
            <c:numRef>
              <c:f>'11-14DX 必要性・提供製品・サービス提供先別'!$O$7:$O$9</c:f>
              <c:numCache>
                <c:formatCode>0.0%</c:formatCode>
                <c:ptCount val="3"/>
                <c:pt idx="0">
                  <c:v>8.3333333333333329E-2</c:v>
                </c:pt>
                <c:pt idx="1">
                  <c:v>0.13636363636363635</c:v>
                </c:pt>
                <c:pt idx="2">
                  <c:v>9.1228070175438603E-2</c:v>
                </c:pt>
              </c:numCache>
            </c:numRef>
          </c:val>
          <c:extLst>
            <c:ext xmlns:c16="http://schemas.microsoft.com/office/drawing/2014/chart" uri="{C3380CC4-5D6E-409C-BE32-E72D297353CC}">
              <c16:uniqueId val="{00000004-9B65-43E1-8C7D-70CA8392DB3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02823018458197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8964117268682"/>
          <c:y val="0.14629828624363134"/>
          <c:w val="0.77616001465732565"/>
          <c:h val="0.65331528871391076"/>
        </c:manualLayout>
      </c:layout>
      <c:barChart>
        <c:barDir val="bar"/>
        <c:grouping val="stacked"/>
        <c:varyColors val="0"/>
        <c:ser>
          <c:idx val="0"/>
          <c:order val="0"/>
          <c:tx>
            <c:strRef>
              <c:f>'11-14DX 必要性・提供製品・サービス提供先別'!$Z$5</c:f>
              <c:strCache>
                <c:ptCount val="1"/>
                <c:pt idx="0">
                  <c:v>非常に高い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'11-14DX 必要性・提供製品・サービス提供先別'!$Y$7:$Y$9</c:f>
              <c:strCache>
                <c:ptCount val="3"/>
                <c:pt idx="0">
                  <c:v>B2C中心（n=140）</c:v>
                </c:pt>
                <c:pt idx="1">
                  <c:v>B2C、B2B半々（n=63）</c:v>
                </c:pt>
                <c:pt idx="2">
                  <c:v>B2B中心（n=814）</c:v>
                </c:pt>
              </c:strCache>
            </c:strRef>
          </c:cat>
          <c:val>
            <c:numRef>
              <c:f>'11-14DX 必要性・提供製品・サービス提供先別'!$Z$7:$Z$9</c:f>
              <c:numCache>
                <c:formatCode>0.0%</c:formatCode>
                <c:ptCount val="3"/>
                <c:pt idx="0">
                  <c:v>0.16428571428571428</c:v>
                </c:pt>
                <c:pt idx="1">
                  <c:v>0.17460317460317459</c:v>
                </c:pt>
                <c:pt idx="2">
                  <c:v>0.16461916461916462</c:v>
                </c:pt>
              </c:numCache>
            </c:numRef>
          </c:val>
          <c:extLst>
            <c:ext xmlns:c16="http://schemas.microsoft.com/office/drawing/2014/chart" uri="{C3380CC4-5D6E-409C-BE32-E72D297353CC}">
              <c16:uniqueId val="{00000000-6D44-466E-9A70-003B562478EC}"/>
            </c:ext>
          </c:extLst>
        </c:ser>
        <c:ser>
          <c:idx val="2"/>
          <c:order val="1"/>
          <c:tx>
            <c:strRef>
              <c:f>'11-14DX 必要性・提供製品・サービス提供先別'!$AA$5</c:f>
              <c:strCache>
                <c:ptCount val="1"/>
                <c:pt idx="0">
                  <c:v>高い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'11-14DX 必要性・提供製品・サービス提供先別'!$Y$7:$Y$9</c:f>
              <c:strCache>
                <c:ptCount val="3"/>
                <c:pt idx="0">
                  <c:v>B2C中心（n=140）</c:v>
                </c:pt>
                <c:pt idx="1">
                  <c:v>B2C、B2B半々（n=63）</c:v>
                </c:pt>
                <c:pt idx="2">
                  <c:v>B2B中心（n=814）</c:v>
                </c:pt>
              </c:strCache>
            </c:strRef>
          </c:cat>
          <c:val>
            <c:numRef>
              <c:f>'11-14DX 必要性・提供製品・サービス提供先別'!$AA$7:$AA$9</c:f>
              <c:numCache>
                <c:formatCode>0.0%</c:formatCode>
                <c:ptCount val="3"/>
                <c:pt idx="0">
                  <c:v>0.36428571428571427</c:v>
                </c:pt>
                <c:pt idx="1">
                  <c:v>0.30158730158730157</c:v>
                </c:pt>
                <c:pt idx="2">
                  <c:v>0.35872235872235875</c:v>
                </c:pt>
              </c:numCache>
            </c:numRef>
          </c:val>
          <c:extLst>
            <c:ext xmlns:c16="http://schemas.microsoft.com/office/drawing/2014/chart" uri="{C3380CC4-5D6E-409C-BE32-E72D297353CC}">
              <c16:uniqueId val="{00000001-6D44-466E-9A70-003B562478EC}"/>
            </c:ext>
          </c:extLst>
        </c:ser>
        <c:ser>
          <c:idx val="1"/>
          <c:order val="2"/>
          <c:tx>
            <c:strRef>
              <c:f>'11-14DX 必要性・提供製品・サービス提供先別'!$AB$5</c:f>
              <c:strCache>
                <c:ptCount val="1"/>
                <c:pt idx="0">
                  <c:v>低い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'11-14DX 必要性・提供製品・サービス提供先別'!$Y$7:$Y$9</c:f>
              <c:strCache>
                <c:ptCount val="3"/>
                <c:pt idx="0">
                  <c:v>B2C中心（n=140）</c:v>
                </c:pt>
                <c:pt idx="1">
                  <c:v>B2C、B2B半々（n=63）</c:v>
                </c:pt>
                <c:pt idx="2">
                  <c:v>B2B中心（n=814）</c:v>
                </c:pt>
              </c:strCache>
            </c:strRef>
          </c:cat>
          <c:val>
            <c:numRef>
              <c:f>'11-14DX 必要性・提供製品・サービス提供先別'!$AB$7:$AB$9</c:f>
              <c:numCache>
                <c:formatCode>0.0%</c:formatCode>
                <c:ptCount val="3"/>
                <c:pt idx="0">
                  <c:v>0.26428571428571429</c:v>
                </c:pt>
                <c:pt idx="1">
                  <c:v>0.26984126984126983</c:v>
                </c:pt>
                <c:pt idx="2">
                  <c:v>0.21253071253071254</c:v>
                </c:pt>
              </c:numCache>
            </c:numRef>
          </c:val>
          <c:extLst>
            <c:ext xmlns:c16="http://schemas.microsoft.com/office/drawing/2014/chart" uri="{C3380CC4-5D6E-409C-BE32-E72D297353CC}">
              <c16:uniqueId val="{00000002-6D44-466E-9A70-003B562478EC}"/>
            </c:ext>
          </c:extLst>
        </c:ser>
        <c:ser>
          <c:idx val="3"/>
          <c:order val="3"/>
          <c:tx>
            <c:strRef>
              <c:f>'11-14DX 必要性・提供製品・サービス提供先別'!$AC$5</c:f>
              <c:strCache>
                <c:ptCount val="1"/>
                <c:pt idx="0">
                  <c:v>全くない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'11-14DX 必要性・提供製品・サービス提供先別'!$Y$7:$Y$9</c:f>
              <c:strCache>
                <c:ptCount val="3"/>
                <c:pt idx="0">
                  <c:v>B2C中心（n=140）</c:v>
                </c:pt>
                <c:pt idx="1">
                  <c:v>B2C、B2B半々（n=63）</c:v>
                </c:pt>
                <c:pt idx="2">
                  <c:v>B2B中心（n=814）</c:v>
                </c:pt>
              </c:strCache>
            </c:strRef>
          </c:cat>
          <c:val>
            <c:numRef>
              <c:f>'11-14DX 必要性・提供製品・サービス提供先別'!$AC$7:$AC$9</c:f>
              <c:numCache>
                <c:formatCode>0.0%</c:formatCode>
                <c:ptCount val="3"/>
                <c:pt idx="0">
                  <c:v>0.1</c:v>
                </c:pt>
                <c:pt idx="1">
                  <c:v>7.9365079365079361E-2</c:v>
                </c:pt>
                <c:pt idx="2">
                  <c:v>0.1167076167076167</c:v>
                </c:pt>
              </c:numCache>
            </c:numRef>
          </c:val>
          <c:extLst>
            <c:ext xmlns:c16="http://schemas.microsoft.com/office/drawing/2014/chart" uri="{C3380CC4-5D6E-409C-BE32-E72D297353CC}">
              <c16:uniqueId val="{00000003-6D44-466E-9A70-003B562478EC}"/>
            </c:ext>
          </c:extLst>
        </c:ser>
        <c:ser>
          <c:idx val="4"/>
          <c:order val="4"/>
          <c:tx>
            <c:strRef>
              <c:f>'11-14DX 必要性・提供製品・サービス提供先別'!$AD$5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'11-14DX 必要性・提供製品・サービス提供先別'!$Y$7:$Y$9</c:f>
              <c:strCache>
                <c:ptCount val="3"/>
                <c:pt idx="0">
                  <c:v>B2C中心（n=140）</c:v>
                </c:pt>
                <c:pt idx="1">
                  <c:v>B2C、B2B半々（n=63）</c:v>
                </c:pt>
                <c:pt idx="2">
                  <c:v>B2B中心（n=814）</c:v>
                </c:pt>
              </c:strCache>
            </c:strRef>
          </c:cat>
          <c:val>
            <c:numRef>
              <c:f>'11-14DX 必要性・提供製品・サービス提供先別'!$AD$7:$AD$9</c:f>
              <c:numCache>
                <c:formatCode>0.0%</c:formatCode>
                <c:ptCount val="3"/>
                <c:pt idx="0">
                  <c:v>0.10714285714285714</c:v>
                </c:pt>
                <c:pt idx="1">
                  <c:v>0.17460317460317459</c:v>
                </c:pt>
                <c:pt idx="2">
                  <c:v>0.14742014742014742</c:v>
                </c:pt>
              </c:numCache>
            </c:numRef>
          </c:val>
          <c:extLst>
            <c:ext xmlns:c16="http://schemas.microsoft.com/office/drawing/2014/chart" uri="{C3380CC4-5D6E-409C-BE32-E72D297353CC}">
              <c16:uniqueId val="{00000004-6D44-466E-9A70-003B562478E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364044986567357"/>
          <c:h val="8.588235294117646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19760573017923"/>
          <c:y val="0.16590612938088622"/>
          <c:w val="0.77452933318887185"/>
          <c:h val="0.65331528871391076"/>
        </c:manualLayout>
      </c:layout>
      <c:barChart>
        <c:barDir val="bar"/>
        <c:grouping val="stacked"/>
        <c:varyColors val="0"/>
        <c:ser>
          <c:idx val="0"/>
          <c:order val="0"/>
          <c:tx>
            <c:strRef>
              <c:f>'11-15DX 取り組み・提供製品・サービス提供先別'!$K$5</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'11-15DX 取り組み・提供製品・サービス提供先別'!$J$7:$J$9</c:f>
              <c:strCache>
                <c:ptCount val="3"/>
                <c:pt idx="0">
                  <c:v>B2C中心（n=143）</c:v>
                </c:pt>
                <c:pt idx="1">
                  <c:v>B2C、B2B半々（n=67）</c:v>
                </c:pt>
                <c:pt idx="2">
                  <c:v>B2B中心（n=859）</c:v>
                </c:pt>
              </c:strCache>
            </c:strRef>
          </c:cat>
          <c:val>
            <c:numRef>
              <c:f>'11-15DX 取り組み・提供製品・サービス提供先別'!$K$7:$K$9</c:f>
              <c:numCache>
                <c:formatCode>0.0%</c:formatCode>
                <c:ptCount val="3"/>
                <c:pt idx="0">
                  <c:v>6.9930069930069935E-2</c:v>
                </c:pt>
                <c:pt idx="1">
                  <c:v>7.4626865671641784E-2</c:v>
                </c:pt>
                <c:pt idx="2">
                  <c:v>7.5669383003492435E-2</c:v>
                </c:pt>
              </c:numCache>
            </c:numRef>
          </c:val>
          <c:extLst>
            <c:ext xmlns:c16="http://schemas.microsoft.com/office/drawing/2014/chart" uri="{C3380CC4-5D6E-409C-BE32-E72D297353CC}">
              <c16:uniqueId val="{00000000-3175-47E6-82E8-C7DE34ABDDAC}"/>
            </c:ext>
          </c:extLst>
        </c:ser>
        <c:ser>
          <c:idx val="2"/>
          <c:order val="1"/>
          <c:tx>
            <c:strRef>
              <c:f>'11-15DX 取り組み・提供製品・サービス提供先別'!$L$5</c:f>
              <c:strCache>
                <c:ptCount val="1"/>
                <c:pt idx="0">
                  <c:v>活発</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'11-15DX 取り組み・提供製品・サービス提供先別'!$J$7:$J$9</c:f>
              <c:strCache>
                <c:ptCount val="3"/>
                <c:pt idx="0">
                  <c:v>B2C中心（n=143）</c:v>
                </c:pt>
                <c:pt idx="1">
                  <c:v>B2C、B2B半々（n=67）</c:v>
                </c:pt>
                <c:pt idx="2">
                  <c:v>B2B中心（n=859）</c:v>
                </c:pt>
              </c:strCache>
            </c:strRef>
          </c:cat>
          <c:val>
            <c:numRef>
              <c:f>'11-15DX 取り組み・提供製品・サービス提供先別'!$L$7:$L$9</c:f>
              <c:numCache>
                <c:formatCode>0.0%</c:formatCode>
                <c:ptCount val="3"/>
                <c:pt idx="0">
                  <c:v>0.30069930069930068</c:v>
                </c:pt>
                <c:pt idx="1">
                  <c:v>0.23880597014925373</c:v>
                </c:pt>
                <c:pt idx="2">
                  <c:v>0.30384167636786963</c:v>
                </c:pt>
              </c:numCache>
            </c:numRef>
          </c:val>
          <c:extLst>
            <c:ext xmlns:c16="http://schemas.microsoft.com/office/drawing/2014/chart" uri="{C3380CC4-5D6E-409C-BE32-E72D297353CC}">
              <c16:uniqueId val="{00000001-3175-47E6-82E8-C7DE34ABDDAC}"/>
            </c:ext>
          </c:extLst>
        </c:ser>
        <c:ser>
          <c:idx val="1"/>
          <c:order val="2"/>
          <c:tx>
            <c:strRef>
              <c:f>'11-15DX 取り組み・提供製品・サービス提供先別'!$M$5</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'11-15DX 取り組み・提供製品・サービス提供先別'!$J$7:$J$9</c:f>
              <c:strCache>
                <c:ptCount val="3"/>
                <c:pt idx="0">
                  <c:v>B2C中心（n=143）</c:v>
                </c:pt>
                <c:pt idx="1">
                  <c:v>B2C、B2B半々（n=67）</c:v>
                </c:pt>
                <c:pt idx="2">
                  <c:v>B2B中心（n=859）</c:v>
                </c:pt>
              </c:strCache>
            </c:strRef>
          </c:cat>
          <c:val>
            <c:numRef>
              <c:f>'11-15DX 取り組み・提供製品・サービス提供先別'!$M$7:$M$9</c:f>
              <c:numCache>
                <c:formatCode>0.0%</c:formatCode>
                <c:ptCount val="3"/>
                <c:pt idx="0">
                  <c:v>0.45454545454545453</c:v>
                </c:pt>
                <c:pt idx="1">
                  <c:v>0.43283582089552236</c:v>
                </c:pt>
                <c:pt idx="2">
                  <c:v>0.40279394644935973</c:v>
                </c:pt>
              </c:numCache>
            </c:numRef>
          </c:val>
          <c:extLst>
            <c:ext xmlns:c16="http://schemas.microsoft.com/office/drawing/2014/chart" uri="{C3380CC4-5D6E-409C-BE32-E72D297353CC}">
              <c16:uniqueId val="{00000002-3175-47E6-82E8-C7DE34ABDDAC}"/>
            </c:ext>
          </c:extLst>
        </c:ser>
        <c:ser>
          <c:idx val="3"/>
          <c:order val="3"/>
          <c:tx>
            <c:strRef>
              <c:f>'11-15DX 取り組み・提供製品・サービス提供先別'!$N$5</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'11-15DX 取り組み・提供製品・サービス提供先別'!$J$7:$J$9</c:f>
              <c:strCache>
                <c:ptCount val="3"/>
                <c:pt idx="0">
                  <c:v>B2C中心（n=143）</c:v>
                </c:pt>
                <c:pt idx="1">
                  <c:v>B2C、B2B半々（n=67）</c:v>
                </c:pt>
                <c:pt idx="2">
                  <c:v>B2B中心（n=859）</c:v>
                </c:pt>
              </c:strCache>
            </c:strRef>
          </c:cat>
          <c:val>
            <c:numRef>
              <c:f>'11-15DX 取り組み・提供製品・サービス提供先別'!$N$7:$N$9</c:f>
              <c:numCache>
                <c:formatCode>0.0%</c:formatCode>
                <c:ptCount val="3"/>
                <c:pt idx="0">
                  <c:v>9.7902097902097904E-2</c:v>
                </c:pt>
                <c:pt idx="1">
                  <c:v>0.16417910447761194</c:v>
                </c:pt>
                <c:pt idx="2">
                  <c:v>0.14551804423748546</c:v>
                </c:pt>
              </c:numCache>
            </c:numRef>
          </c:val>
          <c:extLst>
            <c:ext xmlns:c16="http://schemas.microsoft.com/office/drawing/2014/chart" uri="{C3380CC4-5D6E-409C-BE32-E72D297353CC}">
              <c16:uniqueId val="{00000003-3175-47E6-82E8-C7DE34ABDDAC}"/>
            </c:ext>
          </c:extLst>
        </c:ser>
        <c:ser>
          <c:idx val="4"/>
          <c:order val="4"/>
          <c:tx>
            <c:strRef>
              <c:f>'11-15DX 取り組み・提供製品・サービス提供先別'!$O$5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'11-15DX 取り組み・提供製品・サービス提供先別'!$J$7:$J$9</c:f>
              <c:strCache>
                <c:ptCount val="3"/>
                <c:pt idx="0">
                  <c:v>B2C中心（n=143）</c:v>
                </c:pt>
                <c:pt idx="1">
                  <c:v>B2C、B2B半々（n=67）</c:v>
                </c:pt>
                <c:pt idx="2">
                  <c:v>B2B中心（n=859）</c:v>
                </c:pt>
              </c:strCache>
            </c:strRef>
          </c:cat>
          <c:val>
            <c:numRef>
              <c:f>'11-15DX 取り組み・提供製品・サービス提供先別'!$O$7:$O$9</c:f>
              <c:numCache>
                <c:formatCode>0.0%</c:formatCode>
                <c:ptCount val="3"/>
                <c:pt idx="0">
                  <c:v>7.6923076923076927E-2</c:v>
                </c:pt>
                <c:pt idx="1">
                  <c:v>8.9552238805970144E-2</c:v>
                </c:pt>
                <c:pt idx="2">
                  <c:v>7.2176949941792787E-2</c:v>
                </c:pt>
              </c:numCache>
            </c:numRef>
          </c:val>
          <c:extLst>
            <c:ext xmlns:c16="http://schemas.microsoft.com/office/drawing/2014/chart" uri="{C3380CC4-5D6E-409C-BE32-E72D297353CC}">
              <c16:uniqueId val="{00000004-3175-47E6-82E8-C7DE34ABDDA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02823018458197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19760573017923"/>
          <c:y val="0.16590612938088622"/>
          <c:w val="0.77452933318887185"/>
          <c:h val="0.65331528871391076"/>
        </c:manualLayout>
      </c:layout>
      <c:barChart>
        <c:barDir val="bar"/>
        <c:grouping val="stacked"/>
        <c:varyColors val="0"/>
        <c:ser>
          <c:idx val="0"/>
          <c:order val="0"/>
          <c:tx>
            <c:strRef>
              <c:f>'11-15DX 取り組み・提供製品・サービス提供先別'!$Z$5</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'11-15DX 取り組み・提供製品・サービス提供先別'!$Y$7:$Y$9</c:f>
              <c:strCache>
                <c:ptCount val="3"/>
                <c:pt idx="0">
                  <c:v>B2C中心（n=139）</c:v>
                </c:pt>
                <c:pt idx="1">
                  <c:v>B2C、B2B半々（n=63）</c:v>
                </c:pt>
                <c:pt idx="2">
                  <c:v>B2B中心（n=819）</c:v>
                </c:pt>
              </c:strCache>
            </c:strRef>
          </c:cat>
          <c:val>
            <c:numRef>
              <c:f>'11-15DX 取り組み・提供製品・サービス提供先別'!$Z$7:$Z$9</c:f>
              <c:numCache>
                <c:formatCode>0.0%</c:formatCode>
                <c:ptCount val="3"/>
                <c:pt idx="0">
                  <c:v>6.4748201438848921E-2</c:v>
                </c:pt>
                <c:pt idx="1">
                  <c:v>7.9365079365079361E-2</c:v>
                </c:pt>
                <c:pt idx="2">
                  <c:v>5.3724053724053727E-2</c:v>
                </c:pt>
              </c:numCache>
            </c:numRef>
          </c:val>
          <c:extLst>
            <c:ext xmlns:c16="http://schemas.microsoft.com/office/drawing/2014/chart" uri="{C3380CC4-5D6E-409C-BE32-E72D297353CC}">
              <c16:uniqueId val="{00000000-B5D2-468E-8A4B-5BFA966D0289}"/>
            </c:ext>
          </c:extLst>
        </c:ser>
        <c:ser>
          <c:idx val="2"/>
          <c:order val="1"/>
          <c:tx>
            <c:strRef>
              <c:f>'11-15DX 取り組み・提供製品・サービス提供先別'!$AA$5</c:f>
              <c:strCache>
                <c:ptCount val="1"/>
                <c:pt idx="0">
                  <c:v>活発</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'11-15DX 取り組み・提供製品・サービス提供先別'!$Y$7:$Y$9</c:f>
              <c:strCache>
                <c:ptCount val="3"/>
                <c:pt idx="0">
                  <c:v>B2C中心（n=139）</c:v>
                </c:pt>
                <c:pt idx="1">
                  <c:v>B2C、B2B半々（n=63）</c:v>
                </c:pt>
                <c:pt idx="2">
                  <c:v>B2B中心（n=819）</c:v>
                </c:pt>
              </c:strCache>
            </c:strRef>
          </c:cat>
          <c:val>
            <c:numRef>
              <c:f>'11-15DX 取り組み・提供製品・サービス提供先別'!$AA$7:$AA$9</c:f>
              <c:numCache>
                <c:formatCode>0.0%</c:formatCode>
                <c:ptCount val="3"/>
                <c:pt idx="0">
                  <c:v>0.21582733812949639</c:v>
                </c:pt>
                <c:pt idx="1">
                  <c:v>0.20634920634920634</c:v>
                </c:pt>
                <c:pt idx="2">
                  <c:v>0.25274725274725274</c:v>
                </c:pt>
              </c:numCache>
            </c:numRef>
          </c:val>
          <c:extLst>
            <c:ext xmlns:c16="http://schemas.microsoft.com/office/drawing/2014/chart" uri="{C3380CC4-5D6E-409C-BE32-E72D297353CC}">
              <c16:uniqueId val="{00000001-B5D2-468E-8A4B-5BFA966D0289}"/>
            </c:ext>
          </c:extLst>
        </c:ser>
        <c:ser>
          <c:idx val="1"/>
          <c:order val="2"/>
          <c:tx>
            <c:strRef>
              <c:f>'11-15DX 取り組み・提供製品・サービス提供先別'!$AB$5</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'11-15DX 取り組み・提供製品・サービス提供先別'!$Y$7:$Y$9</c:f>
              <c:strCache>
                <c:ptCount val="3"/>
                <c:pt idx="0">
                  <c:v>B2C中心（n=139）</c:v>
                </c:pt>
                <c:pt idx="1">
                  <c:v>B2C、B2B半々（n=63）</c:v>
                </c:pt>
                <c:pt idx="2">
                  <c:v>B2B中心（n=819）</c:v>
                </c:pt>
              </c:strCache>
            </c:strRef>
          </c:cat>
          <c:val>
            <c:numRef>
              <c:f>'11-15DX 取り組み・提供製品・サービス提供先別'!$AB$7:$AB$9</c:f>
              <c:numCache>
                <c:formatCode>0.0%</c:formatCode>
                <c:ptCount val="3"/>
                <c:pt idx="0">
                  <c:v>0.43165467625899279</c:v>
                </c:pt>
                <c:pt idx="1">
                  <c:v>0.33333333333333331</c:v>
                </c:pt>
                <c:pt idx="2">
                  <c:v>0.34432234432234432</c:v>
                </c:pt>
              </c:numCache>
            </c:numRef>
          </c:val>
          <c:extLst>
            <c:ext xmlns:c16="http://schemas.microsoft.com/office/drawing/2014/chart" uri="{C3380CC4-5D6E-409C-BE32-E72D297353CC}">
              <c16:uniqueId val="{00000002-B5D2-468E-8A4B-5BFA966D0289}"/>
            </c:ext>
          </c:extLst>
        </c:ser>
        <c:ser>
          <c:idx val="3"/>
          <c:order val="3"/>
          <c:tx>
            <c:strRef>
              <c:f>'11-15DX 取り組み・提供製品・サービス提供先別'!$AC$5</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'11-15DX 取り組み・提供製品・サービス提供先別'!$Y$7:$Y$9</c:f>
              <c:strCache>
                <c:ptCount val="3"/>
                <c:pt idx="0">
                  <c:v>B2C中心（n=139）</c:v>
                </c:pt>
                <c:pt idx="1">
                  <c:v>B2C、B2B半々（n=63）</c:v>
                </c:pt>
                <c:pt idx="2">
                  <c:v>B2B中心（n=819）</c:v>
                </c:pt>
              </c:strCache>
            </c:strRef>
          </c:cat>
          <c:val>
            <c:numRef>
              <c:f>'11-15DX 取り組み・提供製品・サービス提供先別'!$AC$7:$AC$9</c:f>
              <c:numCache>
                <c:formatCode>0.0%</c:formatCode>
                <c:ptCount val="3"/>
                <c:pt idx="0">
                  <c:v>0.19424460431654678</c:v>
                </c:pt>
                <c:pt idx="1">
                  <c:v>0.23809523809523808</c:v>
                </c:pt>
                <c:pt idx="2">
                  <c:v>0.23076923076923078</c:v>
                </c:pt>
              </c:numCache>
            </c:numRef>
          </c:val>
          <c:extLst>
            <c:ext xmlns:c16="http://schemas.microsoft.com/office/drawing/2014/chart" uri="{C3380CC4-5D6E-409C-BE32-E72D297353CC}">
              <c16:uniqueId val="{00000003-B5D2-468E-8A4B-5BFA966D0289}"/>
            </c:ext>
          </c:extLst>
        </c:ser>
        <c:ser>
          <c:idx val="4"/>
          <c:order val="4"/>
          <c:tx>
            <c:strRef>
              <c:f>'11-15DX 取り組み・提供製品・サービス提供先別'!$AD$5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'11-15DX 取り組み・提供製品・サービス提供先別'!$Y$7:$Y$9</c:f>
              <c:strCache>
                <c:ptCount val="3"/>
                <c:pt idx="0">
                  <c:v>B2C中心（n=139）</c:v>
                </c:pt>
                <c:pt idx="1">
                  <c:v>B2C、B2B半々（n=63）</c:v>
                </c:pt>
                <c:pt idx="2">
                  <c:v>B2B中心（n=819）</c:v>
                </c:pt>
              </c:strCache>
            </c:strRef>
          </c:cat>
          <c:val>
            <c:numRef>
              <c:f>'11-15DX 取り組み・提供製品・サービス提供先別'!$AD$7:$AD$9</c:f>
              <c:numCache>
                <c:formatCode>0.0%</c:formatCode>
                <c:ptCount val="3"/>
                <c:pt idx="0">
                  <c:v>9.3525179856115109E-2</c:v>
                </c:pt>
                <c:pt idx="1">
                  <c:v>0.14285714285714285</c:v>
                </c:pt>
                <c:pt idx="2">
                  <c:v>0.11843711843711843</c:v>
                </c:pt>
              </c:numCache>
            </c:numRef>
          </c:val>
          <c:extLst>
            <c:ext xmlns:c16="http://schemas.microsoft.com/office/drawing/2014/chart" uri="{C3380CC4-5D6E-409C-BE32-E72D297353CC}">
              <c16:uniqueId val="{00000004-B5D2-468E-8A4B-5BFA966D0289}"/>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483348382007664"/>
          <c:h val="8.588235294117646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1739970308318"/>
          <c:y val="0.15806299212598426"/>
          <c:w val="0.75737579436667157"/>
          <c:h val="0.66508012968967112"/>
        </c:manualLayout>
      </c:layout>
      <c:barChart>
        <c:barDir val="bar"/>
        <c:grouping val="stacked"/>
        <c:varyColors val="0"/>
        <c:ser>
          <c:idx val="0"/>
          <c:order val="0"/>
          <c:tx>
            <c:strRef>
              <c:f>'11-16DX 事業への影響・設立年別'!$K$5</c:f>
              <c:strCache>
                <c:ptCount val="1"/>
                <c:pt idx="0">
                  <c:v>非常に大きい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'11-16DX 事業への影響・設立年別'!$J$7:$J$9</c:f>
              <c:strCache>
                <c:ptCount val="3"/>
                <c:pt idx="0">
                  <c:v>～1980年（n=355）</c:v>
                </c:pt>
                <c:pt idx="1">
                  <c:v>1981～2000年（n=353）</c:v>
                </c:pt>
                <c:pt idx="2">
                  <c:v>2001年～（n=263）</c:v>
                </c:pt>
              </c:strCache>
            </c:strRef>
          </c:cat>
          <c:val>
            <c:numRef>
              <c:f>'11-16DX 事業への影響・設立年別'!$K$7:$K$9</c:f>
              <c:numCache>
                <c:formatCode>0.0%</c:formatCode>
                <c:ptCount val="3"/>
                <c:pt idx="0">
                  <c:v>0.16056338028169015</c:v>
                </c:pt>
                <c:pt idx="1">
                  <c:v>0.12181303116147309</c:v>
                </c:pt>
                <c:pt idx="2">
                  <c:v>0.18631178707224336</c:v>
                </c:pt>
              </c:numCache>
            </c:numRef>
          </c:val>
          <c:extLst>
            <c:ext xmlns:c16="http://schemas.microsoft.com/office/drawing/2014/chart" uri="{C3380CC4-5D6E-409C-BE32-E72D297353CC}">
              <c16:uniqueId val="{00000000-D941-4E01-B1C9-445E001F1FA3}"/>
            </c:ext>
          </c:extLst>
        </c:ser>
        <c:ser>
          <c:idx val="2"/>
          <c:order val="1"/>
          <c:tx>
            <c:strRef>
              <c:f>'11-16DX 事業への影響・設立年別'!$L$5</c:f>
              <c:strCache>
                <c:ptCount val="1"/>
                <c:pt idx="0">
                  <c:v>大きい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'11-16DX 事業への影響・設立年別'!$J$7:$J$9</c:f>
              <c:strCache>
                <c:ptCount val="3"/>
                <c:pt idx="0">
                  <c:v>～1980年（n=355）</c:v>
                </c:pt>
                <c:pt idx="1">
                  <c:v>1981～2000年（n=353）</c:v>
                </c:pt>
                <c:pt idx="2">
                  <c:v>2001年～（n=263）</c:v>
                </c:pt>
              </c:strCache>
            </c:strRef>
          </c:cat>
          <c:val>
            <c:numRef>
              <c:f>'11-16DX 事業への影響・設立年別'!$L$7:$L$9</c:f>
              <c:numCache>
                <c:formatCode>0.0%</c:formatCode>
                <c:ptCount val="3"/>
                <c:pt idx="0">
                  <c:v>0.47323943661971829</c:v>
                </c:pt>
                <c:pt idx="1">
                  <c:v>0.43342776203966005</c:v>
                </c:pt>
                <c:pt idx="2">
                  <c:v>0.34220532319391633</c:v>
                </c:pt>
              </c:numCache>
            </c:numRef>
          </c:val>
          <c:extLst>
            <c:ext xmlns:c16="http://schemas.microsoft.com/office/drawing/2014/chart" uri="{C3380CC4-5D6E-409C-BE32-E72D297353CC}">
              <c16:uniqueId val="{00000001-D941-4E01-B1C9-445E001F1FA3}"/>
            </c:ext>
          </c:extLst>
        </c:ser>
        <c:ser>
          <c:idx val="1"/>
          <c:order val="2"/>
          <c:tx>
            <c:strRef>
              <c:f>'11-16DX 事業への影響・設立年別'!$M$5</c:f>
              <c:strCache>
                <c:ptCount val="1"/>
                <c:pt idx="0">
                  <c:v>小さい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'11-16DX 事業への影響・設立年別'!$J$7:$J$9</c:f>
              <c:strCache>
                <c:ptCount val="3"/>
                <c:pt idx="0">
                  <c:v>～1980年（n=355）</c:v>
                </c:pt>
                <c:pt idx="1">
                  <c:v>1981～2000年（n=353）</c:v>
                </c:pt>
                <c:pt idx="2">
                  <c:v>2001年～（n=263）</c:v>
                </c:pt>
              </c:strCache>
            </c:strRef>
          </c:cat>
          <c:val>
            <c:numRef>
              <c:f>'11-16DX 事業への影響・設立年別'!$M$7:$M$9</c:f>
              <c:numCache>
                <c:formatCode>0.0%</c:formatCode>
                <c:ptCount val="3"/>
                <c:pt idx="0">
                  <c:v>0.25070422535211268</c:v>
                </c:pt>
                <c:pt idx="1">
                  <c:v>0.22662889518413598</c:v>
                </c:pt>
                <c:pt idx="2">
                  <c:v>0.25475285171102663</c:v>
                </c:pt>
              </c:numCache>
            </c:numRef>
          </c:val>
          <c:extLst>
            <c:ext xmlns:c16="http://schemas.microsoft.com/office/drawing/2014/chart" uri="{C3380CC4-5D6E-409C-BE32-E72D297353CC}">
              <c16:uniqueId val="{00000002-D941-4E01-B1C9-445E001F1FA3}"/>
            </c:ext>
          </c:extLst>
        </c:ser>
        <c:ser>
          <c:idx val="3"/>
          <c:order val="3"/>
          <c:tx>
            <c:strRef>
              <c:f>'11-16DX 事業への影響・設立年別'!$N$5</c:f>
              <c:strCache>
                <c:ptCount val="1"/>
                <c:pt idx="0">
                  <c:v>全くない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'11-16DX 事業への影響・設立年別'!$J$7:$J$9</c:f>
              <c:strCache>
                <c:ptCount val="3"/>
                <c:pt idx="0">
                  <c:v>～1980年（n=355）</c:v>
                </c:pt>
                <c:pt idx="1">
                  <c:v>1981～2000年（n=353）</c:v>
                </c:pt>
                <c:pt idx="2">
                  <c:v>2001年～（n=263）</c:v>
                </c:pt>
              </c:strCache>
            </c:strRef>
          </c:cat>
          <c:val>
            <c:numRef>
              <c:f>'11-16DX 事業への影響・設立年別'!$N$7:$N$9</c:f>
              <c:numCache>
                <c:formatCode>0.0%</c:formatCode>
                <c:ptCount val="3"/>
                <c:pt idx="0">
                  <c:v>2.8169014084507043E-2</c:v>
                </c:pt>
                <c:pt idx="1">
                  <c:v>7.6487252124645896E-2</c:v>
                </c:pt>
                <c:pt idx="2">
                  <c:v>0.11026615969581749</c:v>
                </c:pt>
              </c:numCache>
            </c:numRef>
          </c:val>
          <c:extLst>
            <c:ext xmlns:c16="http://schemas.microsoft.com/office/drawing/2014/chart" uri="{C3380CC4-5D6E-409C-BE32-E72D297353CC}">
              <c16:uniqueId val="{00000003-D941-4E01-B1C9-445E001F1FA3}"/>
            </c:ext>
          </c:extLst>
        </c:ser>
        <c:ser>
          <c:idx val="4"/>
          <c:order val="4"/>
          <c:tx>
            <c:strRef>
              <c:f>'11-16DX 事業への影響・設立年別'!$O$5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'11-16DX 事業への影響・設立年別'!$J$7:$J$9</c:f>
              <c:strCache>
                <c:ptCount val="3"/>
                <c:pt idx="0">
                  <c:v>～1980年（n=355）</c:v>
                </c:pt>
                <c:pt idx="1">
                  <c:v>1981～2000年（n=353）</c:v>
                </c:pt>
                <c:pt idx="2">
                  <c:v>2001年～（n=263）</c:v>
                </c:pt>
              </c:strCache>
            </c:strRef>
          </c:cat>
          <c:val>
            <c:numRef>
              <c:f>'11-16DX 事業への影響・設立年別'!$O$7:$O$9</c:f>
              <c:numCache>
                <c:formatCode>0.0%</c:formatCode>
                <c:ptCount val="3"/>
                <c:pt idx="0">
                  <c:v>8.7323943661971826E-2</c:v>
                </c:pt>
                <c:pt idx="1">
                  <c:v>0.14164305949008499</c:v>
                </c:pt>
                <c:pt idx="2">
                  <c:v>0.10646387832699619</c:v>
                </c:pt>
              </c:numCache>
            </c:numRef>
          </c:val>
          <c:extLst>
            <c:ext xmlns:c16="http://schemas.microsoft.com/office/drawing/2014/chart" uri="{C3380CC4-5D6E-409C-BE32-E72D297353CC}">
              <c16:uniqueId val="{00000004-D941-4E01-B1C9-445E001F1FA3}"/>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02823018458197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1739970308318"/>
          <c:y val="0.15806299212598426"/>
          <c:w val="0.75737579436667157"/>
          <c:h val="0.66508012968967112"/>
        </c:manualLayout>
      </c:layout>
      <c:barChart>
        <c:barDir val="bar"/>
        <c:grouping val="stacked"/>
        <c:varyColors val="0"/>
        <c:ser>
          <c:idx val="0"/>
          <c:order val="0"/>
          <c:tx>
            <c:strRef>
              <c:f>'11-16DX 事業への影響・設立年別'!$Z$5</c:f>
              <c:strCache>
                <c:ptCount val="1"/>
                <c:pt idx="0">
                  <c:v>非常に大きい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'11-16DX 事業への影響・設立年別'!$Y$7:$Y$9</c:f>
              <c:strCache>
                <c:ptCount val="3"/>
                <c:pt idx="0">
                  <c:v>～1980年（n=348）</c:v>
                </c:pt>
                <c:pt idx="1">
                  <c:v>1981～2000年（n=325）</c:v>
                </c:pt>
                <c:pt idx="2">
                  <c:v>2001年～（n=257）</c:v>
                </c:pt>
              </c:strCache>
            </c:strRef>
          </c:cat>
          <c:val>
            <c:numRef>
              <c:f>'11-16DX 事業への影響・設立年別'!$Z$7:$Z$9</c:f>
              <c:numCache>
                <c:formatCode>0.0%</c:formatCode>
                <c:ptCount val="3"/>
                <c:pt idx="0">
                  <c:v>0.12643678160919541</c:v>
                </c:pt>
                <c:pt idx="1">
                  <c:v>0.10153846153846154</c:v>
                </c:pt>
                <c:pt idx="2">
                  <c:v>0.14785992217898833</c:v>
                </c:pt>
              </c:numCache>
            </c:numRef>
          </c:val>
          <c:extLst>
            <c:ext xmlns:c16="http://schemas.microsoft.com/office/drawing/2014/chart" uri="{C3380CC4-5D6E-409C-BE32-E72D297353CC}">
              <c16:uniqueId val="{00000000-03EF-4AAF-9B25-0CDF38CBA890}"/>
            </c:ext>
          </c:extLst>
        </c:ser>
        <c:ser>
          <c:idx val="2"/>
          <c:order val="1"/>
          <c:tx>
            <c:strRef>
              <c:f>'11-16DX 事業への影響・設立年別'!$AA$5</c:f>
              <c:strCache>
                <c:ptCount val="1"/>
                <c:pt idx="0">
                  <c:v>大きい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'11-16DX 事業への影響・設立年別'!$Y$7:$Y$9</c:f>
              <c:strCache>
                <c:ptCount val="3"/>
                <c:pt idx="0">
                  <c:v>～1980年（n=348）</c:v>
                </c:pt>
                <c:pt idx="1">
                  <c:v>1981～2000年（n=325）</c:v>
                </c:pt>
                <c:pt idx="2">
                  <c:v>2001年～（n=257）</c:v>
                </c:pt>
              </c:strCache>
            </c:strRef>
          </c:cat>
          <c:val>
            <c:numRef>
              <c:f>'11-16DX 事業への影響・設立年別'!$AA$7:$AA$9</c:f>
              <c:numCache>
                <c:formatCode>0.0%</c:formatCode>
                <c:ptCount val="3"/>
                <c:pt idx="0">
                  <c:v>0.39367816091954022</c:v>
                </c:pt>
                <c:pt idx="1">
                  <c:v>0.30769230769230771</c:v>
                </c:pt>
                <c:pt idx="2">
                  <c:v>0.28404669260700388</c:v>
                </c:pt>
              </c:numCache>
            </c:numRef>
          </c:val>
          <c:extLst>
            <c:ext xmlns:c16="http://schemas.microsoft.com/office/drawing/2014/chart" uri="{C3380CC4-5D6E-409C-BE32-E72D297353CC}">
              <c16:uniqueId val="{00000001-03EF-4AAF-9B25-0CDF38CBA890}"/>
            </c:ext>
          </c:extLst>
        </c:ser>
        <c:ser>
          <c:idx val="1"/>
          <c:order val="2"/>
          <c:tx>
            <c:strRef>
              <c:f>'11-16DX 事業への影響・設立年別'!$AB$5</c:f>
              <c:strCache>
                <c:ptCount val="1"/>
                <c:pt idx="0">
                  <c:v>小さい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'11-16DX 事業への影響・設立年別'!$Y$7:$Y$9</c:f>
              <c:strCache>
                <c:ptCount val="3"/>
                <c:pt idx="0">
                  <c:v>～1980年（n=348）</c:v>
                </c:pt>
                <c:pt idx="1">
                  <c:v>1981～2000年（n=325）</c:v>
                </c:pt>
                <c:pt idx="2">
                  <c:v>2001年～（n=257）</c:v>
                </c:pt>
              </c:strCache>
            </c:strRef>
          </c:cat>
          <c:val>
            <c:numRef>
              <c:f>'11-16DX 事業への影響・設立年別'!$AB$7:$AB$9</c:f>
              <c:numCache>
                <c:formatCode>0.0%</c:formatCode>
                <c:ptCount val="3"/>
                <c:pt idx="0">
                  <c:v>0.2471264367816092</c:v>
                </c:pt>
                <c:pt idx="1">
                  <c:v>0.24</c:v>
                </c:pt>
                <c:pt idx="2">
                  <c:v>0.25291828793774318</c:v>
                </c:pt>
              </c:numCache>
            </c:numRef>
          </c:val>
          <c:extLst>
            <c:ext xmlns:c16="http://schemas.microsoft.com/office/drawing/2014/chart" uri="{C3380CC4-5D6E-409C-BE32-E72D297353CC}">
              <c16:uniqueId val="{00000002-03EF-4AAF-9B25-0CDF38CBA890}"/>
            </c:ext>
          </c:extLst>
        </c:ser>
        <c:ser>
          <c:idx val="3"/>
          <c:order val="3"/>
          <c:tx>
            <c:strRef>
              <c:f>'11-16DX 事業への影響・設立年別'!$AC$5</c:f>
              <c:strCache>
                <c:ptCount val="1"/>
                <c:pt idx="0">
                  <c:v>全くない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'11-16DX 事業への影響・設立年別'!$Y$7:$Y$9</c:f>
              <c:strCache>
                <c:ptCount val="3"/>
                <c:pt idx="0">
                  <c:v>～1980年（n=348）</c:v>
                </c:pt>
                <c:pt idx="1">
                  <c:v>1981～2000年（n=325）</c:v>
                </c:pt>
                <c:pt idx="2">
                  <c:v>2001年～（n=257）</c:v>
                </c:pt>
              </c:strCache>
            </c:strRef>
          </c:cat>
          <c:val>
            <c:numRef>
              <c:f>'11-16DX 事業への影響・設立年別'!$AC$7:$AC$9</c:f>
              <c:numCache>
                <c:formatCode>0.0%</c:formatCode>
                <c:ptCount val="3"/>
                <c:pt idx="0">
                  <c:v>9.1954022988505746E-2</c:v>
                </c:pt>
                <c:pt idx="1">
                  <c:v>0.16615384615384615</c:v>
                </c:pt>
                <c:pt idx="2">
                  <c:v>0.16731517509727625</c:v>
                </c:pt>
              </c:numCache>
            </c:numRef>
          </c:val>
          <c:extLst>
            <c:ext xmlns:c16="http://schemas.microsoft.com/office/drawing/2014/chart" uri="{C3380CC4-5D6E-409C-BE32-E72D297353CC}">
              <c16:uniqueId val="{00000003-03EF-4AAF-9B25-0CDF38CBA890}"/>
            </c:ext>
          </c:extLst>
        </c:ser>
        <c:ser>
          <c:idx val="4"/>
          <c:order val="4"/>
          <c:tx>
            <c:strRef>
              <c:f>'11-16DX 事業への影響・設立年別'!$AD$5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'11-16DX 事業への影響・設立年別'!$Y$7:$Y$9</c:f>
              <c:strCache>
                <c:ptCount val="3"/>
                <c:pt idx="0">
                  <c:v>～1980年（n=348）</c:v>
                </c:pt>
                <c:pt idx="1">
                  <c:v>1981～2000年（n=325）</c:v>
                </c:pt>
                <c:pt idx="2">
                  <c:v>2001年～（n=257）</c:v>
                </c:pt>
              </c:strCache>
            </c:strRef>
          </c:cat>
          <c:val>
            <c:numRef>
              <c:f>'11-16DX 事業への影響・設立年別'!$AD$7:$AD$9</c:f>
              <c:numCache>
                <c:formatCode>0.0%</c:formatCode>
                <c:ptCount val="3"/>
                <c:pt idx="0">
                  <c:v>0.14080459770114942</c:v>
                </c:pt>
                <c:pt idx="1">
                  <c:v>0.18461538461538463</c:v>
                </c:pt>
                <c:pt idx="2">
                  <c:v>0.14785992217898833</c:v>
                </c:pt>
              </c:numCache>
            </c:numRef>
          </c:val>
          <c:extLst>
            <c:ext xmlns:c16="http://schemas.microsoft.com/office/drawing/2014/chart" uri="{C3380CC4-5D6E-409C-BE32-E72D297353CC}">
              <c16:uniqueId val="{00000004-03EF-4AAF-9B25-0CDF38CBA890}"/>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018934124946067"/>
          <c:h val="0.1015686274509803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1739729342343"/>
          <c:y val="0.17374926663578821"/>
          <c:w val="0.75737582447584118"/>
          <c:h val="0.65331528871391076"/>
        </c:manualLayout>
      </c:layout>
      <c:barChart>
        <c:barDir val="bar"/>
        <c:grouping val="stacked"/>
        <c:varyColors val="0"/>
        <c:ser>
          <c:idx val="0"/>
          <c:order val="0"/>
          <c:tx>
            <c:strRef>
              <c:f>'11-17DX 必要性・設立年別'!$K$5</c:f>
              <c:strCache>
                <c:ptCount val="1"/>
                <c:pt idx="0">
                  <c:v>非常に高い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'11-17DX 必要性・設立年別'!$J$7:$J$9</c:f>
              <c:strCache>
                <c:ptCount val="3"/>
                <c:pt idx="0">
                  <c:v>～1980年（n=357）</c:v>
                </c:pt>
                <c:pt idx="1">
                  <c:v>1981～2000年（n=350）</c:v>
                </c:pt>
                <c:pt idx="2">
                  <c:v>2001年～（n=261）</c:v>
                </c:pt>
              </c:strCache>
            </c:strRef>
          </c:cat>
          <c:val>
            <c:numRef>
              <c:f>'11-17DX 必要性・設立年別'!$K$7:$K$9</c:f>
              <c:numCache>
                <c:formatCode>0.0%</c:formatCode>
                <c:ptCount val="3"/>
                <c:pt idx="0">
                  <c:v>0.22408963585434175</c:v>
                </c:pt>
                <c:pt idx="1">
                  <c:v>0.16</c:v>
                </c:pt>
                <c:pt idx="2">
                  <c:v>0.22222222222222221</c:v>
                </c:pt>
              </c:numCache>
            </c:numRef>
          </c:val>
          <c:extLst>
            <c:ext xmlns:c16="http://schemas.microsoft.com/office/drawing/2014/chart" uri="{C3380CC4-5D6E-409C-BE32-E72D297353CC}">
              <c16:uniqueId val="{00000000-BA9B-4006-A080-BA86785DE765}"/>
            </c:ext>
          </c:extLst>
        </c:ser>
        <c:ser>
          <c:idx val="2"/>
          <c:order val="1"/>
          <c:tx>
            <c:strRef>
              <c:f>'11-17DX 必要性・設立年別'!$L$5</c:f>
              <c:strCache>
                <c:ptCount val="1"/>
                <c:pt idx="0">
                  <c:v>高い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'11-17DX 必要性・設立年別'!$J$7:$J$9</c:f>
              <c:strCache>
                <c:ptCount val="3"/>
                <c:pt idx="0">
                  <c:v>～1980年（n=357）</c:v>
                </c:pt>
                <c:pt idx="1">
                  <c:v>1981～2000年（n=350）</c:v>
                </c:pt>
                <c:pt idx="2">
                  <c:v>2001年～（n=261）</c:v>
                </c:pt>
              </c:strCache>
            </c:strRef>
          </c:cat>
          <c:val>
            <c:numRef>
              <c:f>'11-17DX 必要性・設立年別'!$L$7:$L$9</c:f>
              <c:numCache>
                <c:formatCode>0.0%</c:formatCode>
                <c:ptCount val="3"/>
                <c:pt idx="0">
                  <c:v>0.47899159663865548</c:v>
                </c:pt>
                <c:pt idx="1">
                  <c:v>0.42571428571428571</c:v>
                </c:pt>
                <c:pt idx="2">
                  <c:v>0.4061302681992337</c:v>
                </c:pt>
              </c:numCache>
            </c:numRef>
          </c:val>
          <c:extLst>
            <c:ext xmlns:c16="http://schemas.microsoft.com/office/drawing/2014/chart" uri="{C3380CC4-5D6E-409C-BE32-E72D297353CC}">
              <c16:uniqueId val="{00000001-BA9B-4006-A080-BA86785DE765}"/>
            </c:ext>
          </c:extLst>
        </c:ser>
        <c:ser>
          <c:idx val="1"/>
          <c:order val="2"/>
          <c:tx>
            <c:strRef>
              <c:f>'11-17DX 必要性・設立年別'!$M$5</c:f>
              <c:strCache>
                <c:ptCount val="1"/>
                <c:pt idx="0">
                  <c:v>低い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'11-17DX 必要性・設立年別'!$J$7:$J$9</c:f>
              <c:strCache>
                <c:ptCount val="3"/>
                <c:pt idx="0">
                  <c:v>～1980年（n=357）</c:v>
                </c:pt>
                <c:pt idx="1">
                  <c:v>1981～2000年（n=350）</c:v>
                </c:pt>
                <c:pt idx="2">
                  <c:v>2001年～（n=261）</c:v>
                </c:pt>
              </c:strCache>
            </c:strRef>
          </c:cat>
          <c:val>
            <c:numRef>
              <c:f>'11-17DX 必要性・設立年別'!$M$7:$M$9</c:f>
              <c:numCache>
                <c:formatCode>0.0%</c:formatCode>
                <c:ptCount val="3"/>
                <c:pt idx="0">
                  <c:v>0.19607843137254902</c:v>
                </c:pt>
                <c:pt idx="1">
                  <c:v>0.24</c:v>
                </c:pt>
                <c:pt idx="2">
                  <c:v>0.23371647509578544</c:v>
                </c:pt>
              </c:numCache>
            </c:numRef>
          </c:val>
          <c:extLst>
            <c:ext xmlns:c16="http://schemas.microsoft.com/office/drawing/2014/chart" uri="{C3380CC4-5D6E-409C-BE32-E72D297353CC}">
              <c16:uniqueId val="{00000002-BA9B-4006-A080-BA86785DE765}"/>
            </c:ext>
          </c:extLst>
        </c:ser>
        <c:ser>
          <c:idx val="3"/>
          <c:order val="3"/>
          <c:tx>
            <c:strRef>
              <c:f>'11-17DX 必要性・設立年別'!$N$5</c:f>
              <c:strCache>
                <c:ptCount val="1"/>
                <c:pt idx="0">
                  <c:v>全くない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'11-17DX 必要性・設立年別'!$J$7:$J$9</c:f>
              <c:strCache>
                <c:ptCount val="3"/>
                <c:pt idx="0">
                  <c:v>～1980年（n=357）</c:v>
                </c:pt>
                <c:pt idx="1">
                  <c:v>1981～2000年（n=350）</c:v>
                </c:pt>
                <c:pt idx="2">
                  <c:v>2001年～（n=261）</c:v>
                </c:pt>
              </c:strCache>
            </c:strRef>
          </c:cat>
          <c:val>
            <c:numRef>
              <c:f>'11-17DX 必要性・設立年別'!$N$7:$N$9</c:f>
              <c:numCache>
                <c:formatCode>0.0%</c:formatCode>
                <c:ptCount val="3"/>
                <c:pt idx="0">
                  <c:v>2.2408963585434174E-2</c:v>
                </c:pt>
                <c:pt idx="1">
                  <c:v>3.7142857142857144E-2</c:v>
                </c:pt>
                <c:pt idx="2">
                  <c:v>5.3639846743295021E-2</c:v>
                </c:pt>
              </c:numCache>
            </c:numRef>
          </c:val>
          <c:extLst>
            <c:ext xmlns:c16="http://schemas.microsoft.com/office/drawing/2014/chart" uri="{C3380CC4-5D6E-409C-BE32-E72D297353CC}">
              <c16:uniqueId val="{00000003-BA9B-4006-A080-BA86785DE765}"/>
            </c:ext>
          </c:extLst>
        </c:ser>
        <c:ser>
          <c:idx val="4"/>
          <c:order val="4"/>
          <c:tx>
            <c:strRef>
              <c:f>'11-17DX 必要性・設立年別'!$O$5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'11-17DX 必要性・設立年別'!$J$7:$J$9</c:f>
              <c:strCache>
                <c:ptCount val="3"/>
                <c:pt idx="0">
                  <c:v>～1980年（n=357）</c:v>
                </c:pt>
                <c:pt idx="1">
                  <c:v>1981～2000年（n=350）</c:v>
                </c:pt>
                <c:pt idx="2">
                  <c:v>2001年～（n=261）</c:v>
                </c:pt>
              </c:strCache>
            </c:strRef>
          </c:cat>
          <c:val>
            <c:numRef>
              <c:f>'11-17DX 必要性・設立年別'!$O$7:$O$9</c:f>
              <c:numCache>
                <c:formatCode>0.0%</c:formatCode>
                <c:ptCount val="3"/>
                <c:pt idx="0">
                  <c:v>7.8431372549019607E-2</c:v>
                </c:pt>
                <c:pt idx="1">
                  <c:v>0.13714285714285715</c:v>
                </c:pt>
                <c:pt idx="2">
                  <c:v>8.4291187739463605E-2</c:v>
                </c:pt>
              </c:numCache>
            </c:numRef>
          </c:val>
          <c:extLst>
            <c:ext xmlns:c16="http://schemas.microsoft.com/office/drawing/2014/chart" uri="{C3380CC4-5D6E-409C-BE32-E72D297353CC}">
              <c16:uniqueId val="{00000004-BA9B-4006-A080-BA86785DE765}"/>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02823018458197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1739729342343"/>
          <c:y val="0.17374926663578821"/>
          <c:w val="0.75737582447584118"/>
          <c:h val="0.65331528871391076"/>
        </c:manualLayout>
      </c:layout>
      <c:barChart>
        <c:barDir val="bar"/>
        <c:grouping val="stacked"/>
        <c:varyColors val="0"/>
        <c:ser>
          <c:idx val="0"/>
          <c:order val="0"/>
          <c:tx>
            <c:strRef>
              <c:f>'11-17DX 必要性・設立年別'!$Z$5</c:f>
              <c:strCache>
                <c:ptCount val="1"/>
                <c:pt idx="0">
                  <c:v>非常に高い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'11-17DX 必要性・設立年別'!$Y$7:$Y$9</c:f>
              <c:strCache>
                <c:ptCount val="3"/>
                <c:pt idx="0">
                  <c:v>～1980年（n=346）</c:v>
                </c:pt>
                <c:pt idx="1">
                  <c:v>1981～2000年（n=322）</c:v>
                </c:pt>
                <c:pt idx="2">
                  <c:v>2001年～（n=257）</c:v>
                </c:pt>
              </c:strCache>
            </c:strRef>
          </c:cat>
          <c:val>
            <c:numRef>
              <c:f>'11-17DX 必要性・設立年別'!$Z$7:$Z$9</c:f>
              <c:numCache>
                <c:formatCode>0.0%</c:formatCode>
                <c:ptCount val="3"/>
                <c:pt idx="0">
                  <c:v>0.18208092485549132</c:v>
                </c:pt>
                <c:pt idx="1">
                  <c:v>0.10559006211180125</c:v>
                </c:pt>
                <c:pt idx="2">
                  <c:v>0.1867704280155642</c:v>
                </c:pt>
              </c:numCache>
            </c:numRef>
          </c:val>
          <c:extLst>
            <c:ext xmlns:c16="http://schemas.microsoft.com/office/drawing/2014/chart" uri="{C3380CC4-5D6E-409C-BE32-E72D297353CC}">
              <c16:uniqueId val="{00000000-139B-4E89-9EE3-5C69AC3A64C0}"/>
            </c:ext>
          </c:extLst>
        </c:ser>
        <c:ser>
          <c:idx val="2"/>
          <c:order val="1"/>
          <c:tx>
            <c:strRef>
              <c:f>'11-17DX 必要性・設立年別'!$AA$5</c:f>
              <c:strCache>
                <c:ptCount val="1"/>
                <c:pt idx="0">
                  <c:v>高い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'11-17DX 必要性・設立年別'!$Y$7:$Y$9</c:f>
              <c:strCache>
                <c:ptCount val="3"/>
                <c:pt idx="0">
                  <c:v>～1980年（n=346）</c:v>
                </c:pt>
                <c:pt idx="1">
                  <c:v>1981～2000年（n=322）</c:v>
                </c:pt>
                <c:pt idx="2">
                  <c:v>2001年～（n=257）</c:v>
                </c:pt>
              </c:strCache>
            </c:strRef>
          </c:cat>
          <c:val>
            <c:numRef>
              <c:f>'11-17DX 必要性・設立年別'!$AA$7:$AA$9</c:f>
              <c:numCache>
                <c:formatCode>0.0%</c:formatCode>
                <c:ptCount val="3"/>
                <c:pt idx="0">
                  <c:v>0.39306358381502893</c:v>
                </c:pt>
                <c:pt idx="1">
                  <c:v>0.34472049689440992</c:v>
                </c:pt>
                <c:pt idx="2">
                  <c:v>0.32684824902723736</c:v>
                </c:pt>
              </c:numCache>
            </c:numRef>
          </c:val>
          <c:extLst>
            <c:ext xmlns:c16="http://schemas.microsoft.com/office/drawing/2014/chart" uri="{C3380CC4-5D6E-409C-BE32-E72D297353CC}">
              <c16:uniqueId val="{00000001-139B-4E89-9EE3-5C69AC3A64C0}"/>
            </c:ext>
          </c:extLst>
        </c:ser>
        <c:ser>
          <c:idx val="1"/>
          <c:order val="2"/>
          <c:tx>
            <c:strRef>
              <c:f>'11-17DX 必要性・設立年別'!$AB$5</c:f>
              <c:strCache>
                <c:ptCount val="1"/>
                <c:pt idx="0">
                  <c:v>低い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'11-17DX 必要性・設立年別'!$Y$7:$Y$9</c:f>
              <c:strCache>
                <c:ptCount val="3"/>
                <c:pt idx="0">
                  <c:v>～1980年（n=346）</c:v>
                </c:pt>
                <c:pt idx="1">
                  <c:v>1981～2000年（n=322）</c:v>
                </c:pt>
                <c:pt idx="2">
                  <c:v>2001年～（n=257）</c:v>
                </c:pt>
              </c:strCache>
            </c:strRef>
          </c:cat>
          <c:val>
            <c:numRef>
              <c:f>'11-17DX 必要性・設立年別'!$AB$7:$AB$9</c:f>
              <c:numCache>
                <c:formatCode>0.0%</c:formatCode>
                <c:ptCount val="3"/>
                <c:pt idx="0">
                  <c:v>0.2138728323699422</c:v>
                </c:pt>
                <c:pt idx="1">
                  <c:v>0.2484472049689441</c:v>
                </c:pt>
                <c:pt idx="2">
                  <c:v>0.2140077821011673</c:v>
                </c:pt>
              </c:numCache>
            </c:numRef>
          </c:val>
          <c:extLst>
            <c:ext xmlns:c16="http://schemas.microsoft.com/office/drawing/2014/chart" uri="{C3380CC4-5D6E-409C-BE32-E72D297353CC}">
              <c16:uniqueId val="{00000002-139B-4E89-9EE3-5C69AC3A64C0}"/>
            </c:ext>
          </c:extLst>
        </c:ser>
        <c:ser>
          <c:idx val="3"/>
          <c:order val="3"/>
          <c:tx>
            <c:strRef>
              <c:f>'11-17DX 必要性・設立年別'!$AC$5</c:f>
              <c:strCache>
                <c:ptCount val="1"/>
                <c:pt idx="0">
                  <c:v>全くない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'11-17DX 必要性・設立年別'!$Y$7:$Y$9</c:f>
              <c:strCache>
                <c:ptCount val="3"/>
                <c:pt idx="0">
                  <c:v>～1980年（n=346）</c:v>
                </c:pt>
                <c:pt idx="1">
                  <c:v>1981～2000年（n=322）</c:v>
                </c:pt>
                <c:pt idx="2">
                  <c:v>2001年～（n=257）</c:v>
                </c:pt>
              </c:strCache>
            </c:strRef>
          </c:cat>
          <c:val>
            <c:numRef>
              <c:f>'11-17DX 必要性・設立年別'!$AC$7:$AC$9</c:f>
              <c:numCache>
                <c:formatCode>0.0%</c:formatCode>
                <c:ptCount val="3"/>
                <c:pt idx="0">
                  <c:v>7.2254335260115612E-2</c:v>
                </c:pt>
                <c:pt idx="1">
                  <c:v>0.12732919254658384</c:v>
                </c:pt>
                <c:pt idx="2">
                  <c:v>0.13229571984435798</c:v>
                </c:pt>
              </c:numCache>
            </c:numRef>
          </c:val>
          <c:extLst>
            <c:ext xmlns:c16="http://schemas.microsoft.com/office/drawing/2014/chart" uri="{C3380CC4-5D6E-409C-BE32-E72D297353CC}">
              <c16:uniqueId val="{00000003-139B-4E89-9EE3-5C69AC3A64C0}"/>
            </c:ext>
          </c:extLst>
        </c:ser>
        <c:ser>
          <c:idx val="4"/>
          <c:order val="4"/>
          <c:tx>
            <c:strRef>
              <c:f>'11-17DX 必要性・設立年別'!$AD$5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'11-17DX 必要性・設立年別'!$Y$7:$Y$9</c:f>
              <c:strCache>
                <c:ptCount val="3"/>
                <c:pt idx="0">
                  <c:v>～1980年（n=346）</c:v>
                </c:pt>
                <c:pt idx="1">
                  <c:v>1981～2000年（n=322）</c:v>
                </c:pt>
                <c:pt idx="2">
                  <c:v>2001年～（n=257）</c:v>
                </c:pt>
              </c:strCache>
            </c:strRef>
          </c:cat>
          <c:val>
            <c:numRef>
              <c:f>'11-17DX 必要性・設立年別'!$AD$7:$AD$9</c:f>
              <c:numCache>
                <c:formatCode>0.0%</c:formatCode>
                <c:ptCount val="3"/>
                <c:pt idx="0">
                  <c:v>0.13872832369942195</c:v>
                </c:pt>
                <c:pt idx="1">
                  <c:v>0.17391304347826086</c:v>
                </c:pt>
                <c:pt idx="2">
                  <c:v>0.14007782101167315</c:v>
                </c:pt>
              </c:numCache>
            </c:numRef>
          </c:val>
          <c:extLst>
            <c:ext xmlns:c16="http://schemas.microsoft.com/office/drawing/2014/chart" uri="{C3380CC4-5D6E-409C-BE32-E72D297353CC}">
              <c16:uniqueId val="{00000004-139B-4E89-9EE3-5C69AC3A64C0}"/>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6195243325080819"/>
          <c:h val="0.1051631928361895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0210532194116"/>
          <c:y val="0.17374926663578821"/>
          <c:w val="0.75264769208813442"/>
          <c:h val="0.65331528871391076"/>
        </c:manualLayout>
      </c:layout>
      <c:barChart>
        <c:barDir val="bar"/>
        <c:grouping val="stacked"/>
        <c:varyColors val="0"/>
        <c:ser>
          <c:idx val="0"/>
          <c:order val="0"/>
          <c:tx>
            <c:strRef>
              <c:f>'11-18DX 取り組み・設立年別'!$K$5</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'11-18DX 取り組み・設立年別'!$J$7:$J$9</c:f>
              <c:strCache>
                <c:ptCount val="3"/>
                <c:pt idx="0">
                  <c:v>～1980年（n=358）</c:v>
                </c:pt>
                <c:pt idx="1">
                  <c:v>1981～2000年（n=351）</c:v>
                </c:pt>
                <c:pt idx="2">
                  <c:v>2001年～（n=262）</c:v>
                </c:pt>
              </c:strCache>
            </c:strRef>
          </c:cat>
          <c:val>
            <c:numRef>
              <c:f>'11-18DX 取り組み・設立年別'!$K$7:$K$9</c:f>
              <c:numCache>
                <c:formatCode>0.0%</c:formatCode>
                <c:ptCount val="3"/>
                <c:pt idx="0">
                  <c:v>6.1452513966480445E-2</c:v>
                </c:pt>
                <c:pt idx="1">
                  <c:v>4.843304843304843E-2</c:v>
                </c:pt>
                <c:pt idx="2">
                  <c:v>0.11450381679389313</c:v>
                </c:pt>
              </c:numCache>
            </c:numRef>
          </c:val>
          <c:extLst>
            <c:ext xmlns:c16="http://schemas.microsoft.com/office/drawing/2014/chart" uri="{C3380CC4-5D6E-409C-BE32-E72D297353CC}">
              <c16:uniqueId val="{00000000-7C9E-4DA8-9FA4-9AE9F00D24F0}"/>
            </c:ext>
          </c:extLst>
        </c:ser>
        <c:ser>
          <c:idx val="2"/>
          <c:order val="1"/>
          <c:tx>
            <c:strRef>
              <c:f>'11-18DX 取り組み・設立年別'!$L$5</c:f>
              <c:strCache>
                <c:ptCount val="1"/>
                <c:pt idx="0">
                  <c:v>活発</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'11-18DX 取り組み・設立年別'!$J$7:$J$9</c:f>
              <c:strCache>
                <c:ptCount val="3"/>
                <c:pt idx="0">
                  <c:v>～1980年（n=358）</c:v>
                </c:pt>
                <c:pt idx="1">
                  <c:v>1981～2000年（n=351）</c:v>
                </c:pt>
                <c:pt idx="2">
                  <c:v>2001年～（n=262）</c:v>
                </c:pt>
              </c:strCache>
            </c:strRef>
          </c:cat>
          <c:val>
            <c:numRef>
              <c:f>'11-18DX 取り組み・設立年別'!$L$7:$L$9</c:f>
              <c:numCache>
                <c:formatCode>0.0%</c:formatCode>
                <c:ptCount val="3"/>
                <c:pt idx="0">
                  <c:v>0.34916201117318435</c:v>
                </c:pt>
                <c:pt idx="1">
                  <c:v>0.26495726495726496</c:v>
                </c:pt>
                <c:pt idx="2">
                  <c:v>0.31679389312977096</c:v>
                </c:pt>
              </c:numCache>
            </c:numRef>
          </c:val>
          <c:extLst>
            <c:ext xmlns:c16="http://schemas.microsoft.com/office/drawing/2014/chart" uri="{C3380CC4-5D6E-409C-BE32-E72D297353CC}">
              <c16:uniqueId val="{00000001-7C9E-4DA8-9FA4-9AE9F00D24F0}"/>
            </c:ext>
          </c:extLst>
        </c:ser>
        <c:ser>
          <c:idx val="1"/>
          <c:order val="2"/>
          <c:tx>
            <c:strRef>
              <c:f>'11-18DX 取り組み・設立年別'!$M$5</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'11-18DX 取り組み・設立年別'!$J$7:$J$9</c:f>
              <c:strCache>
                <c:ptCount val="3"/>
                <c:pt idx="0">
                  <c:v>～1980年（n=358）</c:v>
                </c:pt>
                <c:pt idx="1">
                  <c:v>1981～2000年（n=351）</c:v>
                </c:pt>
                <c:pt idx="2">
                  <c:v>2001年～（n=262）</c:v>
                </c:pt>
              </c:strCache>
            </c:strRef>
          </c:cat>
          <c:val>
            <c:numRef>
              <c:f>'11-18DX 取り組み・設立年別'!$M$7:$M$9</c:f>
              <c:numCache>
                <c:formatCode>0.0%</c:formatCode>
                <c:ptCount val="3"/>
                <c:pt idx="0">
                  <c:v>0.41620111731843573</c:v>
                </c:pt>
                <c:pt idx="1">
                  <c:v>0.42735042735042733</c:v>
                </c:pt>
                <c:pt idx="2">
                  <c:v>0.33206106870229007</c:v>
                </c:pt>
              </c:numCache>
            </c:numRef>
          </c:val>
          <c:extLst>
            <c:ext xmlns:c16="http://schemas.microsoft.com/office/drawing/2014/chart" uri="{C3380CC4-5D6E-409C-BE32-E72D297353CC}">
              <c16:uniqueId val="{00000002-7C9E-4DA8-9FA4-9AE9F00D24F0}"/>
            </c:ext>
          </c:extLst>
        </c:ser>
        <c:ser>
          <c:idx val="3"/>
          <c:order val="3"/>
          <c:tx>
            <c:strRef>
              <c:f>'11-18DX 取り組み・設立年別'!$N$5</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'11-18DX 取り組み・設立年別'!$J$7:$J$9</c:f>
              <c:strCache>
                <c:ptCount val="3"/>
                <c:pt idx="0">
                  <c:v>～1980年（n=358）</c:v>
                </c:pt>
                <c:pt idx="1">
                  <c:v>1981～2000年（n=351）</c:v>
                </c:pt>
                <c:pt idx="2">
                  <c:v>2001年～（n=262）</c:v>
                </c:pt>
              </c:strCache>
            </c:strRef>
          </c:cat>
          <c:val>
            <c:numRef>
              <c:f>'11-18DX 取り組み・設立年別'!$N$7:$N$9</c:f>
              <c:numCache>
                <c:formatCode>0.0%</c:formatCode>
                <c:ptCount val="3"/>
                <c:pt idx="0">
                  <c:v>0.10893854748603352</c:v>
                </c:pt>
                <c:pt idx="1">
                  <c:v>0.15669515669515668</c:v>
                </c:pt>
                <c:pt idx="2">
                  <c:v>0.16030534351145037</c:v>
                </c:pt>
              </c:numCache>
            </c:numRef>
          </c:val>
          <c:extLst>
            <c:ext xmlns:c16="http://schemas.microsoft.com/office/drawing/2014/chart" uri="{C3380CC4-5D6E-409C-BE32-E72D297353CC}">
              <c16:uniqueId val="{00000003-7C9E-4DA8-9FA4-9AE9F00D24F0}"/>
            </c:ext>
          </c:extLst>
        </c:ser>
        <c:ser>
          <c:idx val="4"/>
          <c:order val="4"/>
          <c:tx>
            <c:strRef>
              <c:f>'11-18DX 取り組み・設立年別'!$O$5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'11-18DX 取り組み・設立年別'!$J$7:$J$9</c:f>
              <c:strCache>
                <c:ptCount val="3"/>
                <c:pt idx="0">
                  <c:v>～1980年（n=358）</c:v>
                </c:pt>
                <c:pt idx="1">
                  <c:v>1981～2000年（n=351）</c:v>
                </c:pt>
                <c:pt idx="2">
                  <c:v>2001年～（n=262）</c:v>
                </c:pt>
              </c:strCache>
            </c:strRef>
          </c:cat>
          <c:val>
            <c:numRef>
              <c:f>'11-18DX 取り組み・設立年別'!$O$7:$O$9</c:f>
              <c:numCache>
                <c:formatCode>0.0%</c:formatCode>
                <c:ptCount val="3"/>
                <c:pt idx="0">
                  <c:v>6.4245810055865923E-2</c:v>
                </c:pt>
                <c:pt idx="1">
                  <c:v>0.10256410256410256</c:v>
                </c:pt>
                <c:pt idx="2">
                  <c:v>7.6335877862595422E-2</c:v>
                </c:pt>
              </c:numCache>
            </c:numRef>
          </c:val>
          <c:extLst>
            <c:ext xmlns:c16="http://schemas.microsoft.com/office/drawing/2014/chart" uri="{C3380CC4-5D6E-409C-BE32-E72D297353CC}">
              <c16:uniqueId val="{00000004-7C9E-4DA8-9FA4-9AE9F00D24F0}"/>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02823018458197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86567824458593"/>
          <c:y val="8.6520307683362066E-2"/>
          <c:w val="0.81731372217009357"/>
          <c:h val="0.663657510276636"/>
        </c:manualLayout>
      </c:layout>
      <c:barChart>
        <c:barDir val="bar"/>
        <c:grouping val="stacked"/>
        <c:varyColors val="0"/>
        <c:ser>
          <c:idx val="0"/>
          <c:order val="0"/>
          <c:tx>
            <c:strRef>
              <c:f>'2-6売上高・従業員別'!$O$5</c:f>
              <c:strCache>
                <c:ptCount val="1"/>
                <c:pt idx="0">
                  <c:v>2億円未満</c:v>
                </c:pt>
              </c:strCache>
            </c:strRef>
          </c:tx>
          <c:spPr>
            <a:solidFill>
              <a:schemeClr val="accent5">
                <a:lumMod val="60000"/>
                <a:lumOff val="40000"/>
              </a:schemeClr>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CA16-455A-A69F-569A5ED7EBA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'2-6売上高・従業員別'!$N$6:$N$8</c:f>
              <c:strCache>
                <c:ptCount val="3"/>
                <c:pt idx="0">
                  <c:v>～20人（n=435）</c:v>
                </c:pt>
                <c:pt idx="1">
                  <c:v>21～100人（n=428）</c:v>
                </c:pt>
                <c:pt idx="2">
                  <c:v>101人～（n=351）</c:v>
                </c:pt>
              </c:strCache>
            </c:strRef>
          </c:cat>
          <c:val>
            <c:numRef>
              <c:f>'2-6売上高・従業員別'!$O$6:$O$8</c:f>
              <c:numCache>
                <c:formatCode>0.0%</c:formatCode>
                <c:ptCount val="3"/>
                <c:pt idx="0">
                  <c:v>0.75172413793103443</c:v>
                </c:pt>
                <c:pt idx="1">
                  <c:v>9.3457943925233641E-2</c:v>
                </c:pt>
                <c:pt idx="2">
                  <c:v>2.8490028490028491E-3</c:v>
                </c:pt>
              </c:numCache>
            </c:numRef>
          </c:val>
          <c:extLst>
            <c:ext xmlns:c16="http://schemas.microsoft.com/office/drawing/2014/chart" uri="{C3380CC4-5D6E-409C-BE32-E72D297353CC}">
              <c16:uniqueId val="{00000001-CA16-455A-A69F-569A5ED7EBA3}"/>
            </c:ext>
          </c:extLst>
        </c:ser>
        <c:ser>
          <c:idx val="2"/>
          <c:order val="1"/>
          <c:tx>
            <c:strRef>
              <c:f>'2-6売上高・従業員別'!$P$5</c:f>
              <c:strCache>
                <c:ptCount val="1"/>
                <c:pt idx="0">
                  <c:v>2億円以上5億円未満</c:v>
                </c:pt>
              </c:strCache>
            </c:strRef>
          </c:tx>
          <c:spPr>
            <a:solidFill>
              <a:schemeClr val="accent5">
                <a:lumMod val="40000"/>
                <a:lumOff val="60000"/>
              </a:schemeClr>
            </a:solidFill>
            <a:ln>
              <a:solidFill>
                <a:schemeClr val="tx1"/>
              </a:solid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16-455A-A69F-569A5ED7EBA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'2-6売上高・従業員別'!$N$6:$N$8</c:f>
              <c:strCache>
                <c:ptCount val="3"/>
                <c:pt idx="0">
                  <c:v>～20人（n=435）</c:v>
                </c:pt>
                <c:pt idx="1">
                  <c:v>21～100人（n=428）</c:v>
                </c:pt>
                <c:pt idx="2">
                  <c:v>101人～（n=351）</c:v>
                </c:pt>
              </c:strCache>
            </c:strRef>
          </c:cat>
          <c:val>
            <c:numRef>
              <c:f>'2-6売上高・従業員別'!$P$6:$P$8</c:f>
              <c:numCache>
                <c:formatCode>0.0%</c:formatCode>
                <c:ptCount val="3"/>
                <c:pt idx="0">
                  <c:v>0.18850574712643678</c:v>
                </c:pt>
                <c:pt idx="1">
                  <c:v>0.3574766355140187</c:v>
                </c:pt>
                <c:pt idx="2">
                  <c:v>8.5470085470085479E-3</c:v>
                </c:pt>
              </c:numCache>
            </c:numRef>
          </c:val>
          <c:extLst>
            <c:ext xmlns:c16="http://schemas.microsoft.com/office/drawing/2014/chart" uri="{C3380CC4-5D6E-409C-BE32-E72D297353CC}">
              <c16:uniqueId val="{00000003-CA16-455A-A69F-569A5ED7EBA3}"/>
            </c:ext>
          </c:extLst>
        </c:ser>
        <c:ser>
          <c:idx val="1"/>
          <c:order val="2"/>
          <c:tx>
            <c:strRef>
              <c:f>'2-6売上高・従業員別'!$Q$5</c:f>
              <c:strCache>
                <c:ptCount val="1"/>
                <c:pt idx="0">
                  <c:v>5億円以上10億円未満</c:v>
                </c:pt>
              </c:strCache>
            </c:strRef>
          </c:tx>
          <c:spPr>
            <a:solidFill>
              <a:schemeClr val="accent5">
                <a:lumMod val="20000"/>
                <a:lumOff val="8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'2-6売上高・従業員別'!$N$6:$N$8</c:f>
              <c:strCache>
                <c:ptCount val="3"/>
                <c:pt idx="0">
                  <c:v>～20人（n=435）</c:v>
                </c:pt>
                <c:pt idx="1">
                  <c:v>21～100人（n=428）</c:v>
                </c:pt>
                <c:pt idx="2">
                  <c:v>101人～（n=351）</c:v>
                </c:pt>
              </c:strCache>
            </c:strRef>
          </c:cat>
          <c:val>
            <c:numRef>
              <c:f>'2-6売上高・従業員別'!$Q$6:$Q$8</c:f>
              <c:numCache>
                <c:formatCode>0.0%</c:formatCode>
                <c:ptCount val="3"/>
                <c:pt idx="0">
                  <c:v>4.3678160919540229E-2</c:v>
                </c:pt>
                <c:pt idx="1">
                  <c:v>0.29205607476635514</c:v>
                </c:pt>
                <c:pt idx="2">
                  <c:v>3.7037037037037035E-2</c:v>
                </c:pt>
              </c:numCache>
            </c:numRef>
          </c:val>
          <c:extLst>
            <c:ext xmlns:c16="http://schemas.microsoft.com/office/drawing/2014/chart" uri="{C3380CC4-5D6E-409C-BE32-E72D297353CC}">
              <c16:uniqueId val="{00000004-CA16-455A-A69F-569A5ED7EBA3}"/>
            </c:ext>
          </c:extLst>
        </c:ser>
        <c:ser>
          <c:idx val="3"/>
          <c:order val="3"/>
          <c:tx>
            <c:strRef>
              <c:f>'2-6売上高・従業員別'!$R$5</c:f>
              <c:strCache>
                <c:ptCount val="1"/>
                <c:pt idx="0">
                  <c:v>10億円以上20億円未満</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CA16-455A-A69F-569A5ED7EBA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'2-6売上高・従業員別'!$N$6:$N$8</c:f>
              <c:strCache>
                <c:ptCount val="3"/>
                <c:pt idx="0">
                  <c:v>～20人（n=435）</c:v>
                </c:pt>
                <c:pt idx="1">
                  <c:v>21～100人（n=428）</c:v>
                </c:pt>
                <c:pt idx="2">
                  <c:v>101人～（n=351）</c:v>
                </c:pt>
              </c:strCache>
            </c:strRef>
          </c:cat>
          <c:val>
            <c:numRef>
              <c:f>'2-6売上高・従業員別'!$R$6:$R$8</c:f>
              <c:numCache>
                <c:formatCode>0.0%</c:formatCode>
                <c:ptCount val="3"/>
                <c:pt idx="0">
                  <c:v>4.5977011494252873E-3</c:v>
                </c:pt>
                <c:pt idx="1">
                  <c:v>0.17757009345794392</c:v>
                </c:pt>
                <c:pt idx="2">
                  <c:v>0.14245014245014245</c:v>
                </c:pt>
              </c:numCache>
            </c:numRef>
          </c:val>
          <c:extLst>
            <c:ext xmlns:c16="http://schemas.microsoft.com/office/drawing/2014/chart" uri="{C3380CC4-5D6E-409C-BE32-E72D297353CC}">
              <c16:uniqueId val="{00000006-CA16-455A-A69F-569A5ED7EBA3}"/>
            </c:ext>
          </c:extLst>
        </c:ser>
        <c:ser>
          <c:idx val="4"/>
          <c:order val="4"/>
          <c:tx>
            <c:strRef>
              <c:f>'2-6売上高・従業員別'!$S$5</c:f>
              <c:strCache>
                <c:ptCount val="1"/>
                <c:pt idx="0">
                  <c:v>20億円以上50億円未満</c:v>
                </c:pt>
              </c:strCache>
            </c:strRef>
          </c:tx>
          <c:spPr>
            <a:solidFill>
              <a:schemeClr val="accent6">
                <a:lumMod val="40000"/>
                <a:lumOff val="60000"/>
              </a:schemeClr>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A16-455A-A69F-569A5ED7EBA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'2-6売上高・従業員別'!$N$6:$N$8</c:f>
              <c:strCache>
                <c:ptCount val="3"/>
                <c:pt idx="0">
                  <c:v>～20人（n=435）</c:v>
                </c:pt>
                <c:pt idx="1">
                  <c:v>21～100人（n=428）</c:v>
                </c:pt>
                <c:pt idx="2">
                  <c:v>101人～（n=351）</c:v>
                </c:pt>
              </c:strCache>
            </c:strRef>
          </c:cat>
          <c:val>
            <c:numRef>
              <c:f>'2-6売上高・従業員別'!$S$6:$S$8</c:f>
              <c:numCache>
                <c:formatCode>0.0%</c:formatCode>
                <c:ptCount val="3"/>
                <c:pt idx="0">
                  <c:v>6.8965517241379309E-3</c:v>
                </c:pt>
                <c:pt idx="1">
                  <c:v>6.0747663551401869E-2</c:v>
                </c:pt>
                <c:pt idx="2">
                  <c:v>0.25641025641025639</c:v>
                </c:pt>
              </c:numCache>
            </c:numRef>
          </c:val>
          <c:extLst>
            <c:ext xmlns:c16="http://schemas.microsoft.com/office/drawing/2014/chart" uri="{C3380CC4-5D6E-409C-BE32-E72D297353CC}">
              <c16:uniqueId val="{00000008-CA16-455A-A69F-569A5ED7EBA3}"/>
            </c:ext>
          </c:extLst>
        </c:ser>
        <c:ser>
          <c:idx val="5"/>
          <c:order val="5"/>
          <c:tx>
            <c:strRef>
              <c:f>'2-6売上高・従業員別'!$T$5</c:f>
              <c:strCache>
                <c:ptCount val="1"/>
                <c:pt idx="0">
                  <c:v>50億円以上100億円未満</c:v>
                </c:pt>
              </c:strCache>
            </c:strRef>
          </c:tx>
          <c:spPr>
            <a:solidFill>
              <a:schemeClr val="accent6">
                <a:lumMod val="20000"/>
                <a:lumOff val="80000"/>
              </a:schemeClr>
            </a:solidFill>
            <a:ln>
              <a:solidFill>
                <a:schemeClr val="tx1"/>
              </a:solid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A8-4D62-BD4D-3048FAC8AC5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A16-455A-A69F-569A5ED7EBA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'2-6売上高・従業員別'!$N$6:$N$8</c:f>
              <c:strCache>
                <c:ptCount val="3"/>
                <c:pt idx="0">
                  <c:v>～20人（n=435）</c:v>
                </c:pt>
                <c:pt idx="1">
                  <c:v>21～100人（n=428）</c:v>
                </c:pt>
                <c:pt idx="2">
                  <c:v>101人～（n=351）</c:v>
                </c:pt>
              </c:strCache>
            </c:strRef>
          </c:cat>
          <c:val>
            <c:numRef>
              <c:f>'2-6売上高・従業員別'!$T$6:$T$8</c:f>
              <c:numCache>
                <c:formatCode>0.0%</c:formatCode>
                <c:ptCount val="3"/>
                <c:pt idx="0">
                  <c:v>2.2988505747126436E-3</c:v>
                </c:pt>
                <c:pt idx="1">
                  <c:v>1.4018691588785047E-2</c:v>
                </c:pt>
                <c:pt idx="2">
                  <c:v>0.12820512820512819</c:v>
                </c:pt>
              </c:numCache>
            </c:numRef>
          </c:val>
          <c:extLst>
            <c:ext xmlns:c16="http://schemas.microsoft.com/office/drawing/2014/chart" uri="{C3380CC4-5D6E-409C-BE32-E72D297353CC}">
              <c16:uniqueId val="{0000000A-CA16-455A-A69F-569A5ED7EBA3}"/>
            </c:ext>
          </c:extLst>
        </c:ser>
        <c:ser>
          <c:idx val="6"/>
          <c:order val="6"/>
          <c:tx>
            <c:strRef>
              <c:f>'2-6売上高・従業員別'!$U$5</c:f>
              <c:strCache>
                <c:ptCount val="1"/>
                <c:pt idx="0">
                  <c:v>100億円以上500億円未満</c:v>
                </c:pt>
              </c:strCache>
            </c:strRef>
          </c:tx>
          <c:spPr>
            <a:solidFill>
              <a:schemeClr val="accent4">
                <a:lumMod val="60000"/>
                <a:lumOff val="40000"/>
              </a:schemeClr>
            </a:solidFill>
            <a:ln>
              <a:solidFill>
                <a:schemeClr val="tx1"/>
              </a:solid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A16-455A-A69F-569A5ED7EBA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'2-6売上高・従業員別'!$N$6:$N$8</c:f>
              <c:strCache>
                <c:ptCount val="3"/>
                <c:pt idx="0">
                  <c:v>～20人（n=435）</c:v>
                </c:pt>
                <c:pt idx="1">
                  <c:v>21～100人（n=428）</c:v>
                </c:pt>
                <c:pt idx="2">
                  <c:v>101人～（n=351）</c:v>
                </c:pt>
              </c:strCache>
            </c:strRef>
          </c:cat>
          <c:val>
            <c:numRef>
              <c:f>'2-6売上高・従業員別'!$U$6:$U$8</c:f>
              <c:numCache>
                <c:formatCode>0.0%</c:formatCode>
                <c:ptCount val="3"/>
                <c:pt idx="0">
                  <c:v>2.2988505747126436E-3</c:v>
                </c:pt>
                <c:pt idx="1">
                  <c:v>2.3364485981308409E-3</c:v>
                </c:pt>
                <c:pt idx="2">
                  <c:v>0.23076923076923078</c:v>
                </c:pt>
              </c:numCache>
            </c:numRef>
          </c:val>
          <c:extLst>
            <c:ext xmlns:c16="http://schemas.microsoft.com/office/drawing/2014/chart" uri="{C3380CC4-5D6E-409C-BE32-E72D297353CC}">
              <c16:uniqueId val="{0000000C-CA16-455A-A69F-569A5ED7EBA3}"/>
            </c:ext>
          </c:extLst>
        </c:ser>
        <c:ser>
          <c:idx val="7"/>
          <c:order val="7"/>
          <c:tx>
            <c:strRef>
              <c:f>'2-6売上高・従業員別'!$V$5</c:f>
              <c:strCache>
                <c:ptCount val="1"/>
                <c:pt idx="0">
                  <c:v>500億円以上1,000億円未満</c:v>
                </c:pt>
              </c:strCache>
            </c:strRef>
          </c:tx>
          <c:spPr>
            <a:solidFill>
              <a:schemeClr val="accent4">
                <a:lumMod val="40000"/>
                <a:lumOff val="6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CA16-455A-A69F-569A5ED7EBA3}"/>
                </c:ext>
              </c:extLst>
            </c:dLbl>
            <c:dLbl>
              <c:idx val="1"/>
              <c:delete val="1"/>
              <c:extLst>
                <c:ext xmlns:c15="http://schemas.microsoft.com/office/drawing/2012/chart" uri="{CE6537A1-D6FC-4f65-9D91-7224C49458BB}"/>
                <c:ext xmlns:c16="http://schemas.microsoft.com/office/drawing/2014/chart" uri="{C3380CC4-5D6E-409C-BE32-E72D297353CC}">
                  <c16:uniqueId val="{0000000E-CA16-455A-A69F-569A5ED7EBA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'2-6売上高・従業員別'!$N$6:$N$8</c:f>
              <c:strCache>
                <c:ptCount val="3"/>
                <c:pt idx="0">
                  <c:v>～20人（n=435）</c:v>
                </c:pt>
                <c:pt idx="1">
                  <c:v>21～100人（n=428）</c:v>
                </c:pt>
                <c:pt idx="2">
                  <c:v>101人～（n=351）</c:v>
                </c:pt>
              </c:strCache>
            </c:strRef>
          </c:cat>
          <c:val>
            <c:numRef>
              <c:f>'2-6売上高・従業員別'!$V$6:$V$8</c:f>
              <c:numCache>
                <c:formatCode>0.0%</c:formatCode>
                <c:ptCount val="3"/>
                <c:pt idx="0">
                  <c:v>0</c:v>
                </c:pt>
                <c:pt idx="1">
                  <c:v>0</c:v>
                </c:pt>
                <c:pt idx="2">
                  <c:v>5.6980056980056981E-2</c:v>
                </c:pt>
              </c:numCache>
            </c:numRef>
          </c:val>
          <c:extLst>
            <c:ext xmlns:c16="http://schemas.microsoft.com/office/drawing/2014/chart" uri="{C3380CC4-5D6E-409C-BE32-E72D297353CC}">
              <c16:uniqueId val="{0000000F-CA16-455A-A69F-569A5ED7EBA3}"/>
            </c:ext>
          </c:extLst>
        </c:ser>
        <c:ser>
          <c:idx val="8"/>
          <c:order val="8"/>
          <c:tx>
            <c:strRef>
              <c:f>'2-6売上高・従業員別'!$W$5</c:f>
              <c:strCache>
                <c:ptCount val="1"/>
                <c:pt idx="0">
                  <c:v>1,000億円以上</c:v>
                </c:pt>
              </c:strCache>
            </c:strRef>
          </c:tx>
          <c:spPr>
            <a:solidFill>
              <a:schemeClr val="accent4">
                <a:lumMod val="20000"/>
                <a:lumOff val="80000"/>
              </a:schemeClr>
            </a:solidFill>
            <a:ln>
              <a:solidFill>
                <a:schemeClr val="tx1"/>
              </a:solid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A16-455A-A69F-569A5ED7EBA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'2-6売上高・従業員別'!$N$6:$N$8</c:f>
              <c:strCache>
                <c:ptCount val="3"/>
                <c:pt idx="0">
                  <c:v>～20人（n=435）</c:v>
                </c:pt>
                <c:pt idx="1">
                  <c:v>21～100人（n=428）</c:v>
                </c:pt>
                <c:pt idx="2">
                  <c:v>101人～（n=351）</c:v>
                </c:pt>
              </c:strCache>
            </c:strRef>
          </c:cat>
          <c:val>
            <c:numRef>
              <c:f>'2-6売上高・従業員別'!$W$6:$W$8</c:f>
              <c:numCache>
                <c:formatCode>0.0%</c:formatCode>
                <c:ptCount val="3"/>
                <c:pt idx="0">
                  <c:v>0</c:v>
                </c:pt>
                <c:pt idx="1">
                  <c:v>2.3364485981308409E-3</c:v>
                </c:pt>
                <c:pt idx="2">
                  <c:v>0.13675213675213677</c:v>
                </c:pt>
              </c:numCache>
            </c:numRef>
          </c:val>
          <c:extLst>
            <c:ext xmlns:c16="http://schemas.microsoft.com/office/drawing/2014/chart" uri="{C3380CC4-5D6E-409C-BE32-E72D297353CC}">
              <c16:uniqueId val="{00000011-CA16-455A-A69F-569A5ED7EBA3}"/>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952973544973545"/>
          <c:y val="0.82924880952380953"/>
          <c:w val="0.76059576719576716"/>
          <c:h val="0.155632142857142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0210532194116"/>
          <c:y val="0.17374926663578821"/>
          <c:w val="0.75264769208813442"/>
          <c:h val="0.65331528871391076"/>
        </c:manualLayout>
      </c:layout>
      <c:barChart>
        <c:barDir val="bar"/>
        <c:grouping val="stacked"/>
        <c:varyColors val="0"/>
        <c:ser>
          <c:idx val="6"/>
          <c:order val="0"/>
          <c:tx>
            <c:strRef>
              <c:f>'11-18DX 取り組み・設立年別'!$Z$5</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'11-18DX 取り組み・設立年別'!$Y$7:$Y$9</c:f>
              <c:strCache>
                <c:ptCount val="3"/>
                <c:pt idx="0">
                  <c:v>～1980年（n=348）</c:v>
                </c:pt>
                <c:pt idx="1">
                  <c:v>1981～2000年（n=324）</c:v>
                </c:pt>
                <c:pt idx="2">
                  <c:v>2001年～（n=255）</c:v>
                </c:pt>
              </c:strCache>
            </c:strRef>
          </c:cat>
          <c:val>
            <c:numRef>
              <c:f>'11-18DX 取り組み・設立年別'!$Z$7:$Z$9</c:f>
              <c:numCache>
                <c:formatCode>0.0%</c:formatCode>
                <c:ptCount val="3"/>
                <c:pt idx="0">
                  <c:v>4.0229885057471264E-2</c:v>
                </c:pt>
                <c:pt idx="1">
                  <c:v>4.6296296296296294E-2</c:v>
                </c:pt>
                <c:pt idx="2">
                  <c:v>9.0196078431372548E-2</c:v>
                </c:pt>
              </c:numCache>
            </c:numRef>
          </c:val>
          <c:extLst>
            <c:ext xmlns:c16="http://schemas.microsoft.com/office/drawing/2014/chart" uri="{C3380CC4-5D6E-409C-BE32-E72D297353CC}">
              <c16:uniqueId val="{00000000-AC96-4C19-9716-1B7AB25AC0AD}"/>
            </c:ext>
          </c:extLst>
        </c:ser>
        <c:ser>
          <c:idx val="7"/>
          <c:order val="1"/>
          <c:tx>
            <c:strRef>
              <c:f>'11-18DX 取り組み・設立年別'!$AA$5</c:f>
              <c:strCache>
                <c:ptCount val="1"/>
                <c:pt idx="0">
                  <c:v>活発</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'11-18DX 取り組み・設立年別'!$Y$7:$Y$9</c:f>
              <c:strCache>
                <c:ptCount val="3"/>
                <c:pt idx="0">
                  <c:v>～1980年（n=348）</c:v>
                </c:pt>
                <c:pt idx="1">
                  <c:v>1981～2000年（n=324）</c:v>
                </c:pt>
                <c:pt idx="2">
                  <c:v>2001年～（n=255）</c:v>
                </c:pt>
              </c:strCache>
            </c:strRef>
          </c:cat>
          <c:val>
            <c:numRef>
              <c:f>'11-18DX 取り組み・設立年別'!$AA$7:$AA$9</c:f>
              <c:numCache>
                <c:formatCode>0.0%</c:formatCode>
                <c:ptCount val="3"/>
                <c:pt idx="0">
                  <c:v>0.29022988505747127</c:v>
                </c:pt>
                <c:pt idx="1">
                  <c:v>0.20987654320987653</c:v>
                </c:pt>
                <c:pt idx="2">
                  <c:v>0.23921568627450981</c:v>
                </c:pt>
              </c:numCache>
            </c:numRef>
          </c:val>
          <c:extLst>
            <c:ext xmlns:c16="http://schemas.microsoft.com/office/drawing/2014/chart" uri="{C3380CC4-5D6E-409C-BE32-E72D297353CC}">
              <c16:uniqueId val="{00000001-AC96-4C19-9716-1B7AB25AC0AD}"/>
            </c:ext>
          </c:extLst>
        </c:ser>
        <c:ser>
          <c:idx val="8"/>
          <c:order val="2"/>
          <c:tx>
            <c:strRef>
              <c:f>'11-18DX 取り組み・設立年別'!$AB$5</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'11-18DX 取り組み・設立年別'!$Y$7:$Y$9</c:f>
              <c:strCache>
                <c:ptCount val="3"/>
                <c:pt idx="0">
                  <c:v>～1980年（n=348）</c:v>
                </c:pt>
                <c:pt idx="1">
                  <c:v>1981～2000年（n=324）</c:v>
                </c:pt>
                <c:pt idx="2">
                  <c:v>2001年～（n=255）</c:v>
                </c:pt>
              </c:strCache>
            </c:strRef>
          </c:cat>
          <c:val>
            <c:numRef>
              <c:f>'11-18DX 取り組み・設立年別'!$AB$7:$AB$9</c:f>
              <c:numCache>
                <c:formatCode>0.0%</c:formatCode>
                <c:ptCount val="3"/>
                <c:pt idx="0">
                  <c:v>0.39942528735632182</c:v>
                </c:pt>
                <c:pt idx="1">
                  <c:v>0.31172839506172839</c:v>
                </c:pt>
                <c:pt idx="2">
                  <c:v>0.32549019607843138</c:v>
                </c:pt>
              </c:numCache>
            </c:numRef>
          </c:val>
          <c:extLst>
            <c:ext xmlns:c16="http://schemas.microsoft.com/office/drawing/2014/chart" uri="{C3380CC4-5D6E-409C-BE32-E72D297353CC}">
              <c16:uniqueId val="{00000002-AC96-4C19-9716-1B7AB25AC0AD}"/>
            </c:ext>
          </c:extLst>
        </c:ser>
        <c:ser>
          <c:idx val="9"/>
          <c:order val="3"/>
          <c:tx>
            <c:strRef>
              <c:f>'11-18DX 取り組み・設立年別'!$AC$5</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'11-18DX 取り組み・設立年別'!$Y$7:$Y$9</c:f>
              <c:strCache>
                <c:ptCount val="3"/>
                <c:pt idx="0">
                  <c:v>～1980年（n=348）</c:v>
                </c:pt>
                <c:pt idx="1">
                  <c:v>1981～2000年（n=324）</c:v>
                </c:pt>
                <c:pt idx="2">
                  <c:v>2001年～（n=255）</c:v>
                </c:pt>
              </c:strCache>
            </c:strRef>
          </c:cat>
          <c:val>
            <c:numRef>
              <c:f>'11-18DX 取り組み・設立年別'!$AC$7:$AC$9</c:f>
              <c:numCache>
                <c:formatCode>0.0%</c:formatCode>
                <c:ptCount val="3"/>
                <c:pt idx="0">
                  <c:v>0.16379310344827586</c:v>
                </c:pt>
                <c:pt idx="1">
                  <c:v>0.27777777777777779</c:v>
                </c:pt>
                <c:pt idx="2">
                  <c:v>0.22352941176470589</c:v>
                </c:pt>
              </c:numCache>
            </c:numRef>
          </c:val>
          <c:extLst>
            <c:ext xmlns:c16="http://schemas.microsoft.com/office/drawing/2014/chart" uri="{C3380CC4-5D6E-409C-BE32-E72D297353CC}">
              <c16:uniqueId val="{00000003-AC96-4C19-9716-1B7AB25AC0AD}"/>
            </c:ext>
          </c:extLst>
        </c:ser>
        <c:ser>
          <c:idx val="10"/>
          <c:order val="4"/>
          <c:tx>
            <c:strRef>
              <c:f>'11-18DX 取り組み・設立年別'!$AD$5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'11-18DX 取り組み・設立年別'!$Y$7:$Y$9</c:f>
              <c:strCache>
                <c:ptCount val="3"/>
                <c:pt idx="0">
                  <c:v>～1980年（n=348）</c:v>
                </c:pt>
                <c:pt idx="1">
                  <c:v>1981～2000年（n=324）</c:v>
                </c:pt>
                <c:pt idx="2">
                  <c:v>2001年～（n=255）</c:v>
                </c:pt>
              </c:strCache>
            </c:strRef>
          </c:cat>
          <c:val>
            <c:numRef>
              <c:f>'11-18DX 取り組み・設立年別'!$AD$7:$AD$9</c:f>
              <c:numCache>
                <c:formatCode>0.0%</c:formatCode>
                <c:ptCount val="3"/>
                <c:pt idx="0">
                  <c:v>0.10632183908045977</c:v>
                </c:pt>
                <c:pt idx="1">
                  <c:v>0.15432098765432098</c:v>
                </c:pt>
                <c:pt idx="2">
                  <c:v>0.12156862745098039</c:v>
                </c:pt>
              </c:numCache>
            </c:numRef>
          </c:val>
          <c:extLst>
            <c:ext xmlns:c16="http://schemas.microsoft.com/office/drawing/2014/chart" uri="{C3380CC4-5D6E-409C-BE32-E72D297353CC}">
              <c16:uniqueId val="{00000004-AC96-4C19-9716-1B7AB25AC0AD}"/>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38012447025682"/>
          <c:y val="0.89058823529411768"/>
          <c:w val="0.73641629902645145"/>
          <c:h val="6.627450980392156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82443641107178"/>
          <c:y val="0.22660896849437395"/>
          <c:w val="0.73507423870635413"/>
          <c:h val="0.57508968253968251"/>
        </c:manualLayout>
      </c:layout>
      <c:barChart>
        <c:barDir val="bar"/>
        <c:grouping val="stacked"/>
        <c:varyColors val="0"/>
        <c:ser>
          <c:idx val="0"/>
          <c:order val="0"/>
          <c:tx>
            <c:strRef>
              <c:f>'Q11.DXによる事業への影響、取り組み（B～D）'!$J$5</c:f>
              <c:strCache>
                <c:ptCount val="1"/>
                <c:pt idx="0">
                  <c:v>非常に大きい</c:v>
                </c:pt>
              </c:strCache>
            </c:strRef>
          </c:tx>
          <c:spPr>
            <a:solidFill>
              <a:schemeClr val="accent2">
                <a:lumMod val="60000"/>
                <a:lumOff val="40000"/>
              </a:schemeClr>
            </a:solidFill>
            <a:ln>
              <a:solidFill>
                <a:sysClr val="windowText" lastClr="000000"/>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'Q11.DXによる事業への影響、取り組み（B～D）'!$I$6:$I$10</c:f>
              <c:strCache>
                <c:ptCount val="5"/>
                <c:pt idx="0">
                  <c:v>2022年度 DX全般 (B～D)（N=788）</c:v>
                </c:pt>
                <c:pt idx="1">
                  <c:v>2021年度 (B～D)（N=730）</c:v>
                </c:pt>
                <c:pt idx="2">
                  <c:v>2020年度 (B～D)（N=962）</c:v>
                </c:pt>
                <c:pt idx="3">
                  <c:v>2019年度（N=549）</c:v>
                </c:pt>
                <c:pt idx="4">
                  <c:v>2018年度（N=302）</c:v>
                </c:pt>
              </c:strCache>
            </c:strRef>
          </c:cat>
          <c:val>
            <c:numRef>
              <c:f>'Q11.DXによる事業への影響、取り組み（B～D）'!$J$6:$J$10</c:f>
              <c:numCache>
                <c:formatCode>0.0%</c:formatCode>
                <c:ptCount val="5"/>
                <c:pt idx="0">
                  <c:v>0.15355329949238578</c:v>
                </c:pt>
                <c:pt idx="1">
                  <c:v>0.16301369863013698</c:v>
                </c:pt>
                <c:pt idx="2">
                  <c:v>7.5883575883575888E-2</c:v>
                </c:pt>
                <c:pt idx="3">
                  <c:v>4.3715846994535519E-2</c:v>
                </c:pt>
                <c:pt idx="4">
                  <c:v>0.13576158940397351</c:v>
                </c:pt>
              </c:numCache>
            </c:numRef>
          </c:val>
          <c:extLst>
            <c:ext xmlns:c16="http://schemas.microsoft.com/office/drawing/2014/chart" uri="{C3380CC4-5D6E-409C-BE32-E72D297353CC}">
              <c16:uniqueId val="{00000000-704D-4F22-BCFA-66DAFA52D255}"/>
            </c:ext>
          </c:extLst>
        </c:ser>
        <c:ser>
          <c:idx val="1"/>
          <c:order val="1"/>
          <c:tx>
            <c:strRef>
              <c:f>'Q11.DXによる事業への影響、取り組み（B～D）'!$K$5</c:f>
              <c:strCache>
                <c:ptCount val="1"/>
                <c:pt idx="0">
                  <c:v>大きい</c:v>
                </c:pt>
              </c:strCache>
            </c:strRef>
          </c:tx>
          <c:spPr>
            <a:solidFill>
              <a:schemeClr val="accent2">
                <a:lumMod val="20000"/>
                <a:lumOff val="80000"/>
              </a:schemeClr>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'Q11.DXによる事業への影響、取り組み（B～D）'!$I$6:$I$10</c:f>
              <c:strCache>
                <c:ptCount val="5"/>
                <c:pt idx="0">
                  <c:v>2022年度 DX全般 (B～D)（N=788）</c:v>
                </c:pt>
                <c:pt idx="1">
                  <c:v>2021年度 (B～D)（N=730）</c:v>
                </c:pt>
                <c:pt idx="2">
                  <c:v>2020年度 (B～D)（N=962）</c:v>
                </c:pt>
                <c:pt idx="3">
                  <c:v>2019年度（N=549）</c:v>
                </c:pt>
                <c:pt idx="4">
                  <c:v>2018年度（N=302）</c:v>
                </c:pt>
              </c:strCache>
            </c:strRef>
          </c:cat>
          <c:val>
            <c:numRef>
              <c:f>'Q11.DXによる事業への影響、取り組み（B～D）'!$K$6:$K$10</c:f>
              <c:numCache>
                <c:formatCode>0.0%</c:formatCode>
                <c:ptCount val="5"/>
                <c:pt idx="0">
                  <c:v>0.42131979695431471</c:v>
                </c:pt>
                <c:pt idx="1">
                  <c:v>0.36438356164383562</c:v>
                </c:pt>
                <c:pt idx="2">
                  <c:v>0.25883575883575882</c:v>
                </c:pt>
                <c:pt idx="3">
                  <c:v>0.13114754098360656</c:v>
                </c:pt>
                <c:pt idx="4">
                  <c:v>0.2251655629139073</c:v>
                </c:pt>
              </c:numCache>
            </c:numRef>
          </c:val>
          <c:extLst>
            <c:ext xmlns:c16="http://schemas.microsoft.com/office/drawing/2014/chart" uri="{C3380CC4-5D6E-409C-BE32-E72D297353CC}">
              <c16:uniqueId val="{00000001-704D-4F22-BCFA-66DAFA52D255}"/>
            </c:ext>
          </c:extLst>
        </c:ser>
        <c:ser>
          <c:idx val="2"/>
          <c:order val="2"/>
          <c:tx>
            <c:strRef>
              <c:f>'Q11.DXによる事業への影響、取り組み（B～D）'!$L$5</c:f>
              <c:strCache>
                <c:ptCount val="1"/>
                <c:pt idx="0">
                  <c:v>少ない</c:v>
                </c:pt>
              </c:strCache>
            </c:strRef>
          </c:tx>
          <c:spPr>
            <a:solidFill>
              <a:srgbClr val="C6E0B4"/>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'Q11.DXによる事業への影響、取り組み（B～D）'!$I$6:$I$10</c:f>
              <c:strCache>
                <c:ptCount val="5"/>
                <c:pt idx="0">
                  <c:v>2022年度 DX全般 (B～D)（N=788）</c:v>
                </c:pt>
                <c:pt idx="1">
                  <c:v>2021年度 (B～D)（N=730）</c:v>
                </c:pt>
                <c:pt idx="2">
                  <c:v>2020年度 (B～D)（N=962）</c:v>
                </c:pt>
                <c:pt idx="3">
                  <c:v>2019年度（N=549）</c:v>
                </c:pt>
                <c:pt idx="4">
                  <c:v>2018年度（N=302）</c:v>
                </c:pt>
              </c:strCache>
            </c:strRef>
          </c:cat>
          <c:val>
            <c:numRef>
              <c:f>'Q11.DXによる事業への影響、取り組み（B～D）'!$L$6:$L$10</c:f>
              <c:numCache>
                <c:formatCode>0.0%</c:formatCode>
                <c:ptCount val="5"/>
                <c:pt idx="0">
                  <c:v>0.25380710659898476</c:v>
                </c:pt>
                <c:pt idx="1">
                  <c:v>0.25479452054794521</c:v>
                </c:pt>
                <c:pt idx="2">
                  <c:v>0.43659043659043661</c:v>
                </c:pt>
                <c:pt idx="3">
                  <c:v>0.2040072859744991</c:v>
                </c:pt>
                <c:pt idx="4">
                  <c:v>0.23178807947019867</c:v>
                </c:pt>
              </c:numCache>
            </c:numRef>
          </c:val>
          <c:extLst>
            <c:ext xmlns:c16="http://schemas.microsoft.com/office/drawing/2014/chart" uri="{C3380CC4-5D6E-409C-BE32-E72D297353CC}">
              <c16:uniqueId val="{00000002-704D-4F22-BCFA-66DAFA52D255}"/>
            </c:ext>
          </c:extLst>
        </c:ser>
        <c:ser>
          <c:idx val="3"/>
          <c:order val="3"/>
          <c:tx>
            <c:strRef>
              <c:f>'Q11.DXによる事業への影響、取り組み（B～D）'!$M$5</c:f>
              <c:strCache>
                <c:ptCount val="1"/>
                <c:pt idx="0">
                  <c:v>全くない</c:v>
                </c:pt>
              </c:strCache>
            </c:strRef>
          </c:tx>
          <c:spPr>
            <a:solidFill>
              <a:srgbClr val="A9D18E"/>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'Q11.DXによる事業への影響、取り組み（B～D）'!$I$6:$I$10</c:f>
              <c:strCache>
                <c:ptCount val="5"/>
                <c:pt idx="0">
                  <c:v>2022年度 DX全般 (B～D)（N=788）</c:v>
                </c:pt>
                <c:pt idx="1">
                  <c:v>2021年度 (B～D)（N=730）</c:v>
                </c:pt>
                <c:pt idx="2">
                  <c:v>2020年度 (B～D)（N=962）</c:v>
                </c:pt>
                <c:pt idx="3">
                  <c:v>2019年度（N=549）</c:v>
                </c:pt>
                <c:pt idx="4">
                  <c:v>2018年度（N=302）</c:v>
                </c:pt>
              </c:strCache>
            </c:strRef>
          </c:cat>
          <c:val>
            <c:numRef>
              <c:f>'Q11.DXによる事業への影響、取り組み（B～D）'!$M$6:$M$10</c:f>
              <c:numCache>
                <c:formatCode>0.0%</c:formatCode>
                <c:ptCount val="5"/>
                <c:pt idx="0">
                  <c:v>6.4720812182741116E-2</c:v>
                </c:pt>
                <c:pt idx="1">
                  <c:v>4.7945205479452052E-2</c:v>
                </c:pt>
                <c:pt idx="2">
                  <c:v>0.11018711018711019</c:v>
                </c:pt>
                <c:pt idx="3">
                  <c:v>0.12021857923497267</c:v>
                </c:pt>
                <c:pt idx="4">
                  <c:v>0.17880794701986755</c:v>
                </c:pt>
              </c:numCache>
            </c:numRef>
          </c:val>
          <c:extLst>
            <c:ext xmlns:c16="http://schemas.microsoft.com/office/drawing/2014/chart" uri="{C3380CC4-5D6E-409C-BE32-E72D297353CC}">
              <c16:uniqueId val="{00000003-704D-4F22-BCFA-66DAFA52D255}"/>
            </c:ext>
          </c:extLst>
        </c:ser>
        <c:ser>
          <c:idx val="4"/>
          <c:order val="4"/>
          <c:tx>
            <c:strRef>
              <c:f>'Q11.DXによる事業への影響、取り組み（B～D）'!$N$5</c:f>
              <c:strCache>
                <c:ptCount val="1"/>
                <c:pt idx="0">
                  <c:v>わからない</c:v>
                </c:pt>
              </c:strCache>
            </c:strRef>
          </c:tx>
          <c:spPr>
            <a:solidFill>
              <a:srgbClr val="FFFFFF"/>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'Q11.DXによる事業への影響、取り組み（B～D）'!$I$6:$I$10</c:f>
              <c:strCache>
                <c:ptCount val="5"/>
                <c:pt idx="0">
                  <c:v>2022年度 DX全般 (B～D)（N=788）</c:v>
                </c:pt>
                <c:pt idx="1">
                  <c:v>2021年度 (B～D)（N=730）</c:v>
                </c:pt>
                <c:pt idx="2">
                  <c:v>2020年度 (B～D)（N=962）</c:v>
                </c:pt>
                <c:pt idx="3">
                  <c:v>2019年度（N=549）</c:v>
                </c:pt>
                <c:pt idx="4">
                  <c:v>2018年度（N=302）</c:v>
                </c:pt>
              </c:strCache>
            </c:strRef>
          </c:cat>
          <c:val>
            <c:numRef>
              <c:f>'Q11.DXによる事業への影響、取り組み（B～D）'!$N$6:$N$10</c:f>
              <c:numCache>
                <c:formatCode>0.0%</c:formatCode>
                <c:ptCount val="5"/>
                <c:pt idx="0">
                  <c:v>0.1065989847715736</c:v>
                </c:pt>
                <c:pt idx="1">
                  <c:v>0.16986301369863013</c:v>
                </c:pt>
                <c:pt idx="2">
                  <c:v>0.11850311850311851</c:v>
                </c:pt>
                <c:pt idx="3">
                  <c:v>0.50091074681238612</c:v>
                </c:pt>
                <c:pt idx="4">
                  <c:v>0.22847682119205298</c:v>
                </c:pt>
              </c:numCache>
            </c:numRef>
          </c:val>
          <c:extLst>
            <c:ext xmlns:c16="http://schemas.microsoft.com/office/drawing/2014/chart" uri="{C3380CC4-5D6E-409C-BE32-E72D297353CC}">
              <c16:uniqueId val="{00000004-704D-4F22-BCFA-66DAFA52D255}"/>
            </c:ext>
          </c:extLst>
        </c:ser>
        <c:dLbls>
          <c:dLblPos val="ctr"/>
          <c:showLegendKey val="0"/>
          <c:showVal val="1"/>
          <c:showCatName val="0"/>
          <c:showSerName val="0"/>
          <c:showPercent val="0"/>
          <c:showBubbleSize val="0"/>
        </c:dLbls>
        <c:gapWidth val="40"/>
        <c:overlap val="100"/>
        <c:axId val="698463744"/>
        <c:axId val="698465280"/>
      </c:barChart>
      <c:catAx>
        <c:axId val="698463744"/>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vert="horz"/>
          <a:lstStyle/>
          <a:p>
            <a:pPr>
              <a:defRPr/>
            </a:pPr>
            <a:endParaRPr lang="ja-JP"/>
          </a:p>
        </c:txPr>
        <c:crossAx val="698465280"/>
        <c:crosses val="autoZero"/>
        <c:auto val="1"/>
        <c:lblAlgn val="ctr"/>
        <c:lblOffset val="100"/>
        <c:noMultiLvlLbl val="0"/>
      </c:catAx>
      <c:valAx>
        <c:axId val="69846528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698463744"/>
        <c:crosses val="autoZero"/>
        <c:crossBetween val="between"/>
      </c:valAx>
      <c:spPr>
        <a:noFill/>
        <a:ln w="12700">
          <a:solidFill>
            <a:schemeClr val="tx1">
              <a:lumMod val="50000"/>
              <a:lumOff val="50000"/>
            </a:schemeClr>
          </a:solidFill>
        </a:ln>
        <a:effectLst/>
      </c:spPr>
    </c:plotArea>
    <c:legend>
      <c:legendPos val="t"/>
      <c:layout>
        <c:manualLayout>
          <c:xMode val="edge"/>
          <c:yMode val="edge"/>
          <c:x val="0.25694655764203139"/>
          <c:y val="0.86239664406111083"/>
          <c:w val="0.71823758169934626"/>
          <c:h val="0.13295556263559538"/>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9234820582278"/>
          <c:y val="0.2362428504240438"/>
          <c:w val="0.7400050447553308"/>
          <c:h val="0.57508968253968251"/>
        </c:manualLayout>
      </c:layout>
      <c:barChart>
        <c:barDir val="bar"/>
        <c:grouping val="stacked"/>
        <c:varyColors val="0"/>
        <c:ser>
          <c:idx val="0"/>
          <c:order val="0"/>
          <c:tx>
            <c:strRef>
              <c:f>'Q11.DXによる事業への影響、取り組み（B～D）'!$Y$5</c:f>
              <c:strCache>
                <c:ptCount val="1"/>
                <c:pt idx="0">
                  <c:v>非常に活発</c:v>
                </c:pt>
              </c:strCache>
            </c:strRef>
          </c:tx>
          <c:spPr>
            <a:solidFill>
              <a:schemeClr val="accent2">
                <a:lumMod val="60000"/>
                <a:lumOff val="40000"/>
              </a:schemeClr>
            </a:solidFill>
            <a:ln>
              <a:solidFill>
                <a:sysClr val="windowText" lastClr="000000"/>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'Q11.DXによる事業への影響、取り組み（B～D）'!$X$6:$X$10</c:f>
              <c:strCache>
                <c:ptCount val="5"/>
                <c:pt idx="0">
                  <c:v>2022年度 DX全般 (B～D)（N=788）</c:v>
                </c:pt>
                <c:pt idx="1">
                  <c:v>2021年度 (B～D)（N=730）</c:v>
                </c:pt>
                <c:pt idx="2">
                  <c:v>2020年度 (B～D)（N=963）</c:v>
                </c:pt>
                <c:pt idx="3">
                  <c:v>2019年度（N=555）</c:v>
                </c:pt>
                <c:pt idx="4">
                  <c:v>2018年度（N=302）</c:v>
                </c:pt>
              </c:strCache>
            </c:strRef>
          </c:cat>
          <c:val>
            <c:numRef>
              <c:f>'Q11.DXによる事業への影響、取り組み（B～D）'!$Y$6:$Y$10</c:f>
              <c:numCache>
                <c:formatCode>0.0%</c:formatCode>
                <c:ptCount val="5"/>
                <c:pt idx="0">
                  <c:v>8.1218274111675121E-2</c:v>
                </c:pt>
                <c:pt idx="1">
                  <c:v>7.5342465753424653E-2</c:v>
                </c:pt>
                <c:pt idx="2">
                  <c:v>4.7767393561786088E-2</c:v>
                </c:pt>
                <c:pt idx="3">
                  <c:v>1.0810810810810811E-2</c:v>
                </c:pt>
                <c:pt idx="4">
                  <c:v>5.6291390728476824E-2</c:v>
                </c:pt>
              </c:numCache>
            </c:numRef>
          </c:val>
          <c:extLst>
            <c:ext xmlns:c16="http://schemas.microsoft.com/office/drawing/2014/chart" uri="{C3380CC4-5D6E-409C-BE32-E72D297353CC}">
              <c16:uniqueId val="{00000001-4003-4EF7-A101-AFD123BE2465}"/>
            </c:ext>
          </c:extLst>
        </c:ser>
        <c:ser>
          <c:idx val="1"/>
          <c:order val="1"/>
          <c:tx>
            <c:strRef>
              <c:f>'Q11.DXによる事業への影響、取り組み（B～D）'!$Z$5</c:f>
              <c:strCache>
                <c:ptCount val="1"/>
                <c:pt idx="0">
                  <c:v>活発</c:v>
                </c:pt>
              </c:strCache>
            </c:strRef>
          </c:tx>
          <c:spPr>
            <a:solidFill>
              <a:schemeClr val="accent2">
                <a:lumMod val="40000"/>
                <a:lumOff val="60000"/>
              </a:schemeClr>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'Q11.DXによる事業への影響、取り組み（B～D）'!$X$6:$X$10</c:f>
              <c:strCache>
                <c:ptCount val="5"/>
                <c:pt idx="0">
                  <c:v>2022年度 DX全般 (B～D)（N=788）</c:v>
                </c:pt>
                <c:pt idx="1">
                  <c:v>2021年度 (B～D)（N=730）</c:v>
                </c:pt>
                <c:pt idx="2">
                  <c:v>2020年度 (B～D)（N=963）</c:v>
                </c:pt>
                <c:pt idx="3">
                  <c:v>2019年度（N=555）</c:v>
                </c:pt>
                <c:pt idx="4">
                  <c:v>2018年度（N=302）</c:v>
                </c:pt>
              </c:strCache>
            </c:strRef>
          </c:cat>
          <c:val>
            <c:numRef>
              <c:f>'Q11.DXによる事業への影響、取り組み（B～D）'!$Z$6:$Z$10</c:f>
              <c:numCache>
                <c:formatCode>0.0%</c:formatCode>
                <c:ptCount val="5"/>
                <c:pt idx="0">
                  <c:v>0.3020304568527919</c:v>
                </c:pt>
                <c:pt idx="1">
                  <c:v>0.30547945205479454</c:v>
                </c:pt>
                <c:pt idx="2">
                  <c:v>0.21703011422637591</c:v>
                </c:pt>
                <c:pt idx="3">
                  <c:v>9.0090090090090086E-2</c:v>
                </c:pt>
                <c:pt idx="4">
                  <c:v>0.22847682119205298</c:v>
                </c:pt>
              </c:numCache>
            </c:numRef>
          </c:val>
          <c:extLst>
            <c:ext xmlns:c16="http://schemas.microsoft.com/office/drawing/2014/chart" uri="{C3380CC4-5D6E-409C-BE32-E72D297353CC}">
              <c16:uniqueId val="{00000002-4003-4EF7-A101-AFD123BE2465}"/>
            </c:ext>
          </c:extLst>
        </c:ser>
        <c:ser>
          <c:idx val="2"/>
          <c:order val="2"/>
          <c:tx>
            <c:strRef>
              <c:f>'Q11.DXによる事業への影響、取り組み（B～D）'!$AA$5</c:f>
              <c:strCache>
                <c:ptCount val="1"/>
                <c:pt idx="0">
                  <c:v>あまり活発ではない</c:v>
                </c:pt>
              </c:strCache>
            </c:strRef>
          </c:tx>
          <c:spPr>
            <a:solidFill>
              <a:schemeClr val="accent6">
                <a:lumMod val="40000"/>
                <a:lumOff val="60000"/>
              </a:schemeClr>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'Q11.DXによる事業への影響、取り組み（B～D）'!$X$6:$X$10</c:f>
              <c:strCache>
                <c:ptCount val="5"/>
                <c:pt idx="0">
                  <c:v>2022年度 DX全般 (B～D)（N=788）</c:v>
                </c:pt>
                <c:pt idx="1">
                  <c:v>2021年度 (B～D)（N=730）</c:v>
                </c:pt>
                <c:pt idx="2">
                  <c:v>2020年度 (B～D)（N=963）</c:v>
                </c:pt>
                <c:pt idx="3">
                  <c:v>2019年度（N=555）</c:v>
                </c:pt>
                <c:pt idx="4">
                  <c:v>2018年度（N=302）</c:v>
                </c:pt>
              </c:strCache>
            </c:strRef>
          </c:cat>
          <c:val>
            <c:numRef>
              <c:f>'Q11.DXによる事業への影響、取り組み（B～D）'!$AA$6:$AA$10</c:f>
              <c:numCache>
                <c:formatCode>0.0%</c:formatCode>
                <c:ptCount val="5"/>
                <c:pt idx="0">
                  <c:v>0.39974619289340102</c:v>
                </c:pt>
                <c:pt idx="1">
                  <c:v>0.40136986301369865</c:v>
                </c:pt>
                <c:pt idx="2">
                  <c:v>0.48182762201453788</c:v>
                </c:pt>
                <c:pt idx="3">
                  <c:v>0.22162162162162163</c:v>
                </c:pt>
                <c:pt idx="4">
                  <c:v>0.29470198675496689</c:v>
                </c:pt>
              </c:numCache>
            </c:numRef>
          </c:val>
          <c:extLst>
            <c:ext xmlns:c16="http://schemas.microsoft.com/office/drawing/2014/chart" uri="{C3380CC4-5D6E-409C-BE32-E72D297353CC}">
              <c16:uniqueId val="{00000003-4003-4EF7-A101-AFD123BE2465}"/>
            </c:ext>
          </c:extLst>
        </c:ser>
        <c:ser>
          <c:idx val="3"/>
          <c:order val="3"/>
          <c:tx>
            <c:strRef>
              <c:f>'Q11.DXによる事業への影響、取り組み（B～D）'!$AB$5</c:f>
              <c:strCache>
                <c:ptCount val="1"/>
                <c:pt idx="0">
                  <c:v>取り組んでいない</c:v>
                </c:pt>
              </c:strCache>
            </c:strRef>
          </c:tx>
          <c:spPr>
            <a:solidFill>
              <a:schemeClr val="accent6">
                <a:lumMod val="60000"/>
                <a:lumOff val="40000"/>
              </a:schemeClr>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'Q11.DXによる事業への影響、取り組み（B～D）'!$X$6:$X$10</c:f>
              <c:strCache>
                <c:ptCount val="5"/>
                <c:pt idx="0">
                  <c:v>2022年度 DX全般 (B～D)（N=788）</c:v>
                </c:pt>
                <c:pt idx="1">
                  <c:v>2021年度 (B～D)（N=730）</c:v>
                </c:pt>
                <c:pt idx="2">
                  <c:v>2020年度 (B～D)（N=963）</c:v>
                </c:pt>
                <c:pt idx="3">
                  <c:v>2019年度（N=555）</c:v>
                </c:pt>
                <c:pt idx="4">
                  <c:v>2018年度（N=302）</c:v>
                </c:pt>
              </c:strCache>
            </c:strRef>
          </c:cat>
          <c:val>
            <c:numRef>
              <c:f>'Q11.DXによる事業への影響、取り組み（B～D）'!$AB$6:$AB$10</c:f>
              <c:numCache>
                <c:formatCode>0.0%</c:formatCode>
                <c:ptCount val="5"/>
                <c:pt idx="0">
                  <c:v>0.13578680203045684</c:v>
                </c:pt>
                <c:pt idx="1">
                  <c:v>0.11506849315068493</c:v>
                </c:pt>
                <c:pt idx="2">
                  <c:v>0.15368639667705089</c:v>
                </c:pt>
                <c:pt idx="3">
                  <c:v>0.25765765765765763</c:v>
                </c:pt>
                <c:pt idx="4">
                  <c:v>0.24834437086092714</c:v>
                </c:pt>
              </c:numCache>
            </c:numRef>
          </c:val>
          <c:extLst>
            <c:ext xmlns:c16="http://schemas.microsoft.com/office/drawing/2014/chart" uri="{C3380CC4-5D6E-409C-BE32-E72D297353CC}">
              <c16:uniqueId val="{00000004-4003-4EF7-A101-AFD123BE2465}"/>
            </c:ext>
          </c:extLst>
        </c:ser>
        <c:ser>
          <c:idx val="4"/>
          <c:order val="4"/>
          <c:tx>
            <c:strRef>
              <c:f>'Q11.DXによる事業への影響、取り組み（B～D）'!$AC$5</c:f>
              <c:strCache>
                <c:ptCount val="1"/>
                <c:pt idx="0">
                  <c:v>わからない</c:v>
                </c:pt>
              </c:strCache>
            </c:strRef>
          </c:tx>
          <c:spPr>
            <a:solidFill>
              <a:srgbClr val="FFFFFF"/>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'Q11.DXによる事業への影響、取り組み（B～D）'!$X$6:$X$10</c:f>
              <c:strCache>
                <c:ptCount val="5"/>
                <c:pt idx="0">
                  <c:v>2022年度 DX全般 (B～D)（N=788）</c:v>
                </c:pt>
                <c:pt idx="1">
                  <c:v>2021年度 (B～D)（N=730）</c:v>
                </c:pt>
                <c:pt idx="2">
                  <c:v>2020年度 (B～D)（N=963）</c:v>
                </c:pt>
                <c:pt idx="3">
                  <c:v>2019年度（N=555）</c:v>
                </c:pt>
                <c:pt idx="4">
                  <c:v>2018年度（N=302）</c:v>
                </c:pt>
              </c:strCache>
            </c:strRef>
          </c:cat>
          <c:val>
            <c:numRef>
              <c:f>'Q11.DXによる事業への影響、取り組み（B～D）'!$AC$6:$AC$10</c:f>
              <c:numCache>
                <c:formatCode>0.0%</c:formatCode>
                <c:ptCount val="5"/>
                <c:pt idx="0">
                  <c:v>8.1218274111675121E-2</c:v>
                </c:pt>
                <c:pt idx="1">
                  <c:v>0.10273972602739725</c:v>
                </c:pt>
                <c:pt idx="2">
                  <c:v>9.9688473520249218E-2</c:v>
                </c:pt>
                <c:pt idx="3">
                  <c:v>0.41981981981981981</c:v>
                </c:pt>
                <c:pt idx="4">
                  <c:v>0.17218543046357615</c:v>
                </c:pt>
              </c:numCache>
            </c:numRef>
          </c:val>
          <c:extLst>
            <c:ext xmlns:c16="http://schemas.microsoft.com/office/drawing/2014/chart" uri="{C3380CC4-5D6E-409C-BE32-E72D297353CC}">
              <c16:uniqueId val="{00000005-4003-4EF7-A101-AFD123BE2465}"/>
            </c:ext>
          </c:extLst>
        </c:ser>
        <c:dLbls>
          <c:dLblPos val="ctr"/>
          <c:showLegendKey val="0"/>
          <c:showVal val="1"/>
          <c:showCatName val="0"/>
          <c:showSerName val="0"/>
          <c:showPercent val="0"/>
          <c:showBubbleSize val="0"/>
        </c:dLbls>
        <c:gapWidth val="40"/>
        <c:overlap val="100"/>
        <c:axId val="698463744"/>
        <c:axId val="698465280"/>
      </c:barChart>
      <c:catAx>
        <c:axId val="698463744"/>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vert="horz"/>
          <a:lstStyle/>
          <a:p>
            <a:pPr>
              <a:defRPr/>
            </a:pPr>
            <a:endParaRPr lang="ja-JP"/>
          </a:p>
        </c:txPr>
        <c:crossAx val="698465280"/>
        <c:crosses val="autoZero"/>
        <c:auto val="1"/>
        <c:lblAlgn val="ctr"/>
        <c:lblOffset val="100"/>
        <c:noMultiLvlLbl val="0"/>
      </c:catAx>
      <c:valAx>
        <c:axId val="69846528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698463744"/>
        <c:crosses val="autoZero"/>
        <c:crossBetween val="between"/>
      </c:valAx>
      <c:spPr>
        <a:noFill/>
        <a:ln w="12700">
          <a:solidFill>
            <a:schemeClr val="tx1">
              <a:lumMod val="50000"/>
              <a:lumOff val="50000"/>
            </a:schemeClr>
          </a:solidFill>
        </a:ln>
        <a:effectLst/>
      </c:spPr>
    </c:plotArea>
    <c:legend>
      <c:legendPos val="t"/>
      <c:layout>
        <c:manualLayout>
          <c:xMode val="edge"/>
          <c:yMode val="edge"/>
          <c:x val="0.25282976401916024"/>
          <c:y val="0.86239664406111083"/>
          <c:w val="0.71823758169934626"/>
          <c:h val="0.13295556263559538"/>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1">
    <c:autoUpdate val="0"/>
  </c:externalData>
  <c:userShapes r:id="rId2"/>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968155952216835"/>
          <c:y val="0.22660893905602841"/>
          <c:w val="0.72707426174340828"/>
          <c:h val="0.57508968253968251"/>
        </c:manualLayout>
      </c:layout>
      <c:barChart>
        <c:barDir val="bar"/>
        <c:grouping val="stacked"/>
        <c:varyColors val="0"/>
        <c:ser>
          <c:idx val="0"/>
          <c:order val="0"/>
          <c:tx>
            <c:strRef>
              <c:f>'Q11.DXによる事業への影響、取り組み（B～D）'!$J$5</c:f>
              <c:strCache>
                <c:ptCount val="1"/>
                <c:pt idx="0">
                  <c:v>非常に大きい</c:v>
                </c:pt>
              </c:strCache>
            </c:strRef>
          </c:tx>
          <c:spPr>
            <a:solidFill>
              <a:schemeClr val="accent2">
                <a:lumMod val="60000"/>
                <a:lumOff val="40000"/>
              </a:schemeClr>
            </a:solidFill>
            <a:ln>
              <a:solidFill>
                <a:sysClr val="windowText" lastClr="000000"/>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'Q11.DXによる事業への影響、取り組み（B～D）'!$I$6:$I$8</c:f>
              <c:strCache>
                <c:ptCount val="3"/>
                <c:pt idx="0">
                  <c:v>2022年度 DX全般 (B～D)（N=788）</c:v>
                </c:pt>
                <c:pt idx="1">
                  <c:v>2021年度 (B～D)（N=730）</c:v>
                </c:pt>
                <c:pt idx="2">
                  <c:v>2020年度 (B～D)（N=962）</c:v>
                </c:pt>
              </c:strCache>
              <c:extLst/>
            </c:strRef>
          </c:cat>
          <c:val>
            <c:numRef>
              <c:f>'Q11.DXによる事業への影響、取り組み（B～D）'!$J$6:$J$8</c:f>
              <c:numCache>
                <c:formatCode>0.0%</c:formatCode>
                <c:ptCount val="3"/>
                <c:pt idx="0">
                  <c:v>0.15355329949238578</c:v>
                </c:pt>
                <c:pt idx="1">
                  <c:v>0.16301369863013698</c:v>
                </c:pt>
                <c:pt idx="2">
                  <c:v>7.5883575883575888E-2</c:v>
                </c:pt>
              </c:numCache>
              <c:extLst/>
            </c:numRef>
          </c:val>
          <c:extLst>
            <c:ext xmlns:c16="http://schemas.microsoft.com/office/drawing/2014/chart" uri="{C3380CC4-5D6E-409C-BE32-E72D297353CC}">
              <c16:uniqueId val="{00000000-9ACD-4C5E-A063-190F987CFF81}"/>
            </c:ext>
          </c:extLst>
        </c:ser>
        <c:ser>
          <c:idx val="1"/>
          <c:order val="1"/>
          <c:tx>
            <c:strRef>
              <c:f>'Q11.DXによる事業への影響、取り組み（B～D）'!$K$5</c:f>
              <c:strCache>
                <c:ptCount val="1"/>
                <c:pt idx="0">
                  <c:v>大きい</c:v>
                </c:pt>
              </c:strCache>
            </c:strRef>
          </c:tx>
          <c:spPr>
            <a:solidFill>
              <a:schemeClr val="accent2">
                <a:lumMod val="20000"/>
                <a:lumOff val="80000"/>
              </a:schemeClr>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'Q11.DXによる事業への影響、取り組み（B～D）'!$I$6:$I$8</c:f>
              <c:strCache>
                <c:ptCount val="3"/>
                <c:pt idx="0">
                  <c:v>2022年度 DX全般 (B～D)（N=788）</c:v>
                </c:pt>
                <c:pt idx="1">
                  <c:v>2021年度 (B～D)（N=730）</c:v>
                </c:pt>
                <c:pt idx="2">
                  <c:v>2020年度 (B～D)（N=962）</c:v>
                </c:pt>
              </c:strCache>
              <c:extLst/>
            </c:strRef>
          </c:cat>
          <c:val>
            <c:numRef>
              <c:f>'Q11.DXによる事業への影響、取り組み（B～D）'!$K$6:$K$8</c:f>
              <c:numCache>
                <c:formatCode>0.0%</c:formatCode>
                <c:ptCount val="3"/>
                <c:pt idx="0">
                  <c:v>0.42131979695431471</c:v>
                </c:pt>
                <c:pt idx="1">
                  <c:v>0.36438356164383562</c:v>
                </c:pt>
                <c:pt idx="2">
                  <c:v>0.25883575883575882</c:v>
                </c:pt>
              </c:numCache>
              <c:extLst/>
            </c:numRef>
          </c:val>
          <c:extLst>
            <c:ext xmlns:c16="http://schemas.microsoft.com/office/drawing/2014/chart" uri="{C3380CC4-5D6E-409C-BE32-E72D297353CC}">
              <c16:uniqueId val="{00000001-9ACD-4C5E-A063-190F987CFF81}"/>
            </c:ext>
          </c:extLst>
        </c:ser>
        <c:ser>
          <c:idx val="2"/>
          <c:order val="2"/>
          <c:tx>
            <c:strRef>
              <c:f>'Q11.DXによる事業への影響、取り組み（B～D）'!$L$5</c:f>
              <c:strCache>
                <c:ptCount val="1"/>
                <c:pt idx="0">
                  <c:v>少ない</c:v>
                </c:pt>
              </c:strCache>
            </c:strRef>
          </c:tx>
          <c:spPr>
            <a:solidFill>
              <a:srgbClr val="C6E0B4"/>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'Q11.DXによる事業への影響、取り組み（B～D）'!$I$6:$I$8</c:f>
              <c:strCache>
                <c:ptCount val="3"/>
                <c:pt idx="0">
                  <c:v>2022年度 DX全般 (B～D)（N=788）</c:v>
                </c:pt>
                <c:pt idx="1">
                  <c:v>2021年度 (B～D)（N=730）</c:v>
                </c:pt>
                <c:pt idx="2">
                  <c:v>2020年度 (B～D)（N=962）</c:v>
                </c:pt>
              </c:strCache>
              <c:extLst/>
            </c:strRef>
          </c:cat>
          <c:val>
            <c:numRef>
              <c:f>'Q11.DXによる事業への影響、取り組み（B～D）'!$L$6:$L$8</c:f>
              <c:numCache>
                <c:formatCode>0.0%</c:formatCode>
                <c:ptCount val="3"/>
                <c:pt idx="0">
                  <c:v>0.25380710659898476</c:v>
                </c:pt>
                <c:pt idx="1">
                  <c:v>0.25479452054794521</c:v>
                </c:pt>
                <c:pt idx="2">
                  <c:v>0.43659043659043661</c:v>
                </c:pt>
              </c:numCache>
              <c:extLst/>
            </c:numRef>
          </c:val>
          <c:extLst>
            <c:ext xmlns:c16="http://schemas.microsoft.com/office/drawing/2014/chart" uri="{C3380CC4-5D6E-409C-BE32-E72D297353CC}">
              <c16:uniqueId val="{00000002-9ACD-4C5E-A063-190F987CFF81}"/>
            </c:ext>
          </c:extLst>
        </c:ser>
        <c:ser>
          <c:idx val="3"/>
          <c:order val="3"/>
          <c:tx>
            <c:strRef>
              <c:f>'Q11.DXによる事業への影響、取り組み（B～D）'!$M$5</c:f>
              <c:strCache>
                <c:ptCount val="1"/>
                <c:pt idx="0">
                  <c:v>全くない</c:v>
                </c:pt>
              </c:strCache>
            </c:strRef>
          </c:tx>
          <c:spPr>
            <a:solidFill>
              <a:srgbClr val="A9D18E"/>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'Q11.DXによる事業への影響、取り組み（B～D）'!$I$6:$I$8</c:f>
              <c:strCache>
                <c:ptCount val="3"/>
                <c:pt idx="0">
                  <c:v>2022年度 DX全般 (B～D)（N=788）</c:v>
                </c:pt>
                <c:pt idx="1">
                  <c:v>2021年度 (B～D)（N=730）</c:v>
                </c:pt>
                <c:pt idx="2">
                  <c:v>2020年度 (B～D)（N=962）</c:v>
                </c:pt>
              </c:strCache>
              <c:extLst/>
            </c:strRef>
          </c:cat>
          <c:val>
            <c:numRef>
              <c:f>'Q11.DXによる事業への影響、取り組み（B～D）'!$M$6:$M$8</c:f>
              <c:numCache>
                <c:formatCode>0.0%</c:formatCode>
                <c:ptCount val="3"/>
                <c:pt idx="0">
                  <c:v>6.4720812182741116E-2</c:v>
                </c:pt>
                <c:pt idx="1">
                  <c:v>4.7945205479452052E-2</c:v>
                </c:pt>
                <c:pt idx="2">
                  <c:v>0.11018711018711019</c:v>
                </c:pt>
              </c:numCache>
              <c:extLst/>
            </c:numRef>
          </c:val>
          <c:extLst>
            <c:ext xmlns:c16="http://schemas.microsoft.com/office/drawing/2014/chart" uri="{C3380CC4-5D6E-409C-BE32-E72D297353CC}">
              <c16:uniqueId val="{00000003-9ACD-4C5E-A063-190F987CFF81}"/>
            </c:ext>
          </c:extLst>
        </c:ser>
        <c:ser>
          <c:idx val="4"/>
          <c:order val="4"/>
          <c:tx>
            <c:strRef>
              <c:f>'Q11.DXによる事業への影響、取り組み（B～D）'!$N$5</c:f>
              <c:strCache>
                <c:ptCount val="1"/>
                <c:pt idx="0">
                  <c:v>わからない</c:v>
                </c:pt>
              </c:strCache>
            </c:strRef>
          </c:tx>
          <c:spPr>
            <a:solidFill>
              <a:srgbClr val="FFFFFF"/>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'Q11.DXによる事業への影響、取り組み（B～D）'!$I$6:$I$8</c:f>
              <c:strCache>
                <c:ptCount val="3"/>
                <c:pt idx="0">
                  <c:v>2022年度 DX全般 (B～D)（N=788）</c:v>
                </c:pt>
                <c:pt idx="1">
                  <c:v>2021年度 (B～D)（N=730）</c:v>
                </c:pt>
                <c:pt idx="2">
                  <c:v>2020年度 (B～D)（N=962）</c:v>
                </c:pt>
              </c:strCache>
              <c:extLst/>
            </c:strRef>
          </c:cat>
          <c:val>
            <c:numRef>
              <c:f>'Q11.DXによる事業への影響、取り組み（B～D）'!$N$6:$N$8</c:f>
              <c:numCache>
                <c:formatCode>0.0%</c:formatCode>
                <c:ptCount val="3"/>
                <c:pt idx="0">
                  <c:v>0.1065989847715736</c:v>
                </c:pt>
                <c:pt idx="1">
                  <c:v>0.16986301369863013</c:v>
                </c:pt>
                <c:pt idx="2">
                  <c:v>0.11850311850311851</c:v>
                </c:pt>
              </c:numCache>
              <c:extLst/>
            </c:numRef>
          </c:val>
          <c:extLst>
            <c:ext xmlns:c16="http://schemas.microsoft.com/office/drawing/2014/chart" uri="{C3380CC4-5D6E-409C-BE32-E72D297353CC}">
              <c16:uniqueId val="{00000004-9ACD-4C5E-A063-190F987CFF81}"/>
            </c:ext>
          </c:extLst>
        </c:ser>
        <c:dLbls>
          <c:dLblPos val="ctr"/>
          <c:showLegendKey val="0"/>
          <c:showVal val="1"/>
          <c:showCatName val="0"/>
          <c:showSerName val="0"/>
          <c:showPercent val="0"/>
          <c:showBubbleSize val="0"/>
        </c:dLbls>
        <c:gapWidth val="40"/>
        <c:overlap val="100"/>
        <c:axId val="698463744"/>
        <c:axId val="698465280"/>
      </c:barChart>
      <c:catAx>
        <c:axId val="698463744"/>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vert="horz"/>
          <a:lstStyle/>
          <a:p>
            <a:pPr>
              <a:defRPr/>
            </a:pPr>
            <a:endParaRPr lang="ja-JP"/>
          </a:p>
        </c:txPr>
        <c:crossAx val="698465280"/>
        <c:crosses val="autoZero"/>
        <c:auto val="1"/>
        <c:lblAlgn val="ctr"/>
        <c:lblOffset val="100"/>
        <c:noMultiLvlLbl val="0"/>
      </c:catAx>
      <c:valAx>
        <c:axId val="69846528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698463744"/>
        <c:crosses val="autoZero"/>
        <c:crossBetween val="between"/>
      </c:valAx>
      <c:spPr>
        <a:noFill/>
        <a:ln w="12700">
          <a:solidFill>
            <a:schemeClr val="tx1">
              <a:lumMod val="50000"/>
              <a:lumOff val="50000"/>
            </a:schemeClr>
          </a:solidFill>
        </a:ln>
        <a:effectLst/>
      </c:spPr>
    </c:plotArea>
    <c:legend>
      <c:legendPos val="t"/>
      <c:layout>
        <c:manualLayout>
          <c:xMode val="edge"/>
          <c:yMode val="edge"/>
          <c:x val="0.25694655764203139"/>
          <c:y val="0.86239664406111083"/>
          <c:w val="0.71823758169934626"/>
          <c:h val="0.13295556263559538"/>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936372016746493"/>
          <c:y val="0.2362428504240438"/>
          <c:w val="0.72743358579304873"/>
          <c:h val="0.57508968253968251"/>
        </c:manualLayout>
      </c:layout>
      <c:barChart>
        <c:barDir val="bar"/>
        <c:grouping val="stacked"/>
        <c:varyColors val="0"/>
        <c:ser>
          <c:idx val="0"/>
          <c:order val="0"/>
          <c:tx>
            <c:strRef>
              <c:f>'Q11.DXによる事業への影響、取り組み（B～D）'!$Y$5</c:f>
              <c:strCache>
                <c:ptCount val="1"/>
                <c:pt idx="0">
                  <c:v>非常に活発</c:v>
                </c:pt>
              </c:strCache>
            </c:strRef>
          </c:tx>
          <c:spPr>
            <a:solidFill>
              <a:schemeClr val="accent2">
                <a:lumMod val="60000"/>
                <a:lumOff val="40000"/>
              </a:schemeClr>
            </a:solidFill>
            <a:ln>
              <a:solidFill>
                <a:sysClr val="windowText" lastClr="000000"/>
              </a:solid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'Q11.DXによる事業への影響、取り組み（B～D）'!$X$6:$X$8</c:f>
              <c:strCache>
                <c:ptCount val="3"/>
                <c:pt idx="0">
                  <c:v>2022年度 DX全般 (B～D)（N=788）</c:v>
                </c:pt>
                <c:pt idx="1">
                  <c:v>2021年度 (B～D)（N=730）</c:v>
                </c:pt>
                <c:pt idx="2">
                  <c:v>2020年度 (B～D)（N=963）</c:v>
                </c:pt>
              </c:strCache>
              <c:extLst/>
            </c:strRef>
          </c:cat>
          <c:val>
            <c:numRef>
              <c:f>'Q11.DXによる事業への影響、取り組み（B～D）'!$Y$6:$Y$8</c:f>
              <c:numCache>
                <c:formatCode>0.0%</c:formatCode>
                <c:ptCount val="3"/>
                <c:pt idx="0">
                  <c:v>8.1218274111675121E-2</c:v>
                </c:pt>
                <c:pt idx="1">
                  <c:v>7.5342465753424653E-2</c:v>
                </c:pt>
                <c:pt idx="2">
                  <c:v>4.7767393561786088E-2</c:v>
                </c:pt>
              </c:numCache>
              <c:extLst/>
            </c:numRef>
          </c:val>
          <c:extLst>
            <c:ext xmlns:c16="http://schemas.microsoft.com/office/drawing/2014/chart" uri="{C3380CC4-5D6E-409C-BE32-E72D297353CC}">
              <c16:uniqueId val="{00000000-D2FC-4EF6-B91E-7D7B71EAA104}"/>
            </c:ext>
          </c:extLst>
        </c:ser>
        <c:ser>
          <c:idx val="1"/>
          <c:order val="1"/>
          <c:tx>
            <c:strRef>
              <c:f>'Q11.DXによる事業への影響、取り組み（B～D）'!$Z$5</c:f>
              <c:strCache>
                <c:ptCount val="1"/>
                <c:pt idx="0">
                  <c:v>活発</c:v>
                </c:pt>
              </c:strCache>
            </c:strRef>
          </c:tx>
          <c:spPr>
            <a:solidFill>
              <a:schemeClr val="accent2">
                <a:lumMod val="40000"/>
                <a:lumOff val="60000"/>
              </a:schemeClr>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'Q11.DXによる事業への影響、取り組み（B～D）'!$X$6:$X$8</c:f>
              <c:strCache>
                <c:ptCount val="3"/>
                <c:pt idx="0">
                  <c:v>2022年度 DX全般 (B～D)（N=788）</c:v>
                </c:pt>
                <c:pt idx="1">
                  <c:v>2021年度 (B～D)（N=730）</c:v>
                </c:pt>
                <c:pt idx="2">
                  <c:v>2020年度 (B～D)（N=963）</c:v>
                </c:pt>
              </c:strCache>
              <c:extLst/>
            </c:strRef>
          </c:cat>
          <c:val>
            <c:numRef>
              <c:f>'Q11.DXによる事業への影響、取り組み（B～D）'!$Z$6:$Z$8</c:f>
              <c:numCache>
                <c:formatCode>0.0%</c:formatCode>
                <c:ptCount val="3"/>
                <c:pt idx="0">
                  <c:v>0.3020304568527919</c:v>
                </c:pt>
                <c:pt idx="1">
                  <c:v>0.30547945205479454</c:v>
                </c:pt>
                <c:pt idx="2">
                  <c:v>0.21703011422637591</c:v>
                </c:pt>
              </c:numCache>
              <c:extLst/>
            </c:numRef>
          </c:val>
          <c:extLst>
            <c:ext xmlns:c16="http://schemas.microsoft.com/office/drawing/2014/chart" uri="{C3380CC4-5D6E-409C-BE32-E72D297353CC}">
              <c16:uniqueId val="{00000001-D2FC-4EF6-B91E-7D7B71EAA104}"/>
            </c:ext>
          </c:extLst>
        </c:ser>
        <c:ser>
          <c:idx val="2"/>
          <c:order val="2"/>
          <c:tx>
            <c:strRef>
              <c:f>'Q11.DXによる事業への影響、取り組み（B～D）'!$AA$5</c:f>
              <c:strCache>
                <c:ptCount val="1"/>
                <c:pt idx="0">
                  <c:v>あまり活発ではない</c:v>
                </c:pt>
              </c:strCache>
            </c:strRef>
          </c:tx>
          <c:spPr>
            <a:solidFill>
              <a:schemeClr val="accent6">
                <a:lumMod val="40000"/>
                <a:lumOff val="60000"/>
              </a:schemeClr>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'Q11.DXによる事業への影響、取り組み（B～D）'!$X$6:$X$8</c:f>
              <c:strCache>
                <c:ptCount val="3"/>
                <c:pt idx="0">
                  <c:v>2022年度 DX全般 (B～D)（N=788）</c:v>
                </c:pt>
                <c:pt idx="1">
                  <c:v>2021年度 (B～D)（N=730）</c:v>
                </c:pt>
                <c:pt idx="2">
                  <c:v>2020年度 (B～D)（N=963）</c:v>
                </c:pt>
              </c:strCache>
              <c:extLst/>
            </c:strRef>
          </c:cat>
          <c:val>
            <c:numRef>
              <c:f>'Q11.DXによる事業への影響、取り組み（B～D）'!$AA$6:$AA$8</c:f>
              <c:numCache>
                <c:formatCode>0.0%</c:formatCode>
                <c:ptCount val="3"/>
                <c:pt idx="0">
                  <c:v>0.39974619289340102</c:v>
                </c:pt>
                <c:pt idx="1">
                  <c:v>0.40136986301369865</c:v>
                </c:pt>
                <c:pt idx="2">
                  <c:v>0.48182762201453788</c:v>
                </c:pt>
              </c:numCache>
              <c:extLst/>
            </c:numRef>
          </c:val>
          <c:extLst>
            <c:ext xmlns:c16="http://schemas.microsoft.com/office/drawing/2014/chart" uri="{C3380CC4-5D6E-409C-BE32-E72D297353CC}">
              <c16:uniqueId val="{00000002-D2FC-4EF6-B91E-7D7B71EAA104}"/>
            </c:ext>
          </c:extLst>
        </c:ser>
        <c:ser>
          <c:idx val="3"/>
          <c:order val="3"/>
          <c:tx>
            <c:strRef>
              <c:f>'Q11.DXによる事業への影響、取り組み（B～D）'!$AB$5</c:f>
              <c:strCache>
                <c:ptCount val="1"/>
                <c:pt idx="0">
                  <c:v>取り組んでいない</c:v>
                </c:pt>
              </c:strCache>
            </c:strRef>
          </c:tx>
          <c:spPr>
            <a:solidFill>
              <a:schemeClr val="accent6">
                <a:lumMod val="60000"/>
                <a:lumOff val="40000"/>
              </a:schemeClr>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'Q11.DXによる事業への影響、取り組み（B～D）'!$X$6:$X$8</c:f>
              <c:strCache>
                <c:ptCount val="3"/>
                <c:pt idx="0">
                  <c:v>2022年度 DX全般 (B～D)（N=788）</c:v>
                </c:pt>
                <c:pt idx="1">
                  <c:v>2021年度 (B～D)（N=730）</c:v>
                </c:pt>
                <c:pt idx="2">
                  <c:v>2020年度 (B～D)（N=963）</c:v>
                </c:pt>
              </c:strCache>
              <c:extLst/>
            </c:strRef>
          </c:cat>
          <c:val>
            <c:numRef>
              <c:f>'Q11.DXによる事業への影響、取り組み（B～D）'!$AB$6:$AB$8</c:f>
              <c:numCache>
                <c:formatCode>0.0%</c:formatCode>
                <c:ptCount val="3"/>
                <c:pt idx="0">
                  <c:v>0.13578680203045684</c:v>
                </c:pt>
                <c:pt idx="1">
                  <c:v>0.11506849315068493</c:v>
                </c:pt>
                <c:pt idx="2">
                  <c:v>0.15368639667705089</c:v>
                </c:pt>
              </c:numCache>
              <c:extLst/>
            </c:numRef>
          </c:val>
          <c:extLst>
            <c:ext xmlns:c16="http://schemas.microsoft.com/office/drawing/2014/chart" uri="{C3380CC4-5D6E-409C-BE32-E72D297353CC}">
              <c16:uniqueId val="{00000003-D2FC-4EF6-B91E-7D7B71EAA104}"/>
            </c:ext>
          </c:extLst>
        </c:ser>
        <c:ser>
          <c:idx val="4"/>
          <c:order val="4"/>
          <c:tx>
            <c:strRef>
              <c:f>'Q11.DXによる事業への影響、取り組み（B～D）'!$AC$5</c:f>
              <c:strCache>
                <c:ptCount val="1"/>
                <c:pt idx="0">
                  <c:v>わからない</c:v>
                </c:pt>
              </c:strCache>
            </c:strRef>
          </c:tx>
          <c:spPr>
            <a:solidFill>
              <a:srgbClr val="FFFFFF"/>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'Q11.DXによる事業への影響、取り組み（B～D）'!$X$6:$X$8</c:f>
              <c:strCache>
                <c:ptCount val="3"/>
                <c:pt idx="0">
                  <c:v>2022年度 DX全般 (B～D)（N=788）</c:v>
                </c:pt>
                <c:pt idx="1">
                  <c:v>2021年度 (B～D)（N=730）</c:v>
                </c:pt>
                <c:pt idx="2">
                  <c:v>2020年度 (B～D)（N=963）</c:v>
                </c:pt>
              </c:strCache>
              <c:extLst/>
            </c:strRef>
          </c:cat>
          <c:val>
            <c:numRef>
              <c:f>'Q11.DXによる事業への影響、取り組み（B～D）'!$AC$6:$AC$8</c:f>
              <c:numCache>
                <c:formatCode>0.0%</c:formatCode>
                <c:ptCount val="3"/>
                <c:pt idx="0">
                  <c:v>8.1218274111675121E-2</c:v>
                </c:pt>
                <c:pt idx="1">
                  <c:v>0.10273972602739725</c:v>
                </c:pt>
                <c:pt idx="2">
                  <c:v>9.9688473520249218E-2</c:v>
                </c:pt>
              </c:numCache>
              <c:extLst/>
            </c:numRef>
          </c:val>
          <c:extLst>
            <c:ext xmlns:c16="http://schemas.microsoft.com/office/drawing/2014/chart" uri="{C3380CC4-5D6E-409C-BE32-E72D297353CC}">
              <c16:uniqueId val="{00000004-D2FC-4EF6-B91E-7D7B71EAA104}"/>
            </c:ext>
          </c:extLst>
        </c:ser>
        <c:dLbls>
          <c:dLblPos val="ctr"/>
          <c:showLegendKey val="0"/>
          <c:showVal val="1"/>
          <c:showCatName val="0"/>
          <c:showSerName val="0"/>
          <c:showPercent val="0"/>
          <c:showBubbleSize val="0"/>
        </c:dLbls>
        <c:gapWidth val="40"/>
        <c:overlap val="100"/>
        <c:axId val="698463744"/>
        <c:axId val="698465280"/>
      </c:barChart>
      <c:catAx>
        <c:axId val="698463744"/>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vert="horz"/>
          <a:lstStyle/>
          <a:p>
            <a:pPr>
              <a:defRPr/>
            </a:pPr>
            <a:endParaRPr lang="ja-JP"/>
          </a:p>
        </c:txPr>
        <c:crossAx val="698465280"/>
        <c:crosses val="autoZero"/>
        <c:auto val="1"/>
        <c:lblAlgn val="ctr"/>
        <c:lblOffset val="100"/>
        <c:noMultiLvlLbl val="0"/>
      </c:catAx>
      <c:valAx>
        <c:axId val="69846528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698463744"/>
        <c:crosses val="autoZero"/>
        <c:crossBetween val="between"/>
      </c:valAx>
      <c:spPr>
        <a:noFill/>
        <a:ln w="12700">
          <a:solidFill>
            <a:schemeClr val="tx1">
              <a:lumMod val="50000"/>
              <a:lumOff val="50000"/>
            </a:schemeClr>
          </a:solidFill>
        </a:ln>
        <a:effectLst/>
      </c:spPr>
    </c:plotArea>
    <c:legend>
      <c:legendPos val="t"/>
      <c:layout>
        <c:manualLayout>
          <c:xMode val="edge"/>
          <c:yMode val="edge"/>
          <c:x val="0.25282976401916024"/>
          <c:y val="0.86239664406111083"/>
          <c:w val="0.71823758169934626"/>
          <c:h val="0.13295556263559538"/>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28761024314305"/>
          <c:y val="6.4344975343991098E-2"/>
          <c:w val="0.56236987897236279"/>
          <c:h val="0.80796583119417753"/>
        </c:manualLayout>
      </c:layout>
      <c:barChart>
        <c:barDir val="bar"/>
        <c:grouping val="percentStacked"/>
        <c:varyColors val="0"/>
        <c:ser>
          <c:idx val="0"/>
          <c:order val="0"/>
          <c:tx>
            <c:strRef>
              <c:f>'12-1DXについて設定した目標'!$M$6</c:f>
              <c:strCache>
                <c:ptCount val="1"/>
                <c:pt idx="0">
                  <c:v>重点目標として設定している</c:v>
                </c:pt>
              </c:strCache>
            </c:strRef>
          </c:tx>
          <c:spPr>
            <a:solidFill>
              <a:srgbClr val="ED7D31">
                <a:lumMod val="60000"/>
                <a:lumOff val="40000"/>
              </a:srgbClr>
            </a:solidFill>
            <a:ln w="9525">
              <a:solidFill>
                <a:sysClr val="windowText" lastClr="000000"/>
              </a:solidFill>
            </a:ln>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0-B87F-403C-88CF-DBDB015A5EC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'12-1DXについて設定した目標'!$L$7:$L$20</c:f>
              <c:strCache>
                <c:ptCount val="14"/>
                <c:pt idx="0">
                  <c:v>業務効率化による生産性の向上 (n=832)</c:v>
                </c:pt>
                <c:pt idx="1">
                  <c:v>顧客ごとに特化した製品・サービスの提供 (n=819)</c:v>
                </c:pt>
                <c:pt idx="2">
                  <c:v>デジタルデータの保護・透明性・自律性・信頼の強化 (n=811)</c:v>
                </c:pt>
                <c:pt idx="3">
                  <c:v>顧客中心主義の企業文化の定着 (n=812)</c:v>
                </c:pt>
                <c:pt idx="4">
                  <c:v>インフラ整備による製品・サービスの価値向上 (n=819)</c:v>
                </c:pt>
                <c:pt idx="5">
                  <c:v>企業文化や組織マインドの根本的変革 (n=814)</c:v>
                </c:pt>
                <c:pt idx="6">
                  <c:v>革新的なビジネスモデルの実装 (n=810)</c:v>
                </c:pt>
                <c:pt idx="7">
                  <c:v>デジタルサービスの接続性と品質の向上 (n=815)</c:v>
                </c:pt>
                <c:pt idx="8">
                  <c:v>教育システムを変更して新しいスキルと将来の方向性を提供 (n=814)</c:v>
                </c:pt>
                <c:pt idx="9">
                  <c:v>より革新的で協調的な産業の発展の促進 (n=809)</c:v>
                </c:pt>
                <c:pt idx="10">
                  <c:v>デジタル技術を活用した地域の活性化 (n=816)</c:v>
                </c:pt>
                <c:pt idx="11">
                  <c:v>より革新的で協調的な社会の発展の促進 (n=810)</c:v>
                </c:pt>
                <c:pt idx="12">
                  <c:v>規制の枠組みと技術基準の改善 (n=804)</c:v>
                </c:pt>
                <c:pt idx="13">
                  <c:v>その他 (n=17)</c:v>
                </c:pt>
              </c:strCache>
            </c:strRef>
          </c:cat>
          <c:val>
            <c:numRef>
              <c:f>'12-1DXについて設定した目標'!$M$7:$M$20</c:f>
              <c:numCache>
                <c:formatCode>0.0%</c:formatCode>
                <c:ptCount val="14"/>
                <c:pt idx="0">
                  <c:v>0.18389423076923078</c:v>
                </c:pt>
                <c:pt idx="1">
                  <c:v>0.14407814407814407</c:v>
                </c:pt>
                <c:pt idx="2">
                  <c:v>8.8779284833538835E-2</c:v>
                </c:pt>
                <c:pt idx="3">
                  <c:v>8.3743842364532015E-2</c:v>
                </c:pt>
                <c:pt idx="4">
                  <c:v>8.1807081807081808E-2</c:v>
                </c:pt>
                <c:pt idx="5">
                  <c:v>7.6167076167076173E-2</c:v>
                </c:pt>
                <c:pt idx="6">
                  <c:v>7.5308641975308649E-2</c:v>
                </c:pt>
                <c:pt idx="7">
                  <c:v>6.7484662576687116E-2</c:v>
                </c:pt>
                <c:pt idx="8">
                  <c:v>6.3882063882063883E-2</c:v>
                </c:pt>
                <c:pt idx="9">
                  <c:v>5.4388133498145856E-2</c:v>
                </c:pt>
                <c:pt idx="10">
                  <c:v>5.0245098039215688E-2</c:v>
                </c:pt>
                <c:pt idx="11">
                  <c:v>4.6913580246913583E-2</c:v>
                </c:pt>
                <c:pt idx="12">
                  <c:v>2.9850746268656716E-2</c:v>
                </c:pt>
                <c:pt idx="13">
                  <c:v>0</c:v>
                </c:pt>
              </c:numCache>
            </c:numRef>
          </c:val>
          <c:extLst>
            <c:ext xmlns:c16="http://schemas.microsoft.com/office/drawing/2014/chart" uri="{C3380CC4-5D6E-409C-BE32-E72D297353CC}">
              <c16:uniqueId val="{00000001-B87F-403C-88CF-DBDB015A5EC9}"/>
            </c:ext>
          </c:extLst>
        </c:ser>
        <c:ser>
          <c:idx val="1"/>
          <c:order val="1"/>
          <c:tx>
            <c:strRef>
              <c:f>'12-1DXについて設定した目標'!$N$6</c:f>
              <c:strCache>
                <c:ptCount val="1"/>
                <c:pt idx="0">
                  <c:v>設定している</c:v>
                </c:pt>
              </c:strCache>
            </c:strRef>
          </c:tx>
          <c:spPr>
            <a:solidFill>
              <a:srgbClr val="ED7D31">
                <a:lumMod val="40000"/>
                <a:lumOff val="60000"/>
              </a:srgbClr>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'12-1DXについて設定した目標'!$L$7:$L$20</c:f>
              <c:strCache>
                <c:ptCount val="14"/>
                <c:pt idx="0">
                  <c:v>業務効率化による生産性の向上 (n=832)</c:v>
                </c:pt>
                <c:pt idx="1">
                  <c:v>顧客ごとに特化した製品・サービスの提供 (n=819)</c:v>
                </c:pt>
                <c:pt idx="2">
                  <c:v>デジタルデータの保護・透明性・自律性・信頼の強化 (n=811)</c:v>
                </c:pt>
                <c:pt idx="3">
                  <c:v>顧客中心主義の企業文化の定着 (n=812)</c:v>
                </c:pt>
                <c:pt idx="4">
                  <c:v>インフラ整備による製品・サービスの価値向上 (n=819)</c:v>
                </c:pt>
                <c:pt idx="5">
                  <c:v>企業文化や組織マインドの根本的変革 (n=814)</c:v>
                </c:pt>
                <c:pt idx="6">
                  <c:v>革新的なビジネスモデルの実装 (n=810)</c:v>
                </c:pt>
                <c:pt idx="7">
                  <c:v>デジタルサービスの接続性と品質の向上 (n=815)</c:v>
                </c:pt>
                <c:pt idx="8">
                  <c:v>教育システムを変更して新しいスキルと将来の方向性を提供 (n=814)</c:v>
                </c:pt>
                <c:pt idx="9">
                  <c:v>より革新的で協調的な産業の発展の促進 (n=809)</c:v>
                </c:pt>
                <c:pt idx="10">
                  <c:v>デジタル技術を活用した地域の活性化 (n=816)</c:v>
                </c:pt>
                <c:pt idx="11">
                  <c:v>より革新的で協調的な社会の発展の促進 (n=810)</c:v>
                </c:pt>
                <c:pt idx="12">
                  <c:v>規制の枠組みと技術基準の改善 (n=804)</c:v>
                </c:pt>
                <c:pt idx="13">
                  <c:v>その他 (n=17)</c:v>
                </c:pt>
              </c:strCache>
            </c:strRef>
          </c:cat>
          <c:val>
            <c:numRef>
              <c:f>'12-1DXについて設定した目標'!$N$7:$N$20</c:f>
              <c:numCache>
                <c:formatCode>0.0%</c:formatCode>
                <c:ptCount val="14"/>
                <c:pt idx="0">
                  <c:v>0.27644230769230771</c:v>
                </c:pt>
                <c:pt idx="1">
                  <c:v>0.2039072039072039</c:v>
                </c:pt>
                <c:pt idx="2">
                  <c:v>0.20221948212083848</c:v>
                </c:pt>
                <c:pt idx="3">
                  <c:v>0.21182266009852216</c:v>
                </c:pt>
                <c:pt idx="4">
                  <c:v>0.19291819291819293</c:v>
                </c:pt>
                <c:pt idx="5">
                  <c:v>0.17936117936117937</c:v>
                </c:pt>
                <c:pt idx="6">
                  <c:v>0.13209876543209875</c:v>
                </c:pt>
                <c:pt idx="7">
                  <c:v>0.18036809815950922</c:v>
                </c:pt>
                <c:pt idx="8">
                  <c:v>0.15110565110565111</c:v>
                </c:pt>
                <c:pt idx="9">
                  <c:v>0.14338689740420271</c:v>
                </c:pt>
                <c:pt idx="10">
                  <c:v>0.10049019607843138</c:v>
                </c:pt>
                <c:pt idx="11">
                  <c:v>0.11481481481481481</c:v>
                </c:pt>
                <c:pt idx="12">
                  <c:v>9.950248756218906E-2</c:v>
                </c:pt>
                <c:pt idx="13">
                  <c:v>5.8823529411764705E-2</c:v>
                </c:pt>
              </c:numCache>
            </c:numRef>
          </c:val>
          <c:extLst>
            <c:ext xmlns:c16="http://schemas.microsoft.com/office/drawing/2014/chart" uri="{C3380CC4-5D6E-409C-BE32-E72D297353CC}">
              <c16:uniqueId val="{00000002-B87F-403C-88CF-DBDB015A5EC9}"/>
            </c:ext>
          </c:extLst>
        </c:ser>
        <c:ser>
          <c:idx val="2"/>
          <c:order val="2"/>
          <c:tx>
            <c:strRef>
              <c:f>'12-1DXについて設定した目標'!$O$6</c:f>
              <c:strCache>
                <c:ptCount val="1"/>
                <c:pt idx="0">
                  <c:v>設定を検討している</c:v>
                </c:pt>
              </c:strCache>
            </c:strRef>
          </c:tx>
          <c:spPr>
            <a:solidFill>
              <a:srgbClr val="70AD47">
                <a:lumMod val="40000"/>
                <a:lumOff val="60000"/>
              </a:srgbClr>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'12-1DXについて設定した目標'!$L$7:$L$20</c:f>
              <c:strCache>
                <c:ptCount val="14"/>
                <c:pt idx="0">
                  <c:v>業務効率化による生産性の向上 (n=832)</c:v>
                </c:pt>
                <c:pt idx="1">
                  <c:v>顧客ごとに特化した製品・サービスの提供 (n=819)</c:v>
                </c:pt>
                <c:pt idx="2">
                  <c:v>デジタルデータの保護・透明性・自律性・信頼の強化 (n=811)</c:v>
                </c:pt>
                <c:pt idx="3">
                  <c:v>顧客中心主義の企業文化の定着 (n=812)</c:v>
                </c:pt>
                <c:pt idx="4">
                  <c:v>インフラ整備による製品・サービスの価値向上 (n=819)</c:v>
                </c:pt>
                <c:pt idx="5">
                  <c:v>企業文化や組織マインドの根本的変革 (n=814)</c:v>
                </c:pt>
                <c:pt idx="6">
                  <c:v>革新的なビジネスモデルの実装 (n=810)</c:v>
                </c:pt>
                <c:pt idx="7">
                  <c:v>デジタルサービスの接続性と品質の向上 (n=815)</c:v>
                </c:pt>
                <c:pt idx="8">
                  <c:v>教育システムを変更して新しいスキルと将来の方向性を提供 (n=814)</c:v>
                </c:pt>
                <c:pt idx="9">
                  <c:v>より革新的で協調的な産業の発展の促進 (n=809)</c:v>
                </c:pt>
                <c:pt idx="10">
                  <c:v>デジタル技術を活用した地域の活性化 (n=816)</c:v>
                </c:pt>
                <c:pt idx="11">
                  <c:v>より革新的で協調的な社会の発展の促進 (n=810)</c:v>
                </c:pt>
                <c:pt idx="12">
                  <c:v>規制の枠組みと技術基準の改善 (n=804)</c:v>
                </c:pt>
                <c:pt idx="13">
                  <c:v>その他 (n=17)</c:v>
                </c:pt>
              </c:strCache>
            </c:strRef>
          </c:cat>
          <c:val>
            <c:numRef>
              <c:f>'12-1DXについて設定した目標'!$O$7:$O$20</c:f>
              <c:numCache>
                <c:formatCode>0.0%</c:formatCode>
                <c:ptCount val="14"/>
                <c:pt idx="0">
                  <c:v>0.3125</c:v>
                </c:pt>
                <c:pt idx="1">
                  <c:v>0.19169719169719171</c:v>
                </c:pt>
                <c:pt idx="2">
                  <c:v>0.30826140567200988</c:v>
                </c:pt>
                <c:pt idx="3">
                  <c:v>0.21921182266009853</c:v>
                </c:pt>
                <c:pt idx="4">
                  <c:v>0.24053724053724054</c:v>
                </c:pt>
                <c:pt idx="5">
                  <c:v>0.3058968058968059</c:v>
                </c:pt>
                <c:pt idx="6">
                  <c:v>0.26296296296296295</c:v>
                </c:pt>
                <c:pt idx="7">
                  <c:v>0.31165644171779139</c:v>
                </c:pt>
                <c:pt idx="8">
                  <c:v>0.30712530712530711</c:v>
                </c:pt>
                <c:pt idx="9">
                  <c:v>0.24103831891223734</c:v>
                </c:pt>
                <c:pt idx="10">
                  <c:v>0.21691176470588236</c:v>
                </c:pt>
                <c:pt idx="11">
                  <c:v>0.25555555555555554</c:v>
                </c:pt>
                <c:pt idx="12">
                  <c:v>0.2263681592039801</c:v>
                </c:pt>
                <c:pt idx="13">
                  <c:v>5.8823529411764705E-2</c:v>
                </c:pt>
              </c:numCache>
            </c:numRef>
          </c:val>
          <c:extLst>
            <c:ext xmlns:c16="http://schemas.microsoft.com/office/drawing/2014/chart" uri="{C3380CC4-5D6E-409C-BE32-E72D297353CC}">
              <c16:uniqueId val="{00000003-B87F-403C-88CF-DBDB015A5EC9}"/>
            </c:ext>
          </c:extLst>
        </c:ser>
        <c:ser>
          <c:idx val="3"/>
          <c:order val="3"/>
          <c:tx>
            <c:strRef>
              <c:f>'12-1DXについて設定した目標'!$P$6</c:f>
              <c:strCache>
                <c:ptCount val="1"/>
                <c:pt idx="0">
                  <c:v>特にしていない</c:v>
                </c:pt>
              </c:strCache>
            </c:strRef>
          </c:tx>
          <c:spPr>
            <a:solidFill>
              <a:srgbClr val="70AD47">
                <a:lumMod val="60000"/>
                <a:lumOff val="40000"/>
              </a:srgbClr>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'12-1DXについて設定した目標'!$L$7:$L$20</c:f>
              <c:strCache>
                <c:ptCount val="14"/>
                <c:pt idx="0">
                  <c:v>業務効率化による生産性の向上 (n=832)</c:v>
                </c:pt>
                <c:pt idx="1">
                  <c:v>顧客ごとに特化した製品・サービスの提供 (n=819)</c:v>
                </c:pt>
                <c:pt idx="2">
                  <c:v>デジタルデータの保護・透明性・自律性・信頼の強化 (n=811)</c:v>
                </c:pt>
                <c:pt idx="3">
                  <c:v>顧客中心主義の企業文化の定着 (n=812)</c:v>
                </c:pt>
                <c:pt idx="4">
                  <c:v>インフラ整備による製品・サービスの価値向上 (n=819)</c:v>
                </c:pt>
                <c:pt idx="5">
                  <c:v>企業文化や組織マインドの根本的変革 (n=814)</c:v>
                </c:pt>
                <c:pt idx="6">
                  <c:v>革新的なビジネスモデルの実装 (n=810)</c:v>
                </c:pt>
                <c:pt idx="7">
                  <c:v>デジタルサービスの接続性と品質の向上 (n=815)</c:v>
                </c:pt>
                <c:pt idx="8">
                  <c:v>教育システムを変更して新しいスキルと将来の方向性を提供 (n=814)</c:v>
                </c:pt>
                <c:pt idx="9">
                  <c:v>より革新的で協調的な産業の発展の促進 (n=809)</c:v>
                </c:pt>
                <c:pt idx="10">
                  <c:v>デジタル技術を活用した地域の活性化 (n=816)</c:v>
                </c:pt>
                <c:pt idx="11">
                  <c:v>より革新的で協調的な社会の発展の促進 (n=810)</c:v>
                </c:pt>
                <c:pt idx="12">
                  <c:v>規制の枠組みと技術基準の改善 (n=804)</c:v>
                </c:pt>
                <c:pt idx="13">
                  <c:v>その他 (n=17)</c:v>
                </c:pt>
              </c:strCache>
            </c:strRef>
          </c:cat>
          <c:val>
            <c:numRef>
              <c:f>'12-1DXについて設定した目標'!$P$7:$P$20</c:f>
              <c:numCache>
                <c:formatCode>0.0%</c:formatCode>
                <c:ptCount val="14"/>
                <c:pt idx="0">
                  <c:v>0.20192307692307693</c:v>
                </c:pt>
                <c:pt idx="1">
                  <c:v>0.41147741147741146</c:v>
                </c:pt>
                <c:pt idx="2">
                  <c:v>0.34648581997533906</c:v>
                </c:pt>
                <c:pt idx="3">
                  <c:v>0.41625615763546797</c:v>
                </c:pt>
                <c:pt idx="4">
                  <c:v>0.43467643467643469</c:v>
                </c:pt>
                <c:pt idx="5">
                  <c:v>0.38083538083538082</c:v>
                </c:pt>
                <c:pt idx="6">
                  <c:v>0.47037037037037038</c:v>
                </c:pt>
                <c:pt idx="7">
                  <c:v>0.37791411042944784</c:v>
                </c:pt>
                <c:pt idx="8">
                  <c:v>0.42137592137592139</c:v>
                </c:pt>
                <c:pt idx="9">
                  <c:v>0.47960444993819529</c:v>
                </c:pt>
                <c:pt idx="10">
                  <c:v>0.56495098039215685</c:v>
                </c:pt>
                <c:pt idx="11">
                  <c:v>0.49629629629629629</c:v>
                </c:pt>
                <c:pt idx="12">
                  <c:v>0.55348258706467657</c:v>
                </c:pt>
                <c:pt idx="13">
                  <c:v>0.6470588235294118</c:v>
                </c:pt>
              </c:numCache>
            </c:numRef>
          </c:val>
          <c:extLst>
            <c:ext xmlns:c16="http://schemas.microsoft.com/office/drawing/2014/chart" uri="{C3380CC4-5D6E-409C-BE32-E72D297353CC}">
              <c16:uniqueId val="{00000004-B87F-403C-88CF-DBDB015A5EC9}"/>
            </c:ext>
          </c:extLst>
        </c:ser>
        <c:ser>
          <c:idx val="4"/>
          <c:order val="4"/>
          <c:tx>
            <c:strRef>
              <c:f>'12-1DXについて設定した目標'!$Q$6</c:f>
              <c:strCache>
                <c:ptCount val="1"/>
                <c:pt idx="0">
                  <c:v>わからない</c:v>
                </c:pt>
              </c:strCache>
            </c:strRef>
          </c:tx>
          <c:spPr>
            <a:solidFill>
              <a:sysClr val="window" lastClr="FFFFFF"/>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'12-1DXについて設定した目標'!$L$7:$L$20</c:f>
              <c:strCache>
                <c:ptCount val="14"/>
                <c:pt idx="0">
                  <c:v>業務効率化による生産性の向上 (n=832)</c:v>
                </c:pt>
                <c:pt idx="1">
                  <c:v>顧客ごとに特化した製品・サービスの提供 (n=819)</c:v>
                </c:pt>
                <c:pt idx="2">
                  <c:v>デジタルデータの保護・透明性・自律性・信頼の強化 (n=811)</c:v>
                </c:pt>
                <c:pt idx="3">
                  <c:v>顧客中心主義の企業文化の定着 (n=812)</c:v>
                </c:pt>
                <c:pt idx="4">
                  <c:v>インフラ整備による製品・サービスの価値向上 (n=819)</c:v>
                </c:pt>
                <c:pt idx="5">
                  <c:v>企業文化や組織マインドの根本的変革 (n=814)</c:v>
                </c:pt>
                <c:pt idx="6">
                  <c:v>革新的なビジネスモデルの実装 (n=810)</c:v>
                </c:pt>
                <c:pt idx="7">
                  <c:v>デジタルサービスの接続性と品質の向上 (n=815)</c:v>
                </c:pt>
                <c:pt idx="8">
                  <c:v>教育システムを変更して新しいスキルと将来の方向性を提供 (n=814)</c:v>
                </c:pt>
                <c:pt idx="9">
                  <c:v>より革新的で協調的な産業の発展の促進 (n=809)</c:v>
                </c:pt>
                <c:pt idx="10">
                  <c:v>デジタル技術を活用した地域の活性化 (n=816)</c:v>
                </c:pt>
                <c:pt idx="11">
                  <c:v>より革新的で協調的な社会の発展の促進 (n=810)</c:v>
                </c:pt>
                <c:pt idx="12">
                  <c:v>規制の枠組みと技術基準の改善 (n=804)</c:v>
                </c:pt>
                <c:pt idx="13">
                  <c:v>その他 (n=17)</c:v>
                </c:pt>
              </c:strCache>
            </c:strRef>
          </c:cat>
          <c:val>
            <c:numRef>
              <c:f>'12-1DXについて設定した目標'!$Q$7:$Q$20</c:f>
              <c:numCache>
                <c:formatCode>0.0%</c:formatCode>
                <c:ptCount val="14"/>
                <c:pt idx="0">
                  <c:v>2.5240384615384616E-2</c:v>
                </c:pt>
                <c:pt idx="1">
                  <c:v>4.884004884004884E-2</c:v>
                </c:pt>
                <c:pt idx="2">
                  <c:v>5.4254007398273733E-2</c:v>
                </c:pt>
                <c:pt idx="3">
                  <c:v>6.8965517241379309E-2</c:v>
                </c:pt>
                <c:pt idx="4">
                  <c:v>5.0061050061050064E-2</c:v>
                </c:pt>
                <c:pt idx="5">
                  <c:v>5.7739557739557738E-2</c:v>
                </c:pt>
                <c:pt idx="6">
                  <c:v>5.9259259259259262E-2</c:v>
                </c:pt>
                <c:pt idx="7">
                  <c:v>6.2576687116564417E-2</c:v>
                </c:pt>
                <c:pt idx="8">
                  <c:v>5.6511056511056514E-2</c:v>
                </c:pt>
                <c:pt idx="9">
                  <c:v>8.1582200247218795E-2</c:v>
                </c:pt>
                <c:pt idx="10">
                  <c:v>6.7401960784313722E-2</c:v>
                </c:pt>
                <c:pt idx="11">
                  <c:v>8.6419753086419748E-2</c:v>
                </c:pt>
                <c:pt idx="12">
                  <c:v>9.0796019900497515E-2</c:v>
                </c:pt>
                <c:pt idx="13">
                  <c:v>0.23529411764705882</c:v>
                </c:pt>
              </c:numCache>
            </c:numRef>
          </c:val>
          <c:extLst>
            <c:ext xmlns:c16="http://schemas.microsoft.com/office/drawing/2014/chart" uri="{C3380CC4-5D6E-409C-BE32-E72D297353CC}">
              <c16:uniqueId val="{00000005-B87F-403C-88CF-DBDB015A5EC9}"/>
            </c:ext>
          </c:extLst>
        </c:ser>
        <c:dLbls>
          <c:showLegendKey val="0"/>
          <c:showVal val="0"/>
          <c:showCatName val="0"/>
          <c:showSerName val="0"/>
          <c:showPercent val="0"/>
          <c:showBubbleSize val="0"/>
        </c:dLbls>
        <c:gapWidth val="75"/>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ysClr val="windowText" lastClr="000000">
              <a:lumMod val="50000"/>
              <a:lumOff val="50000"/>
            </a:sysClr>
          </a:solidFill>
        </a:ln>
      </c:spPr>
    </c:plotArea>
    <c:legend>
      <c:legendPos val="t"/>
      <c:layout>
        <c:manualLayout>
          <c:xMode val="edge"/>
          <c:yMode val="edge"/>
          <c:x val="0.229784092549848"/>
          <c:y val="0.91990304096603293"/>
          <c:w val="0.7352741466849424"/>
          <c:h val="4.9256505576208177E-2"/>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34944709514851"/>
          <c:y val="0.12669027777777778"/>
          <c:w val="0.57908143775516263"/>
          <c:h val="0.72979590853841003"/>
        </c:manualLayout>
      </c:layout>
      <c:barChart>
        <c:barDir val="bar"/>
        <c:grouping val="stacked"/>
        <c:varyColors val="0"/>
        <c:ser>
          <c:idx val="0"/>
          <c:order val="0"/>
          <c:tx>
            <c:strRef>
              <c:f>'12-2DX目標・位置づけ'!$N$5</c:f>
              <c:strCache>
                <c:ptCount val="1"/>
                <c:pt idx="0">
                  <c:v>重点目標として設定</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'12-2DX目標・位置づけ'!$M$6:$M$18</c:f>
              <c:strCache>
                <c:ptCount val="13"/>
                <c:pt idx="0">
                  <c:v>業務効率化による生産性の向上（n=8）</c:v>
                </c:pt>
                <c:pt idx="1">
                  <c:v>顧客ごとに特化した製品・サービスの提供（n=21）</c:v>
                </c:pt>
                <c:pt idx="2">
                  <c:v>デジタルデータの保護・透明性・自律性・信頼の強化（n=17）</c:v>
                </c:pt>
                <c:pt idx="3">
                  <c:v>顧客中心主義の企業文化の定着（n=24）</c:v>
                </c:pt>
                <c:pt idx="4">
                  <c:v>インフラ整備による製品・サービスの価値向上（n=16）</c:v>
                </c:pt>
                <c:pt idx="5">
                  <c:v>企業文化や組織マインドの根本的変革（n=19）</c:v>
                </c:pt>
                <c:pt idx="6">
                  <c:v>革新的なビジネスモデルの実装（n=20）</c:v>
                </c:pt>
                <c:pt idx="7">
                  <c:v>デジタルサービスの接続性と品質の向上（n=17）</c:v>
                </c:pt>
                <c:pt idx="8">
                  <c:v>教育システムを変更して新しいスキルと将来の方向性を提供（n=17）</c:v>
                </c:pt>
                <c:pt idx="9">
                  <c:v>より革新的で協調的な産業の発展の促進（n=26）</c:v>
                </c:pt>
                <c:pt idx="10">
                  <c:v>デジタル技術を活用した地域の活性化（n=23）</c:v>
                </c:pt>
                <c:pt idx="11">
                  <c:v>より革新的で協調的な社会の発展の促進（n=23）</c:v>
                </c:pt>
                <c:pt idx="12">
                  <c:v>規制の枠組みと技術基準の改善（n=30）</c:v>
                </c:pt>
              </c:strCache>
            </c:strRef>
          </c:cat>
          <c:val>
            <c:numRef>
              <c:f>'12-2DX目標・位置づけ'!$N$6:$N$18</c:f>
              <c:numCache>
                <c:formatCode>0.0%</c:formatCode>
                <c:ptCount val="13"/>
                <c:pt idx="0">
                  <c:v>0.2556053811659193</c:v>
                </c:pt>
                <c:pt idx="1">
                  <c:v>0.10328638497652583</c:v>
                </c:pt>
                <c:pt idx="2">
                  <c:v>8.8372093023255813E-2</c:v>
                </c:pt>
                <c:pt idx="3">
                  <c:v>9.3457943925233641E-2</c:v>
                </c:pt>
                <c:pt idx="4">
                  <c:v>8.294930875576037E-2</c:v>
                </c:pt>
                <c:pt idx="5">
                  <c:v>0.11162790697674418</c:v>
                </c:pt>
                <c:pt idx="6">
                  <c:v>4.716981132075472E-2</c:v>
                </c:pt>
                <c:pt idx="7">
                  <c:v>6.5420560747663545E-2</c:v>
                </c:pt>
                <c:pt idx="8">
                  <c:v>6.9124423963133647E-2</c:v>
                </c:pt>
                <c:pt idx="9">
                  <c:v>3.7383177570093455E-2</c:v>
                </c:pt>
                <c:pt idx="10">
                  <c:v>4.2253521126760563E-2</c:v>
                </c:pt>
                <c:pt idx="11">
                  <c:v>3.3175355450236969E-2</c:v>
                </c:pt>
                <c:pt idx="12">
                  <c:v>2.843601895734597E-2</c:v>
                </c:pt>
              </c:numCache>
            </c:numRef>
          </c:val>
          <c:extLst>
            <c:ext xmlns:c16="http://schemas.microsoft.com/office/drawing/2014/chart" uri="{C3380CC4-5D6E-409C-BE32-E72D297353CC}">
              <c16:uniqueId val="{00000000-0C04-4CFF-A67B-85423B0E6D0D}"/>
            </c:ext>
          </c:extLst>
        </c:ser>
        <c:ser>
          <c:idx val="2"/>
          <c:order val="1"/>
          <c:tx>
            <c:strRef>
              <c:f>'12-2DX目標・位置づけ'!$O$5</c:f>
              <c:strCache>
                <c:ptCount val="1"/>
                <c:pt idx="0">
                  <c:v>設定している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'12-2DX目標・位置づけ'!$M$6:$M$18</c:f>
              <c:strCache>
                <c:ptCount val="13"/>
                <c:pt idx="0">
                  <c:v>業務効率化による生産性の向上（n=8）</c:v>
                </c:pt>
                <c:pt idx="1">
                  <c:v>顧客ごとに特化した製品・サービスの提供（n=21）</c:v>
                </c:pt>
                <c:pt idx="2">
                  <c:v>デジタルデータの保護・透明性・自律性・信頼の強化（n=17）</c:v>
                </c:pt>
                <c:pt idx="3">
                  <c:v>顧客中心主義の企業文化の定着（n=24）</c:v>
                </c:pt>
                <c:pt idx="4">
                  <c:v>インフラ整備による製品・サービスの価値向上（n=16）</c:v>
                </c:pt>
                <c:pt idx="5">
                  <c:v>企業文化や組織マインドの根本的変革（n=19）</c:v>
                </c:pt>
                <c:pt idx="6">
                  <c:v>革新的なビジネスモデルの実装（n=20）</c:v>
                </c:pt>
                <c:pt idx="7">
                  <c:v>デジタルサービスの接続性と品質の向上（n=17）</c:v>
                </c:pt>
                <c:pt idx="8">
                  <c:v>教育システムを変更して新しいスキルと将来の方向性を提供（n=17）</c:v>
                </c:pt>
                <c:pt idx="9">
                  <c:v>より革新的で協調的な産業の発展の促進（n=26）</c:v>
                </c:pt>
                <c:pt idx="10">
                  <c:v>デジタル技術を活用した地域の活性化（n=23）</c:v>
                </c:pt>
                <c:pt idx="11">
                  <c:v>より革新的で協調的な社会の発展の促進（n=23）</c:v>
                </c:pt>
                <c:pt idx="12">
                  <c:v>規制の枠組みと技術基準の改善（n=30）</c:v>
                </c:pt>
              </c:strCache>
            </c:strRef>
          </c:cat>
          <c:val>
            <c:numRef>
              <c:f>'12-2DX目標・位置づけ'!$O$6:$O$18</c:f>
              <c:numCache>
                <c:formatCode>0.0%</c:formatCode>
                <c:ptCount val="13"/>
                <c:pt idx="0">
                  <c:v>0.26457399103139012</c:v>
                </c:pt>
                <c:pt idx="1">
                  <c:v>0.15962441314553991</c:v>
                </c:pt>
                <c:pt idx="2">
                  <c:v>0.19534883720930232</c:v>
                </c:pt>
                <c:pt idx="3">
                  <c:v>0.15887850467289719</c:v>
                </c:pt>
                <c:pt idx="4">
                  <c:v>0.23963133640552994</c:v>
                </c:pt>
                <c:pt idx="5">
                  <c:v>0.13023255813953488</c:v>
                </c:pt>
                <c:pt idx="6">
                  <c:v>0.13679245283018868</c:v>
                </c:pt>
                <c:pt idx="7">
                  <c:v>0.16822429906542055</c:v>
                </c:pt>
                <c:pt idx="8">
                  <c:v>0.14746543778801843</c:v>
                </c:pt>
                <c:pt idx="9">
                  <c:v>0.12616822429906541</c:v>
                </c:pt>
                <c:pt idx="10">
                  <c:v>5.1643192488262914E-2</c:v>
                </c:pt>
                <c:pt idx="11">
                  <c:v>9.9526066350710901E-2</c:v>
                </c:pt>
                <c:pt idx="12">
                  <c:v>9.004739336492891E-2</c:v>
                </c:pt>
              </c:numCache>
            </c:numRef>
          </c:val>
          <c:extLst>
            <c:ext xmlns:c16="http://schemas.microsoft.com/office/drawing/2014/chart" uri="{C3380CC4-5D6E-409C-BE32-E72D297353CC}">
              <c16:uniqueId val="{00000001-0C04-4CFF-A67B-85423B0E6D0D}"/>
            </c:ext>
          </c:extLst>
        </c:ser>
        <c:ser>
          <c:idx val="1"/>
          <c:order val="2"/>
          <c:tx>
            <c:strRef>
              <c:f>'12-2DX目標・位置づけ'!$P$5</c:f>
              <c:strCache>
                <c:ptCount val="1"/>
                <c:pt idx="0">
                  <c:v>設定を検討</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'12-2DX目標・位置づけ'!$M$6:$M$18</c:f>
              <c:strCache>
                <c:ptCount val="13"/>
                <c:pt idx="0">
                  <c:v>業務効率化による生産性の向上（n=8）</c:v>
                </c:pt>
                <c:pt idx="1">
                  <c:v>顧客ごとに特化した製品・サービスの提供（n=21）</c:v>
                </c:pt>
                <c:pt idx="2">
                  <c:v>デジタルデータの保護・透明性・自律性・信頼の強化（n=17）</c:v>
                </c:pt>
                <c:pt idx="3">
                  <c:v>顧客中心主義の企業文化の定着（n=24）</c:v>
                </c:pt>
                <c:pt idx="4">
                  <c:v>インフラ整備による製品・サービスの価値向上（n=16）</c:v>
                </c:pt>
                <c:pt idx="5">
                  <c:v>企業文化や組織マインドの根本的変革（n=19）</c:v>
                </c:pt>
                <c:pt idx="6">
                  <c:v>革新的なビジネスモデルの実装（n=20）</c:v>
                </c:pt>
                <c:pt idx="7">
                  <c:v>デジタルサービスの接続性と品質の向上（n=17）</c:v>
                </c:pt>
                <c:pt idx="8">
                  <c:v>教育システムを変更して新しいスキルと将来の方向性を提供（n=17）</c:v>
                </c:pt>
                <c:pt idx="9">
                  <c:v>より革新的で協調的な産業の発展の促進（n=26）</c:v>
                </c:pt>
                <c:pt idx="10">
                  <c:v>デジタル技術を活用した地域の活性化（n=23）</c:v>
                </c:pt>
                <c:pt idx="11">
                  <c:v>より革新的で協調的な社会の発展の促進（n=23）</c:v>
                </c:pt>
                <c:pt idx="12">
                  <c:v>規制の枠組みと技術基準の改善（n=30）</c:v>
                </c:pt>
              </c:strCache>
            </c:strRef>
          </c:cat>
          <c:val>
            <c:numRef>
              <c:f>'12-2DX目標・位置づけ'!$P$6:$P$18</c:f>
              <c:numCache>
                <c:formatCode>0.0%</c:formatCode>
                <c:ptCount val="13"/>
                <c:pt idx="0">
                  <c:v>0.2914798206278027</c:v>
                </c:pt>
                <c:pt idx="1">
                  <c:v>0.16431924882629109</c:v>
                </c:pt>
                <c:pt idx="2">
                  <c:v>0.30232558139534882</c:v>
                </c:pt>
                <c:pt idx="3">
                  <c:v>0.21495327102803738</c:v>
                </c:pt>
                <c:pt idx="4">
                  <c:v>0.2119815668202765</c:v>
                </c:pt>
                <c:pt idx="5">
                  <c:v>0.30697674418604654</c:v>
                </c:pt>
                <c:pt idx="6">
                  <c:v>0.25</c:v>
                </c:pt>
                <c:pt idx="7">
                  <c:v>0.27570093457943923</c:v>
                </c:pt>
                <c:pt idx="8">
                  <c:v>0.31336405529953915</c:v>
                </c:pt>
                <c:pt idx="9">
                  <c:v>0.20093457943925233</c:v>
                </c:pt>
                <c:pt idx="10">
                  <c:v>0.17840375586854459</c:v>
                </c:pt>
                <c:pt idx="11">
                  <c:v>0.26540284360189575</c:v>
                </c:pt>
                <c:pt idx="12">
                  <c:v>0.1895734597156398</c:v>
                </c:pt>
              </c:numCache>
            </c:numRef>
          </c:val>
          <c:extLst>
            <c:ext xmlns:c16="http://schemas.microsoft.com/office/drawing/2014/chart" uri="{C3380CC4-5D6E-409C-BE32-E72D297353CC}">
              <c16:uniqueId val="{00000002-0C04-4CFF-A67B-85423B0E6D0D}"/>
            </c:ext>
          </c:extLst>
        </c:ser>
        <c:ser>
          <c:idx val="3"/>
          <c:order val="3"/>
          <c:tx>
            <c:strRef>
              <c:f>'12-2DX目標・位置づけ'!$Q$5</c:f>
              <c:strCache>
                <c:ptCount val="1"/>
                <c:pt idx="0">
                  <c:v>特にしていない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'12-2DX目標・位置づけ'!$M$6:$M$18</c:f>
              <c:strCache>
                <c:ptCount val="13"/>
                <c:pt idx="0">
                  <c:v>業務効率化による生産性の向上（n=8）</c:v>
                </c:pt>
                <c:pt idx="1">
                  <c:v>顧客ごとに特化した製品・サービスの提供（n=21）</c:v>
                </c:pt>
                <c:pt idx="2">
                  <c:v>デジタルデータの保護・透明性・自律性・信頼の強化（n=17）</c:v>
                </c:pt>
                <c:pt idx="3">
                  <c:v>顧客中心主義の企業文化の定着（n=24）</c:v>
                </c:pt>
                <c:pt idx="4">
                  <c:v>インフラ整備による製品・サービスの価値向上（n=16）</c:v>
                </c:pt>
                <c:pt idx="5">
                  <c:v>企業文化や組織マインドの根本的変革（n=19）</c:v>
                </c:pt>
                <c:pt idx="6">
                  <c:v>革新的なビジネスモデルの実装（n=20）</c:v>
                </c:pt>
                <c:pt idx="7">
                  <c:v>デジタルサービスの接続性と品質の向上（n=17）</c:v>
                </c:pt>
                <c:pt idx="8">
                  <c:v>教育システムを変更して新しいスキルと将来の方向性を提供（n=17）</c:v>
                </c:pt>
                <c:pt idx="9">
                  <c:v>より革新的で協調的な産業の発展の促進（n=26）</c:v>
                </c:pt>
                <c:pt idx="10">
                  <c:v>デジタル技術を活用した地域の活性化（n=23）</c:v>
                </c:pt>
                <c:pt idx="11">
                  <c:v>より革新的で協調的な社会の発展の促進（n=23）</c:v>
                </c:pt>
                <c:pt idx="12">
                  <c:v>規制の枠組みと技術基準の改善（n=30）</c:v>
                </c:pt>
              </c:strCache>
            </c:strRef>
          </c:cat>
          <c:val>
            <c:numRef>
              <c:f>'12-2DX目標・位置づけ'!$Q$6:$Q$18</c:f>
              <c:numCache>
                <c:formatCode>0.0%</c:formatCode>
                <c:ptCount val="13"/>
                <c:pt idx="0">
                  <c:v>0.15246636771300448</c:v>
                </c:pt>
                <c:pt idx="1">
                  <c:v>0.47417840375586856</c:v>
                </c:pt>
                <c:pt idx="2">
                  <c:v>0.33488372093023255</c:v>
                </c:pt>
                <c:pt idx="3">
                  <c:v>0.42056074766355139</c:v>
                </c:pt>
                <c:pt idx="4">
                  <c:v>0.39170506912442399</c:v>
                </c:pt>
                <c:pt idx="5">
                  <c:v>0.36279069767441863</c:v>
                </c:pt>
                <c:pt idx="6">
                  <c:v>0.47169811320754718</c:v>
                </c:pt>
                <c:pt idx="7">
                  <c:v>0.41121495327102803</c:v>
                </c:pt>
                <c:pt idx="8">
                  <c:v>0.39170506912442399</c:v>
                </c:pt>
                <c:pt idx="9">
                  <c:v>0.51401869158878499</c:v>
                </c:pt>
                <c:pt idx="10">
                  <c:v>0.61971830985915488</c:v>
                </c:pt>
                <c:pt idx="11">
                  <c:v>0.49289099526066349</c:v>
                </c:pt>
                <c:pt idx="12">
                  <c:v>0.54976303317535546</c:v>
                </c:pt>
              </c:numCache>
            </c:numRef>
          </c:val>
          <c:extLst>
            <c:ext xmlns:c16="http://schemas.microsoft.com/office/drawing/2014/chart" uri="{C3380CC4-5D6E-409C-BE32-E72D297353CC}">
              <c16:uniqueId val="{00000003-0C04-4CFF-A67B-85423B0E6D0D}"/>
            </c:ext>
          </c:extLst>
        </c:ser>
        <c:ser>
          <c:idx val="4"/>
          <c:order val="4"/>
          <c:tx>
            <c:strRef>
              <c:f>'12-2DX目標・位置づけ'!$R$5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'12-2DX目標・位置づけ'!$M$6:$M$18</c:f>
              <c:strCache>
                <c:ptCount val="13"/>
                <c:pt idx="0">
                  <c:v>業務効率化による生産性の向上（n=8）</c:v>
                </c:pt>
                <c:pt idx="1">
                  <c:v>顧客ごとに特化した製品・サービスの提供（n=21）</c:v>
                </c:pt>
                <c:pt idx="2">
                  <c:v>デジタルデータの保護・透明性・自律性・信頼の強化（n=17）</c:v>
                </c:pt>
                <c:pt idx="3">
                  <c:v>顧客中心主義の企業文化の定着（n=24）</c:v>
                </c:pt>
                <c:pt idx="4">
                  <c:v>インフラ整備による製品・サービスの価値向上（n=16）</c:v>
                </c:pt>
                <c:pt idx="5">
                  <c:v>企業文化や組織マインドの根本的変革（n=19）</c:v>
                </c:pt>
                <c:pt idx="6">
                  <c:v>革新的なビジネスモデルの実装（n=20）</c:v>
                </c:pt>
                <c:pt idx="7">
                  <c:v>デジタルサービスの接続性と品質の向上（n=17）</c:v>
                </c:pt>
                <c:pt idx="8">
                  <c:v>教育システムを変更して新しいスキルと将来の方向性を提供（n=17）</c:v>
                </c:pt>
                <c:pt idx="9">
                  <c:v>より革新的で協調的な産業の発展の促進（n=26）</c:v>
                </c:pt>
                <c:pt idx="10">
                  <c:v>デジタル技術を活用した地域の活性化（n=23）</c:v>
                </c:pt>
                <c:pt idx="11">
                  <c:v>より革新的で協調的な社会の発展の促進（n=23）</c:v>
                </c:pt>
                <c:pt idx="12">
                  <c:v>規制の枠組みと技術基準の改善（n=30）</c:v>
                </c:pt>
              </c:strCache>
            </c:strRef>
          </c:cat>
          <c:val>
            <c:numRef>
              <c:f>'12-2DX目標・位置づけ'!$R$6:$R$18</c:f>
              <c:numCache>
                <c:formatCode>0.0%</c:formatCode>
                <c:ptCount val="13"/>
                <c:pt idx="0">
                  <c:v>3.5874439461883408E-2</c:v>
                </c:pt>
                <c:pt idx="1">
                  <c:v>9.8591549295774641E-2</c:v>
                </c:pt>
                <c:pt idx="2">
                  <c:v>7.9069767441860464E-2</c:v>
                </c:pt>
                <c:pt idx="3">
                  <c:v>0.11214953271028037</c:v>
                </c:pt>
                <c:pt idx="4">
                  <c:v>7.3732718894009217E-2</c:v>
                </c:pt>
                <c:pt idx="5">
                  <c:v>8.8372093023255813E-2</c:v>
                </c:pt>
                <c:pt idx="6">
                  <c:v>9.4339622641509441E-2</c:v>
                </c:pt>
                <c:pt idx="7">
                  <c:v>7.9439252336448593E-2</c:v>
                </c:pt>
                <c:pt idx="8">
                  <c:v>7.8341013824884786E-2</c:v>
                </c:pt>
                <c:pt idx="9">
                  <c:v>0.12149532710280374</c:v>
                </c:pt>
                <c:pt idx="10">
                  <c:v>0.107981220657277</c:v>
                </c:pt>
                <c:pt idx="11">
                  <c:v>0.10900473933649289</c:v>
                </c:pt>
                <c:pt idx="12">
                  <c:v>0.14218009478672985</c:v>
                </c:pt>
              </c:numCache>
            </c:numRef>
          </c:val>
          <c:extLst>
            <c:ext xmlns:c16="http://schemas.microsoft.com/office/drawing/2014/chart" uri="{C3380CC4-5D6E-409C-BE32-E72D297353CC}">
              <c16:uniqueId val="{00000004-0C04-4CFF-A67B-85423B0E6D0D}"/>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6059576719576716"/>
          <c:h val="7.79700924268673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68837228679742"/>
          <c:y val="0.12416454425871909"/>
          <c:w val="0.57911490230387863"/>
          <c:h val="0.72979590853841003"/>
        </c:manualLayout>
      </c:layout>
      <c:barChart>
        <c:barDir val="bar"/>
        <c:grouping val="stacked"/>
        <c:varyColors val="0"/>
        <c:ser>
          <c:idx val="0"/>
          <c:order val="0"/>
          <c:tx>
            <c:strRef>
              <c:f>'12-2DX目標・位置づけ'!$N$5</c:f>
              <c:strCache>
                <c:ptCount val="1"/>
                <c:pt idx="0">
                  <c:v>重点目標として設定</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'12-2DX目標・位置づけ'!$M$20:$M$32</c:f>
              <c:strCache>
                <c:ptCount val="13"/>
                <c:pt idx="0">
                  <c:v>業務効率化による生産性の向上（n=3）</c:v>
                </c:pt>
                <c:pt idx="1">
                  <c:v>顧客ごとに特化した製品・サービスの提供（n=5）</c:v>
                </c:pt>
                <c:pt idx="2">
                  <c:v>デジタルデータの保護・透明性・自律性・信頼の強化（n=11）</c:v>
                </c:pt>
                <c:pt idx="3">
                  <c:v>顧客中心主義の企業文化の定着（n=11）</c:v>
                </c:pt>
                <c:pt idx="4">
                  <c:v>インフラ整備による製品・サービスの価値向上（n=7）</c:v>
                </c:pt>
                <c:pt idx="5">
                  <c:v>企業文化や組織マインドの根本的変革（n=6）</c:v>
                </c:pt>
                <c:pt idx="6">
                  <c:v>革新的なビジネスモデルの実装（n=6）</c:v>
                </c:pt>
                <c:pt idx="7">
                  <c:v>デジタルサービスの接続性と品質の向上（n=10）</c:v>
                </c:pt>
                <c:pt idx="8">
                  <c:v>教育システムを変更して新しいスキルと将来の方向性を提供（n=15）</c:v>
                </c:pt>
                <c:pt idx="9">
                  <c:v>より革新的で協調的な産業の発展の促進（n=12）</c:v>
                </c:pt>
                <c:pt idx="10">
                  <c:v>デジタル技術を活用した地域の活性化（n=11）</c:v>
                </c:pt>
                <c:pt idx="11">
                  <c:v>より革新的で協調的な社会の発展の促進（n=17）</c:v>
                </c:pt>
                <c:pt idx="12">
                  <c:v>規制の枠組みと技術基準の改善（n=16）</c:v>
                </c:pt>
              </c:strCache>
            </c:strRef>
          </c:cat>
          <c:val>
            <c:numRef>
              <c:f>'12-2DX目標・位置づけ'!$N$20:$N$32</c:f>
              <c:numCache>
                <c:formatCode>0.0%</c:formatCode>
                <c:ptCount val="13"/>
                <c:pt idx="0">
                  <c:v>0.15625</c:v>
                </c:pt>
                <c:pt idx="1">
                  <c:v>0.16666666666666666</c:v>
                </c:pt>
                <c:pt idx="2">
                  <c:v>7.3684210526315783E-2</c:v>
                </c:pt>
                <c:pt idx="3">
                  <c:v>7.3684210526315783E-2</c:v>
                </c:pt>
                <c:pt idx="4">
                  <c:v>8.8541666666666671E-2</c:v>
                </c:pt>
                <c:pt idx="5">
                  <c:v>6.8421052631578952E-2</c:v>
                </c:pt>
                <c:pt idx="6">
                  <c:v>8.8541666666666671E-2</c:v>
                </c:pt>
                <c:pt idx="7">
                  <c:v>5.7894736842105263E-2</c:v>
                </c:pt>
                <c:pt idx="8">
                  <c:v>6.8421052631578952E-2</c:v>
                </c:pt>
                <c:pt idx="9">
                  <c:v>6.2827225130890049E-2</c:v>
                </c:pt>
                <c:pt idx="10">
                  <c:v>4.1884816753926704E-2</c:v>
                </c:pt>
                <c:pt idx="11">
                  <c:v>5.7894736842105263E-2</c:v>
                </c:pt>
                <c:pt idx="12">
                  <c:v>2.1052631578947368E-2</c:v>
                </c:pt>
              </c:numCache>
            </c:numRef>
          </c:val>
          <c:extLst>
            <c:ext xmlns:c16="http://schemas.microsoft.com/office/drawing/2014/chart" uri="{C3380CC4-5D6E-409C-BE32-E72D297353CC}">
              <c16:uniqueId val="{00000000-C3D9-4652-A81D-BF76E49B0A00}"/>
            </c:ext>
          </c:extLst>
        </c:ser>
        <c:ser>
          <c:idx val="2"/>
          <c:order val="1"/>
          <c:tx>
            <c:strRef>
              <c:f>'12-2DX目標・位置づけ'!$O$5</c:f>
              <c:strCache>
                <c:ptCount val="1"/>
                <c:pt idx="0">
                  <c:v>設定している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'12-2DX目標・位置づけ'!$M$20:$M$32</c:f>
              <c:strCache>
                <c:ptCount val="13"/>
                <c:pt idx="0">
                  <c:v>業務効率化による生産性の向上（n=3）</c:v>
                </c:pt>
                <c:pt idx="1">
                  <c:v>顧客ごとに特化した製品・サービスの提供（n=5）</c:v>
                </c:pt>
                <c:pt idx="2">
                  <c:v>デジタルデータの保護・透明性・自律性・信頼の強化（n=11）</c:v>
                </c:pt>
                <c:pt idx="3">
                  <c:v>顧客中心主義の企業文化の定着（n=11）</c:v>
                </c:pt>
                <c:pt idx="4">
                  <c:v>インフラ整備による製品・サービスの価値向上（n=7）</c:v>
                </c:pt>
                <c:pt idx="5">
                  <c:v>企業文化や組織マインドの根本的変革（n=6）</c:v>
                </c:pt>
                <c:pt idx="6">
                  <c:v>革新的なビジネスモデルの実装（n=6）</c:v>
                </c:pt>
                <c:pt idx="7">
                  <c:v>デジタルサービスの接続性と品質の向上（n=10）</c:v>
                </c:pt>
                <c:pt idx="8">
                  <c:v>教育システムを変更して新しいスキルと将来の方向性を提供（n=15）</c:v>
                </c:pt>
                <c:pt idx="9">
                  <c:v>より革新的で協調的な産業の発展の促進（n=12）</c:v>
                </c:pt>
                <c:pt idx="10">
                  <c:v>デジタル技術を活用した地域の活性化（n=11）</c:v>
                </c:pt>
                <c:pt idx="11">
                  <c:v>より革新的で協調的な社会の発展の促進（n=17）</c:v>
                </c:pt>
                <c:pt idx="12">
                  <c:v>規制の枠組みと技術基準の改善（n=16）</c:v>
                </c:pt>
              </c:strCache>
            </c:strRef>
          </c:cat>
          <c:val>
            <c:numRef>
              <c:f>'12-2DX目標・位置づけ'!$O$20:$O$32</c:f>
              <c:numCache>
                <c:formatCode>0.0%</c:formatCode>
                <c:ptCount val="13"/>
                <c:pt idx="0">
                  <c:v>0.33333333333333331</c:v>
                </c:pt>
                <c:pt idx="1">
                  <c:v>0.27083333333333331</c:v>
                </c:pt>
                <c:pt idx="2">
                  <c:v>0.26842105263157895</c:v>
                </c:pt>
                <c:pt idx="3">
                  <c:v>0.26842105263157895</c:v>
                </c:pt>
                <c:pt idx="4">
                  <c:v>0.18229166666666666</c:v>
                </c:pt>
                <c:pt idx="5">
                  <c:v>0.21052631578947367</c:v>
                </c:pt>
                <c:pt idx="6">
                  <c:v>0.15625</c:v>
                </c:pt>
                <c:pt idx="7">
                  <c:v>0.21578947368421053</c:v>
                </c:pt>
                <c:pt idx="8">
                  <c:v>0.12105263157894737</c:v>
                </c:pt>
                <c:pt idx="9">
                  <c:v>0.18324607329842932</c:v>
                </c:pt>
                <c:pt idx="10">
                  <c:v>0.14659685863874344</c:v>
                </c:pt>
                <c:pt idx="11">
                  <c:v>0.14210526315789473</c:v>
                </c:pt>
                <c:pt idx="12">
                  <c:v>0.13157894736842105</c:v>
                </c:pt>
              </c:numCache>
            </c:numRef>
          </c:val>
          <c:extLst>
            <c:ext xmlns:c16="http://schemas.microsoft.com/office/drawing/2014/chart" uri="{C3380CC4-5D6E-409C-BE32-E72D297353CC}">
              <c16:uniqueId val="{00000001-C3D9-4652-A81D-BF76E49B0A00}"/>
            </c:ext>
          </c:extLst>
        </c:ser>
        <c:ser>
          <c:idx val="1"/>
          <c:order val="2"/>
          <c:tx>
            <c:strRef>
              <c:f>'12-2DX目標・位置づけ'!$P$5</c:f>
              <c:strCache>
                <c:ptCount val="1"/>
                <c:pt idx="0">
                  <c:v>設定を検討</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'12-2DX目標・位置づけ'!$M$20:$M$32</c:f>
              <c:strCache>
                <c:ptCount val="13"/>
                <c:pt idx="0">
                  <c:v>業務効率化による生産性の向上（n=3）</c:v>
                </c:pt>
                <c:pt idx="1">
                  <c:v>顧客ごとに特化した製品・サービスの提供（n=5）</c:v>
                </c:pt>
                <c:pt idx="2">
                  <c:v>デジタルデータの保護・透明性・自律性・信頼の強化（n=11）</c:v>
                </c:pt>
                <c:pt idx="3">
                  <c:v>顧客中心主義の企業文化の定着（n=11）</c:v>
                </c:pt>
                <c:pt idx="4">
                  <c:v>インフラ整備による製品・サービスの価値向上（n=7）</c:v>
                </c:pt>
                <c:pt idx="5">
                  <c:v>企業文化や組織マインドの根本的変革（n=6）</c:v>
                </c:pt>
                <c:pt idx="6">
                  <c:v>革新的なビジネスモデルの実装（n=6）</c:v>
                </c:pt>
                <c:pt idx="7">
                  <c:v>デジタルサービスの接続性と品質の向上（n=10）</c:v>
                </c:pt>
                <c:pt idx="8">
                  <c:v>教育システムを変更して新しいスキルと将来の方向性を提供（n=15）</c:v>
                </c:pt>
                <c:pt idx="9">
                  <c:v>より革新的で協調的な産業の発展の促進（n=12）</c:v>
                </c:pt>
                <c:pt idx="10">
                  <c:v>デジタル技術を活用した地域の活性化（n=11）</c:v>
                </c:pt>
                <c:pt idx="11">
                  <c:v>より革新的で協調的な社会の発展の促進（n=17）</c:v>
                </c:pt>
                <c:pt idx="12">
                  <c:v>規制の枠組みと技術基準の改善（n=16）</c:v>
                </c:pt>
              </c:strCache>
            </c:strRef>
          </c:cat>
          <c:val>
            <c:numRef>
              <c:f>'12-2DX目標・位置づけ'!$P$20:$P$32</c:f>
              <c:numCache>
                <c:formatCode>0.0%</c:formatCode>
                <c:ptCount val="13"/>
                <c:pt idx="0">
                  <c:v>0.27604166666666669</c:v>
                </c:pt>
                <c:pt idx="1">
                  <c:v>0.171875</c:v>
                </c:pt>
                <c:pt idx="2">
                  <c:v>0.25789473684210529</c:v>
                </c:pt>
                <c:pt idx="3">
                  <c:v>0.21052631578947367</c:v>
                </c:pt>
                <c:pt idx="4">
                  <c:v>0.24479166666666666</c:v>
                </c:pt>
                <c:pt idx="5">
                  <c:v>0.27368421052631581</c:v>
                </c:pt>
                <c:pt idx="6">
                  <c:v>0.28125</c:v>
                </c:pt>
                <c:pt idx="7">
                  <c:v>0.31578947368421051</c:v>
                </c:pt>
                <c:pt idx="8">
                  <c:v>0.26315789473684209</c:v>
                </c:pt>
                <c:pt idx="9">
                  <c:v>0.26178010471204188</c:v>
                </c:pt>
                <c:pt idx="10">
                  <c:v>0.193717277486911</c:v>
                </c:pt>
                <c:pt idx="11">
                  <c:v>0.21052631578947367</c:v>
                </c:pt>
                <c:pt idx="12">
                  <c:v>0.25789473684210529</c:v>
                </c:pt>
              </c:numCache>
            </c:numRef>
          </c:val>
          <c:extLst>
            <c:ext xmlns:c16="http://schemas.microsoft.com/office/drawing/2014/chart" uri="{C3380CC4-5D6E-409C-BE32-E72D297353CC}">
              <c16:uniqueId val="{00000002-C3D9-4652-A81D-BF76E49B0A00}"/>
            </c:ext>
          </c:extLst>
        </c:ser>
        <c:ser>
          <c:idx val="3"/>
          <c:order val="3"/>
          <c:tx>
            <c:strRef>
              <c:f>'12-2DX目標・位置づけ'!$Q$5</c:f>
              <c:strCache>
                <c:ptCount val="1"/>
                <c:pt idx="0">
                  <c:v>特にしていない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'12-2DX目標・位置づけ'!$M$20:$M$32</c:f>
              <c:strCache>
                <c:ptCount val="13"/>
                <c:pt idx="0">
                  <c:v>業務効率化による生産性の向上（n=3）</c:v>
                </c:pt>
                <c:pt idx="1">
                  <c:v>顧客ごとに特化した製品・サービスの提供（n=5）</c:v>
                </c:pt>
                <c:pt idx="2">
                  <c:v>デジタルデータの保護・透明性・自律性・信頼の強化（n=11）</c:v>
                </c:pt>
                <c:pt idx="3">
                  <c:v>顧客中心主義の企業文化の定着（n=11）</c:v>
                </c:pt>
                <c:pt idx="4">
                  <c:v>インフラ整備による製品・サービスの価値向上（n=7）</c:v>
                </c:pt>
                <c:pt idx="5">
                  <c:v>企業文化や組織マインドの根本的変革（n=6）</c:v>
                </c:pt>
                <c:pt idx="6">
                  <c:v>革新的なビジネスモデルの実装（n=6）</c:v>
                </c:pt>
                <c:pt idx="7">
                  <c:v>デジタルサービスの接続性と品質の向上（n=10）</c:v>
                </c:pt>
                <c:pt idx="8">
                  <c:v>教育システムを変更して新しいスキルと将来の方向性を提供（n=15）</c:v>
                </c:pt>
                <c:pt idx="9">
                  <c:v>より革新的で協調的な産業の発展の促進（n=12）</c:v>
                </c:pt>
                <c:pt idx="10">
                  <c:v>デジタル技術を活用した地域の活性化（n=11）</c:v>
                </c:pt>
                <c:pt idx="11">
                  <c:v>より革新的で協調的な社会の発展の促進（n=17）</c:v>
                </c:pt>
                <c:pt idx="12">
                  <c:v>規制の枠組みと技術基準の改善（n=16）</c:v>
                </c:pt>
              </c:strCache>
            </c:strRef>
          </c:cat>
          <c:val>
            <c:numRef>
              <c:f>'12-2DX目標・位置づけ'!$Q$20:$Q$32</c:f>
              <c:numCache>
                <c:formatCode>0.0%</c:formatCode>
                <c:ptCount val="13"/>
                <c:pt idx="0">
                  <c:v>0.21875</c:v>
                </c:pt>
                <c:pt idx="1">
                  <c:v>0.36458333333333331</c:v>
                </c:pt>
                <c:pt idx="2">
                  <c:v>0.34210526315789475</c:v>
                </c:pt>
                <c:pt idx="3">
                  <c:v>0.38947368421052631</c:v>
                </c:pt>
                <c:pt idx="4">
                  <c:v>0.44791666666666669</c:v>
                </c:pt>
                <c:pt idx="5">
                  <c:v>0.41578947368421054</c:v>
                </c:pt>
                <c:pt idx="6">
                  <c:v>0.44270833333333331</c:v>
                </c:pt>
                <c:pt idx="7">
                  <c:v>0.35789473684210527</c:v>
                </c:pt>
                <c:pt idx="8">
                  <c:v>0.46842105263157896</c:v>
                </c:pt>
                <c:pt idx="9">
                  <c:v>0.4293193717277487</c:v>
                </c:pt>
                <c:pt idx="10">
                  <c:v>0.56020942408376961</c:v>
                </c:pt>
                <c:pt idx="11">
                  <c:v>0.5</c:v>
                </c:pt>
                <c:pt idx="12">
                  <c:v>0.50526315789473686</c:v>
                </c:pt>
              </c:numCache>
            </c:numRef>
          </c:val>
          <c:extLst>
            <c:ext xmlns:c16="http://schemas.microsoft.com/office/drawing/2014/chart" uri="{C3380CC4-5D6E-409C-BE32-E72D297353CC}">
              <c16:uniqueId val="{00000003-C3D9-4652-A81D-BF76E49B0A00}"/>
            </c:ext>
          </c:extLst>
        </c:ser>
        <c:ser>
          <c:idx val="4"/>
          <c:order val="4"/>
          <c:tx>
            <c:strRef>
              <c:f>'12-2DX目標・位置づけ'!$R$5</c:f>
              <c:strCache>
                <c:ptCount val="1"/>
                <c:pt idx="0">
                  <c:v>わからない</c:v>
                </c:pt>
              </c:strCache>
            </c:strRef>
          </c:tx>
          <c:spPr>
            <a:solidFill>
              <a:schemeClr val="bg1"/>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C3D9-4652-A81D-BF76E49B0A00}"/>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'12-2DX目標・位置づけ'!$M$20:$M$32</c:f>
              <c:strCache>
                <c:ptCount val="13"/>
                <c:pt idx="0">
                  <c:v>業務効率化による生産性の向上（n=3）</c:v>
                </c:pt>
                <c:pt idx="1">
                  <c:v>顧客ごとに特化した製品・サービスの提供（n=5）</c:v>
                </c:pt>
                <c:pt idx="2">
                  <c:v>デジタルデータの保護・透明性・自律性・信頼の強化（n=11）</c:v>
                </c:pt>
                <c:pt idx="3">
                  <c:v>顧客中心主義の企業文化の定着（n=11）</c:v>
                </c:pt>
                <c:pt idx="4">
                  <c:v>インフラ整備による製品・サービスの価値向上（n=7）</c:v>
                </c:pt>
                <c:pt idx="5">
                  <c:v>企業文化や組織マインドの根本的変革（n=6）</c:v>
                </c:pt>
                <c:pt idx="6">
                  <c:v>革新的なビジネスモデルの実装（n=6）</c:v>
                </c:pt>
                <c:pt idx="7">
                  <c:v>デジタルサービスの接続性と品質の向上（n=10）</c:v>
                </c:pt>
                <c:pt idx="8">
                  <c:v>教育システムを変更して新しいスキルと将来の方向性を提供（n=15）</c:v>
                </c:pt>
                <c:pt idx="9">
                  <c:v>より革新的で協調的な産業の発展の促進（n=12）</c:v>
                </c:pt>
                <c:pt idx="10">
                  <c:v>デジタル技術を活用した地域の活性化（n=11）</c:v>
                </c:pt>
                <c:pt idx="11">
                  <c:v>より革新的で協調的な社会の発展の促進（n=17）</c:v>
                </c:pt>
                <c:pt idx="12">
                  <c:v>規制の枠組みと技術基準の改善（n=16）</c:v>
                </c:pt>
              </c:strCache>
            </c:strRef>
          </c:cat>
          <c:val>
            <c:numRef>
              <c:f>'12-2DX目標・位置づけ'!$R$20:$R$32</c:f>
              <c:numCache>
                <c:formatCode>0.0%</c:formatCode>
                <c:ptCount val="13"/>
                <c:pt idx="0">
                  <c:v>1.5625E-2</c:v>
                </c:pt>
                <c:pt idx="1">
                  <c:v>2.6041666666666668E-2</c:v>
                </c:pt>
                <c:pt idx="2">
                  <c:v>5.7894736842105263E-2</c:v>
                </c:pt>
                <c:pt idx="3">
                  <c:v>5.7894736842105263E-2</c:v>
                </c:pt>
                <c:pt idx="4">
                  <c:v>3.6458333333333336E-2</c:v>
                </c:pt>
                <c:pt idx="5">
                  <c:v>3.1578947368421054E-2</c:v>
                </c:pt>
                <c:pt idx="6">
                  <c:v>3.125E-2</c:v>
                </c:pt>
                <c:pt idx="7">
                  <c:v>5.2631578947368418E-2</c:v>
                </c:pt>
                <c:pt idx="8">
                  <c:v>7.8947368421052627E-2</c:v>
                </c:pt>
                <c:pt idx="9">
                  <c:v>6.2827225130890049E-2</c:v>
                </c:pt>
                <c:pt idx="10">
                  <c:v>5.7591623036649213E-2</c:v>
                </c:pt>
                <c:pt idx="11">
                  <c:v>8.9473684210526316E-2</c:v>
                </c:pt>
                <c:pt idx="12">
                  <c:v>8.4210526315789472E-2</c:v>
                </c:pt>
              </c:numCache>
            </c:numRef>
          </c:val>
          <c:extLst>
            <c:ext xmlns:c16="http://schemas.microsoft.com/office/drawing/2014/chart" uri="{C3380CC4-5D6E-409C-BE32-E72D297353CC}">
              <c16:uniqueId val="{00000005-C3D9-4652-A81D-BF76E49B0A00}"/>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90109404641254"/>
          <c:y val="0.12669035224878453"/>
          <c:w val="0.5749291338582676"/>
          <c:h val="0.72979590853841003"/>
        </c:manualLayout>
      </c:layout>
      <c:barChart>
        <c:barDir val="bar"/>
        <c:grouping val="stacked"/>
        <c:varyColors val="0"/>
        <c:ser>
          <c:idx val="0"/>
          <c:order val="0"/>
          <c:tx>
            <c:strRef>
              <c:f>'12-2DX目標・位置づけ'!$N$5</c:f>
              <c:strCache>
                <c:ptCount val="1"/>
                <c:pt idx="0">
                  <c:v>重点目標として設定</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'12-2DX目標・位置づけ'!$M$34:$M$46</c:f>
              <c:strCache>
                <c:ptCount val="13"/>
                <c:pt idx="0">
                  <c:v>業務効率化による生産性の向上（n=6）</c:v>
                </c:pt>
                <c:pt idx="1">
                  <c:v>顧客ごとに特化した製品・サービスの提供（n=7）</c:v>
                </c:pt>
                <c:pt idx="2">
                  <c:v>デジタルデータの保護・透明性・自律性・信頼の強化（n=7）</c:v>
                </c:pt>
                <c:pt idx="3">
                  <c:v>顧客中心主義の企業文化の定着（n=6）</c:v>
                </c:pt>
                <c:pt idx="4">
                  <c:v>インフラ整備による製品・サービスの価値向上（n=8）</c:v>
                </c:pt>
                <c:pt idx="5">
                  <c:v>企業文化や組織マインドの根本的変革（n=7）</c:v>
                </c:pt>
                <c:pt idx="6">
                  <c:v>革新的なビジネスモデルの実装（n=7）</c:v>
                </c:pt>
                <c:pt idx="7">
                  <c:v>デジタルサービスの接続性と品質の向上（n=9）</c:v>
                </c:pt>
                <c:pt idx="8">
                  <c:v>教育システムを変更して新しいスキルと将来の方向性を提供（n=8）</c:v>
                </c:pt>
                <c:pt idx="9">
                  <c:v>より革新的で協調的な産業の発展の促進（n=11）</c:v>
                </c:pt>
                <c:pt idx="10">
                  <c:v>デジタル技術を活用した地域の活性化（n=9）</c:v>
                </c:pt>
                <c:pt idx="11">
                  <c:v>より革新的で協調的な社会の発展の促進（n=12）</c:v>
                </c:pt>
                <c:pt idx="12">
                  <c:v>規制の枠組みと技術基準の改善（n=10）</c:v>
                </c:pt>
              </c:strCache>
            </c:strRef>
          </c:cat>
          <c:val>
            <c:numRef>
              <c:f>'12-2DX目標・位置づけ'!$N$34:$N$46</c:f>
              <c:numCache>
                <c:formatCode>0.0%</c:formatCode>
                <c:ptCount val="13"/>
                <c:pt idx="0">
                  <c:v>0.14705882352941177</c:v>
                </c:pt>
                <c:pt idx="1">
                  <c:v>0.13636363636363635</c:v>
                </c:pt>
                <c:pt idx="2">
                  <c:v>9.8484848484848481E-2</c:v>
                </c:pt>
                <c:pt idx="3">
                  <c:v>7.5187969924812026E-2</c:v>
                </c:pt>
                <c:pt idx="4">
                  <c:v>7.5187969924812026E-2</c:v>
                </c:pt>
                <c:pt idx="5">
                  <c:v>4.5112781954887216E-2</c:v>
                </c:pt>
                <c:pt idx="6">
                  <c:v>7.575757575757576E-2</c:v>
                </c:pt>
                <c:pt idx="7">
                  <c:v>9.7744360902255634E-2</c:v>
                </c:pt>
                <c:pt idx="8">
                  <c:v>5.3030303030303032E-2</c:v>
                </c:pt>
                <c:pt idx="9">
                  <c:v>6.8181818181818177E-2</c:v>
                </c:pt>
                <c:pt idx="10">
                  <c:v>6.0150375939849621E-2</c:v>
                </c:pt>
                <c:pt idx="11">
                  <c:v>6.7669172932330823E-2</c:v>
                </c:pt>
                <c:pt idx="12">
                  <c:v>4.5801526717557252E-2</c:v>
                </c:pt>
              </c:numCache>
            </c:numRef>
          </c:val>
          <c:extLst>
            <c:ext xmlns:c16="http://schemas.microsoft.com/office/drawing/2014/chart" uri="{C3380CC4-5D6E-409C-BE32-E72D297353CC}">
              <c16:uniqueId val="{00000000-4995-4596-A53C-507CE217FAD6}"/>
            </c:ext>
          </c:extLst>
        </c:ser>
        <c:ser>
          <c:idx val="2"/>
          <c:order val="1"/>
          <c:tx>
            <c:strRef>
              <c:f>'12-2DX目標・位置づけ'!$O$5</c:f>
              <c:strCache>
                <c:ptCount val="1"/>
                <c:pt idx="0">
                  <c:v>設定している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'12-2DX目標・位置づけ'!$M$34:$M$46</c:f>
              <c:strCache>
                <c:ptCount val="13"/>
                <c:pt idx="0">
                  <c:v>業務効率化による生産性の向上（n=6）</c:v>
                </c:pt>
                <c:pt idx="1">
                  <c:v>顧客ごとに特化した製品・サービスの提供（n=7）</c:v>
                </c:pt>
                <c:pt idx="2">
                  <c:v>デジタルデータの保護・透明性・自律性・信頼の強化（n=7）</c:v>
                </c:pt>
                <c:pt idx="3">
                  <c:v>顧客中心主義の企業文化の定着（n=6）</c:v>
                </c:pt>
                <c:pt idx="4">
                  <c:v>インフラ整備による製品・サービスの価値向上（n=8）</c:v>
                </c:pt>
                <c:pt idx="5">
                  <c:v>企業文化や組織マインドの根本的変革（n=7）</c:v>
                </c:pt>
                <c:pt idx="6">
                  <c:v>革新的なビジネスモデルの実装（n=7）</c:v>
                </c:pt>
                <c:pt idx="7">
                  <c:v>デジタルサービスの接続性と品質の向上（n=9）</c:v>
                </c:pt>
                <c:pt idx="8">
                  <c:v>教育システムを変更して新しいスキルと将来の方向性を提供（n=8）</c:v>
                </c:pt>
                <c:pt idx="9">
                  <c:v>より革新的で協調的な産業の発展の促進（n=11）</c:v>
                </c:pt>
                <c:pt idx="10">
                  <c:v>デジタル技術を活用した地域の活性化（n=9）</c:v>
                </c:pt>
                <c:pt idx="11">
                  <c:v>より革新的で協調的な社会の発展の促進（n=12）</c:v>
                </c:pt>
                <c:pt idx="12">
                  <c:v>規制の枠組みと技術基準の改善（n=10）</c:v>
                </c:pt>
              </c:strCache>
            </c:strRef>
          </c:cat>
          <c:val>
            <c:numRef>
              <c:f>'12-2DX目標・位置づけ'!$O$34:$O$46</c:f>
              <c:numCache>
                <c:formatCode>0.0%</c:formatCode>
                <c:ptCount val="13"/>
                <c:pt idx="0">
                  <c:v>0.22058823529411764</c:v>
                </c:pt>
                <c:pt idx="1">
                  <c:v>0.2196969696969697</c:v>
                </c:pt>
                <c:pt idx="2">
                  <c:v>0.20454545454545456</c:v>
                </c:pt>
                <c:pt idx="3">
                  <c:v>0.20300751879699247</c:v>
                </c:pt>
                <c:pt idx="4">
                  <c:v>0.19548872180451127</c:v>
                </c:pt>
                <c:pt idx="5">
                  <c:v>0.15037593984962405</c:v>
                </c:pt>
                <c:pt idx="6">
                  <c:v>0.10606060606060606</c:v>
                </c:pt>
                <c:pt idx="7">
                  <c:v>0.20300751879699247</c:v>
                </c:pt>
                <c:pt idx="8">
                  <c:v>0.14393939393939395</c:v>
                </c:pt>
                <c:pt idx="9">
                  <c:v>0.13636363636363635</c:v>
                </c:pt>
                <c:pt idx="10">
                  <c:v>9.0225563909774431E-2</c:v>
                </c:pt>
                <c:pt idx="11">
                  <c:v>0.12030075187969924</c:v>
                </c:pt>
                <c:pt idx="12">
                  <c:v>9.1603053435114504E-2</c:v>
                </c:pt>
              </c:numCache>
            </c:numRef>
          </c:val>
          <c:extLst>
            <c:ext xmlns:c16="http://schemas.microsoft.com/office/drawing/2014/chart" uri="{C3380CC4-5D6E-409C-BE32-E72D297353CC}">
              <c16:uniqueId val="{00000001-4995-4596-A53C-507CE217FAD6}"/>
            </c:ext>
          </c:extLst>
        </c:ser>
        <c:ser>
          <c:idx val="1"/>
          <c:order val="2"/>
          <c:tx>
            <c:strRef>
              <c:f>'12-2DX目標・位置づけ'!$P$5</c:f>
              <c:strCache>
                <c:ptCount val="1"/>
                <c:pt idx="0">
                  <c:v>設定を検討</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'12-2DX目標・位置づけ'!$M$34:$M$46</c:f>
              <c:strCache>
                <c:ptCount val="13"/>
                <c:pt idx="0">
                  <c:v>業務効率化による生産性の向上（n=6）</c:v>
                </c:pt>
                <c:pt idx="1">
                  <c:v>顧客ごとに特化した製品・サービスの提供（n=7）</c:v>
                </c:pt>
                <c:pt idx="2">
                  <c:v>デジタルデータの保護・透明性・自律性・信頼の強化（n=7）</c:v>
                </c:pt>
                <c:pt idx="3">
                  <c:v>顧客中心主義の企業文化の定着（n=6）</c:v>
                </c:pt>
                <c:pt idx="4">
                  <c:v>インフラ整備による製品・サービスの価値向上（n=8）</c:v>
                </c:pt>
                <c:pt idx="5">
                  <c:v>企業文化や組織マインドの根本的変革（n=7）</c:v>
                </c:pt>
                <c:pt idx="6">
                  <c:v>革新的なビジネスモデルの実装（n=7）</c:v>
                </c:pt>
                <c:pt idx="7">
                  <c:v>デジタルサービスの接続性と品質の向上（n=9）</c:v>
                </c:pt>
                <c:pt idx="8">
                  <c:v>教育システムを変更して新しいスキルと将来の方向性を提供（n=8）</c:v>
                </c:pt>
                <c:pt idx="9">
                  <c:v>より革新的で協調的な産業の発展の促進（n=11）</c:v>
                </c:pt>
                <c:pt idx="10">
                  <c:v>デジタル技術を活用した地域の活性化（n=9）</c:v>
                </c:pt>
                <c:pt idx="11">
                  <c:v>より革新的で協調的な社会の発展の促進（n=12）</c:v>
                </c:pt>
                <c:pt idx="12">
                  <c:v>規制の枠組みと技術基準の改善（n=10）</c:v>
                </c:pt>
              </c:strCache>
            </c:strRef>
          </c:cat>
          <c:val>
            <c:numRef>
              <c:f>'12-2DX目標・位置づけ'!$P$34:$P$46</c:f>
              <c:numCache>
                <c:formatCode>0.0%</c:formatCode>
                <c:ptCount val="13"/>
                <c:pt idx="0">
                  <c:v>0.36764705882352944</c:v>
                </c:pt>
                <c:pt idx="1">
                  <c:v>0.25</c:v>
                </c:pt>
                <c:pt idx="2">
                  <c:v>0.36363636363636365</c:v>
                </c:pt>
                <c:pt idx="3">
                  <c:v>0.24812030075187969</c:v>
                </c:pt>
                <c:pt idx="4">
                  <c:v>0.24812030075187969</c:v>
                </c:pt>
                <c:pt idx="5">
                  <c:v>0.36842105263157893</c:v>
                </c:pt>
                <c:pt idx="6">
                  <c:v>0.27272727272727271</c:v>
                </c:pt>
                <c:pt idx="7">
                  <c:v>0.33834586466165412</c:v>
                </c:pt>
                <c:pt idx="8">
                  <c:v>0.31060606060606061</c:v>
                </c:pt>
                <c:pt idx="9">
                  <c:v>0.26515151515151514</c:v>
                </c:pt>
                <c:pt idx="10">
                  <c:v>0.24812030075187969</c:v>
                </c:pt>
                <c:pt idx="11">
                  <c:v>0.26315789473684209</c:v>
                </c:pt>
                <c:pt idx="12">
                  <c:v>0.27480916030534353</c:v>
                </c:pt>
              </c:numCache>
            </c:numRef>
          </c:val>
          <c:extLst>
            <c:ext xmlns:c16="http://schemas.microsoft.com/office/drawing/2014/chart" uri="{C3380CC4-5D6E-409C-BE32-E72D297353CC}">
              <c16:uniqueId val="{00000002-4995-4596-A53C-507CE217FAD6}"/>
            </c:ext>
          </c:extLst>
        </c:ser>
        <c:ser>
          <c:idx val="3"/>
          <c:order val="3"/>
          <c:tx>
            <c:strRef>
              <c:f>'12-2DX目標・位置づけ'!$Q$5</c:f>
              <c:strCache>
                <c:ptCount val="1"/>
                <c:pt idx="0">
                  <c:v>特にしていない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'12-2DX目標・位置づけ'!$M$34:$M$46</c:f>
              <c:strCache>
                <c:ptCount val="13"/>
                <c:pt idx="0">
                  <c:v>業務効率化による生産性の向上（n=6）</c:v>
                </c:pt>
                <c:pt idx="1">
                  <c:v>顧客ごとに特化した製品・サービスの提供（n=7）</c:v>
                </c:pt>
                <c:pt idx="2">
                  <c:v>デジタルデータの保護・透明性・自律性・信頼の強化（n=7）</c:v>
                </c:pt>
                <c:pt idx="3">
                  <c:v>顧客中心主義の企業文化の定着（n=6）</c:v>
                </c:pt>
                <c:pt idx="4">
                  <c:v>インフラ整備による製品・サービスの価値向上（n=8）</c:v>
                </c:pt>
                <c:pt idx="5">
                  <c:v>企業文化や組織マインドの根本的変革（n=7）</c:v>
                </c:pt>
                <c:pt idx="6">
                  <c:v>革新的なビジネスモデルの実装（n=7）</c:v>
                </c:pt>
                <c:pt idx="7">
                  <c:v>デジタルサービスの接続性と品質の向上（n=9）</c:v>
                </c:pt>
                <c:pt idx="8">
                  <c:v>教育システムを変更して新しいスキルと将来の方向性を提供（n=8）</c:v>
                </c:pt>
                <c:pt idx="9">
                  <c:v>より革新的で協調的な産業の発展の促進（n=11）</c:v>
                </c:pt>
                <c:pt idx="10">
                  <c:v>デジタル技術を活用した地域の活性化（n=9）</c:v>
                </c:pt>
                <c:pt idx="11">
                  <c:v>より革新的で協調的な社会の発展の促進（n=12）</c:v>
                </c:pt>
                <c:pt idx="12">
                  <c:v>規制の枠組みと技術基準の改善（n=10）</c:v>
                </c:pt>
              </c:strCache>
            </c:strRef>
          </c:cat>
          <c:val>
            <c:numRef>
              <c:f>'12-2DX目標・位置づけ'!$Q$34:$Q$46</c:f>
              <c:numCache>
                <c:formatCode>0.0%</c:formatCode>
                <c:ptCount val="13"/>
                <c:pt idx="0">
                  <c:v>0.22058823529411764</c:v>
                </c:pt>
                <c:pt idx="1">
                  <c:v>0.34090909090909088</c:v>
                </c:pt>
                <c:pt idx="2">
                  <c:v>0.28030303030303028</c:v>
                </c:pt>
                <c:pt idx="3">
                  <c:v>0.42857142857142855</c:v>
                </c:pt>
                <c:pt idx="4">
                  <c:v>0.42105263157894735</c:v>
                </c:pt>
                <c:pt idx="5">
                  <c:v>0.38345864661654133</c:v>
                </c:pt>
                <c:pt idx="6">
                  <c:v>0.49242424242424243</c:v>
                </c:pt>
                <c:pt idx="7">
                  <c:v>0.2932330827067669</c:v>
                </c:pt>
                <c:pt idx="8">
                  <c:v>0.43181818181818182</c:v>
                </c:pt>
                <c:pt idx="9">
                  <c:v>0.44696969696969696</c:v>
                </c:pt>
                <c:pt idx="10">
                  <c:v>0.53383458646616544</c:v>
                </c:pt>
                <c:pt idx="11">
                  <c:v>0.45864661654135336</c:v>
                </c:pt>
                <c:pt idx="12">
                  <c:v>0.51145038167938928</c:v>
                </c:pt>
              </c:numCache>
            </c:numRef>
          </c:val>
          <c:extLst>
            <c:ext xmlns:c16="http://schemas.microsoft.com/office/drawing/2014/chart" uri="{C3380CC4-5D6E-409C-BE32-E72D297353CC}">
              <c16:uniqueId val="{00000003-4995-4596-A53C-507CE217FAD6}"/>
            </c:ext>
          </c:extLst>
        </c:ser>
        <c:ser>
          <c:idx val="4"/>
          <c:order val="4"/>
          <c:tx>
            <c:strRef>
              <c:f>'12-2DX目標・位置づけ'!$R$5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'12-2DX目標・位置づけ'!$M$34:$M$46</c:f>
              <c:strCache>
                <c:ptCount val="13"/>
                <c:pt idx="0">
                  <c:v>業務効率化による生産性の向上（n=6）</c:v>
                </c:pt>
                <c:pt idx="1">
                  <c:v>顧客ごとに特化した製品・サービスの提供（n=7）</c:v>
                </c:pt>
                <c:pt idx="2">
                  <c:v>デジタルデータの保護・透明性・自律性・信頼の強化（n=7）</c:v>
                </c:pt>
                <c:pt idx="3">
                  <c:v>顧客中心主義の企業文化の定着（n=6）</c:v>
                </c:pt>
                <c:pt idx="4">
                  <c:v>インフラ整備による製品・サービスの価値向上（n=8）</c:v>
                </c:pt>
                <c:pt idx="5">
                  <c:v>企業文化や組織マインドの根本的変革（n=7）</c:v>
                </c:pt>
                <c:pt idx="6">
                  <c:v>革新的なビジネスモデルの実装（n=7）</c:v>
                </c:pt>
                <c:pt idx="7">
                  <c:v>デジタルサービスの接続性と品質の向上（n=9）</c:v>
                </c:pt>
                <c:pt idx="8">
                  <c:v>教育システムを変更して新しいスキルと将来の方向性を提供（n=8）</c:v>
                </c:pt>
                <c:pt idx="9">
                  <c:v>より革新的で協調的な産業の発展の促進（n=11）</c:v>
                </c:pt>
                <c:pt idx="10">
                  <c:v>デジタル技術を活用した地域の活性化（n=9）</c:v>
                </c:pt>
                <c:pt idx="11">
                  <c:v>より革新的で協調的な社会の発展の促進（n=12）</c:v>
                </c:pt>
                <c:pt idx="12">
                  <c:v>規制の枠組みと技術基準の改善（n=10）</c:v>
                </c:pt>
              </c:strCache>
            </c:strRef>
          </c:cat>
          <c:val>
            <c:numRef>
              <c:f>'12-2DX目標・位置づけ'!$R$34:$R$46</c:f>
              <c:numCache>
                <c:formatCode>0.0%</c:formatCode>
                <c:ptCount val="13"/>
                <c:pt idx="0">
                  <c:v>4.4117647058823532E-2</c:v>
                </c:pt>
                <c:pt idx="1">
                  <c:v>5.3030303030303032E-2</c:v>
                </c:pt>
                <c:pt idx="2">
                  <c:v>5.3030303030303032E-2</c:v>
                </c:pt>
                <c:pt idx="3">
                  <c:v>4.5112781954887216E-2</c:v>
                </c:pt>
                <c:pt idx="4">
                  <c:v>6.0150375939849621E-2</c:v>
                </c:pt>
                <c:pt idx="5">
                  <c:v>5.2631578947368418E-2</c:v>
                </c:pt>
                <c:pt idx="6">
                  <c:v>5.3030303030303032E-2</c:v>
                </c:pt>
                <c:pt idx="7">
                  <c:v>6.7669172932330823E-2</c:v>
                </c:pt>
                <c:pt idx="8">
                  <c:v>6.0606060606060608E-2</c:v>
                </c:pt>
                <c:pt idx="9">
                  <c:v>8.3333333333333329E-2</c:v>
                </c:pt>
                <c:pt idx="10">
                  <c:v>6.7669172932330823E-2</c:v>
                </c:pt>
                <c:pt idx="11">
                  <c:v>9.0225563909774431E-2</c:v>
                </c:pt>
                <c:pt idx="12">
                  <c:v>7.6335877862595422E-2</c:v>
                </c:pt>
              </c:numCache>
            </c:numRef>
          </c:val>
          <c:extLst>
            <c:ext xmlns:c16="http://schemas.microsoft.com/office/drawing/2014/chart" uri="{C3380CC4-5D6E-409C-BE32-E72D297353CC}">
              <c16:uniqueId val="{00000004-4995-4596-A53C-507CE217FAD6}"/>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68820564096157"/>
          <c:y val="0.12416454425871909"/>
          <c:w val="0.58271434820647416"/>
          <c:h val="0.72979590853841003"/>
        </c:manualLayout>
      </c:layout>
      <c:barChart>
        <c:barDir val="bar"/>
        <c:grouping val="stacked"/>
        <c:varyColors val="0"/>
        <c:ser>
          <c:idx val="0"/>
          <c:order val="0"/>
          <c:tx>
            <c:strRef>
              <c:f>'12-2DX目標・位置づけ'!$N$5</c:f>
              <c:strCache>
                <c:ptCount val="1"/>
                <c:pt idx="0">
                  <c:v>重点目標として設定</c:v>
                </c:pt>
              </c:strCache>
            </c:strRef>
          </c:tx>
          <c:spPr>
            <a:solidFill>
              <a:schemeClr val="accent2">
                <a:lumMod val="60000"/>
                <a:lumOff val="40000"/>
              </a:schemeClr>
            </a:solidFill>
            <a:ln>
              <a:solidFill>
                <a:schemeClr val="tx1"/>
              </a:solidFill>
            </a:ln>
            <a:effectLst/>
          </c:spPr>
          <c:invertIfNegative val="0"/>
          <c:dLbls>
            <c:dLbl>
              <c:idx val="12"/>
              <c:delete val="1"/>
              <c:extLst>
                <c:ext xmlns:c15="http://schemas.microsoft.com/office/drawing/2012/chart" uri="{CE6537A1-D6FC-4f65-9D91-7224C49458BB}"/>
                <c:ext xmlns:c16="http://schemas.microsoft.com/office/drawing/2014/chart" uri="{C3380CC4-5D6E-409C-BE32-E72D297353CC}">
                  <c16:uniqueId val="{00000000-85A1-4C0D-89E6-95880F400DCF}"/>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'12-2DX目標・位置づけ'!$M$48:$M$60</c:f>
              <c:strCache>
                <c:ptCount val="13"/>
                <c:pt idx="0">
                  <c:v>業務効率化による生産性の向上（n=3）</c:v>
                </c:pt>
                <c:pt idx="1">
                  <c:v>顧客ごとに特化した製品・サービスの提供（n=6）</c:v>
                </c:pt>
                <c:pt idx="2">
                  <c:v>デジタルデータの保護・透明性・自律性・信頼の強化（n=8）</c:v>
                </c:pt>
                <c:pt idx="3">
                  <c:v>顧客中心主義の企業文化の定着（n=14）</c:v>
                </c:pt>
                <c:pt idx="4">
                  <c:v>インフラ整備による製品・サービスの価値向上（n=9）</c:v>
                </c:pt>
                <c:pt idx="5">
                  <c:v>企業文化や組織マインドの根本的変革（n=13）</c:v>
                </c:pt>
                <c:pt idx="6">
                  <c:v>革新的なビジネスモデルの実装（n=13）</c:v>
                </c:pt>
                <c:pt idx="7">
                  <c:v>デジタルサービスの接続性と品質の向上（n=14）</c:v>
                </c:pt>
                <c:pt idx="8">
                  <c:v>教育システムを変更して新しいスキルと将来の方向性を提供（n=5）</c:v>
                </c:pt>
                <c:pt idx="9">
                  <c:v>より革新的で協調的な産業の発展の促進（n=16）</c:v>
                </c:pt>
                <c:pt idx="10">
                  <c:v>デジタル技術を活用した地域の活性化（n=11）</c:v>
                </c:pt>
                <c:pt idx="11">
                  <c:v>より革新的で協調的な社会の発展の促進（n=15）</c:v>
                </c:pt>
                <c:pt idx="12">
                  <c:v>規制の枠組みと技術基準の改善（n=15）</c:v>
                </c:pt>
              </c:strCache>
            </c:strRef>
          </c:cat>
          <c:val>
            <c:numRef>
              <c:f>'12-2DX目標・位置づけ'!$N$48:$N$60</c:f>
              <c:numCache>
                <c:formatCode>0.0%</c:formatCode>
                <c:ptCount val="13"/>
                <c:pt idx="0">
                  <c:v>0.15708812260536398</c:v>
                </c:pt>
                <c:pt idx="1">
                  <c:v>0.16475095785440613</c:v>
                </c:pt>
                <c:pt idx="2">
                  <c:v>9.0909090909090912E-2</c:v>
                </c:pt>
                <c:pt idx="3">
                  <c:v>8.984375E-2</c:v>
                </c:pt>
                <c:pt idx="4">
                  <c:v>8.171206225680934E-2</c:v>
                </c:pt>
                <c:pt idx="5">
                  <c:v>7.03125E-2</c:v>
                </c:pt>
                <c:pt idx="6">
                  <c:v>9.055118110236221E-2</c:v>
                </c:pt>
                <c:pt idx="7">
                  <c:v>5.8139534883720929E-2</c:v>
                </c:pt>
                <c:pt idx="8">
                  <c:v>5.905511811023622E-2</c:v>
                </c:pt>
                <c:pt idx="9">
                  <c:v>5.533596837944664E-2</c:v>
                </c:pt>
                <c:pt idx="10">
                  <c:v>5.0387596899224806E-2</c:v>
                </c:pt>
                <c:pt idx="11">
                  <c:v>3.5294117647058823E-2</c:v>
                </c:pt>
                <c:pt idx="12">
                  <c:v>2.3809523809523808E-2</c:v>
                </c:pt>
              </c:numCache>
            </c:numRef>
          </c:val>
          <c:extLst>
            <c:ext xmlns:c16="http://schemas.microsoft.com/office/drawing/2014/chart" uri="{C3380CC4-5D6E-409C-BE32-E72D297353CC}">
              <c16:uniqueId val="{00000001-85A1-4C0D-89E6-95880F400DCF}"/>
            </c:ext>
          </c:extLst>
        </c:ser>
        <c:ser>
          <c:idx val="2"/>
          <c:order val="1"/>
          <c:tx>
            <c:strRef>
              <c:f>'12-2DX目標・位置づけ'!$O$5</c:f>
              <c:strCache>
                <c:ptCount val="1"/>
                <c:pt idx="0">
                  <c:v>設定している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'12-2DX目標・位置づけ'!$M$48:$M$60</c:f>
              <c:strCache>
                <c:ptCount val="13"/>
                <c:pt idx="0">
                  <c:v>業務効率化による生産性の向上（n=3）</c:v>
                </c:pt>
                <c:pt idx="1">
                  <c:v>顧客ごとに特化した製品・サービスの提供（n=6）</c:v>
                </c:pt>
                <c:pt idx="2">
                  <c:v>デジタルデータの保護・透明性・自律性・信頼の強化（n=8）</c:v>
                </c:pt>
                <c:pt idx="3">
                  <c:v>顧客中心主義の企業文化の定着（n=14）</c:v>
                </c:pt>
                <c:pt idx="4">
                  <c:v>インフラ整備による製品・サービスの価値向上（n=9）</c:v>
                </c:pt>
                <c:pt idx="5">
                  <c:v>企業文化や組織マインドの根本的変革（n=13）</c:v>
                </c:pt>
                <c:pt idx="6">
                  <c:v>革新的なビジネスモデルの実装（n=13）</c:v>
                </c:pt>
                <c:pt idx="7">
                  <c:v>デジタルサービスの接続性と品質の向上（n=14）</c:v>
                </c:pt>
                <c:pt idx="8">
                  <c:v>教育システムを変更して新しいスキルと将来の方向性を提供（n=5）</c:v>
                </c:pt>
                <c:pt idx="9">
                  <c:v>より革新的で協調的な産業の発展の促進（n=16）</c:v>
                </c:pt>
                <c:pt idx="10">
                  <c:v>デジタル技術を活用した地域の活性化（n=11）</c:v>
                </c:pt>
                <c:pt idx="11">
                  <c:v>より革新的で協調的な社会の発展の促進（n=15）</c:v>
                </c:pt>
                <c:pt idx="12">
                  <c:v>規制の枠組みと技術基準の改善（n=15）</c:v>
                </c:pt>
              </c:strCache>
            </c:strRef>
          </c:cat>
          <c:val>
            <c:numRef>
              <c:f>'12-2DX目標・位置づけ'!$O$48:$O$60</c:f>
              <c:numCache>
                <c:formatCode>0.0%</c:formatCode>
                <c:ptCount val="13"/>
                <c:pt idx="0">
                  <c:v>0.27969348659003829</c:v>
                </c:pt>
                <c:pt idx="1">
                  <c:v>0.17624521072796934</c:v>
                </c:pt>
                <c:pt idx="2">
                  <c:v>0.16205533596837945</c:v>
                </c:pt>
                <c:pt idx="3">
                  <c:v>0.20703125</c:v>
                </c:pt>
                <c:pt idx="4">
                  <c:v>0.1556420233463035</c:v>
                </c:pt>
                <c:pt idx="5">
                  <c:v>0.21875</c:v>
                </c:pt>
                <c:pt idx="6">
                  <c:v>0.12598425196850394</c:v>
                </c:pt>
                <c:pt idx="7">
                  <c:v>0.15503875968992248</c:v>
                </c:pt>
                <c:pt idx="8">
                  <c:v>0.18503937007874016</c:v>
                </c:pt>
                <c:pt idx="9">
                  <c:v>0.13043478260869565</c:v>
                </c:pt>
                <c:pt idx="10">
                  <c:v>0.11627906976744186</c:v>
                </c:pt>
                <c:pt idx="11">
                  <c:v>0.10588235294117647</c:v>
                </c:pt>
                <c:pt idx="12">
                  <c:v>8.7301587301587297E-2</c:v>
                </c:pt>
              </c:numCache>
            </c:numRef>
          </c:val>
          <c:extLst>
            <c:ext xmlns:c16="http://schemas.microsoft.com/office/drawing/2014/chart" uri="{C3380CC4-5D6E-409C-BE32-E72D297353CC}">
              <c16:uniqueId val="{00000002-85A1-4C0D-89E6-95880F400DCF}"/>
            </c:ext>
          </c:extLst>
        </c:ser>
        <c:ser>
          <c:idx val="1"/>
          <c:order val="2"/>
          <c:tx>
            <c:strRef>
              <c:f>'12-2DX目標・位置づけ'!$P$5</c:f>
              <c:strCache>
                <c:ptCount val="1"/>
                <c:pt idx="0">
                  <c:v>設定を検討</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'12-2DX目標・位置づけ'!$M$48:$M$60</c:f>
              <c:strCache>
                <c:ptCount val="13"/>
                <c:pt idx="0">
                  <c:v>業務効率化による生産性の向上（n=3）</c:v>
                </c:pt>
                <c:pt idx="1">
                  <c:v>顧客ごとに特化した製品・サービスの提供（n=6）</c:v>
                </c:pt>
                <c:pt idx="2">
                  <c:v>デジタルデータの保護・透明性・自律性・信頼の強化（n=8）</c:v>
                </c:pt>
                <c:pt idx="3">
                  <c:v>顧客中心主義の企業文化の定着（n=14）</c:v>
                </c:pt>
                <c:pt idx="4">
                  <c:v>インフラ整備による製品・サービスの価値向上（n=9）</c:v>
                </c:pt>
                <c:pt idx="5">
                  <c:v>企業文化や組織マインドの根本的変革（n=13）</c:v>
                </c:pt>
                <c:pt idx="6">
                  <c:v>革新的なビジネスモデルの実装（n=13）</c:v>
                </c:pt>
                <c:pt idx="7">
                  <c:v>デジタルサービスの接続性と品質の向上（n=14）</c:v>
                </c:pt>
                <c:pt idx="8">
                  <c:v>教育システムを変更して新しいスキルと将来の方向性を提供（n=5）</c:v>
                </c:pt>
                <c:pt idx="9">
                  <c:v>より革新的で協調的な産業の発展の促進（n=16）</c:v>
                </c:pt>
                <c:pt idx="10">
                  <c:v>デジタル技術を活用した地域の活性化（n=11）</c:v>
                </c:pt>
                <c:pt idx="11">
                  <c:v>より革新的で協調的な社会の発展の促進（n=15）</c:v>
                </c:pt>
                <c:pt idx="12">
                  <c:v>規制の枠組みと技術基準の改善（n=15）</c:v>
                </c:pt>
              </c:strCache>
            </c:strRef>
          </c:cat>
          <c:val>
            <c:numRef>
              <c:f>'12-2DX目標・位置づけ'!$P$48:$P$60</c:f>
              <c:numCache>
                <c:formatCode>0.0%</c:formatCode>
                <c:ptCount val="13"/>
                <c:pt idx="0">
                  <c:v>0.32950191570881227</c:v>
                </c:pt>
                <c:pt idx="1">
                  <c:v>0.20689655172413793</c:v>
                </c:pt>
                <c:pt idx="2">
                  <c:v>0.32806324110671936</c:v>
                </c:pt>
                <c:pt idx="3">
                  <c:v>0.21875</c:v>
                </c:pt>
                <c:pt idx="4">
                  <c:v>0.26070038910505838</c:v>
                </c:pt>
                <c:pt idx="5">
                  <c:v>0.29296875</c:v>
                </c:pt>
                <c:pt idx="6">
                  <c:v>0.25590551181102361</c:v>
                </c:pt>
                <c:pt idx="7">
                  <c:v>0.32170542635658916</c:v>
                </c:pt>
                <c:pt idx="8">
                  <c:v>0.3346456692913386</c:v>
                </c:pt>
                <c:pt idx="9">
                  <c:v>0.23715415019762845</c:v>
                </c:pt>
                <c:pt idx="10">
                  <c:v>0.24806201550387597</c:v>
                </c:pt>
                <c:pt idx="11">
                  <c:v>0.27058823529411763</c:v>
                </c:pt>
                <c:pt idx="12">
                  <c:v>0.21825396825396826</c:v>
                </c:pt>
              </c:numCache>
            </c:numRef>
          </c:val>
          <c:extLst>
            <c:ext xmlns:c16="http://schemas.microsoft.com/office/drawing/2014/chart" uri="{C3380CC4-5D6E-409C-BE32-E72D297353CC}">
              <c16:uniqueId val="{00000003-85A1-4C0D-89E6-95880F400DCF}"/>
            </c:ext>
          </c:extLst>
        </c:ser>
        <c:ser>
          <c:idx val="3"/>
          <c:order val="3"/>
          <c:tx>
            <c:strRef>
              <c:f>'12-2DX目標・位置づけ'!$Q$5</c:f>
              <c:strCache>
                <c:ptCount val="1"/>
                <c:pt idx="0">
                  <c:v>特にしていない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'12-2DX目標・位置づけ'!$M$48:$M$60</c:f>
              <c:strCache>
                <c:ptCount val="13"/>
                <c:pt idx="0">
                  <c:v>業務効率化による生産性の向上（n=3）</c:v>
                </c:pt>
                <c:pt idx="1">
                  <c:v>顧客ごとに特化した製品・サービスの提供（n=6）</c:v>
                </c:pt>
                <c:pt idx="2">
                  <c:v>デジタルデータの保護・透明性・自律性・信頼の強化（n=8）</c:v>
                </c:pt>
                <c:pt idx="3">
                  <c:v>顧客中心主義の企業文化の定着（n=14）</c:v>
                </c:pt>
                <c:pt idx="4">
                  <c:v>インフラ整備による製品・サービスの価値向上（n=9）</c:v>
                </c:pt>
                <c:pt idx="5">
                  <c:v>企業文化や組織マインドの根本的変革（n=13）</c:v>
                </c:pt>
                <c:pt idx="6">
                  <c:v>革新的なビジネスモデルの実装（n=13）</c:v>
                </c:pt>
                <c:pt idx="7">
                  <c:v>デジタルサービスの接続性と品質の向上（n=14）</c:v>
                </c:pt>
                <c:pt idx="8">
                  <c:v>教育システムを変更して新しいスキルと将来の方向性を提供（n=5）</c:v>
                </c:pt>
                <c:pt idx="9">
                  <c:v>より革新的で協調的な産業の発展の促進（n=16）</c:v>
                </c:pt>
                <c:pt idx="10">
                  <c:v>デジタル技術を活用した地域の活性化（n=11）</c:v>
                </c:pt>
                <c:pt idx="11">
                  <c:v>より革新的で協調的な社会の発展の促進（n=15）</c:v>
                </c:pt>
                <c:pt idx="12">
                  <c:v>規制の枠組みと技術基準の改善（n=15）</c:v>
                </c:pt>
              </c:strCache>
            </c:strRef>
          </c:cat>
          <c:val>
            <c:numRef>
              <c:f>'12-2DX目標・位置づけ'!$Q$48:$Q$60</c:f>
              <c:numCache>
                <c:formatCode>0.0%</c:formatCode>
                <c:ptCount val="13"/>
                <c:pt idx="0">
                  <c:v>0.22222222222222221</c:v>
                </c:pt>
                <c:pt idx="1">
                  <c:v>0.42911877394636017</c:v>
                </c:pt>
                <c:pt idx="2">
                  <c:v>0.38735177865612647</c:v>
                </c:pt>
                <c:pt idx="3">
                  <c:v>0.4296875</c:v>
                </c:pt>
                <c:pt idx="4">
                  <c:v>0.46692607003891051</c:v>
                </c:pt>
                <c:pt idx="5">
                  <c:v>0.3671875</c:v>
                </c:pt>
                <c:pt idx="6">
                  <c:v>0.4763779527559055</c:v>
                </c:pt>
                <c:pt idx="7">
                  <c:v>0.41085271317829458</c:v>
                </c:pt>
                <c:pt idx="8">
                  <c:v>0.40157480314960631</c:v>
                </c:pt>
                <c:pt idx="9">
                  <c:v>0.51383399209486169</c:v>
                </c:pt>
                <c:pt idx="10">
                  <c:v>0.54263565891472865</c:v>
                </c:pt>
                <c:pt idx="11">
                  <c:v>0.52941176470588236</c:v>
                </c:pt>
                <c:pt idx="12">
                  <c:v>0.61111111111111116</c:v>
                </c:pt>
              </c:numCache>
            </c:numRef>
          </c:val>
          <c:extLst>
            <c:ext xmlns:c16="http://schemas.microsoft.com/office/drawing/2014/chart" uri="{C3380CC4-5D6E-409C-BE32-E72D297353CC}">
              <c16:uniqueId val="{00000004-85A1-4C0D-89E6-95880F400DCF}"/>
            </c:ext>
          </c:extLst>
        </c:ser>
        <c:ser>
          <c:idx val="4"/>
          <c:order val="4"/>
          <c:tx>
            <c:strRef>
              <c:f>'12-2DX目標・位置づけ'!$R$5</c:f>
              <c:strCache>
                <c:ptCount val="1"/>
                <c:pt idx="0">
                  <c:v>わからない</c:v>
                </c:pt>
              </c:strCache>
            </c:strRef>
          </c:tx>
          <c:spPr>
            <a:solidFill>
              <a:schemeClr val="bg1"/>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A1-4C0D-89E6-95880F400DCF}"/>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'12-2DX目標・位置づけ'!$M$48:$M$60</c:f>
              <c:strCache>
                <c:ptCount val="13"/>
                <c:pt idx="0">
                  <c:v>業務効率化による生産性の向上（n=3）</c:v>
                </c:pt>
                <c:pt idx="1">
                  <c:v>顧客ごとに特化した製品・サービスの提供（n=6）</c:v>
                </c:pt>
                <c:pt idx="2">
                  <c:v>デジタルデータの保護・透明性・自律性・信頼の強化（n=8）</c:v>
                </c:pt>
                <c:pt idx="3">
                  <c:v>顧客中心主義の企業文化の定着（n=14）</c:v>
                </c:pt>
                <c:pt idx="4">
                  <c:v>インフラ整備による製品・サービスの価値向上（n=9）</c:v>
                </c:pt>
                <c:pt idx="5">
                  <c:v>企業文化や組織マインドの根本的変革（n=13）</c:v>
                </c:pt>
                <c:pt idx="6">
                  <c:v>革新的なビジネスモデルの実装（n=13）</c:v>
                </c:pt>
                <c:pt idx="7">
                  <c:v>デジタルサービスの接続性と品質の向上（n=14）</c:v>
                </c:pt>
                <c:pt idx="8">
                  <c:v>教育システムを変更して新しいスキルと将来の方向性を提供（n=5）</c:v>
                </c:pt>
                <c:pt idx="9">
                  <c:v>より革新的で協調的な産業の発展の促進（n=16）</c:v>
                </c:pt>
                <c:pt idx="10">
                  <c:v>デジタル技術を活用した地域の活性化（n=11）</c:v>
                </c:pt>
                <c:pt idx="11">
                  <c:v>より革新的で協調的な社会の発展の促進（n=15）</c:v>
                </c:pt>
                <c:pt idx="12">
                  <c:v>規制の枠組みと技術基準の改善（n=15）</c:v>
                </c:pt>
              </c:strCache>
            </c:strRef>
          </c:cat>
          <c:val>
            <c:numRef>
              <c:f>'12-2DX目標・位置づけ'!$R$48:$R$60</c:f>
              <c:numCache>
                <c:formatCode>0.0%</c:formatCode>
                <c:ptCount val="13"/>
                <c:pt idx="0">
                  <c:v>1.1494252873563218E-2</c:v>
                </c:pt>
                <c:pt idx="1">
                  <c:v>2.2988505747126436E-2</c:v>
                </c:pt>
                <c:pt idx="2">
                  <c:v>3.1620553359683792E-2</c:v>
                </c:pt>
                <c:pt idx="3">
                  <c:v>5.46875E-2</c:v>
                </c:pt>
                <c:pt idx="4">
                  <c:v>3.5019455252918288E-2</c:v>
                </c:pt>
                <c:pt idx="5">
                  <c:v>5.078125E-2</c:v>
                </c:pt>
                <c:pt idx="6">
                  <c:v>5.1181102362204724E-2</c:v>
                </c:pt>
                <c:pt idx="7">
                  <c:v>5.4263565891472867E-2</c:v>
                </c:pt>
                <c:pt idx="8">
                  <c:v>1.968503937007874E-2</c:v>
                </c:pt>
                <c:pt idx="9">
                  <c:v>6.3241106719367585E-2</c:v>
                </c:pt>
                <c:pt idx="10">
                  <c:v>4.2635658914728682E-2</c:v>
                </c:pt>
                <c:pt idx="11">
                  <c:v>5.8823529411764705E-2</c:v>
                </c:pt>
                <c:pt idx="12">
                  <c:v>5.9523809523809521E-2</c:v>
                </c:pt>
              </c:numCache>
            </c:numRef>
          </c:val>
          <c:extLst>
            <c:ext xmlns:c16="http://schemas.microsoft.com/office/drawing/2014/chart" uri="{C3380CC4-5D6E-409C-BE32-E72D297353CC}">
              <c16:uniqueId val="{00000008-85A1-4C0D-89E6-95880F400DCF}"/>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55955907500716"/>
          <c:y val="5.9382867960246097E-2"/>
          <c:w val="0.74300303041065008"/>
          <c:h val="0.74427704070159661"/>
        </c:manualLayout>
      </c:layout>
      <c:barChart>
        <c:barDir val="bar"/>
        <c:grouping val="stacked"/>
        <c:varyColors val="0"/>
        <c:ser>
          <c:idx val="0"/>
          <c:order val="0"/>
          <c:tx>
            <c:strRef>
              <c:f>'2-7売上高・地域別'!$O$5</c:f>
              <c:strCache>
                <c:ptCount val="1"/>
                <c:pt idx="0">
                  <c:v>2億円未満</c:v>
                </c:pt>
              </c:strCache>
            </c:strRef>
          </c:tx>
          <c:spPr>
            <a:solidFill>
              <a:schemeClr val="accent5">
                <a:lumMod val="60000"/>
                <a:lumOff val="40000"/>
              </a:schemeClr>
            </a:solidFill>
            <a:ln>
              <a:solidFill>
                <a:schemeClr val="tx1"/>
              </a:solidFill>
            </a:ln>
            <a:effectLst/>
          </c:spPr>
          <c:invertIfNegative val="0"/>
          <c:dLbls>
            <c:dLbl>
              <c:idx val="1"/>
              <c:layout>
                <c:manualLayout>
                  <c:x val="-5.9790892421638178E-4"/>
                  <c:y val="-4.1379818057527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B1-46CE-AAF0-9542BFE34C6C}"/>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'2-7売上高・地域別'!$N$6:$N$12</c:f>
              <c:strCache>
                <c:ptCount val="7"/>
                <c:pt idx="0">
                  <c:v>北海道・東北（n=84）</c:v>
                </c:pt>
                <c:pt idx="1">
                  <c:v>関東（除く東京）（n=257）</c:v>
                </c:pt>
                <c:pt idx="2">
                  <c:v>東京（n=423）</c:v>
                </c:pt>
                <c:pt idx="3">
                  <c:v>中部（n=117）</c:v>
                </c:pt>
                <c:pt idx="4">
                  <c:v>近畿（n=178）</c:v>
                </c:pt>
                <c:pt idx="5">
                  <c:v>中国・四国（n=79）</c:v>
                </c:pt>
                <c:pt idx="6">
                  <c:v>九州・沖縄（n=76）</c:v>
                </c:pt>
              </c:strCache>
            </c:strRef>
          </c:cat>
          <c:val>
            <c:numRef>
              <c:f>'2-7売上高・地域別'!$O$6:$O$12</c:f>
              <c:numCache>
                <c:formatCode>0.0%</c:formatCode>
                <c:ptCount val="7"/>
                <c:pt idx="0">
                  <c:v>0.29761904761904762</c:v>
                </c:pt>
                <c:pt idx="1">
                  <c:v>0.33463035019455251</c:v>
                </c:pt>
                <c:pt idx="2">
                  <c:v>0.27423167848699764</c:v>
                </c:pt>
                <c:pt idx="3">
                  <c:v>0.26495726495726496</c:v>
                </c:pt>
                <c:pt idx="4">
                  <c:v>0.3595505617977528</c:v>
                </c:pt>
                <c:pt idx="5">
                  <c:v>0.26582278481012656</c:v>
                </c:pt>
                <c:pt idx="6">
                  <c:v>0.32894736842105265</c:v>
                </c:pt>
              </c:numCache>
            </c:numRef>
          </c:val>
          <c:extLst>
            <c:ext xmlns:c16="http://schemas.microsoft.com/office/drawing/2014/chart" uri="{C3380CC4-5D6E-409C-BE32-E72D297353CC}">
              <c16:uniqueId val="{00000001-55B1-46CE-AAF0-9542BFE34C6C}"/>
            </c:ext>
          </c:extLst>
        </c:ser>
        <c:ser>
          <c:idx val="2"/>
          <c:order val="1"/>
          <c:tx>
            <c:strRef>
              <c:f>'2-7売上高・地域別'!$P$5</c:f>
              <c:strCache>
                <c:ptCount val="1"/>
                <c:pt idx="0">
                  <c:v>2億円以上5億円未満</c:v>
                </c:pt>
              </c:strCache>
            </c:strRef>
          </c:tx>
          <c:spPr>
            <a:solidFill>
              <a:schemeClr val="accent5">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'2-7売上高・地域別'!$N$6:$N$12</c:f>
              <c:strCache>
                <c:ptCount val="7"/>
                <c:pt idx="0">
                  <c:v>北海道・東北（n=84）</c:v>
                </c:pt>
                <c:pt idx="1">
                  <c:v>関東（除く東京）（n=257）</c:v>
                </c:pt>
                <c:pt idx="2">
                  <c:v>東京（n=423）</c:v>
                </c:pt>
                <c:pt idx="3">
                  <c:v>中部（n=117）</c:v>
                </c:pt>
                <c:pt idx="4">
                  <c:v>近畿（n=178）</c:v>
                </c:pt>
                <c:pt idx="5">
                  <c:v>中国・四国（n=79）</c:v>
                </c:pt>
                <c:pt idx="6">
                  <c:v>九州・沖縄（n=76）</c:v>
                </c:pt>
              </c:strCache>
            </c:strRef>
          </c:cat>
          <c:val>
            <c:numRef>
              <c:f>'2-7売上高・地域別'!$P$6:$P$12</c:f>
              <c:numCache>
                <c:formatCode>0.0%</c:formatCode>
                <c:ptCount val="7"/>
                <c:pt idx="0">
                  <c:v>0.22619047619047619</c:v>
                </c:pt>
                <c:pt idx="1">
                  <c:v>0.24124513618677043</c:v>
                </c:pt>
                <c:pt idx="2">
                  <c:v>0.19385342789598109</c:v>
                </c:pt>
                <c:pt idx="3">
                  <c:v>0.13675213675213677</c:v>
                </c:pt>
                <c:pt idx="4">
                  <c:v>0.16853932584269662</c:v>
                </c:pt>
                <c:pt idx="5">
                  <c:v>0.20253164556962025</c:v>
                </c:pt>
                <c:pt idx="6">
                  <c:v>0.17105263157894737</c:v>
                </c:pt>
              </c:numCache>
            </c:numRef>
          </c:val>
          <c:extLst>
            <c:ext xmlns:c16="http://schemas.microsoft.com/office/drawing/2014/chart" uri="{C3380CC4-5D6E-409C-BE32-E72D297353CC}">
              <c16:uniqueId val="{00000002-55B1-46CE-AAF0-9542BFE34C6C}"/>
            </c:ext>
          </c:extLst>
        </c:ser>
        <c:ser>
          <c:idx val="1"/>
          <c:order val="2"/>
          <c:tx>
            <c:strRef>
              <c:f>'2-7売上高・地域別'!$Q$5</c:f>
              <c:strCache>
                <c:ptCount val="1"/>
                <c:pt idx="0">
                  <c:v>5億円以上10億円未満</c:v>
                </c:pt>
              </c:strCache>
            </c:strRef>
          </c:tx>
          <c:spPr>
            <a:solidFill>
              <a:schemeClr val="accent5">
                <a:lumMod val="20000"/>
                <a:lumOff val="8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'2-7売上高・地域別'!$N$6:$N$12</c:f>
              <c:strCache>
                <c:ptCount val="7"/>
                <c:pt idx="0">
                  <c:v>北海道・東北（n=84）</c:v>
                </c:pt>
                <c:pt idx="1">
                  <c:v>関東（除く東京）（n=257）</c:v>
                </c:pt>
                <c:pt idx="2">
                  <c:v>東京（n=423）</c:v>
                </c:pt>
                <c:pt idx="3">
                  <c:v>中部（n=117）</c:v>
                </c:pt>
                <c:pt idx="4">
                  <c:v>近畿（n=178）</c:v>
                </c:pt>
                <c:pt idx="5">
                  <c:v>中国・四国（n=79）</c:v>
                </c:pt>
                <c:pt idx="6">
                  <c:v>九州・沖縄（n=76）</c:v>
                </c:pt>
              </c:strCache>
            </c:strRef>
          </c:cat>
          <c:val>
            <c:numRef>
              <c:f>'2-7売上高・地域別'!$Q$6:$Q$12</c:f>
              <c:numCache>
                <c:formatCode>0.0%</c:formatCode>
                <c:ptCount val="7"/>
                <c:pt idx="0">
                  <c:v>0.10714285714285714</c:v>
                </c:pt>
                <c:pt idx="1">
                  <c:v>0.10894941634241245</c:v>
                </c:pt>
                <c:pt idx="2">
                  <c:v>0.14420803782505912</c:v>
                </c:pt>
                <c:pt idx="3">
                  <c:v>0.14529914529914531</c:v>
                </c:pt>
                <c:pt idx="4">
                  <c:v>9.5505617977528087E-2</c:v>
                </c:pt>
                <c:pt idx="5">
                  <c:v>0.21518987341772153</c:v>
                </c:pt>
                <c:pt idx="6">
                  <c:v>0.10526315789473684</c:v>
                </c:pt>
              </c:numCache>
            </c:numRef>
          </c:val>
          <c:extLst>
            <c:ext xmlns:c16="http://schemas.microsoft.com/office/drawing/2014/chart" uri="{C3380CC4-5D6E-409C-BE32-E72D297353CC}">
              <c16:uniqueId val="{00000003-55B1-46CE-AAF0-9542BFE34C6C}"/>
            </c:ext>
          </c:extLst>
        </c:ser>
        <c:ser>
          <c:idx val="3"/>
          <c:order val="3"/>
          <c:tx>
            <c:strRef>
              <c:f>'2-7売上高・地域別'!$R$5</c:f>
              <c:strCache>
                <c:ptCount val="1"/>
                <c:pt idx="0">
                  <c:v>10億円以上20億円未満</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'2-7売上高・地域別'!$N$6:$N$12</c:f>
              <c:strCache>
                <c:ptCount val="7"/>
                <c:pt idx="0">
                  <c:v>北海道・東北（n=84）</c:v>
                </c:pt>
                <c:pt idx="1">
                  <c:v>関東（除く東京）（n=257）</c:v>
                </c:pt>
                <c:pt idx="2">
                  <c:v>東京（n=423）</c:v>
                </c:pt>
                <c:pt idx="3">
                  <c:v>中部（n=117）</c:v>
                </c:pt>
                <c:pt idx="4">
                  <c:v>近畿（n=178）</c:v>
                </c:pt>
                <c:pt idx="5">
                  <c:v>中国・四国（n=79）</c:v>
                </c:pt>
                <c:pt idx="6">
                  <c:v>九州・沖縄（n=76）</c:v>
                </c:pt>
              </c:strCache>
            </c:strRef>
          </c:cat>
          <c:val>
            <c:numRef>
              <c:f>'2-7売上高・地域別'!$R$6:$R$12</c:f>
              <c:numCache>
                <c:formatCode>0.0%</c:formatCode>
                <c:ptCount val="7"/>
                <c:pt idx="0">
                  <c:v>0.13095238095238096</c:v>
                </c:pt>
                <c:pt idx="1">
                  <c:v>0.10116731517509728</c:v>
                </c:pt>
                <c:pt idx="2">
                  <c:v>0.11583924349881797</c:v>
                </c:pt>
                <c:pt idx="3">
                  <c:v>0.1111111111111111</c:v>
                </c:pt>
                <c:pt idx="4">
                  <c:v>9.5505617977528087E-2</c:v>
                </c:pt>
                <c:pt idx="5">
                  <c:v>3.7974683544303799E-2</c:v>
                </c:pt>
                <c:pt idx="6">
                  <c:v>0.11842105263157894</c:v>
                </c:pt>
              </c:numCache>
            </c:numRef>
          </c:val>
          <c:extLst>
            <c:ext xmlns:c16="http://schemas.microsoft.com/office/drawing/2014/chart" uri="{C3380CC4-5D6E-409C-BE32-E72D297353CC}">
              <c16:uniqueId val="{00000004-55B1-46CE-AAF0-9542BFE34C6C}"/>
            </c:ext>
          </c:extLst>
        </c:ser>
        <c:ser>
          <c:idx val="4"/>
          <c:order val="4"/>
          <c:tx>
            <c:strRef>
              <c:f>'2-7売上高・地域別'!$S$5</c:f>
              <c:strCache>
                <c:ptCount val="1"/>
                <c:pt idx="0">
                  <c:v>20億円以上50億円未満</c:v>
                </c:pt>
              </c:strCache>
            </c:strRef>
          </c:tx>
          <c:spPr>
            <a:solidFill>
              <a:schemeClr val="accent6">
                <a:lumMod val="40000"/>
                <a:lumOff val="60000"/>
              </a:schemeClr>
            </a:solidFill>
            <a:ln>
              <a:solidFill>
                <a:schemeClr val="tx1"/>
              </a:solidFill>
            </a:ln>
            <a:effectLst/>
          </c:spPr>
          <c:invertIfNegative val="0"/>
          <c:dLbls>
            <c:dLbl>
              <c:idx val="1"/>
              <c:layout>
                <c:manualLayout>
                  <c:x val="-1.1327218850422532E-16"/>
                  <c:y val="-5.033391176315438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B1-46CE-AAF0-9542BFE34C6C}"/>
                </c:ext>
              </c:extLst>
            </c:dLbl>
            <c:dLbl>
              <c:idx val="2"/>
              <c:layout>
                <c:manualLayout>
                  <c:x val="5.1084968744785327E-3"/>
                  <c:y val="5.1743177157329302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B1-46CE-AAF0-9542BFE34C6C}"/>
                </c:ext>
              </c:extLst>
            </c:dLbl>
            <c:dLbl>
              <c:idx val="5"/>
              <c:layout>
                <c:manualLayout>
                  <c:x val="-4.226272072043076E-3"/>
                  <c:y val="2.16713683240237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B1-46CE-AAF0-9542BFE34C6C}"/>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'2-7売上高・地域別'!$N$6:$N$12</c:f>
              <c:strCache>
                <c:ptCount val="7"/>
                <c:pt idx="0">
                  <c:v>北海道・東北（n=84）</c:v>
                </c:pt>
                <c:pt idx="1">
                  <c:v>関東（除く東京）（n=257）</c:v>
                </c:pt>
                <c:pt idx="2">
                  <c:v>東京（n=423）</c:v>
                </c:pt>
                <c:pt idx="3">
                  <c:v>中部（n=117）</c:v>
                </c:pt>
                <c:pt idx="4">
                  <c:v>近畿（n=178）</c:v>
                </c:pt>
                <c:pt idx="5">
                  <c:v>中国・四国（n=79）</c:v>
                </c:pt>
                <c:pt idx="6">
                  <c:v>九州・沖縄（n=76）</c:v>
                </c:pt>
              </c:strCache>
            </c:strRef>
          </c:cat>
          <c:val>
            <c:numRef>
              <c:f>'2-7売上高・地域別'!$S$6:$S$12</c:f>
              <c:numCache>
                <c:formatCode>0.0%</c:formatCode>
                <c:ptCount val="7"/>
                <c:pt idx="0">
                  <c:v>0.14285714285714285</c:v>
                </c:pt>
                <c:pt idx="1">
                  <c:v>8.9494163424124515E-2</c:v>
                </c:pt>
                <c:pt idx="2">
                  <c:v>0.10165484633569739</c:v>
                </c:pt>
                <c:pt idx="3">
                  <c:v>8.5470085470085472E-2</c:v>
                </c:pt>
                <c:pt idx="4">
                  <c:v>8.98876404494382E-2</c:v>
                </c:pt>
                <c:pt idx="5">
                  <c:v>0.10126582278481013</c:v>
                </c:pt>
                <c:pt idx="6">
                  <c:v>9.2105263157894732E-2</c:v>
                </c:pt>
              </c:numCache>
            </c:numRef>
          </c:val>
          <c:extLst>
            <c:ext xmlns:c16="http://schemas.microsoft.com/office/drawing/2014/chart" uri="{C3380CC4-5D6E-409C-BE32-E72D297353CC}">
              <c16:uniqueId val="{00000008-55B1-46CE-AAF0-9542BFE34C6C}"/>
            </c:ext>
          </c:extLst>
        </c:ser>
        <c:ser>
          <c:idx val="5"/>
          <c:order val="5"/>
          <c:tx>
            <c:strRef>
              <c:f>'2-7売上高・地域別'!$T$5</c:f>
              <c:strCache>
                <c:ptCount val="1"/>
                <c:pt idx="0">
                  <c:v>50億円以上100億円未満</c:v>
                </c:pt>
              </c:strCache>
            </c:strRef>
          </c:tx>
          <c:spPr>
            <a:solidFill>
              <a:schemeClr val="accent6">
                <a:lumMod val="20000"/>
                <a:lumOff val="80000"/>
              </a:schemeClr>
            </a:solidFill>
            <a:ln>
              <a:solidFill>
                <a:schemeClr val="tx1"/>
              </a:solidFill>
            </a:ln>
            <a:effectLst/>
          </c:spPr>
          <c:invertIfNegative val="0"/>
          <c:dLbls>
            <c:dLbl>
              <c:idx val="1"/>
              <c:layout>
                <c:manualLayout>
                  <c:x val="-1.1146154461404109E-3"/>
                  <c:y val="-3.88451035746944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B1-46CE-AAF0-9542BFE34C6C}"/>
                </c:ext>
              </c:extLst>
            </c:dLbl>
            <c:dLbl>
              <c:idx val="2"/>
              <c:layout>
                <c:manualLayout>
                  <c:x val="0"/>
                  <c:y val="3.17168848924651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5B1-46CE-AAF0-9542BFE34C6C}"/>
                </c:ext>
              </c:extLst>
            </c:dLbl>
            <c:dLbl>
              <c:idx val="5"/>
              <c:layout>
                <c:manualLayout>
                  <c:x val="3.235875501448539E-3"/>
                  <c:y val="4.199470657701485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5B1-46CE-AAF0-9542BFE34C6C}"/>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'2-7売上高・地域別'!$N$6:$N$12</c:f>
              <c:strCache>
                <c:ptCount val="7"/>
                <c:pt idx="0">
                  <c:v>北海道・東北（n=84）</c:v>
                </c:pt>
                <c:pt idx="1">
                  <c:v>関東（除く東京）（n=257）</c:v>
                </c:pt>
                <c:pt idx="2">
                  <c:v>東京（n=423）</c:v>
                </c:pt>
                <c:pt idx="3">
                  <c:v>中部（n=117）</c:v>
                </c:pt>
                <c:pt idx="4">
                  <c:v>近畿（n=178）</c:v>
                </c:pt>
                <c:pt idx="5">
                  <c:v>中国・四国（n=79）</c:v>
                </c:pt>
                <c:pt idx="6">
                  <c:v>九州・沖縄（n=76）</c:v>
                </c:pt>
              </c:strCache>
            </c:strRef>
          </c:cat>
          <c:val>
            <c:numRef>
              <c:f>'2-7売上高・地域別'!$T$6:$T$12</c:f>
              <c:numCache>
                <c:formatCode>0.0%</c:formatCode>
                <c:ptCount val="7"/>
                <c:pt idx="0">
                  <c:v>3.5714285714285712E-2</c:v>
                </c:pt>
                <c:pt idx="1">
                  <c:v>4.2801556420233464E-2</c:v>
                </c:pt>
                <c:pt idx="2">
                  <c:v>3.309692671394799E-2</c:v>
                </c:pt>
                <c:pt idx="3">
                  <c:v>5.9829059829059832E-2</c:v>
                </c:pt>
                <c:pt idx="4">
                  <c:v>2.8089887640449437E-2</c:v>
                </c:pt>
                <c:pt idx="5">
                  <c:v>5.0632911392405063E-2</c:v>
                </c:pt>
                <c:pt idx="6">
                  <c:v>0.10526315789473684</c:v>
                </c:pt>
              </c:numCache>
            </c:numRef>
          </c:val>
          <c:extLst>
            <c:ext xmlns:c16="http://schemas.microsoft.com/office/drawing/2014/chart" uri="{C3380CC4-5D6E-409C-BE32-E72D297353CC}">
              <c16:uniqueId val="{0000000C-55B1-46CE-AAF0-9542BFE34C6C}"/>
            </c:ext>
          </c:extLst>
        </c:ser>
        <c:ser>
          <c:idx val="6"/>
          <c:order val="6"/>
          <c:tx>
            <c:strRef>
              <c:f>'2-7売上高・地域別'!$U$5</c:f>
              <c:strCache>
                <c:ptCount val="1"/>
                <c:pt idx="0">
                  <c:v>100億円以上500億円未満</c:v>
                </c:pt>
              </c:strCache>
            </c:strRef>
          </c:tx>
          <c:spPr>
            <a:solidFill>
              <a:schemeClr val="accent4">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'2-7売上高・地域別'!$N$6:$N$12</c:f>
              <c:strCache>
                <c:ptCount val="7"/>
                <c:pt idx="0">
                  <c:v>北海道・東北（n=84）</c:v>
                </c:pt>
                <c:pt idx="1">
                  <c:v>関東（除く東京）（n=257）</c:v>
                </c:pt>
                <c:pt idx="2">
                  <c:v>東京（n=423）</c:v>
                </c:pt>
                <c:pt idx="3">
                  <c:v>中部（n=117）</c:v>
                </c:pt>
                <c:pt idx="4">
                  <c:v>近畿（n=178）</c:v>
                </c:pt>
                <c:pt idx="5">
                  <c:v>中国・四国（n=79）</c:v>
                </c:pt>
                <c:pt idx="6">
                  <c:v>九州・沖縄（n=76）</c:v>
                </c:pt>
              </c:strCache>
            </c:strRef>
          </c:cat>
          <c:val>
            <c:numRef>
              <c:f>'2-7売上高・地域別'!$U$6:$U$12</c:f>
              <c:numCache>
                <c:formatCode>0.0%</c:formatCode>
                <c:ptCount val="7"/>
                <c:pt idx="0">
                  <c:v>4.7619047619047616E-2</c:v>
                </c:pt>
                <c:pt idx="1">
                  <c:v>4.6692607003891051E-2</c:v>
                </c:pt>
                <c:pt idx="2">
                  <c:v>6.6193853427895979E-2</c:v>
                </c:pt>
                <c:pt idx="3">
                  <c:v>9.4017094017094016E-2</c:v>
                </c:pt>
                <c:pt idx="4">
                  <c:v>8.98876404494382E-2</c:v>
                </c:pt>
                <c:pt idx="5">
                  <c:v>7.5949367088607597E-2</c:v>
                </c:pt>
                <c:pt idx="6">
                  <c:v>7.8947368421052627E-2</c:v>
                </c:pt>
              </c:numCache>
            </c:numRef>
          </c:val>
          <c:extLst>
            <c:ext xmlns:c16="http://schemas.microsoft.com/office/drawing/2014/chart" uri="{C3380CC4-5D6E-409C-BE32-E72D297353CC}">
              <c16:uniqueId val="{0000000D-55B1-46CE-AAF0-9542BFE34C6C}"/>
            </c:ext>
          </c:extLst>
        </c:ser>
        <c:ser>
          <c:idx val="7"/>
          <c:order val="7"/>
          <c:tx>
            <c:strRef>
              <c:f>'2-7売上高・地域別'!$V$5</c:f>
              <c:strCache>
                <c:ptCount val="1"/>
                <c:pt idx="0">
                  <c:v>500億円以上1,000億円未満</c:v>
                </c:pt>
              </c:strCache>
            </c:strRef>
          </c:tx>
          <c:spPr>
            <a:solidFill>
              <a:schemeClr val="accent4">
                <a:lumMod val="40000"/>
                <a:lumOff val="6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55B1-46CE-AAF0-9542BFE34C6C}"/>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5B1-46CE-AAF0-9542BFE34C6C}"/>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5B1-46CE-AAF0-9542BFE34C6C}"/>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5B1-46CE-AAF0-9542BFE34C6C}"/>
                </c:ext>
              </c:extLst>
            </c:dLbl>
            <c:dLbl>
              <c:idx val="6"/>
              <c:delete val="1"/>
              <c:extLst>
                <c:ext xmlns:c15="http://schemas.microsoft.com/office/drawing/2012/chart" uri="{CE6537A1-D6FC-4f65-9D91-7224C49458BB}"/>
                <c:ext xmlns:c16="http://schemas.microsoft.com/office/drawing/2014/chart" uri="{C3380CC4-5D6E-409C-BE32-E72D297353CC}">
                  <c16:uniqueId val="{00000012-55B1-46CE-AAF0-9542BFE34C6C}"/>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'2-7売上高・地域別'!$N$6:$N$12</c:f>
              <c:strCache>
                <c:ptCount val="7"/>
                <c:pt idx="0">
                  <c:v>北海道・東北（n=84）</c:v>
                </c:pt>
                <c:pt idx="1">
                  <c:v>関東（除く東京）（n=257）</c:v>
                </c:pt>
                <c:pt idx="2">
                  <c:v>東京（n=423）</c:v>
                </c:pt>
                <c:pt idx="3">
                  <c:v>中部（n=117）</c:v>
                </c:pt>
                <c:pt idx="4">
                  <c:v>近畿（n=178）</c:v>
                </c:pt>
                <c:pt idx="5">
                  <c:v>中国・四国（n=79）</c:v>
                </c:pt>
                <c:pt idx="6">
                  <c:v>九州・沖縄（n=76）</c:v>
                </c:pt>
              </c:strCache>
            </c:strRef>
          </c:cat>
          <c:val>
            <c:numRef>
              <c:f>'2-7売上高・地域別'!$V$6:$V$12</c:f>
              <c:numCache>
                <c:formatCode>0.0%</c:formatCode>
                <c:ptCount val="7"/>
                <c:pt idx="0">
                  <c:v>0</c:v>
                </c:pt>
                <c:pt idx="1">
                  <c:v>1.1673151750972763E-2</c:v>
                </c:pt>
                <c:pt idx="2">
                  <c:v>2.1276595744680851E-2</c:v>
                </c:pt>
                <c:pt idx="3">
                  <c:v>1.7094017094017096E-2</c:v>
                </c:pt>
                <c:pt idx="4">
                  <c:v>1.6853932584269662E-2</c:v>
                </c:pt>
                <c:pt idx="5">
                  <c:v>3.7974683544303799E-2</c:v>
                </c:pt>
                <c:pt idx="6">
                  <c:v>0</c:v>
                </c:pt>
              </c:numCache>
            </c:numRef>
          </c:val>
          <c:extLst>
            <c:ext xmlns:c16="http://schemas.microsoft.com/office/drawing/2014/chart" uri="{C3380CC4-5D6E-409C-BE32-E72D297353CC}">
              <c16:uniqueId val="{00000013-55B1-46CE-AAF0-9542BFE34C6C}"/>
            </c:ext>
          </c:extLst>
        </c:ser>
        <c:ser>
          <c:idx val="8"/>
          <c:order val="8"/>
          <c:tx>
            <c:strRef>
              <c:f>'2-7売上高・地域別'!$W$5</c:f>
              <c:strCache>
                <c:ptCount val="1"/>
                <c:pt idx="0">
                  <c:v>1,000億円以上</c:v>
                </c:pt>
              </c:strCache>
            </c:strRef>
          </c:tx>
          <c:spPr>
            <a:solidFill>
              <a:schemeClr val="accent4">
                <a:lumMod val="20000"/>
                <a:lumOff val="80000"/>
              </a:schemeClr>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5B1-46CE-AAF0-9542BFE34C6C}"/>
                </c:ext>
              </c:extLst>
            </c:dLbl>
            <c:dLbl>
              <c:idx val="1"/>
              <c:layout>
                <c:manualLayout>
                  <c:x val="1.8638072634602681E-2"/>
                  <c:y val="1.835679178349999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EF-4966-8F9B-9EF8B70B8A0E}"/>
                </c:ext>
              </c:extLst>
            </c:dLbl>
            <c:dLbl>
              <c:idx val="5"/>
              <c:layout>
                <c:manualLayout>
                  <c:x val="6.6564545123581013E-3"/>
                  <c:y val="2.331312556504585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5B1-46CE-AAF0-9542BFE34C6C}"/>
                </c:ext>
              </c:extLst>
            </c:dLbl>
            <c:dLbl>
              <c:idx val="6"/>
              <c:delete val="1"/>
              <c:extLst>
                <c:ext xmlns:c15="http://schemas.microsoft.com/office/drawing/2012/chart" uri="{CE6537A1-D6FC-4f65-9D91-7224C49458BB}"/>
                <c:ext xmlns:c16="http://schemas.microsoft.com/office/drawing/2014/chart" uri="{C3380CC4-5D6E-409C-BE32-E72D297353CC}">
                  <c16:uniqueId val="{00000016-55B1-46CE-AAF0-9542BFE34C6C}"/>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'2-7売上高・地域別'!$N$6:$N$12</c:f>
              <c:strCache>
                <c:ptCount val="7"/>
                <c:pt idx="0">
                  <c:v>北海道・東北（n=84）</c:v>
                </c:pt>
                <c:pt idx="1">
                  <c:v>関東（除く東京）（n=257）</c:v>
                </c:pt>
                <c:pt idx="2">
                  <c:v>東京（n=423）</c:v>
                </c:pt>
                <c:pt idx="3">
                  <c:v>中部（n=117）</c:v>
                </c:pt>
                <c:pt idx="4">
                  <c:v>近畿（n=178）</c:v>
                </c:pt>
                <c:pt idx="5">
                  <c:v>中国・四国（n=79）</c:v>
                </c:pt>
                <c:pt idx="6">
                  <c:v>九州・沖縄（n=76）</c:v>
                </c:pt>
              </c:strCache>
            </c:strRef>
          </c:cat>
          <c:val>
            <c:numRef>
              <c:f>'2-7売上高・地域別'!$W$6:$W$12</c:f>
              <c:numCache>
                <c:formatCode>0.0%</c:formatCode>
                <c:ptCount val="7"/>
                <c:pt idx="0">
                  <c:v>1.1904761904761904E-2</c:v>
                </c:pt>
                <c:pt idx="1">
                  <c:v>2.3346303501945526E-2</c:v>
                </c:pt>
                <c:pt idx="2">
                  <c:v>4.9645390070921988E-2</c:v>
                </c:pt>
                <c:pt idx="3">
                  <c:v>8.5470085470085472E-2</c:v>
                </c:pt>
                <c:pt idx="4">
                  <c:v>5.6179775280898875E-2</c:v>
                </c:pt>
                <c:pt idx="5">
                  <c:v>1.2658227848101266E-2</c:v>
                </c:pt>
                <c:pt idx="6">
                  <c:v>0</c:v>
                </c:pt>
              </c:numCache>
            </c:numRef>
          </c:val>
          <c:extLst>
            <c:ext xmlns:c16="http://schemas.microsoft.com/office/drawing/2014/chart" uri="{C3380CC4-5D6E-409C-BE32-E72D297353CC}">
              <c16:uniqueId val="{00000017-55B1-46CE-AAF0-9542BFE34C6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majorUnit val="0.1"/>
      </c:valAx>
      <c:spPr>
        <a:noFill/>
        <a:ln w="12700">
          <a:solidFill>
            <a:schemeClr val="tx1">
              <a:lumMod val="50000"/>
              <a:lumOff val="50000"/>
            </a:schemeClr>
          </a:solidFill>
        </a:ln>
        <a:effectLst/>
      </c:spPr>
    </c:plotArea>
    <c:legend>
      <c:legendPos val="b"/>
      <c:layout>
        <c:manualLayout>
          <c:xMode val="edge"/>
          <c:yMode val="edge"/>
          <c:x val="0.2223858556945654"/>
          <c:y val="0.84834976551205732"/>
          <c:w val="0.73934540111847313"/>
          <c:h val="0.1358728232306317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0687530078655"/>
          <c:y val="0.12669027777777778"/>
          <c:w val="0.56192396116384635"/>
          <c:h val="0.72979590853841003"/>
        </c:manualLayout>
      </c:layout>
      <c:barChart>
        <c:barDir val="bar"/>
        <c:grouping val="stacked"/>
        <c:varyColors val="0"/>
        <c:ser>
          <c:idx val="0"/>
          <c:order val="0"/>
          <c:tx>
            <c:strRef>
              <c:f>'12-3DX目標・従業員別'!$N$5</c:f>
              <c:strCache>
                <c:ptCount val="1"/>
                <c:pt idx="0">
                  <c:v>重点目標として設定</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'12-3DX目標・従業員別'!$M$6:$M$18</c:f>
              <c:strCache>
                <c:ptCount val="13"/>
                <c:pt idx="0">
                  <c:v>業務効率化による生産性の向上（n=261）</c:v>
                </c:pt>
                <c:pt idx="1">
                  <c:v>顧客ごとに特化した製品・サービスの提供（n=257）</c:v>
                </c:pt>
                <c:pt idx="2">
                  <c:v>デジタルデータの保護・透明性・自律性・信頼の強化（n=251）</c:v>
                </c:pt>
                <c:pt idx="3">
                  <c:v>顧客中心主義の企業文化の定着（n=254）</c:v>
                </c:pt>
                <c:pt idx="4">
                  <c:v>インフラ整備による製品・サービスの価値向上（n=255）</c:v>
                </c:pt>
                <c:pt idx="5">
                  <c:v>企業文化や組織マインドの根本的変革（n=252）</c:v>
                </c:pt>
                <c:pt idx="6">
                  <c:v>革新的なビジネスモデルの実装（n=251）</c:v>
                </c:pt>
                <c:pt idx="7">
                  <c:v>デジタルサービスの接続性と品質の向上（n=257）</c:v>
                </c:pt>
                <c:pt idx="8">
                  <c:v>教育システムを変更して新しいスキルと将来の方向性を提供（n=254）</c:v>
                </c:pt>
                <c:pt idx="9">
                  <c:v>より革新的で協調的な産業の発展の促進（n=251）</c:v>
                </c:pt>
                <c:pt idx="10">
                  <c:v>デジタル技術を活用した地域の活性化（n=256）</c:v>
                </c:pt>
                <c:pt idx="11">
                  <c:v>より革新的で協調的な社会の発展の促進（n=254）</c:v>
                </c:pt>
                <c:pt idx="12">
                  <c:v>規制の枠組みと技術基準の改善（n=250）</c:v>
                </c:pt>
              </c:strCache>
            </c:strRef>
          </c:cat>
          <c:val>
            <c:numRef>
              <c:f>'12-3DX目標・従業員別'!$N$6:$N$18</c:f>
              <c:numCache>
                <c:formatCode>0.0%</c:formatCode>
                <c:ptCount val="13"/>
                <c:pt idx="0">
                  <c:v>0.12260536398467432</c:v>
                </c:pt>
                <c:pt idx="1">
                  <c:v>0.20622568093385213</c:v>
                </c:pt>
                <c:pt idx="2">
                  <c:v>0.10358565737051793</c:v>
                </c:pt>
                <c:pt idx="3">
                  <c:v>8.2677165354330714E-2</c:v>
                </c:pt>
                <c:pt idx="4">
                  <c:v>7.0588235294117646E-2</c:v>
                </c:pt>
                <c:pt idx="5">
                  <c:v>5.5555555555555552E-2</c:v>
                </c:pt>
                <c:pt idx="6">
                  <c:v>9.5617529880478086E-2</c:v>
                </c:pt>
                <c:pt idx="7">
                  <c:v>8.171206225680934E-2</c:v>
                </c:pt>
                <c:pt idx="8">
                  <c:v>3.937007874015748E-2</c:v>
                </c:pt>
                <c:pt idx="9">
                  <c:v>6.3745019920318724E-2</c:v>
                </c:pt>
                <c:pt idx="10">
                  <c:v>5.078125E-2</c:v>
                </c:pt>
                <c:pt idx="11">
                  <c:v>4.7244094488188976E-2</c:v>
                </c:pt>
                <c:pt idx="12">
                  <c:v>3.2000000000000001E-2</c:v>
                </c:pt>
              </c:numCache>
            </c:numRef>
          </c:val>
          <c:extLst>
            <c:ext xmlns:c16="http://schemas.microsoft.com/office/drawing/2014/chart" uri="{C3380CC4-5D6E-409C-BE32-E72D297353CC}">
              <c16:uniqueId val="{00000000-34C7-40EE-8C7C-28635BD17469}"/>
            </c:ext>
          </c:extLst>
        </c:ser>
        <c:ser>
          <c:idx val="2"/>
          <c:order val="1"/>
          <c:tx>
            <c:strRef>
              <c:f>'12-3DX目標・従業員別'!$O$5</c:f>
              <c:strCache>
                <c:ptCount val="1"/>
                <c:pt idx="0">
                  <c:v>設定している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'12-3DX目標・従業員別'!$M$6:$M$18</c:f>
              <c:strCache>
                <c:ptCount val="13"/>
                <c:pt idx="0">
                  <c:v>業務効率化による生産性の向上（n=261）</c:v>
                </c:pt>
                <c:pt idx="1">
                  <c:v>顧客ごとに特化した製品・サービスの提供（n=257）</c:v>
                </c:pt>
                <c:pt idx="2">
                  <c:v>デジタルデータの保護・透明性・自律性・信頼の強化（n=251）</c:v>
                </c:pt>
                <c:pt idx="3">
                  <c:v>顧客中心主義の企業文化の定着（n=254）</c:v>
                </c:pt>
                <c:pt idx="4">
                  <c:v>インフラ整備による製品・サービスの価値向上（n=255）</c:v>
                </c:pt>
                <c:pt idx="5">
                  <c:v>企業文化や組織マインドの根本的変革（n=252）</c:v>
                </c:pt>
                <c:pt idx="6">
                  <c:v>革新的なビジネスモデルの実装（n=251）</c:v>
                </c:pt>
                <c:pt idx="7">
                  <c:v>デジタルサービスの接続性と品質の向上（n=257）</c:v>
                </c:pt>
                <c:pt idx="8">
                  <c:v>教育システムを変更して新しいスキルと将来の方向性を提供（n=254）</c:v>
                </c:pt>
                <c:pt idx="9">
                  <c:v>より革新的で協調的な産業の発展の促進（n=251）</c:v>
                </c:pt>
                <c:pt idx="10">
                  <c:v>デジタル技術を活用した地域の活性化（n=256）</c:v>
                </c:pt>
                <c:pt idx="11">
                  <c:v>より革新的で協調的な社会の発展の促進（n=254）</c:v>
                </c:pt>
                <c:pt idx="12">
                  <c:v>規制の枠組みと技術基準の改善（n=250）</c:v>
                </c:pt>
              </c:strCache>
            </c:strRef>
          </c:cat>
          <c:val>
            <c:numRef>
              <c:f>'12-3DX目標・従業員別'!$O$6:$O$18</c:f>
              <c:numCache>
                <c:formatCode>0.0%</c:formatCode>
                <c:ptCount val="13"/>
                <c:pt idx="0">
                  <c:v>0.2413793103448276</c:v>
                </c:pt>
                <c:pt idx="1">
                  <c:v>0.22957198443579765</c:v>
                </c:pt>
                <c:pt idx="2">
                  <c:v>0.19521912350597609</c:v>
                </c:pt>
                <c:pt idx="3">
                  <c:v>0.21653543307086615</c:v>
                </c:pt>
                <c:pt idx="4">
                  <c:v>0.17254901960784313</c:v>
                </c:pt>
                <c:pt idx="5">
                  <c:v>0.13095238095238096</c:v>
                </c:pt>
                <c:pt idx="6">
                  <c:v>0.11553784860557768</c:v>
                </c:pt>
                <c:pt idx="7">
                  <c:v>0.1867704280155642</c:v>
                </c:pt>
                <c:pt idx="8">
                  <c:v>0.13779527559055119</c:v>
                </c:pt>
                <c:pt idx="9">
                  <c:v>0.15537848605577689</c:v>
                </c:pt>
                <c:pt idx="10">
                  <c:v>0.1171875</c:v>
                </c:pt>
                <c:pt idx="11">
                  <c:v>0.1141732283464567</c:v>
                </c:pt>
                <c:pt idx="12">
                  <c:v>8.7999999999999995E-2</c:v>
                </c:pt>
              </c:numCache>
            </c:numRef>
          </c:val>
          <c:extLst>
            <c:ext xmlns:c16="http://schemas.microsoft.com/office/drawing/2014/chart" uri="{C3380CC4-5D6E-409C-BE32-E72D297353CC}">
              <c16:uniqueId val="{00000001-34C7-40EE-8C7C-28635BD17469}"/>
            </c:ext>
          </c:extLst>
        </c:ser>
        <c:ser>
          <c:idx val="1"/>
          <c:order val="2"/>
          <c:tx>
            <c:strRef>
              <c:f>'12-3DX目標・従業員別'!$P$5</c:f>
              <c:strCache>
                <c:ptCount val="1"/>
                <c:pt idx="0">
                  <c:v>設定を検討</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'12-3DX目標・従業員別'!$M$6:$M$18</c:f>
              <c:strCache>
                <c:ptCount val="13"/>
                <c:pt idx="0">
                  <c:v>業務効率化による生産性の向上（n=261）</c:v>
                </c:pt>
                <c:pt idx="1">
                  <c:v>顧客ごとに特化した製品・サービスの提供（n=257）</c:v>
                </c:pt>
                <c:pt idx="2">
                  <c:v>デジタルデータの保護・透明性・自律性・信頼の強化（n=251）</c:v>
                </c:pt>
                <c:pt idx="3">
                  <c:v>顧客中心主義の企業文化の定着（n=254）</c:v>
                </c:pt>
                <c:pt idx="4">
                  <c:v>インフラ整備による製品・サービスの価値向上（n=255）</c:v>
                </c:pt>
                <c:pt idx="5">
                  <c:v>企業文化や組織マインドの根本的変革（n=252）</c:v>
                </c:pt>
                <c:pt idx="6">
                  <c:v>革新的なビジネスモデルの実装（n=251）</c:v>
                </c:pt>
                <c:pt idx="7">
                  <c:v>デジタルサービスの接続性と品質の向上（n=257）</c:v>
                </c:pt>
                <c:pt idx="8">
                  <c:v>教育システムを変更して新しいスキルと将来の方向性を提供（n=254）</c:v>
                </c:pt>
                <c:pt idx="9">
                  <c:v>より革新的で協調的な産業の発展の促進（n=251）</c:v>
                </c:pt>
                <c:pt idx="10">
                  <c:v>デジタル技術を活用した地域の活性化（n=256）</c:v>
                </c:pt>
                <c:pt idx="11">
                  <c:v>より革新的で協調的な社会の発展の促進（n=254）</c:v>
                </c:pt>
                <c:pt idx="12">
                  <c:v>規制の枠組みと技術基準の改善（n=250）</c:v>
                </c:pt>
              </c:strCache>
            </c:strRef>
          </c:cat>
          <c:val>
            <c:numRef>
              <c:f>'12-3DX目標・従業員別'!$P$6:$P$18</c:f>
              <c:numCache>
                <c:formatCode>0.0%</c:formatCode>
                <c:ptCount val="13"/>
                <c:pt idx="0">
                  <c:v>0.34482758620689657</c:v>
                </c:pt>
                <c:pt idx="1">
                  <c:v>0.1867704280155642</c:v>
                </c:pt>
                <c:pt idx="2">
                  <c:v>0.36254980079681276</c:v>
                </c:pt>
                <c:pt idx="3">
                  <c:v>0.2283464566929134</c:v>
                </c:pt>
                <c:pt idx="4">
                  <c:v>0.23529411764705882</c:v>
                </c:pt>
                <c:pt idx="5">
                  <c:v>0.30555555555555558</c:v>
                </c:pt>
                <c:pt idx="6">
                  <c:v>0.26294820717131473</c:v>
                </c:pt>
                <c:pt idx="7">
                  <c:v>0.38132295719844356</c:v>
                </c:pt>
                <c:pt idx="8">
                  <c:v>0.27559055118110237</c:v>
                </c:pt>
                <c:pt idx="9">
                  <c:v>0.27490039840637448</c:v>
                </c:pt>
                <c:pt idx="10">
                  <c:v>0.25</c:v>
                </c:pt>
                <c:pt idx="11">
                  <c:v>0.2874015748031496</c:v>
                </c:pt>
                <c:pt idx="12">
                  <c:v>0.27200000000000002</c:v>
                </c:pt>
              </c:numCache>
            </c:numRef>
          </c:val>
          <c:extLst>
            <c:ext xmlns:c16="http://schemas.microsoft.com/office/drawing/2014/chart" uri="{C3380CC4-5D6E-409C-BE32-E72D297353CC}">
              <c16:uniqueId val="{00000002-34C7-40EE-8C7C-28635BD17469}"/>
            </c:ext>
          </c:extLst>
        </c:ser>
        <c:ser>
          <c:idx val="3"/>
          <c:order val="3"/>
          <c:tx>
            <c:strRef>
              <c:f>'12-3DX目標・従業員別'!$Q$5</c:f>
              <c:strCache>
                <c:ptCount val="1"/>
                <c:pt idx="0">
                  <c:v>特にしていない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'12-3DX目標・従業員別'!$M$6:$M$18</c:f>
              <c:strCache>
                <c:ptCount val="13"/>
                <c:pt idx="0">
                  <c:v>業務効率化による生産性の向上（n=261）</c:v>
                </c:pt>
                <c:pt idx="1">
                  <c:v>顧客ごとに特化した製品・サービスの提供（n=257）</c:v>
                </c:pt>
                <c:pt idx="2">
                  <c:v>デジタルデータの保護・透明性・自律性・信頼の強化（n=251）</c:v>
                </c:pt>
                <c:pt idx="3">
                  <c:v>顧客中心主義の企業文化の定着（n=254）</c:v>
                </c:pt>
                <c:pt idx="4">
                  <c:v>インフラ整備による製品・サービスの価値向上（n=255）</c:v>
                </c:pt>
                <c:pt idx="5">
                  <c:v>企業文化や組織マインドの根本的変革（n=252）</c:v>
                </c:pt>
                <c:pt idx="6">
                  <c:v>革新的なビジネスモデルの実装（n=251）</c:v>
                </c:pt>
                <c:pt idx="7">
                  <c:v>デジタルサービスの接続性と品質の向上（n=257）</c:v>
                </c:pt>
                <c:pt idx="8">
                  <c:v>教育システムを変更して新しいスキルと将来の方向性を提供（n=254）</c:v>
                </c:pt>
                <c:pt idx="9">
                  <c:v>より革新的で協調的な産業の発展の促進（n=251）</c:v>
                </c:pt>
                <c:pt idx="10">
                  <c:v>デジタル技術を活用した地域の活性化（n=256）</c:v>
                </c:pt>
                <c:pt idx="11">
                  <c:v>より革新的で協調的な社会の発展の促進（n=254）</c:v>
                </c:pt>
                <c:pt idx="12">
                  <c:v>規制の枠組みと技術基準の改善（n=250）</c:v>
                </c:pt>
              </c:strCache>
            </c:strRef>
          </c:cat>
          <c:val>
            <c:numRef>
              <c:f>'12-3DX目標・従業員別'!$Q$6:$Q$18</c:f>
              <c:numCache>
                <c:formatCode>0.0%</c:formatCode>
                <c:ptCount val="13"/>
                <c:pt idx="0">
                  <c:v>0.27969348659003829</c:v>
                </c:pt>
                <c:pt idx="1">
                  <c:v>0.36186770428015563</c:v>
                </c:pt>
                <c:pt idx="2">
                  <c:v>0.31075697211155379</c:v>
                </c:pt>
                <c:pt idx="3">
                  <c:v>0.42913385826771655</c:v>
                </c:pt>
                <c:pt idx="4">
                  <c:v>0.50196078431372548</c:v>
                </c:pt>
                <c:pt idx="5">
                  <c:v>0.47222222222222221</c:v>
                </c:pt>
                <c:pt idx="6">
                  <c:v>0.49402390438247012</c:v>
                </c:pt>
                <c:pt idx="7">
                  <c:v>0.32295719844357978</c:v>
                </c:pt>
                <c:pt idx="8">
                  <c:v>0.50393700787401574</c:v>
                </c:pt>
                <c:pt idx="9">
                  <c:v>0.46215139442231074</c:v>
                </c:pt>
                <c:pt idx="10">
                  <c:v>0.54296875</c:v>
                </c:pt>
                <c:pt idx="11">
                  <c:v>0.5</c:v>
                </c:pt>
                <c:pt idx="12">
                  <c:v>0.55600000000000005</c:v>
                </c:pt>
              </c:numCache>
            </c:numRef>
          </c:val>
          <c:extLst>
            <c:ext xmlns:c16="http://schemas.microsoft.com/office/drawing/2014/chart" uri="{C3380CC4-5D6E-409C-BE32-E72D297353CC}">
              <c16:uniqueId val="{00000003-34C7-40EE-8C7C-28635BD17469}"/>
            </c:ext>
          </c:extLst>
        </c:ser>
        <c:ser>
          <c:idx val="4"/>
          <c:order val="4"/>
          <c:tx>
            <c:strRef>
              <c:f>'12-3DX目標・従業員別'!$R$5</c:f>
              <c:strCache>
                <c:ptCount val="1"/>
                <c:pt idx="0">
                  <c:v>わからない</c:v>
                </c:pt>
              </c:strCache>
            </c:strRef>
          </c:tx>
          <c:spPr>
            <a:solidFill>
              <a:schemeClr val="bg1"/>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C1-4355-9C2A-1441A480F629}"/>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C7-40EE-8C7C-28635BD17469}"/>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'12-3DX目標・従業員別'!$M$6:$M$18</c:f>
              <c:strCache>
                <c:ptCount val="13"/>
                <c:pt idx="0">
                  <c:v>業務効率化による生産性の向上（n=261）</c:v>
                </c:pt>
                <c:pt idx="1">
                  <c:v>顧客ごとに特化した製品・サービスの提供（n=257）</c:v>
                </c:pt>
                <c:pt idx="2">
                  <c:v>デジタルデータの保護・透明性・自律性・信頼の強化（n=251）</c:v>
                </c:pt>
                <c:pt idx="3">
                  <c:v>顧客中心主義の企業文化の定着（n=254）</c:v>
                </c:pt>
                <c:pt idx="4">
                  <c:v>インフラ整備による製品・サービスの価値向上（n=255）</c:v>
                </c:pt>
                <c:pt idx="5">
                  <c:v>企業文化や組織マインドの根本的変革（n=252）</c:v>
                </c:pt>
                <c:pt idx="6">
                  <c:v>革新的なビジネスモデルの実装（n=251）</c:v>
                </c:pt>
                <c:pt idx="7">
                  <c:v>デジタルサービスの接続性と品質の向上（n=257）</c:v>
                </c:pt>
                <c:pt idx="8">
                  <c:v>教育システムを変更して新しいスキルと将来の方向性を提供（n=254）</c:v>
                </c:pt>
                <c:pt idx="9">
                  <c:v>より革新的で協調的な産業の発展の促進（n=251）</c:v>
                </c:pt>
                <c:pt idx="10">
                  <c:v>デジタル技術を活用した地域の活性化（n=256）</c:v>
                </c:pt>
                <c:pt idx="11">
                  <c:v>より革新的で協調的な社会の発展の促進（n=254）</c:v>
                </c:pt>
                <c:pt idx="12">
                  <c:v>規制の枠組みと技術基準の改善（n=250）</c:v>
                </c:pt>
              </c:strCache>
            </c:strRef>
          </c:cat>
          <c:val>
            <c:numRef>
              <c:f>'12-3DX目標・従業員別'!$R$6:$R$18</c:f>
              <c:numCache>
                <c:formatCode>0.0%</c:formatCode>
                <c:ptCount val="13"/>
                <c:pt idx="0">
                  <c:v>1.1494252873563218E-2</c:v>
                </c:pt>
                <c:pt idx="1">
                  <c:v>1.556420233463035E-2</c:v>
                </c:pt>
                <c:pt idx="2">
                  <c:v>2.7888446215139442E-2</c:v>
                </c:pt>
                <c:pt idx="3">
                  <c:v>4.3307086614173228E-2</c:v>
                </c:pt>
                <c:pt idx="4">
                  <c:v>1.9607843137254902E-2</c:v>
                </c:pt>
                <c:pt idx="5">
                  <c:v>3.5714285714285712E-2</c:v>
                </c:pt>
                <c:pt idx="6">
                  <c:v>3.1872509960159362E-2</c:v>
                </c:pt>
                <c:pt idx="7">
                  <c:v>2.7237354085603113E-2</c:v>
                </c:pt>
                <c:pt idx="8">
                  <c:v>4.3307086614173228E-2</c:v>
                </c:pt>
                <c:pt idx="9">
                  <c:v>4.3824701195219126E-2</c:v>
                </c:pt>
                <c:pt idx="10">
                  <c:v>3.90625E-2</c:v>
                </c:pt>
                <c:pt idx="11">
                  <c:v>5.1181102362204724E-2</c:v>
                </c:pt>
                <c:pt idx="12">
                  <c:v>5.1999999999999998E-2</c:v>
                </c:pt>
              </c:numCache>
            </c:numRef>
          </c:val>
          <c:extLst>
            <c:ext xmlns:c16="http://schemas.microsoft.com/office/drawing/2014/chart" uri="{C3380CC4-5D6E-409C-BE32-E72D297353CC}">
              <c16:uniqueId val="{00000005-34C7-40EE-8C7C-28635BD17469}"/>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6059576719576716"/>
          <c:h val="7.79700924268673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68837228679742"/>
          <c:y val="0.12416454425871909"/>
          <c:w val="0.57911490230387863"/>
          <c:h val="0.72979590853841003"/>
        </c:manualLayout>
      </c:layout>
      <c:barChart>
        <c:barDir val="bar"/>
        <c:grouping val="stacked"/>
        <c:varyColors val="0"/>
        <c:ser>
          <c:idx val="0"/>
          <c:order val="0"/>
          <c:tx>
            <c:strRef>
              <c:f>'12-3DX目標・従業員別'!$N$5</c:f>
              <c:strCache>
                <c:ptCount val="1"/>
                <c:pt idx="0">
                  <c:v>重点目標として設定</c:v>
                </c:pt>
              </c:strCache>
            </c:strRef>
          </c:tx>
          <c:spPr>
            <a:solidFill>
              <a:schemeClr val="accent2">
                <a:lumMod val="60000"/>
                <a:lumOff val="40000"/>
              </a:schemeClr>
            </a:solidFill>
            <a:ln>
              <a:solidFill>
                <a:schemeClr val="tx1"/>
              </a:solidFill>
            </a:ln>
            <a:effectLst/>
          </c:spPr>
          <c:invertIfNegative val="0"/>
          <c:dLbls>
            <c:dLbl>
              <c:idx val="12"/>
              <c:delete val="1"/>
              <c:extLst>
                <c:ext xmlns:c15="http://schemas.microsoft.com/office/drawing/2012/chart" uri="{CE6537A1-D6FC-4f65-9D91-7224C49458BB}"/>
                <c:ext xmlns:c16="http://schemas.microsoft.com/office/drawing/2014/chart" uri="{C3380CC4-5D6E-409C-BE32-E72D297353CC}">
                  <c16:uniqueId val="{00000000-CC1F-4E38-8741-9D33C023185F}"/>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'12-3DX目標・従業員別'!$M$20:$M$32</c:f>
              <c:strCache>
                <c:ptCount val="13"/>
                <c:pt idx="0">
                  <c:v>業務効率化による生産性の向上（n=302）</c:v>
                </c:pt>
                <c:pt idx="1">
                  <c:v>顧客ごとに特化した製品・サービスの提供（n=297）</c:v>
                </c:pt>
                <c:pt idx="2">
                  <c:v>デジタルデータの保護・透明性・自律性・信頼の強化（n=296）</c:v>
                </c:pt>
                <c:pt idx="3">
                  <c:v>顧客中心主義の企業文化の定着（n=294）</c:v>
                </c:pt>
                <c:pt idx="4">
                  <c:v>インフラ整備による製品・サービスの価値向上（n=299）</c:v>
                </c:pt>
                <c:pt idx="5">
                  <c:v>企業文化や組織マインドの根本的変革（n=298）</c:v>
                </c:pt>
                <c:pt idx="6">
                  <c:v>革新的なビジネスモデルの実装（n=295）</c:v>
                </c:pt>
                <c:pt idx="7">
                  <c:v>デジタルサービスの接続性と品質の向上（n=297）</c:v>
                </c:pt>
                <c:pt idx="8">
                  <c:v>教育システムを変更して新しいスキルと将来の方向性を提供（n=294）</c:v>
                </c:pt>
                <c:pt idx="9">
                  <c:v>より革新的で協調的な産業の発展の促進（n=294）</c:v>
                </c:pt>
                <c:pt idx="10">
                  <c:v>デジタル技術を活用した地域の活性化（n=295）</c:v>
                </c:pt>
                <c:pt idx="11">
                  <c:v>より革新的で協調的な社会の発展の促進（n=293）</c:v>
                </c:pt>
                <c:pt idx="12">
                  <c:v>規制の枠組みと技術基準の改善（n=293）</c:v>
                </c:pt>
              </c:strCache>
            </c:strRef>
          </c:cat>
          <c:val>
            <c:numRef>
              <c:f>'12-3DX目標・従業員別'!$N$20:$N$32</c:f>
              <c:numCache>
                <c:formatCode>0.0%</c:formatCode>
                <c:ptCount val="13"/>
                <c:pt idx="0">
                  <c:v>0.15231788079470199</c:v>
                </c:pt>
                <c:pt idx="1">
                  <c:v>0.10101010101010101</c:v>
                </c:pt>
                <c:pt idx="2">
                  <c:v>7.4324324324324328E-2</c:v>
                </c:pt>
                <c:pt idx="3">
                  <c:v>6.8027210884353748E-2</c:v>
                </c:pt>
                <c:pt idx="4">
                  <c:v>7.0234113712374577E-2</c:v>
                </c:pt>
                <c:pt idx="5">
                  <c:v>7.0469798657718116E-2</c:v>
                </c:pt>
                <c:pt idx="6">
                  <c:v>6.1016949152542375E-2</c:v>
                </c:pt>
                <c:pt idx="7">
                  <c:v>4.7138047138047139E-2</c:v>
                </c:pt>
                <c:pt idx="8">
                  <c:v>6.8027210884353748E-2</c:v>
                </c:pt>
                <c:pt idx="9">
                  <c:v>4.7619047619047616E-2</c:v>
                </c:pt>
                <c:pt idx="10">
                  <c:v>4.7457627118644069E-2</c:v>
                </c:pt>
                <c:pt idx="11">
                  <c:v>2.0477815699658702E-2</c:v>
                </c:pt>
                <c:pt idx="12">
                  <c:v>2.3890784982935155E-2</c:v>
                </c:pt>
              </c:numCache>
            </c:numRef>
          </c:val>
          <c:extLst>
            <c:ext xmlns:c16="http://schemas.microsoft.com/office/drawing/2014/chart" uri="{C3380CC4-5D6E-409C-BE32-E72D297353CC}">
              <c16:uniqueId val="{00000001-CC1F-4E38-8741-9D33C023185F}"/>
            </c:ext>
          </c:extLst>
        </c:ser>
        <c:ser>
          <c:idx val="2"/>
          <c:order val="1"/>
          <c:tx>
            <c:strRef>
              <c:f>'12-3DX目標・従業員別'!$O$5</c:f>
              <c:strCache>
                <c:ptCount val="1"/>
                <c:pt idx="0">
                  <c:v>設定している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'12-3DX目標・従業員別'!$M$20:$M$32</c:f>
              <c:strCache>
                <c:ptCount val="13"/>
                <c:pt idx="0">
                  <c:v>業務効率化による生産性の向上（n=302）</c:v>
                </c:pt>
                <c:pt idx="1">
                  <c:v>顧客ごとに特化した製品・サービスの提供（n=297）</c:v>
                </c:pt>
                <c:pt idx="2">
                  <c:v>デジタルデータの保護・透明性・自律性・信頼の強化（n=296）</c:v>
                </c:pt>
                <c:pt idx="3">
                  <c:v>顧客中心主義の企業文化の定着（n=294）</c:v>
                </c:pt>
                <c:pt idx="4">
                  <c:v>インフラ整備による製品・サービスの価値向上（n=299）</c:v>
                </c:pt>
                <c:pt idx="5">
                  <c:v>企業文化や組織マインドの根本的変革（n=298）</c:v>
                </c:pt>
                <c:pt idx="6">
                  <c:v>革新的なビジネスモデルの実装（n=295）</c:v>
                </c:pt>
                <c:pt idx="7">
                  <c:v>デジタルサービスの接続性と品質の向上（n=297）</c:v>
                </c:pt>
                <c:pt idx="8">
                  <c:v>教育システムを変更して新しいスキルと将来の方向性を提供（n=294）</c:v>
                </c:pt>
                <c:pt idx="9">
                  <c:v>より革新的で協調的な産業の発展の促進（n=294）</c:v>
                </c:pt>
                <c:pt idx="10">
                  <c:v>デジタル技術を活用した地域の活性化（n=295）</c:v>
                </c:pt>
                <c:pt idx="11">
                  <c:v>より革新的で協調的な社会の発展の促進（n=293）</c:v>
                </c:pt>
                <c:pt idx="12">
                  <c:v>規制の枠組みと技術基準の改善（n=293）</c:v>
                </c:pt>
              </c:strCache>
            </c:strRef>
          </c:cat>
          <c:val>
            <c:numRef>
              <c:f>'12-3DX目標・従業員別'!$O$20:$O$32</c:f>
              <c:numCache>
                <c:formatCode>0.0%</c:formatCode>
                <c:ptCount val="13"/>
                <c:pt idx="0">
                  <c:v>0.25165562913907286</c:v>
                </c:pt>
                <c:pt idx="1">
                  <c:v>0.16161616161616163</c:v>
                </c:pt>
                <c:pt idx="2">
                  <c:v>0.16216216216216217</c:v>
                </c:pt>
                <c:pt idx="3">
                  <c:v>0.1598639455782313</c:v>
                </c:pt>
                <c:pt idx="4">
                  <c:v>0.14046822742474915</c:v>
                </c:pt>
                <c:pt idx="5">
                  <c:v>0.15100671140939598</c:v>
                </c:pt>
                <c:pt idx="6">
                  <c:v>0.10169491525423729</c:v>
                </c:pt>
                <c:pt idx="7">
                  <c:v>0.13468013468013468</c:v>
                </c:pt>
                <c:pt idx="8">
                  <c:v>0.10884353741496598</c:v>
                </c:pt>
                <c:pt idx="9">
                  <c:v>0.11564625850340136</c:v>
                </c:pt>
                <c:pt idx="10">
                  <c:v>7.1186440677966104E-2</c:v>
                </c:pt>
                <c:pt idx="11">
                  <c:v>9.2150170648464161E-2</c:v>
                </c:pt>
                <c:pt idx="12">
                  <c:v>7.1672354948805458E-2</c:v>
                </c:pt>
              </c:numCache>
            </c:numRef>
          </c:val>
          <c:extLst>
            <c:ext xmlns:c16="http://schemas.microsoft.com/office/drawing/2014/chart" uri="{C3380CC4-5D6E-409C-BE32-E72D297353CC}">
              <c16:uniqueId val="{00000002-CC1F-4E38-8741-9D33C023185F}"/>
            </c:ext>
          </c:extLst>
        </c:ser>
        <c:ser>
          <c:idx val="1"/>
          <c:order val="2"/>
          <c:tx>
            <c:strRef>
              <c:f>'12-3DX目標・従業員別'!$P$5</c:f>
              <c:strCache>
                <c:ptCount val="1"/>
                <c:pt idx="0">
                  <c:v>設定を検討</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'12-3DX目標・従業員別'!$M$20:$M$32</c:f>
              <c:strCache>
                <c:ptCount val="13"/>
                <c:pt idx="0">
                  <c:v>業務効率化による生産性の向上（n=302）</c:v>
                </c:pt>
                <c:pt idx="1">
                  <c:v>顧客ごとに特化した製品・サービスの提供（n=297）</c:v>
                </c:pt>
                <c:pt idx="2">
                  <c:v>デジタルデータの保護・透明性・自律性・信頼の強化（n=296）</c:v>
                </c:pt>
                <c:pt idx="3">
                  <c:v>顧客中心主義の企業文化の定着（n=294）</c:v>
                </c:pt>
                <c:pt idx="4">
                  <c:v>インフラ整備による製品・サービスの価値向上（n=299）</c:v>
                </c:pt>
                <c:pt idx="5">
                  <c:v>企業文化や組織マインドの根本的変革（n=298）</c:v>
                </c:pt>
                <c:pt idx="6">
                  <c:v>革新的なビジネスモデルの実装（n=295）</c:v>
                </c:pt>
                <c:pt idx="7">
                  <c:v>デジタルサービスの接続性と品質の向上（n=297）</c:v>
                </c:pt>
                <c:pt idx="8">
                  <c:v>教育システムを変更して新しいスキルと将来の方向性を提供（n=294）</c:v>
                </c:pt>
                <c:pt idx="9">
                  <c:v>より革新的で協調的な産業の発展の促進（n=294）</c:v>
                </c:pt>
                <c:pt idx="10">
                  <c:v>デジタル技術を活用した地域の活性化（n=295）</c:v>
                </c:pt>
                <c:pt idx="11">
                  <c:v>より革新的で協調的な社会の発展の促進（n=293）</c:v>
                </c:pt>
                <c:pt idx="12">
                  <c:v>規制の枠組みと技術基準の改善（n=293）</c:v>
                </c:pt>
              </c:strCache>
            </c:strRef>
          </c:cat>
          <c:val>
            <c:numRef>
              <c:f>'12-3DX目標・従業員別'!$P$20:$P$32</c:f>
              <c:numCache>
                <c:formatCode>0.0%</c:formatCode>
                <c:ptCount val="13"/>
                <c:pt idx="0">
                  <c:v>0.33774834437086093</c:v>
                </c:pt>
                <c:pt idx="1">
                  <c:v>0.17845117845117844</c:v>
                </c:pt>
                <c:pt idx="2">
                  <c:v>0.30067567567567566</c:v>
                </c:pt>
                <c:pt idx="3">
                  <c:v>0.23809523809523808</c:v>
                </c:pt>
                <c:pt idx="4">
                  <c:v>0.24749163879598662</c:v>
                </c:pt>
                <c:pt idx="5">
                  <c:v>0.30201342281879195</c:v>
                </c:pt>
                <c:pt idx="6">
                  <c:v>0.24067796610169492</c:v>
                </c:pt>
                <c:pt idx="7">
                  <c:v>0.29292929292929293</c:v>
                </c:pt>
                <c:pt idx="8">
                  <c:v>0.31292517006802723</c:v>
                </c:pt>
                <c:pt idx="9">
                  <c:v>0.22789115646258504</c:v>
                </c:pt>
                <c:pt idx="10">
                  <c:v>0.2135593220338983</c:v>
                </c:pt>
                <c:pt idx="11">
                  <c:v>0.21843003412969283</c:v>
                </c:pt>
                <c:pt idx="12">
                  <c:v>0.23549488054607509</c:v>
                </c:pt>
              </c:numCache>
            </c:numRef>
          </c:val>
          <c:extLst>
            <c:ext xmlns:c16="http://schemas.microsoft.com/office/drawing/2014/chart" uri="{C3380CC4-5D6E-409C-BE32-E72D297353CC}">
              <c16:uniqueId val="{00000003-CC1F-4E38-8741-9D33C023185F}"/>
            </c:ext>
          </c:extLst>
        </c:ser>
        <c:ser>
          <c:idx val="3"/>
          <c:order val="3"/>
          <c:tx>
            <c:strRef>
              <c:f>'12-3DX目標・従業員別'!$Q$5</c:f>
              <c:strCache>
                <c:ptCount val="1"/>
                <c:pt idx="0">
                  <c:v>特にしていない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'12-3DX目標・従業員別'!$M$20:$M$32</c:f>
              <c:strCache>
                <c:ptCount val="13"/>
                <c:pt idx="0">
                  <c:v>業務効率化による生産性の向上（n=302）</c:v>
                </c:pt>
                <c:pt idx="1">
                  <c:v>顧客ごとに特化した製品・サービスの提供（n=297）</c:v>
                </c:pt>
                <c:pt idx="2">
                  <c:v>デジタルデータの保護・透明性・自律性・信頼の強化（n=296）</c:v>
                </c:pt>
                <c:pt idx="3">
                  <c:v>顧客中心主義の企業文化の定着（n=294）</c:v>
                </c:pt>
                <c:pt idx="4">
                  <c:v>インフラ整備による製品・サービスの価値向上（n=299）</c:v>
                </c:pt>
                <c:pt idx="5">
                  <c:v>企業文化や組織マインドの根本的変革（n=298）</c:v>
                </c:pt>
                <c:pt idx="6">
                  <c:v>革新的なビジネスモデルの実装（n=295）</c:v>
                </c:pt>
                <c:pt idx="7">
                  <c:v>デジタルサービスの接続性と品質の向上（n=297）</c:v>
                </c:pt>
                <c:pt idx="8">
                  <c:v>教育システムを変更して新しいスキルと将来の方向性を提供（n=294）</c:v>
                </c:pt>
                <c:pt idx="9">
                  <c:v>より革新的で協調的な産業の発展の促進（n=294）</c:v>
                </c:pt>
                <c:pt idx="10">
                  <c:v>デジタル技術を活用した地域の活性化（n=295）</c:v>
                </c:pt>
                <c:pt idx="11">
                  <c:v>より革新的で協調的な社会の発展の促進（n=293）</c:v>
                </c:pt>
                <c:pt idx="12">
                  <c:v>規制の枠組みと技術基準の改善（n=293）</c:v>
                </c:pt>
              </c:strCache>
            </c:strRef>
          </c:cat>
          <c:val>
            <c:numRef>
              <c:f>'12-3DX目標・従業員別'!$Q$20:$Q$32</c:f>
              <c:numCache>
                <c:formatCode>0.0%</c:formatCode>
                <c:ptCount val="13"/>
                <c:pt idx="0">
                  <c:v>0.2251655629139073</c:v>
                </c:pt>
                <c:pt idx="1">
                  <c:v>0.51515151515151514</c:v>
                </c:pt>
                <c:pt idx="2">
                  <c:v>0.40878378378378377</c:v>
                </c:pt>
                <c:pt idx="3">
                  <c:v>0.46938775510204084</c:v>
                </c:pt>
                <c:pt idx="4">
                  <c:v>0.48160535117056857</c:v>
                </c:pt>
                <c:pt idx="5">
                  <c:v>0.41946308724832215</c:v>
                </c:pt>
                <c:pt idx="6">
                  <c:v>0.52881355932203389</c:v>
                </c:pt>
                <c:pt idx="7">
                  <c:v>0.45117845117845118</c:v>
                </c:pt>
                <c:pt idx="8">
                  <c:v>0.46258503401360546</c:v>
                </c:pt>
                <c:pt idx="9">
                  <c:v>0.52040816326530615</c:v>
                </c:pt>
                <c:pt idx="10">
                  <c:v>0.59322033898305082</c:v>
                </c:pt>
                <c:pt idx="11">
                  <c:v>0.57337883959044367</c:v>
                </c:pt>
                <c:pt idx="12">
                  <c:v>0.57679180887372017</c:v>
                </c:pt>
              </c:numCache>
            </c:numRef>
          </c:val>
          <c:extLst>
            <c:ext xmlns:c16="http://schemas.microsoft.com/office/drawing/2014/chart" uri="{C3380CC4-5D6E-409C-BE32-E72D297353CC}">
              <c16:uniqueId val="{00000004-CC1F-4E38-8741-9D33C023185F}"/>
            </c:ext>
          </c:extLst>
        </c:ser>
        <c:ser>
          <c:idx val="4"/>
          <c:order val="4"/>
          <c:tx>
            <c:strRef>
              <c:f>'12-3DX目標・従業員別'!$R$5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'12-3DX目標・従業員別'!$M$20:$M$32</c:f>
              <c:strCache>
                <c:ptCount val="13"/>
                <c:pt idx="0">
                  <c:v>業務効率化による生産性の向上（n=302）</c:v>
                </c:pt>
                <c:pt idx="1">
                  <c:v>顧客ごとに特化した製品・サービスの提供（n=297）</c:v>
                </c:pt>
                <c:pt idx="2">
                  <c:v>デジタルデータの保護・透明性・自律性・信頼の強化（n=296）</c:v>
                </c:pt>
                <c:pt idx="3">
                  <c:v>顧客中心主義の企業文化の定着（n=294）</c:v>
                </c:pt>
                <c:pt idx="4">
                  <c:v>インフラ整備による製品・サービスの価値向上（n=299）</c:v>
                </c:pt>
                <c:pt idx="5">
                  <c:v>企業文化や組織マインドの根本的変革（n=298）</c:v>
                </c:pt>
                <c:pt idx="6">
                  <c:v>革新的なビジネスモデルの実装（n=295）</c:v>
                </c:pt>
                <c:pt idx="7">
                  <c:v>デジタルサービスの接続性と品質の向上（n=297）</c:v>
                </c:pt>
                <c:pt idx="8">
                  <c:v>教育システムを変更して新しいスキルと将来の方向性を提供（n=294）</c:v>
                </c:pt>
                <c:pt idx="9">
                  <c:v>より革新的で協調的な産業の発展の促進（n=294）</c:v>
                </c:pt>
                <c:pt idx="10">
                  <c:v>デジタル技術を活用した地域の活性化（n=295）</c:v>
                </c:pt>
                <c:pt idx="11">
                  <c:v>より革新的で協調的な社会の発展の促進（n=293）</c:v>
                </c:pt>
                <c:pt idx="12">
                  <c:v>規制の枠組みと技術基準の改善（n=293）</c:v>
                </c:pt>
              </c:strCache>
            </c:strRef>
          </c:cat>
          <c:val>
            <c:numRef>
              <c:f>'12-3DX目標・従業員別'!$R$20:$R$32</c:f>
              <c:numCache>
                <c:formatCode>0.0%</c:formatCode>
                <c:ptCount val="13"/>
                <c:pt idx="0">
                  <c:v>3.3112582781456956E-2</c:v>
                </c:pt>
                <c:pt idx="1">
                  <c:v>4.3771043771043773E-2</c:v>
                </c:pt>
                <c:pt idx="2">
                  <c:v>5.4054054054054057E-2</c:v>
                </c:pt>
                <c:pt idx="3">
                  <c:v>6.4625850340136057E-2</c:v>
                </c:pt>
                <c:pt idx="4">
                  <c:v>6.0200668896321072E-2</c:v>
                </c:pt>
                <c:pt idx="5">
                  <c:v>5.7046979865771813E-2</c:v>
                </c:pt>
                <c:pt idx="6">
                  <c:v>6.7796610169491525E-2</c:v>
                </c:pt>
                <c:pt idx="7">
                  <c:v>7.407407407407407E-2</c:v>
                </c:pt>
                <c:pt idx="8">
                  <c:v>4.7619047619047616E-2</c:v>
                </c:pt>
                <c:pt idx="9">
                  <c:v>8.8435374149659865E-2</c:v>
                </c:pt>
                <c:pt idx="10">
                  <c:v>7.4576271186440682E-2</c:v>
                </c:pt>
                <c:pt idx="11">
                  <c:v>9.556313993174062E-2</c:v>
                </c:pt>
                <c:pt idx="12">
                  <c:v>9.2150170648464161E-2</c:v>
                </c:pt>
              </c:numCache>
            </c:numRef>
          </c:val>
          <c:extLst>
            <c:ext xmlns:c16="http://schemas.microsoft.com/office/drawing/2014/chart" uri="{C3380CC4-5D6E-409C-BE32-E72D297353CC}">
              <c16:uniqueId val="{00000005-CC1F-4E38-8741-9D33C023185F}"/>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61532871176436"/>
          <c:y val="0.12669035224878453"/>
          <c:w val="0.56121485184474607"/>
          <c:h val="0.72979590853841003"/>
        </c:manualLayout>
      </c:layout>
      <c:barChart>
        <c:barDir val="bar"/>
        <c:grouping val="stacked"/>
        <c:varyColors val="0"/>
        <c:ser>
          <c:idx val="0"/>
          <c:order val="0"/>
          <c:tx>
            <c:strRef>
              <c:f>'12-3DX目標・従業員別'!$N$5</c:f>
              <c:strCache>
                <c:ptCount val="1"/>
                <c:pt idx="0">
                  <c:v>重点目標として設定</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'12-3DX目標・従業員別'!$M$34:$M$46</c:f>
              <c:strCache>
                <c:ptCount val="13"/>
                <c:pt idx="0">
                  <c:v>業務効率化による生産性の向上（n=269）</c:v>
                </c:pt>
                <c:pt idx="1">
                  <c:v>顧客ごとに特化した製品・サービスの提供（n=265）</c:v>
                </c:pt>
                <c:pt idx="2">
                  <c:v>デジタルデータの保護・透明性・自律性・信頼の強化（n=264）</c:v>
                </c:pt>
                <c:pt idx="3">
                  <c:v>顧客中心主義の企業文化の定着（n=264）</c:v>
                </c:pt>
                <c:pt idx="4">
                  <c:v>インフラ整備による製品・サービスの価値向上（n=265）</c:v>
                </c:pt>
                <c:pt idx="5">
                  <c:v>企業文化や組織マインドの根本的変革（n=264）</c:v>
                </c:pt>
                <c:pt idx="6">
                  <c:v>革新的なビジネスモデルの実装（n=264）</c:v>
                </c:pt>
                <c:pt idx="7">
                  <c:v>デジタルサービスの接続性と品質の向上（n=261）</c:v>
                </c:pt>
                <c:pt idx="8">
                  <c:v>教育システムを変更して新しいスキルと将来の方向性を提供（n=266）</c:v>
                </c:pt>
                <c:pt idx="9">
                  <c:v>より革新的で協調的な産業の発展の促進（n=264）</c:v>
                </c:pt>
                <c:pt idx="10">
                  <c:v>デジタル技術を活用した地域の活性化（n=265）</c:v>
                </c:pt>
                <c:pt idx="11">
                  <c:v>より革新的で協調的な社会の発展の促進（n=263）</c:v>
                </c:pt>
                <c:pt idx="12">
                  <c:v>規制の枠組みと技術基準の改善（n=261）</c:v>
                </c:pt>
              </c:strCache>
            </c:strRef>
          </c:cat>
          <c:val>
            <c:numRef>
              <c:f>'12-3DX目標・従業員別'!$N$34:$N$46</c:f>
              <c:numCache>
                <c:formatCode>0.0%</c:formatCode>
                <c:ptCount val="13"/>
                <c:pt idx="0">
                  <c:v>0.27881040892193309</c:v>
                </c:pt>
                <c:pt idx="1">
                  <c:v>0.13207547169811321</c:v>
                </c:pt>
                <c:pt idx="2">
                  <c:v>9.0909090909090912E-2</c:v>
                </c:pt>
                <c:pt idx="3">
                  <c:v>0.10227272727272728</c:v>
                </c:pt>
                <c:pt idx="4">
                  <c:v>0.10566037735849057</c:v>
                </c:pt>
                <c:pt idx="5">
                  <c:v>0.10227272727272728</c:v>
                </c:pt>
                <c:pt idx="6">
                  <c:v>7.1969696969696975E-2</c:v>
                </c:pt>
                <c:pt idx="7">
                  <c:v>7.662835249042145E-2</c:v>
                </c:pt>
                <c:pt idx="8">
                  <c:v>8.2706766917293228E-2</c:v>
                </c:pt>
                <c:pt idx="9">
                  <c:v>5.3030303030303032E-2</c:v>
                </c:pt>
                <c:pt idx="10">
                  <c:v>5.2830188679245285E-2</c:v>
                </c:pt>
                <c:pt idx="11">
                  <c:v>7.6045627376425853E-2</c:v>
                </c:pt>
                <c:pt idx="12">
                  <c:v>3.4482758620689655E-2</c:v>
                </c:pt>
              </c:numCache>
            </c:numRef>
          </c:val>
          <c:extLst>
            <c:ext xmlns:c16="http://schemas.microsoft.com/office/drawing/2014/chart" uri="{C3380CC4-5D6E-409C-BE32-E72D297353CC}">
              <c16:uniqueId val="{00000000-DC64-409A-8375-0206B36CBBE7}"/>
            </c:ext>
          </c:extLst>
        </c:ser>
        <c:ser>
          <c:idx val="2"/>
          <c:order val="1"/>
          <c:tx>
            <c:strRef>
              <c:f>'12-3DX目標・従業員別'!$O$5</c:f>
              <c:strCache>
                <c:ptCount val="1"/>
                <c:pt idx="0">
                  <c:v>設定している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'12-3DX目標・従業員別'!$M$34:$M$46</c:f>
              <c:strCache>
                <c:ptCount val="13"/>
                <c:pt idx="0">
                  <c:v>業務効率化による生産性の向上（n=269）</c:v>
                </c:pt>
                <c:pt idx="1">
                  <c:v>顧客ごとに特化した製品・サービスの提供（n=265）</c:v>
                </c:pt>
                <c:pt idx="2">
                  <c:v>デジタルデータの保護・透明性・自律性・信頼の強化（n=264）</c:v>
                </c:pt>
                <c:pt idx="3">
                  <c:v>顧客中心主義の企業文化の定着（n=264）</c:v>
                </c:pt>
                <c:pt idx="4">
                  <c:v>インフラ整備による製品・サービスの価値向上（n=265）</c:v>
                </c:pt>
                <c:pt idx="5">
                  <c:v>企業文化や組織マインドの根本的変革（n=264）</c:v>
                </c:pt>
                <c:pt idx="6">
                  <c:v>革新的なビジネスモデルの実装（n=264）</c:v>
                </c:pt>
                <c:pt idx="7">
                  <c:v>デジタルサービスの接続性と品質の向上（n=261）</c:v>
                </c:pt>
                <c:pt idx="8">
                  <c:v>教育システムを変更して新しいスキルと将来の方向性を提供（n=266）</c:v>
                </c:pt>
                <c:pt idx="9">
                  <c:v>より革新的で協調的な産業の発展の促進（n=264）</c:v>
                </c:pt>
                <c:pt idx="10">
                  <c:v>デジタル技術を活用した地域の活性化（n=265）</c:v>
                </c:pt>
                <c:pt idx="11">
                  <c:v>より革新的で協調的な社会の発展の促進（n=263）</c:v>
                </c:pt>
                <c:pt idx="12">
                  <c:v>規制の枠組みと技術基準の改善（n=261）</c:v>
                </c:pt>
              </c:strCache>
            </c:strRef>
          </c:cat>
          <c:val>
            <c:numRef>
              <c:f>'12-3DX目標・従業員別'!$O$34:$O$46</c:f>
              <c:numCache>
                <c:formatCode>0.0%</c:formatCode>
                <c:ptCount val="13"/>
                <c:pt idx="0">
                  <c:v>0.33828996282527879</c:v>
                </c:pt>
                <c:pt idx="1">
                  <c:v>0.22641509433962265</c:v>
                </c:pt>
                <c:pt idx="2">
                  <c:v>0.25378787878787878</c:v>
                </c:pt>
                <c:pt idx="3">
                  <c:v>0.26515151515151514</c:v>
                </c:pt>
                <c:pt idx="4">
                  <c:v>0.27169811320754716</c:v>
                </c:pt>
                <c:pt idx="5">
                  <c:v>0.25757575757575757</c:v>
                </c:pt>
                <c:pt idx="6">
                  <c:v>0.18181818181818182</c:v>
                </c:pt>
                <c:pt idx="7">
                  <c:v>0.22605363984674329</c:v>
                </c:pt>
                <c:pt idx="8">
                  <c:v>0.21052631578947367</c:v>
                </c:pt>
                <c:pt idx="9">
                  <c:v>0.16287878787878787</c:v>
                </c:pt>
                <c:pt idx="10">
                  <c:v>0.1169811320754717</c:v>
                </c:pt>
                <c:pt idx="11">
                  <c:v>0.14068441064638784</c:v>
                </c:pt>
                <c:pt idx="12">
                  <c:v>0.1417624521072797</c:v>
                </c:pt>
              </c:numCache>
            </c:numRef>
          </c:val>
          <c:extLst>
            <c:ext xmlns:c16="http://schemas.microsoft.com/office/drawing/2014/chart" uri="{C3380CC4-5D6E-409C-BE32-E72D297353CC}">
              <c16:uniqueId val="{00000001-DC64-409A-8375-0206B36CBBE7}"/>
            </c:ext>
          </c:extLst>
        </c:ser>
        <c:ser>
          <c:idx val="1"/>
          <c:order val="2"/>
          <c:tx>
            <c:strRef>
              <c:f>'12-3DX目標・従業員別'!$P$5</c:f>
              <c:strCache>
                <c:ptCount val="1"/>
                <c:pt idx="0">
                  <c:v>設定を検討</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'12-3DX目標・従業員別'!$M$34:$M$46</c:f>
              <c:strCache>
                <c:ptCount val="13"/>
                <c:pt idx="0">
                  <c:v>業務効率化による生産性の向上（n=269）</c:v>
                </c:pt>
                <c:pt idx="1">
                  <c:v>顧客ごとに特化した製品・サービスの提供（n=265）</c:v>
                </c:pt>
                <c:pt idx="2">
                  <c:v>デジタルデータの保護・透明性・自律性・信頼の強化（n=264）</c:v>
                </c:pt>
                <c:pt idx="3">
                  <c:v>顧客中心主義の企業文化の定着（n=264）</c:v>
                </c:pt>
                <c:pt idx="4">
                  <c:v>インフラ整備による製品・サービスの価値向上（n=265）</c:v>
                </c:pt>
                <c:pt idx="5">
                  <c:v>企業文化や組織マインドの根本的変革（n=264）</c:v>
                </c:pt>
                <c:pt idx="6">
                  <c:v>革新的なビジネスモデルの実装（n=264）</c:v>
                </c:pt>
                <c:pt idx="7">
                  <c:v>デジタルサービスの接続性と品質の向上（n=261）</c:v>
                </c:pt>
                <c:pt idx="8">
                  <c:v>教育システムを変更して新しいスキルと将来の方向性を提供（n=266）</c:v>
                </c:pt>
                <c:pt idx="9">
                  <c:v>より革新的で協調的な産業の発展の促進（n=264）</c:v>
                </c:pt>
                <c:pt idx="10">
                  <c:v>デジタル技術を活用した地域の活性化（n=265）</c:v>
                </c:pt>
                <c:pt idx="11">
                  <c:v>より革新的で協調的な社会の発展の促進（n=263）</c:v>
                </c:pt>
                <c:pt idx="12">
                  <c:v>規制の枠組みと技術基準の改善（n=261）</c:v>
                </c:pt>
              </c:strCache>
            </c:strRef>
          </c:cat>
          <c:val>
            <c:numRef>
              <c:f>'12-3DX目標・従業員別'!$P$34:$P$46</c:f>
              <c:numCache>
                <c:formatCode>0.0%</c:formatCode>
                <c:ptCount val="13"/>
                <c:pt idx="0">
                  <c:v>0.25278810408921931</c:v>
                </c:pt>
                <c:pt idx="1">
                  <c:v>0.21132075471698114</c:v>
                </c:pt>
                <c:pt idx="2">
                  <c:v>0.26515151515151514</c:v>
                </c:pt>
                <c:pt idx="3">
                  <c:v>0.18939393939393939</c:v>
                </c:pt>
                <c:pt idx="4">
                  <c:v>0.23773584905660378</c:v>
                </c:pt>
                <c:pt idx="5">
                  <c:v>0.31060606060606061</c:v>
                </c:pt>
                <c:pt idx="6">
                  <c:v>0.2878787878787879</c:v>
                </c:pt>
                <c:pt idx="7">
                  <c:v>0.26436781609195403</c:v>
                </c:pt>
                <c:pt idx="8">
                  <c:v>0.33082706766917291</c:v>
                </c:pt>
                <c:pt idx="9">
                  <c:v>0.22348484848484848</c:v>
                </c:pt>
                <c:pt idx="10">
                  <c:v>0.18867924528301888</c:v>
                </c:pt>
                <c:pt idx="11">
                  <c:v>0.26615969581749049</c:v>
                </c:pt>
                <c:pt idx="12">
                  <c:v>0.17241379310344829</c:v>
                </c:pt>
              </c:numCache>
            </c:numRef>
          </c:val>
          <c:extLst>
            <c:ext xmlns:c16="http://schemas.microsoft.com/office/drawing/2014/chart" uri="{C3380CC4-5D6E-409C-BE32-E72D297353CC}">
              <c16:uniqueId val="{00000002-DC64-409A-8375-0206B36CBBE7}"/>
            </c:ext>
          </c:extLst>
        </c:ser>
        <c:ser>
          <c:idx val="3"/>
          <c:order val="3"/>
          <c:tx>
            <c:strRef>
              <c:f>'12-3DX目標・従業員別'!$Q$5</c:f>
              <c:strCache>
                <c:ptCount val="1"/>
                <c:pt idx="0">
                  <c:v>特にしていない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'12-3DX目標・従業員別'!$M$34:$M$46</c:f>
              <c:strCache>
                <c:ptCount val="13"/>
                <c:pt idx="0">
                  <c:v>業務効率化による生産性の向上（n=269）</c:v>
                </c:pt>
                <c:pt idx="1">
                  <c:v>顧客ごとに特化した製品・サービスの提供（n=265）</c:v>
                </c:pt>
                <c:pt idx="2">
                  <c:v>デジタルデータの保護・透明性・自律性・信頼の強化（n=264）</c:v>
                </c:pt>
                <c:pt idx="3">
                  <c:v>顧客中心主義の企業文化の定着（n=264）</c:v>
                </c:pt>
                <c:pt idx="4">
                  <c:v>インフラ整備による製品・サービスの価値向上（n=265）</c:v>
                </c:pt>
                <c:pt idx="5">
                  <c:v>企業文化や組織マインドの根本的変革（n=264）</c:v>
                </c:pt>
                <c:pt idx="6">
                  <c:v>革新的なビジネスモデルの実装（n=264）</c:v>
                </c:pt>
                <c:pt idx="7">
                  <c:v>デジタルサービスの接続性と品質の向上（n=261）</c:v>
                </c:pt>
                <c:pt idx="8">
                  <c:v>教育システムを変更して新しいスキルと将来の方向性を提供（n=266）</c:v>
                </c:pt>
                <c:pt idx="9">
                  <c:v>より革新的で協調的な産業の発展の促進（n=264）</c:v>
                </c:pt>
                <c:pt idx="10">
                  <c:v>デジタル技術を活用した地域の活性化（n=265）</c:v>
                </c:pt>
                <c:pt idx="11">
                  <c:v>より革新的で協調的な社会の発展の促進（n=263）</c:v>
                </c:pt>
                <c:pt idx="12">
                  <c:v>規制の枠組みと技術基準の改善（n=261）</c:v>
                </c:pt>
              </c:strCache>
            </c:strRef>
          </c:cat>
          <c:val>
            <c:numRef>
              <c:f>'12-3DX目標・従業員別'!$Q$34:$Q$46</c:f>
              <c:numCache>
                <c:formatCode>0.0%</c:formatCode>
                <c:ptCount val="13"/>
                <c:pt idx="0">
                  <c:v>0.10037174721189591</c:v>
                </c:pt>
                <c:pt idx="1">
                  <c:v>0.34339622641509432</c:v>
                </c:pt>
                <c:pt idx="2">
                  <c:v>0.31060606060606061</c:v>
                </c:pt>
                <c:pt idx="3">
                  <c:v>0.34469696969696972</c:v>
                </c:pt>
                <c:pt idx="4">
                  <c:v>0.31698113207547168</c:v>
                </c:pt>
                <c:pt idx="5">
                  <c:v>0.25</c:v>
                </c:pt>
                <c:pt idx="6">
                  <c:v>0.38257575757575757</c:v>
                </c:pt>
                <c:pt idx="7">
                  <c:v>0.34865900383141762</c:v>
                </c:pt>
                <c:pt idx="8">
                  <c:v>0.29699248120300753</c:v>
                </c:pt>
                <c:pt idx="9">
                  <c:v>0.45075757575757575</c:v>
                </c:pt>
                <c:pt idx="10">
                  <c:v>0.55471698113207546</c:v>
                </c:pt>
                <c:pt idx="11">
                  <c:v>0.40684410646387831</c:v>
                </c:pt>
                <c:pt idx="12">
                  <c:v>0.52490421455938696</c:v>
                </c:pt>
              </c:numCache>
            </c:numRef>
          </c:val>
          <c:extLst>
            <c:ext xmlns:c16="http://schemas.microsoft.com/office/drawing/2014/chart" uri="{C3380CC4-5D6E-409C-BE32-E72D297353CC}">
              <c16:uniqueId val="{00000003-DC64-409A-8375-0206B36CBBE7}"/>
            </c:ext>
          </c:extLst>
        </c:ser>
        <c:ser>
          <c:idx val="4"/>
          <c:order val="4"/>
          <c:tx>
            <c:strRef>
              <c:f>'12-3DX目標・従業員別'!$R$5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'12-3DX目標・従業員別'!$M$34:$M$46</c:f>
              <c:strCache>
                <c:ptCount val="13"/>
                <c:pt idx="0">
                  <c:v>業務効率化による生産性の向上（n=269）</c:v>
                </c:pt>
                <c:pt idx="1">
                  <c:v>顧客ごとに特化した製品・サービスの提供（n=265）</c:v>
                </c:pt>
                <c:pt idx="2">
                  <c:v>デジタルデータの保護・透明性・自律性・信頼の強化（n=264）</c:v>
                </c:pt>
                <c:pt idx="3">
                  <c:v>顧客中心主義の企業文化の定着（n=264）</c:v>
                </c:pt>
                <c:pt idx="4">
                  <c:v>インフラ整備による製品・サービスの価値向上（n=265）</c:v>
                </c:pt>
                <c:pt idx="5">
                  <c:v>企業文化や組織マインドの根本的変革（n=264）</c:v>
                </c:pt>
                <c:pt idx="6">
                  <c:v>革新的なビジネスモデルの実装（n=264）</c:v>
                </c:pt>
                <c:pt idx="7">
                  <c:v>デジタルサービスの接続性と品質の向上（n=261）</c:v>
                </c:pt>
                <c:pt idx="8">
                  <c:v>教育システムを変更して新しいスキルと将来の方向性を提供（n=266）</c:v>
                </c:pt>
                <c:pt idx="9">
                  <c:v>より革新的で協調的な産業の発展の促進（n=264）</c:v>
                </c:pt>
                <c:pt idx="10">
                  <c:v>デジタル技術を活用した地域の活性化（n=265）</c:v>
                </c:pt>
                <c:pt idx="11">
                  <c:v>より革新的で協調的な社会の発展の促進（n=263）</c:v>
                </c:pt>
                <c:pt idx="12">
                  <c:v>規制の枠組みと技術基準の改善（n=261）</c:v>
                </c:pt>
              </c:strCache>
            </c:strRef>
          </c:cat>
          <c:val>
            <c:numRef>
              <c:f>'12-3DX目標・従業員別'!$R$34:$R$46</c:f>
              <c:numCache>
                <c:formatCode>0.0%</c:formatCode>
                <c:ptCount val="13"/>
                <c:pt idx="0">
                  <c:v>2.9739776951672861E-2</c:v>
                </c:pt>
                <c:pt idx="1">
                  <c:v>8.6792452830188674E-2</c:v>
                </c:pt>
                <c:pt idx="2">
                  <c:v>7.9545454545454544E-2</c:v>
                </c:pt>
                <c:pt idx="3">
                  <c:v>9.8484848484848481E-2</c:v>
                </c:pt>
                <c:pt idx="4">
                  <c:v>6.7924528301886791E-2</c:v>
                </c:pt>
                <c:pt idx="5">
                  <c:v>7.9545454545454544E-2</c:v>
                </c:pt>
                <c:pt idx="6">
                  <c:v>7.575757575757576E-2</c:v>
                </c:pt>
                <c:pt idx="7">
                  <c:v>8.4291187739463605E-2</c:v>
                </c:pt>
                <c:pt idx="8">
                  <c:v>7.8947368421052627E-2</c:v>
                </c:pt>
                <c:pt idx="9">
                  <c:v>0.10984848484848485</c:v>
                </c:pt>
                <c:pt idx="10">
                  <c:v>8.6792452830188674E-2</c:v>
                </c:pt>
                <c:pt idx="11">
                  <c:v>0.11026615969581749</c:v>
                </c:pt>
                <c:pt idx="12">
                  <c:v>0.12643678160919541</c:v>
                </c:pt>
              </c:numCache>
            </c:numRef>
          </c:val>
          <c:extLst>
            <c:ext xmlns:c16="http://schemas.microsoft.com/office/drawing/2014/chart" uri="{C3380CC4-5D6E-409C-BE32-E72D297353CC}">
              <c16:uniqueId val="{00000004-DC64-409A-8375-0206B36CBBE7}"/>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7926604132469"/>
          <c:y val="0.12669027777777778"/>
          <c:w val="0.56763826933067374"/>
          <c:h val="0.72979590853841003"/>
        </c:manualLayout>
      </c:layout>
      <c:barChart>
        <c:barDir val="bar"/>
        <c:grouping val="stacked"/>
        <c:varyColors val="0"/>
        <c:ser>
          <c:idx val="0"/>
          <c:order val="0"/>
          <c:tx>
            <c:strRef>
              <c:f>'12-5DX目標・提供製品・サービス提供先別'!$N$5</c:f>
              <c:strCache>
                <c:ptCount val="1"/>
                <c:pt idx="0">
                  <c:v>重点目標として設定</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'12-5DX目標・提供製品・サービス提供先別'!$M$6:$M$18</c:f>
              <c:strCache>
                <c:ptCount val="13"/>
                <c:pt idx="0">
                  <c:v>業務効率化による生産性の向上（n=114）</c:v>
                </c:pt>
                <c:pt idx="1">
                  <c:v>顧客ごとに特化した製品・サービスの提供（n=115）</c:v>
                </c:pt>
                <c:pt idx="2">
                  <c:v>デジタルデータの保護・透明性・自律性・信頼の強化（n=111）</c:v>
                </c:pt>
                <c:pt idx="3">
                  <c:v>顧客中心主義の企業文化の定着（n=111）</c:v>
                </c:pt>
                <c:pt idx="4">
                  <c:v>インフラ整備による製品・サービスの価値向上（n=112）</c:v>
                </c:pt>
                <c:pt idx="5">
                  <c:v>企業文化や組織マインドの根本的変革（n=111）</c:v>
                </c:pt>
                <c:pt idx="6">
                  <c:v>革新的なビジネスモデルの実装（n=112）</c:v>
                </c:pt>
                <c:pt idx="7">
                  <c:v>デジタルサービスの接続性と品質の向上（n=112）</c:v>
                </c:pt>
                <c:pt idx="8">
                  <c:v>教育システムを変更して新しいスキルと将来の方向性を提供（n=111）</c:v>
                </c:pt>
                <c:pt idx="9">
                  <c:v>より革新的で協調的な産業の発展の促進（n=111）</c:v>
                </c:pt>
                <c:pt idx="10">
                  <c:v>デジタル技術を活用した地域の活性化（n=112）</c:v>
                </c:pt>
                <c:pt idx="11">
                  <c:v>より革新的で協調的な社会の発展の促進（n=110）</c:v>
                </c:pt>
                <c:pt idx="12">
                  <c:v>規制の枠組みと技術基準の改善（n=111）</c:v>
                </c:pt>
              </c:strCache>
            </c:strRef>
          </c:cat>
          <c:val>
            <c:numRef>
              <c:f>'12-5DX目標・提供製品・サービス提供先別'!$N$6:$N$18</c:f>
              <c:numCache>
                <c:formatCode>0.0%</c:formatCode>
                <c:ptCount val="13"/>
                <c:pt idx="0">
                  <c:v>0.20175438596491227</c:v>
                </c:pt>
                <c:pt idx="1">
                  <c:v>0.2</c:v>
                </c:pt>
                <c:pt idx="2">
                  <c:v>0.10810810810810811</c:v>
                </c:pt>
                <c:pt idx="3">
                  <c:v>7.2072072072072071E-2</c:v>
                </c:pt>
                <c:pt idx="4">
                  <c:v>9.8214285714285712E-2</c:v>
                </c:pt>
                <c:pt idx="5">
                  <c:v>4.5045045045045043E-2</c:v>
                </c:pt>
                <c:pt idx="6">
                  <c:v>9.8214285714285712E-2</c:v>
                </c:pt>
                <c:pt idx="7">
                  <c:v>8.0357142857142863E-2</c:v>
                </c:pt>
                <c:pt idx="8">
                  <c:v>5.4054054054054057E-2</c:v>
                </c:pt>
                <c:pt idx="9">
                  <c:v>5.4054054054054057E-2</c:v>
                </c:pt>
                <c:pt idx="10">
                  <c:v>4.4642857142857144E-2</c:v>
                </c:pt>
                <c:pt idx="11">
                  <c:v>4.5454545454545456E-2</c:v>
                </c:pt>
                <c:pt idx="12">
                  <c:v>4.5045045045045043E-2</c:v>
                </c:pt>
              </c:numCache>
            </c:numRef>
          </c:val>
          <c:extLst>
            <c:ext xmlns:c16="http://schemas.microsoft.com/office/drawing/2014/chart" uri="{C3380CC4-5D6E-409C-BE32-E72D297353CC}">
              <c16:uniqueId val="{00000000-1ED9-4FAD-A309-EFEA04D38584}"/>
            </c:ext>
          </c:extLst>
        </c:ser>
        <c:ser>
          <c:idx val="2"/>
          <c:order val="1"/>
          <c:tx>
            <c:strRef>
              <c:f>'12-5DX目標・提供製品・サービス提供先別'!$O$5</c:f>
              <c:strCache>
                <c:ptCount val="1"/>
                <c:pt idx="0">
                  <c:v>設定している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'12-5DX目標・提供製品・サービス提供先別'!$M$6:$M$18</c:f>
              <c:strCache>
                <c:ptCount val="13"/>
                <c:pt idx="0">
                  <c:v>業務効率化による生産性の向上（n=114）</c:v>
                </c:pt>
                <c:pt idx="1">
                  <c:v>顧客ごとに特化した製品・サービスの提供（n=115）</c:v>
                </c:pt>
                <c:pt idx="2">
                  <c:v>デジタルデータの保護・透明性・自律性・信頼の強化（n=111）</c:v>
                </c:pt>
                <c:pt idx="3">
                  <c:v>顧客中心主義の企業文化の定着（n=111）</c:v>
                </c:pt>
                <c:pt idx="4">
                  <c:v>インフラ整備による製品・サービスの価値向上（n=112）</c:v>
                </c:pt>
                <c:pt idx="5">
                  <c:v>企業文化や組織マインドの根本的変革（n=111）</c:v>
                </c:pt>
                <c:pt idx="6">
                  <c:v>革新的なビジネスモデルの実装（n=112）</c:v>
                </c:pt>
                <c:pt idx="7">
                  <c:v>デジタルサービスの接続性と品質の向上（n=112）</c:v>
                </c:pt>
                <c:pt idx="8">
                  <c:v>教育システムを変更して新しいスキルと将来の方向性を提供（n=111）</c:v>
                </c:pt>
                <c:pt idx="9">
                  <c:v>より革新的で協調的な産業の発展の促進（n=111）</c:v>
                </c:pt>
                <c:pt idx="10">
                  <c:v>デジタル技術を活用した地域の活性化（n=112）</c:v>
                </c:pt>
                <c:pt idx="11">
                  <c:v>より革新的で協調的な社会の発展の促進（n=110）</c:v>
                </c:pt>
                <c:pt idx="12">
                  <c:v>規制の枠組みと技術基準の改善（n=111）</c:v>
                </c:pt>
              </c:strCache>
            </c:strRef>
          </c:cat>
          <c:val>
            <c:numRef>
              <c:f>'12-5DX目標・提供製品・サービス提供先別'!$O$6:$O$18</c:f>
              <c:numCache>
                <c:formatCode>0.0%</c:formatCode>
                <c:ptCount val="13"/>
                <c:pt idx="0">
                  <c:v>0.21929824561403508</c:v>
                </c:pt>
                <c:pt idx="1">
                  <c:v>0.22608695652173913</c:v>
                </c:pt>
                <c:pt idx="2">
                  <c:v>0.22522522522522523</c:v>
                </c:pt>
                <c:pt idx="3">
                  <c:v>0.21621621621621623</c:v>
                </c:pt>
                <c:pt idx="4">
                  <c:v>0.16964285714285715</c:v>
                </c:pt>
                <c:pt idx="5">
                  <c:v>0.17117117117117117</c:v>
                </c:pt>
                <c:pt idx="6">
                  <c:v>0.14285714285714285</c:v>
                </c:pt>
                <c:pt idx="7">
                  <c:v>0.22321428571428573</c:v>
                </c:pt>
                <c:pt idx="8">
                  <c:v>0.16216216216216217</c:v>
                </c:pt>
                <c:pt idx="9">
                  <c:v>0.13513513513513514</c:v>
                </c:pt>
                <c:pt idx="10">
                  <c:v>0.15178571428571427</c:v>
                </c:pt>
                <c:pt idx="11">
                  <c:v>0.12727272727272726</c:v>
                </c:pt>
                <c:pt idx="12">
                  <c:v>0.13513513513513514</c:v>
                </c:pt>
              </c:numCache>
            </c:numRef>
          </c:val>
          <c:extLst>
            <c:ext xmlns:c16="http://schemas.microsoft.com/office/drawing/2014/chart" uri="{C3380CC4-5D6E-409C-BE32-E72D297353CC}">
              <c16:uniqueId val="{00000001-1ED9-4FAD-A309-EFEA04D38584}"/>
            </c:ext>
          </c:extLst>
        </c:ser>
        <c:ser>
          <c:idx val="1"/>
          <c:order val="2"/>
          <c:tx>
            <c:strRef>
              <c:f>'12-5DX目標・提供製品・サービス提供先別'!$P$5</c:f>
              <c:strCache>
                <c:ptCount val="1"/>
                <c:pt idx="0">
                  <c:v>設定を検討</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'12-5DX目標・提供製品・サービス提供先別'!$M$6:$M$18</c:f>
              <c:strCache>
                <c:ptCount val="13"/>
                <c:pt idx="0">
                  <c:v>業務効率化による生産性の向上（n=114）</c:v>
                </c:pt>
                <c:pt idx="1">
                  <c:v>顧客ごとに特化した製品・サービスの提供（n=115）</c:v>
                </c:pt>
                <c:pt idx="2">
                  <c:v>デジタルデータの保護・透明性・自律性・信頼の強化（n=111）</c:v>
                </c:pt>
                <c:pt idx="3">
                  <c:v>顧客中心主義の企業文化の定着（n=111）</c:v>
                </c:pt>
                <c:pt idx="4">
                  <c:v>インフラ整備による製品・サービスの価値向上（n=112）</c:v>
                </c:pt>
                <c:pt idx="5">
                  <c:v>企業文化や組織マインドの根本的変革（n=111）</c:v>
                </c:pt>
                <c:pt idx="6">
                  <c:v>革新的なビジネスモデルの実装（n=112）</c:v>
                </c:pt>
                <c:pt idx="7">
                  <c:v>デジタルサービスの接続性と品質の向上（n=112）</c:v>
                </c:pt>
                <c:pt idx="8">
                  <c:v>教育システムを変更して新しいスキルと将来の方向性を提供（n=111）</c:v>
                </c:pt>
                <c:pt idx="9">
                  <c:v>より革新的で協調的な産業の発展の促進（n=111）</c:v>
                </c:pt>
                <c:pt idx="10">
                  <c:v>デジタル技術を活用した地域の活性化（n=112）</c:v>
                </c:pt>
                <c:pt idx="11">
                  <c:v>より革新的で協調的な社会の発展の促進（n=110）</c:v>
                </c:pt>
                <c:pt idx="12">
                  <c:v>規制の枠組みと技術基準の改善（n=111）</c:v>
                </c:pt>
              </c:strCache>
            </c:strRef>
          </c:cat>
          <c:val>
            <c:numRef>
              <c:f>'12-5DX目標・提供製品・サービス提供先別'!$P$6:$P$18</c:f>
              <c:numCache>
                <c:formatCode>0.0%</c:formatCode>
                <c:ptCount val="13"/>
                <c:pt idx="0">
                  <c:v>0.33333333333333331</c:v>
                </c:pt>
                <c:pt idx="1">
                  <c:v>0.20869565217391303</c:v>
                </c:pt>
                <c:pt idx="2">
                  <c:v>0.33333333333333331</c:v>
                </c:pt>
                <c:pt idx="3">
                  <c:v>0.26126126126126126</c:v>
                </c:pt>
                <c:pt idx="4">
                  <c:v>0.29464285714285715</c:v>
                </c:pt>
                <c:pt idx="5">
                  <c:v>0.36936936936936937</c:v>
                </c:pt>
                <c:pt idx="6">
                  <c:v>0.29464285714285715</c:v>
                </c:pt>
                <c:pt idx="7">
                  <c:v>0.3392857142857143</c:v>
                </c:pt>
                <c:pt idx="8">
                  <c:v>0.32432432432432434</c:v>
                </c:pt>
                <c:pt idx="9">
                  <c:v>0.27927927927927926</c:v>
                </c:pt>
                <c:pt idx="10">
                  <c:v>0.23214285714285715</c:v>
                </c:pt>
                <c:pt idx="11">
                  <c:v>0.25454545454545452</c:v>
                </c:pt>
                <c:pt idx="12">
                  <c:v>0.25225225225225223</c:v>
                </c:pt>
              </c:numCache>
            </c:numRef>
          </c:val>
          <c:extLst>
            <c:ext xmlns:c16="http://schemas.microsoft.com/office/drawing/2014/chart" uri="{C3380CC4-5D6E-409C-BE32-E72D297353CC}">
              <c16:uniqueId val="{00000002-1ED9-4FAD-A309-EFEA04D38584}"/>
            </c:ext>
          </c:extLst>
        </c:ser>
        <c:ser>
          <c:idx val="3"/>
          <c:order val="3"/>
          <c:tx>
            <c:strRef>
              <c:f>'12-5DX目標・提供製品・サービス提供先別'!$Q$5</c:f>
              <c:strCache>
                <c:ptCount val="1"/>
                <c:pt idx="0">
                  <c:v>特にしていない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'12-5DX目標・提供製品・サービス提供先別'!$M$6:$M$18</c:f>
              <c:strCache>
                <c:ptCount val="13"/>
                <c:pt idx="0">
                  <c:v>業務効率化による生産性の向上（n=114）</c:v>
                </c:pt>
                <c:pt idx="1">
                  <c:v>顧客ごとに特化した製品・サービスの提供（n=115）</c:v>
                </c:pt>
                <c:pt idx="2">
                  <c:v>デジタルデータの保護・透明性・自律性・信頼の強化（n=111）</c:v>
                </c:pt>
                <c:pt idx="3">
                  <c:v>顧客中心主義の企業文化の定着（n=111）</c:v>
                </c:pt>
                <c:pt idx="4">
                  <c:v>インフラ整備による製品・サービスの価値向上（n=112）</c:v>
                </c:pt>
                <c:pt idx="5">
                  <c:v>企業文化や組織マインドの根本的変革（n=111）</c:v>
                </c:pt>
                <c:pt idx="6">
                  <c:v>革新的なビジネスモデルの実装（n=112）</c:v>
                </c:pt>
                <c:pt idx="7">
                  <c:v>デジタルサービスの接続性と品質の向上（n=112）</c:v>
                </c:pt>
                <c:pt idx="8">
                  <c:v>教育システムを変更して新しいスキルと将来の方向性を提供（n=111）</c:v>
                </c:pt>
                <c:pt idx="9">
                  <c:v>より革新的で協調的な産業の発展の促進（n=111）</c:v>
                </c:pt>
                <c:pt idx="10">
                  <c:v>デジタル技術を活用した地域の活性化（n=112）</c:v>
                </c:pt>
                <c:pt idx="11">
                  <c:v>より革新的で協調的な社会の発展の促進（n=110）</c:v>
                </c:pt>
                <c:pt idx="12">
                  <c:v>規制の枠組みと技術基準の改善（n=111）</c:v>
                </c:pt>
              </c:strCache>
            </c:strRef>
          </c:cat>
          <c:val>
            <c:numRef>
              <c:f>'12-5DX目標・提供製品・サービス提供先別'!$Q$6:$Q$18</c:f>
              <c:numCache>
                <c:formatCode>0.0%</c:formatCode>
                <c:ptCount val="13"/>
                <c:pt idx="0">
                  <c:v>0.22807017543859648</c:v>
                </c:pt>
                <c:pt idx="1">
                  <c:v>0.33043478260869563</c:v>
                </c:pt>
                <c:pt idx="2">
                  <c:v>0.27027027027027029</c:v>
                </c:pt>
                <c:pt idx="3">
                  <c:v>0.36036036036036034</c:v>
                </c:pt>
                <c:pt idx="4">
                  <c:v>0.38392857142857145</c:v>
                </c:pt>
                <c:pt idx="5">
                  <c:v>0.33333333333333331</c:v>
                </c:pt>
                <c:pt idx="6">
                  <c:v>0.375</c:v>
                </c:pt>
                <c:pt idx="7">
                  <c:v>0.2767857142857143</c:v>
                </c:pt>
                <c:pt idx="8">
                  <c:v>0.3963963963963964</c:v>
                </c:pt>
                <c:pt idx="9">
                  <c:v>0.4144144144144144</c:v>
                </c:pt>
                <c:pt idx="10">
                  <c:v>0.48214285714285715</c:v>
                </c:pt>
                <c:pt idx="11">
                  <c:v>0.43636363636363634</c:v>
                </c:pt>
                <c:pt idx="12">
                  <c:v>0.42342342342342343</c:v>
                </c:pt>
              </c:numCache>
            </c:numRef>
          </c:val>
          <c:extLst>
            <c:ext xmlns:c16="http://schemas.microsoft.com/office/drawing/2014/chart" uri="{C3380CC4-5D6E-409C-BE32-E72D297353CC}">
              <c16:uniqueId val="{00000003-1ED9-4FAD-A309-EFEA04D38584}"/>
            </c:ext>
          </c:extLst>
        </c:ser>
        <c:ser>
          <c:idx val="4"/>
          <c:order val="4"/>
          <c:tx>
            <c:strRef>
              <c:f>'12-5DX目標・提供製品・サービス提供先別'!$R$5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'12-5DX目標・提供製品・サービス提供先別'!$M$6:$M$18</c:f>
              <c:strCache>
                <c:ptCount val="13"/>
                <c:pt idx="0">
                  <c:v>業務効率化による生産性の向上（n=114）</c:v>
                </c:pt>
                <c:pt idx="1">
                  <c:v>顧客ごとに特化した製品・サービスの提供（n=115）</c:v>
                </c:pt>
                <c:pt idx="2">
                  <c:v>デジタルデータの保護・透明性・自律性・信頼の強化（n=111）</c:v>
                </c:pt>
                <c:pt idx="3">
                  <c:v>顧客中心主義の企業文化の定着（n=111）</c:v>
                </c:pt>
                <c:pt idx="4">
                  <c:v>インフラ整備による製品・サービスの価値向上（n=112）</c:v>
                </c:pt>
                <c:pt idx="5">
                  <c:v>企業文化や組織マインドの根本的変革（n=111）</c:v>
                </c:pt>
                <c:pt idx="6">
                  <c:v>革新的なビジネスモデルの実装（n=112）</c:v>
                </c:pt>
                <c:pt idx="7">
                  <c:v>デジタルサービスの接続性と品質の向上（n=112）</c:v>
                </c:pt>
                <c:pt idx="8">
                  <c:v>教育システムを変更して新しいスキルと将来の方向性を提供（n=111）</c:v>
                </c:pt>
                <c:pt idx="9">
                  <c:v>より革新的で協調的な産業の発展の促進（n=111）</c:v>
                </c:pt>
                <c:pt idx="10">
                  <c:v>デジタル技術を活用した地域の活性化（n=112）</c:v>
                </c:pt>
                <c:pt idx="11">
                  <c:v>より革新的で協調的な社会の発展の促進（n=110）</c:v>
                </c:pt>
                <c:pt idx="12">
                  <c:v>規制の枠組みと技術基準の改善（n=111）</c:v>
                </c:pt>
              </c:strCache>
            </c:strRef>
          </c:cat>
          <c:val>
            <c:numRef>
              <c:f>'12-5DX目標・提供製品・サービス提供先別'!$R$6:$R$18</c:f>
              <c:numCache>
                <c:formatCode>0.0%</c:formatCode>
                <c:ptCount val="13"/>
                <c:pt idx="0">
                  <c:v>1.7543859649122806E-2</c:v>
                </c:pt>
                <c:pt idx="1">
                  <c:v>3.4782608695652174E-2</c:v>
                </c:pt>
                <c:pt idx="2">
                  <c:v>6.3063063063063057E-2</c:v>
                </c:pt>
                <c:pt idx="3">
                  <c:v>9.0090090090090086E-2</c:v>
                </c:pt>
                <c:pt idx="4">
                  <c:v>5.3571428571428568E-2</c:v>
                </c:pt>
                <c:pt idx="5">
                  <c:v>8.1081081081081086E-2</c:v>
                </c:pt>
                <c:pt idx="6">
                  <c:v>8.9285714285714288E-2</c:v>
                </c:pt>
                <c:pt idx="7">
                  <c:v>8.0357142857142863E-2</c:v>
                </c:pt>
                <c:pt idx="8">
                  <c:v>6.3063063063063057E-2</c:v>
                </c:pt>
                <c:pt idx="9">
                  <c:v>0.11711711711711711</c:v>
                </c:pt>
                <c:pt idx="10">
                  <c:v>8.9285714285714288E-2</c:v>
                </c:pt>
                <c:pt idx="11">
                  <c:v>0.13636363636363635</c:v>
                </c:pt>
                <c:pt idx="12">
                  <c:v>0.14414414414414414</c:v>
                </c:pt>
              </c:numCache>
            </c:numRef>
          </c:val>
          <c:extLst>
            <c:ext xmlns:c16="http://schemas.microsoft.com/office/drawing/2014/chart" uri="{C3380CC4-5D6E-409C-BE32-E72D297353CC}">
              <c16:uniqueId val="{00000004-1ED9-4FAD-A309-EFEA04D38584}"/>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6059576719576716"/>
          <c:h val="7.79700924268673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39736699579218"/>
          <c:y val="0.12416454425871909"/>
          <c:w val="0.58440590759488398"/>
          <c:h val="0.72979590853841003"/>
        </c:manualLayout>
      </c:layout>
      <c:barChart>
        <c:barDir val="bar"/>
        <c:grouping val="stacked"/>
        <c:varyColors val="0"/>
        <c:ser>
          <c:idx val="0"/>
          <c:order val="0"/>
          <c:tx>
            <c:strRef>
              <c:f>'12-5DX目標・提供製品・サービス提供先別'!$N$5</c:f>
              <c:strCache>
                <c:ptCount val="1"/>
                <c:pt idx="0">
                  <c:v>重点目標として設定</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'12-5DX目標・提供製品・サービス提供先別'!$M$20:$M$32</c:f>
              <c:strCache>
                <c:ptCount val="13"/>
                <c:pt idx="0">
                  <c:v>業務効率化による生産性の向上（n=45）</c:v>
                </c:pt>
                <c:pt idx="1">
                  <c:v>顧客ごとに特化した製品・サービスの提供（n=45）</c:v>
                </c:pt>
                <c:pt idx="2">
                  <c:v>デジタルデータの保護・透明性・自律性・信頼の強化（n=45）</c:v>
                </c:pt>
                <c:pt idx="3">
                  <c:v>顧客中心主義の企業文化の定着（n=46）</c:v>
                </c:pt>
                <c:pt idx="4">
                  <c:v>インフラ整備による製品・サービスの価値向上（n=46）</c:v>
                </c:pt>
                <c:pt idx="5">
                  <c:v>企業文化や組織マインドの根本的変革（n=45）</c:v>
                </c:pt>
                <c:pt idx="6">
                  <c:v>革新的なビジネスモデルの実装（n=45）</c:v>
                </c:pt>
                <c:pt idx="7">
                  <c:v>デジタルサービスの接続性と品質の向上（n=45）</c:v>
                </c:pt>
                <c:pt idx="8">
                  <c:v>教育システムを変更して新しいスキルと将来の方向性を提供（n=46）</c:v>
                </c:pt>
                <c:pt idx="9">
                  <c:v>より革新的で協調的な産業の発展の促進（n=46）</c:v>
                </c:pt>
                <c:pt idx="10">
                  <c:v>デジタル技術を活用した地域の活性化（n=46）</c:v>
                </c:pt>
                <c:pt idx="11">
                  <c:v>より革新的で協調的な社会の発展の促進（n=46）</c:v>
                </c:pt>
                <c:pt idx="12">
                  <c:v>規制の枠組みと技術基準の改善（n=45）</c:v>
                </c:pt>
              </c:strCache>
            </c:strRef>
          </c:cat>
          <c:val>
            <c:numRef>
              <c:f>'12-5DX目標・提供製品・サービス提供先別'!$N$20:$N$32</c:f>
              <c:numCache>
                <c:formatCode>0.0%</c:formatCode>
                <c:ptCount val="13"/>
                <c:pt idx="0">
                  <c:v>0.17777777777777778</c:v>
                </c:pt>
                <c:pt idx="1">
                  <c:v>0.2</c:v>
                </c:pt>
                <c:pt idx="2">
                  <c:v>0.15555555555555556</c:v>
                </c:pt>
                <c:pt idx="3">
                  <c:v>6.5217391304347824E-2</c:v>
                </c:pt>
                <c:pt idx="4">
                  <c:v>0.10869565217391304</c:v>
                </c:pt>
                <c:pt idx="5">
                  <c:v>8.8888888888888892E-2</c:v>
                </c:pt>
                <c:pt idx="6">
                  <c:v>6.6666666666666666E-2</c:v>
                </c:pt>
                <c:pt idx="7">
                  <c:v>0.13333333333333333</c:v>
                </c:pt>
                <c:pt idx="8">
                  <c:v>8.6956521739130432E-2</c:v>
                </c:pt>
                <c:pt idx="9">
                  <c:v>6.5217391304347824E-2</c:v>
                </c:pt>
                <c:pt idx="10">
                  <c:v>6.5217391304347824E-2</c:v>
                </c:pt>
                <c:pt idx="11">
                  <c:v>6.5217391304347824E-2</c:v>
                </c:pt>
                <c:pt idx="12">
                  <c:v>4.4444444444444446E-2</c:v>
                </c:pt>
              </c:numCache>
            </c:numRef>
          </c:val>
          <c:extLst>
            <c:ext xmlns:c16="http://schemas.microsoft.com/office/drawing/2014/chart" uri="{C3380CC4-5D6E-409C-BE32-E72D297353CC}">
              <c16:uniqueId val="{00000000-2265-4523-9ADE-43C4CDD283EA}"/>
            </c:ext>
          </c:extLst>
        </c:ser>
        <c:ser>
          <c:idx val="2"/>
          <c:order val="1"/>
          <c:tx>
            <c:strRef>
              <c:f>'12-5DX目標・提供製品・サービス提供先別'!$O$5</c:f>
              <c:strCache>
                <c:ptCount val="1"/>
                <c:pt idx="0">
                  <c:v>設定している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'12-5DX目標・提供製品・サービス提供先別'!$M$20:$M$32</c:f>
              <c:strCache>
                <c:ptCount val="13"/>
                <c:pt idx="0">
                  <c:v>業務効率化による生産性の向上（n=45）</c:v>
                </c:pt>
                <c:pt idx="1">
                  <c:v>顧客ごとに特化した製品・サービスの提供（n=45）</c:v>
                </c:pt>
                <c:pt idx="2">
                  <c:v>デジタルデータの保護・透明性・自律性・信頼の強化（n=45）</c:v>
                </c:pt>
                <c:pt idx="3">
                  <c:v>顧客中心主義の企業文化の定着（n=46）</c:v>
                </c:pt>
                <c:pt idx="4">
                  <c:v>インフラ整備による製品・サービスの価値向上（n=46）</c:v>
                </c:pt>
                <c:pt idx="5">
                  <c:v>企業文化や組織マインドの根本的変革（n=45）</c:v>
                </c:pt>
                <c:pt idx="6">
                  <c:v>革新的なビジネスモデルの実装（n=45）</c:v>
                </c:pt>
                <c:pt idx="7">
                  <c:v>デジタルサービスの接続性と品質の向上（n=45）</c:v>
                </c:pt>
                <c:pt idx="8">
                  <c:v>教育システムを変更して新しいスキルと将来の方向性を提供（n=46）</c:v>
                </c:pt>
                <c:pt idx="9">
                  <c:v>より革新的で協調的な産業の発展の促進（n=46）</c:v>
                </c:pt>
                <c:pt idx="10">
                  <c:v>デジタル技術を活用した地域の活性化（n=46）</c:v>
                </c:pt>
                <c:pt idx="11">
                  <c:v>より革新的で協調的な社会の発展の促進（n=46）</c:v>
                </c:pt>
                <c:pt idx="12">
                  <c:v>規制の枠組みと技術基準の改善（n=45）</c:v>
                </c:pt>
              </c:strCache>
            </c:strRef>
          </c:cat>
          <c:val>
            <c:numRef>
              <c:f>'12-5DX目標・提供製品・サービス提供先別'!$O$20:$O$32</c:f>
              <c:numCache>
                <c:formatCode>0.0%</c:formatCode>
                <c:ptCount val="13"/>
                <c:pt idx="0">
                  <c:v>0.28888888888888886</c:v>
                </c:pt>
                <c:pt idx="1">
                  <c:v>0.31111111111111112</c:v>
                </c:pt>
                <c:pt idx="2">
                  <c:v>0.22222222222222221</c:v>
                </c:pt>
                <c:pt idx="3">
                  <c:v>0.2608695652173913</c:v>
                </c:pt>
                <c:pt idx="4">
                  <c:v>0.32608695652173914</c:v>
                </c:pt>
                <c:pt idx="5">
                  <c:v>0.22222222222222221</c:v>
                </c:pt>
                <c:pt idx="6">
                  <c:v>0.17777777777777778</c:v>
                </c:pt>
                <c:pt idx="7">
                  <c:v>0.22222222222222221</c:v>
                </c:pt>
                <c:pt idx="8">
                  <c:v>0.13043478260869565</c:v>
                </c:pt>
                <c:pt idx="9">
                  <c:v>0.13043478260869565</c:v>
                </c:pt>
                <c:pt idx="10">
                  <c:v>6.5217391304347824E-2</c:v>
                </c:pt>
                <c:pt idx="11">
                  <c:v>6.5217391304347824E-2</c:v>
                </c:pt>
                <c:pt idx="12">
                  <c:v>0.1111111111111111</c:v>
                </c:pt>
              </c:numCache>
            </c:numRef>
          </c:val>
          <c:extLst>
            <c:ext xmlns:c16="http://schemas.microsoft.com/office/drawing/2014/chart" uri="{C3380CC4-5D6E-409C-BE32-E72D297353CC}">
              <c16:uniqueId val="{00000001-2265-4523-9ADE-43C4CDD283EA}"/>
            </c:ext>
          </c:extLst>
        </c:ser>
        <c:ser>
          <c:idx val="1"/>
          <c:order val="2"/>
          <c:tx>
            <c:strRef>
              <c:f>'12-5DX目標・提供製品・サービス提供先別'!$P$5</c:f>
              <c:strCache>
                <c:ptCount val="1"/>
                <c:pt idx="0">
                  <c:v>設定を検討</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'12-5DX目標・提供製品・サービス提供先別'!$M$20:$M$32</c:f>
              <c:strCache>
                <c:ptCount val="13"/>
                <c:pt idx="0">
                  <c:v>業務効率化による生産性の向上（n=45）</c:v>
                </c:pt>
                <c:pt idx="1">
                  <c:v>顧客ごとに特化した製品・サービスの提供（n=45）</c:v>
                </c:pt>
                <c:pt idx="2">
                  <c:v>デジタルデータの保護・透明性・自律性・信頼の強化（n=45）</c:v>
                </c:pt>
                <c:pt idx="3">
                  <c:v>顧客中心主義の企業文化の定着（n=46）</c:v>
                </c:pt>
                <c:pt idx="4">
                  <c:v>インフラ整備による製品・サービスの価値向上（n=46）</c:v>
                </c:pt>
                <c:pt idx="5">
                  <c:v>企業文化や組織マインドの根本的変革（n=45）</c:v>
                </c:pt>
                <c:pt idx="6">
                  <c:v>革新的なビジネスモデルの実装（n=45）</c:v>
                </c:pt>
                <c:pt idx="7">
                  <c:v>デジタルサービスの接続性と品質の向上（n=45）</c:v>
                </c:pt>
                <c:pt idx="8">
                  <c:v>教育システムを変更して新しいスキルと将来の方向性を提供（n=46）</c:v>
                </c:pt>
                <c:pt idx="9">
                  <c:v>より革新的で協調的な産業の発展の促進（n=46）</c:v>
                </c:pt>
                <c:pt idx="10">
                  <c:v>デジタル技術を活用した地域の活性化（n=46）</c:v>
                </c:pt>
                <c:pt idx="11">
                  <c:v>より革新的で協調的な社会の発展の促進（n=46）</c:v>
                </c:pt>
                <c:pt idx="12">
                  <c:v>規制の枠組みと技術基準の改善（n=45）</c:v>
                </c:pt>
              </c:strCache>
            </c:strRef>
          </c:cat>
          <c:val>
            <c:numRef>
              <c:f>'12-5DX目標・提供製品・サービス提供先別'!$P$20:$P$32</c:f>
              <c:numCache>
                <c:formatCode>0.0%</c:formatCode>
                <c:ptCount val="13"/>
                <c:pt idx="0">
                  <c:v>0.35555555555555557</c:v>
                </c:pt>
                <c:pt idx="1">
                  <c:v>0.24444444444444444</c:v>
                </c:pt>
                <c:pt idx="2">
                  <c:v>0.31111111111111112</c:v>
                </c:pt>
                <c:pt idx="3">
                  <c:v>0.2391304347826087</c:v>
                </c:pt>
                <c:pt idx="4">
                  <c:v>0.2608695652173913</c:v>
                </c:pt>
                <c:pt idx="5">
                  <c:v>0.24444444444444444</c:v>
                </c:pt>
                <c:pt idx="6">
                  <c:v>0.4</c:v>
                </c:pt>
                <c:pt idx="7">
                  <c:v>0.33333333333333331</c:v>
                </c:pt>
                <c:pt idx="8">
                  <c:v>0.39130434782608697</c:v>
                </c:pt>
                <c:pt idx="9">
                  <c:v>0.41304347826086957</c:v>
                </c:pt>
                <c:pt idx="10">
                  <c:v>0.43478260869565216</c:v>
                </c:pt>
                <c:pt idx="11">
                  <c:v>0.45652173913043476</c:v>
                </c:pt>
                <c:pt idx="12">
                  <c:v>0.37777777777777777</c:v>
                </c:pt>
              </c:numCache>
            </c:numRef>
          </c:val>
          <c:extLst>
            <c:ext xmlns:c16="http://schemas.microsoft.com/office/drawing/2014/chart" uri="{C3380CC4-5D6E-409C-BE32-E72D297353CC}">
              <c16:uniqueId val="{00000002-2265-4523-9ADE-43C4CDD283EA}"/>
            </c:ext>
          </c:extLst>
        </c:ser>
        <c:ser>
          <c:idx val="3"/>
          <c:order val="3"/>
          <c:tx>
            <c:strRef>
              <c:f>'12-5DX目標・提供製品・サービス提供先別'!$Q$5</c:f>
              <c:strCache>
                <c:ptCount val="1"/>
                <c:pt idx="0">
                  <c:v>特にしていない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'12-5DX目標・提供製品・サービス提供先別'!$M$20:$M$32</c:f>
              <c:strCache>
                <c:ptCount val="13"/>
                <c:pt idx="0">
                  <c:v>業務効率化による生産性の向上（n=45）</c:v>
                </c:pt>
                <c:pt idx="1">
                  <c:v>顧客ごとに特化した製品・サービスの提供（n=45）</c:v>
                </c:pt>
                <c:pt idx="2">
                  <c:v>デジタルデータの保護・透明性・自律性・信頼の強化（n=45）</c:v>
                </c:pt>
                <c:pt idx="3">
                  <c:v>顧客中心主義の企業文化の定着（n=46）</c:v>
                </c:pt>
                <c:pt idx="4">
                  <c:v>インフラ整備による製品・サービスの価値向上（n=46）</c:v>
                </c:pt>
                <c:pt idx="5">
                  <c:v>企業文化や組織マインドの根本的変革（n=45）</c:v>
                </c:pt>
                <c:pt idx="6">
                  <c:v>革新的なビジネスモデルの実装（n=45）</c:v>
                </c:pt>
                <c:pt idx="7">
                  <c:v>デジタルサービスの接続性と品質の向上（n=45）</c:v>
                </c:pt>
                <c:pt idx="8">
                  <c:v>教育システムを変更して新しいスキルと将来の方向性を提供（n=46）</c:v>
                </c:pt>
                <c:pt idx="9">
                  <c:v>より革新的で協調的な産業の発展の促進（n=46）</c:v>
                </c:pt>
                <c:pt idx="10">
                  <c:v>デジタル技術を活用した地域の活性化（n=46）</c:v>
                </c:pt>
                <c:pt idx="11">
                  <c:v>より革新的で協調的な社会の発展の促進（n=46）</c:v>
                </c:pt>
                <c:pt idx="12">
                  <c:v>規制の枠組みと技術基準の改善（n=45）</c:v>
                </c:pt>
              </c:strCache>
            </c:strRef>
          </c:cat>
          <c:val>
            <c:numRef>
              <c:f>'12-5DX目標・提供製品・サービス提供先別'!$Q$20:$Q$32</c:f>
              <c:numCache>
                <c:formatCode>0.0%</c:formatCode>
                <c:ptCount val="13"/>
                <c:pt idx="0">
                  <c:v>0.15555555555555556</c:v>
                </c:pt>
                <c:pt idx="1">
                  <c:v>0.24444444444444444</c:v>
                </c:pt>
                <c:pt idx="2">
                  <c:v>0.26666666666666666</c:v>
                </c:pt>
                <c:pt idx="3">
                  <c:v>0.36956521739130432</c:v>
                </c:pt>
                <c:pt idx="4">
                  <c:v>0.28260869565217389</c:v>
                </c:pt>
                <c:pt idx="5">
                  <c:v>0.42222222222222222</c:v>
                </c:pt>
                <c:pt idx="6">
                  <c:v>0.33333333333333331</c:v>
                </c:pt>
                <c:pt idx="7">
                  <c:v>0.26666666666666666</c:v>
                </c:pt>
                <c:pt idx="8">
                  <c:v>0.36956521739130432</c:v>
                </c:pt>
                <c:pt idx="9">
                  <c:v>0.32608695652173914</c:v>
                </c:pt>
                <c:pt idx="10">
                  <c:v>0.39130434782608697</c:v>
                </c:pt>
                <c:pt idx="11">
                  <c:v>0.39130434782608697</c:v>
                </c:pt>
                <c:pt idx="12">
                  <c:v>0.4</c:v>
                </c:pt>
              </c:numCache>
            </c:numRef>
          </c:val>
          <c:extLst>
            <c:ext xmlns:c16="http://schemas.microsoft.com/office/drawing/2014/chart" uri="{C3380CC4-5D6E-409C-BE32-E72D297353CC}">
              <c16:uniqueId val="{00000003-2265-4523-9ADE-43C4CDD283EA}"/>
            </c:ext>
          </c:extLst>
        </c:ser>
        <c:ser>
          <c:idx val="4"/>
          <c:order val="4"/>
          <c:tx>
            <c:strRef>
              <c:f>'12-5DX目標・提供製品・サービス提供先別'!$R$5</c:f>
              <c:strCache>
                <c:ptCount val="1"/>
                <c:pt idx="0">
                  <c:v>わからない</c:v>
                </c:pt>
              </c:strCache>
            </c:strRef>
          </c:tx>
          <c:spPr>
            <a:solidFill>
              <a:schemeClr val="bg1"/>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65-4523-9ADE-43C4CDD283EA}"/>
                </c:ext>
              </c:extLst>
            </c:dLbl>
            <c:dLbl>
              <c:idx val="1"/>
              <c:delete val="1"/>
              <c:extLst>
                <c:ext xmlns:c15="http://schemas.microsoft.com/office/drawing/2012/chart" uri="{CE6537A1-D6FC-4f65-9D91-7224C49458BB}"/>
                <c:ext xmlns:c16="http://schemas.microsoft.com/office/drawing/2014/chart" uri="{C3380CC4-5D6E-409C-BE32-E72D297353CC}">
                  <c16:uniqueId val="{00000000-1369-41B6-8AE8-6F4B4C3953D8}"/>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'12-5DX目標・提供製品・サービス提供先別'!$M$20:$M$32</c:f>
              <c:strCache>
                <c:ptCount val="13"/>
                <c:pt idx="0">
                  <c:v>業務効率化による生産性の向上（n=45）</c:v>
                </c:pt>
                <c:pt idx="1">
                  <c:v>顧客ごとに特化した製品・サービスの提供（n=45）</c:v>
                </c:pt>
                <c:pt idx="2">
                  <c:v>デジタルデータの保護・透明性・自律性・信頼の強化（n=45）</c:v>
                </c:pt>
                <c:pt idx="3">
                  <c:v>顧客中心主義の企業文化の定着（n=46）</c:v>
                </c:pt>
                <c:pt idx="4">
                  <c:v>インフラ整備による製品・サービスの価値向上（n=46）</c:v>
                </c:pt>
                <c:pt idx="5">
                  <c:v>企業文化や組織マインドの根本的変革（n=45）</c:v>
                </c:pt>
                <c:pt idx="6">
                  <c:v>革新的なビジネスモデルの実装（n=45）</c:v>
                </c:pt>
                <c:pt idx="7">
                  <c:v>デジタルサービスの接続性と品質の向上（n=45）</c:v>
                </c:pt>
                <c:pt idx="8">
                  <c:v>教育システムを変更して新しいスキルと将来の方向性を提供（n=46）</c:v>
                </c:pt>
                <c:pt idx="9">
                  <c:v>より革新的で協調的な産業の発展の促進（n=46）</c:v>
                </c:pt>
                <c:pt idx="10">
                  <c:v>デジタル技術を活用した地域の活性化（n=46）</c:v>
                </c:pt>
                <c:pt idx="11">
                  <c:v>より革新的で協調的な社会の発展の促進（n=46）</c:v>
                </c:pt>
                <c:pt idx="12">
                  <c:v>規制の枠組みと技術基準の改善（n=45）</c:v>
                </c:pt>
              </c:strCache>
            </c:strRef>
          </c:cat>
          <c:val>
            <c:numRef>
              <c:f>'12-5DX目標・提供製品・サービス提供先別'!$R$20:$R$32</c:f>
              <c:numCache>
                <c:formatCode>0.0%</c:formatCode>
                <c:ptCount val="13"/>
                <c:pt idx="0">
                  <c:v>2.2222222222222223E-2</c:v>
                </c:pt>
                <c:pt idx="1">
                  <c:v>0</c:v>
                </c:pt>
                <c:pt idx="2">
                  <c:v>4.4444444444444446E-2</c:v>
                </c:pt>
                <c:pt idx="3">
                  <c:v>6.5217391304347824E-2</c:v>
                </c:pt>
                <c:pt idx="4">
                  <c:v>2.1739130434782608E-2</c:v>
                </c:pt>
                <c:pt idx="5">
                  <c:v>2.2222222222222223E-2</c:v>
                </c:pt>
                <c:pt idx="6">
                  <c:v>2.2222222222222223E-2</c:v>
                </c:pt>
                <c:pt idx="7">
                  <c:v>4.4444444444444446E-2</c:v>
                </c:pt>
                <c:pt idx="8">
                  <c:v>2.1739130434782608E-2</c:v>
                </c:pt>
                <c:pt idx="9">
                  <c:v>6.5217391304347824E-2</c:v>
                </c:pt>
                <c:pt idx="10">
                  <c:v>4.3478260869565216E-2</c:v>
                </c:pt>
                <c:pt idx="11">
                  <c:v>2.1739130434782608E-2</c:v>
                </c:pt>
                <c:pt idx="12">
                  <c:v>6.6666666666666666E-2</c:v>
                </c:pt>
              </c:numCache>
            </c:numRef>
          </c:val>
          <c:extLst>
            <c:ext xmlns:c16="http://schemas.microsoft.com/office/drawing/2014/chart" uri="{C3380CC4-5D6E-409C-BE32-E72D297353CC}">
              <c16:uniqueId val="{00000005-2265-4523-9ADE-43C4CDD283EA}"/>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75820560066776"/>
          <c:y val="0.12669035224878453"/>
          <c:w val="0.56807197495584261"/>
          <c:h val="0.72979590853841003"/>
        </c:manualLayout>
      </c:layout>
      <c:barChart>
        <c:barDir val="bar"/>
        <c:grouping val="stacked"/>
        <c:varyColors val="0"/>
        <c:ser>
          <c:idx val="0"/>
          <c:order val="0"/>
          <c:tx>
            <c:strRef>
              <c:f>'12-5DX目標・提供製品・サービス提供先別'!$N$5</c:f>
              <c:strCache>
                <c:ptCount val="1"/>
                <c:pt idx="0">
                  <c:v>重点目標として設定</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'12-5DX目標・提供製品・サービス提供先別'!$M$34:$M$46</c:f>
              <c:strCache>
                <c:ptCount val="13"/>
                <c:pt idx="0">
                  <c:v>業務効率化による生産性の向上（n=646）</c:v>
                </c:pt>
                <c:pt idx="1">
                  <c:v>顧客ごとに特化した製品・サービスの提供（n=634）</c:v>
                </c:pt>
                <c:pt idx="2">
                  <c:v>デジタルデータの保護・透明性・自律性・信頼の強化（n=630）</c:v>
                </c:pt>
                <c:pt idx="3">
                  <c:v>顧客中心主義の企業文化の定着（n=630）</c:v>
                </c:pt>
                <c:pt idx="4">
                  <c:v>インフラ整備による製品・サービスの価値向上（n=635）</c:v>
                </c:pt>
                <c:pt idx="5">
                  <c:v>企業文化や組織マインドの根本的変革（n=633）</c:v>
                </c:pt>
                <c:pt idx="6">
                  <c:v>革新的なビジネスモデルの実装（n=627）</c:v>
                </c:pt>
                <c:pt idx="7">
                  <c:v>デジタルサービスの接続性と品質の向上（n=633）</c:v>
                </c:pt>
                <c:pt idx="8">
                  <c:v>教育システムを変更して新しいスキルと将来の方向性を提供（n=631）</c:v>
                </c:pt>
                <c:pt idx="9">
                  <c:v>より革新的で協調的な産業の発展の促進（n=627）</c:v>
                </c:pt>
                <c:pt idx="10">
                  <c:v>デジタル技術を活用した地域の活性化（n=632）</c:v>
                </c:pt>
                <c:pt idx="11">
                  <c:v>より革新的で協調的な社会の発展の促進（n=628）</c:v>
                </c:pt>
                <c:pt idx="12">
                  <c:v>規制の枠組みと技術基準の改善（n=623）</c:v>
                </c:pt>
              </c:strCache>
            </c:strRef>
          </c:cat>
          <c:val>
            <c:numRef>
              <c:f>'12-5DX目標・提供製品・サービス提供先別'!$N$34:$N$46</c:f>
              <c:numCache>
                <c:formatCode>0.0%</c:formatCode>
                <c:ptCount val="13"/>
                <c:pt idx="0">
                  <c:v>0.18111455108359134</c:v>
                </c:pt>
                <c:pt idx="1">
                  <c:v>0.12933753943217666</c:v>
                </c:pt>
                <c:pt idx="2">
                  <c:v>7.9365079365079361E-2</c:v>
                </c:pt>
                <c:pt idx="3">
                  <c:v>8.5714285714285715E-2</c:v>
                </c:pt>
                <c:pt idx="4">
                  <c:v>7.5590551181102361E-2</c:v>
                </c:pt>
                <c:pt idx="5">
                  <c:v>7.8988941548183256E-2</c:v>
                </c:pt>
                <c:pt idx="6">
                  <c:v>7.0175438596491224E-2</c:v>
                </c:pt>
                <c:pt idx="7">
                  <c:v>5.6872037914691941E-2</c:v>
                </c:pt>
                <c:pt idx="8">
                  <c:v>6.1806656101426306E-2</c:v>
                </c:pt>
                <c:pt idx="9">
                  <c:v>5.1036682615629984E-2</c:v>
                </c:pt>
                <c:pt idx="10">
                  <c:v>4.4303797468354431E-2</c:v>
                </c:pt>
                <c:pt idx="11">
                  <c:v>4.2993630573248405E-2</c:v>
                </c:pt>
                <c:pt idx="12">
                  <c:v>2.247191011235955E-2</c:v>
                </c:pt>
              </c:numCache>
            </c:numRef>
          </c:val>
          <c:extLst>
            <c:ext xmlns:c16="http://schemas.microsoft.com/office/drawing/2014/chart" uri="{C3380CC4-5D6E-409C-BE32-E72D297353CC}">
              <c16:uniqueId val="{00000000-A3BE-4298-8F90-90060B4A9DD2}"/>
            </c:ext>
          </c:extLst>
        </c:ser>
        <c:ser>
          <c:idx val="2"/>
          <c:order val="1"/>
          <c:tx>
            <c:strRef>
              <c:f>'12-5DX目標・提供製品・サービス提供先別'!$O$5</c:f>
              <c:strCache>
                <c:ptCount val="1"/>
                <c:pt idx="0">
                  <c:v>設定している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'12-5DX目標・提供製品・サービス提供先別'!$M$34:$M$46</c:f>
              <c:strCache>
                <c:ptCount val="13"/>
                <c:pt idx="0">
                  <c:v>業務効率化による生産性の向上（n=646）</c:v>
                </c:pt>
                <c:pt idx="1">
                  <c:v>顧客ごとに特化した製品・サービスの提供（n=634）</c:v>
                </c:pt>
                <c:pt idx="2">
                  <c:v>デジタルデータの保護・透明性・自律性・信頼の強化（n=630）</c:v>
                </c:pt>
                <c:pt idx="3">
                  <c:v>顧客中心主義の企業文化の定着（n=630）</c:v>
                </c:pt>
                <c:pt idx="4">
                  <c:v>インフラ整備による製品・サービスの価値向上（n=635）</c:v>
                </c:pt>
                <c:pt idx="5">
                  <c:v>企業文化や組織マインドの根本的変革（n=633）</c:v>
                </c:pt>
                <c:pt idx="6">
                  <c:v>革新的なビジネスモデルの実装（n=627）</c:v>
                </c:pt>
                <c:pt idx="7">
                  <c:v>デジタルサービスの接続性と品質の向上（n=633）</c:v>
                </c:pt>
                <c:pt idx="8">
                  <c:v>教育システムを変更して新しいスキルと将来の方向性を提供（n=631）</c:v>
                </c:pt>
                <c:pt idx="9">
                  <c:v>より革新的で協調的な産業の発展の促進（n=627）</c:v>
                </c:pt>
                <c:pt idx="10">
                  <c:v>デジタル技術を活用した地域の活性化（n=632）</c:v>
                </c:pt>
                <c:pt idx="11">
                  <c:v>より革新的で協調的な社会の発展の促進（n=628）</c:v>
                </c:pt>
                <c:pt idx="12">
                  <c:v>規制の枠組みと技術基準の改善（n=623）</c:v>
                </c:pt>
              </c:strCache>
            </c:strRef>
          </c:cat>
          <c:val>
            <c:numRef>
              <c:f>'12-5DX目標・提供製品・サービス提供先別'!$O$34:$O$46</c:f>
              <c:numCache>
                <c:formatCode>0.0%</c:formatCode>
                <c:ptCount val="13"/>
                <c:pt idx="0">
                  <c:v>0.28792569659442724</c:v>
                </c:pt>
                <c:pt idx="1">
                  <c:v>0.19558359621451105</c:v>
                </c:pt>
                <c:pt idx="2">
                  <c:v>0.19523809523809524</c:v>
                </c:pt>
                <c:pt idx="3">
                  <c:v>0.20952380952380953</c:v>
                </c:pt>
                <c:pt idx="4">
                  <c:v>0.1858267716535433</c:v>
                </c:pt>
                <c:pt idx="5">
                  <c:v>0.18167456556082148</c:v>
                </c:pt>
                <c:pt idx="6">
                  <c:v>0.12918660287081341</c:v>
                </c:pt>
                <c:pt idx="7">
                  <c:v>0.17061611374407584</c:v>
                </c:pt>
                <c:pt idx="8">
                  <c:v>0.14896988906497624</c:v>
                </c:pt>
                <c:pt idx="9">
                  <c:v>0.14673046251993621</c:v>
                </c:pt>
                <c:pt idx="10">
                  <c:v>9.6518987341772153E-2</c:v>
                </c:pt>
                <c:pt idx="11">
                  <c:v>0.1178343949044586</c:v>
                </c:pt>
                <c:pt idx="12">
                  <c:v>9.3097913322632425E-2</c:v>
                </c:pt>
              </c:numCache>
            </c:numRef>
          </c:val>
          <c:extLst>
            <c:ext xmlns:c16="http://schemas.microsoft.com/office/drawing/2014/chart" uri="{C3380CC4-5D6E-409C-BE32-E72D297353CC}">
              <c16:uniqueId val="{00000001-A3BE-4298-8F90-90060B4A9DD2}"/>
            </c:ext>
          </c:extLst>
        </c:ser>
        <c:ser>
          <c:idx val="1"/>
          <c:order val="2"/>
          <c:tx>
            <c:strRef>
              <c:f>'12-5DX目標・提供製品・サービス提供先別'!$P$5</c:f>
              <c:strCache>
                <c:ptCount val="1"/>
                <c:pt idx="0">
                  <c:v>設定を検討</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'12-5DX目標・提供製品・サービス提供先別'!$M$34:$M$46</c:f>
              <c:strCache>
                <c:ptCount val="13"/>
                <c:pt idx="0">
                  <c:v>業務効率化による生産性の向上（n=646）</c:v>
                </c:pt>
                <c:pt idx="1">
                  <c:v>顧客ごとに特化した製品・サービスの提供（n=634）</c:v>
                </c:pt>
                <c:pt idx="2">
                  <c:v>デジタルデータの保護・透明性・自律性・信頼の強化（n=630）</c:v>
                </c:pt>
                <c:pt idx="3">
                  <c:v>顧客中心主義の企業文化の定着（n=630）</c:v>
                </c:pt>
                <c:pt idx="4">
                  <c:v>インフラ整備による製品・サービスの価値向上（n=635）</c:v>
                </c:pt>
                <c:pt idx="5">
                  <c:v>企業文化や組織マインドの根本的変革（n=633）</c:v>
                </c:pt>
                <c:pt idx="6">
                  <c:v>革新的なビジネスモデルの実装（n=627）</c:v>
                </c:pt>
                <c:pt idx="7">
                  <c:v>デジタルサービスの接続性と品質の向上（n=633）</c:v>
                </c:pt>
                <c:pt idx="8">
                  <c:v>教育システムを変更して新しいスキルと将来の方向性を提供（n=631）</c:v>
                </c:pt>
                <c:pt idx="9">
                  <c:v>より革新的で協調的な産業の発展の促進（n=627）</c:v>
                </c:pt>
                <c:pt idx="10">
                  <c:v>デジタル技術を活用した地域の活性化（n=632）</c:v>
                </c:pt>
                <c:pt idx="11">
                  <c:v>より革新的で協調的な社会の発展の促進（n=628）</c:v>
                </c:pt>
                <c:pt idx="12">
                  <c:v>規制の枠組みと技術基準の改善（n=623）</c:v>
                </c:pt>
              </c:strCache>
            </c:strRef>
          </c:cat>
          <c:val>
            <c:numRef>
              <c:f>'12-5DX目標・提供製品・サービス提供先別'!$P$34:$P$46</c:f>
              <c:numCache>
                <c:formatCode>0.0%</c:formatCode>
                <c:ptCount val="13"/>
                <c:pt idx="0">
                  <c:v>0.30185758513931887</c:v>
                </c:pt>
                <c:pt idx="1">
                  <c:v>0.18454258675078863</c:v>
                </c:pt>
                <c:pt idx="2">
                  <c:v>0.30634920634920637</c:v>
                </c:pt>
                <c:pt idx="3">
                  <c:v>0.21428571428571427</c:v>
                </c:pt>
                <c:pt idx="4">
                  <c:v>0.23149606299212599</c:v>
                </c:pt>
                <c:pt idx="5">
                  <c:v>0.29857819905213268</c:v>
                </c:pt>
                <c:pt idx="6">
                  <c:v>0.25199362041467305</c:v>
                </c:pt>
                <c:pt idx="7">
                  <c:v>0.30805687203791471</c:v>
                </c:pt>
                <c:pt idx="8">
                  <c:v>0.29952456418383516</c:v>
                </c:pt>
                <c:pt idx="9">
                  <c:v>0.22328548644338117</c:v>
                </c:pt>
                <c:pt idx="10">
                  <c:v>0.20253164556962025</c:v>
                </c:pt>
                <c:pt idx="11">
                  <c:v>0.23726114649681529</c:v>
                </c:pt>
                <c:pt idx="12">
                  <c:v>0.21187800963081863</c:v>
                </c:pt>
              </c:numCache>
            </c:numRef>
          </c:val>
          <c:extLst>
            <c:ext xmlns:c16="http://schemas.microsoft.com/office/drawing/2014/chart" uri="{C3380CC4-5D6E-409C-BE32-E72D297353CC}">
              <c16:uniqueId val="{00000002-A3BE-4298-8F90-90060B4A9DD2}"/>
            </c:ext>
          </c:extLst>
        </c:ser>
        <c:ser>
          <c:idx val="3"/>
          <c:order val="3"/>
          <c:tx>
            <c:strRef>
              <c:f>'12-5DX目標・提供製品・サービス提供先別'!$Q$5</c:f>
              <c:strCache>
                <c:ptCount val="1"/>
                <c:pt idx="0">
                  <c:v>特にしていない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'12-5DX目標・提供製品・サービス提供先別'!$M$34:$M$46</c:f>
              <c:strCache>
                <c:ptCount val="13"/>
                <c:pt idx="0">
                  <c:v>業務効率化による生産性の向上（n=646）</c:v>
                </c:pt>
                <c:pt idx="1">
                  <c:v>顧客ごとに特化した製品・サービスの提供（n=634）</c:v>
                </c:pt>
                <c:pt idx="2">
                  <c:v>デジタルデータの保護・透明性・自律性・信頼の強化（n=630）</c:v>
                </c:pt>
                <c:pt idx="3">
                  <c:v>顧客中心主義の企業文化の定着（n=630）</c:v>
                </c:pt>
                <c:pt idx="4">
                  <c:v>インフラ整備による製品・サービスの価値向上（n=635）</c:v>
                </c:pt>
                <c:pt idx="5">
                  <c:v>企業文化や組織マインドの根本的変革（n=633）</c:v>
                </c:pt>
                <c:pt idx="6">
                  <c:v>革新的なビジネスモデルの実装（n=627）</c:v>
                </c:pt>
                <c:pt idx="7">
                  <c:v>デジタルサービスの接続性と品質の向上（n=633）</c:v>
                </c:pt>
                <c:pt idx="8">
                  <c:v>教育システムを変更して新しいスキルと将来の方向性を提供（n=631）</c:v>
                </c:pt>
                <c:pt idx="9">
                  <c:v>より革新的で協調的な産業の発展の促進（n=627）</c:v>
                </c:pt>
                <c:pt idx="10">
                  <c:v>デジタル技術を活用した地域の活性化（n=632）</c:v>
                </c:pt>
                <c:pt idx="11">
                  <c:v>より革新的で協調的な社会の発展の促進（n=628）</c:v>
                </c:pt>
                <c:pt idx="12">
                  <c:v>規制の枠組みと技術基準の改善（n=623）</c:v>
                </c:pt>
              </c:strCache>
            </c:strRef>
          </c:cat>
          <c:val>
            <c:numRef>
              <c:f>'12-5DX目標・提供製品・サービス提供先別'!$Q$34:$Q$46</c:f>
              <c:numCache>
                <c:formatCode>0.0%</c:formatCode>
                <c:ptCount val="13"/>
                <c:pt idx="0">
                  <c:v>0.20278637770897834</c:v>
                </c:pt>
                <c:pt idx="1">
                  <c:v>0.43690851735015773</c:v>
                </c:pt>
                <c:pt idx="2">
                  <c:v>0.36666666666666664</c:v>
                </c:pt>
                <c:pt idx="3">
                  <c:v>0.42857142857142855</c:v>
                </c:pt>
                <c:pt idx="4">
                  <c:v>0.45511811023622045</c:v>
                </c:pt>
                <c:pt idx="5">
                  <c:v>0.3854660347551343</c:v>
                </c:pt>
                <c:pt idx="6">
                  <c:v>0.49441786283891548</c:v>
                </c:pt>
                <c:pt idx="7">
                  <c:v>0.40442338072669826</c:v>
                </c:pt>
                <c:pt idx="8">
                  <c:v>0.43264659270998418</c:v>
                </c:pt>
                <c:pt idx="9">
                  <c:v>0.50558213716108458</c:v>
                </c:pt>
                <c:pt idx="10">
                  <c:v>0.59177215189873422</c:v>
                </c:pt>
                <c:pt idx="11">
                  <c:v>0.52229299363057324</c:v>
                </c:pt>
                <c:pt idx="12">
                  <c:v>0.5922953451043339</c:v>
                </c:pt>
              </c:numCache>
            </c:numRef>
          </c:val>
          <c:extLst>
            <c:ext xmlns:c16="http://schemas.microsoft.com/office/drawing/2014/chart" uri="{C3380CC4-5D6E-409C-BE32-E72D297353CC}">
              <c16:uniqueId val="{00000003-A3BE-4298-8F90-90060B4A9DD2}"/>
            </c:ext>
          </c:extLst>
        </c:ser>
        <c:ser>
          <c:idx val="4"/>
          <c:order val="4"/>
          <c:tx>
            <c:strRef>
              <c:f>'12-5DX目標・提供製品・サービス提供先別'!$R$5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'12-5DX目標・提供製品・サービス提供先別'!$M$34:$M$46</c:f>
              <c:strCache>
                <c:ptCount val="13"/>
                <c:pt idx="0">
                  <c:v>業務効率化による生産性の向上（n=646）</c:v>
                </c:pt>
                <c:pt idx="1">
                  <c:v>顧客ごとに特化した製品・サービスの提供（n=634）</c:v>
                </c:pt>
                <c:pt idx="2">
                  <c:v>デジタルデータの保護・透明性・自律性・信頼の強化（n=630）</c:v>
                </c:pt>
                <c:pt idx="3">
                  <c:v>顧客中心主義の企業文化の定着（n=630）</c:v>
                </c:pt>
                <c:pt idx="4">
                  <c:v>インフラ整備による製品・サービスの価値向上（n=635）</c:v>
                </c:pt>
                <c:pt idx="5">
                  <c:v>企業文化や組織マインドの根本的変革（n=633）</c:v>
                </c:pt>
                <c:pt idx="6">
                  <c:v>革新的なビジネスモデルの実装（n=627）</c:v>
                </c:pt>
                <c:pt idx="7">
                  <c:v>デジタルサービスの接続性と品質の向上（n=633）</c:v>
                </c:pt>
                <c:pt idx="8">
                  <c:v>教育システムを変更して新しいスキルと将来の方向性を提供（n=631）</c:v>
                </c:pt>
                <c:pt idx="9">
                  <c:v>より革新的で協調的な産業の発展の促進（n=627）</c:v>
                </c:pt>
                <c:pt idx="10">
                  <c:v>デジタル技術を活用した地域の活性化（n=632）</c:v>
                </c:pt>
                <c:pt idx="11">
                  <c:v>より革新的で協調的な社会の発展の促進（n=628）</c:v>
                </c:pt>
                <c:pt idx="12">
                  <c:v>規制の枠組みと技術基準の改善（n=623）</c:v>
                </c:pt>
              </c:strCache>
            </c:strRef>
          </c:cat>
          <c:val>
            <c:numRef>
              <c:f>'12-5DX目標・提供製品・サービス提供先別'!$R$34:$R$46</c:f>
              <c:numCache>
                <c:formatCode>0.0%</c:formatCode>
                <c:ptCount val="13"/>
                <c:pt idx="0">
                  <c:v>2.6315789473684209E-2</c:v>
                </c:pt>
                <c:pt idx="1">
                  <c:v>5.362776025236593E-2</c:v>
                </c:pt>
                <c:pt idx="2">
                  <c:v>5.2380952380952382E-2</c:v>
                </c:pt>
                <c:pt idx="3">
                  <c:v>6.1904761904761907E-2</c:v>
                </c:pt>
                <c:pt idx="4">
                  <c:v>5.1968503937007873E-2</c:v>
                </c:pt>
                <c:pt idx="5">
                  <c:v>5.5292259083728278E-2</c:v>
                </c:pt>
                <c:pt idx="6">
                  <c:v>5.4226475279106859E-2</c:v>
                </c:pt>
                <c:pt idx="7">
                  <c:v>6.0031595576619273E-2</c:v>
                </c:pt>
                <c:pt idx="8">
                  <c:v>5.7052297939778132E-2</c:v>
                </c:pt>
                <c:pt idx="9">
                  <c:v>7.3365231259968106E-2</c:v>
                </c:pt>
                <c:pt idx="10">
                  <c:v>6.4873417721518986E-2</c:v>
                </c:pt>
                <c:pt idx="11">
                  <c:v>7.9617834394904455E-2</c:v>
                </c:pt>
                <c:pt idx="12">
                  <c:v>8.0256821829855537E-2</c:v>
                </c:pt>
              </c:numCache>
            </c:numRef>
          </c:val>
          <c:extLst>
            <c:ext xmlns:c16="http://schemas.microsoft.com/office/drawing/2014/chart" uri="{C3380CC4-5D6E-409C-BE32-E72D297353CC}">
              <c16:uniqueId val="{00000004-A3BE-4298-8F90-90060B4A9DD2}"/>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93569429353425"/>
          <c:y val="0.12669027777777778"/>
          <c:w val="0.57449522605870562"/>
          <c:h val="0.72979590853841003"/>
        </c:manualLayout>
      </c:layout>
      <c:barChart>
        <c:barDir val="bar"/>
        <c:grouping val="stacked"/>
        <c:varyColors val="0"/>
        <c:ser>
          <c:idx val="0"/>
          <c:order val="0"/>
          <c:tx>
            <c:strRef>
              <c:f>'12-6DX目標・設立年別'!$N$5</c:f>
              <c:strCache>
                <c:ptCount val="1"/>
                <c:pt idx="0">
                  <c:v>重点目標として設定</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'12-6DX目標・設立年別'!$M$6:$M$18</c:f>
              <c:strCache>
                <c:ptCount val="13"/>
                <c:pt idx="0">
                  <c:v>業務効率化による生産性の向上（n=279）</c:v>
                </c:pt>
                <c:pt idx="1">
                  <c:v>顧客ごとに特化した製品・サービスの提供（n=273）</c:v>
                </c:pt>
                <c:pt idx="2">
                  <c:v>デジタルデータの保護・透明性・自律性・信頼の強化（n=272）</c:v>
                </c:pt>
                <c:pt idx="3">
                  <c:v>顧客中心主義の企業文化の定着（n=269）</c:v>
                </c:pt>
                <c:pt idx="4">
                  <c:v>インフラ整備による製品・サービスの価値向上（n=273）</c:v>
                </c:pt>
                <c:pt idx="5">
                  <c:v>企業文化や組織マインドの根本的変革（n=271）</c:v>
                </c:pt>
                <c:pt idx="6">
                  <c:v>革新的なビジネスモデルの実装（n=271）</c:v>
                </c:pt>
                <c:pt idx="7">
                  <c:v>デジタルサービスの接続性と品質の向上（n=270）</c:v>
                </c:pt>
                <c:pt idx="8">
                  <c:v>教育システムを変更して新しいスキルと将来の方向性を提供（n=274）</c:v>
                </c:pt>
                <c:pt idx="9">
                  <c:v>より革新的で協調的な産業の発展の促進（n=270）</c:v>
                </c:pt>
                <c:pt idx="10">
                  <c:v>デジタル技術を活用した地域の活性化（n=273）</c:v>
                </c:pt>
                <c:pt idx="11">
                  <c:v>より革新的で協調的な社会の発展の促進（n=270）</c:v>
                </c:pt>
                <c:pt idx="12">
                  <c:v>規制の枠組みと技術基準の改善（n=266）</c:v>
                </c:pt>
              </c:strCache>
            </c:strRef>
          </c:cat>
          <c:val>
            <c:numRef>
              <c:f>'12-6DX目標・設立年別'!$N$6:$N$18</c:f>
              <c:numCache>
                <c:formatCode>0.0%</c:formatCode>
                <c:ptCount val="13"/>
                <c:pt idx="0">
                  <c:v>0.24372759856630824</c:v>
                </c:pt>
                <c:pt idx="1">
                  <c:v>0.1391941391941392</c:v>
                </c:pt>
                <c:pt idx="2">
                  <c:v>0.10661764705882353</c:v>
                </c:pt>
                <c:pt idx="3">
                  <c:v>8.9219330855018583E-2</c:v>
                </c:pt>
                <c:pt idx="4">
                  <c:v>9.8901098901098897E-2</c:v>
                </c:pt>
                <c:pt idx="5">
                  <c:v>0.1070110701107011</c:v>
                </c:pt>
                <c:pt idx="6">
                  <c:v>7.3800738007380073E-2</c:v>
                </c:pt>
                <c:pt idx="7">
                  <c:v>6.2962962962962957E-2</c:v>
                </c:pt>
                <c:pt idx="8">
                  <c:v>7.6642335766423361E-2</c:v>
                </c:pt>
                <c:pt idx="9">
                  <c:v>5.185185185185185E-2</c:v>
                </c:pt>
                <c:pt idx="10">
                  <c:v>6.2271062271062272E-2</c:v>
                </c:pt>
                <c:pt idx="11">
                  <c:v>6.2962962962962957E-2</c:v>
                </c:pt>
                <c:pt idx="12">
                  <c:v>5.2631578947368418E-2</c:v>
                </c:pt>
              </c:numCache>
            </c:numRef>
          </c:val>
          <c:extLst>
            <c:ext xmlns:c16="http://schemas.microsoft.com/office/drawing/2014/chart" uri="{C3380CC4-5D6E-409C-BE32-E72D297353CC}">
              <c16:uniqueId val="{00000000-4C61-4C80-8D6C-94859D4106C9}"/>
            </c:ext>
          </c:extLst>
        </c:ser>
        <c:ser>
          <c:idx val="2"/>
          <c:order val="1"/>
          <c:tx>
            <c:strRef>
              <c:f>'12-6DX目標・設立年別'!$O$5</c:f>
              <c:strCache>
                <c:ptCount val="1"/>
                <c:pt idx="0">
                  <c:v>設定している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'12-6DX目標・設立年別'!$M$6:$M$18</c:f>
              <c:strCache>
                <c:ptCount val="13"/>
                <c:pt idx="0">
                  <c:v>業務効率化による生産性の向上（n=279）</c:v>
                </c:pt>
                <c:pt idx="1">
                  <c:v>顧客ごとに特化した製品・サービスの提供（n=273）</c:v>
                </c:pt>
                <c:pt idx="2">
                  <c:v>デジタルデータの保護・透明性・自律性・信頼の強化（n=272）</c:v>
                </c:pt>
                <c:pt idx="3">
                  <c:v>顧客中心主義の企業文化の定着（n=269）</c:v>
                </c:pt>
                <c:pt idx="4">
                  <c:v>インフラ整備による製品・サービスの価値向上（n=273）</c:v>
                </c:pt>
                <c:pt idx="5">
                  <c:v>企業文化や組織マインドの根本的変革（n=271）</c:v>
                </c:pt>
                <c:pt idx="6">
                  <c:v>革新的なビジネスモデルの実装（n=271）</c:v>
                </c:pt>
                <c:pt idx="7">
                  <c:v>デジタルサービスの接続性と品質の向上（n=270）</c:v>
                </c:pt>
                <c:pt idx="8">
                  <c:v>教育システムを変更して新しいスキルと将来の方向性を提供（n=274）</c:v>
                </c:pt>
                <c:pt idx="9">
                  <c:v>より革新的で協調的な産業の発展の促進（n=270）</c:v>
                </c:pt>
                <c:pt idx="10">
                  <c:v>デジタル技術を活用した地域の活性化（n=273）</c:v>
                </c:pt>
                <c:pt idx="11">
                  <c:v>より革新的で協調的な社会の発展の促進（n=270）</c:v>
                </c:pt>
                <c:pt idx="12">
                  <c:v>規制の枠組みと技術基準の改善（n=266）</c:v>
                </c:pt>
              </c:strCache>
            </c:strRef>
          </c:cat>
          <c:val>
            <c:numRef>
              <c:f>'12-6DX目標・設立年別'!$O$6:$O$18</c:f>
              <c:numCache>
                <c:formatCode>0.0%</c:formatCode>
                <c:ptCount val="13"/>
                <c:pt idx="0">
                  <c:v>0.32258064516129031</c:v>
                </c:pt>
                <c:pt idx="1">
                  <c:v>0.19047619047619047</c:v>
                </c:pt>
                <c:pt idx="2">
                  <c:v>0.23897058823529413</c:v>
                </c:pt>
                <c:pt idx="3">
                  <c:v>0.22676579925650558</c:v>
                </c:pt>
                <c:pt idx="4">
                  <c:v>0.23809523809523808</c:v>
                </c:pt>
                <c:pt idx="5">
                  <c:v>0.21033210332103322</c:v>
                </c:pt>
                <c:pt idx="6">
                  <c:v>0.14391143911439114</c:v>
                </c:pt>
                <c:pt idx="7">
                  <c:v>0.2</c:v>
                </c:pt>
                <c:pt idx="8">
                  <c:v>0.17518248175182483</c:v>
                </c:pt>
                <c:pt idx="9">
                  <c:v>0.13333333333333333</c:v>
                </c:pt>
                <c:pt idx="10">
                  <c:v>8.7912087912087919E-2</c:v>
                </c:pt>
                <c:pt idx="11">
                  <c:v>0.1</c:v>
                </c:pt>
                <c:pt idx="12">
                  <c:v>0.10526315789473684</c:v>
                </c:pt>
              </c:numCache>
            </c:numRef>
          </c:val>
          <c:extLst>
            <c:ext xmlns:c16="http://schemas.microsoft.com/office/drawing/2014/chart" uri="{C3380CC4-5D6E-409C-BE32-E72D297353CC}">
              <c16:uniqueId val="{00000001-4C61-4C80-8D6C-94859D4106C9}"/>
            </c:ext>
          </c:extLst>
        </c:ser>
        <c:ser>
          <c:idx val="1"/>
          <c:order val="2"/>
          <c:tx>
            <c:strRef>
              <c:f>'12-6DX目標・設立年別'!$P$5</c:f>
              <c:strCache>
                <c:ptCount val="1"/>
                <c:pt idx="0">
                  <c:v>設定を検討</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'12-6DX目標・設立年別'!$M$6:$M$18</c:f>
              <c:strCache>
                <c:ptCount val="13"/>
                <c:pt idx="0">
                  <c:v>業務効率化による生産性の向上（n=279）</c:v>
                </c:pt>
                <c:pt idx="1">
                  <c:v>顧客ごとに特化した製品・サービスの提供（n=273）</c:v>
                </c:pt>
                <c:pt idx="2">
                  <c:v>デジタルデータの保護・透明性・自律性・信頼の強化（n=272）</c:v>
                </c:pt>
                <c:pt idx="3">
                  <c:v>顧客中心主義の企業文化の定着（n=269）</c:v>
                </c:pt>
                <c:pt idx="4">
                  <c:v>インフラ整備による製品・サービスの価値向上（n=273）</c:v>
                </c:pt>
                <c:pt idx="5">
                  <c:v>企業文化や組織マインドの根本的変革（n=271）</c:v>
                </c:pt>
                <c:pt idx="6">
                  <c:v>革新的なビジネスモデルの実装（n=271）</c:v>
                </c:pt>
                <c:pt idx="7">
                  <c:v>デジタルサービスの接続性と品質の向上（n=270）</c:v>
                </c:pt>
                <c:pt idx="8">
                  <c:v>教育システムを変更して新しいスキルと将来の方向性を提供（n=274）</c:v>
                </c:pt>
                <c:pt idx="9">
                  <c:v>より革新的で協調的な産業の発展の促進（n=270）</c:v>
                </c:pt>
                <c:pt idx="10">
                  <c:v>デジタル技術を活用した地域の活性化（n=273）</c:v>
                </c:pt>
                <c:pt idx="11">
                  <c:v>より革新的で協調的な社会の発展の促進（n=270）</c:v>
                </c:pt>
                <c:pt idx="12">
                  <c:v>規制の枠組みと技術基準の改善（n=266）</c:v>
                </c:pt>
              </c:strCache>
            </c:strRef>
          </c:cat>
          <c:val>
            <c:numRef>
              <c:f>'12-6DX目標・設立年別'!$P$6:$P$18</c:f>
              <c:numCache>
                <c:formatCode>0.0%</c:formatCode>
                <c:ptCount val="13"/>
                <c:pt idx="0">
                  <c:v>0.28315412186379929</c:v>
                </c:pt>
                <c:pt idx="1">
                  <c:v>0.20146520146520147</c:v>
                </c:pt>
                <c:pt idx="2">
                  <c:v>0.26470588235294118</c:v>
                </c:pt>
                <c:pt idx="3">
                  <c:v>0.20446096654275092</c:v>
                </c:pt>
                <c:pt idx="4">
                  <c:v>0.23076923076923078</c:v>
                </c:pt>
                <c:pt idx="5">
                  <c:v>0.28413284132841327</c:v>
                </c:pt>
                <c:pt idx="6">
                  <c:v>0.26199261992619927</c:v>
                </c:pt>
                <c:pt idx="7">
                  <c:v>0.28518518518518521</c:v>
                </c:pt>
                <c:pt idx="8">
                  <c:v>0.32116788321167883</c:v>
                </c:pt>
                <c:pt idx="9">
                  <c:v>0.23703703703703705</c:v>
                </c:pt>
                <c:pt idx="10">
                  <c:v>0.19413919413919414</c:v>
                </c:pt>
                <c:pt idx="11">
                  <c:v>0.26296296296296295</c:v>
                </c:pt>
                <c:pt idx="12">
                  <c:v>0.20300751879699247</c:v>
                </c:pt>
              </c:numCache>
            </c:numRef>
          </c:val>
          <c:extLst>
            <c:ext xmlns:c16="http://schemas.microsoft.com/office/drawing/2014/chart" uri="{C3380CC4-5D6E-409C-BE32-E72D297353CC}">
              <c16:uniqueId val="{00000002-4C61-4C80-8D6C-94859D4106C9}"/>
            </c:ext>
          </c:extLst>
        </c:ser>
        <c:ser>
          <c:idx val="3"/>
          <c:order val="3"/>
          <c:tx>
            <c:strRef>
              <c:f>'12-6DX目標・設立年別'!$Q$5</c:f>
              <c:strCache>
                <c:ptCount val="1"/>
                <c:pt idx="0">
                  <c:v>特にしていない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'12-6DX目標・設立年別'!$M$6:$M$18</c:f>
              <c:strCache>
                <c:ptCount val="13"/>
                <c:pt idx="0">
                  <c:v>業務効率化による生産性の向上（n=279）</c:v>
                </c:pt>
                <c:pt idx="1">
                  <c:v>顧客ごとに特化した製品・サービスの提供（n=273）</c:v>
                </c:pt>
                <c:pt idx="2">
                  <c:v>デジタルデータの保護・透明性・自律性・信頼の強化（n=272）</c:v>
                </c:pt>
                <c:pt idx="3">
                  <c:v>顧客中心主義の企業文化の定着（n=269）</c:v>
                </c:pt>
                <c:pt idx="4">
                  <c:v>インフラ整備による製品・サービスの価値向上（n=273）</c:v>
                </c:pt>
                <c:pt idx="5">
                  <c:v>企業文化や組織マインドの根本的変革（n=271）</c:v>
                </c:pt>
                <c:pt idx="6">
                  <c:v>革新的なビジネスモデルの実装（n=271）</c:v>
                </c:pt>
                <c:pt idx="7">
                  <c:v>デジタルサービスの接続性と品質の向上（n=270）</c:v>
                </c:pt>
                <c:pt idx="8">
                  <c:v>教育システムを変更して新しいスキルと将来の方向性を提供（n=274）</c:v>
                </c:pt>
                <c:pt idx="9">
                  <c:v>より革新的で協調的な産業の発展の促進（n=270）</c:v>
                </c:pt>
                <c:pt idx="10">
                  <c:v>デジタル技術を活用した地域の活性化（n=273）</c:v>
                </c:pt>
                <c:pt idx="11">
                  <c:v>より革新的で協調的な社会の発展の促進（n=270）</c:v>
                </c:pt>
                <c:pt idx="12">
                  <c:v>規制の枠組みと技術基準の改善（n=266）</c:v>
                </c:pt>
              </c:strCache>
            </c:strRef>
          </c:cat>
          <c:val>
            <c:numRef>
              <c:f>'12-6DX目標・設立年別'!$Q$6:$Q$18</c:f>
              <c:numCache>
                <c:formatCode>0.0%</c:formatCode>
                <c:ptCount val="13"/>
                <c:pt idx="0">
                  <c:v>0.13261648745519714</c:v>
                </c:pt>
                <c:pt idx="1">
                  <c:v>0.40659340659340659</c:v>
                </c:pt>
                <c:pt idx="2">
                  <c:v>0.33455882352941174</c:v>
                </c:pt>
                <c:pt idx="3">
                  <c:v>0.40892193308550184</c:v>
                </c:pt>
                <c:pt idx="4">
                  <c:v>0.39560439560439559</c:v>
                </c:pt>
                <c:pt idx="5">
                  <c:v>0.35055350553505538</c:v>
                </c:pt>
                <c:pt idx="6">
                  <c:v>0.46863468634686345</c:v>
                </c:pt>
                <c:pt idx="7">
                  <c:v>0.3925925925925926</c:v>
                </c:pt>
                <c:pt idx="8">
                  <c:v>0.37226277372262773</c:v>
                </c:pt>
                <c:pt idx="9">
                  <c:v>0.49259259259259258</c:v>
                </c:pt>
                <c:pt idx="10">
                  <c:v>0.58241758241758246</c:v>
                </c:pt>
                <c:pt idx="11">
                  <c:v>0.48148148148148145</c:v>
                </c:pt>
                <c:pt idx="12">
                  <c:v>0.53759398496240607</c:v>
                </c:pt>
              </c:numCache>
            </c:numRef>
          </c:val>
          <c:extLst>
            <c:ext xmlns:c16="http://schemas.microsoft.com/office/drawing/2014/chart" uri="{C3380CC4-5D6E-409C-BE32-E72D297353CC}">
              <c16:uniqueId val="{00000003-4C61-4C80-8D6C-94859D4106C9}"/>
            </c:ext>
          </c:extLst>
        </c:ser>
        <c:ser>
          <c:idx val="4"/>
          <c:order val="4"/>
          <c:tx>
            <c:strRef>
              <c:f>'12-6DX目標・設立年別'!$R$5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'12-6DX目標・設立年別'!$M$6:$M$18</c:f>
              <c:strCache>
                <c:ptCount val="13"/>
                <c:pt idx="0">
                  <c:v>業務効率化による生産性の向上（n=279）</c:v>
                </c:pt>
                <c:pt idx="1">
                  <c:v>顧客ごとに特化した製品・サービスの提供（n=273）</c:v>
                </c:pt>
                <c:pt idx="2">
                  <c:v>デジタルデータの保護・透明性・自律性・信頼の強化（n=272）</c:v>
                </c:pt>
                <c:pt idx="3">
                  <c:v>顧客中心主義の企業文化の定着（n=269）</c:v>
                </c:pt>
                <c:pt idx="4">
                  <c:v>インフラ整備による製品・サービスの価値向上（n=273）</c:v>
                </c:pt>
                <c:pt idx="5">
                  <c:v>企業文化や組織マインドの根本的変革（n=271）</c:v>
                </c:pt>
                <c:pt idx="6">
                  <c:v>革新的なビジネスモデルの実装（n=271）</c:v>
                </c:pt>
                <c:pt idx="7">
                  <c:v>デジタルサービスの接続性と品質の向上（n=270）</c:v>
                </c:pt>
                <c:pt idx="8">
                  <c:v>教育システムを変更して新しいスキルと将来の方向性を提供（n=274）</c:v>
                </c:pt>
                <c:pt idx="9">
                  <c:v>より革新的で協調的な産業の発展の促進（n=270）</c:v>
                </c:pt>
                <c:pt idx="10">
                  <c:v>デジタル技術を活用した地域の活性化（n=273）</c:v>
                </c:pt>
                <c:pt idx="11">
                  <c:v>より革新的で協調的な社会の発展の促進（n=270）</c:v>
                </c:pt>
                <c:pt idx="12">
                  <c:v>規制の枠組みと技術基準の改善（n=266）</c:v>
                </c:pt>
              </c:strCache>
            </c:strRef>
          </c:cat>
          <c:val>
            <c:numRef>
              <c:f>'12-6DX目標・設立年別'!$R$6:$R$18</c:f>
              <c:numCache>
                <c:formatCode>0.0%</c:formatCode>
                <c:ptCount val="13"/>
                <c:pt idx="0">
                  <c:v>1.7921146953405017E-2</c:v>
                </c:pt>
                <c:pt idx="1">
                  <c:v>6.2271062271062272E-2</c:v>
                </c:pt>
                <c:pt idx="2">
                  <c:v>5.514705882352941E-2</c:v>
                </c:pt>
                <c:pt idx="3">
                  <c:v>7.0631970260223054E-2</c:v>
                </c:pt>
                <c:pt idx="4">
                  <c:v>3.6630036630036632E-2</c:v>
                </c:pt>
                <c:pt idx="5">
                  <c:v>4.797047970479705E-2</c:v>
                </c:pt>
                <c:pt idx="6">
                  <c:v>5.1660516605166053E-2</c:v>
                </c:pt>
                <c:pt idx="7">
                  <c:v>5.9259259259259262E-2</c:v>
                </c:pt>
                <c:pt idx="8">
                  <c:v>5.4744525547445258E-2</c:v>
                </c:pt>
                <c:pt idx="9">
                  <c:v>8.5185185185185183E-2</c:v>
                </c:pt>
                <c:pt idx="10">
                  <c:v>7.3260073260073263E-2</c:v>
                </c:pt>
                <c:pt idx="11">
                  <c:v>9.2592592592592587E-2</c:v>
                </c:pt>
                <c:pt idx="12">
                  <c:v>0.10150375939849623</c:v>
                </c:pt>
              </c:numCache>
            </c:numRef>
          </c:val>
          <c:extLst>
            <c:ext xmlns:c16="http://schemas.microsoft.com/office/drawing/2014/chart" uri="{C3380CC4-5D6E-409C-BE32-E72D297353CC}">
              <c16:uniqueId val="{00000004-4C61-4C80-8D6C-94859D4106C9}"/>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37783704120318301"/>
          <c:y val="0.88013079607890099"/>
          <c:w val="0.58466983293754948"/>
          <c:h val="7.79700924268673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65130683088246"/>
          <c:y val="0.12416454425871909"/>
          <c:w val="0.5621519920032626"/>
          <c:h val="0.72979590853841003"/>
        </c:manualLayout>
      </c:layout>
      <c:barChart>
        <c:barDir val="bar"/>
        <c:grouping val="stacked"/>
        <c:varyColors val="0"/>
        <c:ser>
          <c:idx val="0"/>
          <c:order val="0"/>
          <c:tx>
            <c:strRef>
              <c:f>'12-6DX目標・設立年別'!$N$5</c:f>
              <c:strCache>
                <c:ptCount val="1"/>
                <c:pt idx="0">
                  <c:v>重点目標として設定</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'12-6DX目標・設立年別'!$M$20:$M$32</c:f>
              <c:strCache>
                <c:ptCount val="13"/>
                <c:pt idx="0">
                  <c:v>業務効率化による生産性の向上（n=246）</c:v>
                </c:pt>
                <c:pt idx="1">
                  <c:v>顧客ごとに特化した製品・サービスの提供（n=244）</c:v>
                </c:pt>
                <c:pt idx="2">
                  <c:v>デジタルデータの保護・透明性・自律性・信頼の強化（n=239）</c:v>
                </c:pt>
                <c:pt idx="3">
                  <c:v>顧客中心主義の企業文化の定着（n=241）</c:v>
                </c:pt>
                <c:pt idx="4">
                  <c:v>インフラ整備による製品・サービスの価値向上（n=245）</c:v>
                </c:pt>
                <c:pt idx="5">
                  <c:v>企業文化や組織マインドの根本的変革（n=241）</c:v>
                </c:pt>
                <c:pt idx="6">
                  <c:v>革新的なビジネスモデルの実装（n=241）</c:v>
                </c:pt>
                <c:pt idx="7">
                  <c:v>デジタルサービスの接続性と品質の向上（n=242）</c:v>
                </c:pt>
                <c:pt idx="8">
                  <c:v>教育システムを変更して新しいスキルと将来の方向性を提供（n=239）</c:v>
                </c:pt>
                <c:pt idx="9">
                  <c:v>より革新的で協調的な産業の発展の促進（n=240）</c:v>
                </c:pt>
                <c:pt idx="10">
                  <c:v>デジタル技術を活用した地域の活性化（n=242）</c:v>
                </c:pt>
                <c:pt idx="11">
                  <c:v>より革新的で協調的な社会の発展の促進（n=241）</c:v>
                </c:pt>
                <c:pt idx="12">
                  <c:v>規制の枠組みと技術基準の改善（n=240）</c:v>
                </c:pt>
              </c:strCache>
            </c:strRef>
          </c:cat>
          <c:val>
            <c:numRef>
              <c:f>'12-6DX目標・設立年別'!$N$20:$N$32</c:f>
              <c:numCache>
                <c:formatCode>0.0%</c:formatCode>
                <c:ptCount val="13"/>
                <c:pt idx="0">
                  <c:v>0.14227642276422764</c:v>
                </c:pt>
                <c:pt idx="1">
                  <c:v>9.8360655737704916E-2</c:v>
                </c:pt>
                <c:pt idx="2">
                  <c:v>5.0209205020920501E-2</c:v>
                </c:pt>
                <c:pt idx="3">
                  <c:v>6.2240663900414939E-2</c:v>
                </c:pt>
                <c:pt idx="4">
                  <c:v>4.0816326530612242E-2</c:v>
                </c:pt>
                <c:pt idx="5">
                  <c:v>3.3195020746887967E-2</c:v>
                </c:pt>
                <c:pt idx="6">
                  <c:v>4.9792531120331947E-2</c:v>
                </c:pt>
                <c:pt idx="7">
                  <c:v>5.3719008264462811E-2</c:v>
                </c:pt>
                <c:pt idx="8">
                  <c:v>6.6945606694560664E-2</c:v>
                </c:pt>
                <c:pt idx="9">
                  <c:v>4.1666666666666664E-2</c:v>
                </c:pt>
                <c:pt idx="10">
                  <c:v>2.8925619834710745E-2</c:v>
                </c:pt>
                <c:pt idx="11">
                  <c:v>3.7344398340248962E-2</c:v>
                </c:pt>
                <c:pt idx="12">
                  <c:v>1.2500000000000001E-2</c:v>
                </c:pt>
              </c:numCache>
            </c:numRef>
          </c:val>
          <c:extLst>
            <c:ext xmlns:c16="http://schemas.microsoft.com/office/drawing/2014/chart" uri="{C3380CC4-5D6E-409C-BE32-E72D297353CC}">
              <c16:uniqueId val="{00000000-A2F1-418F-95DD-C7FD6D8BB357}"/>
            </c:ext>
          </c:extLst>
        </c:ser>
        <c:ser>
          <c:idx val="2"/>
          <c:order val="1"/>
          <c:tx>
            <c:strRef>
              <c:f>'12-6DX目標・設立年別'!$O$5</c:f>
              <c:strCache>
                <c:ptCount val="1"/>
                <c:pt idx="0">
                  <c:v>設定している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'12-6DX目標・設立年別'!$M$20:$M$32</c:f>
              <c:strCache>
                <c:ptCount val="13"/>
                <c:pt idx="0">
                  <c:v>業務効率化による生産性の向上（n=246）</c:v>
                </c:pt>
                <c:pt idx="1">
                  <c:v>顧客ごとに特化した製品・サービスの提供（n=244）</c:v>
                </c:pt>
                <c:pt idx="2">
                  <c:v>デジタルデータの保護・透明性・自律性・信頼の強化（n=239）</c:v>
                </c:pt>
                <c:pt idx="3">
                  <c:v>顧客中心主義の企業文化の定着（n=241）</c:v>
                </c:pt>
                <c:pt idx="4">
                  <c:v>インフラ整備による製品・サービスの価値向上（n=245）</c:v>
                </c:pt>
                <c:pt idx="5">
                  <c:v>企業文化や組織マインドの根本的変革（n=241）</c:v>
                </c:pt>
                <c:pt idx="6">
                  <c:v>革新的なビジネスモデルの実装（n=241）</c:v>
                </c:pt>
                <c:pt idx="7">
                  <c:v>デジタルサービスの接続性と品質の向上（n=242）</c:v>
                </c:pt>
                <c:pt idx="8">
                  <c:v>教育システムを変更して新しいスキルと将来の方向性を提供（n=239）</c:v>
                </c:pt>
                <c:pt idx="9">
                  <c:v>より革新的で協調的な産業の発展の促進（n=240）</c:v>
                </c:pt>
                <c:pt idx="10">
                  <c:v>デジタル技術を活用した地域の活性化（n=242）</c:v>
                </c:pt>
                <c:pt idx="11">
                  <c:v>より革新的で協調的な社会の発展の促進（n=241）</c:v>
                </c:pt>
                <c:pt idx="12">
                  <c:v>規制の枠組みと技術基準の改善（n=240）</c:v>
                </c:pt>
              </c:strCache>
            </c:strRef>
          </c:cat>
          <c:val>
            <c:numRef>
              <c:f>'12-6DX目標・設立年別'!$O$20:$O$32</c:f>
              <c:numCache>
                <c:formatCode>0.0%</c:formatCode>
                <c:ptCount val="13"/>
                <c:pt idx="0">
                  <c:v>0.23983739837398374</c:v>
                </c:pt>
                <c:pt idx="1">
                  <c:v>0.21721311475409835</c:v>
                </c:pt>
                <c:pt idx="2">
                  <c:v>0.19665271966527198</c:v>
                </c:pt>
                <c:pt idx="3">
                  <c:v>0.18672199170124482</c:v>
                </c:pt>
                <c:pt idx="4">
                  <c:v>0.14693877551020409</c:v>
                </c:pt>
                <c:pt idx="5">
                  <c:v>0.14522821576763487</c:v>
                </c:pt>
                <c:pt idx="6">
                  <c:v>0.1078838174273859</c:v>
                </c:pt>
                <c:pt idx="7">
                  <c:v>0.1487603305785124</c:v>
                </c:pt>
                <c:pt idx="8">
                  <c:v>0.1297071129707113</c:v>
                </c:pt>
                <c:pt idx="9">
                  <c:v>0.10833333333333334</c:v>
                </c:pt>
                <c:pt idx="10">
                  <c:v>9.9173553719008267E-2</c:v>
                </c:pt>
                <c:pt idx="11">
                  <c:v>0.11203319502074689</c:v>
                </c:pt>
                <c:pt idx="12">
                  <c:v>9.166666666666666E-2</c:v>
                </c:pt>
              </c:numCache>
            </c:numRef>
          </c:val>
          <c:extLst>
            <c:ext xmlns:c16="http://schemas.microsoft.com/office/drawing/2014/chart" uri="{C3380CC4-5D6E-409C-BE32-E72D297353CC}">
              <c16:uniqueId val="{00000001-A2F1-418F-95DD-C7FD6D8BB357}"/>
            </c:ext>
          </c:extLst>
        </c:ser>
        <c:ser>
          <c:idx val="1"/>
          <c:order val="2"/>
          <c:tx>
            <c:strRef>
              <c:f>'12-6DX目標・設立年別'!$P$5</c:f>
              <c:strCache>
                <c:ptCount val="1"/>
                <c:pt idx="0">
                  <c:v>設定を検討</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'12-6DX目標・設立年別'!$M$20:$M$32</c:f>
              <c:strCache>
                <c:ptCount val="13"/>
                <c:pt idx="0">
                  <c:v>業務効率化による生産性の向上（n=246）</c:v>
                </c:pt>
                <c:pt idx="1">
                  <c:v>顧客ごとに特化した製品・サービスの提供（n=244）</c:v>
                </c:pt>
                <c:pt idx="2">
                  <c:v>デジタルデータの保護・透明性・自律性・信頼の強化（n=239）</c:v>
                </c:pt>
                <c:pt idx="3">
                  <c:v>顧客中心主義の企業文化の定着（n=241）</c:v>
                </c:pt>
                <c:pt idx="4">
                  <c:v>インフラ整備による製品・サービスの価値向上（n=245）</c:v>
                </c:pt>
                <c:pt idx="5">
                  <c:v>企業文化や組織マインドの根本的変革（n=241）</c:v>
                </c:pt>
                <c:pt idx="6">
                  <c:v>革新的なビジネスモデルの実装（n=241）</c:v>
                </c:pt>
                <c:pt idx="7">
                  <c:v>デジタルサービスの接続性と品質の向上（n=242）</c:v>
                </c:pt>
                <c:pt idx="8">
                  <c:v>教育システムを変更して新しいスキルと将来の方向性を提供（n=239）</c:v>
                </c:pt>
                <c:pt idx="9">
                  <c:v>より革新的で協調的な産業の発展の促進（n=240）</c:v>
                </c:pt>
                <c:pt idx="10">
                  <c:v>デジタル技術を活用した地域の活性化（n=242）</c:v>
                </c:pt>
                <c:pt idx="11">
                  <c:v>より革新的で協調的な社会の発展の促進（n=241）</c:v>
                </c:pt>
                <c:pt idx="12">
                  <c:v>規制の枠組みと技術基準の改善（n=240）</c:v>
                </c:pt>
              </c:strCache>
            </c:strRef>
          </c:cat>
          <c:val>
            <c:numRef>
              <c:f>'12-6DX目標・設立年別'!$P$20:$P$32</c:f>
              <c:numCache>
                <c:formatCode>0.0%</c:formatCode>
                <c:ptCount val="13"/>
                <c:pt idx="0">
                  <c:v>0.34959349593495936</c:v>
                </c:pt>
                <c:pt idx="1">
                  <c:v>0.20491803278688525</c:v>
                </c:pt>
                <c:pt idx="2">
                  <c:v>0.30962343096234307</c:v>
                </c:pt>
                <c:pt idx="3">
                  <c:v>0.22821576763485477</c:v>
                </c:pt>
                <c:pt idx="4">
                  <c:v>0.23673469387755103</c:v>
                </c:pt>
                <c:pt idx="5">
                  <c:v>0.38174273858921159</c:v>
                </c:pt>
                <c:pt idx="6">
                  <c:v>0.21161825726141079</c:v>
                </c:pt>
                <c:pt idx="7">
                  <c:v>0.31404958677685951</c:v>
                </c:pt>
                <c:pt idx="8">
                  <c:v>0.28451882845188287</c:v>
                </c:pt>
                <c:pt idx="9">
                  <c:v>0.23749999999999999</c:v>
                </c:pt>
                <c:pt idx="10">
                  <c:v>0.19421487603305784</c:v>
                </c:pt>
                <c:pt idx="11">
                  <c:v>0.19502074688796681</c:v>
                </c:pt>
                <c:pt idx="12">
                  <c:v>0.20416666666666666</c:v>
                </c:pt>
              </c:numCache>
            </c:numRef>
          </c:val>
          <c:extLst>
            <c:ext xmlns:c16="http://schemas.microsoft.com/office/drawing/2014/chart" uri="{C3380CC4-5D6E-409C-BE32-E72D297353CC}">
              <c16:uniqueId val="{00000002-A2F1-418F-95DD-C7FD6D8BB357}"/>
            </c:ext>
          </c:extLst>
        </c:ser>
        <c:ser>
          <c:idx val="3"/>
          <c:order val="3"/>
          <c:tx>
            <c:strRef>
              <c:f>'12-6DX目標・設立年別'!$Q$5</c:f>
              <c:strCache>
                <c:ptCount val="1"/>
                <c:pt idx="0">
                  <c:v>特にしていない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'12-6DX目標・設立年別'!$M$20:$M$32</c:f>
              <c:strCache>
                <c:ptCount val="13"/>
                <c:pt idx="0">
                  <c:v>業務効率化による生産性の向上（n=246）</c:v>
                </c:pt>
                <c:pt idx="1">
                  <c:v>顧客ごとに特化した製品・サービスの提供（n=244）</c:v>
                </c:pt>
                <c:pt idx="2">
                  <c:v>デジタルデータの保護・透明性・自律性・信頼の強化（n=239）</c:v>
                </c:pt>
                <c:pt idx="3">
                  <c:v>顧客中心主義の企業文化の定着（n=241）</c:v>
                </c:pt>
                <c:pt idx="4">
                  <c:v>インフラ整備による製品・サービスの価値向上（n=245）</c:v>
                </c:pt>
                <c:pt idx="5">
                  <c:v>企業文化や組織マインドの根本的変革（n=241）</c:v>
                </c:pt>
                <c:pt idx="6">
                  <c:v>革新的なビジネスモデルの実装（n=241）</c:v>
                </c:pt>
                <c:pt idx="7">
                  <c:v>デジタルサービスの接続性と品質の向上（n=242）</c:v>
                </c:pt>
                <c:pt idx="8">
                  <c:v>教育システムを変更して新しいスキルと将来の方向性を提供（n=239）</c:v>
                </c:pt>
                <c:pt idx="9">
                  <c:v>より革新的で協調的な産業の発展の促進（n=240）</c:v>
                </c:pt>
                <c:pt idx="10">
                  <c:v>デジタル技術を活用した地域の活性化（n=242）</c:v>
                </c:pt>
                <c:pt idx="11">
                  <c:v>より革新的で協調的な社会の発展の促進（n=241）</c:v>
                </c:pt>
                <c:pt idx="12">
                  <c:v>規制の枠組みと技術基準の改善（n=240）</c:v>
                </c:pt>
              </c:strCache>
            </c:strRef>
          </c:cat>
          <c:val>
            <c:numRef>
              <c:f>'12-6DX目標・設立年別'!$Q$20:$Q$32</c:f>
              <c:numCache>
                <c:formatCode>0.0%</c:formatCode>
                <c:ptCount val="13"/>
                <c:pt idx="0">
                  <c:v>0.23170731707317074</c:v>
                </c:pt>
                <c:pt idx="1">
                  <c:v>0.42622950819672129</c:v>
                </c:pt>
                <c:pt idx="2">
                  <c:v>0.38912133891213391</c:v>
                </c:pt>
                <c:pt idx="3">
                  <c:v>0.44813278008298757</c:v>
                </c:pt>
                <c:pt idx="4">
                  <c:v>0.51020408163265307</c:v>
                </c:pt>
                <c:pt idx="5">
                  <c:v>0.38174273858921159</c:v>
                </c:pt>
                <c:pt idx="6">
                  <c:v>0.56016597510373445</c:v>
                </c:pt>
                <c:pt idx="7">
                  <c:v>0.42148760330578511</c:v>
                </c:pt>
                <c:pt idx="8">
                  <c:v>0.46025104602510458</c:v>
                </c:pt>
                <c:pt idx="9">
                  <c:v>0.52083333333333337</c:v>
                </c:pt>
                <c:pt idx="10">
                  <c:v>0.6074380165289256</c:v>
                </c:pt>
                <c:pt idx="11">
                  <c:v>0.56846473029045641</c:v>
                </c:pt>
                <c:pt idx="12">
                  <c:v>0.59583333333333333</c:v>
                </c:pt>
              </c:numCache>
            </c:numRef>
          </c:val>
          <c:extLst>
            <c:ext xmlns:c16="http://schemas.microsoft.com/office/drawing/2014/chart" uri="{C3380CC4-5D6E-409C-BE32-E72D297353CC}">
              <c16:uniqueId val="{00000003-A2F1-418F-95DD-C7FD6D8BB357}"/>
            </c:ext>
          </c:extLst>
        </c:ser>
        <c:ser>
          <c:idx val="4"/>
          <c:order val="4"/>
          <c:tx>
            <c:strRef>
              <c:f>'12-6DX目標・設立年別'!$R$5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'12-6DX目標・設立年別'!$M$20:$M$32</c:f>
              <c:strCache>
                <c:ptCount val="13"/>
                <c:pt idx="0">
                  <c:v>業務効率化による生産性の向上（n=246）</c:v>
                </c:pt>
                <c:pt idx="1">
                  <c:v>顧客ごとに特化した製品・サービスの提供（n=244）</c:v>
                </c:pt>
                <c:pt idx="2">
                  <c:v>デジタルデータの保護・透明性・自律性・信頼の強化（n=239）</c:v>
                </c:pt>
                <c:pt idx="3">
                  <c:v>顧客中心主義の企業文化の定着（n=241）</c:v>
                </c:pt>
                <c:pt idx="4">
                  <c:v>インフラ整備による製品・サービスの価値向上（n=245）</c:v>
                </c:pt>
                <c:pt idx="5">
                  <c:v>企業文化や組織マインドの根本的変革（n=241）</c:v>
                </c:pt>
                <c:pt idx="6">
                  <c:v>革新的なビジネスモデルの実装（n=241）</c:v>
                </c:pt>
                <c:pt idx="7">
                  <c:v>デジタルサービスの接続性と品質の向上（n=242）</c:v>
                </c:pt>
                <c:pt idx="8">
                  <c:v>教育システムを変更して新しいスキルと将来の方向性を提供（n=239）</c:v>
                </c:pt>
                <c:pt idx="9">
                  <c:v>より革新的で協調的な産業の発展の促進（n=240）</c:v>
                </c:pt>
                <c:pt idx="10">
                  <c:v>デジタル技術を活用した地域の活性化（n=242）</c:v>
                </c:pt>
                <c:pt idx="11">
                  <c:v>より革新的で協調的な社会の発展の促進（n=241）</c:v>
                </c:pt>
                <c:pt idx="12">
                  <c:v>規制の枠組みと技術基準の改善（n=240）</c:v>
                </c:pt>
              </c:strCache>
            </c:strRef>
          </c:cat>
          <c:val>
            <c:numRef>
              <c:f>'12-6DX目標・設立年別'!$R$20:$R$32</c:f>
              <c:numCache>
                <c:formatCode>0.0%</c:formatCode>
                <c:ptCount val="13"/>
                <c:pt idx="0">
                  <c:v>3.6585365853658534E-2</c:v>
                </c:pt>
                <c:pt idx="1">
                  <c:v>5.3278688524590161E-2</c:v>
                </c:pt>
                <c:pt idx="2">
                  <c:v>5.4393305439330547E-2</c:v>
                </c:pt>
                <c:pt idx="3">
                  <c:v>7.4688796680497924E-2</c:v>
                </c:pt>
                <c:pt idx="4">
                  <c:v>6.5306122448979598E-2</c:v>
                </c:pt>
                <c:pt idx="5">
                  <c:v>5.8091286307053944E-2</c:v>
                </c:pt>
                <c:pt idx="6">
                  <c:v>7.0539419087136929E-2</c:v>
                </c:pt>
                <c:pt idx="7">
                  <c:v>6.1983471074380167E-2</c:v>
                </c:pt>
                <c:pt idx="8">
                  <c:v>5.8577405857740586E-2</c:v>
                </c:pt>
                <c:pt idx="9">
                  <c:v>9.166666666666666E-2</c:v>
                </c:pt>
                <c:pt idx="10">
                  <c:v>7.0247933884297523E-2</c:v>
                </c:pt>
                <c:pt idx="11">
                  <c:v>8.7136929460580909E-2</c:v>
                </c:pt>
                <c:pt idx="12">
                  <c:v>9.583333333333334E-2</c:v>
                </c:pt>
              </c:numCache>
            </c:numRef>
          </c:val>
          <c:extLst>
            <c:ext xmlns:c16="http://schemas.microsoft.com/office/drawing/2014/chart" uri="{C3380CC4-5D6E-409C-BE32-E72D297353CC}">
              <c16:uniqueId val="{00000004-A2F1-418F-95DD-C7FD6D8BB357}"/>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38048254384868563"/>
          <c:y val="0.88013079607890099"/>
          <c:w val="0.58345508894721498"/>
          <c:h val="6.668221453357242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75820560066776"/>
          <c:y val="0.12669035224878453"/>
          <c:w val="0.56807197495584261"/>
          <c:h val="0.72979590853841003"/>
        </c:manualLayout>
      </c:layout>
      <c:barChart>
        <c:barDir val="bar"/>
        <c:grouping val="stacked"/>
        <c:varyColors val="0"/>
        <c:ser>
          <c:idx val="0"/>
          <c:order val="0"/>
          <c:tx>
            <c:strRef>
              <c:f>'12-6DX目標・設立年別'!$N$5</c:f>
              <c:strCache>
                <c:ptCount val="1"/>
                <c:pt idx="0">
                  <c:v>重点目標として設定</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'12-6DX目標・設立年別'!$M$34:$M$46</c:f>
              <c:strCache>
                <c:ptCount val="13"/>
                <c:pt idx="0">
                  <c:v>業務効率化による生産性の向上（n=196）</c:v>
                </c:pt>
                <c:pt idx="1">
                  <c:v>顧客ごとに特化した製品・サービスの提供（n=192）</c:v>
                </c:pt>
                <c:pt idx="2">
                  <c:v>デジタルデータの保護・透明性・自律性・信頼の強化（n=191）</c:v>
                </c:pt>
                <c:pt idx="3">
                  <c:v>顧客中心主義の企業文化の定着（n=192）</c:v>
                </c:pt>
                <c:pt idx="4">
                  <c:v>インフラ整備による製品・サービスの価値向上（n=192）</c:v>
                </c:pt>
                <c:pt idx="5">
                  <c:v>企業文化や組織マインドの根本的変革（n=193）</c:v>
                </c:pt>
                <c:pt idx="6">
                  <c:v>革新的なビジネスモデルの実装（n=191）</c:v>
                </c:pt>
                <c:pt idx="7">
                  <c:v>デジタルサービスの接続性と品質の向上（n=194）</c:v>
                </c:pt>
                <c:pt idx="8">
                  <c:v>教育システムを変更して新しいスキルと将来の方向性を提供（n=192）</c:v>
                </c:pt>
                <c:pt idx="9">
                  <c:v>より革新的で協調的な産業の発展の促進（n=190）</c:v>
                </c:pt>
                <c:pt idx="10">
                  <c:v>デジタル技術を活用した地域の活性化（n=193）</c:v>
                </c:pt>
                <c:pt idx="11">
                  <c:v>より革新的で協調的な社会の発展の促進（n=192）</c:v>
                </c:pt>
                <c:pt idx="12">
                  <c:v>規制の枠組みと技術基準の改善（n=191）</c:v>
                </c:pt>
              </c:strCache>
            </c:strRef>
          </c:cat>
          <c:val>
            <c:numRef>
              <c:f>'12-6DX目標・設立年別'!$N$34:$N$46</c:f>
              <c:numCache>
                <c:formatCode>0.0%</c:formatCode>
                <c:ptCount val="13"/>
                <c:pt idx="0">
                  <c:v>0.14795918367346939</c:v>
                </c:pt>
                <c:pt idx="1">
                  <c:v>0.1875</c:v>
                </c:pt>
                <c:pt idx="2">
                  <c:v>0.10471204188481675</c:v>
                </c:pt>
                <c:pt idx="3">
                  <c:v>7.8125E-2</c:v>
                </c:pt>
                <c:pt idx="4">
                  <c:v>0.10416666666666667</c:v>
                </c:pt>
                <c:pt idx="5">
                  <c:v>8.2901554404145081E-2</c:v>
                </c:pt>
                <c:pt idx="6">
                  <c:v>9.4240837696335081E-2</c:v>
                </c:pt>
                <c:pt idx="7">
                  <c:v>9.2783505154639179E-2</c:v>
                </c:pt>
                <c:pt idx="8">
                  <c:v>6.25E-2</c:v>
                </c:pt>
                <c:pt idx="9">
                  <c:v>7.8947368421052627E-2</c:v>
                </c:pt>
                <c:pt idx="10">
                  <c:v>6.2176165803108807E-2</c:v>
                </c:pt>
                <c:pt idx="11">
                  <c:v>4.6875E-2</c:v>
                </c:pt>
                <c:pt idx="12">
                  <c:v>2.6178010471204188E-2</c:v>
                </c:pt>
              </c:numCache>
            </c:numRef>
          </c:val>
          <c:extLst>
            <c:ext xmlns:c16="http://schemas.microsoft.com/office/drawing/2014/chart" uri="{C3380CC4-5D6E-409C-BE32-E72D297353CC}">
              <c16:uniqueId val="{00000000-B5B5-4A2C-8EFA-F191111CB0E9}"/>
            </c:ext>
          </c:extLst>
        </c:ser>
        <c:ser>
          <c:idx val="2"/>
          <c:order val="1"/>
          <c:tx>
            <c:strRef>
              <c:f>'12-6DX目標・設立年別'!$O$5</c:f>
              <c:strCache>
                <c:ptCount val="1"/>
                <c:pt idx="0">
                  <c:v>設定している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'12-6DX目標・設立年別'!$M$34:$M$46</c:f>
              <c:strCache>
                <c:ptCount val="13"/>
                <c:pt idx="0">
                  <c:v>業務効率化による生産性の向上（n=196）</c:v>
                </c:pt>
                <c:pt idx="1">
                  <c:v>顧客ごとに特化した製品・サービスの提供（n=192）</c:v>
                </c:pt>
                <c:pt idx="2">
                  <c:v>デジタルデータの保護・透明性・自律性・信頼の強化（n=191）</c:v>
                </c:pt>
                <c:pt idx="3">
                  <c:v>顧客中心主義の企業文化の定着（n=192）</c:v>
                </c:pt>
                <c:pt idx="4">
                  <c:v>インフラ整備による製品・サービスの価値向上（n=192）</c:v>
                </c:pt>
                <c:pt idx="5">
                  <c:v>企業文化や組織マインドの根本的変革（n=193）</c:v>
                </c:pt>
                <c:pt idx="6">
                  <c:v>革新的なビジネスモデルの実装（n=191）</c:v>
                </c:pt>
                <c:pt idx="7">
                  <c:v>デジタルサービスの接続性と品質の向上（n=194）</c:v>
                </c:pt>
                <c:pt idx="8">
                  <c:v>教育システムを変更して新しいスキルと将来の方向性を提供（n=192）</c:v>
                </c:pt>
                <c:pt idx="9">
                  <c:v>より革新的で協調的な産業の発展の促進（n=190）</c:v>
                </c:pt>
                <c:pt idx="10">
                  <c:v>デジタル技術を活用した地域の活性化（n=193）</c:v>
                </c:pt>
                <c:pt idx="11">
                  <c:v>より革新的で協調的な社会の発展の促進（n=192）</c:v>
                </c:pt>
                <c:pt idx="12">
                  <c:v>規制の枠組みと技術基準の改善（n=191）</c:v>
                </c:pt>
              </c:strCache>
            </c:strRef>
          </c:cat>
          <c:val>
            <c:numRef>
              <c:f>'12-6DX目標・設立年別'!$O$34:$O$46</c:f>
              <c:numCache>
                <c:formatCode>0.0%</c:formatCode>
                <c:ptCount val="13"/>
                <c:pt idx="0">
                  <c:v>0.25510204081632654</c:v>
                </c:pt>
                <c:pt idx="1">
                  <c:v>0.24479166666666666</c:v>
                </c:pt>
                <c:pt idx="2">
                  <c:v>0.19895287958115182</c:v>
                </c:pt>
                <c:pt idx="3">
                  <c:v>0.234375</c:v>
                </c:pt>
                <c:pt idx="4">
                  <c:v>0.21354166666666666</c:v>
                </c:pt>
                <c:pt idx="5">
                  <c:v>0.16580310880829016</c:v>
                </c:pt>
                <c:pt idx="6">
                  <c:v>0.15706806282722513</c:v>
                </c:pt>
                <c:pt idx="7">
                  <c:v>0.21649484536082475</c:v>
                </c:pt>
                <c:pt idx="8">
                  <c:v>0.11979166666666667</c:v>
                </c:pt>
                <c:pt idx="9">
                  <c:v>0.18947368421052632</c:v>
                </c:pt>
                <c:pt idx="10">
                  <c:v>0.12953367875647667</c:v>
                </c:pt>
                <c:pt idx="11">
                  <c:v>0.14583333333333334</c:v>
                </c:pt>
                <c:pt idx="12">
                  <c:v>0.10471204188481675</c:v>
                </c:pt>
              </c:numCache>
            </c:numRef>
          </c:val>
          <c:extLst>
            <c:ext xmlns:c16="http://schemas.microsoft.com/office/drawing/2014/chart" uri="{C3380CC4-5D6E-409C-BE32-E72D297353CC}">
              <c16:uniqueId val="{00000001-B5B5-4A2C-8EFA-F191111CB0E9}"/>
            </c:ext>
          </c:extLst>
        </c:ser>
        <c:ser>
          <c:idx val="1"/>
          <c:order val="2"/>
          <c:tx>
            <c:strRef>
              <c:f>'12-6DX目標・設立年別'!$P$5</c:f>
              <c:strCache>
                <c:ptCount val="1"/>
                <c:pt idx="0">
                  <c:v>設定を検討</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'12-6DX目標・設立年別'!$M$34:$M$46</c:f>
              <c:strCache>
                <c:ptCount val="13"/>
                <c:pt idx="0">
                  <c:v>業務効率化による生産性の向上（n=196）</c:v>
                </c:pt>
                <c:pt idx="1">
                  <c:v>顧客ごとに特化した製品・サービスの提供（n=192）</c:v>
                </c:pt>
                <c:pt idx="2">
                  <c:v>デジタルデータの保護・透明性・自律性・信頼の強化（n=191）</c:v>
                </c:pt>
                <c:pt idx="3">
                  <c:v>顧客中心主義の企業文化の定着（n=192）</c:v>
                </c:pt>
                <c:pt idx="4">
                  <c:v>インフラ整備による製品・サービスの価値向上（n=192）</c:v>
                </c:pt>
                <c:pt idx="5">
                  <c:v>企業文化や組織マインドの根本的変革（n=193）</c:v>
                </c:pt>
                <c:pt idx="6">
                  <c:v>革新的なビジネスモデルの実装（n=191）</c:v>
                </c:pt>
                <c:pt idx="7">
                  <c:v>デジタルサービスの接続性と品質の向上（n=194）</c:v>
                </c:pt>
                <c:pt idx="8">
                  <c:v>教育システムを変更して新しいスキルと将来の方向性を提供（n=192）</c:v>
                </c:pt>
                <c:pt idx="9">
                  <c:v>より革新的で協調的な産業の発展の促進（n=190）</c:v>
                </c:pt>
                <c:pt idx="10">
                  <c:v>デジタル技術を活用した地域の活性化（n=193）</c:v>
                </c:pt>
                <c:pt idx="11">
                  <c:v>より革新的で協調的な社会の発展の促進（n=192）</c:v>
                </c:pt>
                <c:pt idx="12">
                  <c:v>規制の枠組みと技術基準の改善（n=191）</c:v>
                </c:pt>
              </c:strCache>
            </c:strRef>
          </c:cat>
          <c:val>
            <c:numRef>
              <c:f>'12-6DX目標・設立年別'!$P$34:$P$46</c:f>
              <c:numCache>
                <c:formatCode>0.0%</c:formatCode>
                <c:ptCount val="13"/>
                <c:pt idx="0">
                  <c:v>0.30102040816326531</c:v>
                </c:pt>
                <c:pt idx="1">
                  <c:v>0.16145833333333334</c:v>
                </c:pt>
                <c:pt idx="2">
                  <c:v>0.32460732984293195</c:v>
                </c:pt>
                <c:pt idx="3">
                  <c:v>0.20833333333333334</c:v>
                </c:pt>
                <c:pt idx="4">
                  <c:v>0.22395833333333334</c:v>
                </c:pt>
                <c:pt idx="5">
                  <c:v>0.22797927461139897</c:v>
                </c:pt>
                <c:pt idx="6">
                  <c:v>0.31413612565445026</c:v>
                </c:pt>
                <c:pt idx="7">
                  <c:v>0.30927835051546393</c:v>
                </c:pt>
                <c:pt idx="8">
                  <c:v>0.28645833333333331</c:v>
                </c:pt>
                <c:pt idx="9">
                  <c:v>0.23157894736842105</c:v>
                </c:pt>
                <c:pt idx="10">
                  <c:v>0.24870466321243523</c:v>
                </c:pt>
                <c:pt idx="11">
                  <c:v>0.29166666666666669</c:v>
                </c:pt>
                <c:pt idx="12">
                  <c:v>0.25654450261780104</c:v>
                </c:pt>
              </c:numCache>
            </c:numRef>
          </c:val>
          <c:extLst>
            <c:ext xmlns:c16="http://schemas.microsoft.com/office/drawing/2014/chart" uri="{C3380CC4-5D6E-409C-BE32-E72D297353CC}">
              <c16:uniqueId val="{00000002-B5B5-4A2C-8EFA-F191111CB0E9}"/>
            </c:ext>
          </c:extLst>
        </c:ser>
        <c:ser>
          <c:idx val="3"/>
          <c:order val="3"/>
          <c:tx>
            <c:strRef>
              <c:f>'12-6DX目標・設立年別'!$Q$5</c:f>
              <c:strCache>
                <c:ptCount val="1"/>
                <c:pt idx="0">
                  <c:v>特にしていない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'12-6DX目標・設立年別'!$M$34:$M$46</c:f>
              <c:strCache>
                <c:ptCount val="13"/>
                <c:pt idx="0">
                  <c:v>業務効率化による生産性の向上（n=196）</c:v>
                </c:pt>
                <c:pt idx="1">
                  <c:v>顧客ごとに特化した製品・サービスの提供（n=192）</c:v>
                </c:pt>
                <c:pt idx="2">
                  <c:v>デジタルデータの保護・透明性・自律性・信頼の強化（n=191）</c:v>
                </c:pt>
                <c:pt idx="3">
                  <c:v>顧客中心主義の企業文化の定着（n=192）</c:v>
                </c:pt>
                <c:pt idx="4">
                  <c:v>インフラ整備による製品・サービスの価値向上（n=192）</c:v>
                </c:pt>
                <c:pt idx="5">
                  <c:v>企業文化や組織マインドの根本的変革（n=193）</c:v>
                </c:pt>
                <c:pt idx="6">
                  <c:v>革新的なビジネスモデルの実装（n=191）</c:v>
                </c:pt>
                <c:pt idx="7">
                  <c:v>デジタルサービスの接続性と品質の向上（n=194）</c:v>
                </c:pt>
                <c:pt idx="8">
                  <c:v>教育システムを変更して新しいスキルと将来の方向性を提供（n=192）</c:v>
                </c:pt>
                <c:pt idx="9">
                  <c:v>より革新的で協調的な産業の発展の促進（n=190）</c:v>
                </c:pt>
                <c:pt idx="10">
                  <c:v>デジタル技術を活用した地域の活性化（n=193）</c:v>
                </c:pt>
                <c:pt idx="11">
                  <c:v>より革新的で協調的な社会の発展の促進（n=192）</c:v>
                </c:pt>
                <c:pt idx="12">
                  <c:v>規制の枠組みと技術基準の改善（n=191）</c:v>
                </c:pt>
              </c:strCache>
            </c:strRef>
          </c:cat>
          <c:val>
            <c:numRef>
              <c:f>'12-6DX目標・設立年別'!$Q$34:$Q$46</c:f>
              <c:numCache>
                <c:formatCode>0.0%</c:formatCode>
                <c:ptCount val="13"/>
                <c:pt idx="0">
                  <c:v>0.26530612244897961</c:v>
                </c:pt>
                <c:pt idx="1">
                  <c:v>0.36979166666666669</c:v>
                </c:pt>
                <c:pt idx="2">
                  <c:v>0.32460732984293195</c:v>
                </c:pt>
                <c:pt idx="3">
                  <c:v>0.421875</c:v>
                </c:pt>
                <c:pt idx="4">
                  <c:v>0.41145833333333331</c:v>
                </c:pt>
                <c:pt idx="5">
                  <c:v>0.45077720207253885</c:v>
                </c:pt>
                <c:pt idx="6">
                  <c:v>0.37696335078534032</c:v>
                </c:pt>
                <c:pt idx="7">
                  <c:v>0.32474226804123713</c:v>
                </c:pt>
                <c:pt idx="8">
                  <c:v>0.46875</c:v>
                </c:pt>
                <c:pt idx="9">
                  <c:v>0.43157894736842106</c:v>
                </c:pt>
                <c:pt idx="10">
                  <c:v>0.50777202072538863</c:v>
                </c:pt>
                <c:pt idx="11">
                  <c:v>0.44791666666666669</c:v>
                </c:pt>
                <c:pt idx="12">
                  <c:v>0.54450261780104714</c:v>
                </c:pt>
              </c:numCache>
            </c:numRef>
          </c:val>
          <c:extLst>
            <c:ext xmlns:c16="http://schemas.microsoft.com/office/drawing/2014/chart" uri="{C3380CC4-5D6E-409C-BE32-E72D297353CC}">
              <c16:uniqueId val="{00000003-B5B5-4A2C-8EFA-F191111CB0E9}"/>
            </c:ext>
          </c:extLst>
        </c:ser>
        <c:ser>
          <c:idx val="4"/>
          <c:order val="4"/>
          <c:tx>
            <c:strRef>
              <c:f>'12-6DX目標・設立年別'!$R$5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'12-6DX目標・設立年別'!$M$34:$M$46</c:f>
              <c:strCache>
                <c:ptCount val="13"/>
                <c:pt idx="0">
                  <c:v>業務効率化による生産性の向上（n=196）</c:v>
                </c:pt>
                <c:pt idx="1">
                  <c:v>顧客ごとに特化した製品・サービスの提供（n=192）</c:v>
                </c:pt>
                <c:pt idx="2">
                  <c:v>デジタルデータの保護・透明性・自律性・信頼の強化（n=191）</c:v>
                </c:pt>
                <c:pt idx="3">
                  <c:v>顧客中心主義の企業文化の定着（n=192）</c:v>
                </c:pt>
                <c:pt idx="4">
                  <c:v>インフラ整備による製品・サービスの価値向上（n=192）</c:v>
                </c:pt>
                <c:pt idx="5">
                  <c:v>企業文化や組織マインドの根本的変革（n=193）</c:v>
                </c:pt>
                <c:pt idx="6">
                  <c:v>革新的なビジネスモデルの実装（n=191）</c:v>
                </c:pt>
                <c:pt idx="7">
                  <c:v>デジタルサービスの接続性と品質の向上（n=194）</c:v>
                </c:pt>
                <c:pt idx="8">
                  <c:v>教育システムを変更して新しいスキルと将来の方向性を提供（n=192）</c:v>
                </c:pt>
                <c:pt idx="9">
                  <c:v>より革新的で協調的な産業の発展の促進（n=190）</c:v>
                </c:pt>
                <c:pt idx="10">
                  <c:v>デジタル技術を活用した地域の活性化（n=193）</c:v>
                </c:pt>
                <c:pt idx="11">
                  <c:v>より革新的で協調的な社会の発展の促進（n=192）</c:v>
                </c:pt>
                <c:pt idx="12">
                  <c:v>規制の枠組みと技術基準の改善（n=191）</c:v>
                </c:pt>
              </c:strCache>
            </c:strRef>
          </c:cat>
          <c:val>
            <c:numRef>
              <c:f>'12-6DX目標・設立年別'!$R$34:$R$46</c:f>
              <c:numCache>
                <c:formatCode>0.0%</c:formatCode>
                <c:ptCount val="13"/>
                <c:pt idx="0">
                  <c:v>3.0612244897959183E-2</c:v>
                </c:pt>
                <c:pt idx="1">
                  <c:v>3.6458333333333336E-2</c:v>
                </c:pt>
                <c:pt idx="2">
                  <c:v>4.712041884816754E-2</c:v>
                </c:pt>
                <c:pt idx="3">
                  <c:v>5.7291666666666664E-2</c:v>
                </c:pt>
                <c:pt idx="4">
                  <c:v>4.6875E-2</c:v>
                </c:pt>
                <c:pt idx="5">
                  <c:v>7.2538860103626937E-2</c:v>
                </c:pt>
                <c:pt idx="6">
                  <c:v>5.7591623036649213E-2</c:v>
                </c:pt>
                <c:pt idx="7">
                  <c:v>5.6701030927835051E-2</c:v>
                </c:pt>
                <c:pt idx="8">
                  <c:v>6.25E-2</c:v>
                </c:pt>
                <c:pt idx="9">
                  <c:v>6.8421052631578952E-2</c:v>
                </c:pt>
                <c:pt idx="10">
                  <c:v>5.181347150259067E-2</c:v>
                </c:pt>
                <c:pt idx="11">
                  <c:v>6.7708333333333329E-2</c:v>
                </c:pt>
                <c:pt idx="12">
                  <c:v>6.8062827225130892E-2</c:v>
                </c:pt>
              </c:numCache>
            </c:numRef>
          </c:val>
          <c:extLst>
            <c:ext xmlns:c16="http://schemas.microsoft.com/office/drawing/2014/chart" uri="{C3380CC4-5D6E-409C-BE32-E72D297353CC}">
              <c16:uniqueId val="{00000004-B5B5-4A2C-8EFA-F191111CB0E9}"/>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38048254384868563"/>
          <c:y val="0.88013079607890099"/>
          <c:w val="0.57816408365620964"/>
          <c:h val="6.936021511725003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546613747516065"/>
          <c:y val="6.4344954092634327E-2"/>
          <c:w val="0.56351935201102599"/>
          <c:h val="0.80796583119417753"/>
        </c:manualLayout>
      </c:layout>
      <c:barChart>
        <c:barDir val="bar"/>
        <c:grouping val="percentStacked"/>
        <c:varyColors val="0"/>
        <c:ser>
          <c:idx val="0"/>
          <c:order val="0"/>
          <c:tx>
            <c:strRef>
              <c:f>'13-1DXについての取り組み'!$M$6</c:f>
              <c:strCache>
                <c:ptCount val="1"/>
                <c:pt idx="0">
                  <c:v>実施中</c:v>
                </c:pt>
              </c:strCache>
            </c:strRef>
          </c:tx>
          <c:spPr>
            <a:solidFill>
              <a:srgbClr val="ED7D31">
                <a:lumMod val="60000"/>
                <a:lumOff val="40000"/>
              </a:srgbClr>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'13-1DXについての取り組み'!$L$7:$L$18</c:f>
              <c:strCache>
                <c:ptCount val="12"/>
                <c:pt idx="0">
                  <c:v>経営トップのコミットメント (n=830)</c:v>
                </c:pt>
                <c:pt idx="1">
                  <c:v>社内外でのビジョン共有 (n=826)</c:v>
                </c:pt>
                <c:pt idx="2">
                  <c:v>経営・事業部門・IT部門が相互に協力する体制の構築 (n=817)</c:v>
                </c:pt>
                <c:pt idx="3">
                  <c:v>失敗から学び、継続的に挑戦する仕組みの構築 (n=818)</c:v>
                </c:pt>
                <c:pt idx="4">
                  <c:v>デジタル技術やデータ活用に精通した人材の育成・確保 (n=828)</c:v>
                </c:pt>
                <c:pt idx="5">
                  <c:v>外部との連携に向けた取り組み (n=824)</c:v>
                </c:pt>
                <c:pt idx="6">
                  <c:v>事業部門におけるDXを担う人材の育成・確保 (n=829)</c:v>
                </c:pt>
                <c:pt idx="7">
                  <c:v>DXの取り組みの事業（現場レベル）までの落とし込み (n=818)</c:v>
                </c:pt>
                <c:pt idx="8">
                  <c:v>既存技術への依存からの脱却 (n=819)</c:v>
                </c:pt>
                <c:pt idx="9">
                  <c:v>「業務に精通した人材」と「技術に精通した人材」を融合する仕組み (n=820)</c:v>
                </c:pt>
                <c:pt idx="10">
                  <c:v>技術的負債への対応 (n=817)</c:v>
                </c:pt>
                <c:pt idx="11">
                  <c:v>その他 (n=7)</c:v>
                </c:pt>
              </c:strCache>
            </c:strRef>
          </c:cat>
          <c:val>
            <c:numRef>
              <c:f>'13-1DXについての取り組み'!$M$7:$M$18</c:f>
              <c:numCache>
                <c:formatCode>0.0%</c:formatCode>
                <c:ptCount val="12"/>
                <c:pt idx="0">
                  <c:v>0.38795180722891565</c:v>
                </c:pt>
                <c:pt idx="1">
                  <c:v>0.33535108958837773</c:v>
                </c:pt>
                <c:pt idx="2">
                  <c:v>0.28763769889840879</c:v>
                </c:pt>
                <c:pt idx="3">
                  <c:v>0.2506112469437653</c:v>
                </c:pt>
                <c:pt idx="4">
                  <c:v>0.22463768115942029</c:v>
                </c:pt>
                <c:pt idx="5">
                  <c:v>0.22451456310679613</c:v>
                </c:pt>
                <c:pt idx="6">
                  <c:v>0.21351025331724971</c:v>
                </c:pt>
                <c:pt idx="7">
                  <c:v>0.18337408312958436</c:v>
                </c:pt>
                <c:pt idx="8">
                  <c:v>0.15018315018315018</c:v>
                </c:pt>
                <c:pt idx="9">
                  <c:v>0.14390243902439023</c:v>
                </c:pt>
                <c:pt idx="10">
                  <c:v>8.5679314565483472E-2</c:v>
                </c:pt>
                <c:pt idx="11">
                  <c:v>0.14285714285714285</c:v>
                </c:pt>
              </c:numCache>
            </c:numRef>
          </c:val>
          <c:extLst>
            <c:ext xmlns:c16="http://schemas.microsoft.com/office/drawing/2014/chart" uri="{C3380CC4-5D6E-409C-BE32-E72D297353CC}">
              <c16:uniqueId val="{00000000-77D3-431A-ABED-A342ECDEEE00}"/>
            </c:ext>
          </c:extLst>
        </c:ser>
        <c:ser>
          <c:idx val="1"/>
          <c:order val="1"/>
          <c:tx>
            <c:strRef>
              <c:f>'13-1DXについての取り組み'!$N$6</c:f>
              <c:strCache>
                <c:ptCount val="1"/>
                <c:pt idx="0">
                  <c:v>準備中</c:v>
                </c:pt>
              </c:strCache>
            </c:strRef>
          </c:tx>
          <c:spPr>
            <a:solidFill>
              <a:srgbClr val="ED7D31">
                <a:lumMod val="40000"/>
                <a:lumOff val="60000"/>
              </a:srgbClr>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'13-1DXについての取り組み'!$L$7:$L$18</c:f>
              <c:strCache>
                <c:ptCount val="12"/>
                <c:pt idx="0">
                  <c:v>経営トップのコミットメント (n=830)</c:v>
                </c:pt>
                <c:pt idx="1">
                  <c:v>社内外でのビジョン共有 (n=826)</c:v>
                </c:pt>
                <c:pt idx="2">
                  <c:v>経営・事業部門・IT部門が相互に協力する体制の構築 (n=817)</c:v>
                </c:pt>
                <c:pt idx="3">
                  <c:v>失敗から学び、継続的に挑戦する仕組みの構築 (n=818)</c:v>
                </c:pt>
                <c:pt idx="4">
                  <c:v>デジタル技術やデータ活用に精通した人材の育成・確保 (n=828)</c:v>
                </c:pt>
                <c:pt idx="5">
                  <c:v>外部との連携に向けた取り組み (n=824)</c:v>
                </c:pt>
                <c:pt idx="6">
                  <c:v>事業部門におけるDXを担う人材の育成・確保 (n=829)</c:v>
                </c:pt>
                <c:pt idx="7">
                  <c:v>DXの取り組みの事業（現場レベル）までの落とし込み (n=818)</c:v>
                </c:pt>
                <c:pt idx="8">
                  <c:v>既存技術への依存からの脱却 (n=819)</c:v>
                </c:pt>
                <c:pt idx="9">
                  <c:v>「業務に精通した人材」と「技術に精通した人材」を融合する仕組み (n=820)</c:v>
                </c:pt>
                <c:pt idx="10">
                  <c:v>技術的負債への対応 (n=817)</c:v>
                </c:pt>
                <c:pt idx="11">
                  <c:v>その他 (n=7)</c:v>
                </c:pt>
              </c:strCache>
            </c:strRef>
          </c:cat>
          <c:val>
            <c:numRef>
              <c:f>'13-1DXについての取り組み'!$N$7:$N$18</c:f>
              <c:numCache>
                <c:formatCode>0.0%</c:formatCode>
                <c:ptCount val="12"/>
                <c:pt idx="0">
                  <c:v>8.5542168674698799E-2</c:v>
                </c:pt>
                <c:pt idx="1">
                  <c:v>9.0799031476997583E-2</c:v>
                </c:pt>
                <c:pt idx="2">
                  <c:v>0.13831089351285189</c:v>
                </c:pt>
                <c:pt idx="3">
                  <c:v>9.9022004889975548E-2</c:v>
                </c:pt>
                <c:pt idx="4">
                  <c:v>0.14492753623188406</c:v>
                </c:pt>
                <c:pt idx="5">
                  <c:v>0.10679611650485436</c:v>
                </c:pt>
                <c:pt idx="6">
                  <c:v>0.13027744270205066</c:v>
                </c:pt>
                <c:pt idx="7">
                  <c:v>0.14547677261613692</c:v>
                </c:pt>
                <c:pt idx="8">
                  <c:v>0.13308913308913309</c:v>
                </c:pt>
                <c:pt idx="9">
                  <c:v>0.1048780487804878</c:v>
                </c:pt>
                <c:pt idx="10">
                  <c:v>9.5471236230110154E-2</c:v>
                </c:pt>
                <c:pt idx="11">
                  <c:v>0.14285714285714285</c:v>
                </c:pt>
              </c:numCache>
            </c:numRef>
          </c:val>
          <c:extLst>
            <c:ext xmlns:c16="http://schemas.microsoft.com/office/drawing/2014/chart" uri="{C3380CC4-5D6E-409C-BE32-E72D297353CC}">
              <c16:uniqueId val="{00000001-77D3-431A-ABED-A342ECDEEE00}"/>
            </c:ext>
          </c:extLst>
        </c:ser>
        <c:ser>
          <c:idx val="2"/>
          <c:order val="2"/>
          <c:tx>
            <c:strRef>
              <c:f>'13-1DXについての取り組み'!$O$6</c:f>
              <c:strCache>
                <c:ptCount val="1"/>
                <c:pt idx="0">
                  <c:v>検討中</c:v>
                </c:pt>
              </c:strCache>
            </c:strRef>
          </c:tx>
          <c:spPr>
            <a:solidFill>
              <a:srgbClr val="70AD47">
                <a:lumMod val="40000"/>
                <a:lumOff val="60000"/>
              </a:srgbClr>
            </a:solidFill>
            <a:ln w="9525">
              <a:solidFill>
                <a:sysClr val="windowText" lastClr="000000"/>
              </a:solidFill>
            </a:ln>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02-77D3-431A-ABED-A342ECDEEE0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'13-1DXについての取り組み'!$L$7:$L$18</c:f>
              <c:strCache>
                <c:ptCount val="12"/>
                <c:pt idx="0">
                  <c:v>経営トップのコミットメント (n=830)</c:v>
                </c:pt>
                <c:pt idx="1">
                  <c:v>社内外でのビジョン共有 (n=826)</c:v>
                </c:pt>
                <c:pt idx="2">
                  <c:v>経営・事業部門・IT部門が相互に協力する体制の構築 (n=817)</c:v>
                </c:pt>
                <c:pt idx="3">
                  <c:v>失敗から学び、継続的に挑戦する仕組みの構築 (n=818)</c:v>
                </c:pt>
                <c:pt idx="4">
                  <c:v>デジタル技術やデータ活用に精通した人材の育成・確保 (n=828)</c:v>
                </c:pt>
                <c:pt idx="5">
                  <c:v>外部との連携に向けた取り組み (n=824)</c:v>
                </c:pt>
                <c:pt idx="6">
                  <c:v>事業部門におけるDXを担う人材の育成・確保 (n=829)</c:v>
                </c:pt>
                <c:pt idx="7">
                  <c:v>DXの取り組みの事業（現場レベル）までの落とし込み (n=818)</c:v>
                </c:pt>
                <c:pt idx="8">
                  <c:v>既存技術への依存からの脱却 (n=819)</c:v>
                </c:pt>
                <c:pt idx="9">
                  <c:v>「業務に精通した人材」と「技術に精通した人材」を融合する仕組み (n=820)</c:v>
                </c:pt>
                <c:pt idx="10">
                  <c:v>技術的負債への対応 (n=817)</c:v>
                </c:pt>
                <c:pt idx="11">
                  <c:v>その他 (n=7)</c:v>
                </c:pt>
              </c:strCache>
            </c:strRef>
          </c:cat>
          <c:val>
            <c:numRef>
              <c:f>'13-1DXについての取り組み'!$O$7:$O$18</c:f>
              <c:numCache>
                <c:formatCode>0.0%</c:formatCode>
                <c:ptCount val="12"/>
                <c:pt idx="0">
                  <c:v>0.19879518072289157</c:v>
                </c:pt>
                <c:pt idx="1">
                  <c:v>0.2215496368038741</c:v>
                </c:pt>
                <c:pt idx="2">
                  <c:v>0.26070991432068541</c:v>
                </c:pt>
                <c:pt idx="3">
                  <c:v>0.25305623471882638</c:v>
                </c:pt>
                <c:pt idx="4">
                  <c:v>0.31280193236714976</c:v>
                </c:pt>
                <c:pt idx="5">
                  <c:v>0.28762135922330095</c:v>
                </c:pt>
                <c:pt idx="6">
                  <c:v>0.28709288299155611</c:v>
                </c:pt>
                <c:pt idx="7">
                  <c:v>0.28117359413202936</c:v>
                </c:pt>
                <c:pt idx="8">
                  <c:v>0.34798534798534797</c:v>
                </c:pt>
                <c:pt idx="9">
                  <c:v>0.32439024390243903</c:v>
                </c:pt>
                <c:pt idx="10">
                  <c:v>0.24847001223990209</c:v>
                </c:pt>
                <c:pt idx="11">
                  <c:v>0</c:v>
                </c:pt>
              </c:numCache>
            </c:numRef>
          </c:val>
          <c:extLst>
            <c:ext xmlns:c16="http://schemas.microsoft.com/office/drawing/2014/chart" uri="{C3380CC4-5D6E-409C-BE32-E72D297353CC}">
              <c16:uniqueId val="{00000003-77D3-431A-ABED-A342ECDEEE00}"/>
            </c:ext>
          </c:extLst>
        </c:ser>
        <c:ser>
          <c:idx val="3"/>
          <c:order val="3"/>
          <c:tx>
            <c:strRef>
              <c:f>'13-1DXについての取り組み'!$P$6</c:f>
              <c:strCache>
                <c:ptCount val="1"/>
                <c:pt idx="0">
                  <c:v>していない</c:v>
                </c:pt>
              </c:strCache>
            </c:strRef>
          </c:tx>
          <c:spPr>
            <a:solidFill>
              <a:srgbClr val="70AD47">
                <a:lumMod val="60000"/>
                <a:lumOff val="40000"/>
              </a:srgbClr>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'13-1DXについての取り組み'!$L$7:$L$18</c:f>
              <c:strCache>
                <c:ptCount val="12"/>
                <c:pt idx="0">
                  <c:v>経営トップのコミットメント (n=830)</c:v>
                </c:pt>
                <c:pt idx="1">
                  <c:v>社内外でのビジョン共有 (n=826)</c:v>
                </c:pt>
                <c:pt idx="2">
                  <c:v>経営・事業部門・IT部門が相互に協力する体制の構築 (n=817)</c:v>
                </c:pt>
                <c:pt idx="3">
                  <c:v>失敗から学び、継続的に挑戦する仕組みの構築 (n=818)</c:v>
                </c:pt>
                <c:pt idx="4">
                  <c:v>デジタル技術やデータ活用に精通した人材の育成・確保 (n=828)</c:v>
                </c:pt>
                <c:pt idx="5">
                  <c:v>外部との連携に向けた取り組み (n=824)</c:v>
                </c:pt>
                <c:pt idx="6">
                  <c:v>事業部門におけるDXを担う人材の育成・確保 (n=829)</c:v>
                </c:pt>
                <c:pt idx="7">
                  <c:v>DXの取り組みの事業（現場レベル）までの落とし込み (n=818)</c:v>
                </c:pt>
                <c:pt idx="8">
                  <c:v>既存技術への依存からの脱却 (n=819)</c:v>
                </c:pt>
                <c:pt idx="9">
                  <c:v>「業務に精通した人材」と「技術に精通した人材」を融合する仕組み (n=820)</c:v>
                </c:pt>
                <c:pt idx="10">
                  <c:v>技術的負債への対応 (n=817)</c:v>
                </c:pt>
                <c:pt idx="11">
                  <c:v>その他 (n=7)</c:v>
                </c:pt>
              </c:strCache>
            </c:strRef>
          </c:cat>
          <c:val>
            <c:numRef>
              <c:f>'13-1DXについての取り組み'!$P$7:$P$18</c:f>
              <c:numCache>
                <c:formatCode>0.0%</c:formatCode>
                <c:ptCount val="12"/>
                <c:pt idx="0">
                  <c:v>0.28915662650602408</c:v>
                </c:pt>
                <c:pt idx="1">
                  <c:v>0.3159806295399516</c:v>
                </c:pt>
                <c:pt idx="2">
                  <c:v>0.27662178702570378</c:v>
                </c:pt>
                <c:pt idx="3">
                  <c:v>0.3471882640586797</c:v>
                </c:pt>
                <c:pt idx="4">
                  <c:v>0.28019323671497587</c:v>
                </c:pt>
                <c:pt idx="5">
                  <c:v>0.32281553398058255</c:v>
                </c:pt>
                <c:pt idx="6">
                  <c:v>0.33172496984318456</c:v>
                </c:pt>
                <c:pt idx="7">
                  <c:v>0.34229828850855748</c:v>
                </c:pt>
                <c:pt idx="8">
                  <c:v>0.30158730158730157</c:v>
                </c:pt>
                <c:pt idx="9">
                  <c:v>0.37439024390243902</c:v>
                </c:pt>
                <c:pt idx="10">
                  <c:v>0.44920440636474906</c:v>
                </c:pt>
                <c:pt idx="11">
                  <c:v>0.7142857142857143</c:v>
                </c:pt>
              </c:numCache>
            </c:numRef>
          </c:val>
          <c:extLst>
            <c:ext xmlns:c16="http://schemas.microsoft.com/office/drawing/2014/chart" uri="{C3380CC4-5D6E-409C-BE32-E72D297353CC}">
              <c16:uniqueId val="{00000004-77D3-431A-ABED-A342ECDEEE00}"/>
            </c:ext>
          </c:extLst>
        </c:ser>
        <c:ser>
          <c:idx val="4"/>
          <c:order val="4"/>
          <c:tx>
            <c:strRef>
              <c:f>'13-1DXについての取り組み'!$Q$6</c:f>
              <c:strCache>
                <c:ptCount val="1"/>
                <c:pt idx="0">
                  <c:v>わからない</c:v>
                </c:pt>
              </c:strCache>
            </c:strRef>
          </c:tx>
          <c:spPr>
            <a:solidFill>
              <a:sysClr val="window" lastClr="FFFFFF"/>
            </a:solidFill>
            <a:ln w="9525">
              <a:solidFill>
                <a:sysClr val="windowText" lastClr="000000"/>
              </a:solidFill>
            </a:ln>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05-77D3-431A-ABED-A342ECDEEE0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'13-1DXについての取り組み'!$L$7:$L$18</c:f>
              <c:strCache>
                <c:ptCount val="12"/>
                <c:pt idx="0">
                  <c:v>経営トップのコミットメント (n=830)</c:v>
                </c:pt>
                <c:pt idx="1">
                  <c:v>社内外でのビジョン共有 (n=826)</c:v>
                </c:pt>
                <c:pt idx="2">
                  <c:v>経営・事業部門・IT部門が相互に協力する体制の構築 (n=817)</c:v>
                </c:pt>
                <c:pt idx="3">
                  <c:v>失敗から学び、継続的に挑戦する仕組みの構築 (n=818)</c:v>
                </c:pt>
                <c:pt idx="4">
                  <c:v>デジタル技術やデータ活用に精通した人材の育成・確保 (n=828)</c:v>
                </c:pt>
                <c:pt idx="5">
                  <c:v>外部との連携に向けた取り組み (n=824)</c:v>
                </c:pt>
                <c:pt idx="6">
                  <c:v>事業部門におけるDXを担う人材の育成・確保 (n=829)</c:v>
                </c:pt>
                <c:pt idx="7">
                  <c:v>DXの取り組みの事業（現場レベル）までの落とし込み (n=818)</c:v>
                </c:pt>
                <c:pt idx="8">
                  <c:v>既存技術への依存からの脱却 (n=819)</c:v>
                </c:pt>
                <c:pt idx="9">
                  <c:v>「業務に精通した人材」と「技術に精通した人材」を融合する仕組み (n=820)</c:v>
                </c:pt>
                <c:pt idx="10">
                  <c:v>技術的負債への対応 (n=817)</c:v>
                </c:pt>
                <c:pt idx="11">
                  <c:v>その他 (n=7)</c:v>
                </c:pt>
              </c:strCache>
            </c:strRef>
          </c:cat>
          <c:val>
            <c:numRef>
              <c:f>'13-1DXについての取り組み'!$Q$7:$Q$18</c:f>
              <c:numCache>
                <c:formatCode>0.0%</c:formatCode>
                <c:ptCount val="12"/>
                <c:pt idx="0">
                  <c:v>3.8554216867469883E-2</c:v>
                </c:pt>
                <c:pt idx="1">
                  <c:v>3.6319612590799029E-2</c:v>
                </c:pt>
                <c:pt idx="2">
                  <c:v>3.6719706242350061E-2</c:v>
                </c:pt>
                <c:pt idx="3">
                  <c:v>5.0122249388753058E-2</c:v>
                </c:pt>
                <c:pt idx="4">
                  <c:v>3.7439613526570048E-2</c:v>
                </c:pt>
                <c:pt idx="5">
                  <c:v>5.8252427184466021E-2</c:v>
                </c:pt>
                <c:pt idx="6">
                  <c:v>3.739445114595899E-2</c:v>
                </c:pt>
                <c:pt idx="7">
                  <c:v>4.7677261613691929E-2</c:v>
                </c:pt>
                <c:pt idx="8">
                  <c:v>6.7155067155067152E-2</c:v>
                </c:pt>
                <c:pt idx="9">
                  <c:v>5.24390243902439E-2</c:v>
                </c:pt>
                <c:pt idx="10">
                  <c:v>0.12117503059975521</c:v>
                </c:pt>
                <c:pt idx="11">
                  <c:v>0</c:v>
                </c:pt>
              </c:numCache>
            </c:numRef>
          </c:val>
          <c:extLst>
            <c:ext xmlns:c16="http://schemas.microsoft.com/office/drawing/2014/chart" uri="{C3380CC4-5D6E-409C-BE32-E72D297353CC}">
              <c16:uniqueId val="{00000006-77D3-431A-ABED-A342ECDEEE00}"/>
            </c:ext>
          </c:extLst>
        </c:ser>
        <c:dLbls>
          <c:showLegendKey val="0"/>
          <c:showVal val="0"/>
          <c:showCatName val="0"/>
          <c:showSerName val="0"/>
          <c:showPercent val="0"/>
          <c:showBubbleSize val="0"/>
        </c:dLbls>
        <c:gapWidth val="75"/>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ysClr val="windowText" lastClr="000000">
              <a:lumMod val="50000"/>
              <a:lumOff val="50000"/>
            </a:sysClr>
          </a:solidFill>
        </a:ln>
      </c:spPr>
    </c:plotArea>
    <c:legend>
      <c:legendPos val="t"/>
      <c:layout>
        <c:manualLayout>
          <c:xMode val="edge"/>
          <c:yMode val="edge"/>
          <c:x val="0.37022480171594074"/>
          <c:y val="0.91990304096603293"/>
          <c:w val="0.62122402470207116"/>
          <c:h val="4.3939393939393938E-2"/>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443356462076604"/>
          <c:y val="8.6520307683362066E-2"/>
          <c:w val="0.79499096060033736"/>
          <c:h val="0.70629427784511678"/>
        </c:manualLayout>
      </c:layout>
      <c:barChart>
        <c:barDir val="bar"/>
        <c:grouping val="stacked"/>
        <c:varyColors val="0"/>
        <c:ser>
          <c:idx val="0"/>
          <c:order val="0"/>
          <c:tx>
            <c:strRef>
              <c:f>'Q2-B.売上高（B～D）'!$N$5</c:f>
              <c:strCache>
                <c:ptCount val="1"/>
                <c:pt idx="0">
                  <c:v>2億円未満</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'Q2-B.売上高（B～D）'!$M$6:$M$12</c:f>
              <c:strCache>
                <c:ptCount val="7"/>
                <c:pt idx="0">
                  <c:v>2022年度（B～D）（N=849）</c:v>
                </c:pt>
                <c:pt idx="1">
                  <c:v>2021年度（B～D）（N=735）</c:v>
                </c:pt>
                <c:pt idx="2">
                  <c:v>2020年度（B～D）（N=960）</c:v>
                </c:pt>
                <c:pt idx="3">
                  <c:v>2019年度（N=550）</c:v>
                </c:pt>
                <c:pt idx="4">
                  <c:v>2018年度（N=289）</c:v>
                </c:pt>
                <c:pt idx="5">
                  <c:v>2017年度（N=225）</c:v>
                </c:pt>
                <c:pt idx="6">
                  <c:v>2016年度（N=169）</c:v>
                </c:pt>
              </c:strCache>
            </c:strRef>
          </c:cat>
          <c:val>
            <c:numRef>
              <c:f>'Q2-B.売上高（B～D）'!$N$6:$N$12</c:f>
              <c:numCache>
                <c:formatCode>0.0%</c:formatCode>
                <c:ptCount val="7"/>
                <c:pt idx="0">
                  <c:v>0.36395759717314485</c:v>
                </c:pt>
                <c:pt idx="1">
                  <c:v>0.5</c:v>
                </c:pt>
                <c:pt idx="2">
                  <c:v>0.36041666666666666</c:v>
                </c:pt>
                <c:pt idx="3">
                  <c:v>0.25636363636363635</c:v>
                </c:pt>
                <c:pt idx="4">
                  <c:v>0.31487889273356401</c:v>
                </c:pt>
                <c:pt idx="5">
                  <c:v>0.26222222222222225</c:v>
                </c:pt>
                <c:pt idx="6">
                  <c:v>0.30177514792899407</c:v>
                </c:pt>
              </c:numCache>
            </c:numRef>
          </c:val>
          <c:extLst>
            <c:ext xmlns:c16="http://schemas.microsoft.com/office/drawing/2014/chart" uri="{C3380CC4-5D6E-409C-BE32-E72D297353CC}">
              <c16:uniqueId val="{00000000-B904-4626-81CC-4DD7107668E5}"/>
            </c:ext>
          </c:extLst>
        </c:ser>
        <c:ser>
          <c:idx val="2"/>
          <c:order val="1"/>
          <c:tx>
            <c:strRef>
              <c:f>'Q2-B.売上高（B～D）'!$O$5</c:f>
              <c:strCache>
                <c:ptCount val="1"/>
                <c:pt idx="0">
                  <c:v>2億円以上5億円未満</c:v>
                </c:pt>
              </c:strCache>
            </c:strRef>
          </c:tx>
          <c:spPr>
            <a:solidFill>
              <a:schemeClr val="accent5">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'Q2-B.売上高（B～D）'!$M$6:$M$12</c:f>
              <c:strCache>
                <c:ptCount val="7"/>
                <c:pt idx="0">
                  <c:v>2022年度（B～D）（N=849）</c:v>
                </c:pt>
                <c:pt idx="1">
                  <c:v>2021年度（B～D）（N=735）</c:v>
                </c:pt>
                <c:pt idx="2">
                  <c:v>2020年度（B～D）（N=960）</c:v>
                </c:pt>
                <c:pt idx="3">
                  <c:v>2019年度（N=550）</c:v>
                </c:pt>
                <c:pt idx="4">
                  <c:v>2018年度（N=289）</c:v>
                </c:pt>
                <c:pt idx="5">
                  <c:v>2017年度（N=225）</c:v>
                </c:pt>
                <c:pt idx="6">
                  <c:v>2016年度（N=169）</c:v>
                </c:pt>
              </c:strCache>
            </c:strRef>
          </c:cat>
          <c:val>
            <c:numRef>
              <c:f>'Q2-B.売上高（B～D）'!$O$6:$O$12</c:f>
              <c:numCache>
                <c:formatCode>0.0%</c:formatCode>
                <c:ptCount val="7"/>
                <c:pt idx="0">
                  <c:v>0.21201413427561838</c:v>
                </c:pt>
                <c:pt idx="1">
                  <c:v>0.2</c:v>
                </c:pt>
                <c:pt idx="2">
                  <c:v>0.203125</c:v>
                </c:pt>
                <c:pt idx="3">
                  <c:v>0.18727272727272729</c:v>
                </c:pt>
                <c:pt idx="4">
                  <c:v>0.20415224913494809</c:v>
                </c:pt>
                <c:pt idx="5">
                  <c:v>0.2088888888888889</c:v>
                </c:pt>
                <c:pt idx="6">
                  <c:v>0.15384615384615385</c:v>
                </c:pt>
              </c:numCache>
            </c:numRef>
          </c:val>
          <c:extLst>
            <c:ext xmlns:c16="http://schemas.microsoft.com/office/drawing/2014/chart" uri="{C3380CC4-5D6E-409C-BE32-E72D297353CC}">
              <c16:uniqueId val="{00000001-B904-4626-81CC-4DD7107668E5}"/>
            </c:ext>
          </c:extLst>
        </c:ser>
        <c:ser>
          <c:idx val="1"/>
          <c:order val="2"/>
          <c:tx>
            <c:strRef>
              <c:f>'Q2-B.売上高（B～D）'!$P$5</c:f>
              <c:strCache>
                <c:ptCount val="1"/>
                <c:pt idx="0">
                  <c:v>5億円以上10億円未満</c:v>
                </c:pt>
              </c:strCache>
            </c:strRef>
          </c:tx>
          <c:spPr>
            <a:solidFill>
              <a:schemeClr val="accent5">
                <a:lumMod val="20000"/>
                <a:lumOff val="8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'Q2-B.売上高（B～D）'!$M$6:$M$12</c:f>
              <c:strCache>
                <c:ptCount val="7"/>
                <c:pt idx="0">
                  <c:v>2022年度（B～D）（N=849）</c:v>
                </c:pt>
                <c:pt idx="1">
                  <c:v>2021年度（B～D）（N=735）</c:v>
                </c:pt>
                <c:pt idx="2">
                  <c:v>2020年度（B～D）（N=960）</c:v>
                </c:pt>
                <c:pt idx="3">
                  <c:v>2019年度（N=550）</c:v>
                </c:pt>
                <c:pt idx="4">
                  <c:v>2018年度（N=289）</c:v>
                </c:pt>
                <c:pt idx="5">
                  <c:v>2017年度（N=225）</c:v>
                </c:pt>
                <c:pt idx="6">
                  <c:v>2016年度（N=169）</c:v>
                </c:pt>
              </c:strCache>
            </c:strRef>
          </c:cat>
          <c:val>
            <c:numRef>
              <c:f>'Q2-B.売上高（B～D）'!$P$6:$P$12</c:f>
              <c:numCache>
                <c:formatCode>0.0%</c:formatCode>
                <c:ptCount val="7"/>
                <c:pt idx="0">
                  <c:v>0.13427561837455831</c:v>
                </c:pt>
                <c:pt idx="1">
                  <c:v>0.13</c:v>
                </c:pt>
                <c:pt idx="2">
                  <c:v>0.14583333333333334</c:v>
                </c:pt>
                <c:pt idx="3">
                  <c:v>0.15272727272727274</c:v>
                </c:pt>
                <c:pt idx="4">
                  <c:v>0.14186851211072665</c:v>
                </c:pt>
                <c:pt idx="5">
                  <c:v>0.16888888888888889</c:v>
                </c:pt>
                <c:pt idx="6">
                  <c:v>0.1242603550295858</c:v>
                </c:pt>
              </c:numCache>
            </c:numRef>
          </c:val>
          <c:extLst>
            <c:ext xmlns:c16="http://schemas.microsoft.com/office/drawing/2014/chart" uri="{C3380CC4-5D6E-409C-BE32-E72D297353CC}">
              <c16:uniqueId val="{00000002-B904-4626-81CC-4DD7107668E5}"/>
            </c:ext>
          </c:extLst>
        </c:ser>
        <c:ser>
          <c:idx val="3"/>
          <c:order val="3"/>
          <c:tx>
            <c:strRef>
              <c:f>'Q2-B.売上高（B～D）'!$Q$5</c:f>
              <c:strCache>
                <c:ptCount val="1"/>
                <c:pt idx="0">
                  <c:v>10億円以上20億円未満</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'Q2-B.売上高（B～D）'!$M$6:$M$12</c:f>
              <c:strCache>
                <c:ptCount val="7"/>
                <c:pt idx="0">
                  <c:v>2022年度（B～D）（N=849）</c:v>
                </c:pt>
                <c:pt idx="1">
                  <c:v>2021年度（B～D）（N=735）</c:v>
                </c:pt>
                <c:pt idx="2">
                  <c:v>2020年度（B～D）（N=960）</c:v>
                </c:pt>
                <c:pt idx="3">
                  <c:v>2019年度（N=550）</c:v>
                </c:pt>
                <c:pt idx="4">
                  <c:v>2018年度（N=289）</c:v>
                </c:pt>
                <c:pt idx="5">
                  <c:v>2017年度（N=225）</c:v>
                </c:pt>
                <c:pt idx="6">
                  <c:v>2016年度（N=169）</c:v>
                </c:pt>
              </c:strCache>
            </c:strRef>
          </c:cat>
          <c:val>
            <c:numRef>
              <c:f>'Q2-B.売上高（B～D）'!$Q$6:$Q$12</c:f>
              <c:numCache>
                <c:formatCode>0.0%</c:formatCode>
                <c:ptCount val="7"/>
                <c:pt idx="0">
                  <c:v>9.7762073027090696E-2</c:v>
                </c:pt>
                <c:pt idx="1">
                  <c:v>7.0000000000000007E-2</c:v>
                </c:pt>
                <c:pt idx="2">
                  <c:v>0.10520833333333333</c:v>
                </c:pt>
                <c:pt idx="3">
                  <c:v>0.11454545454545455</c:v>
                </c:pt>
                <c:pt idx="4">
                  <c:v>9.3425605536332182E-2</c:v>
                </c:pt>
                <c:pt idx="5">
                  <c:v>9.7777777777777783E-2</c:v>
                </c:pt>
                <c:pt idx="6">
                  <c:v>0.1242603550295858</c:v>
                </c:pt>
              </c:numCache>
            </c:numRef>
          </c:val>
          <c:extLst>
            <c:ext xmlns:c16="http://schemas.microsoft.com/office/drawing/2014/chart" uri="{C3380CC4-5D6E-409C-BE32-E72D297353CC}">
              <c16:uniqueId val="{00000003-B904-4626-81CC-4DD7107668E5}"/>
            </c:ext>
          </c:extLst>
        </c:ser>
        <c:ser>
          <c:idx val="4"/>
          <c:order val="4"/>
          <c:tx>
            <c:strRef>
              <c:f>'Q2-B.売上高（B～D）'!$R$5</c:f>
              <c:strCache>
                <c:ptCount val="1"/>
                <c:pt idx="0">
                  <c:v>20億円以上50億円未満</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'Q2-B.売上高（B～D）'!$M$6:$M$12</c:f>
              <c:strCache>
                <c:ptCount val="7"/>
                <c:pt idx="0">
                  <c:v>2022年度（B～D）（N=849）</c:v>
                </c:pt>
                <c:pt idx="1">
                  <c:v>2021年度（B～D）（N=735）</c:v>
                </c:pt>
                <c:pt idx="2">
                  <c:v>2020年度（B～D）（N=960）</c:v>
                </c:pt>
                <c:pt idx="3">
                  <c:v>2019年度（N=550）</c:v>
                </c:pt>
                <c:pt idx="4">
                  <c:v>2018年度（N=289）</c:v>
                </c:pt>
                <c:pt idx="5">
                  <c:v>2017年度（N=225）</c:v>
                </c:pt>
                <c:pt idx="6">
                  <c:v>2016年度（N=169）</c:v>
                </c:pt>
              </c:strCache>
            </c:strRef>
          </c:cat>
          <c:val>
            <c:numRef>
              <c:f>'Q2-B.売上高（B～D）'!$R$6:$R$12</c:f>
              <c:numCache>
                <c:formatCode>0.0%</c:formatCode>
                <c:ptCount val="7"/>
                <c:pt idx="0">
                  <c:v>8.1272084805653705E-2</c:v>
                </c:pt>
                <c:pt idx="1">
                  <c:v>0.05</c:v>
                </c:pt>
                <c:pt idx="2">
                  <c:v>8.6458333333333331E-2</c:v>
                </c:pt>
                <c:pt idx="3">
                  <c:v>0.1</c:v>
                </c:pt>
                <c:pt idx="4">
                  <c:v>6.9204152249134954E-2</c:v>
                </c:pt>
                <c:pt idx="5">
                  <c:v>0.10666666666666667</c:v>
                </c:pt>
                <c:pt idx="6">
                  <c:v>8.2840236686390539E-2</c:v>
                </c:pt>
              </c:numCache>
            </c:numRef>
          </c:val>
          <c:extLst>
            <c:ext xmlns:c16="http://schemas.microsoft.com/office/drawing/2014/chart" uri="{C3380CC4-5D6E-409C-BE32-E72D297353CC}">
              <c16:uniqueId val="{00000004-B904-4626-81CC-4DD7107668E5}"/>
            </c:ext>
          </c:extLst>
        </c:ser>
        <c:ser>
          <c:idx val="5"/>
          <c:order val="5"/>
          <c:tx>
            <c:strRef>
              <c:f>'Q2-B.売上高（B～D）'!$S$5</c:f>
              <c:strCache>
                <c:ptCount val="1"/>
                <c:pt idx="0">
                  <c:v>50億円以上100億円未満</c:v>
                </c:pt>
              </c:strCache>
            </c:strRef>
          </c:tx>
          <c:spPr>
            <a:solidFill>
              <a:schemeClr val="accent6">
                <a:lumMod val="20000"/>
                <a:lumOff val="80000"/>
              </a:schemeClr>
            </a:solidFill>
            <a:ln>
              <a:solidFill>
                <a:schemeClr val="tx1"/>
              </a:solidFill>
            </a:ln>
            <a:effectLst/>
          </c:spPr>
          <c:invertIfNegative val="0"/>
          <c:dLbls>
            <c:dLbl>
              <c:idx val="0"/>
              <c:layout>
                <c:manualLayout>
                  <c:x val="2.0756249878445192E-3"/>
                  <c:y val="3.998480577613337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04-4626-81CC-4DD7107668E5}"/>
                </c:ext>
              </c:extLst>
            </c:dLbl>
            <c:dLbl>
              <c:idx val="1"/>
              <c:delete val="1"/>
              <c:extLst>
                <c:ext xmlns:c15="http://schemas.microsoft.com/office/drawing/2012/chart" uri="{CE6537A1-D6FC-4f65-9D91-7224C49458BB}"/>
                <c:ext xmlns:c16="http://schemas.microsoft.com/office/drawing/2014/chart" uri="{C3380CC4-5D6E-409C-BE32-E72D297353CC}">
                  <c16:uniqueId val="{00000006-B904-4626-81CC-4DD7107668E5}"/>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'Q2-B.売上高（B～D）'!$M$6:$M$12</c:f>
              <c:strCache>
                <c:ptCount val="7"/>
                <c:pt idx="0">
                  <c:v>2022年度（B～D）（N=849）</c:v>
                </c:pt>
                <c:pt idx="1">
                  <c:v>2021年度（B～D）（N=735）</c:v>
                </c:pt>
                <c:pt idx="2">
                  <c:v>2020年度（B～D）（N=960）</c:v>
                </c:pt>
                <c:pt idx="3">
                  <c:v>2019年度（N=550）</c:v>
                </c:pt>
                <c:pt idx="4">
                  <c:v>2018年度（N=289）</c:v>
                </c:pt>
                <c:pt idx="5">
                  <c:v>2017年度（N=225）</c:v>
                </c:pt>
                <c:pt idx="6">
                  <c:v>2016年度（N=169）</c:v>
                </c:pt>
              </c:strCache>
            </c:strRef>
          </c:cat>
          <c:val>
            <c:numRef>
              <c:f>'Q2-B.売上高（B～D）'!$S$6:$S$12</c:f>
              <c:numCache>
                <c:formatCode>0.0%</c:formatCode>
                <c:ptCount val="7"/>
                <c:pt idx="0">
                  <c:v>2.8268551236749116E-2</c:v>
                </c:pt>
                <c:pt idx="1">
                  <c:v>1.4999999999999999E-2</c:v>
                </c:pt>
                <c:pt idx="2">
                  <c:v>2.9166666666666667E-2</c:v>
                </c:pt>
                <c:pt idx="3">
                  <c:v>6.9090909090909092E-2</c:v>
                </c:pt>
                <c:pt idx="4">
                  <c:v>5.8823529411764705E-2</c:v>
                </c:pt>
                <c:pt idx="5">
                  <c:v>3.111111111111111E-2</c:v>
                </c:pt>
                <c:pt idx="6">
                  <c:v>5.3254437869822487E-2</c:v>
                </c:pt>
              </c:numCache>
            </c:numRef>
          </c:val>
          <c:extLst>
            <c:ext xmlns:c16="http://schemas.microsoft.com/office/drawing/2014/chart" uri="{C3380CC4-5D6E-409C-BE32-E72D297353CC}">
              <c16:uniqueId val="{00000007-B904-4626-81CC-4DD7107668E5}"/>
            </c:ext>
          </c:extLst>
        </c:ser>
        <c:ser>
          <c:idx val="6"/>
          <c:order val="6"/>
          <c:tx>
            <c:strRef>
              <c:f>'Q2-B.売上高（B～D）'!$T$5</c:f>
              <c:strCache>
                <c:ptCount val="1"/>
                <c:pt idx="0">
                  <c:v>100億円以上500億円未満</c:v>
                </c:pt>
              </c:strCache>
            </c:strRef>
          </c:tx>
          <c:spPr>
            <a:solidFill>
              <a:schemeClr val="accent4">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'Q2-B.売上高（B～D）'!$M$6:$M$12</c:f>
              <c:strCache>
                <c:ptCount val="7"/>
                <c:pt idx="0">
                  <c:v>2022年度（B～D）（N=849）</c:v>
                </c:pt>
                <c:pt idx="1">
                  <c:v>2021年度（B～D）（N=735）</c:v>
                </c:pt>
                <c:pt idx="2">
                  <c:v>2020年度（B～D）（N=960）</c:v>
                </c:pt>
                <c:pt idx="3">
                  <c:v>2019年度（N=550）</c:v>
                </c:pt>
                <c:pt idx="4">
                  <c:v>2018年度（N=289）</c:v>
                </c:pt>
                <c:pt idx="5">
                  <c:v>2017年度（N=225）</c:v>
                </c:pt>
                <c:pt idx="6">
                  <c:v>2016年度（N=169）</c:v>
                </c:pt>
              </c:strCache>
            </c:strRef>
          </c:cat>
          <c:val>
            <c:numRef>
              <c:f>'Q2-B.売上高（B～D）'!$T$6:$T$12</c:f>
              <c:numCache>
                <c:formatCode>0.0%</c:formatCode>
                <c:ptCount val="7"/>
                <c:pt idx="0">
                  <c:v>4.9469964664310952E-2</c:v>
                </c:pt>
                <c:pt idx="1">
                  <c:v>0.02</c:v>
                </c:pt>
                <c:pt idx="2">
                  <c:v>3.8541666666666669E-2</c:v>
                </c:pt>
                <c:pt idx="3">
                  <c:v>7.636363636363637E-2</c:v>
                </c:pt>
                <c:pt idx="4">
                  <c:v>6.9204152249134954E-2</c:v>
                </c:pt>
                <c:pt idx="5">
                  <c:v>4.8888888888888891E-2</c:v>
                </c:pt>
                <c:pt idx="6">
                  <c:v>4.142011834319527E-2</c:v>
                </c:pt>
              </c:numCache>
            </c:numRef>
          </c:val>
          <c:extLst>
            <c:ext xmlns:c16="http://schemas.microsoft.com/office/drawing/2014/chart" uri="{C3380CC4-5D6E-409C-BE32-E72D297353CC}">
              <c16:uniqueId val="{00000008-B904-4626-81CC-4DD7107668E5}"/>
            </c:ext>
          </c:extLst>
        </c:ser>
        <c:ser>
          <c:idx val="7"/>
          <c:order val="7"/>
          <c:tx>
            <c:strRef>
              <c:f>'Q2-B.売上高（B～D）'!$U$5</c:f>
              <c:strCache>
                <c:ptCount val="1"/>
                <c:pt idx="0">
                  <c:v>500億円以上1,000億円未満</c:v>
                </c:pt>
              </c:strCache>
            </c:strRef>
          </c:tx>
          <c:spPr>
            <a:solidFill>
              <a:schemeClr val="accent4">
                <a:lumMod val="40000"/>
                <a:lumOff val="60000"/>
              </a:schemeClr>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A-B904-4626-81CC-4DD7107668E5}"/>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'Q2-B.売上高（B～D）'!$M$6:$M$12</c:f>
              <c:strCache>
                <c:ptCount val="7"/>
                <c:pt idx="0">
                  <c:v>2022年度（B～D）（N=849）</c:v>
                </c:pt>
                <c:pt idx="1">
                  <c:v>2021年度（B～D）（N=735）</c:v>
                </c:pt>
                <c:pt idx="2">
                  <c:v>2020年度（B～D）（N=960）</c:v>
                </c:pt>
                <c:pt idx="3">
                  <c:v>2019年度（N=550）</c:v>
                </c:pt>
                <c:pt idx="4">
                  <c:v>2018年度（N=289）</c:v>
                </c:pt>
                <c:pt idx="5">
                  <c:v>2017年度（N=225）</c:v>
                </c:pt>
                <c:pt idx="6">
                  <c:v>2016年度（N=169）</c:v>
                </c:pt>
              </c:strCache>
            </c:strRef>
          </c:cat>
          <c:val>
            <c:numRef>
              <c:f>'Q2-B.売上高（B～D）'!$U$6:$U$12</c:f>
              <c:numCache>
                <c:formatCode>0.0%</c:formatCode>
                <c:ptCount val="7"/>
                <c:pt idx="0">
                  <c:v>1.5312131919905771E-2</c:v>
                </c:pt>
                <c:pt idx="1">
                  <c:v>5.0000000000000001E-3</c:v>
                </c:pt>
                <c:pt idx="2">
                  <c:v>1.3541666666666667E-2</c:v>
                </c:pt>
                <c:pt idx="3">
                  <c:v>0.02</c:v>
                </c:pt>
                <c:pt idx="4">
                  <c:v>2.0761245674740483E-2</c:v>
                </c:pt>
                <c:pt idx="5">
                  <c:v>8.8888888888888889E-3</c:v>
                </c:pt>
                <c:pt idx="6">
                  <c:v>3.5502958579881658E-2</c:v>
                </c:pt>
              </c:numCache>
            </c:numRef>
          </c:val>
          <c:extLst>
            <c:ext xmlns:c16="http://schemas.microsoft.com/office/drawing/2014/chart" uri="{C3380CC4-5D6E-409C-BE32-E72D297353CC}">
              <c16:uniqueId val="{0000000D-B904-4626-81CC-4DD7107668E5}"/>
            </c:ext>
          </c:extLst>
        </c:ser>
        <c:ser>
          <c:idx val="8"/>
          <c:order val="8"/>
          <c:tx>
            <c:strRef>
              <c:f>'Q2-B.売上高（B～D）'!$V$5</c:f>
              <c:strCache>
                <c:ptCount val="1"/>
                <c:pt idx="0">
                  <c:v>1,000億円以上</c:v>
                </c:pt>
              </c:strCache>
            </c:strRef>
          </c:tx>
          <c:spPr>
            <a:solidFill>
              <a:schemeClr val="accent4">
                <a:lumMod val="20000"/>
                <a:lumOff val="80000"/>
              </a:schemeClr>
            </a:solidFill>
            <a:ln>
              <a:solidFill>
                <a:schemeClr val="tx1"/>
              </a:solidFill>
            </a:ln>
            <a:effectLst/>
          </c:spPr>
          <c:invertIfNegative val="0"/>
          <c:dLbls>
            <c:dLbl>
              <c:idx val="1"/>
              <c:layout>
                <c:manualLayout>
                  <c:x val="1.1757952820057031E-2"/>
                  <c:y val="2.484074539448714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904-4626-81CC-4DD7107668E5}"/>
                </c:ext>
              </c:extLst>
            </c:dLbl>
            <c:dLbl>
              <c:idx val="2"/>
              <c:layout>
                <c:manualLayout>
                  <c:x val="1.4964667225527129E-2"/>
                  <c:y val="4.96834467531776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48-40B9-8F7E-8E8274090866}"/>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'Q2-B.売上高（B～D）'!$M$6:$M$12</c:f>
              <c:strCache>
                <c:ptCount val="7"/>
                <c:pt idx="0">
                  <c:v>2022年度（B～D）（N=849）</c:v>
                </c:pt>
                <c:pt idx="1">
                  <c:v>2021年度（B～D）（N=735）</c:v>
                </c:pt>
                <c:pt idx="2">
                  <c:v>2020年度（B～D）（N=960）</c:v>
                </c:pt>
                <c:pt idx="3">
                  <c:v>2019年度（N=550）</c:v>
                </c:pt>
                <c:pt idx="4">
                  <c:v>2018年度（N=289）</c:v>
                </c:pt>
                <c:pt idx="5">
                  <c:v>2017年度（N=225）</c:v>
                </c:pt>
                <c:pt idx="6">
                  <c:v>2016年度（N=169）</c:v>
                </c:pt>
              </c:strCache>
            </c:strRef>
          </c:cat>
          <c:val>
            <c:numRef>
              <c:f>'Q2-B.売上高（B～D）'!$V$6:$V$12</c:f>
              <c:numCache>
                <c:formatCode>0.0%</c:formatCode>
                <c:ptCount val="7"/>
                <c:pt idx="0">
                  <c:v>1.7667844522968199E-2</c:v>
                </c:pt>
                <c:pt idx="1">
                  <c:v>0.01</c:v>
                </c:pt>
                <c:pt idx="2">
                  <c:v>1.7708333333333333E-2</c:v>
                </c:pt>
                <c:pt idx="3">
                  <c:v>2.3636363636363636E-2</c:v>
                </c:pt>
                <c:pt idx="4">
                  <c:v>2.768166089965398E-2</c:v>
                </c:pt>
                <c:pt idx="5">
                  <c:v>6.6666666666666666E-2</c:v>
                </c:pt>
                <c:pt idx="6">
                  <c:v>8.2840236686390539E-2</c:v>
                </c:pt>
              </c:numCache>
            </c:numRef>
          </c:val>
          <c:extLst>
            <c:ext xmlns:c16="http://schemas.microsoft.com/office/drawing/2014/chart" uri="{C3380CC4-5D6E-409C-BE32-E72D297353CC}">
              <c16:uniqueId val="{0000000F-B904-4626-81CC-4DD7107668E5}"/>
            </c:ext>
          </c:extLst>
        </c:ser>
        <c:dLbls>
          <c:dLblPos val="ctr"/>
          <c:showLegendKey val="0"/>
          <c:showVal val="1"/>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majorUnit val="0.1"/>
      </c:valAx>
      <c:spPr>
        <a:noFill/>
        <a:ln w="12700">
          <a:solidFill>
            <a:srgbClr val="7F7F7F"/>
          </a:solidFill>
        </a:ln>
        <a:effectLst/>
      </c:spPr>
    </c:plotArea>
    <c:legend>
      <c:legendPos val="b"/>
      <c:layout>
        <c:manualLayout>
          <c:xMode val="edge"/>
          <c:yMode val="edge"/>
          <c:x val="0.18786640320653489"/>
          <c:y val="0.85270366556793376"/>
          <c:w val="0.78605686899478044"/>
          <c:h val="0.14729633443206638"/>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64963700441989"/>
          <c:y val="0.12669027777777778"/>
          <c:w val="0.52878119946021307"/>
          <c:h val="0.72979590853841003"/>
        </c:manualLayout>
      </c:layout>
      <c:barChart>
        <c:barDir val="bar"/>
        <c:grouping val="stacked"/>
        <c:varyColors val="0"/>
        <c:ser>
          <c:idx val="0"/>
          <c:order val="0"/>
          <c:tx>
            <c:strRef>
              <c:f>'13-2DX取り組み・位置づけ'!$N$5</c:f>
              <c:strCache>
                <c:ptCount val="1"/>
                <c:pt idx="0">
                  <c:v>実施中</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'13-2DX取り組み・位置づけ'!$M$6:$M$16</c:f>
              <c:strCache>
                <c:ptCount val="11"/>
                <c:pt idx="0">
                  <c:v>経営トップのコミットメント（n=220）</c:v>
                </c:pt>
                <c:pt idx="1">
                  <c:v>社内外でのビジョン共有（n=216）</c:v>
                </c:pt>
                <c:pt idx="2">
                  <c:v>経営・事業部門・IT部門が相互に協力する体制の構築（n=218）</c:v>
                </c:pt>
                <c:pt idx="3">
                  <c:v>失敗から学び、継続的に挑戦する仕組みの構築（n=217）</c:v>
                </c:pt>
                <c:pt idx="4">
                  <c:v>デジタル技術やデータ活用に精通した人材の育成・確保（n=219）</c:v>
                </c:pt>
                <c:pt idx="5">
                  <c:v>外部との連携に向けた取り組み（n=217）</c:v>
                </c:pt>
                <c:pt idx="6">
                  <c:v>事業部門におけるDXを担う人材の育成・確保（n=220）</c:v>
                </c:pt>
                <c:pt idx="7">
                  <c:v>DXの取り組みの事業（現場レベル）までの落とし込み（n=219）</c:v>
                </c:pt>
                <c:pt idx="8">
                  <c:v>既存技術への依存からの脱却（n=216）</c:v>
                </c:pt>
                <c:pt idx="9">
                  <c:v>「業務に精通した人材」と「技術に精通した人材」を融合する仕組み（n=219）</c:v>
                </c:pt>
                <c:pt idx="10">
                  <c:v>技術的負債への対応（n=216）</c:v>
                </c:pt>
              </c:strCache>
            </c:strRef>
          </c:cat>
          <c:val>
            <c:numRef>
              <c:f>'13-2DX取り組み・位置づけ'!$N$6:$N$16</c:f>
              <c:numCache>
                <c:formatCode>0.0%</c:formatCode>
                <c:ptCount val="11"/>
                <c:pt idx="0">
                  <c:v>0.37727272727272726</c:v>
                </c:pt>
                <c:pt idx="1">
                  <c:v>0.33796296296296297</c:v>
                </c:pt>
                <c:pt idx="2">
                  <c:v>0.27981651376146788</c:v>
                </c:pt>
                <c:pt idx="3">
                  <c:v>0.25345622119815669</c:v>
                </c:pt>
                <c:pt idx="4">
                  <c:v>0.21461187214611871</c:v>
                </c:pt>
                <c:pt idx="5">
                  <c:v>0.22580645161290322</c:v>
                </c:pt>
                <c:pt idx="6">
                  <c:v>0.22727272727272727</c:v>
                </c:pt>
                <c:pt idx="7">
                  <c:v>0.20091324200913241</c:v>
                </c:pt>
                <c:pt idx="8">
                  <c:v>0.15740740740740741</c:v>
                </c:pt>
                <c:pt idx="9">
                  <c:v>0.11872146118721461</c:v>
                </c:pt>
                <c:pt idx="10">
                  <c:v>9.2592592592592587E-2</c:v>
                </c:pt>
              </c:numCache>
            </c:numRef>
          </c:val>
          <c:extLst>
            <c:ext xmlns:c16="http://schemas.microsoft.com/office/drawing/2014/chart" uri="{C3380CC4-5D6E-409C-BE32-E72D297353CC}">
              <c16:uniqueId val="{00000000-E4F5-4941-83DA-BAB719148AE7}"/>
            </c:ext>
          </c:extLst>
        </c:ser>
        <c:ser>
          <c:idx val="2"/>
          <c:order val="1"/>
          <c:tx>
            <c:strRef>
              <c:f>'13-2DX取り組み・位置づけ'!$O$5</c:f>
              <c:strCache>
                <c:ptCount val="1"/>
                <c:pt idx="0">
                  <c:v>準備中</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'13-2DX取り組み・位置づけ'!$M$6:$M$16</c:f>
              <c:strCache>
                <c:ptCount val="11"/>
                <c:pt idx="0">
                  <c:v>経営トップのコミットメント（n=220）</c:v>
                </c:pt>
                <c:pt idx="1">
                  <c:v>社内外でのビジョン共有（n=216）</c:v>
                </c:pt>
                <c:pt idx="2">
                  <c:v>経営・事業部門・IT部門が相互に協力する体制の構築（n=218）</c:v>
                </c:pt>
                <c:pt idx="3">
                  <c:v>失敗から学び、継続的に挑戦する仕組みの構築（n=217）</c:v>
                </c:pt>
                <c:pt idx="4">
                  <c:v>デジタル技術やデータ活用に精通した人材の育成・確保（n=219）</c:v>
                </c:pt>
                <c:pt idx="5">
                  <c:v>外部との連携に向けた取り組み（n=217）</c:v>
                </c:pt>
                <c:pt idx="6">
                  <c:v>事業部門におけるDXを担う人材の育成・確保（n=220）</c:v>
                </c:pt>
                <c:pt idx="7">
                  <c:v>DXの取り組みの事業（現場レベル）までの落とし込み（n=219）</c:v>
                </c:pt>
                <c:pt idx="8">
                  <c:v>既存技術への依存からの脱却（n=216）</c:v>
                </c:pt>
                <c:pt idx="9">
                  <c:v>「業務に精通した人材」と「技術に精通した人材」を融合する仕組み（n=219）</c:v>
                </c:pt>
                <c:pt idx="10">
                  <c:v>技術的負債への対応（n=216）</c:v>
                </c:pt>
              </c:strCache>
            </c:strRef>
          </c:cat>
          <c:val>
            <c:numRef>
              <c:f>'13-2DX取り組み・位置づけ'!$O$6:$O$16</c:f>
              <c:numCache>
                <c:formatCode>0.0%</c:formatCode>
                <c:ptCount val="11"/>
                <c:pt idx="0">
                  <c:v>7.2727272727272724E-2</c:v>
                </c:pt>
                <c:pt idx="1">
                  <c:v>6.9444444444444448E-2</c:v>
                </c:pt>
                <c:pt idx="2">
                  <c:v>0.11467889908256881</c:v>
                </c:pt>
                <c:pt idx="3">
                  <c:v>7.8341013824884786E-2</c:v>
                </c:pt>
                <c:pt idx="4">
                  <c:v>0.13242009132420091</c:v>
                </c:pt>
                <c:pt idx="5">
                  <c:v>6.4516129032258063E-2</c:v>
                </c:pt>
                <c:pt idx="6">
                  <c:v>0.12727272727272726</c:v>
                </c:pt>
                <c:pt idx="7">
                  <c:v>0.14155251141552511</c:v>
                </c:pt>
                <c:pt idx="8">
                  <c:v>0.1111111111111111</c:v>
                </c:pt>
                <c:pt idx="9">
                  <c:v>0.1004566210045662</c:v>
                </c:pt>
                <c:pt idx="10">
                  <c:v>7.8703703703703706E-2</c:v>
                </c:pt>
              </c:numCache>
            </c:numRef>
          </c:val>
          <c:extLst>
            <c:ext xmlns:c16="http://schemas.microsoft.com/office/drawing/2014/chart" uri="{C3380CC4-5D6E-409C-BE32-E72D297353CC}">
              <c16:uniqueId val="{00000001-E4F5-4941-83DA-BAB719148AE7}"/>
            </c:ext>
          </c:extLst>
        </c:ser>
        <c:ser>
          <c:idx val="1"/>
          <c:order val="2"/>
          <c:tx>
            <c:strRef>
              <c:f>'13-2DX取り組み・位置づけ'!$P$5</c:f>
              <c:strCache>
                <c:ptCount val="1"/>
                <c:pt idx="0">
                  <c:v>検討中</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'13-2DX取り組み・位置づけ'!$M$6:$M$16</c:f>
              <c:strCache>
                <c:ptCount val="11"/>
                <c:pt idx="0">
                  <c:v>経営トップのコミットメント（n=220）</c:v>
                </c:pt>
                <c:pt idx="1">
                  <c:v>社内外でのビジョン共有（n=216）</c:v>
                </c:pt>
                <c:pt idx="2">
                  <c:v>経営・事業部門・IT部門が相互に協力する体制の構築（n=218）</c:v>
                </c:pt>
                <c:pt idx="3">
                  <c:v>失敗から学び、継続的に挑戦する仕組みの構築（n=217）</c:v>
                </c:pt>
                <c:pt idx="4">
                  <c:v>デジタル技術やデータ活用に精通した人材の育成・確保（n=219）</c:v>
                </c:pt>
                <c:pt idx="5">
                  <c:v>外部との連携に向けた取り組み（n=217）</c:v>
                </c:pt>
                <c:pt idx="6">
                  <c:v>事業部門におけるDXを担う人材の育成・確保（n=220）</c:v>
                </c:pt>
                <c:pt idx="7">
                  <c:v>DXの取り組みの事業（現場レベル）までの落とし込み（n=219）</c:v>
                </c:pt>
                <c:pt idx="8">
                  <c:v>既存技術への依存からの脱却（n=216）</c:v>
                </c:pt>
                <c:pt idx="9">
                  <c:v>「業務に精通した人材」と「技術に精通した人材」を融合する仕組み（n=219）</c:v>
                </c:pt>
                <c:pt idx="10">
                  <c:v>技術的負債への対応（n=216）</c:v>
                </c:pt>
              </c:strCache>
            </c:strRef>
          </c:cat>
          <c:val>
            <c:numRef>
              <c:f>'13-2DX取り組み・位置づけ'!$P$6:$P$16</c:f>
              <c:numCache>
                <c:formatCode>0.0%</c:formatCode>
                <c:ptCount val="11"/>
                <c:pt idx="0">
                  <c:v>0.20454545454545456</c:v>
                </c:pt>
                <c:pt idx="1">
                  <c:v>0.22222222222222221</c:v>
                </c:pt>
                <c:pt idx="2">
                  <c:v>0.3165137614678899</c:v>
                </c:pt>
                <c:pt idx="3">
                  <c:v>0.26267281105990781</c:v>
                </c:pt>
                <c:pt idx="4">
                  <c:v>0.31963470319634701</c:v>
                </c:pt>
                <c:pt idx="5">
                  <c:v>0.31336405529953915</c:v>
                </c:pt>
                <c:pt idx="6">
                  <c:v>0.28636363636363638</c:v>
                </c:pt>
                <c:pt idx="7">
                  <c:v>0.31506849315068491</c:v>
                </c:pt>
                <c:pt idx="8">
                  <c:v>0.39814814814814814</c:v>
                </c:pt>
                <c:pt idx="9">
                  <c:v>0.39269406392694062</c:v>
                </c:pt>
                <c:pt idx="10">
                  <c:v>0.29629629629629628</c:v>
                </c:pt>
              </c:numCache>
            </c:numRef>
          </c:val>
          <c:extLst>
            <c:ext xmlns:c16="http://schemas.microsoft.com/office/drawing/2014/chart" uri="{C3380CC4-5D6E-409C-BE32-E72D297353CC}">
              <c16:uniqueId val="{00000002-E4F5-4941-83DA-BAB719148AE7}"/>
            </c:ext>
          </c:extLst>
        </c:ser>
        <c:ser>
          <c:idx val="3"/>
          <c:order val="3"/>
          <c:tx>
            <c:strRef>
              <c:f>'13-2DX取り組み・位置づけ'!$Q$5</c:f>
              <c:strCache>
                <c:ptCount val="1"/>
                <c:pt idx="0">
                  <c:v>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'13-2DX取り組み・位置づけ'!$M$6:$M$16</c:f>
              <c:strCache>
                <c:ptCount val="11"/>
                <c:pt idx="0">
                  <c:v>経営トップのコミットメント（n=220）</c:v>
                </c:pt>
                <c:pt idx="1">
                  <c:v>社内外でのビジョン共有（n=216）</c:v>
                </c:pt>
                <c:pt idx="2">
                  <c:v>経営・事業部門・IT部門が相互に協力する体制の構築（n=218）</c:v>
                </c:pt>
                <c:pt idx="3">
                  <c:v>失敗から学び、継続的に挑戦する仕組みの構築（n=217）</c:v>
                </c:pt>
                <c:pt idx="4">
                  <c:v>デジタル技術やデータ活用に精通した人材の育成・確保（n=219）</c:v>
                </c:pt>
                <c:pt idx="5">
                  <c:v>外部との連携に向けた取り組み（n=217）</c:v>
                </c:pt>
                <c:pt idx="6">
                  <c:v>事業部門におけるDXを担う人材の育成・確保（n=220）</c:v>
                </c:pt>
                <c:pt idx="7">
                  <c:v>DXの取り組みの事業（現場レベル）までの落とし込み（n=219）</c:v>
                </c:pt>
                <c:pt idx="8">
                  <c:v>既存技術への依存からの脱却（n=216）</c:v>
                </c:pt>
                <c:pt idx="9">
                  <c:v>「業務に精通した人材」と「技術に精通した人材」を融合する仕組み（n=219）</c:v>
                </c:pt>
                <c:pt idx="10">
                  <c:v>技術的負債への対応（n=216）</c:v>
                </c:pt>
              </c:strCache>
            </c:strRef>
          </c:cat>
          <c:val>
            <c:numRef>
              <c:f>'13-2DX取り組み・位置づけ'!$Q$6:$Q$16</c:f>
              <c:numCache>
                <c:formatCode>0.0%</c:formatCode>
                <c:ptCount val="11"/>
                <c:pt idx="0">
                  <c:v>0.30909090909090908</c:v>
                </c:pt>
                <c:pt idx="1">
                  <c:v>0.34259259259259262</c:v>
                </c:pt>
                <c:pt idx="2">
                  <c:v>0.25229357798165136</c:v>
                </c:pt>
                <c:pt idx="3">
                  <c:v>0.34101382488479265</c:v>
                </c:pt>
                <c:pt idx="4">
                  <c:v>0.29680365296803651</c:v>
                </c:pt>
                <c:pt idx="5">
                  <c:v>0.32718894009216593</c:v>
                </c:pt>
                <c:pt idx="6">
                  <c:v>0.33636363636363636</c:v>
                </c:pt>
                <c:pt idx="7">
                  <c:v>0.30136986301369861</c:v>
                </c:pt>
                <c:pt idx="8">
                  <c:v>0.26851851851851855</c:v>
                </c:pt>
                <c:pt idx="9">
                  <c:v>0.33333333333333331</c:v>
                </c:pt>
                <c:pt idx="10">
                  <c:v>0.39351851851851855</c:v>
                </c:pt>
              </c:numCache>
            </c:numRef>
          </c:val>
          <c:extLst>
            <c:ext xmlns:c16="http://schemas.microsoft.com/office/drawing/2014/chart" uri="{C3380CC4-5D6E-409C-BE32-E72D297353CC}">
              <c16:uniqueId val="{00000003-E4F5-4941-83DA-BAB719148AE7}"/>
            </c:ext>
          </c:extLst>
        </c:ser>
        <c:ser>
          <c:idx val="4"/>
          <c:order val="4"/>
          <c:tx>
            <c:strRef>
              <c:f>'13-2DX取り組み・位置づけ'!$R$5</c:f>
              <c:strCache>
                <c:ptCount val="1"/>
                <c:pt idx="0">
                  <c:v>わからない</c:v>
                </c:pt>
              </c:strCache>
            </c:strRef>
          </c:tx>
          <c:spPr>
            <a:solidFill>
              <a:schemeClr val="bg1"/>
            </a:solidFill>
            <a:ln>
              <a:solidFill>
                <a:schemeClr val="tx1"/>
              </a:solidFill>
            </a:ln>
            <a:effectLst/>
          </c:spPr>
          <c:invertIfNegative val="0"/>
          <c:dLbls>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F5-4941-83DA-BAB719148AE7}"/>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'13-2DX取り組み・位置づけ'!$M$6:$M$16</c:f>
              <c:strCache>
                <c:ptCount val="11"/>
                <c:pt idx="0">
                  <c:v>経営トップのコミットメント（n=220）</c:v>
                </c:pt>
                <c:pt idx="1">
                  <c:v>社内外でのビジョン共有（n=216）</c:v>
                </c:pt>
                <c:pt idx="2">
                  <c:v>経営・事業部門・IT部門が相互に協力する体制の構築（n=218）</c:v>
                </c:pt>
                <c:pt idx="3">
                  <c:v>失敗から学び、継続的に挑戦する仕組みの構築（n=217）</c:v>
                </c:pt>
                <c:pt idx="4">
                  <c:v>デジタル技術やデータ活用に精通した人材の育成・確保（n=219）</c:v>
                </c:pt>
                <c:pt idx="5">
                  <c:v>外部との連携に向けた取り組み（n=217）</c:v>
                </c:pt>
                <c:pt idx="6">
                  <c:v>事業部門におけるDXを担う人材の育成・確保（n=220）</c:v>
                </c:pt>
                <c:pt idx="7">
                  <c:v>DXの取り組みの事業（現場レベル）までの落とし込み（n=219）</c:v>
                </c:pt>
                <c:pt idx="8">
                  <c:v>既存技術への依存からの脱却（n=216）</c:v>
                </c:pt>
                <c:pt idx="9">
                  <c:v>「業務に精通した人材」と「技術に精通した人材」を融合する仕組み（n=219）</c:v>
                </c:pt>
                <c:pt idx="10">
                  <c:v>技術的負債への対応（n=216）</c:v>
                </c:pt>
              </c:strCache>
            </c:strRef>
          </c:cat>
          <c:val>
            <c:numRef>
              <c:f>'13-2DX取り組み・位置づけ'!$R$6:$R$16</c:f>
              <c:numCache>
                <c:formatCode>0.0%</c:formatCode>
                <c:ptCount val="11"/>
                <c:pt idx="0">
                  <c:v>3.6363636363636362E-2</c:v>
                </c:pt>
                <c:pt idx="1">
                  <c:v>2.7777777777777776E-2</c:v>
                </c:pt>
                <c:pt idx="2">
                  <c:v>3.669724770642202E-2</c:v>
                </c:pt>
                <c:pt idx="3">
                  <c:v>6.4516129032258063E-2</c:v>
                </c:pt>
                <c:pt idx="4">
                  <c:v>3.6529680365296802E-2</c:v>
                </c:pt>
                <c:pt idx="5">
                  <c:v>6.9124423963133647E-2</c:v>
                </c:pt>
                <c:pt idx="6">
                  <c:v>2.2727272727272728E-2</c:v>
                </c:pt>
                <c:pt idx="7">
                  <c:v>4.1095890410958902E-2</c:v>
                </c:pt>
                <c:pt idx="8">
                  <c:v>6.4814814814814811E-2</c:v>
                </c:pt>
                <c:pt idx="9">
                  <c:v>5.4794520547945202E-2</c:v>
                </c:pt>
                <c:pt idx="10">
                  <c:v>0.1388888888888889</c:v>
                </c:pt>
              </c:numCache>
            </c:numRef>
          </c:val>
          <c:extLst>
            <c:ext xmlns:c16="http://schemas.microsoft.com/office/drawing/2014/chart" uri="{C3380CC4-5D6E-409C-BE32-E72D297353CC}">
              <c16:uniqueId val="{00000005-E4F5-4941-83DA-BAB719148AE7}"/>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6059576719576716"/>
          <c:h val="7.79700924268673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739719444677415"/>
          <c:y val="0.12416454425871909"/>
          <c:w val="0.53640601439887869"/>
          <c:h val="0.72979590853841003"/>
        </c:manualLayout>
      </c:layout>
      <c:barChart>
        <c:barDir val="bar"/>
        <c:grouping val="stacked"/>
        <c:varyColors val="0"/>
        <c:ser>
          <c:idx val="0"/>
          <c:order val="0"/>
          <c:tx>
            <c:strRef>
              <c:f>'13-2DX取り組み・位置づけ'!$N$5</c:f>
              <c:strCache>
                <c:ptCount val="1"/>
                <c:pt idx="0">
                  <c:v>実施中</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'13-2DX取り組み・位置づけ'!$M$18:$M$28</c:f>
              <c:strCache>
                <c:ptCount val="11"/>
                <c:pt idx="0">
                  <c:v>経営トップのコミットメント（n=194）</c:v>
                </c:pt>
                <c:pt idx="1">
                  <c:v>社内外でのビジョン共有（n=194）</c:v>
                </c:pt>
                <c:pt idx="2">
                  <c:v>経営・事業部門・IT部門が相互に協力する体制の構築（n=191）</c:v>
                </c:pt>
                <c:pt idx="3">
                  <c:v>失敗から学び、継続的に挑戦する仕組みの構築（n=190）</c:v>
                </c:pt>
                <c:pt idx="4">
                  <c:v>デジタル技術やデータ活用に精通した人材の育成・確保（n=191）</c:v>
                </c:pt>
                <c:pt idx="5">
                  <c:v>外部との連携に向けた取り組み（n=193）</c:v>
                </c:pt>
                <c:pt idx="6">
                  <c:v>事業部門におけるDXを担う人材の育成・確保（n=194）</c:v>
                </c:pt>
                <c:pt idx="7">
                  <c:v>DXの取り組みの事業（現場レベル）までの落とし込み（n=191）</c:v>
                </c:pt>
                <c:pt idx="8">
                  <c:v>既存技術への依存からの脱却（n=191）</c:v>
                </c:pt>
                <c:pt idx="9">
                  <c:v>「業務に精通した人材」と「技術に精通した人材」を融合する仕組み（n=190）</c:v>
                </c:pt>
                <c:pt idx="10">
                  <c:v>技術的負債への対応（n=191）</c:v>
                </c:pt>
              </c:strCache>
            </c:strRef>
          </c:cat>
          <c:val>
            <c:numRef>
              <c:f>'13-2DX取り組み・位置づけ'!$N$18:$N$28</c:f>
              <c:numCache>
                <c:formatCode>0.0%</c:formatCode>
                <c:ptCount val="11"/>
                <c:pt idx="0">
                  <c:v>0.4329896907216495</c:v>
                </c:pt>
                <c:pt idx="1">
                  <c:v>0.37113402061855671</c:v>
                </c:pt>
                <c:pt idx="2">
                  <c:v>0.29319371727748689</c:v>
                </c:pt>
                <c:pt idx="3">
                  <c:v>0.27368421052631581</c:v>
                </c:pt>
                <c:pt idx="4">
                  <c:v>0.26178010471204188</c:v>
                </c:pt>
                <c:pt idx="5">
                  <c:v>0.24870466321243523</c:v>
                </c:pt>
                <c:pt idx="6">
                  <c:v>0.22680412371134021</c:v>
                </c:pt>
                <c:pt idx="7">
                  <c:v>0.20418848167539266</c:v>
                </c:pt>
                <c:pt idx="8">
                  <c:v>0.18324607329842932</c:v>
                </c:pt>
                <c:pt idx="9">
                  <c:v>0.15263157894736842</c:v>
                </c:pt>
                <c:pt idx="10">
                  <c:v>0.10471204188481675</c:v>
                </c:pt>
              </c:numCache>
            </c:numRef>
          </c:val>
          <c:extLst>
            <c:ext xmlns:c16="http://schemas.microsoft.com/office/drawing/2014/chart" uri="{C3380CC4-5D6E-409C-BE32-E72D297353CC}">
              <c16:uniqueId val="{00000000-7640-4E5A-9C32-03486BB74E57}"/>
            </c:ext>
          </c:extLst>
        </c:ser>
        <c:ser>
          <c:idx val="2"/>
          <c:order val="1"/>
          <c:tx>
            <c:strRef>
              <c:f>'13-2DX取り組み・位置づけ'!$O$5</c:f>
              <c:strCache>
                <c:ptCount val="1"/>
                <c:pt idx="0">
                  <c:v>準備中</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'13-2DX取り組み・位置づけ'!$M$18:$M$28</c:f>
              <c:strCache>
                <c:ptCount val="11"/>
                <c:pt idx="0">
                  <c:v>経営トップのコミットメント（n=194）</c:v>
                </c:pt>
                <c:pt idx="1">
                  <c:v>社内外でのビジョン共有（n=194）</c:v>
                </c:pt>
                <c:pt idx="2">
                  <c:v>経営・事業部門・IT部門が相互に協力する体制の構築（n=191）</c:v>
                </c:pt>
                <c:pt idx="3">
                  <c:v>失敗から学び、継続的に挑戦する仕組みの構築（n=190）</c:v>
                </c:pt>
                <c:pt idx="4">
                  <c:v>デジタル技術やデータ活用に精通した人材の育成・確保（n=191）</c:v>
                </c:pt>
                <c:pt idx="5">
                  <c:v>外部との連携に向けた取り組み（n=193）</c:v>
                </c:pt>
                <c:pt idx="6">
                  <c:v>事業部門におけるDXを担う人材の育成・確保（n=194）</c:v>
                </c:pt>
                <c:pt idx="7">
                  <c:v>DXの取り組みの事業（現場レベル）までの落とし込み（n=191）</c:v>
                </c:pt>
                <c:pt idx="8">
                  <c:v>既存技術への依存からの脱却（n=191）</c:v>
                </c:pt>
                <c:pt idx="9">
                  <c:v>「業務に精通した人材」と「技術に精通した人材」を融合する仕組み（n=190）</c:v>
                </c:pt>
                <c:pt idx="10">
                  <c:v>技術的負債への対応（n=191）</c:v>
                </c:pt>
              </c:strCache>
            </c:strRef>
          </c:cat>
          <c:val>
            <c:numRef>
              <c:f>'13-2DX取り組み・位置づけ'!$O$18:$O$28</c:f>
              <c:numCache>
                <c:formatCode>0.0%</c:formatCode>
                <c:ptCount val="11"/>
                <c:pt idx="0">
                  <c:v>6.7010309278350513E-2</c:v>
                </c:pt>
                <c:pt idx="1">
                  <c:v>7.7319587628865982E-2</c:v>
                </c:pt>
                <c:pt idx="2">
                  <c:v>0.16753926701570682</c:v>
                </c:pt>
                <c:pt idx="3">
                  <c:v>9.4736842105263161E-2</c:v>
                </c:pt>
                <c:pt idx="4">
                  <c:v>0.15183246073298429</c:v>
                </c:pt>
                <c:pt idx="5">
                  <c:v>0.12435233160621761</c:v>
                </c:pt>
                <c:pt idx="6">
                  <c:v>0.17010309278350516</c:v>
                </c:pt>
                <c:pt idx="7">
                  <c:v>0.14659685863874344</c:v>
                </c:pt>
                <c:pt idx="8">
                  <c:v>0.14136125654450263</c:v>
                </c:pt>
                <c:pt idx="9">
                  <c:v>0.10526315789473684</c:v>
                </c:pt>
                <c:pt idx="10">
                  <c:v>8.9005235602094238E-2</c:v>
                </c:pt>
              </c:numCache>
            </c:numRef>
          </c:val>
          <c:extLst>
            <c:ext xmlns:c16="http://schemas.microsoft.com/office/drawing/2014/chart" uri="{C3380CC4-5D6E-409C-BE32-E72D297353CC}">
              <c16:uniqueId val="{00000001-7640-4E5A-9C32-03486BB74E57}"/>
            </c:ext>
          </c:extLst>
        </c:ser>
        <c:ser>
          <c:idx val="1"/>
          <c:order val="2"/>
          <c:tx>
            <c:strRef>
              <c:f>'13-2DX取り組み・位置づけ'!$P$5</c:f>
              <c:strCache>
                <c:ptCount val="1"/>
                <c:pt idx="0">
                  <c:v>検討中</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'13-2DX取り組み・位置づけ'!$M$18:$M$28</c:f>
              <c:strCache>
                <c:ptCount val="11"/>
                <c:pt idx="0">
                  <c:v>経営トップのコミットメント（n=194）</c:v>
                </c:pt>
                <c:pt idx="1">
                  <c:v>社内外でのビジョン共有（n=194）</c:v>
                </c:pt>
                <c:pt idx="2">
                  <c:v>経営・事業部門・IT部門が相互に協力する体制の構築（n=191）</c:v>
                </c:pt>
                <c:pt idx="3">
                  <c:v>失敗から学び、継続的に挑戦する仕組みの構築（n=190）</c:v>
                </c:pt>
                <c:pt idx="4">
                  <c:v>デジタル技術やデータ活用に精通した人材の育成・確保（n=191）</c:v>
                </c:pt>
                <c:pt idx="5">
                  <c:v>外部との連携に向けた取り組み（n=193）</c:v>
                </c:pt>
                <c:pt idx="6">
                  <c:v>事業部門におけるDXを担う人材の育成・確保（n=194）</c:v>
                </c:pt>
                <c:pt idx="7">
                  <c:v>DXの取り組みの事業（現場レベル）までの落とし込み（n=191）</c:v>
                </c:pt>
                <c:pt idx="8">
                  <c:v>既存技術への依存からの脱却（n=191）</c:v>
                </c:pt>
                <c:pt idx="9">
                  <c:v>「業務に精通した人材」と「技術に精通した人材」を融合する仕組み（n=190）</c:v>
                </c:pt>
                <c:pt idx="10">
                  <c:v>技術的負債への対応（n=191）</c:v>
                </c:pt>
              </c:strCache>
            </c:strRef>
          </c:cat>
          <c:val>
            <c:numRef>
              <c:f>'13-2DX取り組み・位置づけ'!$P$18:$P$28</c:f>
              <c:numCache>
                <c:formatCode>0.0%</c:formatCode>
                <c:ptCount val="11"/>
                <c:pt idx="0">
                  <c:v>0.17525773195876287</c:v>
                </c:pt>
                <c:pt idx="1">
                  <c:v>0.22680412371134021</c:v>
                </c:pt>
                <c:pt idx="2">
                  <c:v>0.23036649214659685</c:v>
                </c:pt>
                <c:pt idx="3">
                  <c:v>0.25789473684210529</c:v>
                </c:pt>
                <c:pt idx="4">
                  <c:v>0.29842931937172773</c:v>
                </c:pt>
                <c:pt idx="5">
                  <c:v>0.24870466321243523</c:v>
                </c:pt>
                <c:pt idx="6">
                  <c:v>0.26288659793814434</c:v>
                </c:pt>
                <c:pt idx="7">
                  <c:v>0.2513089005235602</c:v>
                </c:pt>
                <c:pt idx="8">
                  <c:v>0.27748691099476441</c:v>
                </c:pt>
                <c:pt idx="9">
                  <c:v>0.28421052631578947</c:v>
                </c:pt>
                <c:pt idx="10">
                  <c:v>0.21465968586387435</c:v>
                </c:pt>
              </c:numCache>
            </c:numRef>
          </c:val>
          <c:extLst>
            <c:ext xmlns:c16="http://schemas.microsoft.com/office/drawing/2014/chart" uri="{C3380CC4-5D6E-409C-BE32-E72D297353CC}">
              <c16:uniqueId val="{00000002-7640-4E5A-9C32-03486BB74E57}"/>
            </c:ext>
          </c:extLst>
        </c:ser>
        <c:ser>
          <c:idx val="3"/>
          <c:order val="3"/>
          <c:tx>
            <c:strRef>
              <c:f>'13-2DX取り組み・位置づけ'!$Q$5</c:f>
              <c:strCache>
                <c:ptCount val="1"/>
                <c:pt idx="0">
                  <c:v>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'13-2DX取り組み・位置づけ'!$M$18:$M$28</c:f>
              <c:strCache>
                <c:ptCount val="11"/>
                <c:pt idx="0">
                  <c:v>経営トップのコミットメント（n=194）</c:v>
                </c:pt>
                <c:pt idx="1">
                  <c:v>社内外でのビジョン共有（n=194）</c:v>
                </c:pt>
                <c:pt idx="2">
                  <c:v>経営・事業部門・IT部門が相互に協力する体制の構築（n=191）</c:v>
                </c:pt>
                <c:pt idx="3">
                  <c:v>失敗から学び、継続的に挑戦する仕組みの構築（n=190）</c:v>
                </c:pt>
                <c:pt idx="4">
                  <c:v>デジタル技術やデータ活用に精通した人材の育成・確保（n=191）</c:v>
                </c:pt>
                <c:pt idx="5">
                  <c:v>外部との連携に向けた取り組み（n=193）</c:v>
                </c:pt>
                <c:pt idx="6">
                  <c:v>事業部門におけるDXを担う人材の育成・確保（n=194）</c:v>
                </c:pt>
                <c:pt idx="7">
                  <c:v>DXの取り組みの事業（現場レベル）までの落とし込み（n=191）</c:v>
                </c:pt>
                <c:pt idx="8">
                  <c:v>既存技術への依存からの脱却（n=191）</c:v>
                </c:pt>
                <c:pt idx="9">
                  <c:v>「業務に精通した人材」と「技術に精通した人材」を融合する仕組み（n=190）</c:v>
                </c:pt>
                <c:pt idx="10">
                  <c:v>技術的負債への対応（n=191）</c:v>
                </c:pt>
              </c:strCache>
            </c:strRef>
          </c:cat>
          <c:val>
            <c:numRef>
              <c:f>'13-2DX取り組み・位置づけ'!$Q$18:$Q$28</c:f>
              <c:numCache>
                <c:formatCode>0.0%</c:formatCode>
                <c:ptCount val="11"/>
                <c:pt idx="0">
                  <c:v>0.29381443298969073</c:v>
                </c:pt>
                <c:pt idx="1">
                  <c:v>0.28865979381443296</c:v>
                </c:pt>
                <c:pt idx="2">
                  <c:v>0.27748691099476441</c:v>
                </c:pt>
                <c:pt idx="3">
                  <c:v>0.32105263157894737</c:v>
                </c:pt>
                <c:pt idx="4">
                  <c:v>0.24083769633507854</c:v>
                </c:pt>
                <c:pt idx="5">
                  <c:v>0.29533678756476683</c:v>
                </c:pt>
                <c:pt idx="6">
                  <c:v>0.28865979381443296</c:v>
                </c:pt>
                <c:pt idx="7">
                  <c:v>0.33507853403141363</c:v>
                </c:pt>
                <c:pt idx="8">
                  <c:v>0.31413612565445026</c:v>
                </c:pt>
                <c:pt idx="9">
                  <c:v>0.39473684210526316</c:v>
                </c:pt>
                <c:pt idx="10">
                  <c:v>0.43455497382198954</c:v>
                </c:pt>
              </c:numCache>
            </c:numRef>
          </c:val>
          <c:extLst>
            <c:ext xmlns:c16="http://schemas.microsoft.com/office/drawing/2014/chart" uri="{C3380CC4-5D6E-409C-BE32-E72D297353CC}">
              <c16:uniqueId val="{00000003-7640-4E5A-9C32-03486BB74E57}"/>
            </c:ext>
          </c:extLst>
        </c:ser>
        <c:ser>
          <c:idx val="4"/>
          <c:order val="4"/>
          <c:tx>
            <c:strRef>
              <c:f>'13-2DX取り組み・位置づけ'!$R$5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'13-2DX取り組み・位置づけ'!$M$18:$M$28</c:f>
              <c:strCache>
                <c:ptCount val="11"/>
                <c:pt idx="0">
                  <c:v>経営トップのコミットメント（n=194）</c:v>
                </c:pt>
                <c:pt idx="1">
                  <c:v>社内外でのビジョン共有（n=194）</c:v>
                </c:pt>
                <c:pt idx="2">
                  <c:v>経営・事業部門・IT部門が相互に協力する体制の構築（n=191）</c:v>
                </c:pt>
                <c:pt idx="3">
                  <c:v>失敗から学び、継続的に挑戦する仕組みの構築（n=190）</c:v>
                </c:pt>
                <c:pt idx="4">
                  <c:v>デジタル技術やデータ活用に精通した人材の育成・確保（n=191）</c:v>
                </c:pt>
                <c:pt idx="5">
                  <c:v>外部との連携に向けた取り組み（n=193）</c:v>
                </c:pt>
                <c:pt idx="6">
                  <c:v>事業部門におけるDXを担う人材の育成・確保（n=194）</c:v>
                </c:pt>
                <c:pt idx="7">
                  <c:v>DXの取り組みの事業（現場レベル）までの落とし込み（n=191）</c:v>
                </c:pt>
                <c:pt idx="8">
                  <c:v>既存技術への依存からの脱却（n=191）</c:v>
                </c:pt>
                <c:pt idx="9">
                  <c:v>「業務に精通した人材」と「技術に精通した人材」を融合する仕組み（n=190）</c:v>
                </c:pt>
                <c:pt idx="10">
                  <c:v>技術的負債への対応（n=191）</c:v>
                </c:pt>
              </c:strCache>
            </c:strRef>
          </c:cat>
          <c:val>
            <c:numRef>
              <c:f>'13-2DX取り組み・位置づけ'!$R$18:$R$28</c:f>
              <c:numCache>
                <c:formatCode>0.0%</c:formatCode>
                <c:ptCount val="11"/>
                <c:pt idx="0">
                  <c:v>3.0927835051546393E-2</c:v>
                </c:pt>
                <c:pt idx="1">
                  <c:v>3.608247422680412E-2</c:v>
                </c:pt>
                <c:pt idx="2">
                  <c:v>3.1413612565445025E-2</c:v>
                </c:pt>
                <c:pt idx="3">
                  <c:v>5.2631578947368418E-2</c:v>
                </c:pt>
                <c:pt idx="4">
                  <c:v>4.712041884816754E-2</c:v>
                </c:pt>
                <c:pt idx="5">
                  <c:v>8.2901554404145081E-2</c:v>
                </c:pt>
                <c:pt idx="6">
                  <c:v>5.1546391752577317E-2</c:v>
                </c:pt>
                <c:pt idx="7">
                  <c:v>6.2827225130890049E-2</c:v>
                </c:pt>
                <c:pt idx="8">
                  <c:v>8.3769633507853408E-2</c:v>
                </c:pt>
                <c:pt idx="9">
                  <c:v>6.3157894736842107E-2</c:v>
                </c:pt>
                <c:pt idx="10">
                  <c:v>0.15706806282722513</c:v>
                </c:pt>
              </c:numCache>
            </c:numRef>
          </c:val>
          <c:extLst>
            <c:ext xmlns:c16="http://schemas.microsoft.com/office/drawing/2014/chart" uri="{C3380CC4-5D6E-409C-BE32-E72D297353CC}">
              <c16:uniqueId val="{00000004-7640-4E5A-9C32-03486BB74E57}"/>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47235967464481"/>
          <c:y val="0.12669035224878453"/>
          <c:w val="0.52235782088186566"/>
          <c:h val="0.72979590853841003"/>
        </c:manualLayout>
      </c:layout>
      <c:barChart>
        <c:barDir val="bar"/>
        <c:grouping val="stacked"/>
        <c:varyColors val="0"/>
        <c:ser>
          <c:idx val="0"/>
          <c:order val="0"/>
          <c:tx>
            <c:strRef>
              <c:f>'13-2DX取り組み・位置づけ'!$N$5</c:f>
              <c:strCache>
                <c:ptCount val="1"/>
                <c:pt idx="0">
                  <c:v>実施中</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'13-2DX取り組み・位置づけ'!$M$30:$M$40</c:f>
              <c:strCache>
                <c:ptCount val="11"/>
                <c:pt idx="0">
                  <c:v>経営トップのコミットメント（n=136）</c:v>
                </c:pt>
                <c:pt idx="1">
                  <c:v>社内外でのビジョン共有（n=137）</c:v>
                </c:pt>
                <c:pt idx="2">
                  <c:v>経営・事業部門・IT部門が相互に協力する体制の構築（n=136）</c:v>
                </c:pt>
                <c:pt idx="3">
                  <c:v>失敗から学び、継続的に挑戦する仕組みの構築（n=135）</c:v>
                </c:pt>
                <c:pt idx="4">
                  <c:v>デジタル技術やデータ活用に精通した人材の育成・確保（n=137）</c:v>
                </c:pt>
                <c:pt idx="5">
                  <c:v>外部との連携に向けた取り組み（n=136）</c:v>
                </c:pt>
                <c:pt idx="6">
                  <c:v>事業部門におけるDXを担う人材の育成・確保（n=136）</c:v>
                </c:pt>
                <c:pt idx="7">
                  <c:v>DXの取り組みの事業（現場レベル）までの落とし込み（n=135）</c:v>
                </c:pt>
                <c:pt idx="8">
                  <c:v>既存技術への依存からの脱却（n=135）</c:v>
                </c:pt>
                <c:pt idx="9">
                  <c:v>「業務に精通した人材」と「技術に精通した人材」を融合する仕組み（n=135）</c:v>
                </c:pt>
                <c:pt idx="10">
                  <c:v>技術的負債への対応（n=135）</c:v>
                </c:pt>
              </c:strCache>
            </c:strRef>
          </c:cat>
          <c:val>
            <c:numRef>
              <c:f>'13-2DX取り組み・位置づけ'!$N$30:$N$40</c:f>
              <c:numCache>
                <c:formatCode>0.0%</c:formatCode>
                <c:ptCount val="11"/>
                <c:pt idx="0">
                  <c:v>0.33823529411764708</c:v>
                </c:pt>
                <c:pt idx="1">
                  <c:v>0.32846715328467152</c:v>
                </c:pt>
                <c:pt idx="2">
                  <c:v>0.27205882352941174</c:v>
                </c:pt>
                <c:pt idx="3">
                  <c:v>0.26666666666666666</c:v>
                </c:pt>
                <c:pt idx="4">
                  <c:v>0.20437956204379562</c:v>
                </c:pt>
                <c:pt idx="5">
                  <c:v>0.22058823529411764</c:v>
                </c:pt>
                <c:pt idx="6">
                  <c:v>0.17647058823529413</c:v>
                </c:pt>
                <c:pt idx="7">
                  <c:v>0.15555555555555556</c:v>
                </c:pt>
                <c:pt idx="8">
                  <c:v>0.1111111111111111</c:v>
                </c:pt>
                <c:pt idx="9">
                  <c:v>0.15555555555555556</c:v>
                </c:pt>
                <c:pt idx="10">
                  <c:v>5.185185185185185E-2</c:v>
                </c:pt>
              </c:numCache>
            </c:numRef>
          </c:val>
          <c:extLst>
            <c:ext xmlns:c16="http://schemas.microsoft.com/office/drawing/2014/chart" uri="{C3380CC4-5D6E-409C-BE32-E72D297353CC}">
              <c16:uniqueId val="{00000000-9215-4081-AFC0-22104AA646DB}"/>
            </c:ext>
          </c:extLst>
        </c:ser>
        <c:ser>
          <c:idx val="2"/>
          <c:order val="1"/>
          <c:tx>
            <c:strRef>
              <c:f>'13-2DX取り組み・位置づけ'!$O$5</c:f>
              <c:strCache>
                <c:ptCount val="1"/>
                <c:pt idx="0">
                  <c:v>準備中</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'13-2DX取り組み・位置づけ'!$M$30:$M$40</c:f>
              <c:strCache>
                <c:ptCount val="11"/>
                <c:pt idx="0">
                  <c:v>経営トップのコミットメント（n=136）</c:v>
                </c:pt>
                <c:pt idx="1">
                  <c:v>社内外でのビジョン共有（n=137）</c:v>
                </c:pt>
                <c:pt idx="2">
                  <c:v>経営・事業部門・IT部門が相互に協力する体制の構築（n=136）</c:v>
                </c:pt>
                <c:pt idx="3">
                  <c:v>失敗から学び、継続的に挑戦する仕組みの構築（n=135）</c:v>
                </c:pt>
                <c:pt idx="4">
                  <c:v>デジタル技術やデータ活用に精通した人材の育成・確保（n=137）</c:v>
                </c:pt>
                <c:pt idx="5">
                  <c:v>外部との連携に向けた取り組み（n=136）</c:v>
                </c:pt>
                <c:pt idx="6">
                  <c:v>事業部門におけるDXを担う人材の育成・確保（n=136）</c:v>
                </c:pt>
                <c:pt idx="7">
                  <c:v>DXの取り組みの事業（現場レベル）までの落とし込み（n=135）</c:v>
                </c:pt>
                <c:pt idx="8">
                  <c:v>既存技術への依存からの脱却（n=135）</c:v>
                </c:pt>
                <c:pt idx="9">
                  <c:v>「業務に精通した人材」と「技術に精通した人材」を融合する仕組み（n=135）</c:v>
                </c:pt>
                <c:pt idx="10">
                  <c:v>技術的負債への対応（n=135）</c:v>
                </c:pt>
              </c:strCache>
            </c:strRef>
          </c:cat>
          <c:val>
            <c:numRef>
              <c:f>'13-2DX取り組み・位置づけ'!$O$30:$O$40</c:f>
              <c:numCache>
                <c:formatCode>0.0%</c:formatCode>
                <c:ptCount val="11"/>
                <c:pt idx="0">
                  <c:v>9.5588235294117641E-2</c:v>
                </c:pt>
                <c:pt idx="1">
                  <c:v>0.11678832116788321</c:v>
                </c:pt>
                <c:pt idx="2">
                  <c:v>0.14705882352941177</c:v>
                </c:pt>
                <c:pt idx="3">
                  <c:v>6.6666666666666666E-2</c:v>
                </c:pt>
                <c:pt idx="4">
                  <c:v>0.15328467153284672</c:v>
                </c:pt>
                <c:pt idx="5">
                  <c:v>0.11029411764705882</c:v>
                </c:pt>
                <c:pt idx="6">
                  <c:v>0.125</c:v>
                </c:pt>
                <c:pt idx="7">
                  <c:v>0.13333333333333333</c:v>
                </c:pt>
                <c:pt idx="8">
                  <c:v>0.14814814814814814</c:v>
                </c:pt>
                <c:pt idx="9">
                  <c:v>0.1111111111111111</c:v>
                </c:pt>
                <c:pt idx="10">
                  <c:v>9.6296296296296297E-2</c:v>
                </c:pt>
              </c:numCache>
            </c:numRef>
          </c:val>
          <c:extLst>
            <c:ext xmlns:c16="http://schemas.microsoft.com/office/drawing/2014/chart" uri="{C3380CC4-5D6E-409C-BE32-E72D297353CC}">
              <c16:uniqueId val="{00000001-9215-4081-AFC0-22104AA646DB}"/>
            </c:ext>
          </c:extLst>
        </c:ser>
        <c:ser>
          <c:idx val="1"/>
          <c:order val="2"/>
          <c:tx>
            <c:strRef>
              <c:f>'13-2DX取り組み・位置づけ'!$P$5</c:f>
              <c:strCache>
                <c:ptCount val="1"/>
                <c:pt idx="0">
                  <c:v>検討中</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'13-2DX取り組み・位置づけ'!$M$30:$M$40</c:f>
              <c:strCache>
                <c:ptCount val="11"/>
                <c:pt idx="0">
                  <c:v>経営トップのコミットメント（n=136）</c:v>
                </c:pt>
                <c:pt idx="1">
                  <c:v>社内外でのビジョン共有（n=137）</c:v>
                </c:pt>
                <c:pt idx="2">
                  <c:v>経営・事業部門・IT部門が相互に協力する体制の構築（n=136）</c:v>
                </c:pt>
                <c:pt idx="3">
                  <c:v>失敗から学び、継続的に挑戦する仕組みの構築（n=135）</c:v>
                </c:pt>
                <c:pt idx="4">
                  <c:v>デジタル技術やデータ活用に精通した人材の育成・確保（n=137）</c:v>
                </c:pt>
                <c:pt idx="5">
                  <c:v>外部との連携に向けた取り組み（n=136）</c:v>
                </c:pt>
                <c:pt idx="6">
                  <c:v>事業部門におけるDXを担う人材の育成・確保（n=136）</c:v>
                </c:pt>
                <c:pt idx="7">
                  <c:v>DXの取り組みの事業（現場レベル）までの落とし込み（n=135）</c:v>
                </c:pt>
                <c:pt idx="8">
                  <c:v>既存技術への依存からの脱却（n=135）</c:v>
                </c:pt>
                <c:pt idx="9">
                  <c:v>「業務に精通した人材」と「技術に精通した人材」を融合する仕組み（n=135）</c:v>
                </c:pt>
                <c:pt idx="10">
                  <c:v>技術的負債への対応（n=135）</c:v>
                </c:pt>
              </c:strCache>
            </c:strRef>
          </c:cat>
          <c:val>
            <c:numRef>
              <c:f>'13-2DX取り組み・位置づけ'!$P$30:$P$40</c:f>
              <c:numCache>
                <c:formatCode>0.0%</c:formatCode>
                <c:ptCount val="11"/>
                <c:pt idx="0">
                  <c:v>0.20588235294117646</c:v>
                </c:pt>
                <c:pt idx="1">
                  <c:v>0.18248175182481752</c:v>
                </c:pt>
                <c:pt idx="2">
                  <c:v>0.27205882352941174</c:v>
                </c:pt>
                <c:pt idx="3">
                  <c:v>0.26666666666666666</c:v>
                </c:pt>
                <c:pt idx="4">
                  <c:v>0.32116788321167883</c:v>
                </c:pt>
                <c:pt idx="5">
                  <c:v>0.31617647058823528</c:v>
                </c:pt>
                <c:pt idx="6">
                  <c:v>0.28676470588235292</c:v>
                </c:pt>
                <c:pt idx="7">
                  <c:v>0.31111111111111112</c:v>
                </c:pt>
                <c:pt idx="8">
                  <c:v>0.37777777777777777</c:v>
                </c:pt>
                <c:pt idx="9">
                  <c:v>0.2814814814814815</c:v>
                </c:pt>
                <c:pt idx="10">
                  <c:v>0.25925925925925924</c:v>
                </c:pt>
              </c:numCache>
            </c:numRef>
          </c:val>
          <c:extLst>
            <c:ext xmlns:c16="http://schemas.microsoft.com/office/drawing/2014/chart" uri="{C3380CC4-5D6E-409C-BE32-E72D297353CC}">
              <c16:uniqueId val="{00000002-9215-4081-AFC0-22104AA646DB}"/>
            </c:ext>
          </c:extLst>
        </c:ser>
        <c:ser>
          <c:idx val="3"/>
          <c:order val="3"/>
          <c:tx>
            <c:strRef>
              <c:f>'13-2DX取り組み・位置づけ'!$Q$5</c:f>
              <c:strCache>
                <c:ptCount val="1"/>
                <c:pt idx="0">
                  <c:v>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'13-2DX取り組み・位置づけ'!$M$30:$M$40</c:f>
              <c:strCache>
                <c:ptCount val="11"/>
                <c:pt idx="0">
                  <c:v>経営トップのコミットメント（n=136）</c:v>
                </c:pt>
                <c:pt idx="1">
                  <c:v>社内外でのビジョン共有（n=137）</c:v>
                </c:pt>
                <c:pt idx="2">
                  <c:v>経営・事業部門・IT部門が相互に協力する体制の構築（n=136）</c:v>
                </c:pt>
                <c:pt idx="3">
                  <c:v>失敗から学び、継続的に挑戦する仕組みの構築（n=135）</c:v>
                </c:pt>
                <c:pt idx="4">
                  <c:v>デジタル技術やデータ活用に精通した人材の育成・確保（n=137）</c:v>
                </c:pt>
                <c:pt idx="5">
                  <c:v>外部との連携に向けた取り組み（n=136）</c:v>
                </c:pt>
                <c:pt idx="6">
                  <c:v>事業部門におけるDXを担う人材の育成・確保（n=136）</c:v>
                </c:pt>
                <c:pt idx="7">
                  <c:v>DXの取り組みの事業（現場レベル）までの落とし込み（n=135）</c:v>
                </c:pt>
                <c:pt idx="8">
                  <c:v>既存技術への依存からの脱却（n=135）</c:v>
                </c:pt>
                <c:pt idx="9">
                  <c:v>「業務に精通した人材」と「技術に精通した人材」を融合する仕組み（n=135）</c:v>
                </c:pt>
                <c:pt idx="10">
                  <c:v>技術的負債への対応（n=135）</c:v>
                </c:pt>
              </c:strCache>
            </c:strRef>
          </c:cat>
          <c:val>
            <c:numRef>
              <c:f>'13-2DX取り組み・位置づけ'!$Q$30:$Q$40</c:f>
              <c:numCache>
                <c:formatCode>0.0%</c:formatCode>
                <c:ptCount val="11"/>
                <c:pt idx="0">
                  <c:v>0.31617647058823528</c:v>
                </c:pt>
                <c:pt idx="1">
                  <c:v>0.31386861313868614</c:v>
                </c:pt>
                <c:pt idx="2">
                  <c:v>0.27205882352941174</c:v>
                </c:pt>
                <c:pt idx="3">
                  <c:v>0.36296296296296299</c:v>
                </c:pt>
                <c:pt idx="4">
                  <c:v>0.28467153284671531</c:v>
                </c:pt>
                <c:pt idx="5">
                  <c:v>0.29411764705882354</c:v>
                </c:pt>
                <c:pt idx="6">
                  <c:v>0.36764705882352944</c:v>
                </c:pt>
                <c:pt idx="7">
                  <c:v>0.34814814814814815</c:v>
                </c:pt>
                <c:pt idx="8">
                  <c:v>0.3037037037037037</c:v>
                </c:pt>
                <c:pt idx="9">
                  <c:v>0.40740740740740738</c:v>
                </c:pt>
                <c:pt idx="10">
                  <c:v>0.49629629629629629</c:v>
                </c:pt>
              </c:numCache>
            </c:numRef>
          </c:val>
          <c:extLst>
            <c:ext xmlns:c16="http://schemas.microsoft.com/office/drawing/2014/chart" uri="{C3380CC4-5D6E-409C-BE32-E72D297353CC}">
              <c16:uniqueId val="{00000003-9215-4081-AFC0-22104AA646DB}"/>
            </c:ext>
          </c:extLst>
        </c:ser>
        <c:ser>
          <c:idx val="4"/>
          <c:order val="4"/>
          <c:tx>
            <c:strRef>
              <c:f>'13-2DX取り組み・位置づけ'!$R$5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'13-2DX取り組み・位置づけ'!$M$30:$M$40</c:f>
              <c:strCache>
                <c:ptCount val="11"/>
                <c:pt idx="0">
                  <c:v>経営トップのコミットメント（n=136）</c:v>
                </c:pt>
                <c:pt idx="1">
                  <c:v>社内外でのビジョン共有（n=137）</c:v>
                </c:pt>
                <c:pt idx="2">
                  <c:v>経営・事業部門・IT部門が相互に協力する体制の構築（n=136）</c:v>
                </c:pt>
                <c:pt idx="3">
                  <c:v>失敗から学び、継続的に挑戦する仕組みの構築（n=135）</c:v>
                </c:pt>
                <c:pt idx="4">
                  <c:v>デジタル技術やデータ活用に精通した人材の育成・確保（n=137）</c:v>
                </c:pt>
                <c:pt idx="5">
                  <c:v>外部との連携に向けた取り組み（n=136）</c:v>
                </c:pt>
                <c:pt idx="6">
                  <c:v>事業部門におけるDXを担う人材の育成・確保（n=136）</c:v>
                </c:pt>
                <c:pt idx="7">
                  <c:v>DXの取り組みの事業（現場レベル）までの落とし込み（n=135）</c:v>
                </c:pt>
                <c:pt idx="8">
                  <c:v>既存技術への依存からの脱却（n=135）</c:v>
                </c:pt>
                <c:pt idx="9">
                  <c:v>「業務に精通した人材」と「技術に精通した人材」を融合する仕組み（n=135）</c:v>
                </c:pt>
                <c:pt idx="10">
                  <c:v>技術的負債への対応（n=135）</c:v>
                </c:pt>
              </c:strCache>
            </c:strRef>
          </c:cat>
          <c:val>
            <c:numRef>
              <c:f>'13-2DX取り組み・位置づけ'!$R$30:$R$40</c:f>
              <c:numCache>
                <c:formatCode>0.0%</c:formatCode>
                <c:ptCount val="11"/>
                <c:pt idx="0">
                  <c:v>4.4117647058823532E-2</c:v>
                </c:pt>
                <c:pt idx="1">
                  <c:v>5.8394160583941604E-2</c:v>
                </c:pt>
                <c:pt idx="2">
                  <c:v>3.6764705882352942E-2</c:v>
                </c:pt>
                <c:pt idx="3">
                  <c:v>3.7037037037037035E-2</c:v>
                </c:pt>
                <c:pt idx="4">
                  <c:v>3.6496350364963501E-2</c:v>
                </c:pt>
                <c:pt idx="5">
                  <c:v>5.8823529411764705E-2</c:v>
                </c:pt>
                <c:pt idx="6">
                  <c:v>4.4117647058823532E-2</c:v>
                </c:pt>
                <c:pt idx="7">
                  <c:v>5.185185185185185E-2</c:v>
                </c:pt>
                <c:pt idx="8">
                  <c:v>5.9259259259259262E-2</c:v>
                </c:pt>
                <c:pt idx="9">
                  <c:v>4.4444444444444446E-2</c:v>
                </c:pt>
                <c:pt idx="10">
                  <c:v>9.6296296296296297E-2</c:v>
                </c:pt>
              </c:numCache>
            </c:numRef>
          </c:val>
          <c:extLst>
            <c:ext xmlns:c16="http://schemas.microsoft.com/office/drawing/2014/chart" uri="{C3380CC4-5D6E-409C-BE32-E72D297353CC}">
              <c16:uniqueId val="{00000004-9215-4081-AFC0-22104AA646DB}"/>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725951205359858"/>
          <c:y val="0.12416454425871909"/>
          <c:w val="0.53814306226519748"/>
          <c:h val="0.72979590853841003"/>
        </c:manualLayout>
      </c:layout>
      <c:barChart>
        <c:barDir val="bar"/>
        <c:grouping val="stacked"/>
        <c:varyColors val="0"/>
        <c:ser>
          <c:idx val="0"/>
          <c:order val="0"/>
          <c:tx>
            <c:strRef>
              <c:f>'13-2DX取り組み・位置づけ'!$N$5</c:f>
              <c:strCache>
                <c:ptCount val="1"/>
                <c:pt idx="0">
                  <c:v>実施中</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'13-2DX取り組み・位置づけ'!$M$42:$M$52</c:f>
              <c:strCache>
                <c:ptCount val="11"/>
                <c:pt idx="0">
                  <c:v>経営トップのコミットメント（n=258）</c:v>
                </c:pt>
                <c:pt idx="1">
                  <c:v>社内外でのビジョン共有（n=258）</c:v>
                </c:pt>
                <c:pt idx="2">
                  <c:v>経営・事業部門・IT部門が相互に協力する体制の構築（n=253）</c:v>
                </c:pt>
                <c:pt idx="3">
                  <c:v>失敗から学び、継続的に挑戦する仕組みの構築（n=257）</c:v>
                </c:pt>
                <c:pt idx="4">
                  <c:v>デジタル技術やデータ活用に精通した人材の育成・確保（n=260）</c:v>
                </c:pt>
                <c:pt idx="5">
                  <c:v>外部との連携に向けた取り組み（n=258）</c:v>
                </c:pt>
                <c:pt idx="6">
                  <c:v>事業部門におけるDXを担う人材の育成・確保（n=258）</c:v>
                </c:pt>
                <c:pt idx="7">
                  <c:v>DXの取り組みの事業（現場レベル）までの落とし込み（n=253）</c:v>
                </c:pt>
                <c:pt idx="8">
                  <c:v>既存技術への依存からの脱却（n=257）</c:v>
                </c:pt>
                <c:pt idx="9">
                  <c:v>「業務に精通した人材」と「技術に精通した人材」を融合する仕組み（n=255）</c:v>
                </c:pt>
                <c:pt idx="10">
                  <c:v>技術的負債への対応（n=255）</c:v>
                </c:pt>
              </c:strCache>
            </c:strRef>
          </c:cat>
          <c:val>
            <c:numRef>
              <c:f>'13-2DX取り組み・位置づけ'!$N$42:$N$52</c:f>
              <c:numCache>
                <c:formatCode>0.0%</c:formatCode>
                <c:ptCount val="11"/>
                <c:pt idx="0">
                  <c:v>0.39922480620155038</c:v>
                </c:pt>
                <c:pt idx="1">
                  <c:v>0.32558139534883723</c:v>
                </c:pt>
                <c:pt idx="2">
                  <c:v>0.30039525691699603</c:v>
                </c:pt>
                <c:pt idx="3">
                  <c:v>0.22568093385214008</c:v>
                </c:pt>
                <c:pt idx="4">
                  <c:v>0.22307692307692309</c:v>
                </c:pt>
                <c:pt idx="5">
                  <c:v>0.20155038759689922</c:v>
                </c:pt>
                <c:pt idx="6">
                  <c:v>0.22093023255813954</c:v>
                </c:pt>
                <c:pt idx="7">
                  <c:v>0.16600790513833993</c:v>
                </c:pt>
                <c:pt idx="8">
                  <c:v>0.14007782101167315</c:v>
                </c:pt>
                <c:pt idx="9">
                  <c:v>0.15294117647058825</c:v>
                </c:pt>
                <c:pt idx="10">
                  <c:v>8.6274509803921567E-2</c:v>
                </c:pt>
              </c:numCache>
            </c:numRef>
          </c:val>
          <c:extLst>
            <c:ext xmlns:c16="http://schemas.microsoft.com/office/drawing/2014/chart" uri="{C3380CC4-5D6E-409C-BE32-E72D297353CC}">
              <c16:uniqueId val="{00000000-65E5-4F42-9263-FFF3119B7142}"/>
            </c:ext>
          </c:extLst>
        </c:ser>
        <c:ser>
          <c:idx val="2"/>
          <c:order val="1"/>
          <c:tx>
            <c:strRef>
              <c:f>'13-2DX取り組み・位置づけ'!$O$5</c:f>
              <c:strCache>
                <c:ptCount val="1"/>
                <c:pt idx="0">
                  <c:v>準備中</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'13-2DX取り組み・位置づけ'!$M$42:$M$52</c:f>
              <c:strCache>
                <c:ptCount val="11"/>
                <c:pt idx="0">
                  <c:v>経営トップのコミットメント（n=258）</c:v>
                </c:pt>
                <c:pt idx="1">
                  <c:v>社内外でのビジョン共有（n=258）</c:v>
                </c:pt>
                <c:pt idx="2">
                  <c:v>経営・事業部門・IT部門が相互に協力する体制の構築（n=253）</c:v>
                </c:pt>
                <c:pt idx="3">
                  <c:v>失敗から学び、継続的に挑戦する仕組みの構築（n=257）</c:v>
                </c:pt>
                <c:pt idx="4">
                  <c:v>デジタル技術やデータ活用に精通した人材の育成・確保（n=260）</c:v>
                </c:pt>
                <c:pt idx="5">
                  <c:v>外部との連携に向けた取り組み（n=258）</c:v>
                </c:pt>
                <c:pt idx="6">
                  <c:v>事業部門におけるDXを担う人材の育成・確保（n=258）</c:v>
                </c:pt>
                <c:pt idx="7">
                  <c:v>DXの取り組みの事業（現場レベル）までの落とし込み（n=253）</c:v>
                </c:pt>
                <c:pt idx="8">
                  <c:v>既存技術への依存からの脱却（n=257）</c:v>
                </c:pt>
                <c:pt idx="9">
                  <c:v>「業務に精通した人材」と「技術に精通した人材」を融合する仕組み（n=255）</c:v>
                </c:pt>
                <c:pt idx="10">
                  <c:v>技術的負債への対応（n=255）</c:v>
                </c:pt>
              </c:strCache>
            </c:strRef>
          </c:cat>
          <c:val>
            <c:numRef>
              <c:f>'13-2DX取り組み・位置づけ'!$O$42:$O$52</c:f>
              <c:numCache>
                <c:formatCode>0.0%</c:formatCode>
                <c:ptCount val="11"/>
                <c:pt idx="0">
                  <c:v>9.3023255813953487E-2</c:v>
                </c:pt>
                <c:pt idx="1">
                  <c:v>9.6899224806201556E-2</c:v>
                </c:pt>
                <c:pt idx="2">
                  <c:v>0.11857707509881422</c:v>
                </c:pt>
                <c:pt idx="3">
                  <c:v>0.13229571984435798</c:v>
                </c:pt>
                <c:pt idx="4">
                  <c:v>0.14615384615384616</c:v>
                </c:pt>
                <c:pt idx="5">
                  <c:v>0.12790697674418605</c:v>
                </c:pt>
                <c:pt idx="6">
                  <c:v>0.10465116279069768</c:v>
                </c:pt>
                <c:pt idx="7">
                  <c:v>0.15019762845849802</c:v>
                </c:pt>
                <c:pt idx="8">
                  <c:v>0.14007782101167315</c:v>
                </c:pt>
                <c:pt idx="9">
                  <c:v>0.10588235294117647</c:v>
                </c:pt>
                <c:pt idx="10">
                  <c:v>0.11372549019607843</c:v>
                </c:pt>
              </c:numCache>
            </c:numRef>
          </c:val>
          <c:extLst>
            <c:ext xmlns:c16="http://schemas.microsoft.com/office/drawing/2014/chart" uri="{C3380CC4-5D6E-409C-BE32-E72D297353CC}">
              <c16:uniqueId val="{00000001-65E5-4F42-9263-FFF3119B7142}"/>
            </c:ext>
          </c:extLst>
        </c:ser>
        <c:ser>
          <c:idx val="1"/>
          <c:order val="2"/>
          <c:tx>
            <c:strRef>
              <c:f>'13-2DX取り組み・位置づけ'!$P$5</c:f>
              <c:strCache>
                <c:ptCount val="1"/>
                <c:pt idx="0">
                  <c:v>検討中</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'13-2DX取り組み・位置づけ'!$M$42:$M$52</c:f>
              <c:strCache>
                <c:ptCount val="11"/>
                <c:pt idx="0">
                  <c:v>経営トップのコミットメント（n=258）</c:v>
                </c:pt>
                <c:pt idx="1">
                  <c:v>社内外でのビジョン共有（n=258）</c:v>
                </c:pt>
                <c:pt idx="2">
                  <c:v>経営・事業部門・IT部門が相互に協力する体制の構築（n=253）</c:v>
                </c:pt>
                <c:pt idx="3">
                  <c:v>失敗から学び、継続的に挑戦する仕組みの構築（n=257）</c:v>
                </c:pt>
                <c:pt idx="4">
                  <c:v>デジタル技術やデータ活用に精通した人材の育成・確保（n=260）</c:v>
                </c:pt>
                <c:pt idx="5">
                  <c:v>外部との連携に向けた取り組み（n=258）</c:v>
                </c:pt>
                <c:pt idx="6">
                  <c:v>事業部門におけるDXを担う人材の育成・確保（n=258）</c:v>
                </c:pt>
                <c:pt idx="7">
                  <c:v>DXの取り組みの事業（現場レベル）までの落とし込み（n=253）</c:v>
                </c:pt>
                <c:pt idx="8">
                  <c:v>既存技術への依存からの脱却（n=257）</c:v>
                </c:pt>
                <c:pt idx="9">
                  <c:v>「業務に精通した人材」と「技術に精通した人材」を融合する仕組み（n=255）</c:v>
                </c:pt>
                <c:pt idx="10">
                  <c:v>技術的負債への対応（n=255）</c:v>
                </c:pt>
              </c:strCache>
            </c:strRef>
          </c:cat>
          <c:val>
            <c:numRef>
              <c:f>'13-2DX取り組み・位置づけ'!$P$42:$P$52</c:f>
              <c:numCache>
                <c:formatCode>0.0%</c:formatCode>
                <c:ptCount val="11"/>
                <c:pt idx="0">
                  <c:v>0.21705426356589147</c:v>
                </c:pt>
                <c:pt idx="1">
                  <c:v>0.2441860465116279</c:v>
                </c:pt>
                <c:pt idx="2">
                  <c:v>0.24110671936758893</c:v>
                </c:pt>
                <c:pt idx="3">
                  <c:v>0.24124513618677043</c:v>
                </c:pt>
                <c:pt idx="4">
                  <c:v>0.32307692307692309</c:v>
                </c:pt>
                <c:pt idx="5">
                  <c:v>0.2868217054263566</c:v>
                </c:pt>
                <c:pt idx="6">
                  <c:v>0.30620155038759689</c:v>
                </c:pt>
                <c:pt idx="7">
                  <c:v>0.2648221343873518</c:v>
                </c:pt>
                <c:pt idx="8">
                  <c:v>0.35408560311284049</c:v>
                </c:pt>
                <c:pt idx="9">
                  <c:v>0.32156862745098042</c:v>
                </c:pt>
                <c:pt idx="10">
                  <c:v>0.23921568627450981</c:v>
                </c:pt>
              </c:numCache>
            </c:numRef>
          </c:val>
          <c:extLst>
            <c:ext xmlns:c16="http://schemas.microsoft.com/office/drawing/2014/chart" uri="{C3380CC4-5D6E-409C-BE32-E72D297353CC}">
              <c16:uniqueId val="{00000002-65E5-4F42-9263-FFF3119B7142}"/>
            </c:ext>
          </c:extLst>
        </c:ser>
        <c:ser>
          <c:idx val="3"/>
          <c:order val="3"/>
          <c:tx>
            <c:strRef>
              <c:f>'13-2DX取り組み・位置づけ'!$Q$5</c:f>
              <c:strCache>
                <c:ptCount val="1"/>
                <c:pt idx="0">
                  <c:v>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'13-2DX取り組み・位置づけ'!$M$42:$M$52</c:f>
              <c:strCache>
                <c:ptCount val="11"/>
                <c:pt idx="0">
                  <c:v>経営トップのコミットメント（n=258）</c:v>
                </c:pt>
                <c:pt idx="1">
                  <c:v>社内外でのビジョン共有（n=258）</c:v>
                </c:pt>
                <c:pt idx="2">
                  <c:v>経営・事業部門・IT部門が相互に協力する体制の構築（n=253）</c:v>
                </c:pt>
                <c:pt idx="3">
                  <c:v>失敗から学び、継続的に挑戦する仕組みの構築（n=257）</c:v>
                </c:pt>
                <c:pt idx="4">
                  <c:v>デジタル技術やデータ活用に精通した人材の育成・確保（n=260）</c:v>
                </c:pt>
                <c:pt idx="5">
                  <c:v>外部との連携に向けた取り組み（n=258）</c:v>
                </c:pt>
                <c:pt idx="6">
                  <c:v>事業部門におけるDXを担う人材の育成・確保（n=258）</c:v>
                </c:pt>
                <c:pt idx="7">
                  <c:v>DXの取り組みの事業（現場レベル）までの落とし込み（n=253）</c:v>
                </c:pt>
                <c:pt idx="8">
                  <c:v>既存技術への依存からの脱却（n=257）</c:v>
                </c:pt>
                <c:pt idx="9">
                  <c:v>「業務に精通した人材」と「技術に精通した人材」を融合する仕組み（n=255）</c:v>
                </c:pt>
                <c:pt idx="10">
                  <c:v>技術的負債への対応（n=255）</c:v>
                </c:pt>
              </c:strCache>
            </c:strRef>
          </c:cat>
          <c:val>
            <c:numRef>
              <c:f>'13-2DX取り組み・位置づけ'!$Q$42:$Q$52</c:f>
              <c:numCache>
                <c:formatCode>0.0%</c:formatCode>
                <c:ptCount val="11"/>
                <c:pt idx="0">
                  <c:v>0.2558139534883721</c:v>
                </c:pt>
                <c:pt idx="1">
                  <c:v>0.30620155038759689</c:v>
                </c:pt>
                <c:pt idx="2">
                  <c:v>0.30039525691699603</c:v>
                </c:pt>
                <c:pt idx="3">
                  <c:v>0.35797665369649806</c:v>
                </c:pt>
                <c:pt idx="4">
                  <c:v>0.28076923076923077</c:v>
                </c:pt>
                <c:pt idx="5">
                  <c:v>0.35271317829457366</c:v>
                </c:pt>
                <c:pt idx="6">
                  <c:v>0.33720930232558138</c:v>
                </c:pt>
                <c:pt idx="7">
                  <c:v>0.37944664031620551</c:v>
                </c:pt>
                <c:pt idx="8">
                  <c:v>0.30739299610894943</c:v>
                </c:pt>
                <c:pt idx="9">
                  <c:v>0.37647058823529411</c:v>
                </c:pt>
                <c:pt idx="10">
                  <c:v>0.46666666666666667</c:v>
                </c:pt>
              </c:numCache>
            </c:numRef>
          </c:val>
          <c:extLst>
            <c:ext xmlns:c16="http://schemas.microsoft.com/office/drawing/2014/chart" uri="{C3380CC4-5D6E-409C-BE32-E72D297353CC}">
              <c16:uniqueId val="{00000003-65E5-4F42-9263-FFF3119B7142}"/>
            </c:ext>
          </c:extLst>
        </c:ser>
        <c:ser>
          <c:idx val="4"/>
          <c:order val="4"/>
          <c:tx>
            <c:strRef>
              <c:f>'13-2DX取り組み・位置づけ'!$R$5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'13-2DX取り組み・位置づけ'!$M$42:$M$52</c:f>
              <c:strCache>
                <c:ptCount val="11"/>
                <c:pt idx="0">
                  <c:v>経営トップのコミットメント（n=258）</c:v>
                </c:pt>
                <c:pt idx="1">
                  <c:v>社内外でのビジョン共有（n=258）</c:v>
                </c:pt>
                <c:pt idx="2">
                  <c:v>経営・事業部門・IT部門が相互に協力する体制の構築（n=253）</c:v>
                </c:pt>
                <c:pt idx="3">
                  <c:v>失敗から学び、継続的に挑戦する仕組みの構築（n=257）</c:v>
                </c:pt>
                <c:pt idx="4">
                  <c:v>デジタル技術やデータ活用に精通した人材の育成・確保（n=260）</c:v>
                </c:pt>
                <c:pt idx="5">
                  <c:v>外部との連携に向けた取り組み（n=258）</c:v>
                </c:pt>
                <c:pt idx="6">
                  <c:v>事業部門におけるDXを担う人材の育成・確保（n=258）</c:v>
                </c:pt>
                <c:pt idx="7">
                  <c:v>DXの取り組みの事業（現場レベル）までの落とし込み（n=253）</c:v>
                </c:pt>
                <c:pt idx="8">
                  <c:v>既存技術への依存からの脱却（n=257）</c:v>
                </c:pt>
                <c:pt idx="9">
                  <c:v>「業務に精通した人材」と「技術に精通した人材」を融合する仕組み（n=255）</c:v>
                </c:pt>
                <c:pt idx="10">
                  <c:v>技術的負債への対応（n=255）</c:v>
                </c:pt>
              </c:strCache>
            </c:strRef>
          </c:cat>
          <c:val>
            <c:numRef>
              <c:f>'13-2DX取り組み・位置づけ'!$R$42:$R$52</c:f>
              <c:numCache>
                <c:formatCode>0.0%</c:formatCode>
                <c:ptCount val="11"/>
                <c:pt idx="0">
                  <c:v>3.4883720930232558E-2</c:v>
                </c:pt>
                <c:pt idx="1">
                  <c:v>2.7131782945736434E-2</c:v>
                </c:pt>
                <c:pt idx="2">
                  <c:v>3.9525691699604744E-2</c:v>
                </c:pt>
                <c:pt idx="3">
                  <c:v>4.2801556420233464E-2</c:v>
                </c:pt>
                <c:pt idx="4">
                  <c:v>2.6923076923076925E-2</c:v>
                </c:pt>
                <c:pt idx="5">
                  <c:v>3.1007751937984496E-2</c:v>
                </c:pt>
                <c:pt idx="6">
                  <c:v>3.1007751937984496E-2</c:v>
                </c:pt>
                <c:pt idx="7">
                  <c:v>3.9525691699604744E-2</c:v>
                </c:pt>
                <c:pt idx="8">
                  <c:v>5.8365758754863814E-2</c:v>
                </c:pt>
                <c:pt idx="9">
                  <c:v>4.3137254901960784E-2</c:v>
                </c:pt>
                <c:pt idx="10">
                  <c:v>9.4117647058823528E-2</c:v>
                </c:pt>
              </c:numCache>
            </c:numRef>
          </c:val>
          <c:extLst>
            <c:ext xmlns:c16="http://schemas.microsoft.com/office/drawing/2014/chart" uri="{C3380CC4-5D6E-409C-BE32-E72D297353CC}">
              <c16:uniqueId val="{00000004-65E5-4F42-9263-FFF3119B7142}"/>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19480898221063"/>
          <c:y val="0.12669027777777778"/>
          <c:w val="0.53523611631879353"/>
          <c:h val="0.72979590853841003"/>
        </c:manualLayout>
      </c:layout>
      <c:barChart>
        <c:barDir val="bar"/>
        <c:grouping val="stacked"/>
        <c:varyColors val="0"/>
        <c:ser>
          <c:idx val="0"/>
          <c:order val="0"/>
          <c:tx>
            <c:strRef>
              <c:f>'13-3DX取り組み・従業員別'!$N$5</c:f>
              <c:strCache>
                <c:ptCount val="1"/>
                <c:pt idx="0">
                  <c:v>実施中</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'13-3DX取り組み・従業員別'!$M$6:$M$16</c:f>
              <c:strCache>
                <c:ptCount val="11"/>
                <c:pt idx="0">
                  <c:v>経営トップのコミットメント（n=256）</c:v>
                </c:pt>
                <c:pt idx="1">
                  <c:v>社内外でのビジョン共有（n=257）</c:v>
                </c:pt>
                <c:pt idx="2">
                  <c:v>経営・事業部門・IT部門が相互に協力する体制の構築（n=254）</c:v>
                </c:pt>
                <c:pt idx="3">
                  <c:v>失敗から学び、継続的に挑戦する仕組みの構築（n=252）</c:v>
                </c:pt>
                <c:pt idx="4">
                  <c:v>デジタル技術やデータ活用に精通した人材の育成・確保（n=257）</c:v>
                </c:pt>
                <c:pt idx="5">
                  <c:v>外部との連携に向けた取り組み（n=255）</c:v>
                </c:pt>
                <c:pt idx="6">
                  <c:v>事業部門におけるDXを担う人材の育成・確保（n=256）</c:v>
                </c:pt>
                <c:pt idx="7">
                  <c:v>DXの取り組みの事業（現場レベル）までの落とし込み（n=252）</c:v>
                </c:pt>
                <c:pt idx="8">
                  <c:v>既存技術への依存からの脱却（n=254）</c:v>
                </c:pt>
                <c:pt idx="9">
                  <c:v>「業務に精通した人材」と「技術に精通した人材」を融合する仕組み（n=253）</c:v>
                </c:pt>
                <c:pt idx="10">
                  <c:v>技術的負債への対応（n=253）</c:v>
                </c:pt>
              </c:strCache>
            </c:strRef>
          </c:cat>
          <c:val>
            <c:numRef>
              <c:f>'13-3DX取り組み・従業員別'!$N$6:$N$16</c:f>
              <c:numCache>
                <c:formatCode>0.0%</c:formatCode>
                <c:ptCount val="11"/>
                <c:pt idx="0">
                  <c:v>0.32421875</c:v>
                </c:pt>
                <c:pt idx="1">
                  <c:v>0.29961089494163423</c:v>
                </c:pt>
                <c:pt idx="2">
                  <c:v>0.24803149606299213</c:v>
                </c:pt>
                <c:pt idx="3">
                  <c:v>0.28174603174603174</c:v>
                </c:pt>
                <c:pt idx="4">
                  <c:v>0.1556420233463035</c:v>
                </c:pt>
                <c:pt idx="5">
                  <c:v>0.24705882352941178</c:v>
                </c:pt>
                <c:pt idx="6">
                  <c:v>0.125</c:v>
                </c:pt>
                <c:pt idx="7">
                  <c:v>0.13492063492063491</c:v>
                </c:pt>
                <c:pt idx="8">
                  <c:v>0.16141732283464566</c:v>
                </c:pt>
                <c:pt idx="9">
                  <c:v>0.1225296442687747</c:v>
                </c:pt>
                <c:pt idx="10">
                  <c:v>9.0909090909090912E-2</c:v>
                </c:pt>
              </c:numCache>
            </c:numRef>
          </c:val>
          <c:extLst>
            <c:ext xmlns:c16="http://schemas.microsoft.com/office/drawing/2014/chart" uri="{C3380CC4-5D6E-409C-BE32-E72D297353CC}">
              <c16:uniqueId val="{00000000-491F-4587-A425-067401F36E70}"/>
            </c:ext>
          </c:extLst>
        </c:ser>
        <c:ser>
          <c:idx val="2"/>
          <c:order val="1"/>
          <c:tx>
            <c:strRef>
              <c:f>'13-3DX取り組み・従業員別'!$O$5</c:f>
              <c:strCache>
                <c:ptCount val="1"/>
                <c:pt idx="0">
                  <c:v>準備中</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'13-3DX取り組み・従業員別'!$M$6:$M$16</c:f>
              <c:strCache>
                <c:ptCount val="11"/>
                <c:pt idx="0">
                  <c:v>経営トップのコミットメント（n=256）</c:v>
                </c:pt>
                <c:pt idx="1">
                  <c:v>社内外でのビジョン共有（n=257）</c:v>
                </c:pt>
                <c:pt idx="2">
                  <c:v>経営・事業部門・IT部門が相互に協力する体制の構築（n=254）</c:v>
                </c:pt>
                <c:pt idx="3">
                  <c:v>失敗から学び、継続的に挑戦する仕組みの構築（n=252）</c:v>
                </c:pt>
                <c:pt idx="4">
                  <c:v>デジタル技術やデータ活用に精通した人材の育成・確保（n=257）</c:v>
                </c:pt>
                <c:pt idx="5">
                  <c:v>外部との連携に向けた取り組み（n=255）</c:v>
                </c:pt>
                <c:pt idx="6">
                  <c:v>事業部門におけるDXを担う人材の育成・確保（n=256）</c:v>
                </c:pt>
                <c:pt idx="7">
                  <c:v>DXの取り組みの事業（現場レベル）までの落とし込み（n=252）</c:v>
                </c:pt>
                <c:pt idx="8">
                  <c:v>既存技術への依存からの脱却（n=254）</c:v>
                </c:pt>
                <c:pt idx="9">
                  <c:v>「業務に精通した人材」と「技術に精通した人材」を融合する仕組み（n=253）</c:v>
                </c:pt>
                <c:pt idx="10">
                  <c:v>技術的負債への対応（n=253）</c:v>
                </c:pt>
              </c:strCache>
            </c:strRef>
          </c:cat>
          <c:val>
            <c:numRef>
              <c:f>'13-3DX取り組み・従業員別'!$O$6:$O$16</c:f>
              <c:numCache>
                <c:formatCode>0.0%</c:formatCode>
                <c:ptCount val="11"/>
                <c:pt idx="0">
                  <c:v>0.1015625</c:v>
                </c:pt>
                <c:pt idx="1">
                  <c:v>0.10116731517509728</c:v>
                </c:pt>
                <c:pt idx="2">
                  <c:v>0.12598425196850394</c:v>
                </c:pt>
                <c:pt idx="3">
                  <c:v>8.7301587301587297E-2</c:v>
                </c:pt>
                <c:pt idx="4">
                  <c:v>0.14396887159533073</c:v>
                </c:pt>
                <c:pt idx="5">
                  <c:v>0.10196078431372549</c:v>
                </c:pt>
                <c:pt idx="6">
                  <c:v>0.12109375</c:v>
                </c:pt>
                <c:pt idx="7">
                  <c:v>0.13095238095238096</c:v>
                </c:pt>
                <c:pt idx="8">
                  <c:v>0.12598425196850394</c:v>
                </c:pt>
                <c:pt idx="9">
                  <c:v>9.4861660079051377E-2</c:v>
                </c:pt>
                <c:pt idx="10">
                  <c:v>0.1067193675889328</c:v>
                </c:pt>
              </c:numCache>
            </c:numRef>
          </c:val>
          <c:extLst>
            <c:ext xmlns:c16="http://schemas.microsoft.com/office/drawing/2014/chart" uri="{C3380CC4-5D6E-409C-BE32-E72D297353CC}">
              <c16:uniqueId val="{00000001-491F-4587-A425-067401F36E70}"/>
            </c:ext>
          </c:extLst>
        </c:ser>
        <c:ser>
          <c:idx val="1"/>
          <c:order val="2"/>
          <c:tx>
            <c:strRef>
              <c:f>'13-3DX取り組み・従業員別'!$P$5</c:f>
              <c:strCache>
                <c:ptCount val="1"/>
                <c:pt idx="0">
                  <c:v>検討中</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'13-3DX取り組み・従業員別'!$M$6:$M$16</c:f>
              <c:strCache>
                <c:ptCount val="11"/>
                <c:pt idx="0">
                  <c:v>経営トップのコミットメント（n=256）</c:v>
                </c:pt>
                <c:pt idx="1">
                  <c:v>社内外でのビジョン共有（n=257）</c:v>
                </c:pt>
                <c:pt idx="2">
                  <c:v>経営・事業部門・IT部門が相互に協力する体制の構築（n=254）</c:v>
                </c:pt>
                <c:pt idx="3">
                  <c:v>失敗から学び、継続的に挑戦する仕組みの構築（n=252）</c:v>
                </c:pt>
                <c:pt idx="4">
                  <c:v>デジタル技術やデータ活用に精通した人材の育成・確保（n=257）</c:v>
                </c:pt>
                <c:pt idx="5">
                  <c:v>外部との連携に向けた取り組み（n=255）</c:v>
                </c:pt>
                <c:pt idx="6">
                  <c:v>事業部門におけるDXを担う人材の育成・確保（n=256）</c:v>
                </c:pt>
                <c:pt idx="7">
                  <c:v>DXの取り組みの事業（現場レベル）までの落とし込み（n=252）</c:v>
                </c:pt>
                <c:pt idx="8">
                  <c:v>既存技術への依存からの脱却（n=254）</c:v>
                </c:pt>
                <c:pt idx="9">
                  <c:v>「業務に精通した人材」と「技術に精通した人材」を融合する仕組み（n=253）</c:v>
                </c:pt>
                <c:pt idx="10">
                  <c:v>技術的負債への対応（n=253）</c:v>
                </c:pt>
              </c:strCache>
            </c:strRef>
          </c:cat>
          <c:val>
            <c:numRef>
              <c:f>'13-3DX取り組み・従業員別'!$P$6:$P$16</c:f>
              <c:numCache>
                <c:formatCode>0.0%</c:formatCode>
                <c:ptCount val="11"/>
                <c:pt idx="0">
                  <c:v>0.19921875</c:v>
                </c:pt>
                <c:pt idx="1">
                  <c:v>0.22957198443579765</c:v>
                </c:pt>
                <c:pt idx="2">
                  <c:v>0.24409448818897639</c:v>
                </c:pt>
                <c:pt idx="3">
                  <c:v>0.28174603174603174</c:v>
                </c:pt>
                <c:pt idx="4">
                  <c:v>0.34241245136186771</c:v>
                </c:pt>
                <c:pt idx="5">
                  <c:v>0.29411764705882354</c:v>
                </c:pt>
                <c:pt idx="6">
                  <c:v>0.30078125</c:v>
                </c:pt>
                <c:pt idx="7">
                  <c:v>0.27380952380952384</c:v>
                </c:pt>
                <c:pt idx="8">
                  <c:v>0.38582677165354329</c:v>
                </c:pt>
                <c:pt idx="9">
                  <c:v>0.33201581027667987</c:v>
                </c:pt>
                <c:pt idx="10">
                  <c:v>0.25296442687747034</c:v>
                </c:pt>
              </c:numCache>
            </c:numRef>
          </c:val>
          <c:extLst>
            <c:ext xmlns:c16="http://schemas.microsoft.com/office/drawing/2014/chart" uri="{C3380CC4-5D6E-409C-BE32-E72D297353CC}">
              <c16:uniqueId val="{00000002-491F-4587-A425-067401F36E70}"/>
            </c:ext>
          </c:extLst>
        </c:ser>
        <c:ser>
          <c:idx val="3"/>
          <c:order val="3"/>
          <c:tx>
            <c:strRef>
              <c:f>'13-3DX取り組み・従業員別'!$Q$5</c:f>
              <c:strCache>
                <c:ptCount val="1"/>
                <c:pt idx="0">
                  <c:v>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'13-3DX取り組み・従業員別'!$M$6:$M$16</c:f>
              <c:strCache>
                <c:ptCount val="11"/>
                <c:pt idx="0">
                  <c:v>経営トップのコミットメント（n=256）</c:v>
                </c:pt>
                <c:pt idx="1">
                  <c:v>社内外でのビジョン共有（n=257）</c:v>
                </c:pt>
                <c:pt idx="2">
                  <c:v>経営・事業部門・IT部門が相互に協力する体制の構築（n=254）</c:v>
                </c:pt>
                <c:pt idx="3">
                  <c:v>失敗から学び、継続的に挑戦する仕組みの構築（n=252）</c:v>
                </c:pt>
                <c:pt idx="4">
                  <c:v>デジタル技術やデータ活用に精通した人材の育成・確保（n=257）</c:v>
                </c:pt>
                <c:pt idx="5">
                  <c:v>外部との連携に向けた取り組み（n=255）</c:v>
                </c:pt>
                <c:pt idx="6">
                  <c:v>事業部門におけるDXを担う人材の育成・確保（n=256）</c:v>
                </c:pt>
                <c:pt idx="7">
                  <c:v>DXの取り組みの事業（現場レベル）までの落とし込み（n=252）</c:v>
                </c:pt>
                <c:pt idx="8">
                  <c:v>既存技術への依存からの脱却（n=254）</c:v>
                </c:pt>
                <c:pt idx="9">
                  <c:v>「業務に精通した人材」と「技術に精通した人材」を融合する仕組み（n=253）</c:v>
                </c:pt>
                <c:pt idx="10">
                  <c:v>技術的負債への対応（n=253）</c:v>
                </c:pt>
              </c:strCache>
            </c:strRef>
          </c:cat>
          <c:val>
            <c:numRef>
              <c:f>'13-3DX取り組み・従業員別'!$Q$6:$Q$16</c:f>
              <c:numCache>
                <c:formatCode>0.0%</c:formatCode>
                <c:ptCount val="11"/>
                <c:pt idx="0">
                  <c:v>0.359375</c:v>
                </c:pt>
                <c:pt idx="1">
                  <c:v>0.35019455252918286</c:v>
                </c:pt>
                <c:pt idx="2">
                  <c:v>0.3543307086614173</c:v>
                </c:pt>
                <c:pt idx="3">
                  <c:v>0.32142857142857145</c:v>
                </c:pt>
                <c:pt idx="4">
                  <c:v>0.33073929961089493</c:v>
                </c:pt>
                <c:pt idx="5">
                  <c:v>0.31764705882352939</c:v>
                </c:pt>
                <c:pt idx="6">
                  <c:v>0.42578125</c:v>
                </c:pt>
                <c:pt idx="7">
                  <c:v>0.41269841269841268</c:v>
                </c:pt>
                <c:pt idx="8">
                  <c:v>0.29133858267716534</c:v>
                </c:pt>
                <c:pt idx="9">
                  <c:v>0.41501976284584979</c:v>
                </c:pt>
                <c:pt idx="10">
                  <c:v>0.466403162055336</c:v>
                </c:pt>
              </c:numCache>
            </c:numRef>
          </c:val>
          <c:extLst>
            <c:ext xmlns:c16="http://schemas.microsoft.com/office/drawing/2014/chart" uri="{C3380CC4-5D6E-409C-BE32-E72D297353CC}">
              <c16:uniqueId val="{00000003-491F-4587-A425-067401F36E70}"/>
            </c:ext>
          </c:extLst>
        </c:ser>
        <c:ser>
          <c:idx val="4"/>
          <c:order val="4"/>
          <c:tx>
            <c:strRef>
              <c:f>'13-3DX取り組み・従業員別'!$R$5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'13-3DX取り組み・従業員別'!$M$6:$M$16</c:f>
              <c:strCache>
                <c:ptCount val="11"/>
                <c:pt idx="0">
                  <c:v>経営トップのコミットメント（n=256）</c:v>
                </c:pt>
                <c:pt idx="1">
                  <c:v>社内外でのビジョン共有（n=257）</c:v>
                </c:pt>
                <c:pt idx="2">
                  <c:v>経営・事業部門・IT部門が相互に協力する体制の構築（n=254）</c:v>
                </c:pt>
                <c:pt idx="3">
                  <c:v>失敗から学び、継続的に挑戦する仕組みの構築（n=252）</c:v>
                </c:pt>
                <c:pt idx="4">
                  <c:v>デジタル技術やデータ活用に精通した人材の育成・確保（n=257）</c:v>
                </c:pt>
                <c:pt idx="5">
                  <c:v>外部との連携に向けた取り組み（n=255）</c:v>
                </c:pt>
                <c:pt idx="6">
                  <c:v>事業部門におけるDXを担う人材の育成・確保（n=256）</c:v>
                </c:pt>
                <c:pt idx="7">
                  <c:v>DXの取り組みの事業（現場レベル）までの落とし込み（n=252）</c:v>
                </c:pt>
                <c:pt idx="8">
                  <c:v>既存技術への依存からの脱却（n=254）</c:v>
                </c:pt>
                <c:pt idx="9">
                  <c:v>「業務に精通した人材」と「技術に精通した人材」を融合する仕組み（n=253）</c:v>
                </c:pt>
                <c:pt idx="10">
                  <c:v>技術的負債への対応（n=253）</c:v>
                </c:pt>
              </c:strCache>
            </c:strRef>
          </c:cat>
          <c:val>
            <c:numRef>
              <c:f>'13-3DX取り組み・従業員別'!$R$6:$R$16</c:f>
              <c:numCache>
                <c:formatCode>0.0%</c:formatCode>
                <c:ptCount val="11"/>
                <c:pt idx="0">
                  <c:v>1.5625E-2</c:v>
                </c:pt>
                <c:pt idx="1">
                  <c:v>1.9455252918287938E-2</c:v>
                </c:pt>
                <c:pt idx="2">
                  <c:v>2.7559055118110236E-2</c:v>
                </c:pt>
                <c:pt idx="3">
                  <c:v>2.7777777777777776E-2</c:v>
                </c:pt>
                <c:pt idx="4">
                  <c:v>2.7237354085603113E-2</c:v>
                </c:pt>
                <c:pt idx="5">
                  <c:v>3.9215686274509803E-2</c:v>
                </c:pt>
                <c:pt idx="6">
                  <c:v>2.734375E-2</c:v>
                </c:pt>
                <c:pt idx="7">
                  <c:v>4.7619047619047616E-2</c:v>
                </c:pt>
                <c:pt idx="8">
                  <c:v>3.5433070866141732E-2</c:v>
                </c:pt>
                <c:pt idx="9">
                  <c:v>3.5573122529644272E-2</c:v>
                </c:pt>
                <c:pt idx="10">
                  <c:v>8.3003952569169967E-2</c:v>
                </c:pt>
              </c:numCache>
            </c:numRef>
          </c:val>
          <c:extLst>
            <c:ext xmlns:c16="http://schemas.microsoft.com/office/drawing/2014/chart" uri="{C3380CC4-5D6E-409C-BE32-E72D297353CC}">
              <c16:uniqueId val="{00000004-491F-4587-A425-067401F36E70}"/>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6059576719576716"/>
          <c:h val="7.79700924268673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69366329208846"/>
          <c:y val="0.12416454425871909"/>
          <c:w val="0.5381096112985877"/>
          <c:h val="0.72979590853841003"/>
        </c:manualLayout>
      </c:layout>
      <c:barChart>
        <c:barDir val="bar"/>
        <c:grouping val="stacked"/>
        <c:varyColors val="0"/>
        <c:ser>
          <c:idx val="0"/>
          <c:order val="0"/>
          <c:tx>
            <c:strRef>
              <c:f>'13-3DX取り組み・従業員別'!$N$5</c:f>
              <c:strCache>
                <c:ptCount val="1"/>
                <c:pt idx="0">
                  <c:v>実施中</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'13-3DX取り組み・従業員別'!$M$18:$M$28</c:f>
              <c:strCache>
                <c:ptCount val="11"/>
                <c:pt idx="0">
                  <c:v>経営トップのコミットメント（n=303）</c:v>
                </c:pt>
                <c:pt idx="1">
                  <c:v>社内外でのビジョン共有（n=302）</c:v>
                </c:pt>
                <c:pt idx="2">
                  <c:v>経営・事業部門・IT部門が相互に協力する体制の構築（n=296）</c:v>
                </c:pt>
                <c:pt idx="3">
                  <c:v>失敗から学び、継続的に挑戦する仕組みの構築（n=299）</c:v>
                </c:pt>
                <c:pt idx="4">
                  <c:v>デジタル技術やデータ活用に精通した人材の育成・確保（n=303）</c:v>
                </c:pt>
                <c:pt idx="5">
                  <c:v>外部との連携に向けた取り組み（n=303）</c:v>
                </c:pt>
                <c:pt idx="6">
                  <c:v>事業部門におけるDXを担う人材の育成・確保（n=304）</c:v>
                </c:pt>
                <c:pt idx="7">
                  <c:v>DXの取り組みの事業（現場レベル）までの落とし込み（n=298）</c:v>
                </c:pt>
                <c:pt idx="8">
                  <c:v>既存技術への依存からの脱却（n=299）</c:v>
                </c:pt>
                <c:pt idx="9">
                  <c:v>「業務に精通した人材」と「技術に精通した人材」を融合する仕組み（n=301）</c:v>
                </c:pt>
                <c:pt idx="10">
                  <c:v>技術的負債への対応（n=298）</c:v>
                </c:pt>
              </c:strCache>
            </c:strRef>
          </c:cat>
          <c:val>
            <c:numRef>
              <c:f>'13-3DX取り組み・従業員別'!$N$18:$N$28</c:f>
              <c:numCache>
                <c:formatCode>0.0%</c:formatCode>
                <c:ptCount val="11"/>
                <c:pt idx="0">
                  <c:v>0.33003300330033003</c:v>
                </c:pt>
                <c:pt idx="1">
                  <c:v>0.25165562913907286</c:v>
                </c:pt>
                <c:pt idx="2">
                  <c:v>0.22297297297297297</c:v>
                </c:pt>
                <c:pt idx="3">
                  <c:v>0.17725752508361203</c:v>
                </c:pt>
                <c:pt idx="4">
                  <c:v>0.20792079207920791</c:v>
                </c:pt>
                <c:pt idx="5">
                  <c:v>0.15841584158415842</c:v>
                </c:pt>
                <c:pt idx="6">
                  <c:v>0.17763157894736842</c:v>
                </c:pt>
                <c:pt idx="7">
                  <c:v>0.13087248322147652</c:v>
                </c:pt>
                <c:pt idx="8">
                  <c:v>0.12374581939799331</c:v>
                </c:pt>
                <c:pt idx="9">
                  <c:v>0.11295681063122924</c:v>
                </c:pt>
                <c:pt idx="10">
                  <c:v>5.3691275167785234E-2</c:v>
                </c:pt>
              </c:numCache>
            </c:numRef>
          </c:val>
          <c:extLst>
            <c:ext xmlns:c16="http://schemas.microsoft.com/office/drawing/2014/chart" uri="{C3380CC4-5D6E-409C-BE32-E72D297353CC}">
              <c16:uniqueId val="{00000000-04E2-4D40-BA9C-43635E543824}"/>
            </c:ext>
          </c:extLst>
        </c:ser>
        <c:ser>
          <c:idx val="2"/>
          <c:order val="1"/>
          <c:tx>
            <c:strRef>
              <c:f>'13-3DX取り組み・従業員別'!$O$5</c:f>
              <c:strCache>
                <c:ptCount val="1"/>
                <c:pt idx="0">
                  <c:v>準備中</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'13-3DX取り組み・従業員別'!$M$18:$M$28</c:f>
              <c:strCache>
                <c:ptCount val="11"/>
                <c:pt idx="0">
                  <c:v>経営トップのコミットメント（n=303）</c:v>
                </c:pt>
                <c:pt idx="1">
                  <c:v>社内外でのビジョン共有（n=302）</c:v>
                </c:pt>
                <c:pt idx="2">
                  <c:v>経営・事業部門・IT部門が相互に協力する体制の構築（n=296）</c:v>
                </c:pt>
                <c:pt idx="3">
                  <c:v>失敗から学び、継続的に挑戦する仕組みの構築（n=299）</c:v>
                </c:pt>
                <c:pt idx="4">
                  <c:v>デジタル技術やデータ活用に精通した人材の育成・確保（n=303）</c:v>
                </c:pt>
                <c:pt idx="5">
                  <c:v>外部との連携に向けた取り組み（n=303）</c:v>
                </c:pt>
                <c:pt idx="6">
                  <c:v>事業部門におけるDXを担う人材の育成・確保（n=304）</c:v>
                </c:pt>
                <c:pt idx="7">
                  <c:v>DXの取り組みの事業（現場レベル）までの落とし込み（n=298）</c:v>
                </c:pt>
                <c:pt idx="8">
                  <c:v>既存技術への依存からの脱却（n=299）</c:v>
                </c:pt>
                <c:pt idx="9">
                  <c:v>「業務に精通した人材」と「技術に精通した人材」を融合する仕組み（n=301）</c:v>
                </c:pt>
                <c:pt idx="10">
                  <c:v>技術的負債への対応（n=298）</c:v>
                </c:pt>
              </c:strCache>
            </c:strRef>
          </c:cat>
          <c:val>
            <c:numRef>
              <c:f>'13-3DX取り組み・従業員別'!$O$18:$O$28</c:f>
              <c:numCache>
                <c:formatCode>0.0%</c:formatCode>
                <c:ptCount val="11"/>
                <c:pt idx="0">
                  <c:v>8.5808580858085806E-2</c:v>
                </c:pt>
                <c:pt idx="1">
                  <c:v>8.6092715231788075E-2</c:v>
                </c:pt>
                <c:pt idx="2">
                  <c:v>0.15202702702702703</c:v>
                </c:pt>
                <c:pt idx="3">
                  <c:v>0.10702341137123746</c:v>
                </c:pt>
                <c:pt idx="4">
                  <c:v>0.11221122112211221</c:v>
                </c:pt>
                <c:pt idx="5">
                  <c:v>0.10231023102310231</c:v>
                </c:pt>
                <c:pt idx="6">
                  <c:v>0.11842105263157894</c:v>
                </c:pt>
                <c:pt idx="7">
                  <c:v>0.14093959731543623</c:v>
                </c:pt>
                <c:pt idx="8">
                  <c:v>0.10702341137123746</c:v>
                </c:pt>
                <c:pt idx="9">
                  <c:v>0.10963455149501661</c:v>
                </c:pt>
                <c:pt idx="10">
                  <c:v>9.0604026845637578E-2</c:v>
                </c:pt>
              </c:numCache>
            </c:numRef>
          </c:val>
          <c:extLst>
            <c:ext xmlns:c16="http://schemas.microsoft.com/office/drawing/2014/chart" uri="{C3380CC4-5D6E-409C-BE32-E72D297353CC}">
              <c16:uniqueId val="{00000001-04E2-4D40-BA9C-43635E543824}"/>
            </c:ext>
          </c:extLst>
        </c:ser>
        <c:ser>
          <c:idx val="1"/>
          <c:order val="2"/>
          <c:tx>
            <c:strRef>
              <c:f>'13-3DX取り組み・従業員別'!$P$5</c:f>
              <c:strCache>
                <c:ptCount val="1"/>
                <c:pt idx="0">
                  <c:v>検討中</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'13-3DX取り組み・従業員別'!$M$18:$M$28</c:f>
              <c:strCache>
                <c:ptCount val="11"/>
                <c:pt idx="0">
                  <c:v>経営トップのコミットメント（n=303）</c:v>
                </c:pt>
                <c:pt idx="1">
                  <c:v>社内外でのビジョン共有（n=302）</c:v>
                </c:pt>
                <c:pt idx="2">
                  <c:v>経営・事業部門・IT部門が相互に協力する体制の構築（n=296）</c:v>
                </c:pt>
                <c:pt idx="3">
                  <c:v>失敗から学び、継続的に挑戦する仕組みの構築（n=299）</c:v>
                </c:pt>
                <c:pt idx="4">
                  <c:v>デジタル技術やデータ活用に精通した人材の育成・確保（n=303）</c:v>
                </c:pt>
                <c:pt idx="5">
                  <c:v>外部との連携に向けた取り組み（n=303）</c:v>
                </c:pt>
                <c:pt idx="6">
                  <c:v>事業部門におけるDXを担う人材の育成・確保（n=304）</c:v>
                </c:pt>
                <c:pt idx="7">
                  <c:v>DXの取り組みの事業（現場レベル）までの落とし込み（n=298）</c:v>
                </c:pt>
                <c:pt idx="8">
                  <c:v>既存技術への依存からの脱却（n=299）</c:v>
                </c:pt>
                <c:pt idx="9">
                  <c:v>「業務に精通した人材」と「技術に精通した人材」を融合する仕組み（n=301）</c:v>
                </c:pt>
                <c:pt idx="10">
                  <c:v>技術的負債への対応（n=298）</c:v>
                </c:pt>
              </c:strCache>
            </c:strRef>
          </c:cat>
          <c:val>
            <c:numRef>
              <c:f>'13-3DX取り組み・従業員別'!$P$18:$P$28</c:f>
              <c:numCache>
                <c:formatCode>0.0%</c:formatCode>
                <c:ptCount val="11"/>
                <c:pt idx="0">
                  <c:v>0.22112211221122113</c:v>
                </c:pt>
                <c:pt idx="1">
                  <c:v>0.27152317880794702</c:v>
                </c:pt>
                <c:pt idx="2">
                  <c:v>0.26689189189189189</c:v>
                </c:pt>
                <c:pt idx="3">
                  <c:v>0.2608695652173913</c:v>
                </c:pt>
                <c:pt idx="4">
                  <c:v>0.31023102310231021</c:v>
                </c:pt>
                <c:pt idx="5">
                  <c:v>0.29702970297029702</c:v>
                </c:pt>
                <c:pt idx="6">
                  <c:v>0.28618421052631576</c:v>
                </c:pt>
                <c:pt idx="7">
                  <c:v>0.29194630872483224</c:v>
                </c:pt>
                <c:pt idx="8">
                  <c:v>0.36789297658862874</c:v>
                </c:pt>
                <c:pt idx="9">
                  <c:v>0.31561461794019935</c:v>
                </c:pt>
                <c:pt idx="10">
                  <c:v>0.25838926174496646</c:v>
                </c:pt>
              </c:numCache>
            </c:numRef>
          </c:val>
          <c:extLst>
            <c:ext xmlns:c16="http://schemas.microsoft.com/office/drawing/2014/chart" uri="{C3380CC4-5D6E-409C-BE32-E72D297353CC}">
              <c16:uniqueId val="{00000002-04E2-4D40-BA9C-43635E543824}"/>
            </c:ext>
          </c:extLst>
        </c:ser>
        <c:ser>
          <c:idx val="3"/>
          <c:order val="3"/>
          <c:tx>
            <c:strRef>
              <c:f>'13-3DX取り組み・従業員別'!$Q$5</c:f>
              <c:strCache>
                <c:ptCount val="1"/>
                <c:pt idx="0">
                  <c:v>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'13-3DX取り組み・従業員別'!$M$18:$M$28</c:f>
              <c:strCache>
                <c:ptCount val="11"/>
                <c:pt idx="0">
                  <c:v>経営トップのコミットメント（n=303）</c:v>
                </c:pt>
                <c:pt idx="1">
                  <c:v>社内外でのビジョン共有（n=302）</c:v>
                </c:pt>
                <c:pt idx="2">
                  <c:v>経営・事業部門・IT部門が相互に協力する体制の構築（n=296）</c:v>
                </c:pt>
                <c:pt idx="3">
                  <c:v>失敗から学び、継続的に挑戦する仕組みの構築（n=299）</c:v>
                </c:pt>
                <c:pt idx="4">
                  <c:v>デジタル技術やデータ活用に精通した人材の育成・確保（n=303）</c:v>
                </c:pt>
                <c:pt idx="5">
                  <c:v>外部との連携に向けた取り組み（n=303）</c:v>
                </c:pt>
                <c:pt idx="6">
                  <c:v>事業部門におけるDXを担う人材の育成・確保（n=304）</c:v>
                </c:pt>
                <c:pt idx="7">
                  <c:v>DXの取り組みの事業（現場レベル）までの落とし込み（n=298）</c:v>
                </c:pt>
                <c:pt idx="8">
                  <c:v>既存技術への依存からの脱却（n=299）</c:v>
                </c:pt>
                <c:pt idx="9">
                  <c:v>「業務に精通した人材」と「技術に精通した人材」を融合する仕組み（n=301）</c:v>
                </c:pt>
                <c:pt idx="10">
                  <c:v>技術的負債への対応（n=298）</c:v>
                </c:pt>
              </c:strCache>
            </c:strRef>
          </c:cat>
          <c:val>
            <c:numRef>
              <c:f>'13-3DX取り組み・従業員別'!$Q$18:$Q$28</c:f>
              <c:numCache>
                <c:formatCode>0.0%</c:formatCode>
                <c:ptCount val="11"/>
                <c:pt idx="0">
                  <c:v>0.32013201320132012</c:v>
                </c:pt>
                <c:pt idx="1">
                  <c:v>0.34105960264900664</c:v>
                </c:pt>
                <c:pt idx="2">
                  <c:v>0.31756756756756754</c:v>
                </c:pt>
                <c:pt idx="3">
                  <c:v>0.40802675585284282</c:v>
                </c:pt>
                <c:pt idx="4">
                  <c:v>0.33003300330033003</c:v>
                </c:pt>
                <c:pt idx="5">
                  <c:v>0.39603960396039606</c:v>
                </c:pt>
                <c:pt idx="6">
                  <c:v>0.375</c:v>
                </c:pt>
                <c:pt idx="7">
                  <c:v>0.39597315436241609</c:v>
                </c:pt>
                <c:pt idx="8">
                  <c:v>0.34113712374581939</c:v>
                </c:pt>
                <c:pt idx="9">
                  <c:v>0.41528239202657807</c:v>
                </c:pt>
                <c:pt idx="10">
                  <c:v>0.47986577181208051</c:v>
                </c:pt>
              </c:numCache>
            </c:numRef>
          </c:val>
          <c:extLst>
            <c:ext xmlns:c16="http://schemas.microsoft.com/office/drawing/2014/chart" uri="{C3380CC4-5D6E-409C-BE32-E72D297353CC}">
              <c16:uniqueId val="{00000003-04E2-4D40-BA9C-43635E543824}"/>
            </c:ext>
          </c:extLst>
        </c:ser>
        <c:ser>
          <c:idx val="4"/>
          <c:order val="4"/>
          <c:tx>
            <c:strRef>
              <c:f>'13-3DX取り組み・従業員別'!$R$5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'13-3DX取り組み・従業員別'!$M$18:$M$28</c:f>
              <c:strCache>
                <c:ptCount val="11"/>
                <c:pt idx="0">
                  <c:v>経営トップのコミットメント（n=303）</c:v>
                </c:pt>
                <c:pt idx="1">
                  <c:v>社内外でのビジョン共有（n=302）</c:v>
                </c:pt>
                <c:pt idx="2">
                  <c:v>経営・事業部門・IT部門が相互に協力する体制の構築（n=296）</c:v>
                </c:pt>
                <c:pt idx="3">
                  <c:v>失敗から学び、継続的に挑戦する仕組みの構築（n=299）</c:v>
                </c:pt>
                <c:pt idx="4">
                  <c:v>デジタル技術やデータ活用に精通した人材の育成・確保（n=303）</c:v>
                </c:pt>
                <c:pt idx="5">
                  <c:v>外部との連携に向けた取り組み（n=303）</c:v>
                </c:pt>
                <c:pt idx="6">
                  <c:v>事業部門におけるDXを担う人材の育成・確保（n=304）</c:v>
                </c:pt>
                <c:pt idx="7">
                  <c:v>DXの取り組みの事業（現場レベル）までの落とし込み（n=298）</c:v>
                </c:pt>
                <c:pt idx="8">
                  <c:v>既存技術への依存からの脱却（n=299）</c:v>
                </c:pt>
                <c:pt idx="9">
                  <c:v>「業務に精通した人材」と「技術に精通した人材」を融合する仕組み（n=301）</c:v>
                </c:pt>
                <c:pt idx="10">
                  <c:v>技術的負債への対応（n=298）</c:v>
                </c:pt>
              </c:strCache>
            </c:strRef>
          </c:cat>
          <c:val>
            <c:numRef>
              <c:f>'13-3DX取り組み・従業員別'!$R$18:$R$28</c:f>
              <c:numCache>
                <c:formatCode>0.0%</c:formatCode>
                <c:ptCount val="11"/>
                <c:pt idx="0">
                  <c:v>4.2904290429042903E-2</c:v>
                </c:pt>
                <c:pt idx="1">
                  <c:v>4.9668874172185427E-2</c:v>
                </c:pt>
                <c:pt idx="2">
                  <c:v>4.0540540540540543E-2</c:v>
                </c:pt>
                <c:pt idx="3">
                  <c:v>4.6822742474916385E-2</c:v>
                </c:pt>
                <c:pt idx="4">
                  <c:v>3.9603960396039604E-2</c:v>
                </c:pt>
                <c:pt idx="5">
                  <c:v>4.6204620462046202E-2</c:v>
                </c:pt>
                <c:pt idx="6">
                  <c:v>4.2763157894736843E-2</c:v>
                </c:pt>
                <c:pt idx="7">
                  <c:v>4.0268456375838924E-2</c:v>
                </c:pt>
                <c:pt idx="8">
                  <c:v>6.0200668896321072E-2</c:v>
                </c:pt>
                <c:pt idx="9">
                  <c:v>4.6511627906976744E-2</c:v>
                </c:pt>
                <c:pt idx="10">
                  <c:v>0.1174496644295302</c:v>
                </c:pt>
              </c:numCache>
            </c:numRef>
          </c:val>
          <c:extLst>
            <c:ext xmlns:c16="http://schemas.microsoft.com/office/drawing/2014/chart" uri="{C3380CC4-5D6E-409C-BE32-E72D297353CC}">
              <c16:uniqueId val="{00000004-04E2-4D40-BA9C-43635E543824}"/>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19741282339713"/>
          <c:y val="0.12669035224878453"/>
          <c:w val="0.52863287922343039"/>
          <c:h val="0.72979590853841003"/>
        </c:manualLayout>
      </c:layout>
      <c:barChart>
        <c:barDir val="bar"/>
        <c:grouping val="stacked"/>
        <c:varyColors val="0"/>
        <c:ser>
          <c:idx val="0"/>
          <c:order val="0"/>
          <c:tx>
            <c:strRef>
              <c:f>'13-3DX取り組み・従業員別'!$N$5</c:f>
              <c:strCache>
                <c:ptCount val="1"/>
                <c:pt idx="0">
                  <c:v>実施中</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'13-3DX取り組み・従業員別'!$M$30:$M$40</c:f>
              <c:strCache>
                <c:ptCount val="11"/>
                <c:pt idx="0">
                  <c:v>経営トップのコミットメント（n=271）</c:v>
                </c:pt>
                <c:pt idx="1">
                  <c:v>社内外でのビジョン共有（n=267）</c:v>
                </c:pt>
                <c:pt idx="2">
                  <c:v>経営・事業部門・IT部門が相互に協力する体制の構築（n=267）</c:v>
                </c:pt>
                <c:pt idx="3">
                  <c:v>失敗から学び、継続的に挑戦する仕組みの構築（n=267）</c:v>
                </c:pt>
                <c:pt idx="4">
                  <c:v>デジタル技術やデータ活用に精通した人材の育成・確保（n=268）</c:v>
                </c:pt>
                <c:pt idx="5">
                  <c:v>外部との連携に向けた取り組み（n=266）</c:v>
                </c:pt>
                <c:pt idx="6">
                  <c:v>事業部門におけるDXを担う人材の育成・確保（n=269）</c:v>
                </c:pt>
                <c:pt idx="7">
                  <c:v>DXの取り組みの事業（現場レベル）までの落とし込み（n=268）</c:v>
                </c:pt>
                <c:pt idx="8">
                  <c:v>既存技術への依存からの脱却（n=266）</c:v>
                </c:pt>
                <c:pt idx="9">
                  <c:v>「業務に精通した人材」と「技術に精通した人材」を融合する仕組み（n=266）</c:v>
                </c:pt>
                <c:pt idx="10">
                  <c:v>技術的負債への対応（n=266）</c:v>
                </c:pt>
              </c:strCache>
            </c:strRef>
          </c:cat>
          <c:val>
            <c:numRef>
              <c:f>'13-3DX取り組み・従業員別'!$N$30:$N$40</c:f>
              <c:numCache>
                <c:formatCode>0.0%</c:formatCode>
                <c:ptCount val="11"/>
                <c:pt idx="0">
                  <c:v>0.51291512915129156</c:v>
                </c:pt>
                <c:pt idx="1">
                  <c:v>0.46441947565543074</c:v>
                </c:pt>
                <c:pt idx="2">
                  <c:v>0.39700374531835209</c:v>
                </c:pt>
                <c:pt idx="3">
                  <c:v>0.30337078651685395</c:v>
                </c:pt>
                <c:pt idx="4">
                  <c:v>0.30970149253731344</c:v>
                </c:pt>
                <c:pt idx="5">
                  <c:v>0.2781954887218045</c:v>
                </c:pt>
                <c:pt idx="6">
                  <c:v>0.33828996282527879</c:v>
                </c:pt>
                <c:pt idx="7">
                  <c:v>0.28731343283582089</c:v>
                </c:pt>
                <c:pt idx="8">
                  <c:v>0.16917293233082706</c:v>
                </c:pt>
                <c:pt idx="9">
                  <c:v>0.19924812030075187</c:v>
                </c:pt>
                <c:pt idx="10">
                  <c:v>0.11654135338345864</c:v>
                </c:pt>
              </c:numCache>
            </c:numRef>
          </c:val>
          <c:extLst>
            <c:ext xmlns:c16="http://schemas.microsoft.com/office/drawing/2014/chart" uri="{C3380CC4-5D6E-409C-BE32-E72D297353CC}">
              <c16:uniqueId val="{00000000-4FCD-45A7-8EC8-A574F82FE88D}"/>
            </c:ext>
          </c:extLst>
        </c:ser>
        <c:ser>
          <c:idx val="2"/>
          <c:order val="1"/>
          <c:tx>
            <c:strRef>
              <c:f>'13-3DX取り組み・従業員別'!$O$5</c:f>
              <c:strCache>
                <c:ptCount val="1"/>
                <c:pt idx="0">
                  <c:v>準備中</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'13-3DX取り組み・従業員別'!$M$30:$M$40</c:f>
              <c:strCache>
                <c:ptCount val="11"/>
                <c:pt idx="0">
                  <c:v>経営トップのコミットメント（n=271）</c:v>
                </c:pt>
                <c:pt idx="1">
                  <c:v>社内外でのビジョン共有（n=267）</c:v>
                </c:pt>
                <c:pt idx="2">
                  <c:v>経営・事業部門・IT部門が相互に協力する体制の構築（n=267）</c:v>
                </c:pt>
                <c:pt idx="3">
                  <c:v>失敗から学び、継続的に挑戦する仕組みの構築（n=267）</c:v>
                </c:pt>
                <c:pt idx="4">
                  <c:v>デジタル技術やデータ活用に精通した人材の育成・確保（n=268）</c:v>
                </c:pt>
                <c:pt idx="5">
                  <c:v>外部との連携に向けた取り組み（n=266）</c:v>
                </c:pt>
                <c:pt idx="6">
                  <c:v>事業部門におけるDXを担う人材の育成・確保（n=269）</c:v>
                </c:pt>
                <c:pt idx="7">
                  <c:v>DXの取り組みの事業（現場レベル）までの落とし込み（n=268）</c:v>
                </c:pt>
                <c:pt idx="8">
                  <c:v>既存技術への依存からの脱却（n=266）</c:v>
                </c:pt>
                <c:pt idx="9">
                  <c:v>「業務に精通した人材」と「技術に精通した人材」を融合する仕組み（n=266）</c:v>
                </c:pt>
                <c:pt idx="10">
                  <c:v>技術的負債への対応（n=266）</c:v>
                </c:pt>
              </c:strCache>
            </c:strRef>
          </c:cat>
          <c:val>
            <c:numRef>
              <c:f>'13-3DX取り組み・従業員別'!$O$30:$O$40</c:f>
              <c:numCache>
                <c:formatCode>0.0%</c:formatCode>
                <c:ptCount val="11"/>
                <c:pt idx="0">
                  <c:v>7.0110701107011064E-2</c:v>
                </c:pt>
                <c:pt idx="1">
                  <c:v>8.6142322097378279E-2</c:v>
                </c:pt>
                <c:pt idx="2">
                  <c:v>0.1348314606741573</c:v>
                </c:pt>
                <c:pt idx="3">
                  <c:v>0.10112359550561797</c:v>
                </c:pt>
                <c:pt idx="4">
                  <c:v>0.18283582089552239</c:v>
                </c:pt>
                <c:pt idx="5">
                  <c:v>0.11654135338345864</c:v>
                </c:pt>
                <c:pt idx="6">
                  <c:v>0.15241635687732341</c:v>
                </c:pt>
                <c:pt idx="7">
                  <c:v>0.16417910447761194</c:v>
                </c:pt>
                <c:pt idx="8">
                  <c:v>0.16917293233082706</c:v>
                </c:pt>
                <c:pt idx="9">
                  <c:v>0.10902255639097744</c:v>
                </c:pt>
                <c:pt idx="10">
                  <c:v>9.0225563909774431E-2</c:v>
                </c:pt>
              </c:numCache>
            </c:numRef>
          </c:val>
          <c:extLst>
            <c:ext xmlns:c16="http://schemas.microsoft.com/office/drawing/2014/chart" uri="{C3380CC4-5D6E-409C-BE32-E72D297353CC}">
              <c16:uniqueId val="{00000001-4FCD-45A7-8EC8-A574F82FE88D}"/>
            </c:ext>
          </c:extLst>
        </c:ser>
        <c:ser>
          <c:idx val="1"/>
          <c:order val="2"/>
          <c:tx>
            <c:strRef>
              <c:f>'13-3DX取り組み・従業員別'!$P$5</c:f>
              <c:strCache>
                <c:ptCount val="1"/>
                <c:pt idx="0">
                  <c:v>検討中</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'13-3DX取り組み・従業員別'!$M$30:$M$40</c:f>
              <c:strCache>
                <c:ptCount val="11"/>
                <c:pt idx="0">
                  <c:v>経営トップのコミットメント（n=271）</c:v>
                </c:pt>
                <c:pt idx="1">
                  <c:v>社内外でのビジョン共有（n=267）</c:v>
                </c:pt>
                <c:pt idx="2">
                  <c:v>経営・事業部門・IT部門が相互に協力する体制の構築（n=267）</c:v>
                </c:pt>
                <c:pt idx="3">
                  <c:v>失敗から学び、継続的に挑戦する仕組みの構築（n=267）</c:v>
                </c:pt>
                <c:pt idx="4">
                  <c:v>デジタル技術やデータ活用に精通した人材の育成・確保（n=268）</c:v>
                </c:pt>
                <c:pt idx="5">
                  <c:v>外部との連携に向けた取り組み（n=266）</c:v>
                </c:pt>
                <c:pt idx="6">
                  <c:v>事業部門におけるDXを担う人材の育成・確保（n=269）</c:v>
                </c:pt>
                <c:pt idx="7">
                  <c:v>DXの取り組みの事業（現場レベル）までの落とし込み（n=268）</c:v>
                </c:pt>
                <c:pt idx="8">
                  <c:v>既存技術への依存からの脱却（n=266）</c:v>
                </c:pt>
                <c:pt idx="9">
                  <c:v>「業務に精通した人材」と「技術に精通した人材」を融合する仕組み（n=266）</c:v>
                </c:pt>
                <c:pt idx="10">
                  <c:v>技術的負債への対応（n=266）</c:v>
                </c:pt>
              </c:strCache>
            </c:strRef>
          </c:cat>
          <c:val>
            <c:numRef>
              <c:f>'13-3DX取り組み・従業員別'!$P$30:$P$40</c:f>
              <c:numCache>
                <c:formatCode>0.0%</c:formatCode>
                <c:ptCount val="11"/>
                <c:pt idx="0">
                  <c:v>0.17343173431734318</c:v>
                </c:pt>
                <c:pt idx="1">
                  <c:v>0.15730337078651685</c:v>
                </c:pt>
                <c:pt idx="2">
                  <c:v>0.2696629213483146</c:v>
                </c:pt>
                <c:pt idx="3">
                  <c:v>0.21722846441947566</c:v>
                </c:pt>
                <c:pt idx="4">
                  <c:v>0.28731343283582089</c:v>
                </c:pt>
                <c:pt idx="5">
                  <c:v>0.27067669172932329</c:v>
                </c:pt>
                <c:pt idx="6">
                  <c:v>0.27509293680297398</c:v>
                </c:pt>
                <c:pt idx="7">
                  <c:v>0.27611940298507465</c:v>
                </c:pt>
                <c:pt idx="8">
                  <c:v>0.28947368421052633</c:v>
                </c:pt>
                <c:pt idx="9">
                  <c:v>0.32706766917293234</c:v>
                </c:pt>
                <c:pt idx="10">
                  <c:v>0.23308270676691728</c:v>
                </c:pt>
              </c:numCache>
            </c:numRef>
          </c:val>
          <c:extLst>
            <c:ext xmlns:c16="http://schemas.microsoft.com/office/drawing/2014/chart" uri="{C3380CC4-5D6E-409C-BE32-E72D297353CC}">
              <c16:uniqueId val="{00000002-4FCD-45A7-8EC8-A574F82FE88D}"/>
            </c:ext>
          </c:extLst>
        </c:ser>
        <c:ser>
          <c:idx val="3"/>
          <c:order val="3"/>
          <c:tx>
            <c:strRef>
              <c:f>'13-3DX取り組み・従業員別'!$Q$5</c:f>
              <c:strCache>
                <c:ptCount val="1"/>
                <c:pt idx="0">
                  <c:v>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'13-3DX取り組み・従業員別'!$M$30:$M$40</c:f>
              <c:strCache>
                <c:ptCount val="11"/>
                <c:pt idx="0">
                  <c:v>経営トップのコミットメント（n=271）</c:v>
                </c:pt>
                <c:pt idx="1">
                  <c:v>社内外でのビジョン共有（n=267）</c:v>
                </c:pt>
                <c:pt idx="2">
                  <c:v>経営・事業部門・IT部門が相互に協力する体制の構築（n=267）</c:v>
                </c:pt>
                <c:pt idx="3">
                  <c:v>失敗から学び、継続的に挑戦する仕組みの構築（n=267）</c:v>
                </c:pt>
                <c:pt idx="4">
                  <c:v>デジタル技術やデータ活用に精通した人材の育成・確保（n=268）</c:v>
                </c:pt>
                <c:pt idx="5">
                  <c:v>外部との連携に向けた取り組み（n=266）</c:v>
                </c:pt>
                <c:pt idx="6">
                  <c:v>事業部門におけるDXを担う人材の育成・確保（n=269）</c:v>
                </c:pt>
                <c:pt idx="7">
                  <c:v>DXの取り組みの事業（現場レベル）までの落とし込み（n=268）</c:v>
                </c:pt>
                <c:pt idx="8">
                  <c:v>既存技術への依存からの脱却（n=266）</c:v>
                </c:pt>
                <c:pt idx="9">
                  <c:v>「業務に精通した人材」と「技術に精通した人材」を融合する仕組み（n=266）</c:v>
                </c:pt>
                <c:pt idx="10">
                  <c:v>技術的負債への対応（n=266）</c:v>
                </c:pt>
              </c:strCache>
            </c:strRef>
          </c:cat>
          <c:val>
            <c:numRef>
              <c:f>'13-3DX取り組み・従業員別'!$Q$30:$Q$40</c:f>
              <c:numCache>
                <c:formatCode>0.0%</c:formatCode>
                <c:ptCount val="11"/>
                <c:pt idx="0">
                  <c:v>0.18819188191881919</c:v>
                </c:pt>
                <c:pt idx="1">
                  <c:v>0.25468164794007492</c:v>
                </c:pt>
                <c:pt idx="2">
                  <c:v>0.15730337078651685</c:v>
                </c:pt>
                <c:pt idx="3">
                  <c:v>0.30337078651685395</c:v>
                </c:pt>
                <c:pt idx="4">
                  <c:v>0.17537313432835822</c:v>
                </c:pt>
                <c:pt idx="5">
                  <c:v>0.24436090225563908</c:v>
                </c:pt>
                <c:pt idx="6">
                  <c:v>0.19330855018587362</c:v>
                </c:pt>
                <c:pt idx="7">
                  <c:v>0.21641791044776118</c:v>
                </c:pt>
                <c:pt idx="8">
                  <c:v>0.26691729323308272</c:v>
                </c:pt>
                <c:pt idx="9">
                  <c:v>0.28947368421052633</c:v>
                </c:pt>
                <c:pt idx="10">
                  <c:v>0.39849624060150374</c:v>
                </c:pt>
              </c:numCache>
            </c:numRef>
          </c:val>
          <c:extLst>
            <c:ext xmlns:c16="http://schemas.microsoft.com/office/drawing/2014/chart" uri="{C3380CC4-5D6E-409C-BE32-E72D297353CC}">
              <c16:uniqueId val="{00000003-4FCD-45A7-8EC8-A574F82FE88D}"/>
            </c:ext>
          </c:extLst>
        </c:ser>
        <c:ser>
          <c:idx val="4"/>
          <c:order val="4"/>
          <c:tx>
            <c:strRef>
              <c:f>'13-3DX取り組み・従業員別'!$R$5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'13-3DX取り組み・従業員別'!$M$30:$M$40</c:f>
              <c:strCache>
                <c:ptCount val="11"/>
                <c:pt idx="0">
                  <c:v>経営トップのコミットメント（n=271）</c:v>
                </c:pt>
                <c:pt idx="1">
                  <c:v>社内外でのビジョン共有（n=267）</c:v>
                </c:pt>
                <c:pt idx="2">
                  <c:v>経営・事業部門・IT部門が相互に協力する体制の構築（n=267）</c:v>
                </c:pt>
                <c:pt idx="3">
                  <c:v>失敗から学び、継続的に挑戦する仕組みの構築（n=267）</c:v>
                </c:pt>
                <c:pt idx="4">
                  <c:v>デジタル技術やデータ活用に精通した人材の育成・確保（n=268）</c:v>
                </c:pt>
                <c:pt idx="5">
                  <c:v>外部との連携に向けた取り組み（n=266）</c:v>
                </c:pt>
                <c:pt idx="6">
                  <c:v>事業部門におけるDXを担う人材の育成・確保（n=269）</c:v>
                </c:pt>
                <c:pt idx="7">
                  <c:v>DXの取り組みの事業（現場レベル）までの落とし込み（n=268）</c:v>
                </c:pt>
                <c:pt idx="8">
                  <c:v>既存技術への依存からの脱却（n=266）</c:v>
                </c:pt>
                <c:pt idx="9">
                  <c:v>「業務に精通した人材」と「技術に精通した人材」を融合する仕組み（n=266）</c:v>
                </c:pt>
                <c:pt idx="10">
                  <c:v>技術的負債への対応（n=266）</c:v>
                </c:pt>
              </c:strCache>
            </c:strRef>
          </c:cat>
          <c:val>
            <c:numRef>
              <c:f>'13-3DX取り組み・従業員別'!$R$30:$R$40</c:f>
              <c:numCache>
                <c:formatCode>0.0%</c:formatCode>
                <c:ptCount val="11"/>
                <c:pt idx="0">
                  <c:v>5.5350553505535055E-2</c:v>
                </c:pt>
                <c:pt idx="1">
                  <c:v>3.7453183520599252E-2</c:v>
                </c:pt>
                <c:pt idx="2">
                  <c:v>4.1198501872659173E-2</c:v>
                </c:pt>
                <c:pt idx="3">
                  <c:v>7.4906367041198504E-2</c:v>
                </c:pt>
                <c:pt idx="4">
                  <c:v>4.4776119402985072E-2</c:v>
                </c:pt>
                <c:pt idx="5">
                  <c:v>9.0225563909774431E-2</c:v>
                </c:pt>
                <c:pt idx="6">
                  <c:v>4.0892193308550186E-2</c:v>
                </c:pt>
                <c:pt idx="7">
                  <c:v>5.5970149253731345E-2</c:v>
                </c:pt>
                <c:pt idx="8">
                  <c:v>0.10526315789473684</c:v>
                </c:pt>
                <c:pt idx="9">
                  <c:v>7.5187969924812026E-2</c:v>
                </c:pt>
                <c:pt idx="10">
                  <c:v>0.16165413533834586</c:v>
                </c:pt>
              </c:numCache>
            </c:numRef>
          </c:val>
          <c:extLst>
            <c:ext xmlns:c16="http://schemas.microsoft.com/office/drawing/2014/chart" uri="{C3380CC4-5D6E-409C-BE32-E72D297353CC}">
              <c16:uniqueId val="{00000004-4FCD-45A7-8EC8-A574F82FE88D}"/>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87205765945924"/>
          <c:y val="0.12669027777777778"/>
          <c:w val="0.53655886764154481"/>
          <c:h val="0.72979590853841003"/>
        </c:manualLayout>
      </c:layout>
      <c:barChart>
        <c:barDir val="bar"/>
        <c:grouping val="stacked"/>
        <c:varyColors val="0"/>
        <c:ser>
          <c:idx val="0"/>
          <c:order val="0"/>
          <c:tx>
            <c:strRef>
              <c:f>'13-5DX取り組み・提供製品・サービス提供先別'!$N$5</c:f>
              <c:strCache>
                <c:ptCount val="1"/>
                <c:pt idx="0">
                  <c:v>実施中</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'13-5DX取り組み・提供製品・サービス提供先別'!$M$6:$M$16</c:f>
              <c:strCache>
                <c:ptCount val="11"/>
                <c:pt idx="0">
                  <c:v>経営トップのコミットメント（n=113）</c:v>
                </c:pt>
                <c:pt idx="1">
                  <c:v>社内外でのビジョン共有（n=111）</c:v>
                </c:pt>
                <c:pt idx="2">
                  <c:v>経営・事業部門・IT部門が相互に協力する体制の構築（n=110）</c:v>
                </c:pt>
                <c:pt idx="3">
                  <c:v>失敗から学び、継続的に挑戦する仕組みの構築（n=111）</c:v>
                </c:pt>
                <c:pt idx="4">
                  <c:v>デジタル技術やデータ活用に精通した人材の育成・確保（n=110）</c:v>
                </c:pt>
                <c:pt idx="5">
                  <c:v>外部との連携に向けた取り組み（n=111）</c:v>
                </c:pt>
                <c:pt idx="6">
                  <c:v>事業部門におけるDXを担う人材の育成・確保（n=111）</c:v>
                </c:pt>
                <c:pt idx="7">
                  <c:v>DXの取り組みの事業（現場レベル）までの落とし込み（n=110）</c:v>
                </c:pt>
                <c:pt idx="8">
                  <c:v>既存技術への依存からの脱却（n=111）</c:v>
                </c:pt>
                <c:pt idx="9">
                  <c:v>「業務に精通した人材」と「技術に精通した人材」を融合する仕組み（n=112）</c:v>
                </c:pt>
                <c:pt idx="10">
                  <c:v>技術的負債への対応（n=110）</c:v>
                </c:pt>
              </c:strCache>
            </c:strRef>
          </c:cat>
          <c:val>
            <c:numRef>
              <c:f>'13-5DX取り組み・提供製品・サービス提供先別'!$N$6:$N$16</c:f>
              <c:numCache>
                <c:formatCode>0.0%</c:formatCode>
                <c:ptCount val="11"/>
                <c:pt idx="0">
                  <c:v>0.32743362831858408</c:v>
                </c:pt>
                <c:pt idx="1">
                  <c:v>0.27027027027027029</c:v>
                </c:pt>
                <c:pt idx="2">
                  <c:v>0.29090909090909089</c:v>
                </c:pt>
                <c:pt idx="3">
                  <c:v>0.26126126126126126</c:v>
                </c:pt>
                <c:pt idx="4">
                  <c:v>0.2</c:v>
                </c:pt>
                <c:pt idx="5">
                  <c:v>0.22522522522522523</c:v>
                </c:pt>
                <c:pt idx="6">
                  <c:v>0.1891891891891892</c:v>
                </c:pt>
                <c:pt idx="7">
                  <c:v>0.13636363636363635</c:v>
                </c:pt>
                <c:pt idx="8">
                  <c:v>0.15315315315315314</c:v>
                </c:pt>
                <c:pt idx="9">
                  <c:v>0.15178571428571427</c:v>
                </c:pt>
                <c:pt idx="10">
                  <c:v>9.0909090909090912E-2</c:v>
                </c:pt>
              </c:numCache>
            </c:numRef>
          </c:val>
          <c:extLst>
            <c:ext xmlns:c16="http://schemas.microsoft.com/office/drawing/2014/chart" uri="{C3380CC4-5D6E-409C-BE32-E72D297353CC}">
              <c16:uniqueId val="{00000000-3905-4DF7-B21D-F4C2C6756A85}"/>
            </c:ext>
          </c:extLst>
        </c:ser>
        <c:ser>
          <c:idx val="2"/>
          <c:order val="1"/>
          <c:tx>
            <c:strRef>
              <c:f>'13-5DX取り組み・提供製品・サービス提供先別'!$O$5</c:f>
              <c:strCache>
                <c:ptCount val="1"/>
                <c:pt idx="0">
                  <c:v>準備中</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'13-5DX取り組み・提供製品・サービス提供先別'!$M$6:$M$16</c:f>
              <c:strCache>
                <c:ptCount val="11"/>
                <c:pt idx="0">
                  <c:v>経営トップのコミットメント（n=113）</c:v>
                </c:pt>
                <c:pt idx="1">
                  <c:v>社内外でのビジョン共有（n=111）</c:v>
                </c:pt>
                <c:pt idx="2">
                  <c:v>経営・事業部門・IT部門が相互に協力する体制の構築（n=110）</c:v>
                </c:pt>
                <c:pt idx="3">
                  <c:v>失敗から学び、継続的に挑戦する仕組みの構築（n=111）</c:v>
                </c:pt>
                <c:pt idx="4">
                  <c:v>デジタル技術やデータ活用に精通した人材の育成・確保（n=110）</c:v>
                </c:pt>
                <c:pt idx="5">
                  <c:v>外部との連携に向けた取り組み（n=111）</c:v>
                </c:pt>
                <c:pt idx="6">
                  <c:v>事業部門におけるDXを担う人材の育成・確保（n=111）</c:v>
                </c:pt>
                <c:pt idx="7">
                  <c:v>DXの取り組みの事業（現場レベル）までの落とし込み（n=110）</c:v>
                </c:pt>
                <c:pt idx="8">
                  <c:v>既存技術への依存からの脱却（n=111）</c:v>
                </c:pt>
                <c:pt idx="9">
                  <c:v>「業務に精通した人材」と「技術に精通した人材」を融合する仕組み（n=112）</c:v>
                </c:pt>
                <c:pt idx="10">
                  <c:v>技術的負債への対応（n=110）</c:v>
                </c:pt>
              </c:strCache>
            </c:strRef>
          </c:cat>
          <c:val>
            <c:numRef>
              <c:f>'13-5DX取り組み・提供製品・サービス提供先別'!$O$6:$O$16</c:f>
              <c:numCache>
                <c:formatCode>0.0%</c:formatCode>
                <c:ptCount val="11"/>
                <c:pt idx="0">
                  <c:v>6.1946902654867256E-2</c:v>
                </c:pt>
                <c:pt idx="1">
                  <c:v>0.11711711711711711</c:v>
                </c:pt>
                <c:pt idx="2">
                  <c:v>0.1</c:v>
                </c:pt>
                <c:pt idx="3">
                  <c:v>8.1081081081081086E-2</c:v>
                </c:pt>
                <c:pt idx="4">
                  <c:v>0.10909090909090909</c:v>
                </c:pt>
                <c:pt idx="5">
                  <c:v>5.4054054054054057E-2</c:v>
                </c:pt>
                <c:pt idx="6">
                  <c:v>0.10810810810810811</c:v>
                </c:pt>
                <c:pt idx="7">
                  <c:v>0.12727272727272726</c:v>
                </c:pt>
                <c:pt idx="8">
                  <c:v>0.14414414414414414</c:v>
                </c:pt>
                <c:pt idx="9">
                  <c:v>8.0357142857142863E-2</c:v>
                </c:pt>
                <c:pt idx="10">
                  <c:v>9.0909090909090912E-2</c:v>
                </c:pt>
              </c:numCache>
            </c:numRef>
          </c:val>
          <c:extLst>
            <c:ext xmlns:c16="http://schemas.microsoft.com/office/drawing/2014/chart" uri="{C3380CC4-5D6E-409C-BE32-E72D297353CC}">
              <c16:uniqueId val="{00000001-3905-4DF7-B21D-F4C2C6756A85}"/>
            </c:ext>
          </c:extLst>
        </c:ser>
        <c:ser>
          <c:idx val="1"/>
          <c:order val="2"/>
          <c:tx>
            <c:strRef>
              <c:f>'13-5DX取り組み・提供製品・サービス提供先別'!$P$5</c:f>
              <c:strCache>
                <c:ptCount val="1"/>
                <c:pt idx="0">
                  <c:v>検討中</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'13-5DX取り組み・提供製品・サービス提供先別'!$M$6:$M$16</c:f>
              <c:strCache>
                <c:ptCount val="11"/>
                <c:pt idx="0">
                  <c:v>経営トップのコミットメント（n=113）</c:v>
                </c:pt>
                <c:pt idx="1">
                  <c:v>社内外でのビジョン共有（n=111）</c:v>
                </c:pt>
                <c:pt idx="2">
                  <c:v>経営・事業部門・IT部門が相互に協力する体制の構築（n=110）</c:v>
                </c:pt>
                <c:pt idx="3">
                  <c:v>失敗から学び、継続的に挑戦する仕組みの構築（n=111）</c:v>
                </c:pt>
                <c:pt idx="4">
                  <c:v>デジタル技術やデータ活用に精通した人材の育成・確保（n=110）</c:v>
                </c:pt>
                <c:pt idx="5">
                  <c:v>外部との連携に向けた取り組み（n=111）</c:v>
                </c:pt>
                <c:pt idx="6">
                  <c:v>事業部門におけるDXを担う人材の育成・確保（n=111）</c:v>
                </c:pt>
                <c:pt idx="7">
                  <c:v>DXの取り組みの事業（現場レベル）までの落とし込み（n=110）</c:v>
                </c:pt>
                <c:pt idx="8">
                  <c:v>既存技術への依存からの脱却（n=111）</c:v>
                </c:pt>
                <c:pt idx="9">
                  <c:v>「業務に精通した人材」と「技術に精通した人材」を融合する仕組み（n=112）</c:v>
                </c:pt>
                <c:pt idx="10">
                  <c:v>技術的負債への対応（n=110）</c:v>
                </c:pt>
              </c:strCache>
            </c:strRef>
          </c:cat>
          <c:val>
            <c:numRef>
              <c:f>'13-5DX取り組み・提供製品・サービス提供先別'!$P$6:$P$16</c:f>
              <c:numCache>
                <c:formatCode>0.0%</c:formatCode>
                <c:ptCount val="11"/>
                <c:pt idx="0">
                  <c:v>0.23008849557522124</c:v>
                </c:pt>
                <c:pt idx="1">
                  <c:v>0.27027027027027029</c:v>
                </c:pt>
                <c:pt idx="2">
                  <c:v>0.3</c:v>
                </c:pt>
                <c:pt idx="3">
                  <c:v>0.32432432432432434</c:v>
                </c:pt>
                <c:pt idx="4">
                  <c:v>0.37272727272727274</c:v>
                </c:pt>
                <c:pt idx="5">
                  <c:v>0.35135135135135137</c:v>
                </c:pt>
                <c:pt idx="6">
                  <c:v>0.27927927927927926</c:v>
                </c:pt>
                <c:pt idx="7">
                  <c:v>0.3</c:v>
                </c:pt>
                <c:pt idx="8">
                  <c:v>0.36036036036036034</c:v>
                </c:pt>
                <c:pt idx="9">
                  <c:v>0.3482142857142857</c:v>
                </c:pt>
                <c:pt idx="10">
                  <c:v>0.26363636363636361</c:v>
                </c:pt>
              </c:numCache>
            </c:numRef>
          </c:val>
          <c:extLst>
            <c:ext xmlns:c16="http://schemas.microsoft.com/office/drawing/2014/chart" uri="{C3380CC4-5D6E-409C-BE32-E72D297353CC}">
              <c16:uniqueId val="{00000002-3905-4DF7-B21D-F4C2C6756A85}"/>
            </c:ext>
          </c:extLst>
        </c:ser>
        <c:ser>
          <c:idx val="3"/>
          <c:order val="3"/>
          <c:tx>
            <c:strRef>
              <c:f>'13-5DX取り組み・提供製品・サービス提供先別'!$Q$5</c:f>
              <c:strCache>
                <c:ptCount val="1"/>
                <c:pt idx="0">
                  <c:v>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'13-5DX取り組み・提供製品・サービス提供先別'!$M$6:$M$16</c:f>
              <c:strCache>
                <c:ptCount val="11"/>
                <c:pt idx="0">
                  <c:v>経営トップのコミットメント（n=113）</c:v>
                </c:pt>
                <c:pt idx="1">
                  <c:v>社内外でのビジョン共有（n=111）</c:v>
                </c:pt>
                <c:pt idx="2">
                  <c:v>経営・事業部門・IT部門が相互に協力する体制の構築（n=110）</c:v>
                </c:pt>
                <c:pt idx="3">
                  <c:v>失敗から学び、継続的に挑戦する仕組みの構築（n=111）</c:v>
                </c:pt>
                <c:pt idx="4">
                  <c:v>デジタル技術やデータ活用に精通した人材の育成・確保（n=110）</c:v>
                </c:pt>
                <c:pt idx="5">
                  <c:v>外部との連携に向けた取り組み（n=111）</c:v>
                </c:pt>
                <c:pt idx="6">
                  <c:v>事業部門におけるDXを担う人材の育成・確保（n=111）</c:v>
                </c:pt>
                <c:pt idx="7">
                  <c:v>DXの取り組みの事業（現場レベル）までの落とし込み（n=110）</c:v>
                </c:pt>
                <c:pt idx="8">
                  <c:v>既存技術への依存からの脱却（n=111）</c:v>
                </c:pt>
                <c:pt idx="9">
                  <c:v>「業務に精通した人材」と「技術に精通した人材」を融合する仕組み（n=112）</c:v>
                </c:pt>
                <c:pt idx="10">
                  <c:v>技術的負債への対応（n=110）</c:v>
                </c:pt>
              </c:strCache>
            </c:strRef>
          </c:cat>
          <c:val>
            <c:numRef>
              <c:f>'13-5DX取り組み・提供製品・サービス提供先別'!$Q$6:$Q$16</c:f>
              <c:numCache>
                <c:formatCode>0.0%</c:formatCode>
                <c:ptCount val="11"/>
                <c:pt idx="0">
                  <c:v>0.31858407079646017</c:v>
                </c:pt>
                <c:pt idx="1">
                  <c:v>0.29729729729729731</c:v>
                </c:pt>
                <c:pt idx="2">
                  <c:v>0.27272727272727271</c:v>
                </c:pt>
                <c:pt idx="3">
                  <c:v>0.27027027027027029</c:v>
                </c:pt>
                <c:pt idx="4">
                  <c:v>0.2818181818181818</c:v>
                </c:pt>
                <c:pt idx="5">
                  <c:v>0.28828828828828829</c:v>
                </c:pt>
                <c:pt idx="6">
                  <c:v>0.36936936936936937</c:v>
                </c:pt>
                <c:pt idx="7">
                  <c:v>0.37272727272727274</c:v>
                </c:pt>
                <c:pt idx="8">
                  <c:v>0.28828828828828829</c:v>
                </c:pt>
                <c:pt idx="9">
                  <c:v>0.35714285714285715</c:v>
                </c:pt>
                <c:pt idx="10">
                  <c:v>0.4</c:v>
                </c:pt>
              </c:numCache>
            </c:numRef>
          </c:val>
          <c:extLst>
            <c:ext xmlns:c16="http://schemas.microsoft.com/office/drawing/2014/chart" uri="{C3380CC4-5D6E-409C-BE32-E72D297353CC}">
              <c16:uniqueId val="{00000003-3905-4DF7-B21D-F4C2C6756A85}"/>
            </c:ext>
          </c:extLst>
        </c:ser>
        <c:ser>
          <c:idx val="4"/>
          <c:order val="4"/>
          <c:tx>
            <c:strRef>
              <c:f>'13-5DX取り組み・提供製品・サービス提供先別'!$R$5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'13-5DX取り組み・提供製品・サービス提供先別'!$M$6:$M$16</c:f>
              <c:strCache>
                <c:ptCount val="11"/>
                <c:pt idx="0">
                  <c:v>経営トップのコミットメント（n=113）</c:v>
                </c:pt>
                <c:pt idx="1">
                  <c:v>社内外でのビジョン共有（n=111）</c:v>
                </c:pt>
                <c:pt idx="2">
                  <c:v>経営・事業部門・IT部門が相互に協力する体制の構築（n=110）</c:v>
                </c:pt>
                <c:pt idx="3">
                  <c:v>失敗から学び、継続的に挑戦する仕組みの構築（n=111）</c:v>
                </c:pt>
                <c:pt idx="4">
                  <c:v>デジタル技術やデータ活用に精通した人材の育成・確保（n=110）</c:v>
                </c:pt>
                <c:pt idx="5">
                  <c:v>外部との連携に向けた取り組み（n=111）</c:v>
                </c:pt>
                <c:pt idx="6">
                  <c:v>事業部門におけるDXを担う人材の育成・確保（n=111）</c:v>
                </c:pt>
                <c:pt idx="7">
                  <c:v>DXの取り組みの事業（現場レベル）までの落とし込み（n=110）</c:v>
                </c:pt>
                <c:pt idx="8">
                  <c:v>既存技術への依存からの脱却（n=111）</c:v>
                </c:pt>
                <c:pt idx="9">
                  <c:v>「業務に精通した人材」と「技術に精通した人材」を融合する仕組み（n=112）</c:v>
                </c:pt>
                <c:pt idx="10">
                  <c:v>技術的負債への対応（n=110）</c:v>
                </c:pt>
              </c:strCache>
            </c:strRef>
          </c:cat>
          <c:val>
            <c:numRef>
              <c:f>'13-5DX取り組み・提供製品・サービス提供先別'!$R$6:$R$16</c:f>
              <c:numCache>
                <c:formatCode>0.0%</c:formatCode>
                <c:ptCount val="11"/>
                <c:pt idx="0">
                  <c:v>6.1946902654867256E-2</c:v>
                </c:pt>
                <c:pt idx="1">
                  <c:v>4.5045045045045043E-2</c:v>
                </c:pt>
                <c:pt idx="2">
                  <c:v>3.6363636363636362E-2</c:v>
                </c:pt>
                <c:pt idx="3">
                  <c:v>6.3063063063063057E-2</c:v>
                </c:pt>
                <c:pt idx="4">
                  <c:v>3.6363636363636362E-2</c:v>
                </c:pt>
                <c:pt idx="5">
                  <c:v>8.1081081081081086E-2</c:v>
                </c:pt>
                <c:pt idx="6">
                  <c:v>5.4054054054054057E-2</c:v>
                </c:pt>
                <c:pt idx="7">
                  <c:v>6.363636363636363E-2</c:v>
                </c:pt>
                <c:pt idx="8">
                  <c:v>5.4054054054054057E-2</c:v>
                </c:pt>
                <c:pt idx="9">
                  <c:v>6.25E-2</c:v>
                </c:pt>
                <c:pt idx="10">
                  <c:v>0.15454545454545454</c:v>
                </c:pt>
              </c:numCache>
            </c:numRef>
          </c:val>
          <c:extLst>
            <c:ext xmlns:c16="http://schemas.microsoft.com/office/drawing/2014/chart" uri="{C3380CC4-5D6E-409C-BE32-E72D297353CC}">
              <c16:uniqueId val="{00000004-3905-4DF7-B21D-F4C2C6756A85}"/>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6059576719576716"/>
          <c:h val="7.79700924268673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07990667833178"/>
          <c:y val="0.12416454425871909"/>
          <c:w val="0.55001437320334956"/>
          <c:h val="0.72979590853841003"/>
        </c:manualLayout>
      </c:layout>
      <c:barChart>
        <c:barDir val="bar"/>
        <c:grouping val="stacked"/>
        <c:varyColors val="0"/>
        <c:ser>
          <c:idx val="0"/>
          <c:order val="0"/>
          <c:tx>
            <c:strRef>
              <c:f>'13-5DX取り組み・提供製品・サービス提供先別'!$N$5</c:f>
              <c:strCache>
                <c:ptCount val="1"/>
                <c:pt idx="0">
                  <c:v>実施中</c:v>
                </c:pt>
              </c:strCache>
            </c:strRef>
          </c:tx>
          <c:spPr>
            <a:solidFill>
              <a:schemeClr val="accent2">
                <a:lumMod val="60000"/>
                <a:lumOff val="40000"/>
              </a:schemeClr>
            </a:solidFill>
            <a:ln>
              <a:solidFill>
                <a:schemeClr val="tx1"/>
              </a:solid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0-517D-414C-9F7A-FC2711926AFA}"/>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'13-5DX取り組み・提供製品・サービス提供先別'!$M$18:$M$28</c:f>
              <c:strCache>
                <c:ptCount val="11"/>
                <c:pt idx="0">
                  <c:v>経営トップのコミットメント（n=47）</c:v>
                </c:pt>
                <c:pt idx="1">
                  <c:v>社内外でのビジョン共有（n=47）</c:v>
                </c:pt>
                <c:pt idx="2">
                  <c:v>経営・事業部門・IT部門が相互に協力する体制の構築（n=47）</c:v>
                </c:pt>
                <c:pt idx="3">
                  <c:v>失敗から学び、継続的に挑戦する仕組みの構築（n=47）</c:v>
                </c:pt>
                <c:pt idx="4">
                  <c:v>デジタル技術やデータ活用に精通した人材の育成・確保（n=47）</c:v>
                </c:pt>
                <c:pt idx="5">
                  <c:v>外部との連携に向けた取り組み（n=48）</c:v>
                </c:pt>
                <c:pt idx="6">
                  <c:v>事業部門におけるDXを担う人材の育成・確保（n=47）</c:v>
                </c:pt>
                <c:pt idx="7">
                  <c:v>DXの取り組みの事業（現場レベル）までの落とし込み（n=47）</c:v>
                </c:pt>
                <c:pt idx="8">
                  <c:v>既存技術への依存からの脱却（n=47）</c:v>
                </c:pt>
                <c:pt idx="9">
                  <c:v>「業務に精通した人材」と「技術に精通した人材」を融合する仕組み（n=47）</c:v>
                </c:pt>
                <c:pt idx="10">
                  <c:v>技術的負債への対応（n=47）</c:v>
                </c:pt>
              </c:strCache>
            </c:strRef>
          </c:cat>
          <c:val>
            <c:numRef>
              <c:f>'13-5DX取り組み・提供製品・サービス提供先別'!$N$18:$N$28</c:f>
              <c:numCache>
                <c:formatCode>0.0%</c:formatCode>
                <c:ptCount val="11"/>
                <c:pt idx="0">
                  <c:v>0.27659574468085107</c:v>
                </c:pt>
                <c:pt idx="1">
                  <c:v>0.31914893617021278</c:v>
                </c:pt>
                <c:pt idx="2">
                  <c:v>0.25531914893617019</c:v>
                </c:pt>
                <c:pt idx="3">
                  <c:v>0.27659574468085107</c:v>
                </c:pt>
                <c:pt idx="4">
                  <c:v>0.1702127659574468</c:v>
                </c:pt>
                <c:pt idx="5">
                  <c:v>0.27083333333333331</c:v>
                </c:pt>
                <c:pt idx="6">
                  <c:v>0.1702127659574468</c:v>
                </c:pt>
                <c:pt idx="7">
                  <c:v>0.21276595744680851</c:v>
                </c:pt>
                <c:pt idx="8">
                  <c:v>0.10638297872340426</c:v>
                </c:pt>
                <c:pt idx="9">
                  <c:v>6.3829787234042548E-2</c:v>
                </c:pt>
                <c:pt idx="10">
                  <c:v>0</c:v>
                </c:pt>
              </c:numCache>
            </c:numRef>
          </c:val>
          <c:extLst>
            <c:ext xmlns:c16="http://schemas.microsoft.com/office/drawing/2014/chart" uri="{C3380CC4-5D6E-409C-BE32-E72D297353CC}">
              <c16:uniqueId val="{00000001-517D-414C-9F7A-FC2711926AFA}"/>
            </c:ext>
          </c:extLst>
        </c:ser>
        <c:ser>
          <c:idx val="2"/>
          <c:order val="1"/>
          <c:tx>
            <c:strRef>
              <c:f>'13-5DX取り組み・提供製品・サービス提供先別'!$O$5</c:f>
              <c:strCache>
                <c:ptCount val="1"/>
                <c:pt idx="0">
                  <c:v>準備中</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'13-5DX取り組み・提供製品・サービス提供先別'!$M$18:$M$28</c:f>
              <c:strCache>
                <c:ptCount val="11"/>
                <c:pt idx="0">
                  <c:v>経営トップのコミットメント（n=47）</c:v>
                </c:pt>
                <c:pt idx="1">
                  <c:v>社内外でのビジョン共有（n=47）</c:v>
                </c:pt>
                <c:pt idx="2">
                  <c:v>経営・事業部門・IT部門が相互に協力する体制の構築（n=47）</c:v>
                </c:pt>
                <c:pt idx="3">
                  <c:v>失敗から学び、継続的に挑戦する仕組みの構築（n=47）</c:v>
                </c:pt>
                <c:pt idx="4">
                  <c:v>デジタル技術やデータ活用に精通した人材の育成・確保（n=47）</c:v>
                </c:pt>
                <c:pt idx="5">
                  <c:v>外部との連携に向けた取り組み（n=48）</c:v>
                </c:pt>
                <c:pt idx="6">
                  <c:v>事業部門におけるDXを担う人材の育成・確保（n=47）</c:v>
                </c:pt>
                <c:pt idx="7">
                  <c:v>DXの取り組みの事業（現場レベル）までの落とし込み（n=47）</c:v>
                </c:pt>
                <c:pt idx="8">
                  <c:v>既存技術への依存からの脱却（n=47）</c:v>
                </c:pt>
                <c:pt idx="9">
                  <c:v>「業務に精通した人材」と「技術に精通した人材」を融合する仕組み（n=47）</c:v>
                </c:pt>
                <c:pt idx="10">
                  <c:v>技術的負債への対応（n=47）</c:v>
                </c:pt>
              </c:strCache>
            </c:strRef>
          </c:cat>
          <c:val>
            <c:numRef>
              <c:f>'13-5DX取り組み・提供製品・サービス提供先別'!$O$18:$O$28</c:f>
              <c:numCache>
                <c:formatCode>0.0%</c:formatCode>
                <c:ptCount val="11"/>
                <c:pt idx="0">
                  <c:v>0.1276595744680851</c:v>
                </c:pt>
                <c:pt idx="1">
                  <c:v>0.10638297872340426</c:v>
                </c:pt>
                <c:pt idx="2">
                  <c:v>0.19148936170212766</c:v>
                </c:pt>
                <c:pt idx="3">
                  <c:v>0.10638297872340426</c:v>
                </c:pt>
                <c:pt idx="4">
                  <c:v>0.19148936170212766</c:v>
                </c:pt>
                <c:pt idx="5">
                  <c:v>0.10416666666666667</c:v>
                </c:pt>
                <c:pt idx="6">
                  <c:v>0.1702127659574468</c:v>
                </c:pt>
                <c:pt idx="7">
                  <c:v>0.10638297872340426</c:v>
                </c:pt>
                <c:pt idx="8">
                  <c:v>0.10638297872340426</c:v>
                </c:pt>
                <c:pt idx="9">
                  <c:v>0.19148936170212766</c:v>
                </c:pt>
                <c:pt idx="10">
                  <c:v>4.2553191489361701E-2</c:v>
                </c:pt>
              </c:numCache>
            </c:numRef>
          </c:val>
          <c:extLst>
            <c:ext xmlns:c16="http://schemas.microsoft.com/office/drawing/2014/chart" uri="{C3380CC4-5D6E-409C-BE32-E72D297353CC}">
              <c16:uniqueId val="{00000002-517D-414C-9F7A-FC2711926AFA}"/>
            </c:ext>
          </c:extLst>
        </c:ser>
        <c:ser>
          <c:idx val="1"/>
          <c:order val="2"/>
          <c:tx>
            <c:strRef>
              <c:f>'13-5DX取り組み・提供製品・サービス提供先別'!$P$5</c:f>
              <c:strCache>
                <c:ptCount val="1"/>
                <c:pt idx="0">
                  <c:v>検討中</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'13-5DX取り組み・提供製品・サービス提供先別'!$M$18:$M$28</c:f>
              <c:strCache>
                <c:ptCount val="11"/>
                <c:pt idx="0">
                  <c:v>経営トップのコミットメント（n=47）</c:v>
                </c:pt>
                <c:pt idx="1">
                  <c:v>社内外でのビジョン共有（n=47）</c:v>
                </c:pt>
                <c:pt idx="2">
                  <c:v>経営・事業部門・IT部門が相互に協力する体制の構築（n=47）</c:v>
                </c:pt>
                <c:pt idx="3">
                  <c:v>失敗から学び、継続的に挑戦する仕組みの構築（n=47）</c:v>
                </c:pt>
                <c:pt idx="4">
                  <c:v>デジタル技術やデータ活用に精通した人材の育成・確保（n=47）</c:v>
                </c:pt>
                <c:pt idx="5">
                  <c:v>外部との連携に向けた取り組み（n=48）</c:v>
                </c:pt>
                <c:pt idx="6">
                  <c:v>事業部門におけるDXを担う人材の育成・確保（n=47）</c:v>
                </c:pt>
                <c:pt idx="7">
                  <c:v>DXの取り組みの事業（現場レベル）までの落とし込み（n=47）</c:v>
                </c:pt>
                <c:pt idx="8">
                  <c:v>既存技術への依存からの脱却（n=47）</c:v>
                </c:pt>
                <c:pt idx="9">
                  <c:v>「業務に精通した人材」と「技術に精通した人材」を融合する仕組み（n=47）</c:v>
                </c:pt>
                <c:pt idx="10">
                  <c:v>技術的負債への対応（n=47）</c:v>
                </c:pt>
              </c:strCache>
            </c:strRef>
          </c:cat>
          <c:val>
            <c:numRef>
              <c:f>'13-5DX取り組み・提供製品・サービス提供先別'!$P$18:$P$28</c:f>
              <c:numCache>
                <c:formatCode>0.0%</c:formatCode>
                <c:ptCount val="11"/>
                <c:pt idx="0">
                  <c:v>0.34042553191489361</c:v>
                </c:pt>
                <c:pt idx="1">
                  <c:v>0.38297872340425532</c:v>
                </c:pt>
                <c:pt idx="2">
                  <c:v>0.34042553191489361</c:v>
                </c:pt>
                <c:pt idx="3">
                  <c:v>0.31914893617021278</c:v>
                </c:pt>
                <c:pt idx="4">
                  <c:v>0.34042553191489361</c:v>
                </c:pt>
                <c:pt idx="5">
                  <c:v>0.45833333333333331</c:v>
                </c:pt>
                <c:pt idx="6">
                  <c:v>0.31914893617021278</c:v>
                </c:pt>
                <c:pt idx="7">
                  <c:v>0.34042553191489361</c:v>
                </c:pt>
                <c:pt idx="8">
                  <c:v>0.40425531914893614</c:v>
                </c:pt>
                <c:pt idx="9">
                  <c:v>0.42553191489361702</c:v>
                </c:pt>
                <c:pt idx="10">
                  <c:v>0.42553191489361702</c:v>
                </c:pt>
              </c:numCache>
            </c:numRef>
          </c:val>
          <c:extLst>
            <c:ext xmlns:c16="http://schemas.microsoft.com/office/drawing/2014/chart" uri="{C3380CC4-5D6E-409C-BE32-E72D297353CC}">
              <c16:uniqueId val="{00000003-517D-414C-9F7A-FC2711926AFA}"/>
            </c:ext>
          </c:extLst>
        </c:ser>
        <c:ser>
          <c:idx val="3"/>
          <c:order val="3"/>
          <c:tx>
            <c:strRef>
              <c:f>'13-5DX取り組み・提供製品・サービス提供先別'!$Q$5</c:f>
              <c:strCache>
                <c:ptCount val="1"/>
                <c:pt idx="0">
                  <c:v>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'13-5DX取り組み・提供製品・サービス提供先別'!$M$18:$M$28</c:f>
              <c:strCache>
                <c:ptCount val="11"/>
                <c:pt idx="0">
                  <c:v>経営トップのコミットメント（n=47）</c:v>
                </c:pt>
                <c:pt idx="1">
                  <c:v>社内外でのビジョン共有（n=47）</c:v>
                </c:pt>
                <c:pt idx="2">
                  <c:v>経営・事業部門・IT部門が相互に協力する体制の構築（n=47）</c:v>
                </c:pt>
                <c:pt idx="3">
                  <c:v>失敗から学び、継続的に挑戦する仕組みの構築（n=47）</c:v>
                </c:pt>
                <c:pt idx="4">
                  <c:v>デジタル技術やデータ活用に精通した人材の育成・確保（n=47）</c:v>
                </c:pt>
                <c:pt idx="5">
                  <c:v>外部との連携に向けた取り組み（n=48）</c:v>
                </c:pt>
                <c:pt idx="6">
                  <c:v>事業部門におけるDXを担う人材の育成・確保（n=47）</c:v>
                </c:pt>
                <c:pt idx="7">
                  <c:v>DXの取り組みの事業（現場レベル）までの落とし込み（n=47）</c:v>
                </c:pt>
                <c:pt idx="8">
                  <c:v>既存技術への依存からの脱却（n=47）</c:v>
                </c:pt>
                <c:pt idx="9">
                  <c:v>「業務に精通した人材」と「技術に精通した人材」を融合する仕組み（n=47）</c:v>
                </c:pt>
                <c:pt idx="10">
                  <c:v>技術的負債への対応（n=47）</c:v>
                </c:pt>
              </c:strCache>
            </c:strRef>
          </c:cat>
          <c:val>
            <c:numRef>
              <c:f>'13-5DX取り組み・提供製品・サービス提供先別'!$Q$18:$Q$28</c:f>
              <c:numCache>
                <c:formatCode>0.0%</c:formatCode>
                <c:ptCount val="11"/>
                <c:pt idx="0">
                  <c:v>0.25531914893617019</c:v>
                </c:pt>
                <c:pt idx="1">
                  <c:v>0.19148936170212766</c:v>
                </c:pt>
                <c:pt idx="2">
                  <c:v>0.21276595744680851</c:v>
                </c:pt>
                <c:pt idx="3">
                  <c:v>0.27659574468085107</c:v>
                </c:pt>
                <c:pt idx="4">
                  <c:v>0.27659574468085107</c:v>
                </c:pt>
                <c:pt idx="5">
                  <c:v>0.16666666666666666</c:v>
                </c:pt>
                <c:pt idx="6">
                  <c:v>0.31914893617021278</c:v>
                </c:pt>
                <c:pt idx="7">
                  <c:v>0.31914893617021278</c:v>
                </c:pt>
                <c:pt idx="8">
                  <c:v>0.34042553191489361</c:v>
                </c:pt>
                <c:pt idx="9">
                  <c:v>0.2978723404255319</c:v>
                </c:pt>
                <c:pt idx="10">
                  <c:v>0.48936170212765956</c:v>
                </c:pt>
              </c:numCache>
            </c:numRef>
          </c:val>
          <c:extLst>
            <c:ext xmlns:c16="http://schemas.microsoft.com/office/drawing/2014/chart" uri="{C3380CC4-5D6E-409C-BE32-E72D297353CC}">
              <c16:uniqueId val="{00000004-517D-414C-9F7A-FC2711926AFA}"/>
            </c:ext>
          </c:extLst>
        </c:ser>
        <c:ser>
          <c:idx val="4"/>
          <c:order val="4"/>
          <c:tx>
            <c:strRef>
              <c:f>'13-5DX取り組み・提供製品・サービス提供先別'!$R$5</c:f>
              <c:strCache>
                <c:ptCount val="1"/>
                <c:pt idx="0">
                  <c:v>わからない</c:v>
                </c:pt>
              </c:strCache>
            </c:strRef>
          </c:tx>
          <c:spPr>
            <a:solidFill>
              <a:schemeClr val="bg1"/>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517D-414C-9F7A-FC2711926AFA}"/>
                </c:ext>
              </c:extLst>
            </c:dLbl>
            <c:dLbl>
              <c:idx val="1"/>
              <c:delete val="1"/>
              <c:extLst>
                <c:ext xmlns:c15="http://schemas.microsoft.com/office/drawing/2012/chart" uri="{CE6537A1-D6FC-4f65-9D91-7224C49458BB}"/>
                <c:ext xmlns:c16="http://schemas.microsoft.com/office/drawing/2014/chart" uri="{C3380CC4-5D6E-409C-BE32-E72D297353CC}">
                  <c16:uniqueId val="{00000000-E180-4C84-B305-9699A83FB1E9}"/>
                </c:ext>
              </c:extLst>
            </c:dLbl>
            <c:dLbl>
              <c:idx val="2"/>
              <c:delete val="1"/>
              <c:extLst>
                <c:ext xmlns:c15="http://schemas.microsoft.com/office/drawing/2012/chart" uri="{CE6537A1-D6FC-4f65-9D91-7224C49458BB}"/>
                <c:ext xmlns:c16="http://schemas.microsoft.com/office/drawing/2014/chart" uri="{C3380CC4-5D6E-409C-BE32-E72D297353CC}">
                  <c16:uniqueId val="{00000006-517D-414C-9F7A-FC2711926AFA}"/>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17D-414C-9F7A-FC2711926AFA}"/>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17D-414C-9F7A-FC2711926AFA}"/>
                </c:ext>
              </c:extLst>
            </c:dLbl>
            <c:dLbl>
              <c:idx val="5"/>
              <c:delete val="1"/>
              <c:extLst>
                <c:ext xmlns:c15="http://schemas.microsoft.com/office/drawing/2012/chart" uri="{CE6537A1-D6FC-4f65-9D91-7224C49458BB}"/>
                <c:ext xmlns:c16="http://schemas.microsoft.com/office/drawing/2014/chart" uri="{C3380CC4-5D6E-409C-BE32-E72D297353CC}">
                  <c16:uniqueId val="{00000001-E180-4C84-B305-9699A83FB1E9}"/>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'13-5DX取り組み・提供製品・サービス提供先別'!$M$18:$M$28</c:f>
              <c:strCache>
                <c:ptCount val="11"/>
                <c:pt idx="0">
                  <c:v>経営トップのコミットメント（n=47）</c:v>
                </c:pt>
                <c:pt idx="1">
                  <c:v>社内外でのビジョン共有（n=47）</c:v>
                </c:pt>
                <c:pt idx="2">
                  <c:v>経営・事業部門・IT部門が相互に協力する体制の構築（n=47）</c:v>
                </c:pt>
                <c:pt idx="3">
                  <c:v>失敗から学び、継続的に挑戦する仕組みの構築（n=47）</c:v>
                </c:pt>
                <c:pt idx="4">
                  <c:v>デジタル技術やデータ活用に精通した人材の育成・確保（n=47）</c:v>
                </c:pt>
                <c:pt idx="5">
                  <c:v>外部との連携に向けた取り組み（n=48）</c:v>
                </c:pt>
                <c:pt idx="6">
                  <c:v>事業部門におけるDXを担う人材の育成・確保（n=47）</c:v>
                </c:pt>
                <c:pt idx="7">
                  <c:v>DXの取り組みの事業（現場レベル）までの落とし込み（n=47）</c:v>
                </c:pt>
                <c:pt idx="8">
                  <c:v>既存技術への依存からの脱却（n=47）</c:v>
                </c:pt>
                <c:pt idx="9">
                  <c:v>「業務に精通した人材」と「技術に精通した人材」を融合する仕組み（n=47）</c:v>
                </c:pt>
                <c:pt idx="10">
                  <c:v>技術的負債への対応（n=47）</c:v>
                </c:pt>
              </c:strCache>
            </c:strRef>
          </c:cat>
          <c:val>
            <c:numRef>
              <c:f>'13-5DX取り組み・提供製品・サービス提供先別'!$R$18:$R$28</c:f>
              <c:numCache>
                <c:formatCode>0.0%</c:formatCode>
                <c:ptCount val="11"/>
                <c:pt idx="0">
                  <c:v>0</c:v>
                </c:pt>
                <c:pt idx="1">
                  <c:v>0</c:v>
                </c:pt>
                <c:pt idx="2">
                  <c:v>0</c:v>
                </c:pt>
                <c:pt idx="3">
                  <c:v>2.1276595744680851E-2</c:v>
                </c:pt>
                <c:pt idx="4">
                  <c:v>2.1276595744680851E-2</c:v>
                </c:pt>
                <c:pt idx="5">
                  <c:v>0</c:v>
                </c:pt>
                <c:pt idx="6">
                  <c:v>2.1276595744680851E-2</c:v>
                </c:pt>
                <c:pt idx="7">
                  <c:v>2.1276595744680851E-2</c:v>
                </c:pt>
                <c:pt idx="8">
                  <c:v>4.2553191489361701E-2</c:v>
                </c:pt>
                <c:pt idx="9">
                  <c:v>2.1276595744680851E-2</c:v>
                </c:pt>
                <c:pt idx="10">
                  <c:v>4.2553191489361701E-2</c:v>
                </c:pt>
              </c:numCache>
            </c:numRef>
          </c:val>
          <c:extLst>
            <c:ext xmlns:c16="http://schemas.microsoft.com/office/drawing/2014/chart" uri="{C3380CC4-5D6E-409C-BE32-E72D297353CC}">
              <c16:uniqueId val="{00000009-517D-414C-9F7A-FC2711926AFA}"/>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22915885514312"/>
          <c:y val="0.12669035224878453"/>
          <c:w val="0.54053764112819236"/>
          <c:h val="0.72979590853841003"/>
        </c:manualLayout>
      </c:layout>
      <c:barChart>
        <c:barDir val="bar"/>
        <c:grouping val="stacked"/>
        <c:varyColors val="0"/>
        <c:ser>
          <c:idx val="0"/>
          <c:order val="0"/>
          <c:tx>
            <c:strRef>
              <c:f>'13-5DX取り組み・提供製品・サービス提供先別'!$N$5</c:f>
              <c:strCache>
                <c:ptCount val="1"/>
                <c:pt idx="0">
                  <c:v>実施中</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'13-5DX取り組み・提供製品・サービス提供先別'!$M$30:$M$40</c:f>
              <c:strCache>
                <c:ptCount val="11"/>
                <c:pt idx="0">
                  <c:v>経営トップのコミットメント（n=642）</c:v>
                </c:pt>
                <c:pt idx="1">
                  <c:v>社内外でのビジョン共有（n=640）</c:v>
                </c:pt>
                <c:pt idx="2">
                  <c:v>経営・事業部門・IT部門が相互に協力する体制の構築（n=635）</c:v>
                </c:pt>
                <c:pt idx="3">
                  <c:v>失敗から学び、継続的に挑戦する仕組みの構築（n=635）</c:v>
                </c:pt>
                <c:pt idx="4">
                  <c:v>デジタル技術やデータ活用に精通した人材の育成・確保（n=643）</c:v>
                </c:pt>
                <c:pt idx="5">
                  <c:v>外部との連携に向けた取り組み（n=639）</c:v>
                </c:pt>
                <c:pt idx="6">
                  <c:v>事業部門におけるDXを担う人材の育成・確保（n=644）</c:v>
                </c:pt>
                <c:pt idx="7">
                  <c:v>DXの取り組みの事業（現場レベル）までの落とし込み（n=636）</c:v>
                </c:pt>
                <c:pt idx="8">
                  <c:v>既存技術への依存からの脱却（n=636）</c:v>
                </c:pt>
                <c:pt idx="9">
                  <c:v>「業務に精通した人材」と「技術に精通した人材」を融合する仕組み（n=636）</c:v>
                </c:pt>
                <c:pt idx="10">
                  <c:v>技術的負債への対応（n=635）</c:v>
                </c:pt>
              </c:strCache>
            </c:strRef>
          </c:cat>
          <c:val>
            <c:numRef>
              <c:f>'13-5DX取り組み・提供製品・サービス提供先別'!$N$30:$N$40</c:f>
              <c:numCache>
                <c:formatCode>0.0%</c:formatCode>
                <c:ptCount val="11"/>
                <c:pt idx="0">
                  <c:v>0.40809968847352024</c:v>
                </c:pt>
                <c:pt idx="1">
                  <c:v>0.34843750000000001</c:v>
                </c:pt>
                <c:pt idx="2">
                  <c:v>0.28818897637795277</c:v>
                </c:pt>
                <c:pt idx="3">
                  <c:v>0.24724409448818899</c:v>
                </c:pt>
                <c:pt idx="4">
                  <c:v>0.2286158631415241</c:v>
                </c:pt>
                <c:pt idx="5">
                  <c:v>0.22222222222222221</c:v>
                </c:pt>
                <c:pt idx="6">
                  <c:v>0.21583850931677018</c:v>
                </c:pt>
                <c:pt idx="7">
                  <c:v>0.1871069182389937</c:v>
                </c:pt>
                <c:pt idx="8">
                  <c:v>0.14622641509433962</c:v>
                </c:pt>
                <c:pt idx="9">
                  <c:v>0.14622641509433962</c:v>
                </c:pt>
                <c:pt idx="10">
                  <c:v>8.9763779527559054E-2</c:v>
                </c:pt>
              </c:numCache>
            </c:numRef>
          </c:val>
          <c:extLst>
            <c:ext xmlns:c16="http://schemas.microsoft.com/office/drawing/2014/chart" uri="{C3380CC4-5D6E-409C-BE32-E72D297353CC}">
              <c16:uniqueId val="{00000000-5462-4314-AD42-77B16E94434B}"/>
            </c:ext>
          </c:extLst>
        </c:ser>
        <c:ser>
          <c:idx val="2"/>
          <c:order val="1"/>
          <c:tx>
            <c:strRef>
              <c:f>'13-5DX取り組み・提供製品・サービス提供先別'!$O$5</c:f>
              <c:strCache>
                <c:ptCount val="1"/>
                <c:pt idx="0">
                  <c:v>準備中</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'13-5DX取り組み・提供製品・サービス提供先別'!$M$30:$M$40</c:f>
              <c:strCache>
                <c:ptCount val="11"/>
                <c:pt idx="0">
                  <c:v>経営トップのコミットメント（n=642）</c:v>
                </c:pt>
                <c:pt idx="1">
                  <c:v>社内外でのビジョン共有（n=640）</c:v>
                </c:pt>
                <c:pt idx="2">
                  <c:v>経営・事業部門・IT部門が相互に協力する体制の構築（n=635）</c:v>
                </c:pt>
                <c:pt idx="3">
                  <c:v>失敗から学び、継続的に挑戦する仕組みの構築（n=635）</c:v>
                </c:pt>
                <c:pt idx="4">
                  <c:v>デジタル技術やデータ活用に精通した人材の育成・確保（n=643）</c:v>
                </c:pt>
                <c:pt idx="5">
                  <c:v>外部との連携に向けた取り組み（n=639）</c:v>
                </c:pt>
                <c:pt idx="6">
                  <c:v>事業部門におけるDXを担う人材の育成・確保（n=644）</c:v>
                </c:pt>
                <c:pt idx="7">
                  <c:v>DXの取り組みの事業（現場レベル）までの落とし込み（n=636）</c:v>
                </c:pt>
                <c:pt idx="8">
                  <c:v>既存技術への依存からの脱却（n=636）</c:v>
                </c:pt>
                <c:pt idx="9">
                  <c:v>「業務に精通した人材」と「技術に精通した人材」を融合する仕組み（n=636）</c:v>
                </c:pt>
                <c:pt idx="10">
                  <c:v>技術的負債への対応（n=635）</c:v>
                </c:pt>
              </c:strCache>
            </c:strRef>
          </c:cat>
          <c:val>
            <c:numRef>
              <c:f>'13-5DX取り組み・提供製品・サービス提供先別'!$O$30:$O$40</c:f>
              <c:numCache>
                <c:formatCode>0.0%</c:formatCode>
                <c:ptCount val="11"/>
                <c:pt idx="0">
                  <c:v>9.0342679127725853E-2</c:v>
                </c:pt>
                <c:pt idx="1">
                  <c:v>8.4375000000000006E-2</c:v>
                </c:pt>
                <c:pt idx="2">
                  <c:v>0.14645669291338584</c:v>
                </c:pt>
                <c:pt idx="3">
                  <c:v>0.10236220472440945</c:v>
                </c:pt>
                <c:pt idx="4">
                  <c:v>0.14774494556765164</c:v>
                </c:pt>
                <c:pt idx="5">
                  <c:v>0.11737089201877934</c:v>
                </c:pt>
                <c:pt idx="6">
                  <c:v>0.13354037267080746</c:v>
                </c:pt>
                <c:pt idx="7">
                  <c:v>0.1540880503144654</c:v>
                </c:pt>
                <c:pt idx="8">
                  <c:v>0.13836477987421383</c:v>
                </c:pt>
                <c:pt idx="9">
                  <c:v>0.10377358490566038</c:v>
                </c:pt>
                <c:pt idx="10">
                  <c:v>0.10078740157480315</c:v>
                </c:pt>
              </c:numCache>
            </c:numRef>
          </c:val>
          <c:extLst>
            <c:ext xmlns:c16="http://schemas.microsoft.com/office/drawing/2014/chart" uri="{C3380CC4-5D6E-409C-BE32-E72D297353CC}">
              <c16:uniqueId val="{00000001-5462-4314-AD42-77B16E94434B}"/>
            </c:ext>
          </c:extLst>
        </c:ser>
        <c:ser>
          <c:idx val="1"/>
          <c:order val="2"/>
          <c:tx>
            <c:strRef>
              <c:f>'13-5DX取り組み・提供製品・サービス提供先別'!$P$5</c:f>
              <c:strCache>
                <c:ptCount val="1"/>
                <c:pt idx="0">
                  <c:v>検討中</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'13-5DX取り組み・提供製品・サービス提供先別'!$M$30:$M$40</c:f>
              <c:strCache>
                <c:ptCount val="11"/>
                <c:pt idx="0">
                  <c:v>経営トップのコミットメント（n=642）</c:v>
                </c:pt>
                <c:pt idx="1">
                  <c:v>社内外でのビジョン共有（n=640）</c:v>
                </c:pt>
                <c:pt idx="2">
                  <c:v>経営・事業部門・IT部門が相互に協力する体制の構築（n=635）</c:v>
                </c:pt>
                <c:pt idx="3">
                  <c:v>失敗から学び、継続的に挑戦する仕組みの構築（n=635）</c:v>
                </c:pt>
                <c:pt idx="4">
                  <c:v>デジタル技術やデータ活用に精通した人材の育成・確保（n=643）</c:v>
                </c:pt>
                <c:pt idx="5">
                  <c:v>外部との連携に向けた取り組み（n=639）</c:v>
                </c:pt>
                <c:pt idx="6">
                  <c:v>事業部門におけるDXを担う人材の育成・確保（n=644）</c:v>
                </c:pt>
                <c:pt idx="7">
                  <c:v>DXの取り組みの事業（現場レベル）までの落とし込み（n=636）</c:v>
                </c:pt>
                <c:pt idx="8">
                  <c:v>既存技術への依存からの脱却（n=636）</c:v>
                </c:pt>
                <c:pt idx="9">
                  <c:v>「業務に精通した人材」と「技術に精通した人材」を融合する仕組み（n=636）</c:v>
                </c:pt>
                <c:pt idx="10">
                  <c:v>技術的負債への対応（n=635）</c:v>
                </c:pt>
              </c:strCache>
            </c:strRef>
          </c:cat>
          <c:val>
            <c:numRef>
              <c:f>'13-5DX取り組み・提供製品・サービス提供先別'!$P$30:$P$40</c:f>
              <c:numCache>
                <c:formatCode>0.0%</c:formatCode>
                <c:ptCount val="11"/>
                <c:pt idx="0">
                  <c:v>0.1822429906542056</c:v>
                </c:pt>
                <c:pt idx="1">
                  <c:v>0.203125</c:v>
                </c:pt>
                <c:pt idx="2">
                  <c:v>0.24251968503937008</c:v>
                </c:pt>
                <c:pt idx="3">
                  <c:v>0.23622047244094488</c:v>
                </c:pt>
                <c:pt idx="4">
                  <c:v>0.30015552099533438</c:v>
                </c:pt>
                <c:pt idx="5">
                  <c:v>0.26291079812206575</c:v>
                </c:pt>
                <c:pt idx="6">
                  <c:v>0.28726708074534163</c:v>
                </c:pt>
                <c:pt idx="7">
                  <c:v>0.27515723270440251</c:v>
                </c:pt>
                <c:pt idx="8">
                  <c:v>0.3411949685534591</c:v>
                </c:pt>
                <c:pt idx="9">
                  <c:v>0.31289308176100628</c:v>
                </c:pt>
                <c:pt idx="10">
                  <c:v>0.23307086614173228</c:v>
                </c:pt>
              </c:numCache>
            </c:numRef>
          </c:val>
          <c:extLst>
            <c:ext xmlns:c16="http://schemas.microsoft.com/office/drawing/2014/chart" uri="{C3380CC4-5D6E-409C-BE32-E72D297353CC}">
              <c16:uniqueId val="{00000002-5462-4314-AD42-77B16E94434B}"/>
            </c:ext>
          </c:extLst>
        </c:ser>
        <c:ser>
          <c:idx val="3"/>
          <c:order val="3"/>
          <c:tx>
            <c:strRef>
              <c:f>'13-5DX取り組み・提供製品・サービス提供先別'!$Q$5</c:f>
              <c:strCache>
                <c:ptCount val="1"/>
                <c:pt idx="0">
                  <c:v>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'13-5DX取り組み・提供製品・サービス提供先別'!$M$30:$M$40</c:f>
              <c:strCache>
                <c:ptCount val="11"/>
                <c:pt idx="0">
                  <c:v>経営トップのコミットメント（n=642）</c:v>
                </c:pt>
                <c:pt idx="1">
                  <c:v>社内外でのビジョン共有（n=640）</c:v>
                </c:pt>
                <c:pt idx="2">
                  <c:v>経営・事業部門・IT部門が相互に協力する体制の構築（n=635）</c:v>
                </c:pt>
                <c:pt idx="3">
                  <c:v>失敗から学び、継続的に挑戦する仕組みの構築（n=635）</c:v>
                </c:pt>
                <c:pt idx="4">
                  <c:v>デジタル技術やデータ活用に精通した人材の育成・確保（n=643）</c:v>
                </c:pt>
                <c:pt idx="5">
                  <c:v>外部との連携に向けた取り組み（n=639）</c:v>
                </c:pt>
                <c:pt idx="6">
                  <c:v>事業部門におけるDXを担う人材の育成・確保（n=644）</c:v>
                </c:pt>
                <c:pt idx="7">
                  <c:v>DXの取り組みの事業（現場レベル）までの落とし込み（n=636）</c:v>
                </c:pt>
                <c:pt idx="8">
                  <c:v>既存技術への依存からの脱却（n=636）</c:v>
                </c:pt>
                <c:pt idx="9">
                  <c:v>「業務に精通した人材」と「技術に精通した人材」を融合する仕組み（n=636）</c:v>
                </c:pt>
                <c:pt idx="10">
                  <c:v>技術的負債への対応（n=635）</c:v>
                </c:pt>
              </c:strCache>
            </c:strRef>
          </c:cat>
          <c:val>
            <c:numRef>
              <c:f>'13-5DX取り組み・提供製品・サービス提供先別'!$Q$30:$Q$40</c:f>
              <c:numCache>
                <c:formatCode>0.0%</c:formatCode>
                <c:ptCount val="11"/>
                <c:pt idx="0">
                  <c:v>0.28660436137071649</c:v>
                </c:pt>
                <c:pt idx="1">
                  <c:v>0.32656249999999998</c:v>
                </c:pt>
                <c:pt idx="2">
                  <c:v>0.28503937007874014</c:v>
                </c:pt>
                <c:pt idx="3">
                  <c:v>0.36535433070866141</c:v>
                </c:pt>
                <c:pt idx="4">
                  <c:v>0.28460342146189738</c:v>
                </c:pt>
                <c:pt idx="5">
                  <c:v>0.33959311424100158</c:v>
                </c:pt>
                <c:pt idx="6">
                  <c:v>0.32763975155279501</c:v>
                </c:pt>
                <c:pt idx="7">
                  <c:v>0.33647798742138363</c:v>
                </c:pt>
                <c:pt idx="8">
                  <c:v>0.30188679245283018</c:v>
                </c:pt>
                <c:pt idx="9">
                  <c:v>0.38364779874213839</c:v>
                </c:pt>
                <c:pt idx="10">
                  <c:v>0.45826771653543308</c:v>
                </c:pt>
              </c:numCache>
            </c:numRef>
          </c:val>
          <c:extLst>
            <c:ext xmlns:c16="http://schemas.microsoft.com/office/drawing/2014/chart" uri="{C3380CC4-5D6E-409C-BE32-E72D297353CC}">
              <c16:uniqueId val="{00000003-5462-4314-AD42-77B16E94434B}"/>
            </c:ext>
          </c:extLst>
        </c:ser>
        <c:ser>
          <c:idx val="4"/>
          <c:order val="4"/>
          <c:tx>
            <c:strRef>
              <c:f>'13-5DX取り組み・提供製品・サービス提供先別'!$R$5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'13-5DX取り組み・提供製品・サービス提供先別'!$M$30:$M$40</c:f>
              <c:strCache>
                <c:ptCount val="11"/>
                <c:pt idx="0">
                  <c:v>経営トップのコミットメント（n=642）</c:v>
                </c:pt>
                <c:pt idx="1">
                  <c:v>社内外でのビジョン共有（n=640）</c:v>
                </c:pt>
                <c:pt idx="2">
                  <c:v>経営・事業部門・IT部門が相互に協力する体制の構築（n=635）</c:v>
                </c:pt>
                <c:pt idx="3">
                  <c:v>失敗から学び、継続的に挑戦する仕組みの構築（n=635）</c:v>
                </c:pt>
                <c:pt idx="4">
                  <c:v>デジタル技術やデータ活用に精通した人材の育成・確保（n=643）</c:v>
                </c:pt>
                <c:pt idx="5">
                  <c:v>外部との連携に向けた取り組み（n=639）</c:v>
                </c:pt>
                <c:pt idx="6">
                  <c:v>事業部門におけるDXを担う人材の育成・確保（n=644）</c:v>
                </c:pt>
                <c:pt idx="7">
                  <c:v>DXの取り組みの事業（現場レベル）までの落とし込み（n=636）</c:v>
                </c:pt>
                <c:pt idx="8">
                  <c:v>既存技術への依存からの脱却（n=636）</c:v>
                </c:pt>
                <c:pt idx="9">
                  <c:v>「業務に精通した人材」と「技術に精通した人材」を融合する仕組み（n=636）</c:v>
                </c:pt>
                <c:pt idx="10">
                  <c:v>技術的負債への対応（n=635）</c:v>
                </c:pt>
              </c:strCache>
            </c:strRef>
          </c:cat>
          <c:val>
            <c:numRef>
              <c:f>'13-5DX取り組み・提供製品・サービス提供先別'!$R$30:$R$40</c:f>
              <c:numCache>
                <c:formatCode>0.0%</c:formatCode>
                <c:ptCount val="11"/>
                <c:pt idx="0">
                  <c:v>3.2710280373831772E-2</c:v>
                </c:pt>
                <c:pt idx="1">
                  <c:v>3.7499999999999999E-2</c:v>
                </c:pt>
                <c:pt idx="2">
                  <c:v>3.7795275590551181E-2</c:v>
                </c:pt>
                <c:pt idx="3">
                  <c:v>4.8818897637795275E-2</c:v>
                </c:pt>
                <c:pt idx="4">
                  <c:v>3.8880248833592534E-2</c:v>
                </c:pt>
                <c:pt idx="5">
                  <c:v>5.7902973395931145E-2</c:v>
                </c:pt>
                <c:pt idx="6">
                  <c:v>3.5714285714285712E-2</c:v>
                </c:pt>
                <c:pt idx="7">
                  <c:v>4.716981132075472E-2</c:v>
                </c:pt>
                <c:pt idx="8">
                  <c:v>7.2327044025157231E-2</c:v>
                </c:pt>
                <c:pt idx="9">
                  <c:v>5.3459119496855348E-2</c:v>
                </c:pt>
                <c:pt idx="10">
                  <c:v>0.11811023622047244</c:v>
                </c:pt>
              </c:numCache>
            </c:numRef>
          </c:val>
          <c:extLst>
            <c:ext xmlns:c16="http://schemas.microsoft.com/office/drawing/2014/chart" uri="{C3380CC4-5D6E-409C-BE32-E72D297353CC}">
              <c16:uniqueId val="{00000004-5462-4314-AD42-77B16E94434B}"/>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76465655040214"/>
          <c:y val="0.17817777430426657"/>
          <c:w val="0.58822021634471389"/>
          <c:h val="0.70602404538142427"/>
        </c:manualLayout>
      </c:layout>
      <c:barChart>
        <c:barDir val="bar"/>
        <c:grouping val="clustered"/>
        <c:varyColors val="0"/>
        <c:ser>
          <c:idx val="0"/>
          <c:order val="0"/>
          <c:spPr>
            <a:solidFill>
              <a:schemeClr val="accent5">
                <a:lumMod val="60000"/>
                <a:lumOff val="40000"/>
              </a:schemeClr>
            </a:solidFill>
            <a:ln w="9525">
              <a:solidFill>
                <a:sysClr val="windowText" lastClr="000000"/>
              </a:solidFill>
            </a:ln>
          </c:spPr>
          <c:invertIfNegative val="0"/>
          <c:cat>
            <c:strRef>
              <c:f>'3-2組込み IoT産業の位置づけ_すべて_5年後'!$C$6:$C$10</c:f>
              <c:strCache>
                <c:ptCount val="5"/>
                <c:pt idx="0">
                  <c:v>A．ユーザー企業 (n=495)</c:v>
                </c:pt>
                <c:pt idx="1">
                  <c:v>B．メーカー企業 (n=542)</c:v>
                </c:pt>
                <c:pt idx="2">
                  <c:v>C．サブシステム提供企業 (n=517)</c:v>
                </c:pt>
                <c:pt idx="3">
                  <c:v>D．サービス提供企業 (n=569)</c:v>
                </c:pt>
                <c:pt idx="4">
                  <c:v>E．その他 (n=47)</c:v>
                </c:pt>
              </c:strCache>
            </c:strRef>
          </c:cat>
          <c:val>
            <c:numRef>
              <c:f>'3-2組込み IoT産業の位置づけ_すべて_5年後'!$D$6:$D$10</c:f>
              <c:numCache>
                <c:formatCode>0</c:formatCode>
                <c:ptCount val="5"/>
                <c:pt idx="0">
                  <c:v>495</c:v>
                </c:pt>
                <c:pt idx="1">
                  <c:v>542</c:v>
                </c:pt>
                <c:pt idx="2">
                  <c:v>517</c:v>
                </c:pt>
                <c:pt idx="3">
                  <c:v>569</c:v>
                </c:pt>
                <c:pt idx="4">
                  <c:v>47</c:v>
                </c:pt>
              </c:numCache>
            </c:numRef>
          </c:val>
          <c:extLst>
            <c:ext xmlns:c16="http://schemas.microsoft.com/office/drawing/2014/chart" uri="{C3380CC4-5D6E-409C-BE32-E72D297353CC}">
              <c16:uniqueId val="{00000000-C8A2-4476-A7AC-642622C23E16}"/>
            </c:ext>
          </c:extLst>
        </c:ser>
        <c:dLbls>
          <c:showLegendKey val="0"/>
          <c:showVal val="0"/>
          <c:showCatName val="0"/>
          <c:showSerName val="0"/>
          <c:showPercent val="0"/>
          <c:showBubbleSize val="0"/>
        </c:dLbls>
        <c:gapWidth val="100"/>
        <c:axId val="395391464"/>
        <c:axId val="1"/>
      </c:barChart>
      <c:catAx>
        <c:axId val="395391464"/>
        <c:scaling>
          <c:orientation val="maxMin"/>
        </c:scaling>
        <c:delete val="0"/>
        <c:axPos val="l"/>
        <c:numFmt formatCode="General" sourceLinked="1"/>
        <c:majorTickMark val="none"/>
        <c:minorTickMark val="none"/>
        <c:tickLblPos val="nextTo"/>
        <c:txPr>
          <a:bodyPr rot="0" vert="horz"/>
          <a:lstStyle/>
          <a:p>
            <a:pPr>
              <a:defRPr/>
            </a:pPr>
            <a:endParaRPr lang="ja-JP"/>
          </a:p>
        </c:txPr>
        <c:crossAx val="1"/>
        <c:crosses val="autoZero"/>
        <c:auto val="1"/>
        <c:lblAlgn val="ctr"/>
        <c:lblOffset val="100"/>
        <c:tickLblSkip val="1"/>
        <c:noMultiLvlLbl val="1"/>
      </c:catAx>
      <c:valAx>
        <c:axId val="1"/>
        <c:scaling>
          <c:orientation val="minMax"/>
        </c:scaling>
        <c:delete val="0"/>
        <c:axPos val="t"/>
        <c:majorGridlines>
          <c:spPr>
            <a:ln w="3175">
              <a:solidFill>
                <a:schemeClr val="tx1">
                  <a:lumMod val="50000"/>
                  <a:lumOff val="50000"/>
                </a:schemeClr>
              </a:solidFill>
            </a:ln>
          </c:spPr>
        </c:majorGridlines>
        <c:numFmt formatCode="#,##0_);[Red]\(#,##0\)" sourceLinked="0"/>
        <c:majorTickMark val="none"/>
        <c:minorTickMark val="none"/>
        <c:tickLblPos val="nextTo"/>
        <c:crossAx val="395391464"/>
        <c:crossesAt val="1"/>
        <c:crossBetween val="between"/>
      </c:valAx>
      <c:spPr>
        <a:ln w="12700">
          <a:solidFill>
            <a:schemeClr val="tx1">
              <a:lumMod val="50000"/>
              <a:lumOff val="50000"/>
            </a:schemeClr>
          </a:solidFill>
        </a:ln>
      </c:spPr>
    </c:plotArea>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1">
    <c:autoUpdate val="0"/>
  </c:externalData>
  <c:userShapes r:id="rId2"/>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87205765945924"/>
          <c:y val="0.12669027777777778"/>
          <c:w val="0.53655886764154481"/>
          <c:h val="0.72979590853841003"/>
        </c:manualLayout>
      </c:layout>
      <c:barChart>
        <c:barDir val="bar"/>
        <c:grouping val="stacked"/>
        <c:varyColors val="0"/>
        <c:ser>
          <c:idx val="0"/>
          <c:order val="0"/>
          <c:tx>
            <c:strRef>
              <c:f>'13-6DX取り組み・設立年別'!$N$5</c:f>
              <c:strCache>
                <c:ptCount val="1"/>
                <c:pt idx="0">
                  <c:v>実施中</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'13-6DX取り組み・設立年別'!$M$6:$M$16</c:f>
              <c:strCache>
                <c:ptCount val="11"/>
                <c:pt idx="0">
                  <c:v>経営トップのコミットメント（n=281）</c:v>
                </c:pt>
                <c:pt idx="1">
                  <c:v>社内外でのビジョン共有（n=279）</c:v>
                </c:pt>
                <c:pt idx="2">
                  <c:v>経営・事業部門・IT部門が相互に協力する体制の構築（n=275）</c:v>
                </c:pt>
                <c:pt idx="3">
                  <c:v>失敗から学び、継続的に挑戦する仕組みの構築（n=274）</c:v>
                </c:pt>
                <c:pt idx="4">
                  <c:v>デジタル技術やデータ活用に精通した人材の育成・確保（n=281）</c:v>
                </c:pt>
                <c:pt idx="5">
                  <c:v>外部との連携に向けた取り組み（n=278）</c:v>
                </c:pt>
                <c:pt idx="6">
                  <c:v>事業部門におけるDXを担う人材の育成・確保（n=282）</c:v>
                </c:pt>
                <c:pt idx="7">
                  <c:v>DXの取り組みの事業（現場レベル）までの落とし込み（n=279）</c:v>
                </c:pt>
                <c:pt idx="8">
                  <c:v>既存技術への依存からの脱却（n=276）</c:v>
                </c:pt>
                <c:pt idx="9">
                  <c:v>「業務に精通した人材」と「技術に精通した人材」を融合する仕組み（n=277）</c:v>
                </c:pt>
                <c:pt idx="10">
                  <c:v>技術的負債への対応（n=276）</c:v>
                </c:pt>
              </c:strCache>
            </c:strRef>
          </c:cat>
          <c:val>
            <c:numRef>
              <c:f>'13-6DX取り組み・設立年別'!$N$6:$N$16</c:f>
              <c:numCache>
                <c:formatCode>0.0%</c:formatCode>
                <c:ptCount val="11"/>
                <c:pt idx="0">
                  <c:v>0.4377224199288256</c:v>
                </c:pt>
                <c:pt idx="1">
                  <c:v>0.37992831541218636</c:v>
                </c:pt>
                <c:pt idx="2">
                  <c:v>0.29090909090909089</c:v>
                </c:pt>
                <c:pt idx="3">
                  <c:v>0.25912408759124089</c:v>
                </c:pt>
                <c:pt idx="4">
                  <c:v>0.25622775800711745</c:v>
                </c:pt>
                <c:pt idx="5">
                  <c:v>0.23741007194244604</c:v>
                </c:pt>
                <c:pt idx="6">
                  <c:v>0.24113475177304963</c:v>
                </c:pt>
                <c:pt idx="7">
                  <c:v>0.1971326164874552</c:v>
                </c:pt>
                <c:pt idx="8">
                  <c:v>0.13768115942028986</c:v>
                </c:pt>
                <c:pt idx="9">
                  <c:v>0.13718411552346571</c:v>
                </c:pt>
                <c:pt idx="10">
                  <c:v>8.3333333333333329E-2</c:v>
                </c:pt>
              </c:numCache>
            </c:numRef>
          </c:val>
          <c:extLst>
            <c:ext xmlns:c16="http://schemas.microsoft.com/office/drawing/2014/chart" uri="{C3380CC4-5D6E-409C-BE32-E72D297353CC}">
              <c16:uniqueId val="{00000000-EFEB-4AE6-832F-89A216871C68}"/>
            </c:ext>
          </c:extLst>
        </c:ser>
        <c:ser>
          <c:idx val="2"/>
          <c:order val="1"/>
          <c:tx>
            <c:strRef>
              <c:f>'13-6DX取り組み・設立年別'!$O$5</c:f>
              <c:strCache>
                <c:ptCount val="1"/>
                <c:pt idx="0">
                  <c:v>準備中</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'13-6DX取り組み・設立年別'!$M$6:$M$16</c:f>
              <c:strCache>
                <c:ptCount val="11"/>
                <c:pt idx="0">
                  <c:v>経営トップのコミットメント（n=281）</c:v>
                </c:pt>
                <c:pt idx="1">
                  <c:v>社内外でのビジョン共有（n=279）</c:v>
                </c:pt>
                <c:pt idx="2">
                  <c:v>経営・事業部門・IT部門が相互に協力する体制の構築（n=275）</c:v>
                </c:pt>
                <c:pt idx="3">
                  <c:v>失敗から学び、継続的に挑戦する仕組みの構築（n=274）</c:v>
                </c:pt>
                <c:pt idx="4">
                  <c:v>デジタル技術やデータ活用に精通した人材の育成・確保（n=281）</c:v>
                </c:pt>
                <c:pt idx="5">
                  <c:v>外部との連携に向けた取り組み（n=278）</c:v>
                </c:pt>
                <c:pt idx="6">
                  <c:v>事業部門におけるDXを担う人材の育成・確保（n=282）</c:v>
                </c:pt>
                <c:pt idx="7">
                  <c:v>DXの取り組みの事業（現場レベル）までの落とし込み（n=279）</c:v>
                </c:pt>
                <c:pt idx="8">
                  <c:v>既存技術への依存からの脱却（n=276）</c:v>
                </c:pt>
                <c:pt idx="9">
                  <c:v>「業務に精通した人材」と「技術に精通した人材」を融合する仕組み（n=277）</c:v>
                </c:pt>
                <c:pt idx="10">
                  <c:v>技術的負債への対応（n=276）</c:v>
                </c:pt>
              </c:strCache>
            </c:strRef>
          </c:cat>
          <c:val>
            <c:numRef>
              <c:f>'13-6DX取り組み・設立年別'!$O$6:$O$16</c:f>
              <c:numCache>
                <c:formatCode>0.0%</c:formatCode>
                <c:ptCount val="11"/>
                <c:pt idx="0">
                  <c:v>8.5409252669039148E-2</c:v>
                </c:pt>
                <c:pt idx="1">
                  <c:v>8.2437275985663083E-2</c:v>
                </c:pt>
                <c:pt idx="2">
                  <c:v>0.15636363636363637</c:v>
                </c:pt>
                <c:pt idx="3">
                  <c:v>8.7591240875912413E-2</c:v>
                </c:pt>
                <c:pt idx="4">
                  <c:v>0.18861209964412812</c:v>
                </c:pt>
                <c:pt idx="5">
                  <c:v>0.11151079136690648</c:v>
                </c:pt>
                <c:pt idx="6">
                  <c:v>0.19858156028368795</c:v>
                </c:pt>
                <c:pt idx="7">
                  <c:v>0.20430107526881722</c:v>
                </c:pt>
                <c:pt idx="8">
                  <c:v>0.15217391304347827</c:v>
                </c:pt>
                <c:pt idx="9">
                  <c:v>0.1407942238267148</c:v>
                </c:pt>
                <c:pt idx="10">
                  <c:v>9.7826086956521743E-2</c:v>
                </c:pt>
              </c:numCache>
            </c:numRef>
          </c:val>
          <c:extLst>
            <c:ext xmlns:c16="http://schemas.microsoft.com/office/drawing/2014/chart" uri="{C3380CC4-5D6E-409C-BE32-E72D297353CC}">
              <c16:uniqueId val="{00000001-EFEB-4AE6-832F-89A216871C68}"/>
            </c:ext>
          </c:extLst>
        </c:ser>
        <c:ser>
          <c:idx val="1"/>
          <c:order val="2"/>
          <c:tx>
            <c:strRef>
              <c:f>'13-6DX取り組み・設立年別'!$P$5</c:f>
              <c:strCache>
                <c:ptCount val="1"/>
                <c:pt idx="0">
                  <c:v>検討中</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'13-6DX取り組み・設立年別'!$M$6:$M$16</c:f>
              <c:strCache>
                <c:ptCount val="11"/>
                <c:pt idx="0">
                  <c:v>経営トップのコミットメント（n=281）</c:v>
                </c:pt>
                <c:pt idx="1">
                  <c:v>社内外でのビジョン共有（n=279）</c:v>
                </c:pt>
                <c:pt idx="2">
                  <c:v>経営・事業部門・IT部門が相互に協力する体制の構築（n=275）</c:v>
                </c:pt>
                <c:pt idx="3">
                  <c:v>失敗から学び、継続的に挑戦する仕組みの構築（n=274）</c:v>
                </c:pt>
                <c:pt idx="4">
                  <c:v>デジタル技術やデータ活用に精通した人材の育成・確保（n=281）</c:v>
                </c:pt>
                <c:pt idx="5">
                  <c:v>外部との連携に向けた取り組み（n=278）</c:v>
                </c:pt>
                <c:pt idx="6">
                  <c:v>事業部門におけるDXを担う人材の育成・確保（n=282）</c:v>
                </c:pt>
                <c:pt idx="7">
                  <c:v>DXの取り組みの事業（現場レベル）までの落とし込み（n=279）</c:v>
                </c:pt>
                <c:pt idx="8">
                  <c:v>既存技術への依存からの脱却（n=276）</c:v>
                </c:pt>
                <c:pt idx="9">
                  <c:v>「業務に精通した人材」と「技術に精通した人材」を融合する仕組み（n=277）</c:v>
                </c:pt>
                <c:pt idx="10">
                  <c:v>技術的負債への対応（n=276）</c:v>
                </c:pt>
              </c:strCache>
            </c:strRef>
          </c:cat>
          <c:val>
            <c:numRef>
              <c:f>'13-6DX取り組み・設立年別'!$P$6:$P$16</c:f>
              <c:numCache>
                <c:formatCode>0.0%</c:formatCode>
                <c:ptCount val="11"/>
                <c:pt idx="0">
                  <c:v>0.17437722419928825</c:v>
                </c:pt>
                <c:pt idx="1">
                  <c:v>0.21146953405017921</c:v>
                </c:pt>
                <c:pt idx="2">
                  <c:v>0.26545454545454544</c:v>
                </c:pt>
                <c:pt idx="3">
                  <c:v>0.2518248175182482</c:v>
                </c:pt>
                <c:pt idx="4">
                  <c:v>0.29893238434163699</c:v>
                </c:pt>
                <c:pt idx="5">
                  <c:v>0.2733812949640288</c:v>
                </c:pt>
                <c:pt idx="6">
                  <c:v>0.24822695035460993</c:v>
                </c:pt>
                <c:pt idx="7">
                  <c:v>0.25448028673835127</c:v>
                </c:pt>
                <c:pt idx="8">
                  <c:v>0.37681159420289856</c:v>
                </c:pt>
                <c:pt idx="9">
                  <c:v>0.32490974729241878</c:v>
                </c:pt>
                <c:pt idx="10">
                  <c:v>0.30072463768115942</c:v>
                </c:pt>
              </c:numCache>
            </c:numRef>
          </c:val>
          <c:extLst>
            <c:ext xmlns:c16="http://schemas.microsoft.com/office/drawing/2014/chart" uri="{C3380CC4-5D6E-409C-BE32-E72D297353CC}">
              <c16:uniqueId val="{00000002-EFEB-4AE6-832F-89A216871C68}"/>
            </c:ext>
          </c:extLst>
        </c:ser>
        <c:ser>
          <c:idx val="3"/>
          <c:order val="3"/>
          <c:tx>
            <c:strRef>
              <c:f>'13-6DX取り組み・設立年別'!$Q$5</c:f>
              <c:strCache>
                <c:ptCount val="1"/>
                <c:pt idx="0">
                  <c:v>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'13-6DX取り組み・設立年別'!$M$6:$M$16</c:f>
              <c:strCache>
                <c:ptCount val="11"/>
                <c:pt idx="0">
                  <c:v>経営トップのコミットメント（n=281）</c:v>
                </c:pt>
                <c:pt idx="1">
                  <c:v>社内外でのビジョン共有（n=279）</c:v>
                </c:pt>
                <c:pt idx="2">
                  <c:v>経営・事業部門・IT部門が相互に協力する体制の構築（n=275）</c:v>
                </c:pt>
                <c:pt idx="3">
                  <c:v>失敗から学び、継続的に挑戦する仕組みの構築（n=274）</c:v>
                </c:pt>
                <c:pt idx="4">
                  <c:v>デジタル技術やデータ活用に精通した人材の育成・確保（n=281）</c:v>
                </c:pt>
                <c:pt idx="5">
                  <c:v>外部との連携に向けた取り組み（n=278）</c:v>
                </c:pt>
                <c:pt idx="6">
                  <c:v>事業部門におけるDXを担う人材の育成・確保（n=282）</c:v>
                </c:pt>
                <c:pt idx="7">
                  <c:v>DXの取り組みの事業（現場レベル）までの落とし込み（n=279）</c:v>
                </c:pt>
                <c:pt idx="8">
                  <c:v>既存技術への依存からの脱却（n=276）</c:v>
                </c:pt>
                <c:pt idx="9">
                  <c:v>「業務に精通した人材」と「技術に精通した人材」を融合する仕組み（n=277）</c:v>
                </c:pt>
                <c:pt idx="10">
                  <c:v>技術的負債への対応（n=276）</c:v>
                </c:pt>
              </c:strCache>
            </c:strRef>
          </c:cat>
          <c:val>
            <c:numRef>
              <c:f>'13-6DX取り組み・設立年別'!$Q$6:$Q$16</c:f>
              <c:numCache>
                <c:formatCode>0.0%</c:formatCode>
                <c:ptCount val="11"/>
                <c:pt idx="0">
                  <c:v>0.27046263345195731</c:v>
                </c:pt>
                <c:pt idx="1">
                  <c:v>0.28673835125448027</c:v>
                </c:pt>
                <c:pt idx="2">
                  <c:v>0.25818181818181818</c:v>
                </c:pt>
                <c:pt idx="3">
                  <c:v>0.34306569343065696</c:v>
                </c:pt>
                <c:pt idx="4">
                  <c:v>0.22419928825622776</c:v>
                </c:pt>
                <c:pt idx="5">
                  <c:v>0.30575539568345322</c:v>
                </c:pt>
                <c:pt idx="6">
                  <c:v>0.28014184397163122</c:v>
                </c:pt>
                <c:pt idx="7">
                  <c:v>0.29749103942652327</c:v>
                </c:pt>
                <c:pt idx="8">
                  <c:v>0.26449275362318841</c:v>
                </c:pt>
                <c:pt idx="9">
                  <c:v>0.33212996389891697</c:v>
                </c:pt>
                <c:pt idx="10">
                  <c:v>0.39130434782608697</c:v>
                </c:pt>
              </c:numCache>
            </c:numRef>
          </c:val>
          <c:extLst>
            <c:ext xmlns:c16="http://schemas.microsoft.com/office/drawing/2014/chart" uri="{C3380CC4-5D6E-409C-BE32-E72D297353CC}">
              <c16:uniqueId val="{00000003-EFEB-4AE6-832F-89A216871C68}"/>
            </c:ext>
          </c:extLst>
        </c:ser>
        <c:ser>
          <c:idx val="4"/>
          <c:order val="4"/>
          <c:tx>
            <c:strRef>
              <c:f>'13-6DX取り組み・設立年別'!$R$5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'13-6DX取り組み・設立年別'!$M$6:$M$16</c:f>
              <c:strCache>
                <c:ptCount val="11"/>
                <c:pt idx="0">
                  <c:v>経営トップのコミットメント（n=281）</c:v>
                </c:pt>
                <c:pt idx="1">
                  <c:v>社内外でのビジョン共有（n=279）</c:v>
                </c:pt>
                <c:pt idx="2">
                  <c:v>経営・事業部門・IT部門が相互に協力する体制の構築（n=275）</c:v>
                </c:pt>
                <c:pt idx="3">
                  <c:v>失敗から学び、継続的に挑戦する仕組みの構築（n=274）</c:v>
                </c:pt>
                <c:pt idx="4">
                  <c:v>デジタル技術やデータ活用に精通した人材の育成・確保（n=281）</c:v>
                </c:pt>
                <c:pt idx="5">
                  <c:v>外部との連携に向けた取り組み（n=278）</c:v>
                </c:pt>
                <c:pt idx="6">
                  <c:v>事業部門におけるDXを担う人材の育成・確保（n=282）</c:v>
                </c:pt>
                <c:pt idx="7">
                  <c:v>DXの取り組みの事業（現場レベル）までの落とし込み（n=279）</c:v>
                </c:pt>
                <c:pt idx="8">
                  <c:v>既存技術への依存からの脱却（n=276）</c:v>
                </c:pt>
                <c:pt idx="9">
                  <c:v>「業務に精通した人材」と「技術に精通した人材」を融合する仕組み（n=277）</c:v>
                </c:pt>
                <c:pt idx="10">
                  <c:v>技術的負債への対応（n=276）</c:v>
                </c:pt>
              </c:strCache>
            </c:strRef>
          </c:cat>
          <c:val>
            <c:numRef>
              <c:f>'13-6DX取り組み・設立年別'!$R$6:$R$16</c:f>
              <c:numCache>
                <c:formatCode>0.0%</c:formatCode>
                <c:ptCount val="11"/>
                <c:pt idx="0">
                  <c:v>3.2028469750889681E-2</c:v>
                </c:pt>
                <c:pt idx="1">
                  <c:v>3.9426523297491037E-2</c:v>
                </c:pt>
                <c:pt idx="2">
                  <c:v>2.9090909090909091E-2</c:v>
                </c:pt>
                <c:pt idx="3">
                  <c:v>5.8394160583941604E-2</c:v>
                </c:pt>
                <c:pt idx="4">
                  <c:v>3.2028469750889681E-2</c:v>
                </c:pt>
                <c:pt idx="5">
                  <c:v>7.1942446043165464E-2</c:v>
                </c:pt>
                <c:pt idx="6">
                  <c:v>3.1914893617021274E-2</c:v>
                </c:pt>
                <c:pt idx="7">
                  <c:v>4.6594982078853049E-2</c:v>
                </c:pt>
                <c:pt idx="8">
                  <c:v>6.8840579710144928E-2</c:v>
                </c:pt>
                <c:pt idx="9">
                  <c:v>6.4981949458483748E-2</c:v>
                </c:pt>
                <c:pt idx="10">
                  <c:v>0.12681159420289856</c:v>
                </c:pt>
              </c:numCache>
            </c:numRef>
          </c:val>
          <c:extLst>
            <c:ext xmlns:c16="http://schemas.microsoft.com/office/drawing/2014/chart" uri="{C3380CC4-5D6E-409C-BE32-E72D297353CC}">
              <c16:uniqueId val="{00000004-EFEB-4AE6-832F-89A216871C68}"/>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42677884014498191"/>
          <c:y val="0.88013079607890099"/>
          <c:w val="0.53503947423238774"/>
          <c:h val="4.00654761904761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40265800108317"/>
          <c:y val="0.12416454425871909"/>
          <c:w val="0.54340061658959293"/>
          <c:h val="0.72979590853841003"/>
        </c:manualLayout>
      </c:layout>
      <c:barChart>
        <c:barDir val="bar"/>
        <c:grouping val="stacked"/>
        <c:varyColors val="0"/>
        <c:ser>
          <c:idx val="0"/>
          <c:order val="0"/>
          <c:tx>
            <c:strRef>
              <c:f>'13-6DX取り組み・設立年別'!$N$5</c:f>
              <c:strCache>
                <c:ptCount val="1"/>
                <c:pt idx="0">
                  <c:v>実施中</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'13-6DX取り組み・設立年別'!$M$18:$M$28</c:f>
              <c:strCache>
                <c:ptCount val="11"/>
                <c:pt idx="0">
                  <c:v>経営トップのコミットメント（n=247）</c:v>
                </c:pt>
                <c:pt idx="1">
                  <c:v>社内外でのビジョン共有（n=244）</c:v>
                </c:pt>
                <c:pt idx="2">
                  <c:v>経営・事業部門・IT部門が相互に協力する体制の構築（n=242）</c:v>
                </c:pt>
                <c:pt idx="3">
                  <c:v>失敗から学び、継続的に挑戦する仕組みの構築（n=242）</c:v>
                </c:pt>
                <c:pt idx="4">
                  <c:v>デジタル技術やデータ活用に精通した人材の育成・確保（n=245）</c:v>
                </c:pt>
                <c:pt idx="5">
                  <c:v>外部との連携に向けた取り組み（n=244）</c:v>
                </c:pt>
                <c:pt idx="6">
                  <c:v>事業部門におけるDXを担う人材の育成・確保（n=243）</c:v>
                </c:pt>
                <c:pt idx="7">
                  <c:v>DXの取り組みの事業（現場レベル）までの落とし込み（n=240）</c:v>
                </c:pt>
                <c:pt idx="8">
                  <c:v>既存技術への依存からの脱却（n=243）</c:v>
                </c:pt>
                <c:pt idx="9">
                  <c:v>「業務に精通した人材」と「技術に精通した人材」を融合する仕組み（n=240）</c:v>
                </c:pt>
                <c:pt idx="10">
                  <c:v>技術的負債への対応（n=241）</c:v>
                </c:pt>
              </c:strCache>
            </c:strRef>
          </c:cat>
          <c:val>
            <c:numRef>
              <c:f>'13-6DX取り組み・設立年別'!$N$18:$N$28</c:f>
              <c:numCache>
                <c:formatCode>0.0%</c:formatCode>
                <c:ptCount val="11"/>
                <c:pt idx="0">
                  <c:v>0.36032388663967613</c:v>
                </c:pt>
                <c:pt idx="1">
                  <c:v>0.29098360655737704</c:v>
                </c:pt>
                <c:pt idx="2">
                  <c:v>0.26446280991735538</c:v>
                </c:pt>
                <c:pt idx="3">
                  <c:v>0.24380165289256198</c:v>
                </c:pt>
                <c:pt idx="4">
                  <c:v>0.22040816326530613</c:v>
                </c:pt>
                <c:pt idx="5">
                  <c:v>0.20491803278688525</c:v>
                </c:pt>
                <c:pt idx="6">
                  <c:v>0.20164609053497942</c:v>
                </c:pt>
                <c:pt idx="7">
                  <c:v>0.14166666666666666</c:v>
                </c:pt>
                <c:pt idx="8">
                  <c:v>0.15226337448559671</c:v>
                </c:pt>
                <c:pt idx="9">
                  <c:v>0.12083333333333333</c:v>
                </c:pt>
                <c:pt idx="10">
                  <c:v>7.0539419087136929E-2</c:v>
                </c:pt>
              </c:numCache>
            </c:numRef>
          </c:val>
          <c:extLst>
            <c:ext xmlns:c16="http://schemas.microsoft.com/office/drawing/2014/chart" uri="{C3380CC4-5D6E-409C-BE32-E72D297353CC}">
              <c16:uniqueId val="{00000000-4B6F-4BAE-8963-1A225D68C72F}"/>
            </c:ext>
          </c:extLst>
        </c:ser>
        <c:ser>
          <c:idx val="2"/>
          <c:order val="1"/>
          <c:tx>
            <c:strRef>
              <c:f>'13-6DX取り組み・設立年別'!$O$5</c:f>
              <c:strCache>
                <c:ptCount val="1"/>
                <c:pt idx="0">
                  <c:v>準備中</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'13-6DX取り組み・設立年別'!$M$18:$M$28</c:f>
              <c:strCache>
                <c:ptCount val="11"/>
                <c:pt idx="0">
                  <c:v>経営トップのコミットメント（n=247）</c:v>
                </c:pt>
                <c:pt idx="1">
                  <c:v>社内外でのビジョン共有（n=244）</c:v>
                </c:pt>
                <c:pt idx="2">
                  <c:v>経営・事業部門・IT部門が相互に協力する体制の構築（n=242）</c:v>
                </c:pt>
                <c:pt idx="3">
                  <c:v>失敗から学び、継続的に挑戦する仕組みの構築（n=242）</c:v>
                </c:pt>
                <c:pt idx="4">
                  <c:v>デジタル技術やデータ活用に精通した人材の育成・確保（n=245）</c:v>
                </c:pt>
                <c:pt idx="5">
                  <c:v>外部との連携に向けた取り組み（n=244）</c:v>
                </c:pt>
                <c:pt idx="6">
                  <c:v>事業部門におけるDXを担う人材の育成・確保（n=243）</c:v>
                </c:pt>
                <c:pt idx="7">
                  <c:v>DXの取り組みの事業（現場レベル）までの落とし込み（n=240）</c:v>
                </c:pt>
                <c:pt idx="8">
                  <c:v>既存技術への依存からの脱却（n=243）</c:v>
                </c:pt>
                <c:pt idx="9">
                  <c:v>「業務に精通した人材」と「技術に精通した人材」を融合する仕組み（n=240）</c:v>
                </c:pt>
                <c:pt idx="10">
                  <c:v>技術的負債への対応（n=241）</c:v>
                </c:pt>
              </c:strCache>
            </c:strRef>
          </c:cat>
          <c:val>
            <c:numRef>
              <c:f>'13-6DX取り組み・設立年別'!$O$18:$O$28</c:f>
              <c:numCache>
                <c:formatCode>0.0%</c:formatCode>
                <c:ptCount val="11"/>
                <c:pt idx="0">
                  <c:v>7.28744939271255E-2</c:v>
                </c:pt>
                <c:pt idx="1">
                  <c:v>6.9672131147540978E-2</c:v>
                </c:pt>
                <c:pt idx="2">
                  <c:v>0.1115702479338843</c:v>
                </c:pt>
                <c:pt idx="3">
                  <c:v>7.0247933884297523E-2</c:v>
                </c:pt>
                <c:pt idx="4">
                  <c:v>0.10612244897959183</c:v>
                </c:pt>
                <c:pt idx="5">
                  <c:v>7.7868852459016397E-2</c:v>
                </c:pt>
                <c:pt idx="6">
                  <c:v>8.2304526748971193E-2</c:v>
                </c:pt>
                <c:pt idx="7">
                  <c:v>0.1125</c:v>
                </c:pt>
                <c:pt idx="8">
                  <c:v>0.11522633744855967</c:v>
                </c:pt>
                <c:pt idx="9">
                  <c:v>9.583333333333334E-2</c:v>
                </c:pt>
                <c:pt idx="10">
                  <c:v>8.7136929460580909E-2</c:v>
                </c:pt>
              </c:numCache>
            </c:numRef>
          </c:val>
          <c:extLst>
            <c:ext xmlns:c16="http://schemas.microsoft.com/office/drawing/2014/chart" uri="{C3380CC4-5D6E-409C-BE32-E72D297353CC}">
              <c16:uniqueId val="{00000001-4B6F-4BAE-8963-1A225D68C72F}"/>
            </c:ext>
          </c:extLst>
        </c:ser>
        <c:ser>
          <c:idx val="1"/>
          <c:order val="2"/>
          <c:tx>
            <c:strRef>
              <c:f>'13-6DX取り組み・設立年別'!$P$5</c:f>
              <c:strCache>
                <c:ptCount val="1"/>
                <c:pt idx="0">
                  <c:v>検討中</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'13-6DX取り組み・設立年別'!$M$18:$M$28</c:f>
              <c:strCache>
                <c:ptCount val="11"/>
                <c:pt idx="0">
                  <c:v>経営トップのコミットメント（n=247）</c:v>
                </c:pt>
                <c:pt idx="1">
                  <c:v>社内外でのビジョン共有（n=244）</c:v>
                </c:pt>
                <c:pt idx="2">
                  <c:v>経営・事業部門・IT部門が相互に協力する体制の構築（n=242）</c:v>
                </c:pt>
                <c:pt idx="3">
                  <c:v>失敗から学び、継続的に挑戦する仕組みの構築（n=242）</c:v>
                </c:pt>
                <c:pt idx="4">
                  <c:v>デジタル技術やデータ活用に精通した人材の育成・確保（n=245）</c:v>
                </c:pt>
                <c:pt idx="5">
                  <c:v>外部との連携に向けた取り組み（n=244）</c:v>
                </c:pt>
                <c:pt idx="6">
                  <c:v>事業部門におけるDXを担う人材の育成・確保（n=243）</c:v>
                </c:pt>
                <c:pt idx="7">
                  <c:v>DXの取り組みの事業（現場レベル）までの落とし込み（n=240）</c:v>
                </c:pt>
                <c:pt idx="8">
                  <c:v>既存技術への依存からの脱却（n=243）</c:v>
                </c:pt>
                <c:pt idx="9">
                  <c:v>「業務に精通した人材」と「技術に精通した人材」を融合する仕組み（n=240）</c:v>
                </c:pt>
                <c:pt idx="10">
                  <c:v>技術的負債への対応（n=241）</c:v>
                </c:pt>
              </c:strCache>
            </c:strRef>
          </c:cat>
          <c:val>
            <c:numRef>
              <c:f>'13-6DX取り組み・設立年別'!$P$18:$P$28</c:f>
              <c:numCache>
                <c:formatCode>0.0%</c:formatCode>
                <c:ptCount val="11"/>
                <c:pt idx="0">
                  <c:v>0.20242914979757085</c:v>
                </c:pt>
                <c:pt idx="1">
                  <c:v>0.23770491803278687</c:v>
                </c:pt>
                <c:pt idx="2">
                  <c:v>0.25206611570247933</c:v>
                </c:pt>
                <c:pt idx="3">
                  <c:v>0.24793388429752067</c:v>
                </c:pt>
                <c:pt idx="4">
                  <c:v>0.30204081632653063</c:v>
                </c:pt>
                <c:pt idx="5">
                  <c:v>0.28688524590163933</c:v>
                </c:pt>
                <c:pt idx="6">
                  <c:v>0.27572016460905352</c:v>
                </c:pt>
                <c:pt idx="7">
                  <c:v>0.25</c:v>
                </c:pt>
                <c:pt idx="8">
                  <c:v>0.30452674897119342</c:v>
                </c:pt>
                <c:pt idx="9">
                  <c:v>0.30416666666666664</c:v>
                </c:pt>
                <c:pt idx="10">
                  <c:v>0.17427385892116182</c:v>
                </c:pt>
              </c:numCache>
            </c:numRef>
          </c:val>
          <c:extLst>
            <c:ext xmlns:c16="http://schemas.microsoft.com/office/drawing/2014/chart" uri="{C3380CC4-5D6E-409C-BE32-E72D297353CC}">
              <c16:uniqueId val="{00000002-4B6F-4BAE-8963-1A225D68C72F}"/>
            </c:ext>
          </c:extLst>
        </c:ser>
        <c:ser>
          <c:idx val="3"/>
          <c:order val="3"/>
          <c:tx>
            <c:strRef>
              <c:f>'13-6DX取り組み・設立年別'!$Q$5</c:f>
              <c:strCache>
                <c:ptCount val="1"/>
                <c:pt idx="0">
                  <c:v>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'13-6DX取り組み・設立年別'!$M$18:$M$28</c:f>
              <c:strCache>
                <c:ptCount val="11"/>
                <c:pt idx="0">
                  <c:v>経営トップのコミットメント（n=247）</c:v>
                </c:pt>
                <c:pt idx="1">
                  <c:v>社内外でのビジョン共有（n=244）</c:v>
                </c:pt>
                <c:pt idx="2">
                  <c:v>経営・事業部門・IT部門が相互に協力する体制の構築（n=242）</c:v>
                </c:pt>
                <c:pt idx="3">
                  <c:v>失敗から学び、継続的に挑戦する仕組みの構築（n=242）</c:v>
                </c:pt>
                <c:pt idx="4">
                  <c:v>デジタル技術やデータ活用に精通した人材の育成・確保（n=245）</c:v>
                </c:pt>
                <c:pt idx="5">
                  <c:v>外部との連携に向けた取り組み（n=244）</c:v>
                </c:pt>
                <c:pt idx="6">
                  <c:v>事業部門におけるDXを担う人材の育成・確保（n=243）</c:v>
                </c:pt>
                <c:pt idx="7">
                  <c:v>DXの取り組みの事業（現場レベル）までの落とし込み（n=240）</c:v>
                </c:pt>
                <c:pt idx="8">
                  <c:v>既存技術への依存からの脱却（n=243）</c:v>
                </c:pt>
                <c:pt idx="9">
                  <c:v>「業務に精通した人材」と「技術に精通した人材」を融合する仕組み（n=240）</c:v>
                </c:pt>
                <c:pt idx="10">
                  <c:v>技術的負債への対応（n=241）</c:v>
                </c:pt>
              </c:strCache>
            </c:strRef>
          </c:cat>
          <c:val>
            <c:numRef>
              <c:f>'13-6DX取り組み・設立年別'!$Q$18:$Q$28</c:f>
              <c:numCache>
                <c:formatCode>0.0%</c:formatCode>
                <c:ptCount val="11"/>
                <c:pt idx="0">
                  <c:v>0.32793522267206476</c:v>
                </c:pt>
                <c:pt idx="1">
                  <c:v>0.36885245901639346</c:v>
                </c:pt>
                <c:pt idx="2">
                  <c:v>0.31818181818181818</c:v>
                </c:pt>
                <c:pt idx="3">
                  <c:v>0.3925619834710744</c:v>
                </c:pt>
                <c:pt idx="4">
                  <c:v>0.33061224489795921</c:v>
                </c:pt>
                <c:pt idx="5">
                  <c:v>0.38524590163934425</c:v>
                </c:pt>
                <c:pt idx="6">
                  <c:v>0.39094650205761317</c:v>
                </c:pt>
                <c:pt idx="7">
                  <c:v>0.43333333333333335</c:v>
                </c:pt>
                <c:pt idx="8">
                  <c:v>0.35802469135802467</c:v>
                </c:pt>
                <c:pt idx="9">
                  <c:v>0.43333333333333335</c:v>
                </c:pt>
                <c:pt idx="10">
                  <c:v>0.53526970954356845</c:v>
                </c:pt>
              </c:numCache>
            </c:numRef>
          </c:val>
          <c:extLst>
            <c:ext xmlns:c16="http://schemas.microsoft.com/office/drawing/2014/chart" uri="{C3380CC4-5D6E-409C-BE32-E72D297353CC}">
              <c16:uniqueId val="{00000003-4B6F-4BAE-8963-1A225D68C72F}"/>
            </c:ext>
          </c:extLst>
        </c:ser>
        <c:ser>
          <c:idx val="4"/>
          <c:order val="4"/>
          <c:tx>
            <c:strRef>
              <c:f>'13-6DX取り組み・設立年別'!$R$5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'13-6DX取り組み・設立年別'!$M$18:$M$28</c:f>
              <c:strCache>
                <c:ptCount val="11"/>
                <c:pt idx="0">
                  <c:v>経営トップのコミットメント（n=247）</c:v>
                </c:pt>
                <c:pt idx="1">
                  <c:v>社内外でのビジョン共有（n=244）</c:v>
                </c:pt>
                <c:pt idx="2">
                  <c:v>経営・事業部門・IT部門が相互に協力する体制の構築（n=242）</c:v>
                </c:pt>
                <c:pt idx="3">
                  <c:v>失敗から学び、継続的に挑戦する仕組みの構築（n=242）</c:v>
                </c:pt>
                <c:pt idx="4">
                  <c:v>デジタル技術やデータ活用に精通した人材の育成・確保（n=245）</c:v>
                </c:pt>
                <c:pt idx="5">
                  <c:v>外部との連携に向けた取り組み（n=244）</c:v>
                </c:pt>
                <c:pt idx="6">
                  <c:v>事業部門におけるDXを担う人材の育成・確保（n=243）</c:v>
                </c:pt>
                <c:pt idx="7">
                  <c:v>DXの取り組みの事業（現場レベル）までの落とし込み（n=240）</c:v>
                </c:pt>
                <c:pt idx="8">
                  <c:v>既存技術への依存からの脱却（n=243）</c:v>
                </c:pt>
                <c:pt idx="9">
                  <c:v>「業務に精通した人材」と「技術に精通した人材」を融合する仕組み（n=240）</c:v>
                </c:pt>
                <c:pt idx="10">
                  <c:v>技術的負債への対応（n=241）</c:v>
                </c:pt>
              </c:strCache>
            </c:strRef>
          </c:cat>
          <c:val>
            <c:numRef>
              <c:f>'13-6DX取り組み・設立年別'!$R$18:$R$28</c:f>
              <c:numCache>
                <c:formatCode>0.0%</c:formatCode>
                <c:ptCount val="11"/>
                <c:pt idx="0">
                  <c:v>3.643724696356275E-2</c:v>
                </c:pt>
                <c:pt idx="1">
                  <c:v>3.2786885245901641E-2</c:v>
                </c:pt>
                <c:pt idx="2">
                  <c:v>5.3719008264462811E-2</c:v>
                </c:pt>
                <c:pt idx="3">
                  <c:v>4.5454545454545456E-2</c:v>
                </c:pt>
                <c:pt idx="4">
                  <c:v>4.0816326530612242E-2</c:v>
                </c:pt>
                <c:pt idx="5">
                  <c:v>4.5081967213114756E-2</c:v>
                </c:pt>
                <c:pt idx="6">
                  <c:v>4.9382716049382713E-2</c:v>
                </c:pt>
                <c:pt idx="7">
                  <c:v>6.25E-2</c:v>
                </c:pt>
                <c:pt idx="8">
                  <c:v>6.9958847736625515E-2</c:v>
                </c:pt>
                <c:pt idx="9">
                  <c:v>4.583333333333333E-2</c:v>
                </c:pt>
                <c:pt idx="10">
                  <c:v>0.13278008298755187</c:v>
                </c:pt>
              </c:numCache>
            </c:numRef>
          </c:val>
          <c:extLst>
            <c:ext xmlns:c16="http://schemas.microsoft.com/office/drawing/2014/chart" uri="{C3380CC4-5D6E-409C-BE32-E72D297353CC}">
              <c16:uniqueId val="{00000004-4B6F-4BAE-8963-1A225D68C72F}"/>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41619682956297127"/>
          <c:y val="0.88013079607890099"/>
          <c:w val="0.54641805191017789"/>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5836562096405"/>
          <c:y val="0.12669035224878453"/>
          <c:w val="0.54318314377369492"/>
          <c:h val="0.72979590853841003"/>
        </c:manualLayout>
      </c:layout>
      <c:barChart>
        <c:barDir val="bar"/>
        <c:grouping val="stacked"/>
        <c:varyColors val="0"/>
        <c:ser>
          <c:idx val="0"/>
          <c:order val="0"/>
          <c:tx>
            <c:strRef>
              <c:f>'13-6DX取り組み・設立年別'!$N$5</c:f>
              <c:strCache>
                <c:ptCount val="1"/>
                <c:pt idx="0">
                  <c:v>実施中</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'13-6DX取り組み・設立年別'!$M$30:$M$40</c:f>
              <c:strCache>
                <c:ptCount val="11"/>
                <c:pt idx="0">
                  <c:v>経営トップのコミットメント（n=193）</c:v>
                </c:pt>
                <c:pt idx="1">
                  <c:v>社内外でのビジョン共有（n=196）</c:v>
                </c:pt>
                <c:pt idx="2">
                  <c:v>経営・事業部門・IT部門が相互に協力する体制の構築（n=194）</c:v>
                </c:pt>
                <c:pt idx="3">
                  <c:v>失敗から学び、継続的に挑戦する仕組みの構築（n=195）</c:v>
                </c:pt>
                <c:pt idx="4">
                  <c:v>デジタル技術やデータ活用に精通した人材の育成・確保（n=194）</c:v>
                </c:pt>
                <c:pt idx="5">
                  <c:v>外部との連携に向けた取り組み（n=194）</c:v>
                </c:pt>
                <c:pt idx="6">
                  <c:v>事業部門におけるDXを担う人材の育成・確保（n=195）</c:v>
                </c:pt>
                <c:pt idx="7">
                  <c:v>DXの取り組みの事業（現場レベル）までの落とし込み（n=191）</c:v>
                </c:pt>
                <c:pt idx="8">
                  <c:v>既存技術への依存からの脱却（n=191）</c:v>
                </c:pt>
                <c:pt idx="9">
                  <c:v>「業務に精通した人材」と「技術に精通した人材」を融合する仕組み（n=194）</c:v>
                </c:pt>
                <c:pt idx="10">
                  <c:v>技術的負債への対応（n=192）</c:v>
                </c:pt>
              </c:strCache>
            </c:strRef>
          </c:cat>
          <c:val>
            <c:numRef>
              <c:f>'13-6DX取り組み・設立年別'!$N$30:$N$40</c:f>
              <c:numCache>
                <c:formatCode>0.0%</c:formatCode>
                <c:ptCount val="11"/>
                <c:pt idx="0">
                  <c:v>0.33160621761658032</c:v>
                </c:pt>
                <c:pt idx="1">
                  <c:v>0.32653061224489793</c:v>
                </c:pt>
                <c:pt idx="2">
                  <c:v>0.28350515463917525</c:v>
                </c:pt>
                <c:pt idx="3">
                  <c:v>0.26153846153846155</c:v>
                </c:pt>
                <c:pt idx="4">
                  <c:v>0.18556701030927836</c:v>
                </c:pt>
                <c:pt idx="5">
                  <c:v>0.22164948453608246</c:v>
                </c:pt>
                <c:pt idx="6">
                  <c:v>0.16923076923076924</c:v>
                </c:pt>
                <c:pt idx="7">
                  <c:v>0.21465968586387435</c:v>
                </c:pt>
                <c:pt idx="8">
                  <c:v>0.17277486910994763</c:v>
                </c:pt>
                <c:pt idx="9">
                  <c:v>0.17010309278350516</c:v>
                </c:pt>
                <c:pt idx="10">
                  <c:v>0.11458333333333333</c:v>
                </c:pt>
              </c:numCache>
            </c:numRef>
          </c:val>
          <c:extLst>
            <c:ext xmlns:c16="http://schemas.microsoft.com/office/drawing/2014/chart" uri="{C3380CC4-5D6E-409C-BE32-E72D297353CC}">
              <c16:uniqueId val="{00000000-3464-4F56-A5CD-D507E30688ED}"/>
            </c:ext>
          </c:extLst>
        </c:ser>
        <c:ser>
          <c:idx val="2"/>
          <c:order val="1"/>
          <c:tx>
            <c:strRef>
              <c:f>'13-6DX取り組み・設立年別'!$O$5</c:f>
              <c:strCache>
                <c:ptCount val="1"/>
                <c:pt idx="0">
                  <c:v>準備中</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'13-6DX取り組み・設立年別'!$M$30:$M$40</c:f>
              <c:strCache>
                <c:ptCount val="11"/>
                <c:pt idx="0">
                  <c:v>経営トップのコミットメント（n=193）</c:v>
                </c:pt>
                <c:pt idx="1">
                  <c:v>社内外でのビジョン共有（n=196）</c:v>
                </c:pt>
                <c:pt idx="2">
                  <c:v>経営・事業部門・IT部門が相互に協力する体制の構築（n=194）</c:v>
                </c:pt>
                <c:pt idx="3">
                  <c:v>失敗から学び、継続的に挑戦する仕組みの構築（n=195）</c:v>
                </c:pt>
                <c:pt idx="4">
                  <c:v>デジタル技術やデータ活用に精通した人材の育成・確保（n=194）</c:v>
                </c:pt>
                <c:pt idx="5">
                  <c:v>外部との連携に向けた取り組み（n=194）</c:v>
                </c:pt>
                <c:pt idx="6">
                  <c:v>事業部門におけるDXを担う人材の育成・確保（n=195）</c:v>
                </c:pt>
                <c:pt idx="7">
                  <c:v>DXの取り組みの事業（現場レベル）までの落とし込み（n=191）</c:v>
                </c:pt>
                <c:pt idx="8">
                  <c:v>既存技術への依存からの脱却（n=191）</c:v>
                </c:pt>
                <c:pt idx="9">
                  <c:v>「業務に精通した人材」と「技術に精通した人材」を融合する仕組み（n=194）</c:v>
                </c:pt>
                <c:pt idx="10">
                  <c:v>技術的負債への対応（n=192）</c:v>
                </c:pt>
              </c:strCache>
            </c:strRef>
          </c:cat>
          <c:val>
            <c:numRef>
              <c:f>'13-6DX取り組み・設立年別'!$O$30:$O$40</c:f>
              <c:numCache>
                <c:formatCode>0.0%</c:formatCode>
                <c:ptCount val="11"/>
                <c:pt idx="0">
                  <c:v>9.8445595854922283E-2</c:v>
                </c:pt>
                <c:pt idx="1">
                  <c:v>0.10204081632653061</c:v>
                </c:pt>
                <c:pt idx="2">
                  <c:v>0.14432989690721648</c:v>
                </c:pt>
                <c:pt idx="3">
                  <c:v>0.13846153846153847</c:v>
                </c:pt>
                <c:pt idx="4">
                  <c:v>0.14432989690721648</c:v>
                </c:pt>
                <c:pt idx="5">
                  <c:v>0.14948453608247422</c:v>
                </c:pt>
                <c:pt idx="6">
                  <c:v>0.12307692307692308</c:v>
                </c:pt>
                <c:pt idx="7">
                  <c:v>0.13612565445026178</c:v>
                </c:pt>
                <c:pt idx="8">
                  <c:v>0.13612565445026178</c:v>
                </c:pt>
                <c:pt idx="9">
                  <c:v>7.7319587628865982E-2</c:v>
                </c:pt>
                <c:pt idx="10">
                  <c:v>9.375E-2</c:v>
                </c:pt>
              </c:numCache>
            </c:numRef>
          </c:val>
          <c:extLst>
            <c:ext xmlns:c16="http://schemas.microsoft.com/office/drawing/2014/chart" uri="{C3380CC4-5D6E-409C-BE32-E72D297353CC}">
              <c16:uniqueId val="{00000001-3464-4F56-A5CD-D507E30688ED}"/>
            </c:ext>
          </c:extLst>
        </c:ser>
        <c:ser>
          <c:idx val="1"/>
          <c:order val="2"/>
          <c:tx>
            <c:strRef>
              <c:f>'13-6DX取り組み・設立年別'!$P$5</c:f>
              <c:strCache>
                <c:ptCount val="1"/>
                <c:pt idx="0">
                  <c:v>検討中</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'13-6DX取り組み・設立年別'!$M$30:$M$40</c:f>
              <c:strCache>
                <c:ptCount val="11"/>
                <c:pt idx="0">
                  <c:v>経営トップのコミットメント（n=193）</c:v>
                </c:pt>
                <c:pt idx="1">
                  <c:v>社内外でのビジョン共有（n=196）</c:v>
                </c:pt>
                <c:pt idx="2">
                  <c:v>経営・事業部門・IT部門が相互に協力する体制の構築（n=194）</c:v>
                </c:pt>
                <c:pt idx="3">
                  <c:v>失敗から学び、継続的に挑戦する仕組みの構築（n=195）</c:v>
                </c:pt>
                <c:pt idx="4">
                  <c:v>デジタル技術やデータ活用に精通した人材の育成・確保（n=194）</c:v>
                </c:pt>
                <c:pt idx="5">
                  <c:v>外部との連携に向けた取り組み（n=194）</c:v>
                </c:pt>
                <c:pt idx="6">
                  <c:v>事業部門におけるDXを担う人材の育成・確保（n=195）</c:v>
                </c:pt>
                <c:pt idx="7">
                  <c:v>DXの取り組みの事業（現場レベル）までの落とし込み（n=191）</c:v>
                </c:pt>
                <c:pt idx="8">
                  <c:v>既存技術への依存からの脱却（n=191）</c:v>
                </c:pt>
                <c:pt idx="9">
                  <c:v>「業務に精通した人材」と「技術に精通した人材」を融合する仕組み（n=194）</c:v>
                </c:pt>
                <c:pt idx="10">
                  <c:v>技術的負債への対応（n=192）</c:v>
                </c:pt>
              </c:strCache>
            </c:strRef>
          </c:cat>
          <c:val>
            <c:numRef>
              <c:f>'13-6DX取り組み・設立年別'!$P$30:$P$40</c:f>
              <c:numCache>
                <c:formatCode>0.0%</c:formatCode>
                <c:ptCount val="11"/>
                <c:pt idx="0">
                  <c:v>0.21243523316062177</c:v>
                </c:pt>
                <c:pt idx="1">
                  <c:v>0.21938775510204081</c:v>
                </c:pt>
                <c:pt idx="2">
                  <c:v>0.24742268041237114</c:v>
                </c:pt>
                <c:pt idx="3">
                  <c:v>0.22564102564102564</c:v>
                </c:pt>
                <c:pt idx="4">
                  <c:v>0.31443298969072164</c:v>
                </c:pt>
                <c:pt idx="5">
                  <c:v>0.26288659793814434</c:v>
                </c:pt>
                <c:pt idx="6">
                  <c:v>0.31794871794871793</c:v>
                </c:pt>
                <c:pt idx="7">
                  <c:v>0.29319371727748689</c:v>
                </c:pt>
                <c:pt idx="8">
                  <c:v>0.35602094240837695</c:v>
                </c:pt>
                <c:pt idx="9">
                  <c:v>0.33505154639175255</c:v>
                </c:pt>
                <c:pt idx="10">
                  <c:v>0.27604166666666669</c:v>
                </c:pt>
              </c:numCache>
            </c:numRef>
          </c:val>
          <c:extLst>
            <c:ext xmlns:c16="http://schemas.microsoft.com/office/drawing/2014/chart" uri="{C3380CC4-5D6E-409C-BE32-E72D297353CC}">
              <c16:uniqueId val="{00000002-3464-4F56-A5CD-D507E30688ED}"/>
            </c:ext>
          </c:extLst>
        </c:ser>
        <c:ser>
          <c:idx val="3"/>
          <c:order val="3"/>
          <c:tx>
            <c:strRef>
              <c:f>'13-6DX取り組み・設立年別'!$Q$5</c:f>
              <c:strCache>
                <c:ptCount val="1"/>
                <c:pt idx="0">
                  <c:v>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'13-6DX取り組み・設立年別'!$M$30:$M$40</c:f>
              <c:strCache>
                <c:ptCount val="11"/>
                <c:pt idx="0">
                  <c:v>経営トップのコミットメント（n=193）</c:v>
                </c:pt>
                <c:pt idx="1">
                  <c:v>社内外でのビジョン共有（n=196）</c:v>
                </c:pt>
                <c:pt idx="2">
                  <c:v>経営・事業部門・IT部門が相互に協力する体制の構築（n=194）</c:v>
                </c:pt>
                <c:pt idx="3">
                  <c:v>失敗から学び、継続的に挑戦する仕組みの構築（n=195）</c:v>
                </c:pt>
                <c:pt idx="4">
                  <c:v>デジタル技術やデータ活用に精通した人材の育成・確保（n=194）</c:v>
                </c:pt>
                <c:pt idx="5">
                  <c:v>外部との連携に向けた取り組み（n=194）</c:v>
                </c:pt>
                <c:pt idx="6">
                  <c:v>事業部門におけるDXを担う人材の育成・確保（n=195）</c:v>
                </c:pt>
                <c:pt idx="7">
                  <c:v>DXの取り組みの事業（現場レベル）までの落とし込み（n=191）</c:v>
                </c:pt>
                <c:pt idx="8">
                  <c:v>既存技術への依存からの脱却（n=191）</c:v>
                </c:pt>
                <c:pt idx="9">
                  <c:v>「業務に精通した人材」と「技術に精通した人材」を融合する仕組み（n=194）</c:v>
                </c:pt>
                <c:pt idx="10">
                  <c:v>技術的負債への対応（n=192）</c:v>
                </c:pt>
              </c:strCache>
            </c:strRef>
          </c:cat>
          <c:val>
            <c:numRef>
              <c:f>'13-6DX取り組み・設立年別'!$Q$30:$Q$40</c:f>
              <c:numCache>
                <c:formatCode>0.0%</c:formatCode>
                <c:ptCount val="11"/>
                <c:pt idx="0">
                  <c:v>0.31606217616580312</c:v>
                </c:pt>
                <c:pt idx="1">
                  <c:v>0.31122448979591838</c:v>
                </c:pt>
                <c:pt idx="2">
                  <c:v>0.28350515463917525</c:v>
                </c:pt>
                <c:pt idx="3">
                  <c:v>0.32307692307692309</c:v>
                </c:pt>
                <c:pt idx="4">
                  <c:v>0.29896907216494845</c:v>
                </c:pt>
                <c:pt idx="5">
                  <c:v>0.29896907216494845</c:v>
                </c:pt>
                <c:pt idx="6">
                  <c:v>0.33846153846153848</c:v>
                </c:pt>
                <c:pt idx="7">
                  <c:v>0.31413612565445026</c:v>
                </c:pt>
                <c:pt idx="8">
                  <c:v>0.26701570680628273</c:v>
                </c:pt>
                <c:pt idx="9">
                  <c:v>0.35567010309278352</c:v>
                </c:pt>
                <c:pt idx="10">
                  <c:v>0.421875</c:v>
                </c:pt>
              </c:numCache>
            </c:numRef>
          </c:val>
          <c:extLst>
            <c:ext xmlns:c16="http://schemas.microsoft.com/office/drawing/2014/chart" uri="{C3380CC4-5D6E-409C-BE32-E72D297353CC}">
              <c16:uniqueId val="{00000003-3464-4F56-A5CD-D507E30688ED}"/>
            </c:ext>
          </c:extLst>
        </c:ser>
        <c:ser>
          <c:idx val="4"/>
          <c:order val="4"/>
          <c:tx>
            <c:strRef>
              <c:f>'13-6DX取り組み・設立年別'!$R$5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'13-6DX取り組み・設立年別'!$M$30:$M$40</c:f>
              <c:strCache>
                <c:ptCount val="11"/>
                <c:pt idx="0">
                  <c:v>経営トップのコミットメント（n=193）</c:v>
                </c:pt>
                <c:pt idx="1">
                  <c:v>社内外でのビジョン共有（n=196）</c:v>
                </c:pt>
                <c:pt idx="2">
                  <c:v>経営・事業部門・IT部門が相互に協力する体制の構築（n=194）</c:v>
                </c:pt>
                <c:pt idx="3">
                  <c:v>失敗から学び、継続的に挑戦する仕組みの構築（n=195）</c:v>
                </c:pt>
                <c:pt idx="4">
                  <c:v>デジタル技術やデータ活用に精通した人材の育成・確保（n=194）</c:v>
                </c:pt>
                <c:pt idx="5">
                  <c:v>外部との連携に向けた取り組み（n=194）</c:v>
                </c:pt>
                <c:pt idx="6">
                  <c:v>事業部門におけるDXを担う人材の育成・確保（n=195）</c:v>
                </c:pt>
                <c:pt idx="7">
                  <c:v>DXの取り組みの事業（現場レベル）までの落とし込み（n=191）</c:v>
                </c:pt>
                <c:pt idx="8">
                  <c:v>既存技術への依存からの脱却（n=191）</c:v>
                </c:pt>
                <c:pt idx="9">
                  <c:v>「業務に精通した人材」と「技術に精通した人材」を融合する仕組み（n=194）</c:v>
                </c:pt>
                <c:pt idx="10">
                  <c:v>技術的負債への対応（n=192）</c:v>
                </c:pt>
              </c:strCache>
            </c:strRef>
          </c:cat>
          <c:val>
            <c:numRef>
              <c:f>'13-6DX取り組み・設立年別'!$R$30:$R$40</c:f>
              <c:numCache>
                <c:formatCode>0.0%</c:formatCode>
                <c:ptCount val="11"/>
                <c:pt idx="0">
                  <c:v>4.145077720207254E-2</c:v>
                </c:pt>
                <c:pt idx="1">
                  <c:v>4.0816326530612242E-2</c:v>
                </c:pt>
                <c:pt idx="2">
                  <c:v>4.1237113402061855E-2</c:v>
                </c:pt>
                <c:pt idx="3">
                  <c:v>5.128205128205128E-2</c:v>
                </c:pt>
                <c:pt idx="4">
                  <c:v>5.6701030927835051E-2</c:v>
                </c:pt>
                <c:pt idx="5">
                  <c:v>6.7010309278350513E-2</c:v>
                </c:pt>
                <c:pt idx="6">
                  <c:v>5.128205128205128E-2</c:v>
                </c:pt>
                <c:pt idx="7">
                  <c:v>4.1884816753926704E-2</c:v>
                </c:pt>
                <c:pt idx="8">
                  <c:v>6.8062827225130892E-2</c:v>
                </c:pt>
                <c:pt idx="9">
                  <c:v>6.1855670103092786E-2</c:v>
                </c:pt>
                <c:pt idx="10">
                  <c:v>9.375E-2</c:v>
                </c:pt>
              </c:numCache>
            </c:numRef>
          </c:val>
          <c:extLst>
            <c:ext xmlns:c16="http://schemas.microsoft.com/office/drawing/2014/chart" uri="{C3380CC4-5D6E-409C-BE32-E72D297353CC}">
              <c16:uniqueId val="{00000004-3464-4F56-A5CD-D507E30688ED}"/>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41751958088572266"/>
          <c:y val="0.88013079607890099"/>
          <c:w val="0.54774080323292917"/>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470698905999582"/>
          <c:y val="6.4344975343991098E-2"/>
          <c:w val="0.64195044167866111"/>
          <c:h val="0.6646714063654664"/>
        </c:manualLayout>
      </c:layout>
      <c:barChart>
        <c:barDir val="bar"/>
        <c:grouping val="percentStacked"/>
        <c:varyColors val="0"/>
        <c:ser>
          <c:idx val="0"/>
          <c:order val="0"/>
          <c:tx>
            <c:strRef>
              <c:f>'14-1当てはまる企業類型'!$F$4</c:f>
              <c:strCache>
                <c:ptCount val="1"/>
                <c:pt idx="0">
                  <c:v>ほぼ全事業に当てはまる</c:v>
                </c:pt>
              </c:strCache>
            </c:strRef>
          </c:tx>
          <c:spPr>
            <a:solidFill>
              <a:srgbClr val="F4B183"/>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'14-1当てはまる企業類型'!$C$5:$C$12</c:f>
              <c:strCache>
                <c:ptCount val="4"/>
                <c:pt idx="0">
                  <c:v>企業の変革を共に推進するパートナー (n=820)</c:v>
                </c:pt>
                <c:pt idx="1">
                  <c:v>DX に必要な技術を提供するパートナー (n=810)</c:v>
                </c:pt>
                <c:pt idx="2">
                  <c:v>共通プラットフォームの提供主体 (n=814)</c:v>
                </c:pt>
                <c:pt idx="3">
                  <c:v>新ビジネス・サービスの提供主体 (n=814)</c:v>
                </c:pt>
              </c:strCache>
            </c:strRef>
          </c:cat>
          <c:val>
            <c:numRef>
              <c:f>'14-1当てはまる企業類型'!$F$5:$F$12</c:f>
              <c:numCache>
                <c:formatCode>0.0%</c:formatCode>
                <c:ptCount val="4"/>
                <c:pt idx="0">
                  <c:v>0.13292682926829269</c:v>
                </c:pt>
                <c:pt idx="1">
                  <c:v>0.10246913580246914</c:v>
                </c:pt>
                <c:pt idx="2">
                  <c:v>7.6167076167076173E-2</c:v>
                </c:pt>
                <c:pt idx="3">
                  <c:v>9.8280098280098274E-2</c:v>
                </c:pt>
              </c:numCache>
            </c:numRef>
          </c:val>
          <c:extLst>
            <c:ext xmlns:c16="http://schemas.microsoft.com/office/drawing/2014/chart" uri="{C3380CC4-5D6E-409C-BE32-E72D297353CC}">
              <c16:uniqueId val="{00000000-D99B-4732-A856-9A3F6ED53D93}"/>
            </c:ext>
          </c:extLst>
        </c:ser>
        <c:ser>
          <c:idx val="1"/>
          <c:order val="1"/>
          <c:tx>
            <c:strRef>
              <c:f>'14-1当てはまる企業類型'!$G$4</c:f>
              <c:strCache>
                <c:ptCount val="1"/>
                <c:pt idx="0">
                  <c:v>半数以上の事業に当てはまる</c:v>
                </c:pt>
              </c:strCache>
            </c:strRef>
          </c:tx>
          <c:spPr>
            <a:solidFill>
              <a:srgbClr val="F8CBAD"/>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'14-1当てはまる企業類型'!$C$5:$C$12</c:f>
              <c:strCache>
                <c:ptCount val="4"/>
                <c:pt idx="0">
                  <c:v>企業の変革を共に推進するパートナー (n=820)</c:v>
                </c:pt>
                <c:pt idx="1">
                  <c:v>DX に必要な技術を提供するパートナー (n=810)</c:v>
                </c:pt>
                <c:pt idx="2">
                  <c:v>共通プラットフォームの提供主体 (n=814)</c:v>
                </c:pt>
                <c:pt idx="3">
                  <c:v>新ビジネス・サービスの提供主体 (n=814)</c:v>
                </c:pt>
              </c:strCache>
            </c:strRef>
          </c:cat>
          <c:val>
            <c:numRef>
              <c:f>'14-1当てはまる企業類型'!$G$5:$G$12</c:f>
              <c:numCache>
                <c:formatCode>0.0%</c:formatCode>
                <c:ptCount val="4"/>
                <c:pt idx="0">
                  <c:v>0.12439024390243902</c:v>
                </c:pt>
                <c:pt idx="1">
                  <c:v>0.1</c:v>
                </c:pt>
                <c:pt idx="2">
                  <c:v>9.3366093366093361E-2</c:v>
                </c:pt>
                <c:pt idx="3">
                  <c:v>8.230958230958231E-2</c:v>
                </c:pt>
              </c:numCache>
            </c:numRef>
          </c:val>
          <c:extLst>
            <c:ext xmlns:c16="http://schemas.microsoft.com/office/drawing/2014/chart" uri="{C3380CC4-5D6E-409C-BE32-E72D297353CC}">
              <c16:uniqueId val="{00000001-D99B-4732-A856-9A3F6ED53D93}"/>
            </c:ext>
          </c:extLst>
        </c:ser>
        <c:ser>
          <c:idx val="2"/>
          <c:order val="2"/>
          <c:tx>
            <c:strRef>
              <c:f>'14-1当てはまる企業類型'!$H$4</c:f>
              <c:strCache>
                <c:ptCount val="1"/>
                <c:pt idx="0">
                  <c:v>一部の事業に当てはまる</c:v>
                </c:pt>
              </c:strCache>
            </c:strRef>
          </c:tx>
          <c:spPr>
            <a:solidFill>
              <a:srgbClr val="C6E0B4"/>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'14-1当てはまる企業類型'!$C$5:$C$12</c:f>
              <c:strCache>
                <c:ptCount val="4"/>
                <c:pt idx="0">
                  <c:v>企業の変革を共に推進するパートナー (n=820)</c:v>
                </c:pt>
                <c:pt idx="1">
                  <c:v>DX に必要な技術を提供するパートナー (n=810)</c:v>
                </c:pt>
                <c:pt idx="2">
                  <c:v>共通プラットフォームの提供主体 (n=814)</c:v>
                </c:pt>
                <c:pt idx="3">
                  <c:v>新ビジネス・サービスの提供主体 (n=814)</c:v>
                </c:pt>
              </c:strCache>
            </c:strRef>
          </c:cat>
          <c:val>
            <c:numRef>
              <c:f>'14-1当てはまる企業類型'!$H$5:$H$12</c:f>
              <c:numCache>
                <c:formatCode>0.0%</c:formatCode>
                <c:ptCount val="4"/>
                <c:pt idx="0">
                  <c:v>0.37073170731707317</c:v>
                </c:pt>
                <c:pt idx="1">
                  <c:v>0.36172839506172838</c:v>
                </c:pt>
                <c:pt idx="2">
                  <c:v>0.28746928746928746</c:v>
                </c:pt>
                <c:pt idx="3">
                  <c:v>0.33906633906633904</c:v>
                </c:pt>
              </c:numCache>
            </c:numRef>
          </c:val>
          <c:extLst>
            <c:ext xmlns:c16="http://schemas.microsoft.com/office/drawing/2014/chart" uri="{C3380CC4-5D6E-409C-BE32-E72D297353CC}">
              <c16:uniqueId val="{00000002-D99B-4732-A856-9A3F6ED53D93}"/>
            </c:ext>
          </c:extLst>
        </c:ser>
        <c:ser>
          <c:idx val="3"/>
          <c:order val="3"/>
          <c:tx>
            <c:strRef>
              <c:f>'14-1当てはまる企業類型'!$I$4</c:f>
              <c:strCache>
                <c:ptCount val="1"/>
                <c:pt idx="0">
                  <c:v>ほぼ全事業に当てはまらない</c:v>
                </c:pt>
              </c:strCache>
            </c:strRef>
          </c:tx>
          <c:spPr>
            <a:solidFill>
              <a:srgbClr val="A9D18E"/>
            </a:solidFill>
            <a:ln w="9525">
              <a:solidFill>
                <a:srgbClr val="000000"/>
              </a:solidFill>
            </a:ln>
          </c:spPr>
          <c:invertIfNegative val="0"/>
          <c:dLbls>
            <c:dLbl>
              <c:idx val="0"/>
              <c:layout>
                <c:manualLayout>
                  <c:x val="1.9982347339325946E-3"/>
                  <c:y val="7.87401574803149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9B-4732-A856-9A3F6ED53D93}"/>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'14-1当てはまる企業類型'!$C$5:$C$12</c:f>
              <c:strCache>
                <c:ptCount val="4"/>
                <c:pt idx="0">
                  <c:v>企業の変革を共に推進するパートナー (n=820)</c:v>
                </c:pt>
                <c:pt idx="1">
                  <c:v>DX に必要な技術を提供するパートナー (n=810)</c:v>
                </c:pt>
                <c:pt idx="2">
                  <c:v>共通プラットフォームの提供主体 (n=814)</c:v>
                </c:pt>
                <c:pt idx="3">
                  <c:v>新ビジネス・サービスの提供主体 (n=814)</c:v>
                </c:pt>
              </c:strCache>
            </c:strRef>
          </c:cat>
          <c:val>
            <c:numRef>
              <c:f>'14-1当てはまる企業類型'!$I$5:$I$12</c:f>
              <c:numCache>
                <c:formatCode>0.0%</c:formatCode>
                <c:ptCount val="4"/>
                <c:pt idx="0">
                  <c:v>0.23170731707317074</c:v>
                </c:pt>
                <c:pt idx="1">
                  <c:v>0.28024691358024689</c:v>
                </c:pt>
                <c:pt idx="2">
                  <c:v>0.3783783783783784</c:v>
                </c:pt>
                <c:pt idx="3">
                  <c:v>0.31818181818181818</c:v>
                </c:pt>
              </c:numCache>
            </c:numRef>
          </c:val>
          <c:extLst>
            <c:ext xmlns:c16="http://schemas.microsoft.com/office/drawing/2014/chart" uri="{C3380CC4-5D6E-409C-BE32-E72D297353CC}">
              <c16:uniqueId val="{00000004-D99B-4732-A856-9A3F6ED53D93}"/>
            </c:ext>
          </c:extLst>
        </c:ser>
        <c:ser>
          <c:idx val="4"/>
          <c:order val="4"/>
          <c:tx>
            <c:strRef>
              <c:f>'14-1当てはまる企業類型'!$J$4</c:f>
              <c:strCache>
                <c:ptCount val="1"/>
                <c:pt idx="0">
                  <c:v>わからない</c:v>
                </c:pt>
              </c:strCache>
            </c:strRef>
          </c:tx>
          <c:spPr>
            <a:solidFill>
              <a:schemeClr val="bg1"/>
            </a:solidFill>
            <a:ln w="9525">
              <a:solidFill>
                <a:srgbClr val="000000"/>
              </a:solidFill>
            </a:ln>
          </c:spPr>
          <c:invertIfNegative val="0"/>
          <c:dLbls>
            <c:dLbl>
              <c:idx val="0"/>
              <c:layout>
                <c:manualLayout>
                  <c:x val="2.0028214105262017E-3"/>
                  <c:y val="8.49408387083134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9B-4732-A856-9A3F6ED53D93}"/>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'14-1当てはまる企業類型'!$C$5:$C$12</c:f>
              <c:strCache>
                <c:ptCount val="4"/>
                <c:pt idx="0">
                  <c:v>企業の変革を共に推進するパートナー (n=820)</c:v>
                </c:pt>
                <c:pt idx="1">
                  <c:v>DX に必要な技術を提供するパートナー (n=810)</c:v>
                </c:pt>
                <c:pt idx="2">
                  <c:v>共通プラットフォームの提供主体 (n=814)</c:v>
                </c:pt>
                <c:pt idx="3">
                  <c:v>新ビジネス・サービスの提供主体 (n=814)</c:v>
                </c:pt>
              </c:strCache>
            </c:strRef>
          </c:cat>
          <c:val>
            <c:numRef>
              <c:f>'14-1当てはまる企業類型'!$J$5:$J$12</c:f>
              <c:numCache>
                <c:formatCode>0.0%</c:formatCode>
                <c:ptCount val="4"/>
                <c:pt idx="0">
                  <c:v>0.1402439024390244</c:v>
                </c:pt>
                <c:pt idx="1">
                  <c:v>0.15555555555555556</c:v>
                </c:pt>
                <c:pt idx="2">
                  <c:v>0.16461916461916462</c:v>
                </c:pt>
                <c:pt idx="3">
                  <c:v>0.16216216216216217</c:v>
                </c:pt>
              </c:numCache>
            </c:numRef>
          </c:val>
          <c:extLst>
            <c:ext xmlns:c16="http://schemas.microsoft.com/office/drawing/2014/chart" uri="{C3380CC4-5D6E-409C-BE32-E72D297353CC}">
              <c16:uniqueId val="{00000006-D99B-4732-A856-9A3F6ED53D93}"/>
            </c:ext>
          </c:extLst>
        </c:ser>
        <c:dLbls>
          <c:showLegendKey val="0"/>
          <c:showVal val="0"/>
          <c:showCatName val="0"/>
          <c:showSerName val="0"/>
          <c:showPercent val="0"/>
          <c:showBubbleSize val="0"/>
        </c:dLbls>
        <c:gapWidth val="75"/>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rgbClr val="000000"/>
          </a:solidFill>
        </a:ln>
      </c:spPr>
    </c:plotArea>
    <c:legend>
      <c:legendPos val="t"/>
      <c:layout>
        <c:manualLayout>
          <c:xMode val="edge"/>
          <c:yMode val="edge"/>
          <c:x val="0.21094464961791279"/>
          <c:y val="0.79020802011399049"/>
          <c:w val="0.72123893805309736"/>
          <c:h val="0.17363436366570686"/>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470698905999582"/>
          <c:y val="6.4344975343991098E-2"/>
          <c:w val="0.64195044167866111"/>
          <c:h val="0.6893034001817735"/>
        </c:manualLayout>
      </c:layout>
      <c:barChart>
        <c:barDir val="bar"/>
        <c:grouping val="percentStacked"/>
        <c:varyColors val="0"/>
        <c:ser>
          <c:idx val="0"/>
          <c:order val="0"/>
          <c:tx>
            <c:strRef>
              <c:f>'14-1当てはまる企業類型'!$F$30</c:f>
              <c:strCache>
                <c:ptCount val="1"/>
                <c:pt idx="0">
                  <c:v>ほぼ全事業に当てはまる</c:v>
                </c:pt>
              </c:strCache>
            </c:strRef>
          </c:tx>
          <c:spPr>
            <a:solidFill>
              <a:srgbClr val="F4B183"/>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'14-1当てはまる企業類型'!$C$5:$C$12</c:f>
              <c:strCache>
                <c:ptCount val="4"/>
                <c:pt idx="0">
                  <c:v>企業の変革を共に推進するパートナー (n=820)</c:v>
                </c:pt>
                <c:pt idx="1">
                  <c:v>DX に必要な技術を提供するパートナー (n=810)</c:v>
                </c:pt>
                <c:pt idx="2">
                  <c:v>共通プラットフォームの提供主体 (n=814)</c:v>
                </c:pt>
                <c:pt idx="3">
                  <c:v>新ビジネス・サービスの提供主体 (n=814)</c:v>
                </c:pt>
              </c:strCache>
            </c:strRef>
          </c:cat>
          <c:val>
            <c:numRef>
              <c:f>'14-1当てはまる企業類型'!$F$31:$F$38</c:f>
              <c:numCache>
                <c:formatCode>0.0%</c:formatCode>
                <c:ptCount val="4"/>
                <c:pt idx="0">
                  <c:v>0.18895705521472392</c:v>
                </c:pt>
                <c:pt idx="1">
                  <c:v>0.14516129032258066</c:v>
                </c:pt>
                <c:pt idx="2">
                  <c:v>0.12128712871287128</c:v>
                </c:pt>
                <c:pt idx="3">
                  <c:v>0.14162561576354679</c:v>
                </c:pt>
              </c:numCache>
            </c:numRef>
          </c:val>
          <c:extLst>
            <c:ext xmlns:c16="http://schemas.microsoft.com/office/drawing/2014/chart" uri="{C3380CC4-5D6E-409C-BE32-E72D297353CC}">
              <c16:uniqueId val="{00000000-6944-42E1-B560-43577B12BDC4}"/>
            </c:ext>
          </c:extLst>
        </c:ser>
        <c:ser>
          <c:idx val="1"/>
          <c:order val="1"/>
          <c:tx>
            <c:strRef>
              <c:f>'14-1当てはまる企業類型'!$G$30</c:f>
              <c:strCache>
                <c:ptCount val="1"/>
                <c:pt idx="0">
                  <c:v>半数以上の事業に当てはまる</c:v>
                </c:pt>
              </c:strCache>
            </c:strRef>
          </c:tx>
          <c:spPr>
            <a:solidFill>
              <a:srgbClr val="F8CBAD"/>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'14-1当てはまる企業類型'!$C$5:$C$12</c:f>
              <c:strCache>
                <c:ptCount val="4"/>
                <c:pt idx="0">
                  <c:v>企業の変革を共に推進するパートナー (n=820)</c:v>
                </c:pt>
                <c:pt idx="1">
                  <c:v>DX に必要な技術を提供するパートナー (n=810)</c:v>
                </c:pt>
                <c:pt idx="2">
                  <c:v>共通プラットフォームの提供主体 (n=814)</c:v>
                </c:pt>
                <c:pt idx="3">
                  <c:v>新ビジネス・サービスの提供主体 (n=814)</c:v>
                </c:pt>
              </c:strCache>
            </c:strRef>
          </c:cat>
          <c:val>
            <c:numRef>
              <c:f>'14-1当てはまる企業類型'!$G$31:$G$38</c:f>
              <c:numCache>
                <c:formatCode>0.0%</c:formatCode>
                <c:ptCount val="4"/>
                <c:pt idx="0">
                  <c:v>0.21226993865030674</c:v>
                </c:pt>
                <c:pt idx="1">
                  <c:v>0.19975186104218362</c:v>
                </c:pt>
                <c:pt idx="2">
                  <c:v>0.1608910891089109</c:v>
                </c:pt>
                <c:pt idx="3">
                  <c:v>0.16133004926108374</c:v>
                </c:pt>
              </c:numCache>
            </c:numRef>
          </c:val>
          <c:extLst>
            <c:ext xmlns:c16="http://schemas.microsoft.com/office/drawing/2014/chart" uri="{C3380CC4-5D6E-409C-BE32-E72D297353CC}">
              <c16:uniqueId val="{00000001-6944-42E1-B560-43577B12BDC4}"/>
            </c:ext>
          </c:extLst>
        </c:ser>
        <c:ser>
          <c:idx val="2"/>
          <c:order val="2"/>
          <c:tx>
            <c:strRef>
              <c:f>'14-1当てはまる企業類型'!$H$30</c:f>
              <c:strCache>
                <c:ptCount val="1"/>
                <c:pt idx="0">
                  <c:v>一部の事業に当てはまる</c:v>
                </c:pt>
              </c:strCache>
            </c:strRef>
          </c:tx>
          <c:spPr>
            <a:solidFill>
              <a:srgbClr val="C6E0B4"/>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'14-1当てはまる企業類型'!$C$5:$C$12</c:f>
              <c:strCache>
                <c:ptCount val="4"/>
                <c:pt idx="0">
                  <c:v>企業の変革を共に推進するパートナー (n=820)</c:v>
                </c:pt>
                <c:pt idx="1">
                  <c:v>DX に必要な技術を提供するパートナー (n=810)</c:v>
                </c:pt>
                <c:pt idx="2">
                  <c:v>共通プラットフォームの提供主体 (n=814)</c:v>
                </c:pt>
                <c:pt idx="3">
                  <c:v>新ビジネス・サービスの提供主体 (n=814)</c:v>
                </c:pt>
              </c:strCache>
            </c:strRef>
          </c:cat>
          <c:val>
            <c:numRef>
              <c:f>'14-1当てはまる企業類型'!$H$31:$H$38</c:f>
              <c:numCache>
                <c:formatCode>0.0%</c:formatCode>
                <c:ptCount val="4"/>
                <c:pt idx="0">
                  <c:v>0.30306748466257671</c:v>
                </c:pt>
                <c:pt idx="1">
                  <c:v>0.29900744416873448</c:v>
                </c:pt>
                <c:pt idx="2">
                  <c:v>0.28341584158415839</c:v>
                </c:pt>
                <c:pt idx="3">
                  <c:v>0.32019704433497537</c:v>
                </c:pt>
              </c:numCache>
            </c:numRef>
          </c:val>
          <c:extLst>
            <c:ext xmlns:c16="http://schemas.microsoft.com/office/drawing/2014/chart" uri="{C3380CC4-5D6E-409C-BE32-E72D297353CC}">
              <c16:uniqueId val="{00000002-6944-42E1-B560-43577B12BDC4}"/>
            </c:ext>
          </c:extLst>
        </c:ser>
        <c:ser>
          <c:idx val="3"/>
          <c:order val="3"/>
          <c:tx>
            <c:strRef>
              <c:f>'14-1当てはまる企業類型'!$I$30</c:f>
              <c:strCache>
                <c:ptCount val="1"/>
                <c:pt idx="0">
                  <c:v>ほぼ全事業に当てはまらない</c:v>
                </c:pt>
              </c:strCache>
            </c:strRef>
          </c:tx>
          <c:spPr>
            <a:solidFill>
              <a:srgbClr val="A9D18E"/>
            </a:solidFill>
            <a:ln w="9525">
              <a:solidFill>
                <a:srgbClr val="000000"/>
              </a:solidFill>
            </a:ln>
          </c:spPr>
          <c:invertIfNegative val="0"/>
          <c:dLbls>
            <c:dLbl>
              <c:idx val="0"/>
              <c:layout>
                <c:manualLayout>
                  <c:x val="-1.1173858804276382E-3"/>
                  <c:y val="2.00290497668373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44-42E1-B560-43577B12BDC4}"/>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'14-1当てはまる企業類型'!$C$5:$C$12</c:f>
              <c:strCache>
                <c:ptCount val="4"/>
                <c:pt idx="0">
                  <c:v>企業の変革を共に推進するパートナー (n=820)</c:v>
                </c:pt>
                <c:pt idx="1">
                  <c:v>DX に必要な技術を提供するパートナー (n=810)</c:v>
                </c:pt>
                <c:pt idx="2">
                  <c:v>共通プラットフォームの提供主体 (n=814)</c:v>
                </c:pt>
                <c:pt idx="3">
                  <c:v>新ビジネス・サービスの提供主体 (n=814)</c:v>
                </c:pt>
              </c:strCache>
            </c:strRef>
          </c:cat>
          <c:val>
            <c:numRef>
              <c:f>'14-1当てはまる企業類型'!$I$31:$I$38</c:f>
              <c:numCache>
                <c:formatCode>0.0%</c:formatCode>
                <c:ptCount val="4"/>
                <c:pt idx="0">
                  <c:v>0.1460122699386503</c:v>
                </c:pt>
                <c:pt idx="1">
                  <c:v>0.19230769230769232</c:v>
                </c:pt>
                <c:pt idx="2">
                  <c:v>0.25990099009900991</c:v>
                </c:pt>
                <c:pt idx="3">
                  <c:v>0.20689655172413793</c:v>
                </c:pt>
              </c:numCache>
            </c:numRef>
          </c:val>
          <c:extLst>
            <c:ext xmlns:c16="http://schemas.microsoft.com/office/drawing/2014/chart" uri="{C3380CC4-5D6E-409C-BE32-E72D297353CC}">
              <c16:uniqueId val="{00000004-6944-42E1-B560-43577B12BDC4}"/>
            </c:ext>
          </c:extLst>
        </c:ser>
        <c:ser>
          <c:idx val="4"/>
          <c:order val="4"/>
          <c:tx>
            <c:strRef>
              <c:f>'14-1当てはまる企業類型'!$J$30</c:f>
              <c:strCache>
                <c:ptCount val="1"/>
                <c:pt idx="0">
                  <c:v>わからない</c:v>
                </c:pt>
              </c:strCache>
            </c:strRef>
          </c:tx>
          <c:spPr>
            <a:solidFill>
              <a:schemeClr val="bg1"/>
            </a:solidFill>
            <a:ln w="9525">
              <a:solidFill>
                <a:srgbClr val="000000"/>
              </a:solidFill>
            </a:ln>
          </c:spPr>
          <c:invertIfNegative val="0"/>
          <c:dLbls>
            <c:dLbl>
              <c:idx val="0"/>
              <c:layout>
                <c:manualLayout>
                  <c:x val="5.8317348321227974E-4"/>
                  <c:y val="8.49408387058413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44-42E1-B560-43577B12BDC4}"/>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'14-1当てはまる企業類型'!$C$5:$C$12</c:f>
              <c:strCache>
                <c:ptCount val="4"/>
                <c:pt idx="0">
                  <c:v>企業の変革を共に推進するパートナー (n=820)</c:v>
                </c:pt>
                <c:pt idx="1">
                  <c:v>DX に必要な技術を提供するパートナー (n=810)</c:v>
                </c:pt>
                <c:pt idx="2">
                  <c:v>共通プラットフォームの提供主体 (n=814)</c:v>
                </c:pt>
                <c:pt idx="3">
                  <c:v>新ビジネス・サービスの提供主体 (n=814)</c:v>
                </c:pt>
              </c:strCache>
            </c:strRef>
          </c:cat>
          <c:val>
            <c:numRef>
              <c:f>'14-1当てはまる企業類型'!$J$31:$J$38</c:f>
              <c:numCache>
                <c:formatCode>0.0%</c:formatCode>
                <c:ptCount val="4"/>
                <c:pt idx="0">
                  <c:v>0.14969325153374233</c:v>
                </c:pt>
                <c:pt idx="1">
                  <c:v>0.16377171215880892</c:v>
                </c:pt>
                <c:pt idx="2">
                  <c:v>0.17450495049504949</c:v>
                </c:pt>
                <c:pt idx="3">
                  <c:v>0.16995073891625614</c:v>
                </c:pt>
              </c:numCache>
            </c:numRef>
          </c:val>
          <c:extLst>
            <c:ext xmlns:c16="http://schemas.microsoft.com/office/drawing/2014/chart" uri="{C3380CC4-5D6E-409C-BE32-E72D297353CC}">
              <c16:uniqueId val="{00000006-6944-42E1-B560-43577B12BDC4}"/>
            </c:ext>
          </c:extLst>
        </c:ser>
        <c:dLbls>
          <c:showLegendKey val="0"/>
          <c:showVal val="0"/>
          <c:showCatName val="0"/>
          <c:showSerName val="0"/>
          <c:showPercent val="0"/>
          <c:showBubbleSize val="0"/>
        </c:dLbls>
        <c:gapWidth val="75"/>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rgbClr val="000000"/>
          </a:solidFill>
        </a:ln>
      </c:spPr>
    </c:plotArea>
    <c:legend>
      <c:legendPos val="t"/>
      <c:layout>
        <c:manualLayout>
          <c:xMode val="edge"/>
          <c:yMode val="edge"/>
          <c:x val="0.21094464961791279"/>
          <c:y val="0.81742179072276155"/>
          <c:w val="0.72102029090486341"/>
          <c:h val="0.16260182283039862"/>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11572017184997"/>
          <c:y val="9.2001947463551642E-2"/>
          <c:w val="0.63543395064443764"/>
          <c:h val="0.82145032796467299"/>
        </c:manualLayout>
      </c:layout>
      <c:barChart>
        <c:barDir val="bar"/>
        <c:grouping val="stacked"/>
        <c:varyColors val="0"/>
        <c:ser>
          <c:idx val="0"/>
          <c:order val="0"/>
          <c:tx>
            <c:strRef>
              <c:f>'14-2企業類型・位置づけ'!$K$5</c:f>
              <c:strCache>
                <c:ptCount val="1"/>
                <c:pt idx="0">
                  <c:v>ほぼ全事業に当てはまる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'14-2企業類型・位置づけ'!$J$6:$J$25</c:f>
              <c:strCache>
                <c:ptCount val="20"/>
                <c:pt idx="0">
                  <c:v>■ ユーザー企業                                               </c:v>
                </c:pt>
                <c:pt idx="1">
                  <c:v>企業の変革を共に推進するパートナー（n=215）</c:v>
                </c:pt>
                <c:pt idx="2">
                  <c:v>DX に必要な技術を提供するパートナー（n=209）</c:v>
                </c:pt>
                <c:pt idx="3">
                  <c:v>共通プラットフォームの提供主体（n=210）</c:v>
                </c:pt>
                <c:pt idx="4">
                  <c:v>新ビジネス・サービスの提供主体（n=208）</c:v>
                </c:pt>
                <c:pt idx="5">
                  <c:v>■ メーカー企業                                                </c:v>
                </c:pt>
                <c:pt idx="6">
                  <c:v>企業の変革を共に推進するパートナー（n=192）</c:v>
                </c:pt>
                <c:pt idx="7">
                  <c:v>DX に必要な技術を提供するパートナー（n=193）</c:v>
                </c:pt>
                <c:pt idx="8">
                  <c:v>共通プラットフォームの提供主体（n=194）</c:v>
                </c:pt>
                <c:pt idx="9">
                  <c:v>新ビジネス・サービスの提供主体（n=194）</c:v>
                </c:pt>
                <c:pt idx="10">
                  <c:v>■ サブシステム提供企業                                    </c:v>
                </c:pt>
                <c:pt idx="11">
                  <c:v>企業の変革を共に推進するパートナー（n=131）</c:v>
                </c:pt>
                <c:pt idx="12">
                  <c:v>DX に必要な技術を提供するパートナー（n=132）</c:v>
                </c:pt>
                <c:pt idx="13">
                  <c:v>共通プラットフォームの提供主体（n=134）</c:v>
                </c:pt>
                <c:pt idx="14">
                  <c:v>新ビジネス・サービスの提供主体（n=134）</c:v>
                </c:pt>
                <c:pt idx="15">
                  <c:v>■ サービス提供企業                                          </c:v>
                </c:pt>
                <c:pt idx="16">
                  <c:v>企業の変革を共に推進するパートナー（n=259）</c:v>
                </c:pt>
                <c:pt idx="17">
                  <c:v>DX に必要な技術を提供するパートナー（n=253）</c:v>
                </c:pt>
                <c:pt idx="18">
                  <c:v>共通プラットフォームの提供主体（n=253）</c:v>
                </c:pt>
                <c:pt idx="19">
                  <c:v>新ビジネス・サービスの提供主体（n=255）</c:v>
                </c:pt>
              </c:strCache>
            </c:strRef>
          </c:cat>
          <c:val>
            <c:numRef>
              <c:f>'14-2企業類型・位置づけ'!$K$6:$K$25</c:f>
              <c:numCache>
                <c:formatCode>0.0%</c:formatCode>
                <c:ptCount val="20"/>
                <c:pt idx="1">
                  <c:v>0.10232558139534884</c:v>
                </c:pt>
                <c:pt idx="2">
                  <c:v>6.2200956937799042E-2</c:v>
                </c:pt>
                <c:pt idx="3">
                  <c:v>5.2380952380952382E-2</c:v>
                </c:pt>
                <c:pt idx="4">
                  <c:v>5.7692307692307696E-2</c:v>
                </c:pt>
                <c:pt idx="6">
                  <c:v>0.13020833333333334</c:v>
                </c:pt>
                <c:pt idx="7">
                  <c:v>9.8445595854922283E-2</c:v>
                </c:pt>
                <c:pt idx="8">
                  <c:v>6.7010309278350513E-2</c:v>
                </c:pt>
                <c:pt idx="9">
                  <c:v>0.1134020618556701</c:v>
                </c:pt>
                <c:pt idx="11">
                  <c:v>0.16793893129770993</c:v>
                </c:pt>
                <c:pt idx="12">
                  <c:v>0.11363636363636363</c:v>
                </c:pt>
                <c:pt idx="13">
                  <c:v>0.1044776119402985</c:v>
                </c:pt>
                <c:pt idx="14">
                  <c:v>0.11194029850746269</c:v>
                </c:pt>
                <c:pt idx="16">
                  <c:v>0.14671814671814673</c:v>
                </c:pt>
                <c:pt idx="17">
                  <c:v>0.13043478260869565</c:v>
                </c:pt>
                <c:pt idx="18">
                  <c:v>9.4861660079051377E-2</c:v>
                </c:pt>
                <c:pt idx="19">
                  <c:v>0.12156862745098039</c:v>
                </c:pt>
              </c:numCache>
            </c:numRef>
          </c:val>
          <c:extLst>
            <c:ext xmlns:c16="http://schemas.microsoft.com/office/drawing/2014/chart" uri="{C3380CC4-5D6E-409C-BE32-E72D297353CC}">
              <c16:uniqueId val="{00000000-E3A2-4C01-8917-142D30B8EAD0}"/>
            </c:ext>
          </c:extLst>
        </c:ser>
        <c:ser>
          <c:idx val="2"/>
          <c:order val="1"/>
          <c:tx>
            <c:strRef>
              <c:f>'14-2企業類型・位置づけ'!$L$5</c:f>
              <c:strCache>
                <c:ptCount val="1"/>
                <c:pt idx="0">
                  <c:v>半数以上の事業に当てはまる</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'14-2企業類型・位置づけ'!$J$6:$J$25</c:f>
              <c:strCache>
                <c:ptCount val="20"/>
                <c:pt idx="0">
                  <c:v>■ ユーザー企業                                               </c:v>
                </c:pt>
                <c:pt idx="1">
                  <c:v>企業の変革を共に推進するパートナー（n=215）</c:v>
                </c:pt>
                <c:pt idx="2">
                  <c:v>DX に必要な技術を提供するパートナー（n=209）</c:v>
                </c:pt>
                <c:pt idx="3">
                  <c:v>共通プラットフォームの提供主体（n=210）</c:v>
                </c:pt>
                <c:pt idx="4">
                  <c:v>新ビジネス・サービスの提供主体（n=208）</c:v>
                </c:pt>
                <c:pt idx="5">
                  <c:v>■ メーカー企業                                                </c:v>
                </c:pt>
                <c:pt idx="6">
                  <c:v>企業の変革を共に推進するパートナー（n=192）</c:v>
                </c:pt>
                <c:pt idx="7">
                  <c:v>DX に必要な技術を提供するパートナー（n=193）</c:v>
                </c:pt>
                <c:pt idx="8">
                  <c:v>共通プラットフォームの提供主体（n=194）</c:v>
                </c:pt>
                <c:pt idx="9">
                  <c:v>新ビジネス・サービスの提供主体（n=194）</c:v>
                </c:pt>
                <c:pt idx="10">
                  <c:v>■ サブシステム提供企業                                    </c:v>
                </c:pt>
                <c:pt idx="11">
                  <c:v>企業の変革を共に推進するパートナー（n=131）</c:v>
                </c:pt>
                <c:pt idx="12">
                  <c:v>DX に必要な技術を提供するパートナー（n=132）</c:v>
                </c:pt>
                <c:pt idx="13">
                  <c:v>共通プラットフォームの提供主体（n=134）</c:v>
                </c:pt>
                <c:pt idx="14">
                  <c:v>新ビジネス・サービスの提供主体（n=134）</c:v>
                </c:pt>
                <c:pt idx="15">
                  <c:v>■ サービス提供企業                                          </c:v>
                </c:pt>
                <c:pt idx="16">
                  <c:v>企業の変革を共に推進するパートナー（n=259）</c:v>
                </c:pt>
                <c:pt idx="17">
                  <c:v>DX に必要な技術を提供するパートナー（n=253）</c:v>
                </c:pt>
                <c:pt idx="18">
                  <c:v>共通プラットフォームの提供主体（n=253）</c:v>
                </c:pt>
                <c:pt idx="19">
                  <c:v>新ビジネス・サービスの提供主体（n=255）</c:v>
                </c:pt>
              </c:strCache>
            </c:strRef>
          </c:cat>
          <c:val>
            <c:numRef>
              <c:f>'14-2企業類型・位置づけ'!$L$6:$L$25</c:f>
              <c:numCache>
                <c:formatCode>0.0%</c:formatCode>
                <c:ptCount val="20"/>
                <c:pt idx="1">
                  <c:v>9.3023255813953487E-2</c:v>
                </c:pt>
                <c:pt idx="2">
                  <c:v>3.3492822966507178E-2</c:v>
                </c:pt>
                <c:pt idx="3">
                  <c:v>4.7619047619047616E-2</c:v>
                </c:pt>
                <c:pt idx="4">
                  <c:v>3.8461538461538464E-2</c:v>
                </c:pt>
                <c:pt idx="6">
                  <c:v>0.13541666666666666</c:v>
                </c:pt>
                <c:pt idx="7">
                  <c:v>0.12953367875647667</c:v>
                </c:pt>
                <c:pt idx="8">
                  <c:v>8.247422680412371E-2</c:v>
                </c:pt>
                <c:pt idx="9">
                  <c:v>7.2164948453608241E-2</c:v>
                </c:pt>
                <c:pt idx="11">
                  <c:v>0.11450381679389313</c:v>
                </c:pt>
                <c:pt idx="12">
                  <c:v>0.15151515151515152</c:v>
                </c:pt>
                <c:pt idx="13">
                  <c:v>0.13432835820895522</c:v>
                </c:pt>
                <c:pt idx="14">
                  <c:v>0.1044776119402985</c:v>
                </c:pt>
                <c:pt idx="16">
                  <c:v>0.15057915057915058</c:v>
                </c:pt>
                <c:pt idx="17">
                  <c:v>0.1067193675889328</c:v>
                </c:pt>
                <c:pt idx="18">
                  <c:v>0.11857707509881422</c:v>
                </c:pt>
                <c:pt idx="19">
                  <c:v>0.11764705882352941</c:v>
                </c:pt>
              </c:numCache>
            </c:numRef>
          </c:val>
          <c:extLst>
            <c:ext xmlns:c16="http://schemas.microsoft.com/office/drawing/2014/chart" uri="{C3380CC4-5D6E-409C-BE32-E72D297353CC}">
              <c16:uniqueId val="{00000001-E3A2-4C01-8917-142D30B8EAD0}"/>
            </c:ext>
          </c:extLst>
        </c:ser>
        <c:ser>
          <c:idx val="1"/>
          <c:order val="2"/>
          <c:tx>
            <c:strRef>
              <c:f>'14-2企業類型・位置づけ'!$M$5</c:f>
              <c:strCache>
                <c:ptCount val="1"/>
                <c:pt idx="0">
                  <c:v>一部の事業に当てはまる</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'14-2企業類型・位置づけ'!$J$6:$J$25</c:f>
              <c:strCache>
                <c:ptCount val="20"/>
                <c:pt idx="0">
                  <c:v>■ ユーザー企業                                               </c:v>
                </c:pt>
                <c:pt idx="1">
                  <c:v>企業の変革を共に推進するパートナー（n=215）</c:v>
                </c:pt>
                <c:pt idx="2">
                  <c:v>DX に必要な技術を提供するパートナー（n=209）</c:v>
                </c:pt>
                <c:pt idx="3">
                  <c:v>共通プラットフォームの提供主体（n=210）</c:v>
                </c:pt>
                <c:pt idx="4">
                  <c:v>新ビジネス・サービスの提供主体（n=208）</c:v>
                </c:pt>
                <c:pt idx="5">
                  <c:v>■ メーカー企業                                                </c:v>
                </c:pt>
                <c:pt idx="6">
                  <c:v>企業の変革を共に推進するパートナー（n=192）</c:v>
                </c:pt>
                <c:pt idx="7">
                  <c:v>DX に必要な技術を提供するパートナー（n=193）</c:v>
                </c:pt>
                <c:pt idx="8">
                  <c:v>共通プラットフォームの提供主体（n=194）</c:v>
                </c:pt>
                <c:pt idx="9">
                  <c:v>新ビジネス・サービスの提供主体（n=194）</c:v>
                </c:pt>
                <c:pt idx="10">
                  <c:v>■ サブシステム提供企業                                    </c:v>
                </c:pt>
                <c:pt idx="11">
                  <c:v>企業の変革を共に推進するパートナー（n=131）</c:v>
                </c:pt>
                <c:pt idx="12">
                  <c:v>DX に必要な技術を提供するパートナー（n=132）</c:v>
                </c:pt>
                <c:pt idx="13">
                  <c:v>共通プラットフォームの提供主体（n=134）</c:v>
                </c:pt>
                <c:pt idx="14">
                  <c:v>新ビジネス・サービスの提供主体（n=134）</c:v>
                </c:pt>
                <c:pt idx="15">
                  <c:v>■ サービス提供企業                                          </c:v>
                </c:pt>
                <c:pt idx="16">
                  <c:v>企業の変革を共に推進するパートナー（n=259）</c:v>
                </c:pt>
                <c:pt idx="17">
                  <c:v>DX に必要な技術を提供するパートナー（n=253）</c:v>
                </c:pt>
                <c:pt idx="18">
                  <c:v>共通プラットフォームの提供主体（n=253）</c:v>
                </c:pt>
                <c:pt idx="19">
                  <c:v>新ビジネス・サービスの提供主体（n=255）</c:v>
                </c:pt>
              </c:strCache>
            </c:strRef>
          </c:cat>
          <c:val>
            <c:numRef>
              <c:f>'14-2企業類型・位置づけ'!$M$6:$M$25</c:f>
              <c:numCache>
                <c:formatCode>0.0%</c:formatCode>
                <c:ptCount val="20"/>
                <c:pt idx="1">
                  <c:v>0.31627906976744186</c:v>
                </c:pt>
                <c:pt idx="2">
                  <c:v>0.29665071770334928</c:v>
                </c:pt>
                <c:pt idx="3">
                  <c:v>0.24285714285714285</c:v>
                </c:pt>
                <c:pt idx="4">
                  <c:v>0.28365384615384615</c:v>
                </c:pt>
                <c:pt idx="6">
                  <c:v>0.36458333333333331</c:v>
                </c:pt>
                <c:pt idx="7">
                  <c:v>0.32642487046632124</c:v>
                </c:pt>
                <c:pt idx="8">
                  <c:v>0.28350515463917525</c:v>
                </c:pt>
                <c:pt idx="9">
                  <c:v>0.35051546391752575</c:v>
                </c:pt>
                <c:pt idx="11">
                  <c:v>0.38167938931297712</c:v>
                </c:pt>
                <c:pt idx="12">
                  <c:v>0.37878787878787878</c:v>
                </c:pt>
                <c:pt idx="13">
                  <c:v>0.26119402985074625</c:v>
                </c:pt>
                <c:pt idx="14">
                  <c:v>0.34328358208955223</c:v>
                </c:pt>
                <c:pt idx="16">
                  <c:v>0.42857142857142855</c:v>
                </c:pt>
                <c:pt idx="17">
                  <c:v>0.44664031620553357</c:v>
                </c:pt>
                <c:pt idx="18">
                  <c:v>0.35573122529644269</c:v>
                </c:pt>
                <c:pt idx="19">
                  <c:v>0.3843137254901961</c:v>
                </c:pt>
              </c:numCache>
            </c:numRef>
          </c:val>
          <c:extLst>
            <c:ext xmlns:c16="http://schemas.microsoft.com/office/drawing/2014/chart" uri="{C3380CC4-5D6E-409C-BE32-E72D297353CC}">
              <c16:uniqueId val="{00000002-E3A2-4C01-8917-142D30B8EAD0}"/>
            </c:ext>
          </c:extLst>
        </c:ser>
        <c:ser>
          <c:idx val="3"/>
          <c:order val="3"/>
          <c:tx>
            <c:strRef>
              <c:f>'14-2企業類型・位置づけ'!$N$5</c:f>
              <c:strCache>
                <c:ptCount val="1"/>
                <c:pt idx="0">
                  <c:v>ほぼ全事業に当てはまらない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'14-2企業類型・位置づけ'!$J$6:$J$25</c:f>
              <c:strCache>
                <c:ptCount val="20"/>
                <c:pt idx="0">
                  <c:v>■ ユーザー企業                                               </c:v>
                </c:pt>
                <c:pt idx="1">
                  <c:v>企業の変革を共に推進するパートナー（n=215）</c:v>
                </c:pt>
                <c:pt idx="2">
                  <c:v>DX に必要な技術を提供するパートナー（n=209）</c:v>
                </c:pt>
                <c:pt idx="3">
                  <c:v>共通プラットフォームの提供主体（n=210）</c:v>
                </c:pt>
                <c:pt idx="4">
                  <c:v>新ビジネス・サービスの提供主体（n=208）</c:v>
                </c:pt>
                <c:pt idx="5">
                  <c:v>■ メーカー企業                                                </c:v>
                </c:pt>
                <c:pt idx="6">
                  <c:v>企業の変革を共に推進するパートナー（n=192）</c:v>
                </c:pt>
                <c:pt idx="7">
                  <c:v>DX に必要な技術を提供するパートナー（n=193）</c:v>
                </c:pt>
                <c:pt idx="8">
                  <c:v>共通プラットフォームの提供主体（n=194）</c:v>
                </c:pt>
                <c:pt idx="9">
                  <c:v>新ビジネス・サービスの提供主体（n=194）</c:v>
                </c:pt>
                <c:pt idx="10">
                  <c:v>■ サブシステム提供企業                                    </c:v>
                </c:pt>
                <c:pt idx="11">
                  <c:v>企業の変革を共に推進するパートナー（n=131）</c:v>
                </c:pt>
                <c:pt idx="12">
                  <c:v>DX に必要な技術を提供するパートナー（n=132）</c:v>
                </c:pt>
                <c:pt idx="13">
                  <c:v>共通プラットフォームの提供主体（n=134）</c:v>
                </c:pt>
                <c:pt idx="14">
                  <c:v>新ビジネス・サービスの提供主体（n=134）</c:v>
                </c:pt>
                <c:pt idx="15">
                  <c:v>■ サービス提供企業                                          </c:v>
                </c:pt>
                <c:pt idx="16">
                  <c:v>企業の変革を共に推進するパートナー（n=259）</c:v>
                </c:pt>
                <c:pt idx="17">
                  <c:v>DX に必要な技術を提供するパートナー（n=253）</c:v>
                </c:pt>
                <c:pt idx="18">
                  <c:v>共通プラットフォームの提供主体（n=253）</c:v>
                </c:pt>
                <c:pt idx="19">
                  <c:v>新ビジネス・サービスの提供主体（n=255）</c:v>
                </c:pt>
              </c:strCache>
            </c:strRef>
          </c:cat>
          <c:val>
            <c:numRef>
              <c:f>'14-2企業類型・位置づけ'!$N$6:$N$25</c:f>
              <c:numCache>
                <c:formatCode>0.0%</c:formatCode>
                <c:ptCount val="20"/>
                <c:pt idx="1">
                  <c:v>0.30232558139534882</c:v>
                </c:pt>
                <c:pt idx="2">
                  <c:v>0.41626794258373206</c:v>
                </c:pt>
                <c:pt idx="3">
                  <c:v>0.44761904761904764</c:v>
                </c:pt>
                <c:pt idx="4">
                  <c:v>0.38942307692307693</c:v>
                </c:pt>
                <c:pt idx="6">
                  <c:v>0.21354166666666666</c:v>
                </c:pt>
                <c:pt idx="7">
                  <c:v>0.27461139896373055</c:v>
                </c:pt>
                <c:pt idx="8">
                  <c:v>0.39175257731958762</c:v>
                </c:pt>
                <c:pt idx="9">
                  <c:v>0.29896907216494845</c:v>
                </c:pt>
                <c:pt idx="11">
                  <c:v>0.21374045801526717</c:v>
                </c:pt>
                <c:pt idx="12">
                  <c:v>0.23484848484848486</c:v>
                </c:pt>
                <c:pt idx="13">
                  <c:v>0.35074626865671643</c:v>
                </c:pt>
                <c:pt idx="14">
                  <c:v>0.32089552238805968</c:v>
                </c:pt>
                <c:pt idx="16">
                  <c:v>0.17760617760617761</c:v>
                </c:pt>
                <c:pt idx="17">
                  <c:v>0.1857707509881423</c:v>
                </c:pt>
                <c:pt idx="18">
                  <c:v>0.30434782608695654</c:v>
                </c:pt>
                <c:pt idx="19">
                  <c:v>0.25098039215686274</c:v>
                </c:pt>
              </c:numCache>
            </c:numRef>
          </c:val>
          <c:extLst>
            <c:ext xmlns:c16="http://schemas.microsoft.com/office/drawing/2014/chart" uri="{C3380CC4-5D6E-409C-BE32-E72D297353CC}">
              <c16:uniqueId val="{00000003-E3A2-4C01-8917-142D30B8EAD0}"/>
            </c:ext>
          </c:extLst>
        </c:ser>
        <c:ser>
          <c:idx val="4"/>
          <c:order val="4"/>
          <c:tx>
            <c:strRef>
              <c:f>'14-2企業類型・位置づけ'!$O$5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'14-2企業類型・位置づけ'!$J$6:$J$25</c:f>
              <c:strCache>
                <c:ptCount val="20"/>
                <c:pt idx="0">
                  <c:v>■ ユーザー企業                                               </c:v>
                </c:pt>
                <c:pt idx="1">
                  <c:v>企業の変革を共に推進するパートナー（n=215）</c:v>
                </c:pt>
                <c:pt idx="2">
                  <c:v>DX に必要な技術を提供するパートナー（n=209）</c:v>
                </c:pt>
                <c:pt idx="3">
                  <c:v>共通プラットフォームの提供主体（n=210）</c:v>
                </c:pt>
                <c:pt idx="4">
                  <c:v>新ビジネス・サービスの提供主体（n=208）</c:v>
                </c:pt>
                <c:pt idx="5">
                  <c:v>■ メーカー企業                                                </c:v>
                </c:pt>
                <c:pt idx="6">
                  <c:v>企業の変革を共に推進するパートナー（n=192）</c:v>
                </c:pt>
                <c:pt idx="7">
                  <c:v>DX に必要な技術を提供するパートナー（n=193）</c:v>
                </c:pt>
                <c:pt idx="8">
                  <c:v>共通プラットフォームの提供主体（n=194）</c:v>
                </c:pt>
                <c:pt idx="9">
                  <c:v>新ビジネス・サービスの提供主体（n=194）</c:v>
                </c:pt>
                <c:pt idx="10">
                  <c:v>■ サブシステム提供企業                                    </c:v>
                </c:pt>
                <c:pt idx="11">
                  <c:v>企業の変革を共に推進するパートナー（n=131）</c:v>
                </c:pt>
                <c:pt idx="12">
                  <c:v>DX に必要な技術を提供するパートナー（n=132）</c:v>
                </c:pt>
                <c:pt idx="13">
                  <c:v>共通プラットフォームの提供主体（n=134）</c:v>
                </c:pt>
                <c:pt idx="14">
                  <c:v>新ビジネス・サービスの提供主体（n=134）</c:v>
                </c:pt>
                <c:pt idx="15">
                  <c:v>■ サービス提供企業                                          </c:v>
                </c:pt>
                <c:pt idx="16">
                  <c:v>企業の変革を共に推進するパートナー（n=259）</c:v>
                </c:pt>
                <c:pt idx="17">
                  <c:v>DX に必要な技術を提供するパートナー（n=253）</c:v>
                </c:pt>
                <c:pt idx="18">
                  <c:v>共通プラットフォームの提供主体（n=253）</c:v>
                </c:pt>
                <c:pt idx="19">
                  <c:v>新ビジネス・サービスの提供主体（n=255）</c:v>
                </c:pt>
              </c:strCache>
            </c:strRef>
          </c:cat>
          <c:val>
            <c:numRef>
              <c:f>'14-2企業類型・位置づけ'!$O$6:$O$25</c:f>
              <c:numCache>
                <c:formatCode>0.0%</c:formatCode>
                <c:ptCount val="20"/>
                <c:pt idx="1">
                  <c:v>0.18604651162790697</c:v>
                </c:pt>
                <c:pt idx="2">
                  <c:v>0.19138755980861244</c:v>
                </c:pt>
                <c:pt idx="3">
                  <c:v>0.20952380952380953</c:v>
                </c:pt>
                <c:pt idx="4">
                  <c:v>0.23076923076923078</c:v>
                </c:pt>
                <c:pt idx="6">
                  <c:v>0.15625</c:v>
                </c:pt>
                <c:pt idx="7">
                  <c:v>0.17098445595854922</c:v>
                </c:pt>
                <c:pt idx="8">
                  <c:v>0.17525773195876287</c:v>
                </c:pt>
                <c:pt idx="9">
                  <c:v>0.16494845360824742</c:v>
                </c:pt>
                <c:pt idx="11">
                  <c:v>0.12213740458015267</c:v>
                </c:pt>
                <c:pt idx="12">
                  <c:v>0.12121212121212122</c:v>
                </c:pt>
                <c:pt idx="13">
                  <c:v>0.14925373134328357</c:v>
                </c:pt>
                <c:pt idx="14">
                  <c:v>0.11940298507462686</c:v>
                </c:pt>
                <c:pt idx="16">
                  <c:v>9.6525096525096526E-2</c:v>
                </c:pt>
                <c:pt idx="17">
                  <c:v>0.13043478260869565</c:v>
                </c:pt>
                <c:pt idx="18">
                  <c:v>0.12648221343873517</c:v>
                </c:pt>
                <c:pt idx="19">
                  <c:v>0.12549019607843137</c:v>
                </c:pt>
              </c:numCache>
            </c:numRef>
          </c:val>
          <c:extLst>
            <c:ext xmlns:c16="http://schemas.microsoft.com/office/drawing/2014/chart" uri="{C3380CC4-5D6E-409C-BE32-E72D297353CC}">
              <c16:uniqueId val="{00000004-E3A2-4C01-8917-142D30B8EAD0}"/>
            </c:ext>
          </c:extLst>
        </c:ser>
        <c:dLbls>
          <c:showLegendKey val="0"/>
          <c:showVal val="0"/>
          <c:showCatName val="0"/>
          <c:showSerName val="0"/>
          <c:showPercent val="0"/>
          <c:showBubbleSize val="0"/>
        </c:dLbls>
        <c:gapWidth val="3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11572017184997"/>
          <c:y val="9.2001947463551642E-2"/>
          <c:w val="0.63543395064443764"/>
          <c:h val="0.77906053320350244"/>
        </c:manualLayout>
      </c:layout>
      <c:barChart>
        <c:barDir val="bar"/>
        <c:grouping val="stacked"/>
        <c:varyColors val="0"/>
        <c:ser>
          <c:idx val="0"/>
          <c:order val="0"/>
          <c:tx>
            <c:strRef>
              <c:f>'14-2企業類型・位置づけ'!$Z$5</c:f>
              <c:strCache>
                <c:ptCount val="1"/>
                <c:pt idx="0">
                  <c:v>ほぼ全事業に当てはまる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'14-2企業類型・位置づけ'!$Y$6:$Y$25</c:f>
              <c:strCache>
                <c:ptCount val="20"/>
                <c:pt idx="0">
                  <c:v>■ ユーザー企業                                               </c:v>
                </c:pt>
                <c:pt idx="1">
                  <c:v>企業の変革を共に推進するパートナー（n=215）</c:v>
                </c:pt>
                <c:pt idx="2">
                  <c:v>DX に必要な技術を提供するパートナー（n=209）</c:v>
                </c:pt>
                <c:pt idx="3">
                  <c:v>共通プラットフォームの提供主体（n=210）</c:v>
                </c:pt>
                <c:pt idx="4">
                  <c:v>新ビジネス・サービスの提供主体（n=209）</c:v>
                </c:pt>
                <c:pt idx="5">
                  <c:v>■ メーカー企業                                                </c:v>
                </c:pt>
                <c:pt idx="6">
                  <c:v>企業の変革を共に推進するパートナー（n=190）</c:v>
                </c:pt>
                <c:pt idx="7">
                  <c:v>DX に必要な技術を提供するパートナー（n=191）</c:v>
                </c:pt>
                <c:pt idx="8">
                  <c:v>共通プラットフォームの提供主体（n=191）</c:v>
                </c:pt>
                <c:pt idx="9">
                  <c:v>新ビジネス・サービスの提供主体（n=192）</c:v>
                </c:pt>
                <c:pt idx="10">
                  <c:v>■ サブシステム提供企業                                    </c:v>
                </c:pt>
                <c:pt idx="11">
                  <c:v>企業の変革を共に推進するパートナー（n=130）</c:v>
                </c:pt>
                <c:pt idx="12">
                  <c:v>DX に必要な技術を提供するパートナー（n=131）</c:v>
                </c:pt>
                <c:pt idx="13">
                  <c:v>共通プラットフォームの提供主体（n=133）</c:v>
                </c:pt>
                <c:pt idx="14">
                  <c:v>新ビジネス・サービスの提供主体（n=133）</c:v>
                </c:pt>
                <c:pt idx="15">
                  <c:v>■ サービス提供企業                                          </c:v>
                </c:pt>
                <c:pt idx="16">
                  <c:v>企業の変革を共に推進するパートナー（n=259）</c:v>
                </c:pt>
                <c:pt idx="17">
                  <c:v>DX に必要な技術を提供するパートナー（n=254）</c:v>
                </c:pt>
                <c:pt idx="18">
                  <c:v>共通プラットフォームの提供主体（n=253）</c:v>
                </c:pt>
                <c:pt idx="19">
                  <c:v>新ビジネス・サービスの提供主体（n=256）</c:v>
                </c:pt>
              </c:strCache>
            </c:strRef>
          </c:cat>
          <c:val>
            <c:numRef>
              <c:f>'14-2企業類型・位置づけ'!$Z$6:$Z$25</c:f>
              <c:numCache>
                <c:formatCode>0.0%</c:formatCode>
                <c:ptCount val="20"/>
                <c:pt idx="1">
                  <c:v>0.12558139534883722</c:v>
                </c:pt>
                <c:pt idx="2">
                  <c:v>8.1339712918660281E-2</c:v>
                </c:pt>
                <c:pt idx="3">
                  <c:v>6.6666666666666666E-2</c:v>
                </c:pt>
                <c:pt idx="4">
                  <c:v>7.6555023923444973E-2</c:v>
                </c:pt>
                <c:pt idx="6">
                  <c:v>0.1736842105263158</c:v>
                </c:pt>
                <c:pt idx="7">
                  <c:v>0.12041884816753927</c:v>
                </c:pt>
                <c:pt idx="8">
                  <c:v>8.9005235602094238E-2</c:v>
                </c:pt>
                <c:pt idx="9">
                  <c:v>0.14583333333333334</c:v>
                </c:pt>
                <c:pt idx="11">
                  <c:v>0.23846153846153847</c:v>
                </c:pt>
                <c:pt idx="12">
                  <c:v>0.19083969465648856</c:v>
                </c:pt>
                <c:pt idx="13">
                  <c:v>0.16541353383458646</c:v>
                </c:pt>
                <c:pt idx="14">
                  <c:v>0.15037593984962405</c:v>
                </c:pt>
                <c:pt idx="16">
                  <c:v>0.22779922779922779</c:v>
                </c:pt>
                <c:pt idx="17">
                  <c:v>0.19291338582677164</c:v>
                </c:pt>
                <c:pt idx="18">
                  <c:v>0.17786561264822134</c:v>
                </c:pt>
                <c:pt idx="19">
                  <c:v>0.1953125</c:v>
                </c:pt>
              </c:numCache>
            </c:numRef>
          </c:val>
          <c:extLst>
            <c:ext xmlns:c16="http://schemas.microsoft.com/office/drawing/2014/chart" uri="{C3380CC4-5D6E-409C-BE32-E72D297353CC}">
              <c16:uniqueId val="{00000000-3BE1-4A10-BD92-F4A0F46E147D}"/>
            </c:ext>
          </c:extLst>
        </c:ser>
        <c:ser>
          <c:idx val="2"/>
          <c:order val="1"/>
          <c:tx>
            <c:strRef>
              <c:f>'14-2企業類型・位置づけ'!$AA$5</c:f>
              <c:strCache>
                <c:ptCount val="1"/>
                <c:pt idx="0">
                  <c:v>半数以上の事業に当てはまる</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'14-2企業類型・位置づけ'!$Y$6:$Y$25</c:f>
              <c:strCache>
                <c:ptCount val="20"/>
                <c:pt idx="0">
                  <c:v>■ ユーザー企業                                               </c:v>
                </c:pt>
                <c:pt idx="1">
                  <c:v>企業の変革を共に推進するパートナー（n=215）</c:v>
                </c:pt>
                <c:pt idx="2">
                  <c:v>DX に必要な技術を提供するパートナー（n=209）</c:v>
                </c:pt>
                <c:pt idx="3">
                  <c:v>共通プラットフォームの提供主体（n=210）</c:v>
                </c:pt>
                <c:pt idx="4">
                  <c:v>新ビジネス・サービスの提供主体（n=209）</c:v>
                </c:pt>
                <c:pt idx="5">
                  <c:v>■ メーカー企業                                                </c:v>
                </c:pt>
                <c:pt idx="6">
                  <c:v>企業の変革を共に推進するパートナー（n=190）</c:v>
                </c:pt>
                <c:pt idx="7">
                  <c:v>DX に必要な技術を提供するパートナー（n=191）</c:v>
                </c:pt>
                <c:pt idx="8">
                  <c:v>共通プラットフォームの提供主体（n=191）</c:v>
                </c:pt>
                <c:pt idx="9">
                  <c:v>新ビジネス・サービスの提供主体（n=192）</c:v>
                </c:pt>
                <c:pt idx="10">
                  <c:v>■ サブシステム提供企業                                    </c:v>
                </c:pt>
                <c:pt idx="11">
                  <c:v>企業の変革を共に推進するパートナー（n=130）</c:v>
                </c:pt>
                <c:pt idx="12">
                  <c:v>DX に必要な技術を提供するパートナー（n=131）</c:v>
                </c:pt>
                <c:pt idx="13">
                  <c:v>共通プラットフォームの提供主体（n=133）</c:v>
                </c:pt>
                <c:pt idx="14">
                  <c:v>新ビジネス・サービスの提供主体（n=133）</c:v>
                </c:pt>
                <c:pt idx="15">
                  <c:v>■ サービス提供企業                                          </c:v>
                </c:pt>
                <c:pt idx="16">
                  <c:v>企業の変革を共に推進するパートナー（n=259）</c:v>
                </c:pt>
                <c:pt idx="17">
                  <c:v>DX に必要な技術を提供するパートナー（n=254）</c:v>
                </c:pt>
                <c:pt idx="18">
                  <c:v>共通プラットフォームの提供主体（n=253）</c:v>
                </c:pt>
                <c:pt idx="19">
                  <c:v>新ビジネス・サービスの提供主体（n=256）</c:v>
                </c:pt>
              </c:strCache>
            </c:strRef>
          </c:cat>
          <c:val>
            <c:numRef>
              <c:f>'14-2企業類型・位置づけ'!$AA$6:$AA$25</c:f>
              <c:numCache>
                <c:formatCode>0.0%</c:formatCode>
                <c:ptCount val="20"/>
                <c:pt idx="1">
                  <c:v>0.17209302325581396</c:v>
                </c:pt>
                <c:pt idx="2">
                  <c:v>0.11004784688995216</c:v>
                </c:pt>
                <c:pt idx="3">
                  <c:v>0.10952380952380952</c:v>
                </c:pt>
                <c:pt idx="4">
                  <c:v>0.10047846889952153</c:v>
                </c:pt>
                <c:pt idx="6">
                  <c:v>0.21578947368421053</c:v>
                </c:pt>
                <c:pt idx="7">
                  <c:v>0.20418848167539266</c:v>
                </c:pt>
                <c:pt idx="8">
                  <c:v>0.14659685863874344</c:v>
                </c:pt>
                <c:pt idx="9">
                  <c:v>0.15104166666666666</c:v>
                </c:pt>
                <c:pt idx="11">
                  <c:v>0.2153846153846154</c:v>
                </c:pt>
                <c:pt idx="12">
                  <c:v>0.22900763358778625</c:v>
                </c:pt>
                <c:pt idx="13">
                  <c:v>0.18796992481203006</c:v>
                </c:pt>
                <c:pt idx="14">
                  <c:v>0.15037593984962405</c:v>
                </c:pt>
                <c:pt idx="16">
                  <c:v>0.25096525096525096</c:v>
                </c:pt>
                <c:pt idx="17">
                  <c:v>0.25196850393700787</c:v>
                </c:pt>
                <c:pt idx="18">
                  <c:v>0.19762845849802371</c:v>
                </c:pt>
                <c:pt idx="19">
                  <c:v>0.22265625</c:v>
                </c:pt>
              </c:numCache>
            </c:numRef>
          </c:val>
          <c:extLst>
            <c:ext xmlns:c16="http://schemas.microsoft.com/office/drawing/2014/chart" uri="{C3380CC4-5D6E-409C-BE32-E72D297353CC}">
              <c16:uniqueId val="{00000001-3BE1-4A10-BD92-F4A0F46E147D}"/>
            </c:ext>
          </c:extLst>
        </c:ser>
        <c:ser>
          <c:idx val="1"/>
          <c:order val="2"/>
          <c:tx>
            <c:strRef>
              <c:f>'14-2企業類型・位置づけ'!$AB$5</c:f>
              <c:strCache>
                <c:ptCount val="1"/>
                <c:pt idx="0">
                  <c:v>一部の事業に当てはまる</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'14-2企業類型・位置づけ'!$Y$6:$Y$25</c:f>
              <c:strCache>
                <c:ptCount val="20"/>
                <c:pt idx="0">
                  <c:v>■ ユーザー企業                                               </c:v>
                </c:pt>
                <c:pt idx="1">
                  <c:v>企業の変革を共に推進するパートナー（n=215）</c:v>
                </c:pt>
                <c:pt idx="2">
                  <c:v>DX に必要な技術を提供するパートナー（n=209）</c:v>
                </c:pt>
                <c:pt idx="3">
                  <c:v>共通プラットフォームの提供主体（n=210）</c:v>
                </c:pt>
                <c:pt idx="4">
                  <c:v>新ビジネス・サービスの提供主体（n=209）</c:v>
                </c:pt>
                <c:pt idx="5">
                  <c:v>■ メーカー企業                                                </c:v>
                </c:pt>
                <c:pt idx="6">
                  <c:v>企業の変革を共に推進するパートナー（n=190）</c:v>
                </c:pt>
                <c:pt idx="7">
                  <c:v>DX に必要な技術を提供するパートナー（n=191）</c:v>
                </c:pt>
                <c:pt idx="8">
                  <c:v>共通プラットフォームの提供主体（n=191）</c:v>
                </c:pt>
                <c:pt idx="9">
                  <c:v>新ビジネス・サービスの提供主体（n=192）</c:v>
                </c:pt>
                <c:pt idx="10">
                  <c:v>■ サブシステム提供企業                                    </c:v>
                </c:pt>
                <c:pt idx="11">
                  <c:v>企業の変革を共に推進するパートナー（n=130）</c:v>
                </c:pt>
                <c:pt idx="12">
                  <c:v>DX に必要な技術を提供するパートナー（n=131）</c:v>
                </c:pt>
                <c:pt idx="13">
                  <c:v>共通プラットフォームの提供主体（n=133）</c:v>
                </c:pt>
                <c:pt idx="14">
                  <c:v>新ビジネス・サービスの提供主体（n=133）</c:v>
                </c:pt>
                <c:pt idx="15">
                  <c:v>■ サービス提供企業                                          </c:v>
                </c:pt>
                <c:pt idx="16">
                  <c:v>企業の変革を共に推進するパートナー（n=259）</c:v>
                </c:pt>
                <c:pt idx="17">
                  <c:v>DX に必要な技術を提供するパートナー（n=254）</c:v>
                </c:pt>
                <c:pt idx="18">
                  <c:v>共通プラットフォームの提供主体（n=253）</c:v>
                </c:pt>
                <c:pt idx="19">
                  <c:v>新ビジネス・サービスの提供主体（n=256）</c:v>
                </c:pt>
              </c:strCache>
            </c:strRef>
          </c:cat>
          <c:val>
            <c:numRef>
              <c:f>'14-2企業類型・位置づけ'!$AB$6:$AB$25</c:f>
              <c:numCache>
                <c:formatCode>0.0%</c:formatCode>
                <c:ptCount val="20"/>
                <c:pt idx="1">
                  <c:v>0.28372093023255812</c:v>
                </c:pt>
                <c:pt idx="2">
                  <c:v>0.26794258373205743</c:v>
                </c:pt>
                <c:pt idx="3">
                  <c:v>0.23809523809523808</c:v>
                </c:pt>
                <c:pt idx="4">
                  <c:v>0.25837320574162681</c:v>
                </c:pt>
                <c:pt idx="6">
                  <c:v>0.31052631578947371</c:v>
                </c:pt>
                <c:pt idx="7">
                  <c:v>0.3193717277486911</c:v>
                </c:pt>
                <c:pt idx="8">
                  <c:v>0.29319371727748689</c:v>
                </c:pt>
                <c:pt idx="9">
                  <c:v>0.32291666666666669</c:v>
                </c:pt>
                <c:pt idx="11">
                  <c:v>0.31538461538461537</c:v>
                </c:pt>
                <c:pt idx="12">
                  <c:v>0.30534351145038169</c:v>
                </c:pt>
                <c:pt idx="13">
                  <c:v>0.24060150375939848</c:v>
                </c:pt>
                <c:pt idx="14">
                  <c:v>0.39097744360902253</c:v>
                </c:pt>
                <c:pt idx="16">
                  <c:v>0.31274131274131273</c:v>
                </c:pt>
                <c:pt idx="17">
                  <c:v>0.31496062992125984</c:v>
                </c:pt>
                <c:pt idx="18">
                  <c:v>0.35177865612648224</c:v>
                </c:pt>
                <c:pt idx="19">
                  <c:v>0.3515625</c:v>
                </c:pt>
              </c:numCache>
            </c:numRef>
          </c:val>
          <c:extLst>
            <c:ext xmlns:c16="http://schemas.microsoft.com/office/drawing/2014/chart" uri="{C3380CC4-5D6E-409C-BE32-E72D297353CC}">
              <c16:uniqueId val="{00000002-3BE1-4A10-BD92-F4A0F46E147D}"/>
            </c:ext>
          </c:extLst>
        </c:ser>
        <c:ser>
          <c:idx val="3"/>
          <c:order val="3"/>
          <c:tx>
            <c:strRef>
              <c:f>'14-2企業類型・位置づけ'!$AC$5</c:f>
              <c:strCache>
                <c:ptCount val="1"/>
                <c:pt idx="0">
                  <c:v>ほぼ全事業に当てはまらない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'14-2企業類型・位置づけ'!$Y$6:$Y$25</c:f>
              <c:strCache>
                <c:ptCount val="20"/>
                <c:pt idx="0">
                  <c:v>■ ユーザー企業                                               </c:v>
                </c:pt>
                <c:pt idx="1">
                  <c:v>企業の変革を共に推進するパートナー（n=215）</c:v>
                </c:pt>
                <c:pt idx="2">
                  <c:v>DX に必要な技術を提供するパートナー（n=209）</c:v>
                </c:pt>
                <c:pt idx="3">
                  <c:v>共通プラットフォームの提供主体（n=210）</c:v>
                </c:pt>
                <c:pt idx="4">
                  <c:v>新ビジネス・サービスの提供主体（n=209）</c:v>
                </c:pt>
                <c:pt idx="5">
                  <c:v>■ メーカー企業                                                </c:v>
                </c:pt>
                <c:pt idx="6">
                  <c:v>企業の変革を共に推進するパートナー（n=190）</c:v>
                </c:pt>
                <c:pt idx="7">
                  <c:v>DX に必要な技術を提供するパートナー（n=191）</c:v>
                </c:pt>
                <c:pt idx="8">
                  <c:v>共通プラットフォームの提供主体（n=191）</c:v>
                </c:pt>
                <c:pt idx="9">
                  <c:v>新ビジネス・サービスの提供主体（n=192）</c:v>
                </c:pt>
                <c:pt idx="10">
                  <c:v>■ サブシステム提供企業                                    </c:v>
                </c:pt>
                <c:pt idx="11">
                  <c:v>企業の変革を共に推進するパートナー（n=130）</c:v>
                </c:pt>
                <c:pt idx="12">
                  <c:v>DX に必要な技術を提供するパートナー（n=131）</c:v>
                </c:pt>
                <c:pt idx="13">
                  <c:v>共通プラットフォームの提供主体（n=133）</c:v>
                </c:pt>
                <c:pt idx="14">
                  <c:v>新ビジネス・サービスの提供主体（n=133）</c:v>
                </c:pt>
                <c:pt idx="15">
                  <c:v>■ サービス提供企業                                          </c:v>
                </c:pt>
                <c:pt idx="16">
                  <c:v>企業の変革を共に推進するパートナー（n=259）</c:v>
                </c:pt>
                <c:pt idx="17">
                  <c:v>DX に必要な技術を提供するパートナー（n=254）</c:v>
                </c:pt>
                <c:pt idx="18">
                  <c:v>共通プラットフォームの提供主体（n=253）</c:v>
                </c:pt>
                <c:pt idx="19">
                  <c:v>新ビジネス・サービスの提供主体（n=256）</c:v>
                </c:pt>
              </c:strCache>
            </c:strRef>
          </c:cat>
          <c:val>
            <c:numRef>
              <c:f>'14-2企業類型・位置づけ'!$AC$6:$AC$25</c:f>
              <c:numCache>
                <c:formatCode>0.0%</c:formatCode>
                <c:ptCount val="20"/>
                <c:pt idx="1">
                  <c:v>0.2</c:v>
                </c:pt>
                <c:pt idx="2">
                  <c:v>0.30622009569377989</c:v>
                </c:pt>
                <c:pt idx="3">
                  <c:v>0.32857142857142857</c:v>
                </c:pt>
                <c:pt idx="4">
                  <c:v>0.30622009569377989</c:v>
                </c:pt>
                <c:pt idx="6">
                  <c:v>0.14736842105263157</c:v>
                </c:pt>
                <c:pt idx="7">
                  <c:v>0.193717277486911</c:v>
                </c:pt>
                <c:pt idx="8">
                  <c:v>0.29842931937172773</c:v>
                </c:pt>
                <c:pt idx="9">
                  <c:v>0.203125</c:v>
                </c:pt>
                <c:pt idx="11">
                  <c:v>0.1076923076923077</c:v>
                </c:pt>
                <c:pt idx="12">
                  <c:v>0.13740458015267176</c:v>
                </c:pt>
                <c:pt idx="13">
                  <c:v>0.25563909774436089</c:v>
                </c:pt>
                <c:pt idx="14">
                  <c:v>0.19548872180451127</c:v>
                </c:pt>
                <c:pt idx="16">
                  <c:v>0.10810810810810811</c:v>
                </c:pt>
                <c:pt idx="17">
                  <c:v>0.12204724409448819</c:v>
                </c:pt>
                <c:pt idx="18">
                  <c:v>0.1541501976284585</c:v>
                </c:pt>
                <c:pt idx="19">
                  <c:v>0.109375</c:v>
                </c:pt>
              </c:numCache>
            </c:numRef>
          </c:val>
          <c:extLst>
            <c:ext xmlns:c16="http://schemas.microsoft.com/office/drawing/2014/chart" uri="{C3380CC4-5D6E-409C-BE32-E72D297353CC}">
              <c16:uniqueId val="{00000003-3BE1-4A10-BD92-F4A0F46E147D}"/>
            </c:ext>
          </c:extLst>
        </c:ser>
        <c:ser>
          <c:idx val="4"/>
          <c:order val="4"/>
          <c:tx>
            <c:strRef>
              <c:f>'14-2企業類型・位置づけ'!$AD$5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'14-2企業類型・位置づけ'!$Y$6:$Y$25</c:f>
              <c:strCache>
                <c:ptCount val="20"/>
                <c:pt idx="0">
                  <c:v>■ ユーザー企業                                               </c:v>
                </c:pt>
                <c:pt idx="1">
                  <c:v>企業の変革を共に推進するパートナー（n=215）</c:v>
                </c:pt>
                <c:pt idx="2">
                  <c:v>DX に必要な技術を提供するパートナー（n=209）</c:v>
                </c:pt>
                <c:pt idx="3">
                  <c:v>共通プラットフォームの提供主体（n=210）</c:v>
                </c:pt>
                <c:pt idx="4">
                  <c:v>新ビジネス・サービスの提供主体（n=209）</c:v>
                </c:pt>
                <c:pt idx="5">
                  <c:v>■ メーカー企業                                                </c:v>
                </c:pt>
                <c:pt idx="6">
                  <c:v>企業の変革を共に推進するパートナー（n=190）</c:v>
                </c:pt>
                <c:pt idx="7">
                  <c:v>DX に必要な技術を提供するパートナー（n=191）</c:v>
                </c:pt>
                <c:pt idx="8">
                  <c:v>共通プラットフォームの提供主体（n=191）</c:v>
                </c:pt>
                <c:pt idx="9">
                  <c:v>新ビジネス・サービスの提供主体（n=192）</c:v>
                </c:pt>
                <c:pt idx="10">
                  <c:v>■ サブシステム提供企業                                    </c:v>
                </c:pt>
                <c:pt idx="11">
                  <c:v>企業の変革を共に推進するパートナー（n=130）</c:v>
                </c:pt>
                <c:pt idx="12">
                  <c:v>DX に必要な技術を提供するパートナー（n=131）</c:v>
                </c:pt>
                <c:pt idx="13">
                  <c:v>共通プラットフォームの提供主体（n=133）</c:v>
                </c:pt>
                <c:pt idx="14">
                  <c:v>新ビジネス・サービスの提供主体（n=133）</c:v>
                </c:pt>
                <c:pt idx="15">
                  <c:v>■ サービス提供企業                                          </c:v>
                </c:pt>
                <c:pt idx="16">
                  <c:v>企業の変革を共に推進するパートナー（n=259）</c:v>
                </c:pt>
                <c:pt idx="17">
                  <c:v>DX に必要な技術を提供するパートナー（n=254）</c:v>
                </c:pt>
                <c:pt idx="18">
                  <c:v>共通プラットフォームの提供主体（n=253）</c:v>
                </c:pt>
                <c:pt idx="19">
                  <c:v>新ビジネス・サービスの提供主体（n=256）</c:v>
                </c:pt>
              </c:strCache>
            </c:strRef>
          </c:cat>
          <c:val>
            <c:numRef>
              <c:f>'14-2企業類型・位置づけ'!$AD$6:$AD$25</c:f>
              <c:numCache>
                <c:formatCode>0.0%</c:formatCode>
                <c:ptCount val="20"/>
                <c:pt idx="1">
                  <c:v>0.21860465116279071</c:v>
                </c:pt>
                <c:pt idx="2">
                  <c:v>0.23444976076555024</c:v>
                </c:pt>
                <c:pt idx="3">
                  <c:v>0.25714285714285712</c:v>
                </c:pt>
                <c:pt idx="4">
                  <c:v>0.25837320574162681</c:v>
                </c:pt>
                <c:pt idx="6">
                  <c:v>0.15263157894736842</c:v>
                </c:pt>
                <c:pt idx="7">
                  <c:v>0.16230366492146597</c:v>
                </c:pt>
                <c:pt idx="8">
                  <c:v>0.17277486910994763</c:v>
                </c:pt>
                <c:pt idx="9">
                  <c:v>0.17708333333333334</c:v>
                </c:pt>
                <c:pt idx="11">
                  <c:v>0.12307692307692308</c:v>
                </c:pt>
                <c:pt idx="12">
                  <c:v>0.13740458015267176</c:v>
                </c:pt>
                <c:pt idx="13">
                  <c:v>0.15037593984962405</c:v>
                </c:pt>
                <c:pt idx="14">
                  <c:v>0.11278195488721804</c:v>
                </c:pt>
                <c:pt idx="16">
                  <c:v>0.10038610038610038</c:v>
                </c:pt>
                <c:pt idx="17">
                  <c:v>0.11811023622047244</c:v>
                </c:pt>
                <c:pt idx="18">
                  <c:v>0.11857707509881422</c:v>
                </c:pt>
                <c:pt idx="19">
                  <c:v>0.12109375</c:v>
                </c:pt>
              </c:numCache>
            </c:numRef>
          </c:val>
          <c:extLst>
            <c:ext xmlns:c16="http://schemas.microsoft.com/office/drawing/2014/chart" uri="{C3380CC4-5D6E-409C-BE32-E72D297353CC}">
              <c16:uniqueId val="{00000004-3BE1-4A10-BD92-F4A0F46E147D}"/>
            </c:ext>
          </c:extLst>
        </c:ser>
        <c:dLbls>
          <c:showLegendKey val="0"/>
          <c:showVal val="0"/>
          <c:showCatName val="0"/>
          <c:showSerName val="0"/>
          <c:showPercent val="0"/>
          <c:showBubbleSize val="0"/>
        </c:dLbls>
        <c:gapWidth val="3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25049311490092174"/>
          <c:y val="0.88305782312925174"/>
          <c:w val="0.73476414026445758"/>
          <c:h val="9.534351851851852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36812392739305"/>
          <c:y val="0.12669025449321422"/>
          <c:w val="0.64684732615103502"/>
          <c:h val="0.74319182542721973"/>
        </c:manualLayout>
      </c:layout>
      <c:barChart>
        <c:barDir val="bar"/>
        <c:grouping val="stacked"/>
        <c:varyColors val="0"/>
        <c:ser>
          <c:idx val="0"/>
          <c:order val="0"/>
          <c:tx>
            <c:strRef>
              <c:f>'14-3企業類型・従業員別'!$K$5</c:f>
              <c:strCache>
                <c:ptCount val="1"/>
                <c:pt idx="0">
                  <c:v>ほぼ全事業に当てはまる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'14-3企業類型・従業員別'!$J$6:$J$20</c:f>
              <c:strCache>
                <c:ptCount val="15"/>
                <c:pt idx="0">
                  <c:v>■ ～20人                                                    </c:v>
                </c:pt>
                <c:pt idx="1">
                  <c:v>企業の変革を共に推進するパートナー（n=256）</c:v>
                </c:pt>
                <c:pt idx="2">
                  <c:v>DX に必要な技術を提供するパートナー（n=257）</c:v>
                </c:pt>
                <c:pt idx="3">
                  <c:v>共通プラットフォームの提供主体（n=255）</c:v>
                </c:pt>
                <c:pt idx="4">
                  <c:v>新ビジネス・サービスの提供主体（n=257）</c:v>
                </c:pt>
                <c:pt idx="5">
                  <c:v>■ 21～100人                                               </c:v>
                </c:pt>
                <c:pt idx="6">
                  <c:v>企業の変革を共に推進するパートナー（n=301）</c:v>
                </c:pt>
                <c:pt idx="7">
                  <c:v>DX に必要な技術を提供するパートナー（n=295）</c:v>
                </c:pt>
                <c:pt idx="8">
                  <c:v>共通プラットフォームの提供主体（n=298）</c:v>
                </c:pt>
                <c:pt idx="9">
                  <c:v>新ビジネス・サービスの提供主体（n=298）</c:v>
                </c:pt>
                <c:pt idx="10">
                  <c:v>■ 101人～                                                   </c:v>
                </c:pt>
                <c:pt idx="11">
                  <c:v>企業の変革を共に推進するパートナー（n=263）</c:v>
                </c:pt>
                <c:pt idx="12">
                  <c:v>DX に必要な技術を提供するパートナー（n=258）</c:v>
                </c:pt>
                <c:pt idx="13">
                  <c:v>共通プラットフォームの提供主体（n=261）</c:v>
                </c:pt>
                <c:pt idx="14">
                  <c:v>新ビジネス・サービスの提供主体（n=259）</c:v>
                </c:pt>
              </c:strCache>
            </c:strRef>
          </c:cat>
          <c:val>
            <c:numRef>
              <c:f>'14-3企業類型・従業員別'!$K$6:$K$20</c:f>
              <c:numCache>
                <c:formatCode>0.0%</c:formatCode>
                <c:ptCount val="15"/>
                <c:pt idx="1">
                  <c:v>0.171875</c:v>
                </c:pt>
                <c:pt idx="2">
                  <c:v>0.1517509727626459</c:v>
                </c:pt>
                <c:pt idx="3">
                  <c:v>0.10980392156862745</c:v>
                </c:pt>
                <c:pt idx="4">
                  <c:v>0.14396887159533073</c:v>
                </c:pt>
                <c:pt idx="6">
                  <c:v>9.9667774086378738E-2</c:v>
                </c:pt>
                <c:pt idx="7">
                  <c:v>7.1186440677966104E-2</c:v>
                </c:pt>
                <c:pt idx="8">
                  <c:v>5.3691275167785234E-2</c:v>
                </c:pt>
                <c:pt idx="9">
                  <c:v>7.3825503355704702E-2</c:v>
                </c:pt>
                <c:pt idx="11">
                  <c:v>0.13307984790874525</c:v>
                </c:pt>
                <c:pt idx="12">
                  <c:v>8.9147286821705432E-2</c:v>
                </c:pt>
                <c:pt idx="13">
                  <c:v>6.8965517241379309E-2</c:v>
                </c:pt>
                <c:pt idx="14">
                  <c:v>8.1081081081081086E-2</c:v>
                </c:pt>
              </c:numCache>
            </c:numRef>
          </c:val>
          <c:extLst>
            <c:ext xmlns:c16="http://schemas.microsoft.com/office/drawing/2014/chart" uri="{C3380CC4-5D6E-409C-BE32-E72D297353CC}">
              <c16:uniqueId val="{00000000-5160-4ED3-ADF1-7C53D9399A32}"/>
            </c:ext>
          </c:extLst>
        </c:ser>
        <c:ser>
          <c:idx val="2"/>
          <c:order val="1"/>
          <c:tx>
            <c:strRef>
              <c:f>'14-3企業類型・従業員別'!$L$5</c:f>
              <c:strCache>
                <c:ptCount val="1"/>
                <c:pt idx="0">
                  <c:v>半数以上の事業に当てはまる</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'14-3企業類型・従業員別'!$J$6:$J$20</c:f>
              <c:strCache>
                <c:ptCount val="15"/>
                <c:pt idx="0">
                  <c:v>■ ～20人                                                    </c:v>
                </c:pt>
                <c:pt idx="1">
                  <c:v>企業の変革を共に推進するパートナー（n=256）</c:v>
                </c:pt>
                <c:pt idx="2">
                  <c:v>DX に必要な技術を提供するパートナー（n=257）</c:v>
                </c:pt>
                <c:pt idx="3">
                  <c:v>共通プラットフォームの提供主体（n=255）</c:v>
                </c:pt>
                <c:pt idx="4">
                  <c:v>新ビジネス・サービスの提供主体（n=257）</c:v>
                </c:pt>
                <c:pt idx="5">
                  <c:v>■ 21～100人                                               </c:v>
                </c:pt>
                <c:pt idx="6">
                  <c:v>企業の変革を共に推進するパートナー（n=301）</c:v>
                </c:pt>
                <c:pt idx="7">
                  <c:v>DX に必要な技術を提供するパートナー（n=295）</c:v>
                </c:pt>
                <c:pt idx="8">
                  <c:v>共通プラットフォームの提供主体（n=298）</c:v>
                </c:pt>
                <c:pt idx="9">
                  <c:v>新ビジネス・サービスの提供主体（n=298）</c:v>
                </c:pt>
                <c:pt idx="10">
                  <c:v>■ 101人～                                                   </c:v>
                </c:pt>
                <c:pt idx="11">
                  <c:v>企業の変革を共に推進するパートナー（n=263）</c:v>
                </c:pt>
                <c:pt idx="12">
                  <c:v>DX に必要な技術を提供するパートナー（n=258）</c:v>
                </c:pt>
                <c:pt idx="13">
                  <c:v>共通プラットフォームの提供主体（n=261）</c:v>
                </c:pt>
                <c:pt idx="14">
                  <c:v>新ビジネス・サービスの提供主体（n=259）</c:v>
                </c:pt>
              </c:strCache>
            </c:strRef>
          </c:cat>
          <c:val>
            <c:numRef>
              <c:f>'14-3企業類型・従業員別'!$L$6:$L$20</c:f>
              <c:numCache>
                <c:formatCode>0.0%</c:formatCode>
                <c:ptCount val="15"/>
                <c:pt idx="1">
                  <c:v>0.1015625</c:v>
                </c:pt>
                <c:pt idx="2">
                  <c:v>0.11284046692607004</c:v>
                </c:pt>
                <c:pt idx="3">
                  <c:v>0.10588235294117647</c:v>
                </c:pt>
                <c:pt idx="4">
                  <c:v>9.3385214007782102E-2</c:v>
                </c:pt>
                <c:pt idx="6">
                  <c:v>0.12624584717607973</c:v>
                </c:pt>
                <c:pt idx="7">
                  <c:v>0.10847457627118644</c:v>
                </c:pt>
                <c:pt idx="8">
                  <c:v>8.7248322147651006E-2</c:v>
                </c:pt>
                <c:pt idx="9">
                  <c:v>7.7181208053691275E-2</c:v>
                </c:pt>
                <c:pt idx="11">
                  <c:v>0.14448669201520911</c:v>
                </c:pt>
                <c:pt idx="12">
                  <c:v>7.7519379844961239E-2</c:v>
                </c:pt>
                <c:pt idx="13">
                  <c:v>8.8122605363984668E-2</c:v>
                </c:pt>
                <c:pt idx="14">
                  <c:v>7.7220077220077218E-2</c:v>
                </c:pt>
              </c:numCache>
            </c:numRef>
          </c:val>
          <c:extLst>
            <c:ext xmlns:c16="http://schemas.microsoft.com/office/drawing/2014/chart" uri="{C3380CC4-5D6E-409C-BE32-E72D297353CC}">
              <c16:uniqueId val="{00000001-5160-4ED3-ADF1-7C53D9399A32}"/>
            </c:ext>
          </c:extLst>
        </c:ser>
        <c:ser>
          <c:idx val="1"/>
          <c:order val="2"/>
          <c:tx>
            <c:strRef>
              <c:f>'14-3企業類型・従業員別'!$M$5</c:f>
              <c:strCache>
                <c:ptCount val="1"/>
                <c:pt idx="0">
                  <c:v>一部の事業に当てはまる</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'14-3企業類型・従業員別'!$J$6:$J$20</c:f>
              <c:strCache>
                <c:ptCount val="15"/>
                <c:pt idx="0">
                  <c:v>■ ～20人                                                    </c:v>
                </c:pt>
                <c:pt idx="1">
                  <c:v>企業の変革を共に推進するパートナー（n=256）</c:v>
                </c:pt>
                <c:pt idx="2">
                  <c:v>DX に必要な技術を提供するパートナー（n=257）</c:v>
                </c:pt>
                <c:pt idx="3">
                  <c:v>共通プラットフォームの提供主体（n=255）</c:v>
                </c:pt>
                <c:pt idx="4">
                  <c:v>新ビジネス・サービスの提供主体（n=257）</c:v>
                </c:pt>
                <c:pt idx="5">
                  <c:v>■ 21～100人                                               </c:v>
                </c:pt>
                <c:pt idx="6">
                  <c:v>企業の変革を共に推進するパートナー（n=301）</c:v>
                </c:pt>
                <c:pt idx="7">
                  <c:v>DX に必要な技術を提供するパートナー（n=295）</c:v>
                </c:pt>
                <c:pt idx="8">
                  <c:v>共通プラットフォームの提供主体（n=298）</c:v>
                </c:pt>
                <c:pt idx="9">
                  <c:v>新ビジネス・サービスの提供主体（n=298）</c:v>
                </c:pt>
                <c:pt idx="10">
                  <c:v>■ 101人～                                                   </c:v>
                </c:pt>
                <c:pt idx="11">
                  <c:v>企業の変革を共に推進するパートナー（n=263）</c:v>
                </c:pt>
                <c:pt idx="12">
                  <c:v>DX に必要な技術を提供するパートナー（n=258）</c:v>
                </c:pt>
                <c:pt idx="13">
                  <c:v>共通プラットフォームの提供主体（n=261）</c:v>
                </c:pt>
                <c:pt idx="14">
                  <c:v>新ビジネス・サービスの提供主体（n=259）</c:v>
                </c:pt>
              </c:strCache>
            </c:strRef>
          </c:cat>
          <c:val>
            <c:numRef>
              <c:f>'14-3企業類型・従業員別'!$M$6:$M$20</c:f>
              <c:numCache>
                <c:formatCode>0.0%</c:formatCode>
                <c:ptCount val="15"/>
                <c:pt idx="1">
                  <c:v>0.41015625</c:v>
                </c:pt>
                <c:pt idx="2">
                  <c:v>0.37354085603112841</c:v>
                </c:pt>
                <c:pt idx="3">
                  <c:v>0.30196078431372547</c:v>
                </c:pt>
                <c:pt idx="4">
                  <c:v>0.35019455252918286</c:v>
                </c:pt>
                <c:pt idx="6">
                  <c:v>0.35548172757475083</c:v>
                </c:pt>
                <c:pt idx="7">
                  <c:v>0.33898305084745761</c:v>
                </c:pt>
                <c:pt idx="8">
                  <c:v>0.27852348993288589</c:v>
                </c:pt>
                <c:pt idx="9">
                  <c:v>0.31879194630872482</c:v>
                </c:pt>
                <c:pt idx="11">
                  <c:v>0.34980988593155893</c:v>
                </c:pt>
                <c:pt idx="12">
                  <c:v>0.37596899224806202</c:v>
                </c:pt>
                <c:pt idx="13">
                  <c:v>0.28352490421455939</c:v>
                </c:pt>
                <c:pt idx="14">
                  <c:v>0.35135135135135137</c:v>
                </c:pt>
              </c:numCache>
            </c:numRef>
          </c:val>
          <c:extLst>
            <c:ext xmlns:c16="http://schemas.microsoft.com/office/drawing/2014/chart" uri="{C3380CC4-5D6E-409C-BE32-E72D297353CC}">
              <c16:uniqueId val="{00000002-5160-4ED3-ADF1-7C53D9399A32}"/>
            </c:ext>
          </c:extLst>
        </c:ser>
        <c:ser>
          <c:idx val="3"/>
          <c:order val="3"/>
          <c:tx>
            <c:strRef>
              <c:f>'14-3企業類型・従業員別'!$N$5</c:f>
              <c:strCache>
                <c:ptCount val="1"/>
                <c:pt idx="0">
                  <c:v>ほぼ全事業に当てはまらない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'14-3企業類型・従業員別'!$J$6:$J$20</c:f>
              <c:strCache>
                <c:ptCount val="15"/>
                <c:pt idx="0">
                  <c:v>■ ～20人                                                    </c:v>
                </c:pt>
                <c:pt idx="1">
                  <c:v>企業の変革を共に推進するパートナー（n=256）</c:v>
                </c:pt>
                <c:pt idx="2">
                  <c:v>DX に必要な技術を提供するパートナー（n=257）</c:v>
                </c:pt>
                <c:pt idx="3">
                  <c:v>共通プラットフォームの提供主体（n=255）</c:v>
                </c:pt>
                <c:pt idx="4">
                  <c:v>新ビジネス・サービスの提供主体（n=257）</c:v>
                </c:pt>
                <c:pt idx="5">
                  <c:v>■ 21～100人                                               </c:v>
                </c:pt>
                <c:pt idx="6">
                  <c:v>企業の変革を共に推進するパートナー（n=301）</c:v>
                </c:pt>
                <c:pt idx="7">
                  <c:v>DX に必要な技術を提供するパートナー（n=295）</c:v>
                </c:pt>
                <c:pt idx="8">
                  <c:v>共通プラットフォームの提供主体（n=298）</c:v>
                </c:pt>
                <c:pt idx="9">
                  <c:v>新ビジネス・サービスの提供主体（n=298）</c:v>
                </c:pt>
                <c:pt idx="10">
                  <c:v>■ 101人～                                                   </c:v>
                </c:pt>
                <c:pt idx="11">
                  <c:v>企業の変革を共に推進するパートナー（n=263）</c:v>
                </c:pt>
                <c:pt idx="12">
                  <c:v>DX に必要な技術を提供するパートナー（n=258）</c:v>
                </c:pt>
                <c:pt idx="13">
                  <c:v>共通プラットフォームの提供主体（n=261）</c:v>
                </c:pt>
                <c:pt idx="14">
                  <c:v>新ビジネス・サービスの提供主体（n=259）</c:v>
                </c:pt>
              </c:strCache>
            </c:strRef>
          </c:cat>
          <c:val>
            <c:numRef>
              <c:f>'14-3企業類型・従業員別'!$N$6:$N$20</c:f>
              <c:numCache>
                <c:formatCode>0.0%</c:formatCode>
                <c:ptCount val="15"/>
                <c:pt idx="1">
                  <c:v>0.21484375</c:v>
                </c:pt>
                <c:pt idx="2">
                  <c:v>0.22568093385214008</c:v>
                </c:pt>
                <c:pt idx="3">
                  <c:v>0.34509803921568627</c:v>
                </c:pt>
                <c:pt idx="4">
                  <c:v>0.28793774319066145</c:v>
                </c:pt>
                <c:pt idx="6">
                  <c:v>0.23920265780730898</c:v>
                </c:pt>
                <c:pt idx="7">
                  <c:v>0.30169491525423731</c:v>
                </c:pt>
                <c:pt idx="8">
                  <c:v>0.39261744966442952</c:v>
                </c:pt>
                <c:pt idx="9">
                  <c:v>0.33557046979865773</c:v>
                </c:pt>
                <c:pt idx="11">
                  <c:v>0.23954372623574144</c:v>
                </c:pt>
                <c:pt idx="12">
                  <c:v>0.31007751937984496</c:v>
                </c:pt>
                <c:pt idx="13">
                  <c:v>0.3946360153256705</c:v>
                </c:pt>
                <c:pt idx="14">
                  <c:v>0.3281853281853282</c:v>
                </c:pt>
              </c:numCache>
            </c:numRef>
          </c:val>
          <c:extLst>
            <c:ext xmlns:c16="http://schemas.microsoft.com/office/drawing/2014/chart" uri="{C3380CC4-5D6E-409C-BE32-E72D297353CC}">
              <c16:uniqueId val="{00000003-5160-4ED3-ADF1-7C53D9399A32}"/>
            </c:ext>
          </c:extLst>
        </c:ser>
        <c:ser>
          <c:idx val="4"/>
          <c:order val="4"/>
          <c:tx>
            <c:strRef>
              <c:f>'14-3企業類型・従業員別'!$O$5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'14-3企業類型・従業員別'!$J$6:$J$20</c:f>
              <c:strCache>
                <c:ptCount val="15"/>
                <c:pt idx="0">
                  <c:v>■ ～20人                                                    </c:v>
                </c:pt>
                <c:pt idx="1">
                  <c:v>企業の変革を共に推進するパートナー（n=256）</c:v>
                </c:pt>
                <c:pt idx="2">
                  <c:v>DX に必要な技術を提供するパートナー（n=257）</c:v>
                </c:pt>
                <c:pt idx="3">
                  <c:v>共通プラットフォームの提供主体（n=255）</c:v>
                </c:pt>
                <c:pt idx="4">
                  <c:v>新ビジネス・サービスの提供主体（n=257）</c:v>
                </c:pt>
                <c:pt idx="5">
                  <c:v>■ 21～100人                                               </c:v>
                </c:pt>
                <c:pt idx="6">
                  <c:v>企業の変革を共に推進するパートナー（n=301）</c:v>
                </c:pt>
                <c:pt idx="7">
                  <c:v>DX に必要な技術を提供するパートナー（n=295）</c:v>
                </c:pt>
                <c:pt idx="8">
                  <c:v>共通プラットフォームの提供主体（n=298）</c:v>
                </c:pt>
                <c:pt idx="9">
                  <c:v>新ビジネス・サービスの提供主体（n=298）</c:v>
                </c:pt>
                <c:pt idx="10">
                  <c:v>■ 101人～                                                   </c:v>
                </c:pt>
                <c:pt idx="11">
                  <c:v>企業の変革を共に推進するパートナー（n=263）</c:v>
                </c:pt>
                <c:pt idx="12">
                  <c:v>DX に必要な技術を提供するパートナー（n=258）</c:v>
                </c:pt>
                <c:pt idx="13">
                  <c:v>共通プラットフォームの提供主体（n=261）</c:v>
                </c:pt>
                <c:pt idx="14">
                  <c:v>新ビジネス・サービスの提供主体（n=259）</c:v>
                </c:pt>
              </c:strCache>
            </c:strRef>
          </c:cat>
          <c:val>
            <c:numRef>
              <c:f>'14-3企業類型・従業員別'!$O$6:$O$20</c:f>
              <c:numCache>
                <c:formatCode>0.0%</c:formatCode>
                <c:ptCount val="15"/>
                <c:pt idx="1">
                  <c:v>0.1015625</c:v>
                </c:pt>
                <c:pt idx="2">
                  <c:v>0.13618677042801555</c:v>
                </c:pt>
                <c:pt idx="3">
                  <c:v>0.13725490196078433</c:v>
                </c:pt>
                <c:pt idx="4">
                  <c:v>0.1245136186770428</c:v>
                </c:pt>
                <c:pt idx="6">
                  <c:v>0.17940199335548174</c:v>
                </c:pt>
                <c:pt idx="7">
                  <c:v>0.17966101694915254</c:v>
                </c:pt>
                <c:pt idx="8">
                  <c:v>0.18791946308724833</c:v>
                </c:pt>
                <c:pt idx="9">
                  <c:v>0.19463087248322147</c:v>
                </c:pt>
                <c:pt idx="11">
                  <c:v>0.13307984790874525</c:v>
                </c:pt>
                <c:pt idx="12">
                  <c:v>0.14728682170542637</c:v>
                </c:pt>
                <c:pt idx="13">
                  <c:v>0.16475095785440613</c:v>
                </c:pt>
                <c:pt idx="14">
                  <c:v>0.16216216216216217</c:v>
                </c:pt>
              </c:numCache>
            </c:numRef>
          </c:val>
          <c:extLst>
            <c:ext xmlns:c16="http://schemas.microsoft.com/office/drawing/2014/chart" uri="{C3380CC4-5D6E-409C-BE32-E72D297353CC}">
              <c16:uniqueId val="{00000004-5160-4ED3-ADF1-7C53D9399A32}"/>
            </c:ext>
          </c:extLst>
        </c:ser>
        <c:dLbls>
          <c:showLegendKey val="0"/>
          <c:showVal val="0"/>
          <c:showCatName val="0"/>
          <c:showSerName val="0"/>
          <c:showPercent val="0"/>
          <c:showBubbleSize val="0"/>
        </c:dLbls>
        <c:gapWidth val="3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6.9050471068019662E-2"/>
          <c:y val="0.86346423884514434"/>
          <c:w val="0.87439013690837342"/>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36812392739305"/>
          <c:y val="0.12669025449321422"/>
          <c:w val="0.64684732615103502"/>
          <c:h val="0.74319182542721973"/>
        </c:manualLayout>
      </c:layout>
      <c:barChart>
        <c:barDir val="bar"/>
        <c:grouping val="stacked"/>
        <c:varyColors val="0"/>
        <c:ser>
          <c:idx val="0"/>
          <c:order val="0"/>
          <c:tx>
            <c:strRef>
              <c:f>'14-3企業類型・従業員別'!$Z$5</c:f>
              <c:strCache>
                <c:ptCount val="1"/>
                <c:pt idx="0">
                  <c:v>ほぼ全事業に当てはまる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'14-3企業類型・従業員別'!$Y$6:$Y$20</c:f>
              <c:strCache>
                <c:ptCount val="15"/>
                <c:pt idx="0">
                  <c:v>■ ～20人                                                    </c:v>
                </c:pt>
                <c:pt idx="1">
                  <c:v>企業の変革を共に推進するパートナー（n=254）</c:v>
                </c:pt>
                <c:pt idx="2">
                  <c:v>DX に必要な技術を提供するパートナー（n=253）</c:v>
                </c:pt>
                <c:pt idx="3">
                  <c:v>共通プラットフォームの提供主体（n=252）</c:v>
                </c:pt>
                <c:pt idx="4">
                  <c:v>新ビジネス・サービスの提供主体（n=256）</c:v>
                </c:pt>
                <c:pt idx="5">
                  <c:v>■ 21～100人                                               </c:v>
                </c:pt>
                <c:pt idx="6">
                  <c:v>企業の変革を共に推進するパートナー（n=302）</c:v>
                </c:pt>
                <c:pt idx="7">
                  <c:v>DX に必要な技術を提供するパートナー（n=297）</c:v>
                </c:pt>
                <c:pt idx="8">
                  <c:v>共通プラットフォームの提供主体（n=298）</c:v>
                </c:pt>
                <c:pt idx="9">
                  <c:v>新ビジネス・サービスの提供主体（n=300）</c:v>
                </c:pt>
                <c:pt idx="10">
                  <c:v>■ 101人～                                                   </c:v>
                </c:pt>
                <c:pt idx="11">
                  <c:v>企業の変革を共に推進するパートナー（n=259）</c:v>
                </c:pt>
                <c:pt idx="12">
                  <c:v>DX に必要な技術を提供するパートナー（n=256）</c:v>
                </c:pt>
                <c:pt idx="13">
                  <c:v>共通プラットフォームの提供主体（n=258）</c:v>
                </c:pt>
                <c:pt idx="14">
                  <c:v>新ビジネス・サービスの提供主体（n=256）</c:v>
                </c:pt>
              </c:strCache>
            </c:strRef>
          </c:cat>
          <c:val>
            <c:numRef>
              <c:f>'14-3企業類型・従業員別'!$Z$6:$Z$20</c:f>
              <c:numCache>
                <c:formatCode>0.0%</c:formatCode>
                <c:ptCount val="15"/>
                <c:pt idx="1">
                  <c:v>0.2283464566929134</c:v>
                </c:pt>
                <c:pt idx="2">
                  <c:v>0.1857707509881423</c:v>
                </c:pt>
                <c:pt idx="3">
                  <c:v>0.1626984126984127</c:v>
                </c:pt>
                <c:pt idx="4">
                  <c:v>0.19140625</c:v>
                </c:pt>
                <c:pt idx="6">
                  <c:v>0.15231788079470199</c:v>
                </c:pt>
                <c:pt idx="7">
                  <c:v>0.12121212121212122</c:v>
                </c:pt>
                <c:pt idx="8">
                  <c:v>9.7315436241610737E-2</c:v>
                </c:pt>
                <c:pt idx="9">
                  <c:v>0.10666666666666667</c:v>
                </c:pt>
                <c:pt idx="11">
                  <c:v>0.19305019305019305</c:v>
                </c:pt>
                <c:pt idx="12">
                  <c:v>0.1328125</c:v>
                </c:pt>
                <c:pt idx="13">
                  <c:v>0.10852713178294573</c:v>
                </c:pt>
                <c:pt idx="14">
                  <c:v>0.1328125</c:v>
                </c:pt>
              </c:numCache>
            </c:numRef>
          </c:val>
          <c:extLst>
            <c:ext xmlns:c16="http://schemas.microsoft.com/office/drawing/2014/chart" uri="{C3380CC4-5D6E-409C-BE32-E72D297353CC}">
              <c16:uniqueId val="{00000000-BEB9-4F49-8EB5-313566475B7B}"/>
            </c:ext>
          </c:extLst>
        </c:ser>
        <c:ser>
          <c:idx val="2"/>
          <c:order val="1"/>
          <c:tx>
            <c:strRef>
              <c:f>'14-3企業類型・従業員別'!$AA$5</c:f>
              <c:strCache>
                <c:ptCount val="1"/>
                <c:pt idx="0">
                  <c:v>半数以上の事業に当てはまる</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'14-3企業類型・従業員別'!$Y$6:$Y$20</c:f>
              <c:strCache>
                <c:ptCount val="15"/>
                <c:pt idx="0">
                  <c:v>■ ～20人                                                    </c:v>
                </c:pt>
                <c:pt idx="1">
                  <c:v>企業の変革を共に推進するパートナー（n=254）</c:v>
                </c:pt>
                <c:pt idx="2">
                  <c:v>DX に必要な技術を提供するパートナー（n=253）</c:v>
                </c:pt>
                <c:pt idx="3">
                  <c:v>共通プラットフォームの提供主体（n=252）</c:v>
                </c:pt>
                <c:pt idx="4">
                  <c:v>新ビジネス・サービスの提供主体（n=256）</c:v>
                </c:pt>
                <c:pt idx="5">
                  <c:v>■ 21～100人                                               </c:v>
                </c:pt>
                <c:pt idx="6">
                  <c:v>企業の変革を共に推進するパートナー（n=302）</c:v>
                </c:pt>
                <c:pt idx="7">
                  <c:v>DX に必要な技術を提供するパートナー（n=297）</c:v>
                </c:pt>
                <c:pt idx="8">
                  <c:v>共通プラットフォームの提供主体（n=298）</c:v>
                </c:pt>
                <c:pt idx="9">
                  <c:v>新ビジネス・サービスの提供主体（n=300）</c:v>
                </c:pt>
                <c:pt idx="10">
                  <c:v>■ 101人～                                                   </c:v>
                </c:pt>
                <c:pt idx="11">
                  <c:v>企業の変革を共に推進するパートナー（n=259）</c:v>
                </c:pt>
                <c:pt idx="12">
                  <c:v>DX に必要な技術を提供するパートナー（n=256）</c:v>
                </c:pt>
                <c:pt idx="13">
                  <c:v>共通プラットフォームの提供主体（n=258）</c:v>
                </c:pt>
                <c:pt idx="14">
                  <c:v>新ビジネス・サービスの提供主体（n=256）</c:v>
                </c:pt>
              </c:strCache>
            </c:strRef>
          </c:cat>
          <c:val>
            <c:numRef>
              <c:f>'14-3企業類型・従業員別'!$AA$6:$AA$20</c:f>
              <c:numCache>
                <c:formatCode>0.0%</c:formatCode>
                <c:ptCount val="15"/>
                <c:pt idx="1">
                  <c:v>0.20472440944881889</c:v>
                </c:pt>
                <c:pt idx="2">
                  <c:v>0.22924901185770752</c:v>
                </c:pt>
                <c:pt idx="3">
                  <c:v>0.19444444444444445</c:v>
                </c:pt>
                <c:pt idx="4">
                  <c:v>0.1640625</c:v>
                </c:pt>
                <c:pt idx="6">
                  <c:v>0.19205298013245034</c:v>
                </c:pt>
                <c:pt idx="7">
                  <c:v>0.17171717171717171</c:v>
                </c:pt>
                <c:pt idx="8">
                  <c:v>0.12751677852348994</c:v>
                </c:pt>
                <c:pt idx="9">
                  <c:v>0.14666666666666667</c:v>
                </c:pt>
                <c:pt idx="11">
                  <c:v>0.24324324324324326</c:v>
                </c:pt>
                <c:pt idx="12">
                  <c:v>0.203125</c:v>
                </c:pt>
                <c:pt idx="13">
                  <c:v>0.16666666666666666</c:v>
                </c:pt>
                <c:pt idx="14">
                  <c:v>0.17578125</c:v>
                </c:pt>
              </c:numCache>
            </c:numRef>
          </c:val>
          <c:extLst>
            <c:ext xmlns:c16="http://schemas.microsoft.com/office/drawing/2014/chart" uri="{C3380CC4-5D6E-409C-BE32-E72D297353CC}">
              <c16:uniqueId val="{00000001-BEB9-4F49-8EB5-313566475B7B}"/>
            </c:ext>
          </c:extLst>
        </c:ser>
        <c:ser>
          <c:idx val="1"/>
          <c:order val="2"/>
          <c:tx>
            <c:strRef>
              <c:f>'14-3企業類型・従業員別'!$AB$5</c:f>
              <c:strCache>
                <c:ptCount val="1"/>
                <c:pt idx="0">
                  <c:v>一部の事業に当てはまる</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'14-3企業類型・従業員別'!$Y$6:$Y$20</c:f>
              <c:strCache>
                <c:ptCount val="15"/>
                <c:pt idx="0">
                  <c:v>■ ～20人                                                    </c:v>
                </c:pt>
                <c:pt idx="1">
                  <c:v>企業の変革を共に推進するパートナー（n=254）</c:v>
                </c:pt>
                <c:pt idx="2">
                  <c:v>DX に必要な技術を提供するパートナー（n=253）</c:v>
                </c:pt>
                <c:pt idx="3">
                  <c:v>共通プラットフォームの提供主体（n=252）</c:v>
                </c:pt>
                <c:pt idx="4">
                  <c:v>新ビジネス・サービスの提供主体（n=256）</c:v>
                </c:pt>
                <c:pt idx="5">
                  <c:v>■ 21～100人                                               </c:v>
                </c:pt>
                <c:pt idx="6">
                  <c:v>企業の変革を共に推進するパートナー（n=302）</c:v>
                </c:pt>
                <c:pt idx="7">
                  <c:v>DX に必要な技術を提供するパートナー（n=297）</c:v>
                </c:pt>
                <c:pt idx="8">
                  <c:v>共通プラットフォームの提供主体（n=298）</c:v>
                </c:pt>
                <c:pt idx="9">
                  <c:v>新ビジネス・サービスの提供主体（n=300）</c:v>
                </c:pt>
                <c:pt idx="10">
                  <c:v>■ 101人～                                                   </c:v>
                </c:pt>
                <c:pt idx="11">
                  <c:v>企業の変革を共に推進するパートナー（n=259）</c:v>
                </c:pt>
                <c:pt idx="12">
                  <c:v>DX に必要な技術を提供するパートナー（n=256）</c:v>
                </c:pt>
                <c:pt idx="13">
                  <c:v>共通プラットフォームの提供主体（n=258）</c:v>
                </c:pt>
                <c:pt idx="14">
                  <c:v>新ビジネス・サービスの提供主体（n=256）</c:v>
                </c:pt>
              </c:strCache>
            </c:strRef>
          </c:cat>
          <c:val>
            <c:numRef>
              <c:f>'14-3企業類型・従業員別'!$AB$6:$AB$20</c:f>
              <c:numCache>
                <c:formatCode>0.0%</c:formatCode>
                <c:ptCount val="15"/>
                <c:pt idx="1">
                  <c:v>0.33858267716535434</c:v>
                </c:pt>
                <c:pt idx="2">
                  <c:v>0.31225296442687744</c:v>
                </c:pt>
                <c:pt idx="3">
                  <c:v>0.28968253968253971</c:v>
                </c:pt>
                <c:pt idx="4">
                  <c:v>0.33203125</c:v>
                </c:pt>
                <c:pt idx="6">
                  <c:v>0.29139072847682118</c:v>
                </c:pt>
                <c:pt idx="7">
                  <c:v>0.29292929292929293</c:v>
                </c:pt>
                <c:pt idx="8">
                  <c:v>0.29865771812080538</c:v>
                </c:pt>
                <c:pt idx="9">
                  <c:v>0.32333333333333331</c:v>
                </c:pt>
                <c:pt idx="11">
                  <c:v>0.28185328185328185</c:v>
                </c:pt>
                <c:pt idx="12">
                  <c:v>0.29296875</c:v>
                </c:pt>
                <c:pt idx="13">
                  <c:v>0.25968992248062017</c:v>
                </c:pt>
                <c:pt idx="14">
                  <c:v>0.3046875</c:v>
                </c:pt>
              </c:numCache>
            </c:numRef>
          </c:val>
          <c:extLst>
            <c:ext xmlns:c16="http://schemas.microsoft.com/office/drawing/2014/chart" uri="{C3380CC4-5D6E-409C-BE32-E72D297353CC}">
              <c16:uniqueId val="{00000002-BEB9-4F49-8EB5-313566475B7B}"/>
            </c:ext>
          </c:extLst>
        </c:ser>
        <c:ser>
          <c:idx val="3"/>
          <c:order val="3"/>
          <c:tx>
            <c:strRef>
              <c:f>'14-3企業類型・従業員別'!$AC$5</c:f>
              <c:strCache>
                <c:ptCount val="1"/>
                <c:pt idx="0">
                  <c:v>ほぼ全事業に当てはまらない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'14-3企業類型・従業員別'!$Y$6:$Y$20</c:f>
              <c:strCache>
                <c:ptCount val="15"/>
                <c:pt idx="0">
                  <c:v>■ ～20人                                                    </c:v>
                </c:pt>
                <c:pt idx="1">
                  <c:v>企業の変革を共に推進するパートナー（n=254）</c:v>
                </c:pt>
                <c:pt idx="2">
                  <c:v>DX に必要な技術を提供するパートナー（n=253）</c:v>
                </c:pt>
                <c:pt idx="3">
                  <c:v>共通プラットフォームの提供主体（n=252）</c:v>
                </c:pt>
                <c:pt idx="4">
                  <c:v>新ビジネス・サービスの提供主体（n=256）</c:v>
                </c:pt>
                <c:pt idx="5">
                  <c:v>■ 21～100人                                               </c:v>
                </c:pt>
                <c:pt idx="6">
                  <c:v>企業の変革を共に推進するパートナー（n=302）</c:v>
                </c:pt>
                <c:pt idx="7">
                  <c:v>DX に必要な技術を提供するパートナー（n=297）</c:v>
                </c:pt>
                <c:pt idx="8">
                  <c:v>共通プラットフォームの提供主体（n=298）</c:v>
                </c:pt>
                <c:pt idx="9">
                  <c:v>新ビジネス・サービスの提供主体（n=300）</c:v>
                </c:pt>
                <c:pt idx="10">
                  <c:v>■ 101人～                                                   </c:v>
                </c:pt>
                <c:pt idx="11">
                  <c:v>企業の変革を共に推進するパートナー（n=259）</c:v>
                </c:pt>
                <c:pt idx="12">
                  <c:v>DX に必要な技術を提供するパートナー（n=256）</c:v>
                </c:pt>
                <c:pt idx="13">
                  <c:v>共通プラットフォームの提供主体（n=258）</c:v>
                </c:pt>
                <c:pt idx="14">
                  <c:v>新ビジネス・サービスの提供主体（n=256）</c:v>
                </c:pt>
              </c:strCache>
            </c:strRef>
          </c:cat>
          <c:val>
            <c:numRef>
              <c:f>'14-3企業類型・従業員別'!$AC$6:$AC$20</c:f>
              <c:numCache>
                <c:formatCode>0.0%</c:formatCode>
                <c:ptCount val="15"/>
                <c:pt idx="1">
                  <c:v>0.11811023622047244</c:v>
                </c:pt>
                <c:pt idx="2">
                  <c:v>0.14624505928853754</c:v>
                </c:pt>
                <c:pt idx="3">
                  <c:v>0.21428571428571427</c:v>
                </c:pt>
                <c:pt idx="4">
                  <c:v>0.17578125</c:v>
                </c:pt>
                <c:pt idx="6">
                  <c:v>0.16225165562913907</c:v>
                </c:pt>
                <c:pt idx="7">
                  <c:v>0.21212121212121213</c:v>
                </c:pt>
                <c:pt idx="8">
                  <c:v>0.27181208053691275</c:v>
                </c:pt>
                <c:pt idx="9">
                  <c:v>0.22</c:v>
                </c:pt>
                <c:pt idx="11">
                  <c:v>0.15444015444015444</c:v>
                </c:pt>
                <c:pt idx="12">
                  <c:v>0.21484375</c:v>
                </c:pt>
                <c:pt idx="13">
                  <c:v>0.29069767441860467</c:v>
                </c:pt>
                <c:pt idx="14">
                  <c:v>0.22265625</c:v>
                </c:pt>
              </c:numCache>
            </c:numRef>
          </c:val>
          <c:extLst>
            <c:ext xmlns:c16="http://schemas.microsoft.com/office/drawing/2014/chart" uri="{C3380CC4-5D6E-409C-BE32-E72D297353CC}">
              <c16:uniqueId val="{00000003-BEB9-4F49-8EB5-313566475B7B}"/>
            </c:ext>
          </c:extLst>
        </c:ser>
        <c:ser>
          <c:idx val="4"/>
          <c:order val="4"/>
          <c:tx>
            <c:strRef>
              <c:f>'14-3企業類型・従業員別'!$AD$5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'14-3企業類型・従業員別'!$Y$6:$Y$20</c:f>
              <c:strCache>
                <c:ptCount val="15"/>
                <c:pt idx="0">
                  <c:v>■ ～20人                                                    </c:v>
                </c:pt>
                <c:pt idx="1">
                  <c:v>企業の変革を共に推進するパートナー（n=254）</c:v>
                </c:pt>
                <c:pt idx="2">
                  <c:v>DX に必要な技術を提供するパートナー（n=253）</c:v>
                </c:pt>
                <c:pt idx="3">
                  <c:v>共通プラットフォームの提供主体（n=252）</c:v>
                </c:pt>
                <c:pt idx="4">
                  <c:v>新ビジネス・サービスの提供主体（n=256）</c:v>
                </c:pt>
                <c:pt idx="5">
                  <c:v>■ 21～100人                                               </c:v>
                </c:pt>
                <c:pt idx="6">
                  <c:v>企業の変革を共に推進するパートナー（n=302）</c:v>
                </c:pt>
                <c:pt idx="7">
                  <c:v>DX に必要な技術を提供するパートナー（n=297）</c:v>
                </c:pt>
                <c:pt idx="8">
                  <c:v>共通プラットフォームの提供主体（n=298）</c:v>
                </c:pt>
                <c:pt idx="9">
                  <c:v>新ビジネス・サービスの提供主体（n=300）</c:v>
                </c:pt>
                <c:pt idx="10">
                  <c:v>■ 101人～                                                   </c:v>
                </c:pt>
                <c:pt idx="11">
                  <c:v>企業の変革を共に推進するパートナー（n=259）</c:v>
                </c:pt>
                <c:pt idx="12">
                  <c:v>DX に必要な技術を提供するパートナー（n=256）</c:v>
                </c:pt>
                <c:pt idx="13">
                  <c:v>共通プラットフォームの提供主体（n=258）</c:v>
                </c:pt>
                <c:pt idx="14">
                  <c:v>新ビジネス・サービスの提供主体（n=256）</c:v>
                </c:pt>
              </c:strCache>
            </c:strRef>
          </c:cat>
          <c:val>
            <c:numRef>
              <c:f>'14-3企業類型・従業員別'!$AD$6:$AD$20</c:f>
              <c:numCache>
                <c:formatCode>0.0%</c:formatCode>
                <c:ptCount val="15"/>
                <c:pt idx="1">
                  <c:v>0.11023622047244094</c:v>
                </c:pt>
                <c:pt idx="2">
                  <c:v>0.12648221343873517</c:v>
                </c:pt>
                <c:pt idx="3">
                  <c:v>0.1388888888888889</c:v>
                </c:pt>
                <c:pt idx="4">
                  <c:v>0.13671875</c:v>
                </c:pt>
                <c:pt idx="6">
                  <c:v>0.20198675496688742</c:v>
                </c:pt>
                <c:pt idx="7">
                  <c:v>0.20202020202020202</c:v>
                </c:pt>
                <c:pt idx="8">
                  <c:v>0.20469798657718122</c:v>
                </c:pt>
                <c:pt idx="9">
                  <c:v>0.20333333333333334</c:v>
                </c:pt>
                <c:pt idx="11">
                  <c:v>0.12741312741312741</c:v>
                </c:pt>
                <c:pt idx="12">
                  <c:v>0.15625</c:v>
                </c:pt>
                <c:pt idx="13">
                  <c:v>0.1744186046511628</c:v>
                </c:pt>
                <c:pt idx="14">
                  <c:v>0.1640625</c:v>
                </c:pt>
              </c:numCache>
            </c:numRef>
          </c:val>
          <c:extLst>
            <c:ext xmlns:c16="http://schemas.microsoft.com/office/drawing/2014/chart" uri="{C3380CC4-5D6E-409C-BE32-E72D297353CC}">
              <c16:uniqueId val="{00000004-BEB9-4F49-8EB5-313566475B7B}"/>
            </c:ext>
          </c:extLst>
        </c:ser>
        <c:dLbls>
          <c:showLegendKey val="0"/>
          <c:showVal val="0"/>
          <c:showCatName val="0"/>
          <c:showSerName val="0"/>
          <c:showPercent val="0"/>
          <c:showBubbleSize val="0"/>
        </c:dLbls>
        <c:gapWidth val="3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6.9050471068019662E-2"/>
          <c:y val="0.89099612463599487"/>
          <c:w val="0.87224596213369598"/>
          <c:h val="5.98194282182627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39136671145436"/>
          <c:y val="0.12669030336053225"/>
          <c:w val="0.64763610070452393"/>
          <c:h val="0.73954124871599491"/>
        </c:manualLayout>
      </c:layout>
      <c:barChart>
        <c:barDir val="bar"/>
        <c:grouping val="stacked"/>
        <c:varyColors val="0"/>
        <c:ser>
          <c:idx val="0"/>
          <c:order val="0"/>
          <c:tx>
            <c:strRef>
              <c:f>'14-6企業類型・提供製品・サービス提供先別'!$K$5</c:f>
              <c:strCache>
                <c:ptCount val="1"/>
                <c:pt idx="0">
                  <c:v>ほぼ全事業に当てはまる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'14-6企業類型・提供製品・サービス提供先別'!$J$6:$J$20</c:f>
              <c:strCache>
                <c:ptCount val="15"/>
                <c:pt idx="0">
                  <c:v>■ B2C中心                                                </c:v>
                </c:pt>
                <c:pt idx="1">
                  <c:v>企業の変革を共に推進するパートナー（n=112）</c:v>
                </c:pt>
                <c:pt idx="2">
                  <c:v>DX に必要な技術を提供するパートナー（n=111）</c:v>
                </c:pt>
                <c:pt idx="3">
                  <c:v>共通プラットフォームの提供主体（n=111）</c:v>
                </c:pt>
                <c:pt idx="4">
                  <c:v>新ビジネス・サービスの提供主体（n=111）</c:v>
                </c:pt>
                <c:pt idx="5">
                  <c:v>■ B2C、B2B半々                                      </c:v>
                </c:pt>
                <c:pt idx="6">
                  <c:v>企業の変革を共に推進するパートナー（n=46）</c:v>
                </c:pt>
                <c:pt idx="7">
                  <c:v>DX に必要な技術を提供するパートナー（n=47）</c:v>
                </c:pt>
                <c:pt idx="8">
                  <c:v>共通プラットフォームの提供主体（n=47）</c:v>
                </c:pt>
                <c:pt idx="9">
                  <c:v>新ビジネス・サービスの提供主体（n=46）</c:v>
                </c:pt>
                <c:pt idx="10">
                  <c:v>■ B2B中心                                                </c:v>
                </c:pt>
                <c:pt idx="11">
                  <c:v>企業の変革を共に推進するパートナー（n=634）</c:v>
                </c:pt>
                <c:pt idx="12">
                  <c:v>DX に必要な技術を提供するパートナー（n=625）</c:v>
                </c:pt>
                <c:pt idx="13">
                  <c:v>共通プラットフォームの提供主体（n=630）</c:v>
                </c:pt>
                <c:pt idx="14">
                  <c:v>新ビジネス・サービスの提供主体（n=630）</c:v>
                </c:pt>
              </c:strCache>
            </c:strRef>
          </c:cat>
          <c:val>
            <c:numRef>
              <c:f>'14-6企業類型・提供製品・サービス提供先別'!$K$6:$K$20</c:f>
              <c:numCache>
                <c:formatCode>0.0%</c:formatCode>
                <c:ptCount val="15"/>
                <c:pt idx="1">
                  <c:v>0.125</c:v>
                </c:pt>
                <c:pt idx="2">
                  <c:v>7.2072072072072071E-2</c:v>
                </c:pt>
                <c:pt idx="3">
                  <c:v>4.5045045045045043E-2</c:v>
                </c:pt>
                <c:pt idx="4">
                  <c:v>6.3063063063063057E-2</c:v>
                </c:pt>
                <c:pt idx="6">
                  <c:v>0.13043478260869565</c:v>
                </c:pt>
                <c:pt idx="7">
                  <c:v>6.3829787234042548E-2</c:v>
                </c:pt>
                <c:pt idx="8">
                  <c:v>6.3829787234042548E-2</c:v>
                </c:pt>
                <c:pt idx="9">
                  <c:v>4.3478260869565216E-2</c:v>
                </c:pt>
                <c:pt idx="11">
                  <c:v>0.13406940063091483</c:v>
                </c:pt>
                <c:pt idx="12">
                  <c:v>0.1104</c:v>
                </c:pt>
                <c:pt idx="13">
                  <c:v>8.5714285714285715E-2</c:v>
                </c:pt>
                <c:pt idx="14">
                  <c:v>0.1111111111111111</c:v>
                </c:pt>
              </c:numCache>
            </c:numRef>
          </c:val>
          <c:extLst>
            <c:ext xmlns:c16="http://schemas.microsoft.com/office/drawing/2014/chart" uri="{C3380CC4-5D6E-409C-BE32-E72D297353CC}">
              <c16:uniqueId val="{00000000-BFA4-466A-B61C-689983722766}"/>
            </c:ext>
          </c:extLst>
        </c:ser>
        <c:ser>
          <c:idx val="2"/>
          <c:order val="1"/>
          <c:tx>
            <c:strRef>
              <c:f>'14-6企業類型・提供製品・サービス提供先別'!$L$5</c:f>
              <c:strCache>
                <c:ptCount val="1"/>
                <c:pt idx="0">
                  <c:v>半数以上の事業に当てはまる</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'14-6企業類型・提供製品・サービス提供先別'!$J$6:$J$20</c:f>
              <c:strCache>
                <c:ptCount val="15"/>
                <c:pt idx="0">
                  <c:v>■ B2C中心                                                </c:v>
                </c:pt>
                <c:pt idx="1">
                  <c:v>企業の変革を共に推進するパートナー（n=112）</c:v>
                </c:pt>
                <c:pt idx="2">
                  <c:v>DX に必要な技術を提供するパートナー（n=111）</c:v>
                </c:pt>
                <c:pt idx="3">
                  <c:v>共通プラットフォームの提供主体（n=111）</c:v>
                </c:pt>
                <c:pt idx="4">
                  <c:v>新ビジネス・サービスの提供主体（n=111）</c:v>
                </c:pt>
                <c:pt idx="5">
                  <c:v>■ B2C、B2B半々                                      </c:v>
                </c:pt>
                <c:pt idx="6">
                  <c:v>企業の変革を共に推進するパートナー（n=46）</c:v>
                </c:pt>
                <c:pt idx="7">
                  <c:v>DX に必要な技術を提供するパートナー（n=47）</c:v>
                </c:pt>
                <c:pt idx="8">
                  <c:v>共通プラットフォームの提供主体（n=47）</c:v>
                </c:pt>
                <c:pt idx="9">
                  <c:v>新ビジネス・サービスの提供主体（n=46）</c:v>
                </c:pt>
                <c:pt idx="10">
                  <c:v>■ B2B中心                                                </c:v>
                </c:pt>
                <c:pt idx="11">
                  <c:v>企業の変革を共に推進するパートナー（n=634）</c:v>
                </c:pt>
                <c:pt idx="12">
                  <c:v>DX に必要な技術を提供するパートナー（n=625）</c:v>
                </c:pt>
                <c:pt idx="13">
                  <c:v>共通プラットフォームの提供主体（n=630）</c:v>
                </c:pt>
                <c:pt idx="14">
                  <c:v>新ビジネス・サービスの提供主体（n=630）</c:v>
                </c:pt>
              </c:strCache>
            </c:strRef>
          </c:cat>
          <c:val>
            <c:numRef>
              <c:f>'14-6企業類型・提供製品・サービス提供先別'!$L$6:$L$20</c:f>
              <c:numCache>
                <c:formatCode>0.0%</c:formatCode>
                <c:ptCount val="15"/>
                <c:pt idx="1">
                  <c:v>0.15178571428571427</c:v>
                </c:pt>
                <c:pt idx="2">
                  <c:v>8.1081081081081086E-2</c:v>
                </c:pt>
                <c:pt idx="3">
                  <c:v>8.1081081081081086E-2</c:v>
                </c:pt>
                <c:pt idx="4">
                  <c:v>9.90990990990991E-2</c:v>
                </c:pt>
                <c:pt idx="6">
                  <c:v>4.3478260869565216E-2</c:v>
                </c:pt>
                <c:pt idx="7">
                  <c:v>8.5106382978723402E-2</c:v>
                </c:pt>
                <c:pt idx="8">
                  <c:v>0.10638297872340426</c:v>
                </c:pt>
                <c:pt idx="9">
                  <c:v>6.5217391304347824E-2</c:v>
                </c:pt>
                <c:pt idx="11">
                  <c:v>0.12776025236593061</c:v>
                </c:pt>
                <c:pt idx="12">
                  <c:v>0.10879999999999999</c:v>
                </c:pt>
                <c:pt idx="13">
                  <c:v>9.6825396825396828E-2</c:v>
                </c:pt>
                <c:pt idx="14">
                  <c:v>8.0952380952380956E-2</c:v>
                </c:pt>
              </c:numCache>
            </c:numRef>
          </c:val>
          <c:extLst>
            <c:ext xmlns:c16="http://schemas.microsoft.com/office/drawing/2014/chart" uri="{C3380CC4-5D6E-409C-BE32-E72D297353CC}">
              <c16:uniqueId val="{00000001-BFA4-466A-B61C-689983722766}"/>
            </c:ext>
          </c:extLst>
        </c:ser>
        <c:ser>
          <c:idx val="1"/>
          <c:order val="2"/>
          <c:tx>
            <c:strRef>
              <c:f>'14-6企業類型・提供製品・サービス提供先別'!$M$5</c:f>
              <c:strCache>
                <c:ptCount val="1"/>
                <c:pt idx="0">
                  <c:v>一部の事業に当てはまる</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'14-6企業類型・提供製品・サービス提供先別'!$J$6:$J$20</c:f>
              <c:strCache>
                <c:ptCount val="15"/>
                <c:pt idx="0">
                  <c:v>■ B2C中心                                                </c:v>
                </c:pt>
                <c:pt idx="1">
                  <c:v>企業の変革を共に推進するパートナー（n=112）</c:v>
                </c:pt>
                <c:pt idx="2">
                  <c:v>DX に必要な技術を提供するパートナー（n=111）</c:v>
                </c:pt>
                <c:pt idx="3">
                  <c:v>共通プラットフォームの提供主体（n=111）</c:v>
                </c:pt>
                <c:pt idx="4">
                  <c:v>新ビジネス・サービスの提供主体（n=111）</c:v>
                </c:pt>
                <c:pt idx="5">
                  <c:v>■ B2C、B2B半々                                      </c:v>
                </c:pt>
                <c:pt idx="6">
                  <c:v>企業の変革を共に推進するパートナー（n=46）</c:v>
                </c:pt>
                <c:pt idx="7">
                  <c:v>DX に必要な技術を提供するパートナー（n=47）</c:v>
                </c:pt>
                <c:pt idx="8">
                  <c:v>共通プラットフォームの提供主体（n=47）</c:v>
                </c:pt>
                <c:pt idx="9">
                  <c:v>新ビジネス・サービスの提供主体（n=46）</c:v>
                </c:pt>
                <c:pt idx="10">
                  <c:v>■ B2B中心                                                </c:v>
                </c:pt>
                <c:pt idx="11">
                  <c:v>企業の変革を共に推進するパートナー（n=634）</c:v>
                </c:pt>
                <c:pt idx="12">
                  <c:v>DX に必要な技術を提供するパートナー（n=625）</c:v>
                </c:pt>
                <c:pt idx="13">
                  <c:v>共通プラットフォームの提供主体（n=630）</c:v>
                </c:pt>
                <c:pt idx="14">
                  <c:v>新ビジネス・サービスの提供主体（n=630）</c:v>
                </c:pt>
              </c:strCache>
            </c:strRef>
          </c:cat>
          <c:val>
            <c:numRef>
              <c:f>'14-6企業類型・提供製品・サービス提供先別'!$M$6:$M$20</c:f>
              <c:numCache>
                <c:formatCode>0.0%</c:formatCode>
                <c:ptCount val="15"/>
                <c:pt idx="1">
                  <c:v>0.375</c:v>
                </c:pt>
                <c:pt idx="2">
                  <c:v>0.35135135135135137</c:v>
                </c:pt>
                <c:pt idx="3">
                  <c:v>0.30630630630630629</c:v>
                </c:pt>
                <c:pt idx="4">
                  <c:v>0.3783783783783784</c:v>
                </c:pt>
                <c:pt idx="6">
                  <c:v>0.54347826086956519</c:v>
                </c:pt>
                <c:pt idx="7">
                  <c:v>0.63829787234042556</c:v>
                </c:pt>
                <c:pt idx="8">
                  <c:v>0.40425531914893614</c:v>
                </c:pt>
                <c:pt idx="9">
                  <c:v>0.56521739130434778</c:v>
                </c:pt>
                <c:pt idx="11">
                  <c:v>0.36435331230283913</c:v>
                </c:pt>
                <c:pt idx="12">
                  <c:v>0.3488</c:v>
                </c:pt>
                <c:pt idx="13">
                  <c:v>0.27936507936507937</c:v>
                </c:pt>
                <c:pt idx="14">
                  <c:v>0.32222222222222224</c:v>
                </c:pt>
              </c:numCache>
            </c:numRef>
          </c:val>
          <c:extLst>
            <c:ext xmlns:c16="http://schemas.microsoft.com/office/drawing/2014/chart" uri="{C3380CC4-5D6E-409C-BE32-E72D297353CC}">
              <c16:uniqueId val="{00000002-BFA4-466A-B61C-689983722766}"/>
            </c:ext>
          </c:extLst>
        </c:ser>
        <c:ser>
          <c:idx val="3"/>
          <c:order val="3"/>
          <c:tx>
            <c:strRef>
              <c:f>'14-6企業類型・提供製品・サービス提供先別'!$N$5</c:f>
              <c:strCache>
                <c:ptCount val="1"/>
                <c:pt idx="0">
                  <c:v>ほぼ全事業に当てはまらない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'14-6企業類型・提供製品・サービス提供先別'!$J$6:$J$20</c:f>
              <c:strCache>
                <c:ptCount val="15"/>
                <c:pt idx="0">
                  <c:v>■ B2C中心                                                </c:v>
                </c:pt>
                <c:pt idx="1">
                  <c:v>企業の変革を共に推進するパートナー（n=112）</c:v>
                </c:pt>
                <c:pt idx="2">
                  <c:v>DX に必要な技術を提供するパートナー（n=111）</c:v>
                </c:pt>
                <c:pt idx="3">
                  <c:v>共通プラットフォームの提供主体（n=111）</c:v>
                </c:pt>
                <c:pt idx="4">
                  <c:v>新ビジネス・サービスの提供主体（n=111）</c:v>
                </c:pt>
                <c:pt idx="5">
                  <c:v>■ B2C、B2B半々                                      </c:v>
                </c:pt>
                <c:pt idx="6">
                  <c:v>企業の変革を共に推進するパートナー（n=46）</c:v>
                </c:pt>
                <c:pt idx="7">
                  <c:v>DX に必要な技術を提供するパートナー（n=47）</c:v>
                </c:pt>
                <c:pt idx="8">
                  <c:v>共通プラットフォームの提供主体（n=47）</c:v>
                </c:pt>
                <c:pt idx="9">
                  <c:v>新ビジネス・サービスの提供主体（n=46）</c:v>
                </c:pt>
                <c:pt idx="10">
                  <c:v>■ B2B中心                                                </c:v>
                </c:pt>
                <c:pt idx="11">
                  <c:v>企業の変革を共に推進するパートナー（n=634）</c:v>
                </c:pt>
                <c:pt idx="12">
                  <c:v>DX に必要な技術を提供するパートナー（n=625）</c:v>
                </c:pt>
                <c:pt idx="13">
                  <c:v>共通プラットフォームの提供主体（n=630）</c:v>
                </c:pt>
                <c:pt idx="14">
                  <c:v>新ビジネス・サービスの提供主体（n=630）</c:v>
                </c:pt>
              </c:strCache>
            </c:strRef>
          </c:cat>
          <c:val>
            <c:numRef>
              <c:f>'14-6企業類型・提供製品・サービス提供先別'!$N$6:$N$20</c:f>
              <c:numCache>
                <c:formatCode>0.0%</c:formatCode>
                <c:ptCount val="15"/>
                <c:pt idx="1">
                  <c:v>0.22321428571428573</c:v>
                </c:pt>
                <c:pt idx="2">
                  <c:v>0.32432432432432434</c:v>
                </c:pt>
                <c:pt idx="3">
                  <c:v>0.3783783783783784</c:v>
                </c:pt>
                <c:pt idx="4">
                  <c:v>0.29729729729729731</c:v>
                </c:pt>
                <c:pt idx="6">
                  <c:v>0.2391304347826087</c:v>
                </c:pt>
                <c:pt idx="7">
                  <c:v>0.1702127659574468</c:v>
                </c:pt>
                <c:pt idx="8">
                  <c:v>0.36170212765957449</c:v>
                </c:pt>
                <c:pt idx="9">
                  <c:v>0.2608695652173913</c:v>
                </c:pt>
                <c:pt idx="11">
                  <c:v>0.23817034700315456</c:v>
                </c:pt>
                <c:pt idx="12">
                  <c:v>0.28320000000000001</c:v>
                </c:pt>
                <c:pt idx="13">
                  <c:v>0.38253968253968251</c:v>
                </c:pt>
                <c:pt idx="14">
                  <c:v>0.33015873015873015</c:v>
                </c:pt>
              </c:numCache>
            </c:numRef>
          </c:val>
          <c:extLst>
            <c:ext xmlns:c16="http://schemas.microsoft.com/office/drawing/2014/chart" uri="{C3380CC4-5D6E-409C-BE32-E72D297353CC}">
              <c16:uniqueId val="{00000003-BFA4-466A-B61C-689983722766}"/>
            </c:ext>
          </c:extLst>
        </c:ser>
        <c:ser>
          <c:idx val="4"/>
          <c:order val="4"/>
          <c:tx>
            <c:strRef>
              <c:f>'14-6企業類型・提供製品・サービス提供先別'!$O$5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'14-6企業類型・提供製品・サービス提供先別'!$J$6:$J$20</c:f>
              <c:strCache>
                <c:ptCount val="15"/>
                <c:pt idx="0">
                  <c:v>■ B2C中心                                                </c:v>
                </c:pt>
                <c:pt idx="1">
                  <c:v>企業の変革を共に推進するパートナー（n=112）</c:v>
                </c:pt>
                <c:pt idx="2">
                  <c:v>DX に必要な技術を提供するパートナー（n=111）</c:v>
                </c:pt>
                <c:pt idx="3">
                  <c:v>共通プラットフォームの提供主体（n=111）</c:v>
                </c:pt>
                <c:pt idx="4">
                  <c:v>新ビジネス・サービスの提供主体（n=111）</c:v>
                </c:pt>
                <c:pt idx="5">
                  <c:v>■ B2C、B2B半々                                      </c:v>
                </c:pt>
                <c:pt idx="6">
                  <c:v>企業の変革を共に推進するパートナー（n=46）</c:v>
                </c:pt>
                <c:pt idx="7">
                  <c:v>DX に必要な技術を提供するパートナー（n=47）</c:v>
                </c:pt>
                <c:pt idx="8">
                  <c:v>共通プラットフォームの提供主体（n=47）</c:v>
                </c:pt>
                <c:pt idx="9">
                  <c:v>新ビジネス・サービスの提供主体（n=46）</c:v>
                </c:pt>
                <c:pt idx="10">
                  <c:v>■ B2B中心                                                </c:v>
                </c:pt>
                <c:pt idx="11">
                  <c:v>企業の変革を共に推進するパートナー（n=634）</c:v>
                </c:pt>
                <c:pt idx="12">
                  <c:v>DX に必要な技術を提供するパートナー（n=625）</c:v>
                </c:pt>
                <c:pt idx="13">
                  <c:v>共通プラットフォームの提供主体（n=630）</c:v>
                </c:pt>
                <c:pt idx="14">
                  <c:v>新ビジネス・サービスの提供主体（n=630）</c:v>
                </c:pt>
              </c:strCache>
            </c:strRef>
          </c:cat>
          <c:val>
            <c:numRef>
              <c:f>'14-6企業類型・提供製品・サービス提供先別'!$O$6:$O$20</c:f>
              <c:numCache>
                <c:formatCode>0.0%</c:formatCode>
                <c:ptCount val="15"/>
                <c:pt idx="1">
                  <c:v>0.125</c:v>
                </c:pt>
                <c:pt idx="2">
                  <c:v>0.17117117117117117</c:v>
                </c:pt>
                <c:pt idx="3">
                  <c:v>0.1891891891891892</c:v>
                </c:pt>
                <c:pt idx="4">
                  <c:v>0.16216216216216217</c:v>
                </c:pt>
                <c:pt idx="6">
                  <c:v>4.3478260869565216E-2</c:v>
                </c:pt>
                <c:pt idx="7">
                  <c:v>4.2553191489361701E-2</c:v>
                </c:pt>
                <c:pt idx="8">
                  <c:v>6.3829787234042548E-2</c:v>
                </c:pt>
                <c:pt idx="9">
                  <c:v>6.5217391304347824E-2</c:v>
                </c:pt>
                <c:pt idx="11">
                  <c:v>0.13564668769716087</c:v>
                </c:pt>
                <c:pt idx="12">
                  <c:v>0.14879999999999999</c:v>
                </c:pt>
                <c:pt idx="13">
                  <c:v>0.15555555555555556</c:v>
                </c:pt>
                <c:pt idx="14">
                  <c:v>0.15555555555555556</c:v>
                </c:pt>
              </c:numCache>
            </c:numRef>
          </c:val>
          <c:extLst>
            <c:ext xmlns:c16="http://schemas.microsoft.com/office/drawing/2014/chart" uri="{C3380CC4-5D6E-409C-BE32-E72D297353CC}">
              <c16:uniqueId val="{00000004-BFA4-466A-B61C-689983722766}"/>
            </c:ext>
          </c:extLst>
        </c:ser>
        <c:dLbls>
          <c:showLegendKey val="0"/>
          <c:showVal val="0"/>
          <c:showCatName val="0"/>
          <c:showSerName val="0"/>
          <c:showPercent val="0"/>
          <c:showBubbleSize val="0"/>
        </c:dLbls>
        <c:gapWidth val="3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6.7962167753874203E-2"/>
          <c:y val="0.89389704155623828"/>
          <c:w val="0.85835826153581629"/>
          <c:h val="9.581733818339827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75453608214914"/>
          <c:y val="0.17817777430426657"/>
          <c:w val="0.59823033681296689"/>
          <c:h val="0.70602404538142427"/>
        </c:manualLayout>
      </c:layout>
      <c:barChart>
        <c:barDir val="bar"/>
        <c:grouping val="clustered"/>
        <c:varyColors val="0"/>
        <c:ser>
          <c:idx val="0"/>
          <c:order val="0"/>
          <c:spPr>
            <a:solidFill>
              <a:schemeClr val="accent5">
                <a:lumMod val="60000"/>
                <a:lumOff val="40000"/>
              </a:schemeClr>
            </a:solidFill>
            <a:ln w="9525">
              <a:solidFill>
                <a:sysClr val="windowText" lastClr="000000"/>
              </a:solidFill>
            </a:ln>
          </c:spPr>
          <c:invertIfNegative val="0"/>
          <c:cat>
            <c:strRef>
              <c:f>'3-1組込み IoT産業の位置づけ_すべて_現在'!$C$6:$C$10</c:f>
              <c:strCache>
                <c:ptCount val="5"/>
                <c:pt idx="0">
                  <c:v>A．ユーザー企業 (n=498)</c:v>
                </c:pt>
                <c:pt idx="1">
                  <c:v>B．メーカー企業 (n=460)</c:v>
                </c:pt>
                <c:pt idx="2">
                  <c:v>C．サブシステム提供企業 (n=452)</c:v>
                </c:pt>
                <c:pt idx="3">
                  <c:v>D．サービス提供企業 (n=556)</c:v>
                </c:pt>
                <c:pt idx="4">
                  <c:v>E．その他 (n=50)</c:v>
                </c:pt>
              </c:strCache>
            </c:strRef>
          </c:cat>
          <c:val>
            <c:numRef>
              <c:f>'3-1組込み IoT産業の位置づけ_すべて_現在'!$D$6:$D$10</c:f>
              <c:numCache>
                <c:formatCode>0</c:formatCode>
                <c:ptCount val="5"/>
                <c:pt idx="0">
                  <c:v>498</c:v>
                </c:pt>
                <c:pt idx="1">
                  <c:v>460</c:v>
                </c:pt>
                <c:pt idx="2">
                  <c:v>452</c:v>
                </c:pt>
                <c:pt idx="3">
                  <c:v>556</c:v>
                </c:pt>
                <c:pt idx="4">
                  <c:v>50</c:v>
                </c:pt>
              </c:numCache>
            </c:numRef>
          </c:val>
          <c:extLst>
            <c:ext xmlns:c16="http://schemas.microsoft.com/office/drawing/2014/chart" uri="{C3380CC4-5D6E-409C-BE32-E72D297353CC}">
              <c16:uniqueId val="{00000000-36F0-4D77-B95D-03CB6447812E}"/>
            </c:ext>
          </c:extLst>
        </c:ser>
        <c:dLbls>
          <c:showLegendKey val="0"/>
          <c:showVal val="0"/>
          <c:showCatName val="0"/>
          <c:showSerName val="0"/>
          <c:showPercent val="0"/>
          <c:showBubbleSize val="0"/>
        </c:dLbls>
        <c:gapWidth val="100"/>
        <c:axId val="395391464"/>
        <c:axId val="1"/>
      </c:barChart>
      <c:catAx>
        <c:axId val="395391464"/>
        <c:scaling>
          <c:orientation val="maxMin"/>
        </c:scaling>
        <c:delete val="0"/>
        <c:axPos val="l"/>
        <c:numFmt formatCode="General" sourceLinked="1"/>
        <c:majorTickMark val="none"/>
        <c:minorTickMark val="none"/>
        <c:tickLblPos val="nextTo"/>
        <c:txPr>
          <a:bodyPr rot="0" vert="horz"/>
          <a:lstStyle/>
          <a:p>
            <a:pPr>
              <a:defRPr/>
            </a:pPr>
            <a:endParaRPr lang="ja-JP"/>
          </a:p>
        </c:txPr>
        <c:crossAx val="1"/>
        <c:crosses val="autoZero"/>
        <c:auto val="1"/>
        <c:lblAlgn val="ctr"/>
        <c:lblOffset val="100"/>
        <c:tickLblSkip val="1"/>
        <c:noMultiLvlLbl val="1"/>
      </c:catAx>
      <c:valAx>
        <c:axId val="1"/>
        <c:scaling>
          <c:orientation val="minMax"/>
        </c:scaling>
        <c:delete val="0"/>
        <c:axPos val="t"/>
        <c:majorGridlines>
          <c:spPr>
            <a:ln w="3175">
              <a:solidFill>
                <a:schemeClr val="tx1">
                  <a:lumMod val="50000"/>
                  <a:lumOff val="50000"/>
                </a:schemeClr>
              </a:solidFill>
            </a:ln>
          </c:spPr>
        </c:majorGridlines>
        <c:numFmt formatCode="#,##0_);[Red]\(#,##0\)" sourceLinked="0"/>
        <c:majorTickMark val="none"/>
        <c:minorTickMark val="none"/>
        <c:tickLblPos val="nextTo"/>
        <c:crossAx val="395391464"/>
        <c:crossesAt val="1"/>
        <c:crossBetween val="between"/>
      </c:valAx>
      <c:spPr>
        <a:ln w="12700">
          <a:solidFill>
            <a:schemeClr val="tx1">
              <a:lumMod val="50000"/>
              <a:lumOff val="50000"/>
            </a:schemeClr>
          </a:solidFill>
        </a:ln>
      </c:spPr>
    </c:plotArea>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1">
    <c:autoUpdate val="0"/>
  </c:externalData>
  <c:userShapes r:id="rId2"/>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39136671145436"/>
          <c:y val="0.12669030336053225"/>
          <c:w val="0.64763610070452393"/>
          <c:h val="0.73954124871599491"/>
        </c:manualLayout>
      </c:layout>
      <c:barChart>
        <c:barDir val="bar"/>
        <c:grouping val="stacked"/>
        <c:varyColors val="0"/>
        <c:ser>
          <c:idx val="0"/>
          <c:order val="0"/>
          <c:tx>
            <c:strRef>
              <c:f>'14-6企業類型・提供製品・サービス提供先別'!$Z$5</c:f>
              <c:strCache>
                <c:ptCount val="1"/>
                <c:pt idx="0">
                  <c:v>ほぼ全事業に当てはまる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'14-6企業類型・提供製品・サービス提供先別'!$Y$6:$Y$20</c:f>
              <c:strCache>
                <c:ptCount val="15"/>
                <c:pt idx="0">
                  <c:v>■ B2C中心                                                </c:v>
                </c:pt>
                <c:pt idx="1">
                  <c:v>企業の変革を共に推進するパートナー（n=110）</c:v>
                </c:pt>
                <c:pt idx="2">
                  <c:v>DX に必要な技術を提供するパートナー（n=109）</c:v>
                </c:pt>
                <c:pt idx="3">
                  <c:v>共通プラットフォームの提供主体（n=109）</c:v>
                </c:pt>
                <c:pt idx="4">
                  <c:v>新ビジネス・サービスの提供主体（n=111）</c:v>
                </c:pt>
                <c:pt idx="5">
                  <c:v>■ B2C、B2B半々                                      </c:v>
                </c:pt>
                <c:pt idx="6">
                  <c:v>企業の変革を共に推進するパートナー（n=46）</c:v>
                </c:pt>
                <c:pt idx="7">
                  <c:v>DX に必要な技術を提供するパートナー（n=47）</c:v>
                </c:pt>
                <c:pt idx="8">
                  <c:v>共通プラットフォームの提供主体（n=47）</c:v>
                </c:pt>
                <c:pt idx="9">
                  <c:v>新ビジネス・サービスの提供主体（n=46）</c:v>
                </c:pt>
                <c:pt idx="10">
                  <c:v>■ B2B中心                                                </c:v>
                </c:pt>
                <c:pt idx="11">
                  <c:v>企業の変革を共に推進するパートナー（n=632）</c:v>
                </c:pt>
                <c:pt idx="12">
                  <c:v>DX に必要な技術を提供するパートナー（n=625）</c:v>
                </c:pt>
                <c:pt idx="13">
                  <c:v>共通プラットフォームの提供主体（n=627）</c:v>
                </c:pt>
                <c:pt idx="14">
                  <c:v>新ビジネス・サービスの提供主体（n=629）</c:v>
                </c:pt>
              </c:strCache>
            </c:strRef>
          </c:cat>
          <c:val>
            <c:numRef>
              <c:f>'14-6企業類型・提供製品・サービス提供先別'!$Z$6:$Z$20</c:f>
              <c:numCache>
                <c:formatCode>0.0%</c:formatCode>
                <c:ptCount val="15"/>
                <c:pt idx="1">
                  <c:v>0.14545454545454545</c:v>
                </c:pt>
                <c:pt idx="2">
                  <c:v>0.10091743119266056</c:v>
                </c:pt>
                <c:pt idx="3">
                  <c:v>7.3394495412844041E-2</c:v>
                </c:pt>
                <c:pt idx="4">
                  <c:v>9.90990990990991E-2</c:v>
                </c:pt>
                <c:pt idx="6">
                  <c:v>0.15217391304347827</c:v>
                </c:pt>
                <c:pt idx="7">
                  <c:v>0.10638297872340426</c:v>
                </c:pt>
                <c:pt idx="8">
                  <c:v>0.10638297872340426</c:v>
                </c:pt>
                <c:pt idx="9">
                  <c:v>6.5217391304347824E-2</c:v>
                </c:pt>
                <c:pt idx="11">
                  <c:v>0.19936708860759494</c:v>
                </c:pt>
                <c:pt idx="12">
                  <c:v>0.15679999999999999</c:v>
                </c:pt>
                <c:pt idx="13">
                  <c:v>0.13237639553429026</c:v>
                </c:pt>
                <c:pt idx="14">
                  <c:v>0.15421303656597773</c:v>
                </c:pt>
              </c:numCache>
            </c:numRef>
          </c:val>
          <c:extLst>
            <c:ext xmlns:c16="http://schemas.microsoft.com/office/drawing/2014/chart" uri="{C3380CC4-5D6E-409C-BE32-E72D297353CC}">
              <c16:uniqueId val="{00000000-CA96-49A7-90E6-1A01C00C6E32}"/>
            </c:ext>
          </c:extLst>
        </c:ser>
        <c:ser>
          <c:idx val="2"/>
          <c:order val="1"/>
          <c:tx>
            <c:strRef>
              <c:f>'14-6企業類型・提供製品・サービス提供先別'!$AA$5</c:f>
              <c:strCache>
                <c:ptCount val="1"/>
                <c:pt idx="0">
                  <c:v>半数以上の事業に当てはまる</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'14-6企業類型・提供製品・サービス提供先別'!$Y$6:$Y$20</c:f>
              <c:strCache>
                <c:ptCount val="15"/>
                <c:pt idx="0">
                  <c:v>■ B2C中心                                                </c:v>
                </c:pt>
                <c:pt idx="1">
                  <c:v>企業の変革を共に推進するパートナー（n=110）</c:v>
                </c:pt>
                <c:pt idx="2">
                  <c:v>DX に必要な技術を提供するパートナー（n=109）</c:v>
                </c:pt>
                <c:pt idx="3">
                  <c:v>共通プラットフォームの提供主体（n=109）</c:v>
                </c:pt>
                <c:pt idx="4">
                  <c:v>新ビジネス・サービスの提供主体（n=111）</c:v>
                </c:pt>
                <c:pt idx="5">
                  <c:v>■ B2C、B2B半々                                      </c:v>
                </c:pt>
                <c:pt idx="6">
                  <c:v>企業の変革を共に推進するパートナー（n=46）</c:v>
                </c:pt>
                <c:pt idx="7">
                  <c:v>DX に必要な技術を提供するパートナー（n=47）</c:v>
                </c:pt>
                <c:pt idx="8">
                  <c:v>共通プラットフォームの提供主体（n=47）</c:v>
                </c:pt>
                <c:pt idx="9">
                  <c:v>新ビジネス・サービスの提供主体（n=46）</c:v>
                </c:pt>
                <c:pt idx="10">
                  <c:v>■ B2B中心                                                </c:v>
                </c:pt>
                <c:pt idx="11">
                  <c:v>企業の変革を共に推進するパートナー（n=632）</c:v>
                </c:pt>
                <c:pt idx="12">
                  <c:v>DX に必要な技術を提供するパートナー（n=625）</c:v>
                </c:pt>
                <c:pt idx="13">
                  <c:v>共通プラットフォームの提供主体（n=627）</c:v>
                </c:pt>
                <c:pt idx="14">
                  <c:v>新ビジネス・サービスの提供主体（n=629）</c:v>
                </c:pt>
              </c:strCache>
            </c:strRef>
          </c:cat>
          <c:val>
            <c:numRef>
              <c:f>'14-6企業類型・提供製品・サービス提供先別'!$AA$6:$AA$20</c:f>
              <c:numCache>
                <c:formatCode>0.0%</c:formatCode>
                <c:ptCount val="15"/>
                <c:pt idx="1">
                  <c:v>0.22727272727272727</c:v>
                </c:pt>
                <c:pt idx="2">
                  <c:v>0.1743119266055046</c:v>
                </c:pt>
                <c:pt idx="3">
                  <c:v>0.14678899082568808</c:v>
                </c:pt>
                <c:pt idx="4">
                  <c:v>0.14414414414414414</c:v>
                </c:pt>
                <c:pt idx="6">
                  <c:v>0.17391304347826086</c:v>
                </c:pt>
                <c:pt idx="7">
                  <c:v>0.1276595744680851</c:v>
                </c:pt>
                <c:pt idx="8">
                  <c:v>0.23404255319148937</c:v>
                </c:pt>
                <c:pt idx="9">
                  <c:v>0.17391304347826086</c:v>
                </c:pt>
                <c:pt idx="11">
                  <c:v>0.21677215189873417</c:v>
                </c:pt>
                <c:pt idx="12">
                  <c:v>0.216</c:v>
                </c:pt>
                <c:pt idx="13">
                  <c:v>0.16108452950558214</c:v>
                </c:pt>
                <c:pt idx="14">
                  <c:v>0.16693163751987281</c:v>
                </c:pt>
              </c:numCache>
            </c:numRef>
          </c:val>
          <c:extLst>
            <c:ext xmlns:c16="http://schemas.microsoft.com/office/drawing/2014/chart" uri="{C3380CC4-5D6E-409C-BE32-E72D297353CC}">
              <c16:uniqueId val="{00000001-CA96-49A7-90E6-1A01C00C6E32}"/>
            </c:ext>
          </c:extLst>
        </c:ser>
        <c:ser>
          <c:idx val="1"/>
          <c:order val="2"/>
          <c:tx>
            <c:strRef>
              <c:f>'14-6企業類型・提供製品・サービス提供先別'!$AB$5</c:f>
              <c:strCache>
                <c:ptCount val="1"/>
                <c:pt idx="0">
                  <c:v>一部の事業に当てはまる</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'14-6企業類型・提供製品・サービス提供先別'!$Y$6:$Y$20</c:f>
              <c:strCache>
                <c:ptCount val="15"/>
                <c:pt idx="0">
                  <c:v>■ B2C中心                                                </c:v>
                </c:pt>
                <c:pt idx="1">
                  <c:v>企業の変革を共に推進するパートナー（n=110）</c:v>
                </c:pt>
                <c:pt idx="2">
                  <c:v>DX に必要な技術を提供するパートナー（n=109）</c:v>
                </c:pt>
                <c:pt idx="3">
                  <c:v>共通プラットフォームの提供主体（n=109）</c:v>
                </c:pt>
                <c:pt idx="4">
                  <c:v>新ビジネス・サービスの提供主体（n=111）</c:v>
                </c:pt>
                <c:pt idx="5">
                  <c:v>■ B2C、B2B半々                                      </c:v>
                </c:pt>
                <c:pt idx="6">
                  <c:v>企業の変革を共に推進するパートナー（n=46）</c:v>
                </c:pt>
                <c:pt idx="7">
                  <c:v>DX に必要な技術を提供するパートナー（n=47）</c:v>
                </c:pt>
                <c:pt idx="8">
                  <c:v>共通プラットフォームの提供主体（n=47）</c:v>
                </c:pt>
                <c:pt idx="9">
                  <c:v>新ビジネス・サービスの提供主体（n=46）</c:v>
                </c:pt>
                <c:pt idx="10">
                  <c:v>■ B2B中心                                                </c:v>
                </c:pt>
                <c:pt idx="11">
                  <c:v>企業の変革を共に推進するパートナー（n=632）</c:v>
                </c:pt>
                <c:pt idx="12">
                  <c:v>DX に必要な技術を提供するパートナー（n=625）</c:v>
                </c:pt>
                <c:pt idx="13">
                  <c:v>共通プラットフォームの提供主体（n=627）</c:v>
                </c:pt>
                <c:pt idx="14">
                  <c:v>新ビジネス・サービスの提供主体（n=629）</c:v>
                </c:pt>
              </c:strCache>
            </c:strRef>
          </c:cat>
          <c:val>
            <c:numRef>
              <c:f>'14-6企業類型・提供製品・サービス提供先別'!$AB$6:$AB$20</c:f>
              <c:numCache>
                <c:formatCode>0.0%</c:formatCode>
                <c:ptCount val="15"/>
                <c:pt idx="1">
                  <c:v>0.31818181818181818</c:v>
                </c:pt>
                <c:pt idx="2">
                  <c:v>0.33027522935779818</c:v>
                </c:pt>
                <c:pt idx="3">
                  <c:v>0.31192660550458717</c:v>
                </c:pt>
                <c:pt idx="4">
                  <c:v>0.36936936936936937</c:v>
                </c:pt>
                <c:pt idx="6">
                  <c:v>0.5</c:v>
                </c:pt>
                <c:pt idx="7">
                  <c:v>0.5957446808510638</c:v>
                </c:pt>
                <c:pt idx="8">
                  <c:v>0.36170212765957449</c:v>
                </c:pt>
                <c:pt idx="9">
                  <c:v>0.5</c:v>
                </c:pt>
                <c:pt idx="11">
                  <c:v>0.28955696202531644</c:v>
                </c:pt>
                <c:pt idx="12">
                  <c:v>0.27360000000000001</c:v>
                </c:pt>
                <c:pt idx="13">
                  <c:v>0.27591706539074962</c:v>
                </c:pt>
                <c:pt idx="14">
                  <c:v>0.30365659777424481</c:v>
                </c:pt>
              </c:numCache>
            </c:numRef>
          </c:val>
          <c:extLst>
            <c:ext xmlns:c16="http://schemas.microsoft.com/office/drawing/2014/chart" uri="{C3380CC4-5D6E-409C-BE32-E72D297353CC}">
              <c16:uniqueId val="{00000002-CA96-49A7-90E6-1A01C00C6E32}"/>
            </c:ext>
          </c:extLst>
        </c:ser>
        <c:ser>
          <c:idx val="3"/>
          <c:order val="3"/>
          <c:tx>
            <c:strRef>
              <c:f>'14-6企業類型・提供製品・サービス提供先別'!$AC$5</c:f>
              <c:strCache>
                <c:ptCount val="1"/>
                <c:pt idx="0">
                  <c:v>ほぼ全事業に当てはまらない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'14-6企業類型・提供製品・サービス提供先別'!$Y$6:$Y$20</c:f>
              <c:strCache>
                <c:ptCount val="15"/>
                <c:pt idx="0">
                  <c:v>■ B2C中心                                                </c:v>
                </c:pt>
                <c:pt idx="1">
                  <c:v>企業の変革を共に推進するパートナー（n=110）</c:v>
                </c:pt>
                <c:pt idx="2">
                  <c:v>DX に必要な技術を提供するパートナー（n=109）</c:v>
                </c:pt>
                <c:pt idx="3">
                  <c:v>共通プラットフォームの提供主体（n=109）</c:v>
                </c:pt>
                <c:pt idx="4">
                  <c:v>新ビジネス・サービスの提供主体（n=111）</c:v>
                </c:pt>
                <c:pt idx="5">
                  <c:v>■ B2C、B2B半々                                      </c:v>
                </c:pt>
                <c:pt idx="6">
                  <c:v>企業の変革を共に推進するパートナー（n=46）</c:v>
                </c:pt>
                <c:pt idx="7">
                  <c:v>DX に必要な技術を提供するパートナー（n=47）</c:v>
                </c:pt>
                <c:pt idx="8">
                  <c:v>共通プラットフォームの提供主体（n=47）</c:v>
                </c:pt>
                <c:pt idx="9">
                  <c:v>新ビジネス・サービスの提供主体（n=46）</c:v>
                </c:pt>
                <c:pt idx="10">
                  <c:v>■ B2B中心                                                </c:v>
                </c:pt>
                <c:pt idx="11">
                  <c:v>企業の変革を共に推進するパートナー（n=632）</c:v>
                </c:pt>
                <c:pt idx="12">
                  <c:v>DX に必要な技術を提供するパートナー（n=625）</c:v>
                </c:pt>
                <c:pt idx="13">
                  <c:v>共通プラットフォームの提供主体（n=627）</c:v>
                </c:pt>
                <c:pt idx="14">
                  <c:v>新ビジネス・サービスの提供主体（n=629）</c:v>
                </c:pt>
              </c:strCache>
            </c:strRef>
          </c:cat>
          <c:val>
            <c:numRef>
              <c:f>'14-6企業類型・提供製品・サービス提供先別'!$AC$6:$AC$20</c:f>
              <c:numCache>
                <c:formatCode>0.0%</c:formatCode>
                <c:ptCount val="15"/>
                <c:pt idx="1">
                  <c:v>0.15454545454545454</c:v>
                </c:pt>
                <c:pt idx="2">
                  <c:v>0.1743119266055046</c:v>
                </c:pt>
                <c:pt idx="3">
                  <c:v>0.22935779816513763</c:v>
                </c:pt>
                <c:pt idx="4">
                  <c:v>0.18018018018018017</c:v>
                </c:pt>
                <c:pt idx="6">
                  <c:v>0.10869565217391304</c:v>
                </c:pt>
                <c:pt idx="7">
                  <c:v>0.10638297872340426</c:v>
                </c:pt>
                <c:pt idx="8">
                  <c:v>0.21276595744680851</c:v>
                </c:pt>
                <c:pt idx="9">
                  <c:v>0.17391304347826086</c:v>
                </c:pt>
                <c:pt idx="11">
                  <c:v>0.15348101265822786</c:v>
                </c:pt>
                <c:pt idx="12">
                  <c:v>0.20480000000000001</c:v>
                </c:pt>
                <c:pt idx="13">
                  <c:v>0.27272727272727271</c:v>
                </c:pt>
                <c:pt idx="14">
                  <c:v>0.21939586645468998</c:v>
                </c:pt>
              </c:numCache>
            </c:numRef>
          </c:val>
          <c:extLst>
            <c:ext xmlns:c16="http://schemas.microsoft.com/office/drawing/2014/chart" uri="{C3380CC4-5D6E-409C-BE32-E72D297353CC}">
              <c16:uniqueId val="{00000003-CA96-49A7-90E6-1A01C00C6E32}"/>
            </c:ext>
          </c:extLst>
        </c:ser>
        <c:ser>
          <c:idx val="4"/>
          <c:order val="4"/>
          <c:tx>
            <c:strRef>
              <c:f>'14-6企業類型・提供製品・サービス提供先別'!$AD$5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'14-6企業類型・提供製品・サービス提供先別'!$Y$6:$Y$20</c:f>
              <c:strCache>
                <c:ptCount val="15"/>
                <c:pt idx="0">
                  <c:v>■ B2C中心                                                </c:v>
                </c:pt>
                <c:pt idx="1">
                  <c:v>企業の変革を共に推進するパートナー（n=110）</c:v>
                </c:pt>
                <c:pt idx="2">
                  <c:v>DX に必要な技術を提供するパートナー（n=109）</c:v>
                </c:pt>
                <c:pt idx="3">
                  <c:v>共通プラットフォームの提供主体（n=109）</c:v>
                </c:pt>
                <c:pt idx="4">
                  <c:v>新ビジネス・サービスの提供主体（n=111）</c:v>
                </c:pt>
                <c:pt idx="5">
                  <c:v>■ B2C、B2B半々                                      </c:v>
                </c:pt>
                <c:pt idx="6">
                  <c:v>企業の変革を共に推進するパートナー（n=46）</c:v>
                </c:pt>
                <c:pt idx="7">
                  <c:v>DX に必要な技術を提供するパートナー（n=47）</c:v>
                </c:pt>
                <c:pt idx="8">
                  <c:v>共通プラットフォームの提供主体（n=47）</c:v>
                </c:pt>
                <c:pt idx="9">
                  <c:v>新ビジネス・サービスの提供主体（n=46）</c:v>
                </c:pt>
                <c:pt idx="10">
                  <c:v>■ B2B中心                                                </c:v>
                </c:pt>
                <c:pt idx="11">
                  <c:v>企業の変革を共に推進するパートナー（n=632）</c:v>
                </c:pt>
                <c:pt idx="12">
                  <c:v>DX に必要な技術を提供するパートナー（n=625）</c:v>
                </c:pt>
                <c:pt idx="13">
                  <c:v>共通プラットフォームの提供主体（n=627）</c:v>
                </c:pt>
                <c:pt idx="14">
                  <c:v>新ビジネス・サービスの提供主体（n=629）</c:v>
                </c:pt>
              </c:strCache>
            </c:strRef>
          </c:cat>
          <c:val>
            <c:numRef>
              <c:f>'14-6企業類型・提供製品・サービス提供先別'!$AD$6:$AD$20</c:f>
              <c:numCache>
                <c:formatCode>0.0%</c:formatCode>
                <c:ptCount val="15"/>
                <c:pt idx="1">
                  <c:v>0.15454545454545454</c:v>
                </c:pt>
                <c:pt idx="2">
                  <c:v>0.22018348623853212</c:v>
                </c:pt>
                <c:pt idx="3">
                  <c:v>0.23853211009174313</c:v>
                </c:pt>
                <c:pt idx="4">
                  <c:v>0.2072072072072072</c:v>
                </c:pt>
                <c:pt idx="6">
                  <c:v>6.5217391304347824E-2</c:v>
                </c:pt>
                <c:pt idx="7">
                  <c:v>6.3829787234042548E-2</c:v>
                </c:pt>
                <c:pt idx="8">
                  <c:v>8.5106382978723402E-2</c:v>
                </c:pt>
                <c:pt idx="9">
                  <c:v>8.6956521739130432E-2</c:v>
                </c:pt>
                <c:pt idx="11">
                  <c:v>0.14082278481012658</c:v>
                </c:pt>
                <c:pt idx="12">
                  <c:v>0.14879999999999999</c:v>
                </c:pt>
                <c:pt idx="13">
                  <c:v>0.15789473684210525</c:v>
                </c:pt>
                <c:pt idx="14">
                  <c:v>0.15580286168521462</c:v>
                </c:pt>
              </c:numCache>
            </c:numRef>
          </c:val>
          <c:extLst>
            <c:ext xmlns:c16="http://schemas.microsoft.com/office/drawing/2014/chart" uri="{C3380CC4-5D6E-409C-BE32-E72D297353CC}">
              <c16:uniqueId val="{00000004-CA96-49A7-90E6-1A01C00C6E32}"/>
            </c:ext>
          </c:extLst>
        </c:ser>
        <c:dLbls>
          <c:showLegendKey val="0"/>
          <c:showVal val="0"/>
          <c:showCatName val="0"/>
          <c:showSerName val="0"/>
          <c:showPercent val="0"/>
          <c:showBubbleSize val="0"/>
        </c:dLbls>
        <c:gapWidth val="3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6.7962167753874203E-2"/>
          <c:y val="0.89389704155623828"/>
          <c:w val="0.86975330180832844"/>
          <c:h val="6.56839534099822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4">
    <c:autoUpdate val="0"/>
  </c:externalData>
  <c:userShapes r:id="rId5"/>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336675964831751"/>
          <c:y val="0.12669030336053225"/>
          <c:w val="0.63818309146334284"/>
          <c:h val="0.73697531257273596"/>
        </c:manualLayout>
      </c:layout>
      <c:barChart>
        <c:barDir val="bar"/>
        <c:grouping val="stacked"/>
        <c:varyColors val="0"/>
        <c:ser>
          <c:idx val="0"/>
          <c:order val="0"/>
          <c:tx>
            <c:strRef>
              <c:f>'14-8企業類型・設立年別'!$K$5</c:f>
              <c:strCache>
                <c:ptCount val="1"/>
                <c:pt idx="0">
                  <c:v>ほぼ全事業に当てはまる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'14-8企業類型・設立年別'!$J$6:$J$20</c:f>
              <c:strCache>
                <c:ptCount val="15"/>
                <c:pt idx="0">
                  <c:v>■ ～1980年                                                </c:v>
                </c:pt>
                <c:pt idx="1">
                  <c:v>企業の変革を共に推進するパートナー（n=277）</c:v>
                </c:pt>
                <c:pt idx="2">
                  <c:v>DX に必要な技術を提供するパートナー（n=271）</c:v>
                </c:pt>
                <c:pt idx="3">
                  <c:v>共通プラットフォームの提供主体（n=275）</c:v>
                </c:pt>
                <c:pt idx="4">
                  <c:v>新ビジネス・サービスの提供主体（n=272）</c:v>
                </c:pt>
                <c:pt idx="5">
                  <c:v>■ 1981～2000年                                      　 </c:v>
                </c:pt>
                <c:pt idx="6">
                  <c:v>企業の変革を共に推進するパートナー（n=246）</c:v>
                </c:pt>
                <c:pt idx="7">
                  <c:v>DX に必要な技術を提供するパートナー（n=243）</c:v>
                </c:pt>
                <c:pt idx="8">
                  <c:v>共通プラットフォームの提供主体（n=242）</c:v>
                </c:pt>
                <c:pt idx="9">
                  <c:v>新ビジネス・サービスの提供主体（n=244）</c:v>
                </c:pt>
                <c:pt idx="10">
                  <c:v>■ 2001年～                                                </c:v>
                </c:pt>
                <c:pt idx="11">
                  <c:v>企業の変革を共に推進するパートナー（n=188）</c:v>
                </c:pt>
                <c:pt idx="12">
                  <c:v>DX に必要な技術を提供するパートナー（n=187）</c:v>
                </c:pt>
                <c:pt idx="13">
                  <c:v>共通プラットフォームの提供主体（n=189）</c:v>
                </c:pt>
                <c:pt idx="14">
                  <c:v>新ビジネス・サービスの提供主体（n=188）</c:v>
                </c:pt>
              </c:strCache>
            </c:strRef>
          </c:cat>
          <c:val>
            <c:numRef>
              <c:f>'14-8企業類型・設立年別'!$K$6:$K$20</c:f>
              <c:numCache>
                <c:formatCode>0.0%</c:formatCode>
                <c:ptCount val="15"/>
                <c:pt idx="1">
                  <c:v>0.10830324909747292</c:v>
                </c:pt>
                <c:pt idx="2">
                  <c:v>5.9040590405904057E-2</c:v>
                </c:pt>
                <c:pt idx="3">
                  <c:v>5.8181818181818182E-2</c:v>
                </c:pt>
                <c:pt idx="4">
                  <c:v>6.6176470588235295E-2</c:v>
                </c:pt>
                <c:pt idx="6">
                  <c:v>0.11788617886178862</c:v>
                </c:pt>
                <c:pt idx="7">
                  <c:v>0.1111111111111111</c:v>
                </c:pt>
                <c:pt idx="8">
                  <c:v>5.3719008264462811E-2</c:v>
                </c:pt>
                <c:pt idx="9">
                  <c:v>9.4262295081967207E-2</c:v>
                </c:pt>
                <c:pt idx="11">
                  <c:v>0.21276595744680851</c:v>
                </c:pt>
                <c:pt idx="12">
                  <c:v>0.16042780748663102</c:v>
                </c:pt>
                <c:pt idx="13">
                  <c:v>0.13227513227513227</c:v>
                </c:pt>
                <c:pt idx="14">
                  <c:v>0.15425531914893617</c:v>
                </c:pt>
              </c:numCache>
            </c:numRef>
          </c:val>
          <c:extLst>
            <c:ext xmlns:c16="http://schemas.microsoft.com/office/drawing/2014/chart" uri="{C3380CC4-5D6E-409C-BE32-E72D297353CC}">
              <c16:uniqueId val="{00000000-EFCA-4CEF-93E6-3D36F5C0AFA8}"/>
            </c:ext>
          </c:extLst>
        </c:ser>
        <c:ser>
          <c:idx val="2"/>
          <c:order val="1"/>
          <c:tx>
            <c:strRef>
              <c:f>'14-8企業類型・設立年別'!$L$5</c:f>
              <c:strCache>
                <c:ptCount val="1"/>
                <c:pt idx="0">
                  <c:v>半数以上の事業に当てはまる</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'14-8企業類型・設立年別'!$J$6:$J$20</c:f>
              <c:strCache>
                <c:ptCount val="15"/>
                <c:pt idx="0">
                  <c:v>■ ～1980年                                                </c:v>
                </c:pt>
                <c:pt idx="1">
                  <c:v>企業の変革を共に推進するパートナー（n=277）</c:v>
                </c:pt>
                <c:pt idx="2">
                  <c:v>DX に必要な技術を提供するパートナー（n=271）</c:v>
                </c:pt>
                <c:pt idx="3">
                  <c:v>共通プラットフォームの提供主体（n=275）</c:v>
                </c:pt>
                <c:pt idx="4">
                  <c:v>新ビジネス・サービスの提供主体（n=272）</c:v>
                </c:pt>
                <c:pt idx="5">
                  <c:v>■ 1981～2000年                                      　 </c:v>
                </c:pt>
                <c:pt idx="6">
                  <c:v>企業の変革を共に推進するパートナー（n=246）</c:v>
                </c:pt>
                <c:pt idx="7">
                  <c:v>DX に必要な技術を提供するパートナー（n=243）</c:v>
                </c:pt>
                <c:pt idx="8">
                  <c:v>共通プラットフォームの提供主体（n=242）</c:v>
                </c:pt>
                <c:pt idx="9">
                  <c:v>新ビジネス・サービスの提供主体（n=244）</c:v>
                </c:pt>
                <c:pt idx="10">
                  <c:v>■ 2001年～                                                </c:v>
                </c:pt>
                <c:pt idx="11">
                  <c:v>企業の変革を共に推進するパートナー（n=188）</c:v>
                </c:pt>
                <c:pt idx="12">
                  <c:v>DX に必要な技術を提供するパートナー（n=187）</c:v>
                </c:pt>
                <c:pt idx="13">
                  <c:v>共通プラットフォームの提供主体（n=189）</c:v>
                </c:pt>
                <c:pt idx="14">
                  <c:v>新ビジネス・サービスの提供主体（n=188）</c:v>
                </c:pt>
              </c:strCache>
            </c:strRef>
          </c:cat>
          <c:val>
            <c:numRef>
              <c:f>'14-8企業類型・設立年別'!$L$6:$L$20</c:f>
              <c:numCache>
                <c:formatCode>0.0%</c:formatCode>
                <c:ptCount val="15"/>
                <c:pt idx="1">
                  <c:v>0.1263537906137184</c:v>
                </c:pt>
                <c:pt idx="2">
                  <c:v>8.1180811808118078E-2</c:v>
                </c:pt>
                <c:pt idx="3">
                  <c:v>7.2727272727272724E-2</c:v>
                </c:pt>
                <c:pt idx="4">
                  <c:v>5.514705882352941E-2</c:v>
                </c:pt>
                <c:pt idx="6">
                  <c:v>0.13821138211382114</c:v>
                </c:pt>
                <c:pt idx="7">
                  <c:v>0.11934156378600823</c:v>
                </c:pt>
                <c:pt idx="8">
                  <c:v>9.0909090909090912E-2</c:v>
                </c:pt>
                <c:pt idx="9">
                  <c:v>8.1967213114754092E-2</c:v>
                </c:pt>
                <c:pt idx="11">
                  <c:v>0.10638297872340426</c:v>
                </c:pt>
                <c:pt idx="12">
                  <c:v>0.11229946524064172</c:v>
                </c:pt>
                <c:pt idx="13">
                  <c:v>0.12169312169312169</c:v>
                </c:pt>
                <c:pt idx="14">
                  <c:v>0.11170212765957446</c:v>
                </c:pt>
              </c:numCache>
            </c:numRef>
          </c:val>
          <c:extLst>
            <c:ext xmlns:c16="http://schemas.microsoft.com/office/drawing/2014/chart" uri="{C3380CC4-5D6E-409C-BE32-E72D297353CC}">
              <c16:uniqueId val="{00000001-EFCA-4CEF-93E6-3D36F5C0AFA8}"/>
            </c:ext>
          </c:extLst>
        </c:ser>
        <c:ser>
          <c:idx val="1"/>
          <c:order val="2"/>
          <c:tx>
            <c:strRef>
              <c:f>'14-8企業類型・設立年別'!$M$5</c:f>
              <c:strCache>
                <c:ptCount val="1"/>
                <c:pt idx="0">
                  <c:v>一部の事業に当てはまる</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'14-8企業類型・設立年別'!$J$6:$J$20</c:f>
              <c:strCache>
                <c:ptCount val="15"/>
                <c:pt idx="0">
                  <c:v>■ ～1980年                                                </c:v>
                </c:pt>
                <c:pt idx="1">
                  <c:v>企業の変革を共に推進するパートナー（n=277）</c:v>
                </c:pt>
                <c:pt idx="2">
                  <c:v>DX に必要な技術を提供するパートナー（n=271）</c:v>
                </c:pt>
                <c:pt idx="3">
                  <c:v>共通プラットフォームの提供主体（n=275）</c:v>
                </c:pt>
                <c:pt idx="4">
                  <c:v>新ビジネス・サービスの提供主体（n=272）</c:v>
                </c:pt>
                <c:pt idx="5">
                  <c:v>■ 1981～2000年                                      　 </c:v>
                </c:pt>
                <c:pt idx="6">
                  <c:v>企業の変革を共に推進するパートナー（n=246）</c:v>
                </c:pt>
                <c:pt idx="7">
                  <c:v>DX に必要な技術を提供するパートナー（n=243）</c:v>
                </c:pt>
                <c:pt idx="8">
                  <c:v>共通プラットフォームの提供主体（n=242）</c:v>
                </c:pt>
                <c:pt idx="9">
                  <c:v>新ビジネス・サービスの提供主体（n=244）</c:v>
                </c:pt>
                <c:pt idx="10">
                  <c:v>■ 2001年～                                                </c:v>
                </c:pt>
                <c:pt idx="11">
                  <c:v>企業の変革を共に推進するパートナー（n=188）</c:v>
                </c:pt>
                <c:pt idx="12">
                  <c:v>DX に必要な技術を提供するパートナー（n=187）</c:v>
                </c:pt>
                <c:pt idx="13">
                  <c:v>共通プラットフォームの提供主体（n=189）</c:v>
                </c:pt>
                <c:pt idx="14">
                  <c:v>新ビジネス・サービスの提供主体（n=188）</c:v>
                </c:pt>
              </c:strCache>
            </c:strRef>
          </c:cat>
          <c:val>
            <c:numRef>
              <c:f>'14-8企業類型・設立年別'!$M$6:$M$20</c:f>
              <c:numCache>
                <c:formatCode>0.0%</c:formatCode>
                <c:ptCount val="15"/>
                <c:pt idx="1">
                  <c:v>0.33935018050541516</c:v>
                </c:pt>
                <c:pt idx="2">
                  <c:v>0.35055350553505538</c:v>
                </c:pt>
                <c:pt idx="3">
                  <c:v>0.25454545454545452</c:v>
                </c:pt>
                <c:pt idx="4">
                  <c:v>0.31985294117647056</c:v>
                </c:pt>
                <c:pt idx="6">
                  <c:v>0.3983739837398374</c:v>
                </c:pt>
                <c:pt idx="7">
                  <c:v>0.33744855967078191</c:v>
                </c:pt>
                <c:pt idx="8">
                  <c:v>0.32231404958677684</c:v>
                </c:pt>
                <c:pt idx="9">
                  <c:v>0.35245901639344263</c:v>
                </c:pt>
                <c:pt idx="11">
                  <c:v>0.38297872340425532</c:v>
                </c:pt>
                <c:pt idx="12">
                  <c:v>0.40106951871657753</c:v>
                </c:pt>
                <c:pt idx="13">
                  <c:v>0.32275132275132273</c:v>
                </c:pt>
                <c:pt idx="14">
                  <c:v>0.35638297872340424</c:v>
                </c:pt>
              </c:numCache>
            </c:numRef>
          </c:val>
          <c:extLst>
            <c:ext xmlns:c16="http://schemas.microsoft.com/office/drawing/2014/chart" uri="{C3380CC4-5D6E-409C-BE32-E72D297353CC}">
              <c16:uniqueId val="{00000002-EFCA-4CEF-93E6-3D36F5C0AFA8}"/>
            </c:ext>
          </c:extLst>
        </c:ser>
        <c:ser>
          <c:idx val="3"/>
          <c:order val="3"/>
          <c:tx>
            <c:strRef>
              <c:f>'14-8企業類型・設立年別'!$N$5</c:f>
              <c:strCache>
                <c:ptCount val="1"/>
                <c:pt idx="0">
                  <c:v>ほぼ全事業に当てはまらない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'14-8企業類型・設立年別'!$J$6:$J$20</c:f>
              <c:strCache>
                <c:ptCount val="15"/>
                <c:pt idx="0">
                  <c:v>■ ～1980年                                                </c:v>
                </c:pt>
                <c:pt idx="1">
                  <c:v>企業の変革を共に推進するパートナー（n=277）</c:v>
                </c:pt>
                <c:pt idx="2">
                  <c:v>DX に必要な技術を提供するパートナー（n=271）</c:v>
                </c:pt>
                <c:pt idx="3">
                  <c:v>共通プラットフォームの提供主体（n=275）</c:v>
                </c:pt>
                <c:pt idx="4">
                  <c:v>新ビジネス・サービスの提供主体（n=272）</c:v>
                </c:pt>
                <c:pt idx="5">
                  <c:v>■ 1981～2000年                                      　 </c:v>
                </c:pt>
                <c:pt idx="6">
                  <c:v>企業の変革を共に推進するパートナー（n=246）</c:v>
                </c:pt>
                <c:pt idx="7">
                  <c:v>DX に必要な技術を提供するパートナー（n=243）</c:v>
                </c:pt>
                <c:pt idx="8">
                  <c:v>共通プラットフォームの提供主体（n=242）</c:v>
                </c:pt>
                <c:pt idx="9">
                  <c:v>新ビジネス・サービスの提供主体（n=244）</c:v>
                </c:pt>
                <c:pt idx="10">
                  <c:v>■ 2001年～                                                </c:v>
                </c:pt>
                <c:pt idx="11">
                  <c:v>企業の変革を共に推進するパートナー（n=188）</c:v>
                </c:pt>
                <c:pt idx="12">
                  <c:v>DX に必要な技術を提供するパートナー（n=187）</c:v>
                </c:pt>
                <c:pt idx="13">
                  <c:v>共通プラットフォームの提供主体（n=189）</c:v>
                </c:pt>
                <c:pt idx="14">
                  <c:v>新ビジネス・サービスの提供主体（n=188）</c:v>
                </c:pt>
              </c:strCache>
            </c:strRef>
          </c:cat>
          <c:val>
            <c:numRef>
              <c:f>'14-8企業類型・設立年別'!$N$6:$N$20</c:f>
              <c:numCache>
                <c:formatCode>0.0%</c:formatCode>
                <c:ptCount val="15"/>
                <c:pt idx="1">
                  <c:v>0.29241877256317689</c:v>
                </c:pt>
                <c:pt idx="2">
                  <c:v>0.36162361623616235</c:v>
                </c:pt>
                <c:pt idx="3">
                  <c:v>0.45090909090909093</c:v>
                </c:pt>
                <c:pt idx="4">
                  <c:v>0.38235294117647056</c:v>
                </c:pt>
                <c:pt idx="6">
                  <c:v>0.1910569105691057</c:v>
                </c:pt>
                <c:pt idx="7">
                  <c:v>0.25925925925925924</c:v>
                </c:pt>
                <c:pt idx="8">
                  <c:v>0.34297520661157027</c:v>
                </c:pt>
                <c:pt idx="9">
                  <c:v>0.29508196721311475</c:v>
                </c:pt>
                <c:pt idx="11">
                  <c:v>0.1702127659574468</c:v>
                </c:pt>
                <c:pt idx="12">
                  <c:v>0.16577540106951871</c:v>
                </c:pt>
                <c:pt idx="13">
                  <c:v>0.28042328042328041</c:v>
                </c:pt>
                <c:pt idx="14">
                  <c:v>0.24468085106382978</c:v>
                </c:pt>
              </c:numCache>
            </c:numRef>
          </c:val>
          <c:extLst>
            <c:ext xmlns:c16="http://schemas.microsoft.com/office/drawing/2014/chart" uri="{C3380CC4-5D6E-409C-BE32-E72D297353CC}">
              <c16:uniqueId val="{00000003-EFCA-4CEF-93E6-3D36F5C0AFA8}"/>
            </c:ext>
          </c:extLst>
        </c:ser>
        <c:ser>
          <c:idx val="4"/>
          <c:order val="4"/>
          <c:tx>
            <c:strRef>
              <c:f>'14-8企業類型・設立年別'!$O$5</c:f>
              <c:strCache>
                <c:ptCount val="1"/>
                <c:pt idx="0">
                  <c:v>わからない</c:v>
                </c:pt>
              </c:strCache>
            </c:strRef>
          </c:tx>
          <c:spPr>
            <a:solidFill>
              <a:sysClr val="window" lastClr="FFFFFF"/>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'14-8企業類型・設立年別'!$J$6:$J$20</c:f>
              <c:strCache>
                <c:ptCount val="15"/>
                <c:pt idx="0">
                  <c:v>■ ～1980年                                                </c:v>
                </c:pt>
                <c:pt idx="1">
                  <c:v>企業の変革を共に推進するパートナー（n=277）</c:v>
                </c:pt>
                <c:pt idx="2">
                  <c:v>DX に必要な技術を提供するパートナー（n=271）</c:v>
                </c:pt>
                <c:pt idx="3">
                  <c:v>共通プラットフォームの提供主体（n=275）</c:v>
                </c:pt>
                <c:pt idx="4">
                  <c:v>新ビジネス・サービスの提供主体（n=272）</c:v>
                </c:pt>
                <c:pt idx="5">
                  <c:v>■ 1981～2000年                                      　 </c:v>
                </c:pt>
                <c:pt idx="6">
                  <c:v>企業の変革を共に推進するパートナー（n=246）</c:v>
                </c:pt>
                <c:pt idx="7">
                  <c:v>DX に必要な技術を提供するパートナー（n=243）</c:v>
                </c:pt>
                <c:pt idx="8">
                  <c:v>共通プラットフォームの提供主体（n=242）</c:v>
                </c:pt>
                <c:pt idx="9">
                  <c:v>新ビジネス・サービスの提供主体（n=244）</c:v>
                </c:pt>
                <c:pt idx="10">
                  <c:v>■ 2001年～                                                </c:v>
                </c:pt>
                <c:pt idx="11">
                  <c:v>企業の変革を共に推進するパートナー（n=188）</c:v>
                </c:pt>
                <c:pt idx="12">
                  <c:v>DX に必要な技術を提供するパートナー（n=187）</c:v>
                </c:pt>
                <c:pt idx="13">
                  <c:v>共通プラットフォームの提供主体（n=189）</c:v>
                </c:pt>
                <c:pt idx="14">
                  <c:v>新ビジネス・サービスの提供主体（n=188）</c:v>
                </c:pt>
              </c:strCache>
            </c:strRef>
          </c:cat>
          <c:val>
            <c:numRef>
              <c:f>'14-8企業類型・設立年別'!$O$6:$O$20</c:f>
              <c:numCache>
                <c:formatCode>0.0%</c:formatCode>
                <c:ptCount val="15"/>
                <c:pt idx="1">
                  <c:v>0.13357400722021662</c:v>
                </c:pt>
                <c:pt idx="2">
                  <c:v>0.14760147601476015</c:v>
                </c:pt>
                <c:pt idx="3">
                  <c:v>0.16363636363636364</c:v>
                </c:pt>
                <c:pt idx="4">
                  <c:v>0.17647058823529413</c:v>
                </c:pt>
                <c:pt idx="6">
                  <c:v>0.15447154471544716</c:v>
                </c:pt>
                <c:pt idx="7">
                  <c:v>0.1728395061728395</c:v>
                </c:pt>
                <c:pt idx="8">
                  <c:v>0.19008264462809918</c:v>
                </c:pt>
                <c:pt idx="9">
                  <c:v>0.17622950819672131</c:v>
                </c:pt>
                <c:pt idx="11">
                  <c:v>0.1276595744680851</c:v>
                </c:pt>
                <c:pt idx="12">
                  <c:v>0.16042780748663102</c:v>
                </c:pt>
                <c:pt idx="13">
                  <c:v>0.14285714285714285</c:v>
                </c:pt>
                <c:pt idx="14">
                  <c:v>0.13297872340425532</c:v>
                </c:pt>
              </c:numCache>
            </c:numRef>
          </c:val>
          <c:extLst>
            <c:ext xmlns:c16="http://schemas.microsoft.com/office/drawing/2014/chart" uri="{C3380CC4-5D6E-409C-BE32-E72D297353CC}">
              <c16:uniqueId val="{00000004-EFCA-4CEF-93E6-3D36F5C0AFA8}"/>
            </c:ext>
          </c:extLst>
        </c:ser>
        <c:dLbls>
          <c:showLegendKey val="0"/>
          <c:showVal val="0"/>
          <c:showCatName val="0"/>
          <c:showSerName val="0"/>
          <c:showPercent val="0"/>
          <c:showBubbleSize val="0"/>
        </c:dLbls>
        <c:gapWidth val="3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1.4715992903121755E-2"/>
          <c:y val="0.88437937788473786"/>
          <c:w val="0.91160445167817683"/>
          <c:h val="0.1053349260233545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4">
    <c:autoUpdate val="0"/>
  </c:externalData>
  <c:userShapes r:id="rId5"/>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336675964831751"/>
          <c:y val="0.12669030336053225"/>
          <c:w val="0.63818309146334284"/>
          <c:h val="0.73697531257273596"/>
        </c:manualLayout>
      </c:layout>
      <c:barChart>
        <c:barDir val="bar"/>
        <c:grouping val="stacked"/>
        <c:varyColors val="0"/>
        <c:ser>
          <c:idx val="0"/>
          <c:order val="0"/>
          <c:tx>
            <c:strRef>
              <c:f>'14-8企業類型・設立年別'!$Z$5</c:f>
              <c:strCache>
                <c:ptCount val="1"/>
                <c:pt idx="0">
                  <c:v>ほぼ全事業に当てはまる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'14-8企業類型・設立年別'!$Y$6:$Y$20</c:f>
              <c:strCache>
                <c:ptCount val="15"/>
                <c:pt idx="0">
                  <c:v>■ ～1980年                                                </c:v>
                </c:pt>
                <c:pt idx="1">
                  <c:v>企業の変革を共に推進するパートナー（n=273）</c:v>
                </c:pt>
                <c:pt idx="2">
                  <c:v>DX に必要な技術を提供するパートナー（n=268）</c:v>
                </c:pt>
                <c:pt idx="3">
                  <c:v>共通プラットフォームの提供主体（n=271）</c:v>
                </c:pt>
                <c:pt idx="4">
                  <c:v>新ビジネス・サービスの提供主体（n=269）</c:v>
                </c:pt>
                <c:pt idx="5">
                  <c:v>■ 1981～2000年                                      　 </c:v>
                </c:pt>
                <c:pt idx="6">
                  <c:v>企業の変革を共に推進するパートナー（n=246）</c:v>
                </c:pt>
                <c:pt idx="7">
                  <c:v>DX に必要な技術を提供するパートナー（n=242）</c:v>
                </c:pt>
                <c:pt idx="8">
                  <c:v>共通プラットフォームの提供主体（n=242）</c:v>
                </c:pt>
                <c:pt idx="9">
                  <c:v>新ビジネス・サービスの提供主体（n=245）</c:v>
                </c:pt>
                <c:pt idx="10">
                  <c:v>■ 2001年～                                                </c:v>
                </c:pt>
                <c:pt idx="11">
                  <c:v>企業の変革を共に推進するパートナー（n=187）</c:v>
                </c:pt>
                <c:pt idx="12">
                  <c:v>DX に必要な技術を提供するパートナー（n=187）</c:v>
                </c:pt>
                <c:pt idx="13">
                  <c:v>共通プラットフォームの提供主体（n=187）</c:v>
                </c:pt>
                <c:pt idx="14">
                  <c:v>新ビジネス・サービスの提供主体（n=188）</c:v>
                </c:pt>
              </c:strCache>
            </c:strRef>
          </c:cat>
          <c:val>
            <c:numRef>
              <c:f>'14-8企業類型・設立年別'!$Z$6:$Z$20</c:f>
              <c:numCache>
                <c:formatCode>0.0%</c:formatCode>
                <c:ptCount val="15"/>
                <c:pt idx="1">
                  <c:v>0.1575091575091575</c:v>
                </c:pt>
                <c:pt idx="2">
                  <c:v>0.11940298507462686</c:v>
                </c:pt>
                <c:pt idx="3">
                  <c:v>9.2250922509225092E-2</c:v>
                </c:pt>
                <c:pt idx="4">
                  <c:v>0.11152416356877323</c:v>
                </c:pt>
                <c:pt idx="6">
                  <c:v>0.17479674796747968</c:v>
                </c:pt>
                <c:pt idx="7">
                  <c:v>0.1487603305785124</c:v>
                </c:pt>
                <c:pt idx="8">
                  <c:v>0.11570247933884298</c:v>
                </c:pt>
                <c:pt idx="9">
                  <c:v>0.12653061224489795</c:v>
                </c:pt>
                <c:pt idx="11">
                  <c:v>0.26737967914438504</c:v>
                </c:pt>
                <c:pt idx="12">
                  <c:v>0.19786096256684493</c:v>
                </c:pt>
                <c:pt idx="13">
                  <c:v>0.18181818181818182</c:v>
                </c:pt>
                <c:pt idx="14">
                  <c:v>0.19680851063829788</c:v>
                </c:pt>
              </c:numCache>
            </c:numRef>
          </c:val>
          <c:extLst>
            <c:ext xmlns:c16="http://schemas.microsoft.com/office/drawing/2014/chart" uri="{C3380CC4-5D6E-409C-BE32-E72D297353CC}">
              <c16:uniqueId val="{00000000-D60E-4DB5-A627-8C6CE3D5F0D9}"/>
            </c:ext>
          </c:extLst>
        </c:ser>
        <c:ser>
          <c:idx val="2"/>
          <c:order val="1"/>
          <c:tx>
            <c:strRef>
              <c:f>'14-8企業類型・設立年別'!$AA$5</c:f>
              <c:strCache>
                <c:ptCount val="1"/>
                <c:pt idx="0">
                  <c:v>半数以上の事業に当てはまる</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'14-8企業類型・設立年別'!$Y$6:$Y$20</c:f>
              <c:strCache>
                <c:ptCount val="15"/>
                <c:pt idx="0">
                  <c:v>■ ～1980年                                                </c:v>
                </c:pt>
                <c:pt idx="1">
                  <c:v>企業の変革を共に推進するパートナー（n=273）</c:v>
                </c:pt>
                <c:pt idx="2">
                  <c:v>DX に必要な技術を提供するパートナー（n=268）</c:v>
                </c:pt>
                <c:pt idx="3">
                  <c:v>共通プラットフォームの提供主体（n=271）</c:v>
                </c:pt>
                <c:pt idx="4">
                  <c:v>新ビジネス・サービスの提供主体（n=269）</c:v>
                </c:pt>
                <c:pt idx="5">
                  <c:v>■ 1981～2000年                                      　 </c:v>
                </c:pt>
                <c:pt idx="6">
                  <c:v>企業の変革を共に推進するパートナー（n=246）</c:v>
                </c:pt>
                <c:pt idx="7">
                  <c:v>DX に必要な技術を提供するパートナー（n=242）</c:v>
                </c:pt>
                <c:pt idx="8">
                  <c:v>共通プラットフォームの提供主体（n=242）</c:v>
                </c:pt>
                <c:pt idx="9">
                  <c:v>新ビジネス・サービスの提供主体（n=245）</c:v>
                </c:pt>
                <c:pt idx="10">
                  <c:v>■ 2001年～                                                </c:v>
                </c:pt>
                <c:pt idx="11">
                  <c:v>企業の変革を共に推進するパートナー（n=187）</c:v>
                </c:pt>
                <c:pt idx="12">
                  <c:v>DX に必要な技術を提供するパートナー（n=187）</c:v>
                </c:pt>
                <c:pt idx="13">
                  <c:v>共通プラットフォームの提供主体（n=187）</c:v>
                </c:pt>
                <c:pt idx="14">
                  <c:v>新ビジネス・サービスの提供主体（n=188）</c:v>
                </c:pt>
              </c:strCache>
            </c:strRef>
          </c:cat>
          <c:val>
            <c:numRef>
              <c:f>'14-8企業類型・設立年別'!$AA$6:$AA$20</c:f>
              <c:numCache>
                <c:formatCode>0.0%</c:formatCode>
                <c:ptCount val="15"/>
                <c:pt idx="1">
                  <c:v>0.20146520146520147</c:v>
                </c:pt>
                <c:pt idx="2">
                  <c:v>0.16791044776119404</c:v>
                </c:pt>
                <c:pt idx="3">
                  <c:v>0.12915129151291513</c:v>
                </c:pt>
                <c:pt idx="4">
                  <c:v>0.14126394052044611</c:v>
                </c:pt>
                <c:pt idx="6">
                  <c:v>0.22764227642276422</c:v>
                </c:pt>
                <c:pt idx="7">
                  <c:v>0.19421487603305784</c:v>
                </c:pt>
                <c:pt idx="8">
                  <c:v>0.15702479338842976</c:v>
                </c:pt>
                <c:pt idx="9">
                  <c:v>0.16326530612244897</c:v>
                </c:pt>
                <c:pt idx="11">
                  <c:v>0.20320855614973263</c:v>
                </c:pt>
                <c:pt idx="12">
                  <c:v>0.24064171122994651</c:v>
                </c:pt>
                <c:pt idx="13">
                  <c:v>0.21390374331550802</c:v>
                </c:pt>
                <c:pt idx="14">
                  <c:v>0.18617021276595744</c:v>
                </c:pt>
              </c:numCache>
            </c:numRef>
          </c:val>
          <c:extLst>
            <c:ext xmlns:c16="http://schemas.microsoft.com/office/drawing/2014/chart" uri="{C3380CC4-5D6E-409C-BE32-E72D297353CC}">
              <c16:uniqueId val="{00000001-D60E-4DB5-A627-8C6CE3D5F0D9}"/>
            </c:ext>
          </c:extLst>
        </c:ser>
        <c:ser>
          <c:idx val="1"/>
          <c:order val="2"/>
          <c:tx>
            <c:strRef>
              <c:f>'14-8企業類型・設立年別'!$AB$5</c:f>
              <c:strCache>
                <c:ptCount val="1"/>
                <c:pt idx="0">
                  <c:v>一部の事業に当てはまる</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'14-8企業類型・設立年別'!$Y$6:$Y$20</c:f>
              <c:strCache>
                <c:ptCount val="15"/>
                <c:pt idx="0">
                  <c:v>■ ～1980年                                                </c:v>
                </c:pt>
                <c:pt idx="1">
                  <c:v>企業の変革を共に推進するパートナー（n=273）</c:v>
                </c:pt>
                <c:pt idx="2">
                  <c:v>DX に必要な技術を提供するパートナー（n=268）</c:v>
                </c:pt>
                <c:pt idx="3">
                  <c:v>共通プラットフォームの提供主体（n=271）</c:v>
                </c:pt>
                <c:pt idx="4">
                  <c:v>新ビジネス・サービスの提供主体（n=269）</c:v>
                </c:pt>
                <c:pt idx="5">
                  <c:v>■ 1981～2000年                                      　 </c:v>
                </c:pt>
                <c:pt idx="6">
                  <c:v>企業の変革を共に推進するパートナー（n=246）</c:v>
                </c:pt>
                <c:pt idx="7">
                  <c:v>DX に必要な技術を提供するパートナー（n=242）</c:v>
                </c:pt>
                <c:pt idx="8">
                  <c:v>共通プラットフォームの提供主体（n=242）</c:v>
                </c:pt>
                <c:pt idx="9">
                  <c:v>新ビジネス・サービスの提供主体（n=245）</c:v>
                </c:pt>
                <c:pt idx="10">
                  <c:v>■ 2001年～                                                </c:v>
                </c:pt>
                <c:pt idx="11">
                  <c:v>企業の変革を共に推進するパートナー（n=187）</c:v>
                </c:pt>
                <c:pt idx="12">
                  <c:v>DX に必要な技術を提供するパートナー（n=187）</c:v>
                </c:pt>
                <c:pt idx="13">
                  <c:v>共通プラットフォームの提供主体（n=187）</c:v>
                </c:pt>
                <c:pt idx="14">
                  <c:v>新ビジネス・サービスの提供主体（n=188）</c:v>
                </c:pt>
              </c:strCache>
            </c:strRef>
          </c:cat>
          <c:val>
            <c:numRef>
              <c:f>'14-8企業類型・設立年別'!$AB$6:$AB$20</c:f>
              <c:numCache>
                <c:formatCode>0.0%</c:formatCode>
                <c:ptCount val="15"/>
                <c:pt idx="1">
                  <c:v>0.32600732600732601</c:v>
                </c:pt>
                <c:pt idx="2">
                  <c:v>0.30223880597014924</c:v>
                </c:pt>
                <c:pt idx="3">
                  <c:v>0.28044280442804426</c:v>
                </c:pt>
                <c:pt idx="4">
                  <c:v>0.30483271375464682</c:v>
                </c:pt>
                <c:pt idx="6">
                  <c:v>0.29268292682926828</c:v>
                </c:pt>
                <c:pt idx="7">
                  <c:v>0.2975206611570248</c:v>
                </c:pt>
                <c:pt idx="8">
                  <c:v>0.28925619834710742</c:v>
                </c:pt>
                <c:pt idx="9">
                  <c:v>0.33877551020408164</c:v>
                </c:pt>
                <c:pt idx="11">
                  <c:v>0.29946524064171121</c:v>
                </c:pt>
                <c:pt idx="12">
                  <c:v>0.29946524064171121</c:v>
                </c:pt>
                <c:pt idx="13">
                  <c:v>0.28877005347593582</c:v>
                </c:pt>
                <c:pt idx="14">
                  <c:v>0.34042553191489361</c:v>
                </c:pt>
              </c:numCache>
            </c:numRef>
          </c:val>
          <c:extLst>
            <c:ext xmlns:c16="http://schemas.microsoft.com/office/drawing/2014/chart" uri="{C3380CC4-5D6E-409C-BE32-E72D297353CC}">
              <c16:uniqueId val="{00000002-D60E-4DB5-A627-8C6CE3D5F0D9}"/>
            </c:ext>
          </c:extLst>
        </c:ser>
        <c:ser>
          <c:idx val="3"/>
          <c:order val="3"/>
          <c:tx>
            <c:strRef>
              <c:f>'14-8企業類型・設立年別'!$AC$5</c:f>
              <c:strCache>
                <c:ptCount val="1"/>
                <c:pt idx="0">
                  <c:v>ほぼ全事業に当てはまらない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'14-8企業類型・設立年別'!$Y$6:$Y$20</c:f>
              <c:strCache>
                <c:ptCount val="15"/>
                <c:pt idx="0">
                  <c:v>■ ～1980年                                                </c:v>
                </c:pt>
                <c:pt idx="1">
                  <c:v>企業の変革を共に推進するパートナー（n=273）</c:v>
                </c:pt>
                <c:pt idx="2">
                  <c:v>DX に必要な技術を提供するパートナー（n=268）</c:v>
                </c:pt>
                <c:pt idx="3">
                  <c:v>共通プラットフォームの提供主体（n=271）</c:v>
                </c:pt>
                <c:pt idx="4">
                  <c:v>新ビジネス・サービスの提供主体（n=269）</c:v>
                </c:pt>
                <c:pt idx="5">
                  <c:v>■ 1981～2000年                                      　 </c:v>
                </c:pt>
                <c:pt idx="6">
                  <c:v>企業の変革を共に推進するパートナー（n=246）</c:v>
                </c:pt>
                <c:pt idx="7">
                  <c:v>DX に必要な技術を提供するパートナー（n=242）</c:v>
                </c:pt>
                <c:pt idx="8">
                  <c:v>共通プラットフォームの提供主体（n=242）</c:v>
                </c:pt>
                <c:pt idx="9">
                  <c:v>新ビジネス・サービスの提供主体（n=245）</c:v>
                </c:pt>
                <c:pt idx="10">
                  <c:v>■ 2001年～                                                </c:v>
                </c:pt>
                <c:pt idx="11">
                  <c:v>企業の変革を共に推進するパートナー（n=187）</c:v>
                </c:pt>
                <c:pt idx="12">
                  <c:v>DX に必要な技術を提供するパートナー（n=187）</c:v>
                </c:pt>
                <c:pt idx="13">
                  <c:v>共通プラットフォームの提供主体（n=187）</c:v>
                </c:pt>
                <c:pt idx="14">
                  <c:v>新ビジネス・サービスの提供主体（n=188）</c:v>
                </c:pt>
              </c:strCache>
            </c:strRef>
          </c:cat>
          <c:val>
            <c:numRef>
              <c:f>'14-8企業類型・設立年別'!$AC$6:$AC$20</c:f>
              <c:numCache>
                <c:formatCode>0.0%</c:formatCode>
                <c:ptCount val="15"/>
                <c:pt idx="1">
                  <c:v>0.16483516483516483</c:v>
                </c:pt>
                <c:pt idx="2">
                  <c:v>0.24253731343283583</c:v>
                </c:pt>
                <c:pt idx="3">
                  <c:v>0.31365313653136534</c:v>
                </c:pt>
                <c:pt idx="4">
                  <c:v>0.25650557620817843</c:v>
                </c:pt>
                <c:pt idx="6">
                  <c:v>0.13008130081300814</c:v>
                </c:pt>
                <c:pt idx="7">
                  <c:v>0.16942148760330578</c:v>
                </c:pt>
                <c:pt idx="8">
                  <c:v>0.21900826446280991</c:v>
                </c:pt>
                <c:pt idx="9">
                  <c:v>0.17142857142857143</c:v>
                </c:pt>
                <c:pt idx="11">
                  <c:v>0.10160427807486631</c:v>
                </c:pt>
                <c:pt idx="12">
                  <c:v>0.11764705882352941</c:v>
                </c:pt>
                <c:pt idx="13">
                  <c:v>0.19251336898395721</c:v>
                </c:pt>
                <c:pt idx="14">
                  <c:v>0.14361702127659576</c:v>
                </c:pt>
              </c:numCache>
            </c:numRef>
          </c:val>
          <c:extLst>
            <c:ext xmlns:c16="http://schemas.microsoft.com/office/drawing/2014/chart" uri="{C3380CC4-5D6E-409C-BE32-E72D297353CC}">
              <c16:uniqueId val="{00000003-D60E-4DB5-A627-8C6CE3D5F0D9}"/>
            </c:ext>
          </c:extLst>
        </c:ser>
        <c:ser>
          <c:idx val="4"/>
          <c:order val="4"/>
          <c:tx>
            <c:strRef>
              <c:f>'14-8企業類型・設立年別'!$AD$5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'14-8企業類型・設立年別'!$Y$6:$Y$20</c:f>
              <c:strCache>
                <c:ptCount val="15"/>
                <c:pt idx="0">
                  <c:v>■ ～1980年                                                </c:v>
                </c:pt>
                <c:pt idx="1">
                  <c:v>企業の変革を共に推進するパートナー（n=273）</c:v>
                </c:pt>
                <c:pt idx="2">
                  <c:v>DX に必要な技術を提供するパートナー（n=268）</c:v>
                </c:pt>
                <c:pt idx="3">
                  <c:v>共通プラットフォームの提供主体（n=271）</c:v>
                </c:pt>
                <c:pt idx="4">
                  <c:v>新ビジネス・サービスの提供主体（n=269）</c:v>
                </c:pt>
                <c:pt idx="5">
                  <c:v>■ 1981～2000年                                      　 </c:v>
                </c:pt>
                <c:pt idx="6">
                  <c:v>企業の変革を共に推進するパートナー（n=246）</c:v>
                </c:pt>
                <c:pt idx="7">
                  <c:v>DX に必要な技術を提供するパートナー（n=242）</c:v>
                </c:pt>
                <c:pt idx="8">
                  <c:v>共通プラットフォームの提供主体（n=242）</c:v>
                </c:pt>
                <c:pt idx="9">
                  <c:v>新ビジネス・サービスの提供主体（n=245）</c:v>
                </c:pt>
                <c:pt idx="10">
                  <c:v>■ 2001年～                                                </c:v>
                </c:pt>
                <c:pt idx="11">
                  <c:v>企業の変革を共に推進するパートナー（n=187）</c:v>
                </c:pt>
                <c:pt idx="12">
                  <c:v>DX に必要な技術を提供するパートナー（n=187）</c:v>
                </c:pt>
                <c:pt idx="13">
                  <c:v>共通プラットフォームの提供主体（n=187）</c:v>
                </c:pt>
                <c:pt idx="14">
                  <c:v>新ビジネス・サービスの提供主体（n=188）</c:v>
                </c:pt>
              </c:strCache>
            </c:strRef>
          </c:cat>
          <c:val>
            <c:numRef>
              <c:f>'14-8企業類型・設立年別'!$AD$6:$AD$20</c:f>
              <c:numCache>
                <c:formatCode>0.0%</c:formatCode>
                <c:ptCount val="15"/>
                <c:pt idx="1">
                  <c:v>0.15018315018315018</c:v>
                </c:pt>
                <c:pt idx="2">
                  <c:v>0.16791044776119404</c:v>
                </c:pt>
                <c:pt idx="3">
                  <c:v>0.18450184501845018</c:v>
                </c:pt>
                <c:pt idx="4">
                  <c:v>0.18587360594795538</c:v>
                </c:pt>
                <c:pt idx="6">
                  <c:v>0.17479674796747968</c:v>
                </c:pt>
                <c:pt idx="7">
                  <c:v>0.19008264462809918</c:v>
                </c:pt>
                <c:pt idx="8">
                  <c:v>0.21900826446280991</c:v>
                </c:pt>
                <c:pt idx="9">
                  <c:v>0.2</c:v>
                </c:pt>
                <c:pt idx="11">
                  <c:v>0.12834224598930483</c:v>
                </c:pt>
                <c:pt idx="12">
                  <c:v>0.14438502673796791</c:v>
                </c:pt>
                <c:pt idx="13">
                  <c:v>0.12299465240641712</c:v>
                </c:pt>
                <c:pt idx="14">
                  <c:v>0.13297872340425532</c:v>
                </c:pt>
              </c:numCache>
            </c:numRef>
          </c:val>
          <c:extLst>
            <c:ext xmlns:c16="http://schemas.microsoft.com/office/drawing/2014/chart" uri="{C3380CC4-5D6E-409C-BE32-E72D297353CC}">
              <c16:uniqueId val="{00000004-D60E-4DB5-A627-8C6CE3D5F0D9}"/>
            </c:ext>
          </c:extLst>
        </c:ser>
        <c:dLbls>
          <c:showLegendKey val="0"/>
          <c:showVal val="0"/>
          <c:showCatName val="0"/>
          <c:showSerName val="0"/>
          <c:showPercent val="0"/>
          <c:showBubbleSize val="0"/>
        </c:dLbls>
        <c:gapWidth val="3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3.4082845789527708E-2"/>
          <c:y val="0.90431711297975403"/>
          <c:w val="0.89999994134811345"/>
          <c:h val="4.769404387767008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4">
    <c:autoUpdate val="0"/>
  </c:externalData>
  <c:userShapes r:id="rId5"/>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53642019265596"/>
          <c:y val="0.1025552090299532"/>
          <c:w val="0.63984904799886377"/>
          <c:h val="0.78940768482552337"/>
        </c:manualLayout>
      </c:layout>
      <c:pieChart>
        <c:varyColors val="1"/>
        <c:ser>
          <c:idx val="0"/>
          <c:order val="0"/>
          <c:spPr>
            <a:solidFill>
              <a:srgbClr val="FF99CC"/>
            </a:solidFill>
            <a:ln w="3175">
              <a:solidFill>
                <a:schemeClr val="tx1">
                  <a:lumMod val="50000"/>
                  <a:lumOff val="50000"/>
                </a:schemeClr>
              </a:solidFill>
            </a:ln>
          </c:spPr>
          <c:dPt>
            <c:idx val="0"/>
            <c:bubble3D val="0"/>
            <c:spPr>
              <a:solidFill>
                <a:srgbClr val="8FAADC"/>
              </a:solidFill>
              <a:ln w="3175">
                <a:solidFill>
                  <a:schemeClr val="tx1">
                    <a:lumMod val="50000"/>
                    <a:lumOff val="50000"/>
                  </a:schemeClr>
                </a:solidFill>
              </a:ln>
              <a:effectLst/>
            </c:spPr>
            <c:extLst>
              <c:ext xmlns:c16="http://schemas.microsoft.com/office/drawing/2014/chart" uri="{C3380CC4-5D6E-409C-BE32-E72D297353CC}">
                <c16:uniqueId val="{00000001-193A-47F0-859C-58872F822174}"/>
              </c:ext>
            </c:extLst>
          </c:dPt>
          <c:dPt>
            <c:idx val="1"/>
            <c:bubble3D val="0"/>
            <c:spPr>
              <a:solidFill>
                <a:srgbClr val="A9D18E"/>
              </a:solidFill>
              <a:ln w="3175">
                <a:solidFill>
                  <a:schemeClr val="tx1">
                    <a:lumMod val="50000"/>
                    <a:lumOff val="50000"/>
                  </a:schemeClr>
                </a:solidFill>
              </a:ln>
              <a:effectLst/>
            </c:spPr>
            <c:extLst>
              <c:ext xmlns:c16="http://schemas.microsoft.com/office/drawing/2014/chart" uri="{C3380CC4-5D6E-409C-BE32-E72D297353CC}">
                <c16:uniqueId val="{00000003-193A-47F0-859C-58872F822174}"/>
              </c:ext>
            </c:extLst>
          </c:dPt>
          <c:dPt>
            <c:idx val="2"/>
            <c:bubble3D val="0"/>
            <c:spPr>
              <a:solidFill>
                <a:srgbClr val="FFD966"/>
              </a:solidFill>
              <a:ln w="3175">
                <a:solidFill>
                  <a:schemeClr val="tx1">
                    <a:lumMod val="50000"/>
                    <a:lumOff val="50000"/>
                  </a:schemeClr>
                </a:solidFill>
              </a:ln>
              <a:effectLst/>
            </c:spPr>
            <c:extLst>
              <c:ext xmlns:c16="http://schemas.microsoft.com/office/drawing/2014/chart" uri="{C3380CC4-5D6E-409C-BE32-E72D297353CC}">
                <c16:uniqueId val="{00000005-193A-47F0-859C-58872F822174}"/>
              </c:ext>
            </c:extLst>
          </c:dPt>
          <c:dPt>
            <c:idx val="3"/>
            <c:bubble3D val="0"/>
            <c:spPr>
              <a:solidFill>
                <a:srgbClr val="FF99CC"/>
              </a:solidFill>
              <a:ln w="3175">
                <a:solidFill>
                  <a:schemeClr val="tx1">
                    <a:lumMod val="50000"/>
                    <a:lumOff val="50000"/>
                  </a:schemeClr>
                </a:solidFill>
              </a:ln>
              <a:effectLst/>
            </c:spPr>
            <c:extLst>
              <c:ext xmlns:c16="http://schemas.microsoft.com/office/drawing/2014/chart" uri="{C3380CC4-5D6E-409C-BE32-E72D297353CC}">
                <c16:uniqueId val="{00000007-193A-47F0-859C-58872F822174}"/>
              </c:ext>
            </c:extLst>
          </c:dPt>
          <c:dPt>
            <c:idx val="4"/>
            <c:bubble3D val="0"/>
            <c:spPr>
              <a:solidFill>
                <a:srgbClr val="FF99CC"/>
              </a:solidFill>
              <a:ln w="3175">
                <a:solidFill>
                  <a:schemeClr val="tx1">
                    <a:lumMod val="50000"/>
                    <a:lumOff val="50000"/>
                  </a:schemeClr>
                </a:solidFill>
              </a:ln>
              <a:effectLst/>
            </c:spPr>
            <c:extLst>
              <c:ext xmlns:c16="http://schemas.microsoft.com/office/drawing/2014/chart" uri="{C3380CC4-5D6E-409C-BE32-E72D297353CC}">
                <c16:uniqueId val="{00000009-193A-47F0-859C-58872F822174}"/>
              </c:ext>
            </c:extLst>
          </c:dPt>
          <c:dPt>
            <c:idx val="5"/>
            <c:bubble3D val="0"/>
            <c:spPr>
              <a:solidFill>
                <a:srgbClr val="FF99CC"/>
              </a:solidFill>
              <a:ln w="3175">
                <a:solidFill>
                  <a:schemeClr val="tx1">
                    <a:lumMod val="50000"/>
                    <a:lumOff val="50000"/>
                  </a:schemeClr>
                </a:solidFill>
              </a:ln>
              <a:effectLst/>
            </c:spPr>
            <c:extLst>
              <c:ext xmlns:c16="http://schemas.microsoft.com/office/drawing/2014/chart" uri="{C3380CC4-5D6E-409C-BE32-E72D297353CC}">
                <c16:uniqueId val="{0000000B-193A-47F0-859C-58872F822174}"/>
              </c:ext>
            </c:extLst>
          </c:dPt>
          <c:dPt>
            <c:idx val="6"/>
            <c:bubble3D val="0"/>
            <c:spPr>
              <a:solidFill>
                <a:srgbClr val="FF99CC"/>
              </a:solidFill>
              <a:ln w="3175">
                <a:solidFill>
                  <a:schemeClr val="tx1">
                    <a:lumMod val="50000"/>
                    <a:lumOff val="50000"/>
                  </a:schemeClr>
                </a:solidFill>
              </a:ln>
              <a:effectLst/>
            </c:spPr>
            <c:extLst>
              <c:ext xmlns:c16="http://schemas.microsoft.com/office/drawing/2014/chart" uri="{C3380CC4-5D6E-409C-BE32-E72D297353CC}">
                <c16:uniqueId val="{0000000D-193A-47F0-859C-58872F822174}"/>
              </c:ext>
            </c:extLst>
          </c:dPt>
          <c:dPt>
            <c:idx val="7"/>
            <c:bubble3D val="0"/>
            <c:spPr>
              <a:solidFill>
                <a:srgbClr val="FF99CC"/>
              </a:solidFill>
              <a:ln w="3175">
                <a:solidFill>
                  <a:schemeClr val="tx1">
                    <a:lumMod val="50000"/>
                    <a:lumOff val="50000"/>
                  </a:schemeClr>
                </a:solidFill>
              </a:ln>
              <a:effectLst/>
            </c:spPr>
            <c:extLst>
              <c:ext xmlns:c16="http://schemas.microsoft.com/office/drawing/2014/chart" uri="{C3380CC4-5D6E-409C-BE32-E72D297353CC}">
                <c16:uniqueId val="{0000000F-193A-47F0-859C-58872F822174}"/>
              </c:ext>
            </c:extLst>
          </c:dPt>
          <c:dPt>
            <c:idx val="8"/>
            <c:bubble3D val="0"/>
            <c:spPr>
              <a:solidFill>
                <a:srgbClr val="FF99CC"/>
              </a:solidFill>
              <a:ln w="3175">
                <a:solidFill>
                  <a:schemeClr val="tx1">
                    <a:lumMod val="50000"/>
                    <a:lumOff val="50000"/>
                  </a:schemeClr>
                </a:solidFill>
              </a:ln>
              <a:effectLst/>
            </c:spPr>
            <c:extLst>
              <c:ext xmlns:c16="http://schemas.microsoft.com/office/drawing/2014/chart" uri="{C3380CC4-5D6E-409C-BE32-E72D297353CC}">
                <c16:uniqueId val="{00000011-193A-47F0-859C-58872F822174}"/>
              </c:ext>
            </c:extLst>
          </c:dPt>
          <c:dPt>
            <c:idx val="9"/>
            <c:bubble3D val="0"/>
            <c:spPr>
              <a:solidFill>
                <a:srgbClr val="FF99CC"/>
              </a:solidFill>
              <a:ln w="3175">
                <a:solidFill>
                  <a:schemeClr val="tx1">
                    <a:lumMod val="50000"/>
                    <a:lumOff val="50000"/>
                  </a:schemeClr>
                </a:solidFill>
              </a:ln>
              <a:effectLst/>
            </c:spPr>
            <c:extLst>
              <c:ext xmlns:c16="http://schemas.microsoft.com/office/drawing/2014/chart" uri="{C3380CC4-5D6E-409C-BE32-E72D297353CC}">
                <c16:uniqueId val="{00000013-193A-47F0-859C-58872F822174}"/>
              </c:ext>
            </c:extLst>
          </c:dPt>
          <c:dPt>
            <c:idx val="10"/>
            <c:bubble3D val="0"/>
            <c:spPr>
              <a:solidFill>
                <a:srgbClr val="FF99CC"/>
              </a:solidFill>
              <a:ln w="3175">
                <a:solidFill>
                  <a:schemeClr val="tx1">
                    <a:lumMod val="50000"/>
                    <a:lumOff val="50000"/>
                  </a:schemeClr>
                </a:solidFill>
              </a:ln>
              <a:effectLst/>
            </c:spPr>
            <c:extLst>
              <c:ext xmlns:c16="http://schemas.microsoft.com/office/drawing/2014/chart" uri="{C3380CC4-5D6E-409C-BE32-E72D297353CC}">
                <c16:uniqueId val="{00000015-193A-47F0-859C-58872F822174}"/>
              </c:ext>
            </c:extLst>
          </c:dPt>
          <c:dPt>
            <c:idx val="11"/>
            <c:bubble3D val="0"/>
            <c:spPr>
              <a:solidFill>
                <a:srgbClr val="FF99CC"/>
              </a:solidFill>
              <a:ln w="3175">
                <a:solidFill>
                  <a:schemeClr val="tx1">
                    <a:lumMod val="50000"/>
                    <a:lumOff val="50000"/>
                  </a:schemeClr>
                </a:solidFill>
              </a:ln>
              <a:effectLst/>
            </c:spPr>
            <c:extLst>
              <c:ext xmlns:c16="http://schemas.microsoft.com/office/drawing/2014/chart" uri="{C3380CC4-5D6E-409C-BE32-E72D297353CC}">
                <c16:uniqueId val="{00000017-193A-47F0-859C-58872F822174}"/>
              </c:ext>
            </c:extLst>
          </c:dPt>
          <c:dLbls>
            <c:dLbl>
              <c:idx val="0"/>
              <c:layout>
                <c:manualLayout>
                  <c:x val="-0.14823597332244304"/>
                  <c:y val="0.16219225230105697"/>
                </c:manualLayout>
              </c:layout>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6765218429747306"/>
                      <c:h val="0.14143039349828518"/>
                    </c:manualLayout>
                  </c15:layout>
                </c:ext>
                <c:ext xmlns:c16="http://schemas.microsoft.com/office/drawing/2014/chart" uri="{C3380CC4-5D6E-409C-BE32-E72D297353CC}">
                  <c16:uniqueId val="{00000001-193A-47F0-859C-58872F822174}"/>
                </c:ext>
              </c:extLst>
            </c:dLbl>
            <c:dLbl>
              <c:idx val="1"/>
              <c:layout>
                <c:manualLayout>
                  <c:x val="-0.12536815313794494"/>
                  <c:y val="-0.23882725605277499"/>
                </c:manualLayout>
              </c:layout>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6903301964449911"/>
                      <c:h val="0.14143039349828518"/>
                    </c:manualLayout>
                  </c15:layout>
                </c:ext>
                <c:ext xmlns:c16="http://schemas.microsoft.com/office/drawing/2014/chart" uri="{C3380CC4-5D6E-409C-BE32-E72D297353CC}">
                  <c16:uniqueId val="{00000003-193A-47F0-859C-58872F822174}"/>
                </c:ext>
              </c:extLst>
            </c:dLbl>
            <c:dLbl>
              <c:idx val="2"/>
              <c:layout>
                <c:manualLayout>
                  <c:x val="0.24214586162209017"/>
                  <c:y val="7.7189979616406404E-2"/>
                </c:manualLayout>
              </c:layout>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2511744287821178"/>
                      <c:h val="0.14143039349828518"/>
                    </c:manualLayout>
                  </c15:layout>
                </c:ext>
                <c:ext xmlns:c16="http://schemas.microsoft.com/office/drawing/2014/chart" uri="{C3380CC4-5D6E-409C-BE32-E72D297353CC}">
                  <c16:uniqueId val="{00000005-193A-47F0-859C-58872F822174}"/>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'15-1DXの進め方'!$C$6:$C$8</c:f>
              <c:strCache>
                <c:ptCount val="3"/>
                <c:pt idx="0">
                  <c:v>全社で一斉に実施している (n=222)</c:v>
                </c:pt>
                <c:pt idx="1">
                  <c:v>一部で実施後に全社展開 (n=271)</c:v>
                </c:pt>
                <c:pt idx="2">
                  <c:v>一部でのみ実施 (n=352)</c:v>
                </c:pt>
              </c:strCache>
            </c:strRef>
          </c:cat>
          <c:val>
            <c:numRef>
              <c:f>'15-1DXの進め方'!$D$6:$D$8</c:f>
              <c:numCache>
                <c:formatCode>0</c:formatCode>
                <c:ptCount val="3"/>
                <c:pt idx="0">
                  <c:v>222</c:v>
                </c:pt>
                <c:pt idx="1">
                  <c:v>271</c:v>
                </c:pt>
                <c:pt idx="2">
                  <c:v>352</c:v>
                </c:pt>
              </c:numCache>
            </c:numRef>
          </c:val>
          <c:extLst>
            <c:ext xmlns:c16="http://schemas.microsoft.com/office/drawing/2014/chart" uri="{C3380CC4-5D6E-409C-BE32-E72D297353CC}">
              <c16:uniqueId val="{00000018-193A-47F0-859C-58872F8221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08858143220645"/>
          <c:y val="8.6520307683362066E-2"/>
          <c:w val="0.733090892336688"/>
          <c:h val="0.72979590853841003"/>
        </c:manualLayout>
      </c:layout>
      <c:barChart>
        <c:barDir val="bar"/>
        <c:grouping val="stacked"/>
        <c:varyColors val="0"/>
        <c:ser>
          <c:idx val="0"/>
          <c:order val="0"/>
          <c:tx>
            <c:strRef>
              <c:f>'15-2DXの進め方・位置づけ'!$I$5</c:f>
              <c:strCache>
                <c:ptCount val="1"/>
                <c:pt idx="0">
                  <c:v>全社で一斉に実施</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'15-2DXの進め方・位置づけ'!$H$6:$H$9</c:f>
              <c:strCache>
                <c:ptCount val="4"/>
                <c:pt idx="0">
                  <c:v>A:ユーザー企業（n=223）</c:v>
                </c:pt>
                <c:pt idx="1">
                  <c:v>B:メーカー企業（n=197）</c:v>
                </c:pt>
                <c:pt idx="2">
                  <c:v>C:サブシステム提供企業（n=137）</c:v>
                </c:pt>
                <c:pt idx="3">
                  <c:v>D:サービス提供企業（n=265）</c:v>
                </c:pt>
              </c:strCache>
            </c:strRef>
          </c:cat>
          <c:val>
            <c:numRef>
              <c:f>'15-2DXの進め方・位置づけ'!$I$6:$I$9</c:f>
              <c:numCache>
                <c:formatCode>0.0%</c:formatCode>
                <c:ptCount val="4"/>
                <c:pt idx="0">
                  <c:v>0.23318385650224216</c:v>
                </c:pt>
                <c:pt idx="1">
                  <c:v>0.25380710659898476</c:v>
                </c:pt>
                <c:pt idx="2">
                  <c:v>0.27007299270072993</c:v>
                </c:pt>
                <c:pt idx="3">
                  <c:v>0.28679245283018867</c:v>
                </c:pt>
              </c:numCache>
            </c:numRef>
          </c:val>
          <c:extLst>
            <c:ext xmlns:c16="http://schemas.microsoft.com/office/drawing/2014/chart" uri="{C3380CC4-5D6E-409C-BE32-E72D297353CC}">
              <c16:uniqueId val="{00000000-93D1-4084-B021-B9E1096CC59D}"/>
            </c:ext>
          </c:extLst>
        </c:ser>
        <c:ser>
          <c:idx val="2"/>
          <c:order val="1"/>
          <c:tx>
            <c:strRef>
              <c:f>'15-2DXの進め方・位置づけ'!$J$5</c:f>
              <c:strCache>
                <c:ptCount val="1"/>
                <c:pt idx="0">
                  <c:v>一部で実施後に全社展開</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'15-2DXの進め方・位置づけ'!$H$6:$H$9</c:f>
              <c:strCache>
                <c:ptCount val="4"/>
                <c:pt idx="0">
                  <c:v>A:ユーザー企業（n=223）</c:v>
                </c:pt>
                <c:pt idx="1">
                  <c:v>B:メーカー企業（n=197）</c:v>
                </c:pt>
                <c:pt idx="2">
                  <c:v>C:サブシステム提供企業（n=137）</c:v>
                </c:pt>
                <c:pt idx="3">
                  <c:v>D:サービス提供企業（n=265）</c:v>
                </c:pt>
              </c:strCache>
            </c:strRef>
          </c:cat>
          <c:val>
            <c:numRef>
              <c:f>'15-2DXの進め方・位置づけ'!$J$6:$J$9</c:f>
              <c:numCache>
                <c:formatCode>0.0%</c:formatCode>
                <c:ptCount val="4"/>
                <c:pt idx="0">
                  <c:v>0.41255605381165922</c:v>
                </c:pt>
                <c:pt idx="1">
                  <c:v>0.3350253807106599</c:v>
                </c:pt>
                <c:pt idx="2">
                  <c:v>0.26277372262773724</c:v>
                </c:pt>
                <c:pt idx="3">
                  <c:v>0.27547169811320754</c:v>
                </c:pt>
              </c:numCache>
            </c:numRef>
          </c:val>
          <c:extLst>
            <c:ext xmlns:c16="http://schemas.microsoft.com/office/drawing/2014/chart" uri="{C3380CC4-5D6E-409C-BE32-E72D297353CC}">
              <c16:uniqueId val="{00000001-93D1-4084-B021-B9E1096CC59D}"/>
            </c:ext>
          </c:extLst>
        </c:ser>
        <c:ser>
          <c:idx val="1"/>
          <c:order val="2"/>
          <c:tx>
            <c:strRef>
              <c:f>'15-2DXの進め方・位置づけ'!$K$5</c:f>
              <c:strCache>
                <c:ptCount val="1"/>
                <c:pt idx="0">
                  <c:v>一部でのみ実施</c:v>
                </c:pt>
              </c:strCache>
            </c:strRef>
          </c:tx>
          <c:spPr>
            <a:solidFill>
              <a:srgbClr val="FFD966"/>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'15-2DXの進め方・位置づけ'!$H$6:$H$9</c:f>
              <c:strCache>
                <c:ptCount val="4"/>
                <c:pt idx="0">
                  <c:v>A:ユーザー企業（n=223）</c:v>
                </c:pt>
                <c:pt idx="1">
                  <c:v>B:メーカー企業（n=197）</c:v>
                </c:pt>
                <c:pt idx="2">
                  <c:v>C:サブシステム提供企業（n=137）</c:v>
                </c:pt>
                <c:pt idx="3">
                  <c:v>D:サービス提供企業（n=265）</c:v>
                </c:pt>
              </c:strCache>
            </c:strRef>
          </c:cat>
          <c:val>
            <c:numRef>
              <c:f>'15-2DXの進め方・位置づけ'!$K$6:$K$9</c:f>
              <c:numCache>
                <c:formatCode>0.0%</c:formatCode>
                <c:ptCount val="4"/>
                <c:pt idx="0">
                  <c:v>0.35426008968609868</c:v>
                </c:pt>
                <c:pt idx="1">
                  <c:v>0.41116751269035534</c:v>
                </c:pt>
                <c:pt idx="2">
                  <c:v>0.46715328467153283</c:v>
                </c:pt>
                <c:pt idx="3">
                  <c:v>0.43773584905660379</c:v>
                </c:pt>
              </c:numCache>
            </c:numRef>
          </c:val>
          <c:extLst>
            <c:ext xmlns:c16="http://schemas.microsoft.com/office/drawing/2014/chart" uri="{C3380CC4-5D6E-409C-BE32-E72D297353CC}">
              <c16:uniqueId val="{00000002-93D1-4084-B021-B9E1096CC59D}"/>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952973544973545"/>
          <c:y val="0.82924880952380953"/>
          <c:w val="0.76059576719576716"/>
          <c:h val="0.155632142857142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37435824706737"/>
          <c:y val="8.6520307683362066E-2"/>
          <c:w val="0.75480511552182716"/>
          <c:h val="0.72979590853841003"/>
        </c:manualLayout>
      </c:layout>
      <c:barChart>
        <c:barDir val="bar"/>
        <c:grouping val="stacked"/>
        <c:varyColors val="0"/>
        <c:ser>
          <c:idx val="0"/>
          <c:order val="0"/>
          <c:tx>
            <c:strRef>
              <c:f>'15-3DXの進め方・従業員別'!$I$5</c:f>
              <c:strCache>
                <c:ptCount val="1"/>
                <c:pt idx="0">
                  <c:v>全社で一斉に実施</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'15-3DXの進め方・従業員別'!$H$6:$H$8</c:f>
              <c:strCache>
                <c:ptCount val="3"/>
                <c:pt idx="0">
                  <c:v>～20人（n=265）</c:v>
                </c:pt>
                <c:pt idx="1">
                  <c:v>21～100人（n=314）</c:v>
                </c:pt>
                <c:pt idx="2">
                  <c:v>101人～（n=266）</c:v>
                </c:pt>
              </c:strCache>
            </c:strRef>
          </c:cat>
          <c:val>
            <c:numRef>
              <c:f>'15-3DXの進め方・従業員別'!$I$6:$I$8</c:f>
              <c:numCache>
                <c:formatCode>0.0%</c:formatCode>
                <c:ptCount val="3"/>
                <c:pt idx="0">
                  <c:v>0.32075471698113206</c:v>
                </c:pt>
                <c:pt idx="1">
                  <c:v>0.18471337579617833</c:v>
                </c:pt>
                <c:pt idx="2">
                  <c:v>0.29699248120300753</c:v>
                </c:pt>
              </c:numCache>
            </c:numRef>
          </c:val>
          <c:extLst>
            <c:ext xmlns:c16="http://schemas.microsoft.com/office/drawing/2014/chart" uri="{C3380CC4-5D6E-409C-BE32-E72D297353CC}">
              <c16:uniqueId val="{00000000-B566-4F28-A6E8-B6F0738E62D1}"/>
            </c:ext>
          </c:extLst>
        </c:ser>
        <c:ser>
          <c:idx val="2"/>
          <c:order val="1"/>
          <c:tx>
            <c:strRef>
              <c:f>'15-3DXの進め方・従業員別'!$J$5</c:f>
              <c:strCache>
                <c:ptCount val="1"/>
                <c:pt idx="0">
                  <c:v>一部で実施後に全社展開</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'15-3DXの進め方・従業員別'!$H$6:$H$8</c:f>
              <c:strCache>
                <c:ptCount val="3"/>
                <c:pt idx="0">
                  <c:v>～20人（n=265）</c:v>
                </c:pt>
                <c:pt idx="1">
                  <c:v>21～100人（n=314）</c:v>
                </c:pt>
                <c:pt idx="2">
                  <c:v>101人～（n=266）</c:v>
                </c:pt>
              </c:strCache>
            </c:strRef>
          </c:cat>
          <c:val>
            <c:numRef>
              <c:f>'15-3DXの進め方・従業員別'!$J$6:$J$8</c:f>
              <c:numCache>
                <c:formatCode>0.0%</c:formatCode>
                <c:ptCount val="3"/>
                <c:pt idx="0">
                  <c:v>0.2339622641509434</c:v>
                </c:pt>
                <c:pt idx="1">
                  <c:v>0.32484076433121017</c:v>
                </c:pt>
                <c:pt idx="2">
                  <c:v>0.40225563909774437</c:v>
                </c:pt>
              </c:numCache>
            </c:numRef>
          </c:val>
          <c:extLst>
            <c:ext xmlns:c16="http://schemas.microsoft.com/office/drawing/2014/chart" uri="{C3380CC4-5D6E-409C-BE32-E72D297353CC}">
              <c16:uniqueId val="{00000001-B566-4F28-A6E8-B6F0738E62D1}"/>
            </c:ext>
          </c:extLst>
        </c:ser>
        <c:ser>
          <c:idx val="1"/>
          <c:order val="2"/>
          <c:tx>
            <c:strRef>
              <c:f>'15-3DXの進め方・従業員別'!$K$5</c:f>
              <c:strCache>
                <c:ptCount val="1"/>
                <c:pt idx="0">
                  <c:v>一部でのみ実施</c:v>
                </c:pt>
              </c:strCache>
            </c:strRef>
          </c:tx>
          <c:spPr>
            <a:solidFill>
              <a:srgbClr val="FFD966"/>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'15-3DXの進め方・従業員別'!$H$6:$H$8</c:f>
              <c:strCache>
                <c:ptCount val="3"/>
                <c:pt idx="0">
                  <c:v>～20人（n=265）</c:v>
                </c:pt>
                <c:pt idx="1">
                  <c:v>21～100人（n=314）</c:v>
                </c:pt>
                <c:pt idx="2">
                  <c:v>101人～（n=266）</c:v>
                </c:pt>
              </c:strCache>
            </c:strRef>
          </c:cat>
          <c:val>
            <c:numRef>
              <c:f>'15-3DXの進め方・従業員別'!$K$6:$K$8</c:f>
              <c:numCache>
                <c:formatCode>0.0%</c:formatCode>
                <c:ptCount val="3"/>
                <c:pt idx="0">
                  <c:v>0.44528301886792454</c:v>
                </c:pt>
                <c:pt idx="1">
                  <c:v>0.49044585987261147</c:v>
                </c:pt>
                <c:pt idx="2">
                  <c:v>0.3007518796992481</c:v>
                </c:pt>
              </c:numCache>
            </c:numRef>
          </c:val>
          <c:extLst>
            <c:ext xmlns:c16="http://schemas.microsoft.com/office/drawing/2014/chart" uri="{C3380CC4-5D6E-409C-BE32-E72D297353CC}">
              <c16:uniqueId val="{00000002-B566-4F28-A6E8-B6F0738E62D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952973544973545"/>
          <c:y val="0.82924880952380953"/>
          <c:w val="0.76059576719576716"/>
          <c:h val="0.155632142857142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79374075395129"/>
          <c:y val="6.0224126888967215E-2"/>
          <c:w val="0.63743164136733343"/>
          <c:h val="0.83700302795398329"/>
        </c:manualLayout>
      </c:layout>
      <c:barChart>
        <c:barDir val="bar"/>
        <c:grouping val="stacked"/>
        <c:varyColors val="0"/>
        <c:ser>
          <c:idx val="0"/>
          <c:order val="0"/>
          <c:tx>
            <c:strRef>
              <c:f>'15-4-1DXの進め方・事業分野'!$I$5</c:f>
              <c:strCache>
                <c:ptCount val="1"/>
                <c:pt idx="0">
                  <c:v>全社で一斉に実施</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'15-4-1DXの進め方・事業分野'!$H$6:$H$21</c:f>
              <c:strCache>
                <c:ptCount val="16"/>
                <c:pt idx="0">
                  <c:v>住宅／生活（n=108）</c:v>
                </c:pt>
                <c:pt idx="1">
                  <c:v>病院／医療（n=112）</c:v>
                </c:pt>
                <c:pt idx="2">
                  <c:v>健康／介護／スポーツ（n=79）</c:v>
                </c:pt>
                <c:pt idx="3">
                  <c:v>農林水産（n=66）</c:v>
                </c:pt>
                <c:pt idx="4">
                  <c:v>建築／土木（n=106）</c:v>
                </c:pt>
                <c:pt idx="5">
                  <c:v>工場／プラント（製造業・食品加工を含む）（n=357）</c:v>
                </c:pt>
                <c:pt idx="6">
                  <c:v>オフィス／店舗（宿泊・飲食サービス等を含む）（n=143）</c:v>
                </c:pt>
                <c:pt idx="7">
                  <c:v>移動／交通（n=130）</c:v>
                </c:pt>
                <c:pt idx="8">
                  <c:v>流通／物流（n=134）</c:v>
                </c:pt>
                <c:pt idx="9">
                  <c:v>防犯／防災（n=66）</c:v>
                </c:pt>
                <c:pt idx="10">
                  <c:v>金融／保険／不動産（n=83）</c:v>
                </c:pt>
                <c:pt idx="11">
                  <c:v>印刷／製版（n=54）</c:v>
                </c:pt>
                <c:pt idx="12">
                  <c:v>通信／放送（n=179）</c:v>
                </c:pt>
                <c:pt idx="13">
                  <c:v>教育／研究（専門・技術サービス等を含む）（n=70）</c:v>
                </c:pt>
                <c:pt idx="14">
                  <c:v>公共サービス（電気・ガス・水道等を含む）（n=86）</c:v>
                </c:pt>
                <c:pt idx="15">
                  <c:v>その他（n=76）</c:v>
                </c:pt>
              </c:strCache>
            </c:strRef>
          </c:cat>
          <c:val>
            <c:numRef>
              <c:f>'15-4-1DXの進め方・事業分野'!$I$6:$I$21</c:f>
              <c:numCache>
                <c:formatCode>0.0%</c:formatCode>
                <c:ptCount val="16"/>
                <c:pt idx="0">
                  <c:v>0.3611111111111111</c:v>
                </c:pt>
                <c:pt idx="1">
                  <c:v>0.33035714285714285</c:v>
                </c:pt>
                <c:pt idx="2">
                  <c:v>0.36708860759493672</c:v>
                </c:pt>
                <c:pt idx="3">
                  <c:v>0.31818181818181818</c:v>
                </c:pt>
                <c:pt idx="4">
                  <c:v>0.36792452830188677</c:v>
                </c:pt>
                <c:pt idx="5">
                  <c:v>0.25210084033613445</c:v>
                </c:pt>
                <c:pt idx="6">
                  <c:v>0.34965034965034963</c:v>
                </c:pt>
                <c:pt idx="7">
                  <c:v>0.29230769230769232</c:v>
                </c:pt>
                <c:pt idx="8">
                  <c:v>0.31343283582089554</c:v>
                </c:pt>
                <c:pt idx="9">
                  <c:v>0.2878787878787879</c:v>
                </c:pt>
                <c:pt idx="10">
                  <c:v>0.30120481927710846</c:v>
                </c:pt>
                <c:pt idx="11">
                  <c:v>0.31481481481481483</c:v>
                </c:pt>
                <c:pt idx="12">
                  <c:v>0.29050279329608941</c:v>
                </c:pt>
                <c:pt idx="13">
                  <c:v>0.31428571428571428</c:v>
                </c:pt>
                <c:pt idx="14">
                  <c:v>0.31395348837209303</c:v>
                </c:pt>
                <c:pt idx="15">
                  <c:v>0.23684210526315788</c:v>
                </c:pt>
              </c:numCache>
            </c:numRef>
          </c:val>
          <c:extLst>
            <c:ext xmlns:c16="http://schemas.microsoft.com/office/drawing/2014/chart" uri="{C3380CC4-5D6E-409C-BE32-E72D297353CC}">
              <c16:uniqueId val="{00000000-35F4-4562-B45A-308D1F58FBF1}"/>
            </c:ext>
          </c:extLst>
        </c:ser>
        <c:ser>
          <c:idx val="2"/>
          <c:order val="1"/>
          <c:tx>
            <c:strRef>
              <c:f>'15-4-1DXの進め方・事業分野'!$J$5</c:f>
              <c:strCache>
                <c:ptCount val="1"/>
                <c:pt idx="0">
                  <c:v>一部で実施後に全社展開</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'15-4-1DXの進め方・事業分野'!$H$6:$H$21</c:f>
              <c:strCache>
                <c:ptCount val="16"/>
                <c:pt idx="0">
                  <c:v>住宅／生活（n=108）</c:v>
                </c:pt>
                <c:pt idx="1">
                  <c:v>病院／医療（n=112）</c:v>
                </c:pt>
                <c:pt idx="2">
                  <c:v>健康／介護／スポーツ（n=79）</c:v>
                </c:pt>
                <c:pt idx="3">
                  <c:v>農林水産（n=66）</c:v>
                </c:pt>
                <c:pt idx="4">
                  <c:v>建築／土木（n=106）</c:v>
                </c:pt>
                <c:pt idx="5">
                  <c:v>工場／プラント（製造業・食品加工を含む）（n=357）</c:v>
                </c:pt>
                <c:pt idx="6">
                  <c:v>オフィス／店舗（宿泊・飲食サービス等を含む）（n=143）</c:v>
                </c:pt>
                <c:pt idx="7">
                  <c:v>移動／交通（n=130）</c:v>
                </c:pt>
                <c:pt idx="8">
                  <c:v>流通／物流（n=134）</c:v>
                </c:pt>
                <c:pt idx="9">
                  <c:v>防犯／防災（n=66）</c:v>
                </c:pt>
                <c:pt idx="10">
                  <c:v>金融／保険／不動産（n=83）</c:v>
                </c:pt>
                <c:pt idx="11">
                  <c:v>印刷／製版（n=54）</c:v>
                </c:pt>
                <c:pt idx="12">
                  <c:v>通信／放送（n=179）</c:v>
                </c:pt>
                <c:pt idx="13">
                  <c:v>教育／研究（専門・技術サービス等を含む）（n=70）</c:v>
                </c:pt>
                <c:pt idx="14">
                  <c:v>公共サービス（電気・ガス・水道等を含む）（n=86）</c:v>
                </c:pt>
                <c:pt idx="15">
                  <c:v>その他（n=76）</c:v>
                </c:pt>
              </c:strCache>
            </c:strRef>
          </c:cat>
          <c:val>
            <c:numRef>
              <c:f>'15-4-1DXの進め方・事業分野'!$J$6:$J$21</c:f>
              <c:numCache>
                <c:formatCode>0.0%</c:formatCode>
                <c:ptCount val="16"/>
                <c:pt idx="0">
                  <c:v>0.27777777777777779</c:v>
                </c:pt>
                <c:pt idx="1">
                  <c:v>0.32142857142857145</c:v>
                </c:pt>
                <c:pt idx="2">
                  <c:v>0.34177215189873417</c:v>
                </c:pt>
                <c:pt idx="3">
                  <c:v>0.40909090909090912</c:v>
                </c:pt>
                <c:pt idx="4">
                  <c:v>0.36792452830188677</c:v>
                </c:pt>
                <c:pt idx="5">
                  <c:v>0.33333333333333331</c:v>
                </c:pt>
                <c:pt idx="6">
                  <c:v>0.23776223776223776</c:v>
                </c:pt>
                <c:pt idx="7">
                  <c:v>0.34615384615384615</c:v>
                </c:pt>
                <c:pt idx="8">
                  <c:v>0.27611940298507465</c:v>
                </c:pt>
                <c:pt idx="9">
                  <c:v>0.37878787878787878</c:v>
                </c:pt>
                <c:pt idx="10">
                  <c:v>0.33734939759036142</c:v>
                </c:pt>
                <c:pt idx="11">
                  <c:v>0.31481481481481483</c:v>
                </c:pt>
                <c:pt idx="12">
                  <c:v>0.33519553072625696</c:v>
                </c:pt>
                <c:pt idx="13">
                  <c:v>0.38571428571428573</c:v>
                </c:pt>
                <c:pt idx="14">
                  <c:v>0.34883720930232559</c:v>
                </c:pt>
                <c:pt idx="15">
                  <c:v>0.34210526315789475</c:v>
                </c:pt>
              </c:numCache>
            </c:numRef>
          </c:val>
          <c:extLst>
            <c:ext xmlns:c16="http://schemas.microsoft.com/office/drawing/2014/chart" uri="{C3380CC4-5D6E-409C-BE32-E72D297353CC}">
              <c16:uniqueId val="{00000001-35F4-4562-B45A-308D1F58FBF1}"/>
            </c:ext>
          </c:extLst>
        </c:ser>
        <c:ser>
          <c:idx val="1"/>
          <c:order val="2"/>
          <c:tx>
            <c:strRef>
              <c:f>'15-4-1DXの進め方・事業分野'!$K$5</c:f>
              <c:strCache>
                <c:ptCount val="1"/>
                <c:pt idx="0">
                  <c:v>一部でのみ実施</c:v>
                </c:pt>
              </c:strCache>
            </c:strRef>
          </c:tx>
          <c:spPr>
            <a:solidFill>
              <a:srgbClr val="FFD966"/>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'15-4-1DXの進め方・事業分野'!$H$6:$H$21</c:f>
              <c:strCache>
                <c:ptCount val="16"/>
                <c:pt idx="0">
                  <c:v>住宅／生活（n=108）</c:v>
                </c:pt>
                <c:pt idx="1">
                  <c:v>病院／医療（n=112）</c:v>
                </c:pt>
                <c:pt idx="2">
                  <c:v>健康／介護／スポーツ（n=79）</c:v>
                </c:pt>
                <c:pt idx="3">
                  <c:v>農林水産（n=66）</c:v>
                </c:pt>
                <c:pt idx="4">
                  <c:v>建築／土木（n=106）</c:v>
                </c:pt>
                <c:pt idx="5">
                  <c:v>工場／プラント（製造業・食品加工を含む）（n=357）</c:v>
                </c:pt>
                <c:pt idx="6">
                  <c:v>オフィス／店舗（宿泊・飲食サービス等を含む）（n=143）</c:v>
                </c:pt>
                <c:pt idx="7">
                  <c:v>移動／交通（n=130）</c:v>
                </c:pt>
                <c:pt idx="8">
                  <c:v>流通／物流（n=134）</c:v>
                </c:pt>
                <c:pt idx="9">
                  <c:v>防犯／防災（n=66）</c:v>
                </c:pt>
                <c:pt idx="10">
                  <c:v>金融／保険／不動産（n=83）</c:v>
                </c:pt>
                <c:pt idx="11">
                  <c:v>印刷／製版（n=54）</c:v>
                </c:pt>
                <c:pt idx="12">
                  <c:v>通信／放送（n=179）</c:v>
                </c:pt>
                <c:pt idx="13">
                  <c:v>教育／研究（専門・技術サービス等を含む）（n=70）</c:v>
                </c:pt>
                <c:pt idx="14">
                  <c:v>公共サービス（電気・ガス・水道等を含む）（n=86）</c:v>
                </c:pt>
                <c:pt idx="15">
                  <c:v>その他（n=76）</c:v>
                </c:pt>
              </c:strCache>
            </c:strRef>
          </c:cat>
          <c:val>
            <c:numRef>
              <c:f>'15-4-1DXの進め方・事業分野'!$K$6:$K$21</c:f>
              <c:numCache>
                <c:formatCode>0.0%</c:formatCode>
                <c:ptCount val="16"/>
                <c:pt idx="0">
                  <c:v>0.3611111111111111</c:v>
                </c:pt>
                <c:pt idx="1">
                  <c:v>0.3482142857142857</c:v>
                </c:pt>
                <c:pt idx="2">
                  <c:v>0.29113924050632911</c:v>
                </c:pt>
                <c:pt idx="3">
                  <c:v>0.27272727272727271</c:v>
                </c:pt>
                <c:pt idx="4">
                  <c:v>0.26415094339622641</c:v>
                </c:pt>
                <c:pt idx="5">
                  <c:v>0.41456582633053224</c:v>
                </c:pt>
                <c:pt idx="6">
                  <c:v>0.41258741258741261</c:v>
                </c:pt>
                <c:pt idx="7">
                  <c:v>0.36153846153846153</c:v>
                </c:pt>
                <c:pt idx="8">
                  <c:v>0.41044776119402987</c:v>
                </c:pt>
                <c:pt idx="9">
                  <c:v>0.33333333333333331</c:v>
                </c:pt>
                <c:pt idx="10">
                  <c:v>0.36144578313253012</c:v>
                </c:pt>
                <c:pt idx="11">
                  <c:v>0.37037037037037035</c:v>
                </c:pt>
                <c:pt idx="12">
                  <c:v>0.37430167597765363</c:v>
                </c:pt>
                <c:pt idx="13">
                  <c:v>0.3</c:v>
                </c:pt>
                <c:pt idx="14">
                  <c:v>0.33720930232558138</c:v>
                </c:pt>
                <c:pt idx="15">
                  <c:v>0.42105263157894735</c:v>
                </c:pt>
              </c:numCache>
            </c:numRef>
          </c:val>
          <c:extLst>
            <c:ext xmlns:c16="http://schemas.microsoft.com/office/drawing/2014/chart" uri="{C3380CC4-5D6E-409C-BE32-E72D297353CC}">
              <c16:uniqueId val="{00000002-35F4-4562-B45A-308D1F58FBF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952973544973545"/>
          <c:y val="0.92027375341582551"/>
          <c:w val="0.76059576719576716"/>
          <c:h val="6.46071822603403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6601289121263"/>
          <c:y val="8.6520307683362066E-2"/>
          <c:w val="0.76851934091342466"/>
          <c:h val="0.72979590853841003"/>
        </c:manualLayout>
      </c:layout>
      <c:barChart>
        <c:barDir val="bar"/>
        <c:grouping val="stacked"/>
        <c:varyColors val="0"/>
        <c:ser>
          <c:idx val="0"/>
          <c:order val="0"/>
          <c:tx>
            <c:strRef>
              <c:f>'15-5DXの進め方・提供製品・サービス提供先別'!$I$5</c:f>
              <c:strCache>
                <c:ptCount val="1"/>
                <c:pt idx="0">
                  <c:v>全社で一斉に実施</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'15-5DXの進め方・提供製品・サービス提供先別'!$H$6:$H$8</c:f>
              <c:strCache>
                <c:ptCount val="3"/>
                <c:pt idx="0">
                  <c:v>B2C中心（n=115）</c:v>
                </c:pt>
                <c:pt idx="1">
                  <c:v>B2C、B2B半々（n=49）</c:v>
                </c:pt>
                <c:pt idx="2">
                  <c:v>B2B中心（n=651）</c:v>
                </c:pt>
              </c:strCache>
            </c:strRef>
          </c:cat>
          <c:val>
            <c:numRef>
              <c:f>'15-5DXの進め方・提供製品・サービス提供先別'!$I$6:$I$8</c:f>
              <c:numCache>
                <c:formatCode>0.0%</c:formatCode>
                <c:ptCount val="3"/>
                <c:pt idx="0">
                  <c:v>0.19130434782608696</c:v>
                </c:pt>
                <c:pt idx="1">
                  <c:v>0.30612244897959184</c:v>
                </c:pt>
                <c:pt idx="2">
                  <c:v>0.27803379416282642</c:v>
                </c:pt>
              </c:numCache>
            </c:numRef>
          </c:val>
          <c:extLst>
            <c:ext xmlns:c16="http://schemas.microsoft.com/office/drawing/2014/chart" uri="{C3380CC4-5D6E-409C-BE32-E72D297353CC}">
              <c16:uniqueId val="{00000000-D86E-43A1-BC52-391B27066478}"/>
            </c:ext>
          </c:extLst>
        </c:ser>
        <c:ser>
          <c:idx val="2"/>
          <c:order val="1"/>
          <c:tx>
            <c:strRef>
              <c:f>'15-5DXの進め方・提供製品・サービス提供先別'!$J$5</c:f>
              <c:strCache>
                <c:ptCount val="1"/>
                <c:pt idx="0">
                  <c:v>一部で実施後に全社展開</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'15-5DXの進め方・提供製品・サービス提供先別'!$H$6:$H$8</c:f>
              <c:strCache>
                <c:ptCount val="3"/>
                <c:pt idx="0">
                  <c:v>B2C中心（n=115）</c:v>
                </c:pt>
                <c:pt idx="1">
                  <c:v>B2C、B2B半々（n=49）</c:v>
                </c:pt>
                <c:pt idx="2">
                  <c:v>B2B中心（n=651）</c:v>
                </c:pt>
              </c:strCache>
            </c:strRef>
          </c:cat>
          <c:val>
            <c:numRef>
              <c:f>'15-5DXの進め方・提供製品・サービス提供先別'!$J$6:$J$8</c:f>
              <c:numCache>
                <c:formatCode>0.0%</c:formatCode>
                <c:ptCount val="3"/>
                <c:pt idx="0">
                  <c:v>0.28695652173913044</c:v>
                </c:pt>
                <c:pt idx="1">
                  <c:v>0.20408163265306123</c:v>
                </c:pt>
                <c:pt idx="2">
                  <c:v>0.33026113671274959</c:v>
                </c:pt>
              </c:numCache>
            </c:numRef>
          </c:val>
          <c:extLst>
            <c:ext xmlns:c16="http://schemas.microsoft.com/office/drawing/2014/chart" uri="{C3380CC4-5D6E-409C-BE32-E72D297353CC}">
              <c16:uniqueId val="{00000001-D86E-43A1-BC52-391B27066478}"/>
            </c:ext>
          </c:extLst>
        </c:ser>
        <c:ser>
          <c:idx val="1"/>
          <c:order val="2"/>
          <c:tx>
            <c:strRef>
              <c:f>'15-5DXの進め方・提供製品・サービス提供先別'!$K$5</c:f>
              <c:strCache>
                <c:ptCount val="1"/>
                <c:pt idx="0">
                  <c:v>一部でのみ実施</c:v>
                </c:pt>
              </c:strCache>
            </c:strRef>
          </c:tx>
          <c:spPr>
            <a:solidFill>
              <a:srgbClr val="FFD966"/>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'15-5DXの進め方・提供製品・サービス提供先別'!$H$6:$H$8</c:f>
              <c:strCache>
                <c:ptCount val="3"/>
                <c:pt idx="0">
                  <c:v>B2C中心（n=115）</c:v>
                </c:pt>
                <c:pt idx="1">
                  <c:v>B2C、B2B半々（n=49）</c:v>
                </c:pt>
                <c:pt idx="2">
                  <c:v>B2B中心（n=651）</c:v>
                </c:pt>
              </c:strCache>
            </c:strRef>
          </c:cat>
          <c:val>
            <c:numRef>
              <c:f>'15-5DXの進め方・提供製品・サービス提供先別'!$K$6:$K$8</c:f>
              <c:numCache>
                <c:formatCode>0.0%</c:formatCode>
                <c:ptCount val="3"/>
                <c:pt idx="0">
                  <c:v>0.52173913043478259</c:v>
                </c:pt>
                <c:pt idx="1">
                  <c:v>0.48979591836734693</c:v>
                </c:pt>
                <c:pt idx="2">
                  <c:v>0.39170506912442399</c:v>
                </c:pt>
              </c:numCache>
            </c:numRef>
          </c:val>
          <c:extLst>
            <c:ext xmlns:c16="http://schemas.microsoft.com/office/drawing/2014/chart" uri="{C3380CC4-5D6E-409C-BE32-E72D297353CC}">
              <c16:uniqueId val="{00000002-D86E-43A1-BC52-391B27066478}"/>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952973544973545"/>
          <c:y val="0.82924880952380953"/>
          <c:w val="0.76059576719576716"/>
          <c:h val="0.155632142857142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43527648162549"/>
          <c:y val="8.6520307683362066E-2"/>
          <c:w val="0.75474416808626199"/>
          <c:h val="0.72979590853841003"/>
        </c:manualLayout>
      </c:layout>
      <c:barChart>
        <c:barDir val="bar"/>
        <c:grouping val="stacked"/>
        <c:varyColors val="0"/>
        <c:ser>
          <c:idx val="0"/>
          <c:order val="0"/>
          <c:tx>
            <c:strRef>
              <c:f>'15-6DXの進め方・設立年別'!$I$5</c:f>
              <c:strCache>
                <c:ptCount val="1"/>
                <c:pt idx="0">
                  <c:v>全社で一斉に実施</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'15-6DXの進め方・設立年別'!$H$6:$H$8</c:f>
              <c:strCache>
                <c:ptCount val="3"/>
                <c:pt idx="0">
                  <c:v>～1980年（n=287）</c:v>
                </c:pt>
                <c:pt idx="1">
                  <c:v>1981～2000年（n=255）</c:v>
                </c:pt>
                <c:pt idx="2">
                  <c:v>2001年～（n=192）</c:v>
                </c:pt>
              </c:strCache>
            </c:strRef>
          </c:cat>
          <c:val>
            <c:numRef>
              <c:f>'15-6DXの進め方・設立年別'!$I$6:$I$8</c:f>
              <c:numCache>
                <c:formatCode>0.0%</c:formatCode>
                <c:ptCount val="3"/>
                <c:pt idx="0">
                  <c:v>0.23344947735191637</c:v>
                </c:pt>
                <c:pt idx="1">
                  <c:v>0.25882352941176473</c:v>
                </c:pt>
                <c:pt idx="2">
                  <c:v>0.31770833333333331</c:v>
                </c:pt>
              </c:numCache>
            </c:numRef>
          </c:val>
          <c:extLst>
            <c:ext xmlns:c16="http://schemas.microsoft.com/office/drawing/2014/chart" uri="{C3380CC4-5D6E-409C-BE32-E72D297353CC}">
              <c16:uniqueId val="{00000000-425D-4611-A36C-DE1F44C4A955}"/>
            </c:ext>
          </c:extLst>
        </c:ser>
        <c:ser>
          <c:idx val="2"/>
          <c:order val="1"/>
          <c:tx>
            <c:strRef>
              <c:f>'15-6DXの進め方・設立年別'!$J$5</c:f>
              <c:strCache>
                <c:ptCount val="1"/>
                <c:pt idx="0">
                  <c:v>一部で実施後に全社展開</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'15-6DXの進め方・設立年別'!$H$6:$H$8</c:f>
              <c:strCache>
                <c:ptCount val="3"/>
                <c:pt idx="0">
                  <c:v>～1980年（n=287）</c:v>
                </c:pt>
                <c:pt idx="1">
                  <c:v>1981～2000年（n=255）</c:v>
                </c:pt>
                <c:pt idx="2">
                  <c:v>2001年～（n=192）</c:v>
                </c:pt>
              </c:strCache>
            </c:strRef>
          </c:cat>
          <c:val>
            <c:numRef>
              <c:f>'15-6DXの進め方・設立年別'!$J$6:$J$8</c:f>
              <c:numCache>
                <c:formatCode>0.0%</c:formatCode>
                <c:ptCount val="3"/>
                <c:pt idx="0">
                  <c:v>0.36933797909407667</c:v>
                </c:pt>
                <c:pt idx="1">
                  <c:v>0.27058823529411763</c:v>
                </c:pt>
                <c:pt idx="2">
                  <c:v>0.33333333333333331</c:v>
                </c:pt>
              </c:numCache>
            </c:numRef>
          </c:val>
          <c:extLst>
            <c:ext xmlns:c16="http://schemas.microsoft.com/office/drawing/2014/chart" uri="{C3380CC4-5D6E-409C-BE32-E72D297353CC}">
              <c16:uniqueId val="{00000001-425D-4611-A36C-DE1F44C4A955}"/>
            </c:ext>
          </c:extLst>
        </c:ser>
        <c:ser>
          <c:idx val="1"/>
          <c:order val="2"/>
          <c:tx>
            <c:strRef>
              <c:f>'15-6DXの進め方・設立年別'!$K$5</c:f>
              <c:strCache>
                <c:ptCount val="1"/>
                <c:pt idx="0">
                  <c:v>一部でのみ実施</c:v>
                </c:pt>
              </c:strCache>
            </c:strRef>
          </c:tx>
          <c:spPr>
            <a:solidFill>
              <a:srgbClr val="FFD966"/>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'15-6DXの進め方・設立年別'!$H$6:$H$8</c:f>
              <c:strCache>
                <c:ptCount val="3"/>
                <c:pt idx="0">
                  <c:v>～1980年（n=287）</c:v>
                </c:pt>
                <c:pt idx="1">
                  <c:v>1981～2000年（n=255）</c:v>
                </c:pt>
                <c:pt idx="2">
                  <c:v>2001年～（n=192）</c:v>
                </c:pt>
              </c:strCache>
            </c:strRef>
          </c:cat>
          <c:val>
            <c:numRef>
              <c:f>'15-6DXの進め方・設立年別'!$K$6:$K$8</c:f>
              <c:numCache>
                <c:formatCode>0.0%</c:formatCode>
                <c:ptCount val="3"/>
                <c:pt idx="0">
                  <c:v>0.39721254355400698</c:v>
                </c:pt>
                <c:pt idx="1">
                  <c:v>0.47058823529411764</c:v>
                </c:pt>
                <c:pt idx="2">
                  <c:v>0.34895833333333331</c:v>
                </c:pt>
              </c:numCache>
            </c:numRef>
          </c:val>
          <c:extLst>
            <c:ext xmlns:c16="http://schemas.microsoft.com/office/drawing/2014/chart" uri="{C3380CC4-5D6E-409C-BE32-E72D297353CC}">
              <c16:uniqueId val="{00000002-425D-4611-A36C-DE1F44C4A955}"/>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952973544973545"/>
          <c:y val="0.82924880952380953"/>
          <c:w val="0.76059576719576716"/>
          <c:h val="0.155632142857142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50541920252642"/>
          <c:y val="0.16385053463505345"/>
          <c:w val="0.53988367493982925"/>
          <c:h val="0.78694754377808773"/>
        </c:manualLayout>
      </c:layout>
      <c:pieChart>
        <c:varyColors val="1"/>
        <c:ser>
          <c:idx val="0"/>
          <c:order val="0"/>
          <c:spPr>
            <a:solidFill>
              <a:srgbClr val="8FAADC"/>
            </a:solidFill>
            <a:ln w="3175">
              <a:solidFill>
                <a:schemeClr val="tx1">
                  <a:lumMod val="50000"/>
                  <a:lumOff val="50000"/>
                </a:schemeClr>
              </a:solidFill>
            </a:ln>
          </c:spPr>
          <c:dPt>
            <c:idx val="0"/>
            <c:bubble3D val="0"/>
            <c:spPr>
              <a:solidFill>
                <a:srgbClr val="8FAADC"/>
              </a:solidFill>
              <a:ln w="3175">
                <a:solidFill>
                  <a:schemeClr val="tx1">
                    <a:lumMod val="50000"/>
                    <a:lumOff val="50000"/>
                  </a:schemeClr>
                </a:solidFill>
              </a:ln>
              <a:effectLst/>
            </c:spPr>
            <c:extLst>
              <c:ext xmlns:c16="http://schemas.microsoft.com/office/drawing/2014/chart" uri="{C3380CC4-5D6E-409C-BE32-E72D297353CC}">
                <c16:uniqueId val="{00000001-C3E2-4808-AC0A-BD02813D4CC6}"/>
              </c:ext>
            </c:extLst>
          </c:dPt>
          <c:dPt>
            <c:idx val="1"/>
            <c:bubble3D val="0"/>
            <c:spPr>
              <a:solidFill>
                <a:srgbClr val="F4B183"/>
              </a:solidFill>
              <a:ln w="3175">
                <a:solidFill>
                  <a:schemeClr val="tx1">
                    <a:lumMod val="50000"/>
                    <a:lumOff val="50000"/>
                  </a:schemeClr>
                </a:solidFill>
              </a:ln>
              <a:effectLst/>
            </c:spPr>
            <c:extLst>
              <c:ext xmlns:c16="http://schemas.microsoft.com/office/drawing/2014/chart" uri="{C3380CC4-5D6E-409C-BE32-E72D297353CC}">
                <c16:uniqueId val="{00000003-C3E2-4808-AC0A-BD02813D4CC6}"/>
              </c:ext>
            </c:extLst>
          </c:dPt>
          <c:dPt>
            <c:idx val="2"/>
            <c:bubble3D val="0"/>
            <c:spPr>
              <a:solidFill>
                <a:srgbClr val="8FAADC"/>
              </a:solidFill>
              <a:ln w="3175">
                <a:solidFill>
                  <a:schemeClr val="tx1">
                    <a:lumMod val="50000"/>
                    <a:lumOff val="50000"/>
                  </a:schemeClr>
                </a:solidFill>
              </a:ln>
              <a:effectLst/>
            </c:spPr>
            <c:extLst>
              <c:ext xmlns:c16="http://schemas.microsoft.com/office/drawing/2014/chart" uri="{C3380CC4-5D6E-409C-BE32-E72D297353CC}">
                <c16:uniqueId val="{00000005-C3E2-4808-AC0A-BD02813D4CC6}"/>
              </c:ext>
            </c:extLst>
          </c:dPt>
          <c:dPt>
            <c:idx val="3"/>
            <c:bubble3D val="0"/>
            <c:spPr>
              <a:solidFill>
                <a:srgbClr val="8FAADC"/>
              </a:solidFill>
              <a:ln w="3175">
                <a:solidFill>
                  <a:schemeClr val="tx1">
                    <a:lumMod val="50000"/>
                    <a:lumOff val="50000"/>
                  </a:schemeClr>
                </a:solidFill>
              </a:ln>
              <a:effectLst/>
            </c:spPr>
            <c:extLst>
              <c:ext xmlns:c16="http://schemas.microsoft.com/office/drawing/2014/chart" uri="{C3380CC4-5D6E-409C-BE32-E72D297353CC}">
                <c16:uniqueId val="{00000007-C3E2-4808-AC0A-BD02813D4CC6}"/>
              </c:ext>
            </c:extLst>
          </c:dPt>
          <c:dPt>
            <c:idx val="4"/>
            <c:bubble3D val="0"/>
            <c:spPr>
              <a:solidFill>
                <a:srgbClr val="8FAADC"/>
              </a:solidFill>
              <a:ln w="3175">
                <a:solidFill>
                  <a:schemeClr val="tx1">
                    <a:lumMod val="50000"/>
                    <a:lumOff val="50000"/>
                  </a:schemeClr>
                </a:solidFill>
              </a:ln>
              <a:effectLst/>
            </c:spPr>
            <c:extLst>
              <c:ext xmlns:c16="http://schemas.microsoft.com/office/drawing/2014/chart" uri="{C3380CC4-5D6E-409C-BE32-E72D297353CC}">
                <c16:uniqueId val="{00000009-C3E2-4808-AC0A-BD02813D4CC6}"/>
              </c:ext>
            </c:extLst>
          </c:dPt>
          <c:dPt>
            <c:idx val="5"/>
            <c:bubble3D val="0"/>
            <c:spPr>
              <a:solidFill>
                <a:srgbClr val="8FAADC"/>
              </a:solidFill>
              <a:ln w="3175">
                <a:solidFill>
                  <a:schemeClr val="tx1">
                    <a:lumMod val="50000"/>
                    <a:lumOff val="50000"/>
                  </a:schemeClr>
                </a:solidFill>
              </a:ln>
              <a:effectLst/>
            </c:spPr>
            <c:extLst>
              <c:ext xmlns:c16="http://schemas.microsoft.com/office/drawing/2014/chart" uri="{C3380CC4-5D6E-409C-BE32-E72D297353CC}">
                <c16:uniqueId val="{0000000B-C3E2-4808-AC0A-BD02813D4CC6}"/>
              </c:ext>
            </c:extLst>
          </c:dPt>
          <c:dPt>
            <c:idx val="6"/>
            <c:bubble3D val="0"/>
            <c:spPr>
              <a:solidFill>
                <a:srgbClr val="8FAADC"/>
              </a:solidFill>
              <a:ln w="3175">
                <a:solidFill>
                  <a:schemeClr val="tx1">
                    <a:lumMod val="50000"/>
                    <a:lumOff val="50000"/>
                  </a:schemeClr>
                </a:solidFill>
              </a:ln>
              <a:effectLst/>
            </c:spPr>
            <c:extLst>
              <c:ext xmlns:c16="http://schemas.microsoft.com/office/drawing/2014/chart" uri="{C3380CC4-5D6E-409C-BE32-E72D297353CC}">
                <c16:uniqueId val="{0000000D-C3E2-4808-AC0A-BD02813D4CC6}"/>
              </c:ext>
            </c:extLst>
          </c:dPt>
          <c:dPt>
            <c:idx val="7"/>
            <c:bubble3D val="0"/>
            <c:spPr>
              <a:solidFill>
                <a:srgbClr val="8FAADC"/>
              </a:solidFill>
              <a:ln w="3175">
                <a:solidFill>
                  <a:schemeClr val="tx1">
                    <a:lumMod val="50000"/>
                    <a:lumOff val="50000"/>
                  </a:schemeClr>
                </a:solidFill>
              </a:ln>
              <a:effectLst/>
            </c:spPr>
            <c:extLst>
              <c:ext xmlns:c16="http://schemas.microsoft.com/office/drawing/2014/chart" uri="{C3380CC4-5D6E-409C-BE32-E72D297353CC}">
                <c16:uniqueId val="{0000000F-C3E2-4808-AC0A-BD02813D4CC6}"/>
              </c:ext>
            </c:extLst>
          </c:dPt>
          <c:dPt>
            <c:idx val="8"/>
            <c:bubble3D val="0"/>
            <c:spPr>
              <a:solidFill>
                <a:srgbClr val="8FAADC"/>
              </a:solidFill>
              <a:ln w="3175">
                <a:solidFill>
                  <a:schemeClr val="tx1">
                    <a:lumMod val="50000"/>
                    <a:lumOff val="50000"/>
                  </a:schemeClr>
                </a:solidFill>
              </a:ln>
              <a:effectLst/>
            </c:spPr>
            <c:extLst>
              <c:ext xmlns:c16="http://schemas.microsoft.com/office/drawing/2014/chart" uri="{C3380CC4-5D6E-409C-BE32-E72D297353CC}">
                <c16:uniqueId val="{00000011-C3E2-4808-AC0A-BD02813D4CC6}"/>
              </c:ext>
            </c:extLst>
          </c:dPt>
          <c:dPt>
            <c:idx val="9"/>
            <c:bubble3D val="0"/>
            <c:spPr>
              <a:solidFill>
                <a:srgbClr val="8FAADC"/>
              </a:solidFill>
              <a:ln w="3175">
                <a:solidFill>
                  <a:schemeClr val="tx1">
                    <a:lumMod val="50000"/>
                    <a:lumOff val="50000"/>
                  </a:schemeClr>
                </a:solidFill>
              </a:ln>
              <a:effectLst/>
            </c:spPr>
            <c:extLst>
              <c:ext xmlns:c16="http://schemas.microsoft.com/office/drawing/2014/chart" uri="{C3380CC4-5D6E-409C-BE32-E72D297353CC}">
                <c16:uniqueId val="{00000013-C3E2-4808-AC0A-BD02813D4CC6}"/>
              </c:ext>
            </c:extLst>
          </c:dPt>
          <c:dPt>
            <c:idx val="10"/>
            <c:bubble3D val="0"/>
            <c:spPr>
              <a:solidFill>
                <a:srgbClr val="8FAADC"/>
              </a:solidFill>
              <a:ln w="3175">
                <a:solidFill>
                  <a:schemeClr val="tx1">
                    <a:lumMod val="50000"/>
                    <a:lumOff val="50000"/>
                  </a:schemeClr>
                </a:solidFill>
              </a:ln>
              <a:effectLst/>
            </c:spPr>
            <c:extLst>
              <c:ext xmlns:c16="http://schemas.microsoft.com/office/drawing/2014/chart" uri="{C3380CC4-5D6E-409C-BE32-E72D297353CC}">
                <c16:uniqueId val="{00000015-C3E2-4808-AC0A-BD02813D4CC6}"/>
              </c:ext>
            </c:extLst>
          </c:dPt>
          <c:dPt>
            <c:idx val="11"/>
            <c:bubble3D val="0"/>
            <c:spPr>
              <a:solidFill>
                <a:srgbClr val="8FAADC"/>
              </a:solidFill>
              <a:ln w="3175">
                <a:solidFill>
                  <a:schemeClr val="tx1">
                    <a:lumMod val="50000"/>
                    <a:lumOff val="50000"/>
                  </a:schemeClr>
                </a:solidFill>
              </a:ln>
              <a:effectLst/>
            </c:spPr>
            <c:extLst>
              <c:ext xmlns:c16="http://schemas.microsoft.com/office/drawing/2014/chart" uri="{C3380CC4-5D6E-409C-BE32-E72D297353CC}">
                <c16:uniqueId val="{00000017-C3E2-4808-AC0A-BD02813D4CC6}"/>
              </c:ext>
            </c:extLst>
          </c:dPt>
          <c:dLbls>
            <c:dLbl>
              <c:idx val="0"/>
              <c:layout>
                <c:manualLayout>
                  <c:x val="-5.2129437226767952E-2"/>
                  <c:y val="0.1369270153615271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E2-4808-AC0A-BD02813D4CC6}"/>
                </c:ext>
              </c:extLst>
            </c:dLbl>
            <c:dLbl>
              <c:idx val="1"/>
              <c:layout>
                <c:manualLayout>
                  <c:x val="3.6804806212066089E-2"/>
                  <c:y val="-0.1972692415296517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E2-4808-AC0A-BD02813D4CC6}"/>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'16-1DXの行動指針策定状況'!$C$6:$C$7</c:f>
              <c:strCache>
                <c:ptCount val="2"/>
                <c:pt idx="0">
                  <c:v>策定している (n=92)</c:v>
                </c:pt>
                <c:pt idx="1">
                  <c:v>策定していない (n=751)</c:v>
                </c:pt>
              </c:strCache>
            </c:strRef>
          </c:cat>
          <c:val>
            <c:numRef>
              <c:f>'16-1DXの行動指針策定状況'!$D$6:$D$7</c:f>
              <c:numCache>
                <c:formatCode>0</c:formatCode>
                <c:ptCount val="2"/>
                <c:pt idx="0">
                  <c:v>92</c:v>
                </c:pt>
                <c:pt idx="1">
                  <c:v>751</c:v>
                </c:pt>
              </c:numCache>
            </c:numRef>
          </c:val>
          <c:extLst>
            <c:ext xmlns:c16="http://schemas.microsoft.com/office/drawing/2014/chart" uri="{C3380CC4-5D6E-409C-BE32-E72D297353CC}">
              <c16:uniqueId val="{00000018-C3E2-4808-AC0A-BD02813D4CC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15139220314224"/>
          <c:y val="0.21059237283724805"/>
          <c:w val="0.41704216163730978"/>
          <c:h val="0.5722810852609429"/>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55840857392825882"/>
          <c:y val="0.10186640282530129"/>
          <c:w val="0.42285761154855639"/>
          <c:h val="0.78373912684998148"/>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4">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51714298775472"/>
          <c:y val="8.6520307683362066E-2"/>
          <c:w val="0.72966233078113985"/>
          <c:h val="0.72979590853841003"/>
        </c:manualLayout>
      </c:layout>
      <c:barChart>
        <c:barDir val="bar"/>
        <c:grouping val="stacked"/>
        <c:varyColors val="0"/>
        <c:ser>
          <c:idx val="0"/>
          <c:order val="0"/>
          <c:tx>
            <c:strRef>
              <c:f>'16-2DX行動指針・位置づけ'!$H$5</c:f>
              <c:strCache>
                <c:ptCount val="1"/>
                <c:pt idx="0">
                  <c:v>策定している</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'16-2DX行動指針・位置づけ'!$G$6:$G$9</c:f>
              <c:strCache>
                <c:ptCount val="4"/>
                <c:pt idx="0">
                  <c:v>A:ユーザー企業（n=222）</c:v>
                </c:pt>
                <c:pt idx="1">
                  <c:v>B:メーカー企業（n=196）</c:v>
                </c:pt>
                <c:pt idx="2">
                  <c:v>C:サブシステム提供企業（n=137）</c:v>
                </c:pt>
                <c:pt idx="3">
                  <c:v>D:サービス提供企業（n=265）</c:v>
                </c:pt>
              </c:strCache>
            </c:strRef>
          </c:cat>
          <c:val>
            <c:numRef>
              <c:f>'16-2DX行動指針・位置づけ'!$H$6:$H$9</c:f>
              <c:numCache>
                <c:formatCode>0.0%</c:formatCode>
                <c:ptCount val="4"/>
                <c:pt idx="0">
                  <c:v>0.13963963963963963</c:v>
                </c:pt>
                <c:pt idx="1">
                  <c:v>0.12755102040816327</c:v>
                </c:pt>
                <c:pt idx="2">
                  <c:v>0.11678832116788321</c:v>
                </c:pt>
                <c:pt idx="3">
                  <c:v>6.7924528301886791E-2</c:v>
                </c:pt>
              </c:numCache>
            </c:numRef>
          </c:val>
          <c:extLst>
            <c:ext xmlns:c16="http://schemas.microsoft.com/office/drawing/2014/chart" uri="{C3380CC4-5D6E-409C-BE32-E72D297353CC}">
              <c16:uniqueId val="{00000000-85DD-4FCC-ACBF-B978E5E9E6E5}"/>
            </c:ext>
          </c:extLst>
        </c:ser>
        <c:ser>
          <c:idx val="2"/>
          <c:order val="1"/>
          <c:tx>
            <c:strRef>
              <c:f>'16-2DX行動指針・位置づけ'!$I$5</c:f>
              <c:strCache>
                <c:ptCount val="1"/>
                <c:pt idx="0">
                  <c:v>策定していない</c:v>
                </c:pt>
              </c:strCache>
            </c:strRef>
          </c:tx>
          <c:spPr>
            <a:solidFill>
              <a:srgbClr val="F4B183"/>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'16-2DX行動指針・位置づけ'!$G$6:$G$9</c:f>
              <c:strCache>
                <c:ptCount val="4"/>
                <c:pt idx="0">
                  <c:v>A:ユーザー企業（n=222）</c:v>
                </c:pt>
                <c:pt idx="1">
                  <c:v>B:メーカー企業（n=196）</c:v>
                </c:pt>
                <c:pt idx="2">
                  <c:v>C:サブシステム提供企業（n=137）</c:v>
                </c:pt>
                <c:pt idx="3">
                  <c:v>D:サービス提供企業（n=265）</c:v>
                </c:pt>
              </c:strCache>
            </c:strRef>
          </c:cat>
          <c:val>
            <c:numRef>
              <c:f>'16-2DX行動指針・位置づけ'!$I$6:$I$9</c:f>
              <c:numCache>
                <c:formatCode>0.0%</c:formatCode>
                <c:ptCount val="4"/>
                <c:pt idx="0">
                  <c:v>0.86036036036036034</c:v>
                </c:pt>
                <c:pt idx="1">
                  <c:v>0.87244897959183676</c:v>
                </c:pt>
                <c:pt idx="2">
                  <c:v>0.88321167883211682</c:v>
                </c:pt>
                <c:pt idx="3">
                  <c:v>0.93207547169811322</c:v>
                </c:pt>
              </c:numCache>
            </c:numRef>
          </c:val>
          <c:extLst>
            <c:ext xmlns:c16="http://schemas.microsoft.com/office/drawing/2014/chart" uri="{C3380CC4-5D6E-409C-BE32-E72D297353CC}">
              <c16:uniqueId val="{00000001-85DD-4FCC-ACBF-B978E5E9E6E5}"/>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952973544973545"/>
          <c:y val="0.82924880952380953"/>
          <c:w val="0.76059576719576716"/>
          <c:h val="0.155632142857142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231596543434"/>
          <c:y val="8.6520307683362066E-2"/>
          <c:w val="0.78794787722546045"/>
          <c:h val="0.72979590853841003"/>
        </c:manualLayout>
      </c:layout>
      <c:barChart>
        <c:barDir val="bar"/>
        <c:grouping val="stacked"/>
        <c:varyColors val="0"/>
        <c:ser>
          <c:idx val="0"/>
          <c:order val="0"/>
          <c:tx>
            <c:strRef>
              <c:f>'16-3DX行動指針・従業員別'!$H$5</c:f>
              <c:strCache>
                <c:ptCount val="1"/>
                <c:pt idx="0">
                  <c:v>策定している</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'16-3DX行動指針・従業員別'!$G$6:$G$8</c:f>
              <c:strCache>
                <c:ptCount val="3"/>
                <c:pt idx="0">
                  <c:v>～20人（n=265）</c:v>
                </c:pt>
                <c:pt idx="1">
                  <c:v>21～100人（n=314）</c:v>
                </c:pt>
                <c:pt idx="2">
                  <c:v>101人～（n=264）</c:v>
                </c:pt>
              </c:strCache>
            </c:strRef>
          </c:cat>
          <c:val>
            <c:numRef>
              <c:f>'16-3DX行動指針・従業員別'!$H$6:$H$8</c:f>
              <c:numCache>
                <c:formatCode>0.0%</c:formatCode>
                <c:ptCount val="3"/>
                <c:pt idx="0">
                  <c:v>4.1509433962264149E-2</c:v>
                </c:pt>
                <c:pt idx="1">
                  <c:v>8.2802547770700632E-2</c:v>
                </c:pt>
                <c:pt idx="2">
                  <c:v>0.20833333333333334</c:v>
                </c:pt>
              </c:numCache>
            </c:numRef>
          </c:val>
          <c:extLst>
            <c:ext xmlns:c16="http://schemas.microsoft.com/office/drawing/2014/chart" uri="{C3380CC4-5D6E-409C-BE32-E72D297353CC}">
              <c16:uniqueId val="{00000000-A33E-462D-AEF5-358E55739D7B}"/>
            </c:ext>
          </c:extLst>
        </c:ser>
        <c:ser>
          <c:idx val="2"/>
          <c:order val="1"/>
          <c:tx>
            <c:strRef>
              <c:f>'16-3DX行動指針・従業員別'!$I$5</c:f>
              <c:strCache>
                <c:ptCount val="1"/>
                <c:pt idx="0">
                  <c:v>策定していない</c:v>
                </c:pt>
              </c:strCache>
            </c:strRef>
          </c:tx>
          <c:spPr>
            <a:solidFill>
              <a:srgbClr val="F4B183"/>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'16-3DX行動指針・従業員別'!$G$6:$G$8</c:f>
              <c:strCache>
                <c:ptCount val="3"/>
                <c:pt idx="0">
                  <c:v>～20人（n=265）</c:v>
                </c:pt>
                <c:pt idx="1">
                  <c:v>21～100人（n=314）</c:v>
                </c:pt>
                <c:pt idx="2">
                  <c:v>101人～（n=264）</c:v>
                </c:pt>
              </c:strCache>
            </c:strRef>
          </c:cat>
          <c:val>
            <c:numRef>
              <c:f>'16-3DX行動指針・従業員別'!$I$6:$I$8</c:f>
              <c:numCache>
                <c:formatCode>0.0%</c:formatCode>
                <c:ptCount val="3"/>
                <c:pt idx="0">
                  <c:v>0.95849056603773586</c:v>
                </c:pt>
                <c:pt idx="1">
                  <c:v>0.91719745222929938</c:v>
                </c:pt>
                <c:pt idx="2">
                  <c:v>0.79166666666666663</c:v>
                </c:pt>
              </c:numCache>
            </c:numRef>
          </c:val>
          <c:extLst>
            <c:ext xmlns:c16="http://schemas.microsoft.com/office/drawing/2014/chart" uri="{C3380CC4-5D6E-409C-BE32-E72D297353CC}">
              <c16:uniqueId val="{00000001-A33E-462D-AEF5-358E55739D7B}"/>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952973544973545"/>
          <c:y val="0.82924880952380953"/>
          <c:w val="0.76059576719576716"/>
          <c:h val="0.155632142857142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673072887439154"/>
          <c:y val="6.1021164984345781E-2"/>
          <c:w val="0.61944865490601053"/>
          <c:h val="0.84319898190696352"/>
        </c:manualLayout>
      </c:layout>
      <c:barChart>
        <c:barDir val="bar"/>
        <c:grouping val="stacked"/>
        <c:varyColors val="0"/>
        <c:ser>
          <c:idx val="0"/>
          <c:order val="0"/>
          <c:tx>
            <c:strRef>
              <c:f>'16-4-1DX行動指針・事業分野別'!$H$5</c:f>
              <c:strCache>
                <c:ptCount val="1"/>
                <c:pt idx="0">
                  <c:v>策定している</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'16-4-1DX行動指針・事業分野別'!$G$6:$G$21</c:f>
              <c:strCache>
                <c:ptCount val="16"/>
                <c:pt idx="0">
                  <c:v>住宅／生活（n=108）</c:v>
                </c:pt>
                <c:pt idx="1">
                  <c:v>病院／医療（n=112）</c:v>
                </c:pt>
                <c:pt idx="2">
                  <c:v>健康／介護／スポーツ（n=80）</c:v>
                </c:pt>
                <c:pt idx="3">
                  <c:v>農林水産（n=66）</c:v>
                </c:pt>
                <c:pt idx="4">
                  <c:v>建築／土木（n=107）</c:v>
                </c:pt>
                <c:pt idx="5">
                  <c:v>工場／プラント（製造業・食品加工を含む）（n=356）</c:v>
                </c:pt>
                <c:pt idx="6">
                  <c:v>オフィス／店舗（宿泊・飲食サービス等を含む）（n=142）</c:v>
                </c:pt>
                <c:pt idx="7">
                  <c:v>移動／交通（n=131）</c:v>
                </c:pt>
                <c:pt idx="8">
                  <c:v>流通／物流（n=133）</c:v>
                </c:pt>
                <c:pt idx="9">
                  <c:v>防犯／防災（n=67）</c:v>
                </c:pt>
                <c:pt idx="10">
                  <c:v>金融／保険／不動産（n=83）</c:v>
                </c:pt>
                <c:pt idx="11">
                  <c:v>印刷／製版（n=54）</c:v>
                </c:pt>
                <c:pt idx="12">
                  <c:v>通信／放送（n=179）</c:v>
                </c:pt>
                <c:pt idx="13">
                  <c:v>教育／研究（専門・技術サービス等を含む）（n=70）</c:v>
                </c:pt>
                <c:pt idx="14">
                  <c:v>公共サービス（電気・ガス・水道等を含む）（n=86）</c:v>
                </c:pt>
                <c:pt idx="15">
                  <c:v>その他（n=76）</c:v>
                </c:pt>
              </c:strCache>
            </c:strRef>
          </c:cat>
          <c:val>
            <c:numRef>
              <c:f>'16-4-1DX行動指針・事業分野別'!$H$6:$H$21</c:f>
              <c:numCache>
                <c:formatCode>0.0%</c:formatCode>
                <c:ptCount val="16"/>
                <c:pt idx="0">
                  <c:v>0.17592592592592593</c:v>
                </c:pt>
                <c:pt idx="1">
                  <c:v>0.16964285714285715</c:v>
                </c:pt>
                <c:pt idx="2">
                  <c:v>0.125</c:v>
                </c:pt>
                <c:pt idx="3">
                  <c:v>0.13636363636363635</c:v>
                </c:pt>
                <c:pt idx="4">
                  <c:v>0.14018691588785046</c:v>
                </c:pt>
                <c:pt idx="5">
                  <c:v>0.1151685393258427</c:v>
                </c:pt>
                <c:pt idx="6">
                  <c:v>0.12676056338028169</c:v>
                </c:pt>
                <c:pt idx="7">
                  <c:v>0.15267175572519084</c:v>
                </c:pt>
                <c:pt idx="8">
                  <c:v>0.17293233082706766</c:v>
                </c:pt>
                <c:pt idx="9">
                  <c:v>0.14925373134328357</c:v>
                </c:pt>
                <c:pt idx="10">
                  <c:v>0.15662650602409639</c:v>
                </c:pt>
                <c:pt idx="11">
                  <c:v>0.12962962962962962</c:v>
                </c:pt>
                <c:pt idx="12">
                  <c:v>0.10614525139664804</c:v>
                </c:pt>
                <c:pt idx="13">
                  <c:v>0.12857142857142856</c:v>
                </c:pt>
                <c:pt idx="14">
                  <c:v>0.2441860465116279</c:v>
                </c:pt>
                <c:pt idx="15">
                  <c:v>9.2105263157894732E-2</c:v>
                </c:pt>
              </c:numCache>
            </c:numRef>
          </c:val>
          <c:extLst>
            <c:ext xmlns:c16="http://schemas.microsoft.com/office/drawing/2014/chart" uri="{C3380CC4-5D6E-409C-BE32-E72D297353CC}">
              <c16:uniqueId val="{00000000-9C78-4500-BEF5-E43CD86A2175}"/>
            </c:ext>
          </c:extLst>
        </c:ser>
        <c:ser>
          <c:idx val="2"/>
          <c:order val="1"/>
          <c:tx>
            <c:strRef>
              <c:f>'16-4-1DX行動指針・事業分野別'!$I$5</c:f>
              <c:strCache>
                <c:ptCount val="1"/>
                <c:pt idx="0">
                  <c:v>策定していない</c:v>
                </c:pt>
              </c:strCache>
            </c:strRef>
          </c:tx>
          <c:spPr>
            <a:solidFill>
              <a:srgbClr val="F4B183"/>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'16-4-1DX行動指針・事業分野別'!$G$6:$G$21</c:f>
              <c:strCache>
                <c:ptCount val="16"/>
                <c:pt idx="0">
                  <c:v>住宅／生活（n=108）</c:v>
                </c:pt>
                <c:pt idx="1">
                  <c:v>病院／医療（n=112）</c:v>
                </c:pt>
                <c:pt idx="2">
                  <c:v>健康／介護／スポーツ（n=80）</c:v>
                </c:pt>
                <c:pt idx="3">
                  <c:v>農林水産（n=66）</c:v>
                </c:pt>
                <c:pt idx="4">
                  <c:v>建築／土木（n=107）</c:v>
                </c:pt>
                <c:pt idx="5">
                  <c:v>工場／プラント（製造業・食品加工を含む）（n=356）</c:v>
                </c:pt>
                <c:pt idx="6">
                  <c:v>オフィス／店舗（宿泊・飲食サービス等を含む）（n=142）</c:v>
                </c:pt>
                <c:pt idx="7">
                  <c:v>移動／交通（n=131）</c:v>
                </c:pt>
                <c:pt idx="8">
                  <c:v>流通／物流（n=133）</c:v>
                </c:pt>
                <c:pt idx="9">
                  <c:v>防犯／防災（n=67）</c:v>
                </c:pt>
                <c:pt idx="10">
                  <c:v>金融／保険／不動産（n=83）</c:v>
                </c:pt>
                <c:pt idx="11">
                  <c:v>印刷／製版（n=54）</c:v>
                </c:pt>
                <c:pt idx="12">
                  <c:v>通信／放送（n=179）</c:v>
                </c:pt>
                <c:pt idx="13">
                  <c:v>教育／研究（専門・技術サービス等を含む）（n=70）</c:v>
                </c:pt>
                <c:pt idx="14">
                  <c:v>公共サービス（電気・ガス・水道等を含む）（n=86）</c:v>
                </c:pt>
                <c:pt idx="15">
                  <c:v>その他（n=76）</c:v>
                </c:pt>
              </c:strCache>
            </c:strRef>
          </c:cat>
          <c:val>
            <c:numRef>
              <c:f>'16-4-1DX行動指針・事業分野別'!$I$6:$I$21</c:f>
              <c:numCache>
                <c:formatCode>0.0%</c:formatCode>
                <c:ptCount val="16"/>
                <c:pt idx="0">
                  <c:v>0.82407407407407407</c:v>
                </c:pt>
                <c:pt idx="1">
                  <c:v>0.8303571428571429</c:v>
                </c:pt>
                <c:pt idx="2">
                  <c:v>0.875</c:v>
                </c:pt>
                <c:pt idx="3">
                  <c:v>0.86363636363636365</c:v>
                </c:pt>
                <c:pt idx="4">
                  <c:v>0.85981308411214952</c:v>
                </c:pt>
                <c:pt idx="5">
                  <c:v>0.8848314606741573</c:v>
                </c:pt>
                <c:pt idx="6">
                  <c:v>0.87323943661971826</c:v>
                </c:pt>
                <c:pt idx="7">
                  <c:v>0.84732824427480913</c:v>
                </c:pt>
                <c:pt idx="8">
                  <c:v>0.82706766917293228</c:v>
                </c:pt>
                <c:pt idx="9">
                  <c:v>0.85074626865671643</c:v>
                </c:pt>
                <c:pt idx="10">
                  <c:v>0.84337349397590367</c:v>
                </c:pt>
                <c:pt idx="11">
                  <c:v>0.87037037037037035</c:v>
                </c:pt>
                <c:pt idx="12">
                  <c:v>0.8938547486033519</c:v>
                </c:pt>
                <c:pt idx="13">
                  <c:v>0.87142857142857144</c:v>
                </c:pt>
                <c:pt idx="14">
                  <c:v>0.7558139534883721</c:v>
                </c:pt>
                <c:pt idx="15">
                  <c:v>0.90789473684210531</c:v>
                </c:pt>
              </c:numCache>
            </c:numRef>
          </c:val>
          <c:extLst>
            <c:ext xmlns:c16="http://schemas.microsoft.com/office/drawing/2014/chart" uri="{C3380CC4-5D6E-409C-BE32-E72D297353CC}">
              <c16:uniqueId val="{00000001-9C78-4500-BEF5-E43CD86A2175}"/>
            </c:ext>
          </c:extLst>
        </c:ser>
        <c:dLbls>
          <c:showLegendKey val="0"/>
          <c:showVal val="0"/>
          <c:showCatName val="0"/>
          <c:showSerName val="0"/>
          <c:showPercent val="0"/>
          <c:showBubbleSize val="0"/>
        </c:dLbls>
        <c:gapWidth val="3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952973544973545"/>
          <c:y val="0.92780738552476782"/>
          <c:w val="0.76059576719576716"/>
          <c:h val="5.707364509699726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08871965453057"/>
          <c:y val="8.6520307683362066E-2"/>
          <c:w val="0.78109075411436391"/>
          <c:h val="0.72979590853841003"/>
        </c:manualLayout>
      </c:layout>
      <c:barChart>
        <c:barDir val="bar"/>
        <c:grouping val="stacked"/>
        <c:varyColors val="0"/>
        <c:ser>
          <c:idx val="0"/>
          <c:order val="0"/>
          <c:tx>
            <c:strRef>
              <c:f>'16-5DX行動指針・提供製品・サービス提供先別'!$H$5</c:f>
              <c:strCache>
                <c:ptCount val="1"/>
                <c:pt idx="0">
                  <c:v>策定している</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'16-5DX行動指針・提供製品・サービス提供先別'!$G$6:$G$8</c:f>
              <c:strCache>
                <c:ptCount val="3"/>
                <c:pt idx="0">
                  <c:v>B2C中心（n=114）</c:v>
                </c:pt>
                <c:pt idx="1">
                  <c:v>B2C、B2B半々（n=49）</c:v>
                </c:pt>
                <c:pt idx="2">
                  <c:v>B2B中心（n=651）</c:v>
                </c:pt>
              </c:strCache>
            </c:strRef>
          </c:cat>
          <c:val>
            <c:numRef>
              <c:f>'16-5DX行動指針・提供製品・サービス提供先別'!$H$6:$H$8</c:f>
              <c:numCache>
                <c:formatCode>0.0%</c:formatCode>
                <c:ptCount val="3"/>
                <c:pt idx="0">
                  <c:v>0.13157894736842105</c:v>
                </c:pt>
                <c:pt idx="1">
                  <c:v>8.1632653061224483E-2</c:v>
                </c:pt>
                <c:pt idx="2">
                  <c:v>0.10906298003072197</c:v>
                </c:pt>
              </c:numCache>
            </c:numRef>
          </c:val>
          <c:extLst>
            <c:ext xmlns:c16="http://schemas.microsoft.com/office/drawing/2014/chart" uri="{C3380CC4-5D6E-409C-BE32-E72D297353CC}">
              <c16:uniqueId val="{00000000-CEBF-41F7-B264-F5AFB46D8238}"/>
            </c:ext>
          </c:extLst>
        </c:ser>
        <c:ser>
          <c:idx val="2"/>
          <c:order val="1"/>
          <c:tx>
            <c:strRef>
              <c:f>'16-5DX行動指針・提供製品・サービス提供先別'!$I$5</c:f>
              <c:strCache>
                <c:ptCount val="1"/>
                <c:pt idx="0">
                  <c:v>策定していない</c:v>
                </c:pt>
              </c:strCache>
            </c:strRef>
          </c:tx>
          <c:spPr>
            <a:solidFill>
              <a:srgbClr val="F4B183"/>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'16-5DX行動指針・提供製品・サービス提供先別'!$G$6:$G$8</c:f>
              <c:strCache>
                <c:ptCount val="3"/>
                <c:pt idx="0">
                  <c:v>B2C中心（n=114）</c:v>
                </c:pt>
                <c:pt idx="1">
                  <c:v>B2C、B2B半々（n=49）</c:v>
                </c:pt>
                <c:pt idx="2">
                  <c:v>B2B中心（n=651）</c:v>
                </c:pt>
              </c:strCache>
            </c:strRef>
          </c:cat>
          <c:val>
            <c:numRef>
              <c:f>'16-5DX行動指針・提供製品・サービス提供先別'!$I$6:$I$8</c:f>
              <c:numCache>
                <c:formatCode>0.0%</c:formatCode>
                <c:ptCount val="3"/>
                <c:pt idx="0">
                  <c:v>0.86842105263157898</c:v>
                </c:pt>
                <c:pt idx="1">
                  <c:v>0.91836734693877553</c:v>
                </c:pt>
                <c:pt idx="2">
                  <c:v>0.89093701996927799</c:v>
                </c:pt>
              </c:numCache>
            </c:numRef>
          </c:val>
          <c:extLst>
            <c:ext xmlns:c16="http://schemas.microsoft.com/office/drawing/2014/chart" uri="{C3380CC4-5D6E-409C-BE32-E72D297353CC}">
              <c16:uniqueId val="{00000001-CEBF-41F7-B264-F5AFB46D8238}"/>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952973544973545"/>
          <c:y val="0.82924880952380953"/>
          <c:w val="0.76059576719576716"/>
          <c:h val="0.155632142857142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94584276562714"/>
          <c:y val="8.6520307683362066E-2"/>
          <c:w val="0.77423363100326725"/>
          <c:h val="0.72979590853841003"/>
        </c:manualLayout>
      </c:layout>
      <c:barChart>
        <c:barDir val="bar"/>
        <c:grouping val="stacked"/>
        <c:varyColors val="0"/>
        <c:ser>
          <c:idx val="0"/>
          <c:order val="0"/>
          <c:tx>
            <c:strRef>
              <c:f>'16-6DX行動指針・設立年別'!$H$5</c:f>
              <c:strCache>
                <c:ptCount val="1"/>
                <c:pt idx="0">
                  <c:v>策定している</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'16-6DX行動指針・設立年別'!$G$6:$G$8</c:f>
              <c:strCache>
                <c:ptCount val="3"/>
                <c:pt idx="0">
                  <c:v>～1980年（n=284）</c:v>
                </c:pt>
                <c:pt idx="1">
                  <c:v>1981～2000年（n=255）</c:v>
                </c:pt>
                <c:pt idx="2">
                  <c:v>2001年～（n=194）</c:v>
                </c:pt>
              </c:strCache>
            </c:strRef>
          </c:cat>
          <c:val>
            <c:numRef>
              <c:f>'16-6DX行動指針・設立年別'!$H$6:$H$8</c:f>
              <c:numCache>
                <c:formatCode>0.0%</c:formatCode>
                <c:ptCount val="3"/>
                <c:pt idx="0">
                  <c:v>0.15140845070422534</c:v>
                </c:pt>
                <c:pt idx="1">
                  <c:v>7.4509803921568626E-2</c:v>
                </c:pt>
                <c:pt idx="2">
                  <c:v>7.7319587628865982E-2</c:v>
                </c:pt>
              </c:numCache>
            </c:numRef>
          </c:val>
          <c:extLst>
            <c:ext xmlns:c16="http://schemas.microsoft.com/office/drawing/2014/chart" uri="{C3380CC4-5D6E-409C-BE32-E72D297353CC}">
              <c16:uniqueId val="{00000000-206D-4AB8-8DB2-015BDA560F9D}"/>
            </c:ext>
          </c:extLst>
        </c:ser>
        <c:ser>
          <c:idx val="2"/>
          <c:order val="1"/>
          <c:tx>
            <c:strRef>
              <c:f>'16-6DX行動指針・設立年別'!$I$5</c:f>
              <c:strCache>
                <c:ptCount val="1"/>
                <c:pt idx="0">
                  <c:v>策定していない</c:v>
                </c:pt>
              </c:strCache>
            </c:strRef>
          </c:tx>
          <c:spPr>
            <a:solidFill>
              <a:srgbClr val="F4B183"/>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'16-6DX行動指針・設立年別'!$G$6:$G$8</c:f>
              <c:strCache>
                <c:ptCount val="3"/>
                <c:pt idx="0">
                  <c:v>～1980年（n=284）</c:v>
                </c:pt>
                <c:pt idx="1">
                  <c:v>1981～2000年（n=255）</c:v>
                </c:pt>
                <c:pt idx="2">
                  <c:v>2001年～（n=194）</c:v>
                </c:pt>
              </c:strCache>
            </c:strRef>
          </c:cat>
          <c:val>
            <c:numRef>
              <c:f>'16-6DX行動指針・設立年別'!$I$6:$I$8</c:f>
              <c:numCache>
                <c:formatCode>0.0%</c:formatCode>
                <c:ptCount val="3"/>
                <c:pt idx="0">
                  <c:v>0.84859154929577463</c:v>
                </c:pt>
                <c:pt idx="1">
                  <c:v>0.92549019607843142</c:v>
                </c:pt>
                <c:pt idx="2">
                  <c:v>0.92268041237113407</c:v>
                </c:pt>
              </c:numCache>
            </c:numRef>
          </c:val>
          <c:extLst>
            <c:ext xmlns:c16="http://schemas.microsoft.com/office/drawing/2014/chart" uri="{C3380CC4-5D6E-409C-BE32-E72D297353CC}">
              <c16:uniqueId val="{00000001-206D-4AB8-8DB2-015BDA560F9D}"/>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9415449152362396"/>
          <c:y val="0.82441683632684792"/>
          <c:w val="0.76059576719576716"/>
          <c:h val="0.155632142857142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56447153538002"/>
          <c:y val="6.4344975343991098E-2"/>
          <c:w val="0.75509298870860397"/>
          <c:h val="0.76366831538780167"/>
        </c:manualLayout>
      </c:layout>
      <c:barChart>
        <c:barDir val="bar"/>
        <c:grouping val="percentStacked"/>
        <c:varyColors val="0"/>
        <c:ser>
          <c:idx val="0"/>
          <c:order val="0"/>
          <c:tx>
            <c:strRef>
              <c:f>'16-7DXの行動指針に入れている内容'!$F$4</c:f>
              <c:strCache>
                <c:ptCount val="1"/>
                <c:pt idx="0">
                  <c:v>入っている</c:v>
                </c:pt>
              </c:strCache>
            </c:strRef>
          </c:tx>
          <c:spPr>
            <a:solidFill>
              <a:srgbClr val="8FAADC"/>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'16-7DXの行動指針に入れている内容'!$C$5:$C$14</c:f>
              <c:strCache>
                <c:ptCount val="5"/>
                <c:pt idx="0">
                  <c:v>ビジョン駆動 (n=90)</c:v>
                </c:pt>
                <c:pt idx="1">
                  <c:v>価値重視 (n=85)</c:v>
                </c:pt>
                <c:pt idx="2">
                  <c:v>オープンマインド (n=85)</c:v>
                </c:pt>
                <c:pt idx="3">
                  <c:v>継続的な挑戦 (n=85)</c:v>
                </c:pt>
                <c:pt idx="4">
                  <c:v>経営者中心 (n=87)</c:v>
                </c:pt>
              </c:strCache>
            </c:strRef>
          </c:cat>
          <c:val>
            <c:numRef>
              <c:f>'16-7DXの行動指針に入れている内容'!$F$5:$F$14</c:f>
              <c:numCache>
                <c:formatCode>0.0%</c:formatCode>
                <c:ptCount val="5"/>
                <c:pt idx="0">
                  <c:v>0.88888888888888884</c:v>
                </c:pt>
                <c:pt idx="1">
                  <c:v>0.82352941176470584</c:v>
                </c:pt>
                <c:pt idx="2">
                  <c:v>0.77647058823529413</c:v>
                </c:pt>
                <c:pt idx="3">
                  <c:v>0.89411764705882357</c:v>
                </c:pt>
                <c:pt idx="4">
                  <c:v>0.64367816091954022</c:v>
                </c:pt>
              </c:numCache>
            </c:numRef>
          </c:val>
          <c:extLst>
            <c:ext xmlns:c16="http://schemas.microsoft.com/office/drawing/2014/chart" uri="{C3380CC4-5D6E-409C-BE32-E72D297353CC}">
              <c16:uniqueId val="{00000000-BDA6-4297-9BA4-DC5D1DB34E00}"/>
            </c:ext>
          </c:extLst>
        </c:ser>
        <c:ser>
          <c:idx val="1"/>
          <c:order val="1"/>
          <c:tx>
            <c:strRef>
              <c:f>'16-7DXの行動指針に入れている内容'!$G$4</c:f>
              <c:strCache>
                <c:ptCount val="1"/>
                <c:pt idx="0">
                  <c:v>入っていない</c:v>
                </c:pt>
              </c:strCache>
            </c:strRef>
          </c:tx>
          <c:spPr>
            <a:solidFill>
              <a:srgbClr val="F4B183"/>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'16-7DXの行動指針に入れている内容'!$C$5:$C$14</c:f>
              <c:strCache>
                <c:ptCount val="5"/>
                <c:pt idx="0">
                  <c:v>ビジョン駆動 (n=90)</c:v>
                </c:pt>
                <c:pt idx="1">
                  <c:v>価値重視 (n=85)</c:v>
                </c:pt>
                <c:pt idx="2">
                  <c:v>オープンマインド (n=85)</c:v>
                </c:pt>
                <c:pt idx="3">
                  <c:v>継続的な挑戦 (n=85)</c:v>
                </c:pt>
                <c:pt idx="4">
                  <c:v>経営者中心 (n=87)</c:v>
                </c:pt>
              </c:strCache>
            </c:strRef>
          </c:cat>
          <c:val>
            <c:numRef>
              <c:f>'16-7DXの行動指針に入れている内容'!$G$5:$G$14</c:f>
              <c:numCache>
                <c:formatCode>0.0%</c:formatCode>
                <c:ptCount val="5"/>
                <c:pt idx="0">
                  <c:v>0.1111111111111111</c:v>
                </c:pt>
                <c:pt idx="1">
                  <c:v>0.17647058823529413</c:v>
                </c:pt>
                <c:pt idx="2">
                  <c:v>0.22352941176470589</c:v>
                </c:pt>
                <c:pt idx="3">
                  <c:v>0.10588235294117647</c:v>
                </c:pt>
                <c:pt idx="4">
                  <c:v>0.35632183908045978</c:v>
                </c:pt>
              </c:numCache>
            </c:numRef>
          </c:val>
          <c:extLst>
            <c:ext xmlns:c16="http://schemas.microsoft.com/office/drawing/2014/chart" uri="{C3380CC4-5D6E-409C-BE32-E72D297353CC}">
              <c16:uniqueId val="{00000001-BDA6-4297-9BA4-DC5D1DB34E00}"/>
            </c:ext>
          </c:extLst>
        </c:ser>
        <c:dLbls>
          <c:showLegendKey val="0"/>
          <c:showVal val="0"/>
          <c:showCatName val="0"/>
          <c:showSerName val="0"/>
          <c:showPercent val="0"/>
          <c:showBubbleSize val="0"/>
        </c:dLbls>
        <c:gapWidth val="60"/>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rgbClr val="000000"/>
          </a:solidFill>
        </a:ln>
      </c:spPr>
    </c:plotArea>
    <c:legend>
      <c:legendPos val="t"/>
      <c:layout>
        <c:manualLayout>
          <c:xMode val="edge"/>
          <c:yMode val="edge"/>
          <c:x val="0.21094464961791279"/>
          <c:y val="0.89745464104209149"/>
          <c:w val="0.72123893805309736"/>
          <c:h val="6.6387676749610852E-2"/>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086054437717948"/>
          <c:y val="6.4344975343991098E-2"/>
          <c:w val="0.70579687850052641"/>
          <c:h val="0.80796583119417753"/>
        </c:manualLayout>
      </c:layout>
      <c:barChart>
        <c:barDir val="bar"/>
        <c:grouping val="percentStacked"/>
        <c:varyColors val="0"/>
        <c:ser>
          <c:idx val="0"/>
          <c:order val="0"/>
          <c:tx>
            <c:strRef>
              <c:f>'17-1DXの効果'!$M$6</c:f>
              <c:strCache>
                <c:ptCount val="1"/>
                <c:pt idx="0">
                  <c:v>効果があった</c:v>
                </c:pt>
              </c:strCache>
            </c:strRef>
          </c:tx>
          <c:spPr>
            <a:solidFill>
              <a:srgbClr val="ED7D31">
                <a:lumMod val="60000"/>
                <a:lumOff val="40000"/>
              </a:srgbClr>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'17-1DXの効果'!$L$7:$L$12</c:f>
              <c:strCache>
                <c:ptCount val="6"/>
                <c:pt idx="0">
                  <c:v>生産効率の向上 (n=821)</c:v>
                </c:pt>
                <c:pt idx="1">
                  <c:v>労働環境の改善 (n=807)</c:v>
                </c:pt>
                <c:pt idx="2">
                  <c:v>製品サービスの価値向上 (n=805)</c:v>
                </c:pt>
                <c:pt idx="3">
                  <c:v>新規事業の創出 (n=805)</c:v>
                </c:pt>
                <c:pt idx="4">
                  <c:v>地域社会への貢献 (n=807)</c:v>
                </c:pt>
                <c:pt idx="5">
                  <c:v>その他 (n=15)</c:v>
                </c:pt>
              </c:strCache>
            </c:strRef>
          </c:cat>
          <c:val>
            <c:numRef>
              <c:f>'17-1DXの効果'!$M$7:$M$12</c:f>
              <c:numCache>
                <c:formatCode>0.0%</c:formatCode>
                <c:ptCount val="6"/>
                <c:pt idx="0">
                  <c:v>0.14250913520097441</c:v>
                </c:pt>
                <c:pt idx="1">
                  <c:v>0.1251548946716233</c:v>
                </c:pt>
                <c:pt idx="2">
                  <c:v>9.4409937888198764E-2</c:v>
                </c:pt>
                <c:pt idx="3">
                  <c:v>6.9565217391304349E-2</c:v>
                </c:pt>
                <c:pt idx="4">
                  <c:v>3.2218091697645598E-2</c:v>
                </c:pt>
                <c:pt idx="5">
                  <c:v>6.6666666666666666E-2</c:v>
                </c:pt>
              </c:numCache>
            </c:numRef>
          </c:val>
          <c:extLst>
            <c:ext xmlns:c16="http://schemas.microsoft.com/office/drawing/2014/chart" uri="{C3380CC4-5D6E-409C-BE32-E72D297353CC}">
              <c16:uniqueId val="{00000000-2492-4C03-BDAF-D21880DE48E9}"/>
            </c:ext>
          </c:extLst>
        </c:ser>
        <c:ser>
          <c:idx val="1"/>
          <c:order val="1"/>
          <c:tx>
            <c:strRef>
              <c:f>'17-1DXの効果'!$N$6</c:f>
              <c:strCache>
                <c:ptCount val="1"/>
                <c:pt idx="0">
                  <c:v>やや効果があった</c:v>
                </c:pt>
              </c:strCache>
            </c:strRef>
          </c:tx>
          <c:spPr>
            <a:solidFill>
              <a:srgbClr val="ED7D31">
                <a:lumMod val="40000"/>
                <a:lumOff val="60000"/>
              </a:srgbClr>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'17-1DXの効果'!$L$7:$L$12</c:f>
              <c:strCache>
                <c:ptCount val="6"/>
                <c:pt idx="0">
                  <c:v>生産効率の向上 (n=821)</c:v>
                </c:pt>
                <c:pt idx="1">
                  <c:v>労働環境の改善 (n=807)</c:v>
                </c:pt>
                <c:pt idx="2">
                  <c:v>製品サービスの価値向上 (n=805)</c:v>
                </c:pt>
                <c:pt idx="3">
                  <c:v>新規事業の創出 (n=805)</c:v>
                </c:pt>
                <c:pt idx="4">
                  <c:v>地域社会への貢献 (n=807)</c:v>
                </c:pt>
                <c:pt idx="5">
                  <c:v>その他 (n=15)</c:v>
                </c:pt>
              </c:strCache>
            </c:strRef>
          </c:cat>
          <c:val>
            <c:numRef>
              <c:f>'17-1DXの効果'!$N$7:$N$12</c:f>
              <c:numCache>
                <c:formatCode>0.0%</c:formatCode>
                <c:ptCount val="6"/>
                <c:pt idx="0">
                  <c:v>0.3520097442143727</c:v>
                </c:pt>
                <c:pt idx="1">
                  <c:v>0.36059479553903345</c:v>
                </c:pt>
                <c:pt idx="2">
                  <c:v>0.2360248447204969</c:v>
                </c:pt>
                <c:pt idx="3">
                  <c:v>0.1763975155279503</c:v>
                </c:pt>
                <c:pt idx="4">
                  <c:v>0.10285006195786865</c:v>
                </c:pt>
                <c:pt idx="5">
                  <c:v>6.6666666666666666E-2</c:v>
                </c:pt>
              </c:numCache>
            </c:numRef>
          </c:val>
          <c:extLst>
            <c:ext xmlns:c16="http://schemas.microsoft.com/office/drawing/2014/chart" uri="{C3380CC4-5D6E-409C-BE32-E72D297353CC}">
              <c16:uniqueId val="{00000001-2492-4C03-BDAF-D21880DE48E9}"/>
            </c:ext>
          </c:extLst>
        </c:ser>
        <c:ser>
          <c:idx val="2"/>
          <c:order val="2"/>
          <c:tx>
            <c:strRef>
              <c:f>'17-1DXの効果'!$O$6</c:f>
              <c:strCache>
                <c:ptCount val="1"/>
                <c:pt idx="0">
                  <c:v>あまり効果がなかった</c:v>
                </c:pt>
              </c:strCache>
            </c:strRef>
          </c:tx>
          <c:spPr>
            <a:solidFill>
              <a:srgbClr val="70AD47">
                <a:lumMod val="40000"/>
                <a:lumOff val="60000"/>
              </a:srgbClr>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'17-1DXの効果'!$L$7:$L$12</c:f>
              <c:strCache>
                <c:ptCount val="6"/>
                <c:pt idx="0">
                  <c:v>生産効率の向上 (n=821)</c:v>
                </c:pt>
                <c:pt idx="1">
                  <c:v>労働環境の改善 (n=807)</c:v>
                </c:pt>
                <c:pt idx="2">
                  <c:v>製品サービスの価値向上 (n=805)</c:v>
                </c:pt>
                <c:pt idx="3">
                  <c:v>新規事業の創出 (n=805)</c:v>
                </c:pt>
                <c:pt idx="4">
                  <c:v>地域社会への貢献 (n=807)</c:v>
                </c:pt>
                <c:pt idx="5">
                  <c:v>その他 (n=15)</c:v>
                </c:pt>
              </c:strCache>
            </c:strRef>
          </c:cat>
          <c:val>
            <c:numRef>
              <c:f>'17-1DXの効果'!$O$7:$O$12</c:f>
              <c:numCache>
                <c:formatCode>0.0%</c:formatCode>
                <c:ptCount val="6"/>
                <c:pt idx="0">
                  <c:v>0.14250913520097441</c:v>
                </c:pt>
                <c:pt idx="1">
                  <c:v>0.13258983890954151</c:v>
                </c:pt>
                <c:pt idx="2">
                  <c:v>0.1813664596273292</c:v>
                </c:pt>
                <c:pt idx="3">
                  <c:v>0.19751552795031055</c:v>
                </c:pt>
                <c:pt idx="4">
                  <c:v>0.15985130111524162</c:v>
                </c:pt>
                <c:pt idx="5">
                  <c:v>0.13333333333333333</c:v>
                </c:pt>
              </c:numCache>
            </c:numRef>
          </c:val>
          <c:extLst>
            <c:ext xmlns:c16="http://schemas.microsoft.com/office/drawing/2014/chart" uri="{C3380CC4-5D6E-409C-BE32-E72D297353CC}">
              <c16:uniqueId val="{00000002-2492-4C03-BDAF-D21880DE48E9}"/>
            </c:ext>
          </c:extLst>
        </c:ser>
        <c:ser>
          <c:idx val="3"/>
          <c:order val="3"/>
          <c:tx>
            <c:strRef>
              <c:f>'17-1DXの効果'!$P$6</c:f>
              <c:strCache>
                <c:ptCount val="1"/>
                <c:pt idx="0">
                  <c:v>効果がなかった</c:v>
                </c:pt>
              </c:strCache>
            </c:strRef>
          </c:tx>
          <c:spPr>
            <a:solidFill>
              <a:srgbClr val="70AD47">
                <a:lumMod val="60000"/>
                <a:lumOff val="40000"/>
              </a:srgbClr>
            </a:solidFill>
            <a:ln w="9525">
              <a:solidFill>
                <a:sysClr val="windowText" lastClr="000000"/>
              </a:solidFill>
            </a:ln>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3-2492-4C03-BDAF-D21880DE48E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'17-1DXの効果'!$L$7:$L$12</c:f>
              <c:strCache>
                <c:ptCount val="6"/>
                <c:pt idx="0">
                  <c:v>生産効率の向上 (n=821)</c:v>
                </c:pt>
                <c:pt idx="1">
                  <c:v>労働環境の改善 (n=807)</c:v>
                </c:pt>
                <c:pt idx="2">
                  <c:v>製品サービスの価値向上 (n=805)</c:v>
                </c:pt>
                <c:pt idx="3">
                  <c:v>新規事業の創出 (n=805)</c:v>
                </c:pt>
                <c:pt idx="4">
                  <c:v>地域社会への貢献 (n=807)</c:v>
                </c:pt>
                <c:pt idx="5">
                  <c:v>その他 (n=15)</c:v>
                </c:pt>
              </c:strCache>
            </c:strRef>
          </c:cat>
          <c:val>
            <c:numRef>
              <c:f>'17-1DXの効果'!$P$7:$P$12</c:f>
              <c:numCache>
                <c:formatCode>0.0%</c:formatCode>
                <c:ptCount val="6"/>
                <c:pt idx="0">
                  <c:v>3.2886723507917173E-2</c:v>
                </c:pt>
                <c:pt idx="1">
                  <c:v>5.5762081784386616E-2</c:v>
                </c:pt>
                <c:pt idx="2">
                  <c:v>8.3229813664596267E-2</c:v>
                </c:pt>
                <c:pt idx="3">
                  <c:v>0.12919254658385093</c:v>
                </c:pt>
                <c:pt idx="4">
                  <c:v>0.19083023543990088</c:v>
                </c:pt>
                <c:pt idx="5">
                  <c:v>0</c:v>
                </c:pt>
              </c:numCache>
            </c:numRef>
          </c:val>
          <c:extLst>
            <c:ext xmlns:c16="http://schemas.microsoft.com/office/drawing/2014/chart" uri="{C3380CC4-5D6E-409C-BE32-E72D297353CC}">
              <c16:uniqueId val="{00000004-2492-4C03-BDAF-D21880DE48E9}"/>
            </c:ext>
          </c:extLst>
        </c:ser>
        <c:ser>
          <c:idx val="4"/>
          <c:order val="4"/>
          <c:tx>
            <c:strRef>
              <c:f>'17-1DXの効果'!$Q$6</c:f>
              <c:strCache>
                <c:ptCount val="1"/>
                <c:pt idx="0">
                  <c:v>わからない</c:v>
                </c:pt>
              </c:strCache>
            </c:strRef>
          </c:tx>
          <c:spPr>
            <a:solidFill>
              <a:sysClr val="window" lastClr="FFFFFF"/>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'17-1DXの効果'!$L$7:$L$12</c:f>
              <c:strCache>
                <c:ptCount val="6"/>
                <c:pt idx="0">
                  <c:v>生産効率の向上 (n=821)</c:v>
                </c:pt>
                <c:pt idx="1">
                  <c:v>労働環境の改善 (n=807)</c:v>
                </c:pt>
                <c:pt idx="2">
                  <c:v>製品サービスの価値向上 (n=805)</c:v>
                </c:pt>
                <c:pt idx="3">
                  <c:v>新規事業の創出 (n=805)</c:v>
                </c:pt>
                <c:pt idx="4">
                  <c:v>地域社会への貢献 (n=807)</c:v>
                </c:pt>
                <c:pt idx="5">
                  <c:v>その他 (n=15)</c:v>
                </c:pt>
              </c:strCache>
            </c:strRef>
          </c:cat>
          <c:val>
            <c:numRef>
              <c:f>'17-1DXの効果'!$Q$7:$Q$12</c:f>
              <c:numCache>
                <c:formatCode>0.0%</c:formatCode>
                <c:ptCount val="6"/>
                <c:pt idx="0">
                  <c:v>0.33008526187576126</c:v>
                </c:pt>
                <c:pt idx="1">
                  <c:v>0.32589838909541513</c:v>
                </c:pt>
                <c:pt idx="2">
                  <c:v>0.40496894409937889</c:v>
                </c:pt>
                <c:pt idx="3">
                  <c:v>0.42732919254658386</c:v>
                </c:pt>
                <c:pt idx="4">
                  <c:v>0.51425030978934327</c:v>
                </c:pt>
                <c:pt idx="5">
                  <c:v>0.73333333333333328</c:v>
                </c:pt>
              </c:numCache>
            </c:numRef>
          </c:val>
          <c:extLst>
            <c:ext xmlns:c16="http://schemas.microsoft.com/office/drawing/2014/chart" uri="{C3380CC4-5D6E-409C-BE32-E72D297353CC}">
              <c16:uniqueId val="{00000005-2492-4C03-BDAF-D21880DE48E9}"/>
            </c:ext>
          </c:extLst>
        </c:ser>
        <c:dLbls>
          <c:showLegendKey val="0"/>
          <c:showVal val="0"/>
          <c:showCatName val="0"/>
          <c:showSerName val="0"/>
          <c:showPercent val="0"/>
          <c:showBubbleSize val="0"/>
        </c:dLbls>
        <c:gapWidth val="60"/>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ysClr val="windowText" lastClr="000000">
              <a:lumMod val="50000"/>
              <a:lumOff val="50000"/>
            </a:sysClr>
          </a:solidFill>
        </a:ln>
      </c:spPr>
    </c:plotArea>
    <c:legend>
      <c:legendPos val="t"/>
      <c:layout>
        <c:manualLayout>
          <c:xMode val="edge"/>
          <c:yMode val="edge"/>
          <c:x val="0.27056654985672102"/>
          <c:y val="0.91990304096603293"/>
          <c:w val="0.6755127190649769"/>
          <c:h val="4.3939393939393938E-2"/>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90109404641254"/>
          <c:y val="0.12669035224878453"/>
          <c:w val="0.5749291338582676"/>
          <c:h val="0.72979590853841003"/>
        </c:manualLayout>
      </c:layout>
      <c:barChart>
        <c:barDir val="bar"/>
        <c:grouping val="stacked"/>
        <c:varyColors val="0"/>
        <c:ser>
          <c:idx val="0"/>
          <c:order val="0"/>
          <c:tx>
            <c:strRef>
              <c:f>'17-2DXの効果・位置づけ'!$N$5</c:f>
              <c:strCache>
                <c:ptCount val="1"/>
                <c:pt idx="0">
                  <c:v>効果があった</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'17-2DXの効果・位置づけ'!$M$18:$M$22</c:f>
              <c:strCache>
                <c:ptCount val="5"/>
                <c:pt idx="0">
                  <c:v>生産効率の向上（n=134）</c:v>
                </c:pt>
                <c:pt idx="1">
                  <c:v>労働環境の改善（n=133）</c:v>
                </c:pt>
                <c:pt idx="2">
                  <c:v>製品サービスの価値向上（n=133）</c:v>
                </c:pt>
                <c:pt idx="3">
                  <c:v>新規事業の創出（n=134）</c:v>
                </c:pt>
                <c:pt idx="4">
                  <c:v>地域社会への貢献（n=133）</c:v>
                </c:pt>
              </c:strCache>
            </c:strRef>
          </c:cat>
          <c:val>
            <c:numRef>
              <c:f>'17-2DXの効果・位置づけ'!$N$18:$N$22</c:f>
              <c:numCache>
                <c:formatCode>0.0%</c:formatCode>
                <c:ptCount val="5"/>
                <c:pt idx="0">
                  <c:v>7.4626865671641784E-2</c:v>
                </c:pt>
                <c:pt idx="1">
                  <c:v>7.5187969924812026E-2</c:v>
                </c:pt>
                <c:pt idx="2">
                  <c:v>0.10526315789473684</c:v>
                </c:pt>
                <c:pt idx="3">
                  <c:v>8.9552238805970144E-2</c:v>
                </c:pt>
                <c:pt idx="4">
                  <c:v>1.5037593984962405E-2</c:v>
                </c:pt>
              </c:numCache>
            </c:numRef>
          </c:val>
          <c:extLst>
            <c:ext xmlns:c16="http://schemas.microsoft.com/office/drawing/2014/chart" uri="{C3380CC4-5D6E-409C-BE32-E72D297353CC}">
              <c16:uniqueId val="{00000001-A6A6-49C9-9D06-641C700AB8E4}"/>
            </c:ext>
          </c:extLst>
        </c:ser>
        <c:ser>
          <c:idx val="2"/>
          <c:order val="1"/>
          <c:tx>
            <c:strRef>
              <c:f>'17-2DXの効果・位置づけ'!$O$5</c:f>
              <c:strCache>
                <c:ptCount val="1"/>
                <c:pt idx="0">
                  <c:v>やや効果があった</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'17-2DXの効果・位置づけ'!$M$18:$M$22</c:f>
              <c:strCache>
                <c:ptCount val="5"/>
                <c:pt idx="0">
                  <c:v>生産効率の向上（n=134）</c:v>
                </c:pt>
                <c:pt idx="1">
                  <c:v>労働環境の改善（n=133）</c:v>
                </c:pt>
                <c:pt idx="2">
                  <c:v>製品サービスの価値向上（n=133）</c:v>
                </c:pt>
                <c:pt idx="3">
                  <c:v>新規事業の創出（n=134）</c:v>
                </c:pt>
                <c:pt idx="4">
                  <c:v>地域社会への貢献（n=133）</c:v>
                </c:pt>
              </c:strCache>
            </c:strRef>
          </c:cat>
          <c:val>
            <c:numRef>
              <c:f>'17-2DXの効果・位置づけ'!$O$18:$O$22</c:f>
              <c:numCache>
                <c:formatCode>0.0%</c:formatCode>
                <c:ptCount val="5"/>
                <c:pt idx="0">
                  <c:v>0.37313432835820898</c:v>
                </c:pt>
                <c:pt idx="1">
                  <c:v>0.38345864661654133</c:v>
                </c:pt>
                <c:pt idx="2">
                  <c:v>0.21804511278195488</c:v>
                </c:pt>
                <c:pt idx="3">
                  <c:v>0.20895522388059701</c:v>
                </c:pt>
                <c:pt idx="4">
                  <c:v>0.12781954887218044</c:v>
                </c:pt>
              </c:numCache>
            </c:numRef>
          </c:val>
          <c:extLst>
            <c:ext xmlns:c16="http://schemas.microsoft.com/office/drawing/2014/chart" uri="{C3380CC4-5D6E-409C-BE32-E72D297353CC}">
              <c16:uniqueId val="{00000002-A6A6-49C9-9D06-641C700AB8E4}"/>
            </c:ext>
          </c:extLst>
        </c:ser>
        <c:ser>
          <c:idx val="1"/>
          <c:order val="2"/>
          <c:tx>
            <c:strRef>
              <c:f>'17-2DXの効果・位置づけ'!$P$5</c:f>
              <c:strCache>
                <c:ptCount val="1"/>
                <c:pt idx="0">
                  <c:v>あまり効果がなかった</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'17-2DXの効果・位置づけ'!$M$18:$M$22</c:f>
              <c:strCache>
                <c:ptCount val="5"/>
                <c:pt idx="0">
                  <c:v>生産効率の向上（n=134）</c:v>
                </c:pt>
                <c:pt idx="1">
                  <c:v>労働環境の改善（n=133）</c:v>
                </c:pt>
                <c:pt idx="2">
                  <c:v>製品サービスの価値向上（n=133）</c:v>
                </c:pt>
                <c:pt idx="3">
                  <c:v>新規事業の創出（n=134）</c:v>
                </c:pt>
                <c:pt idx="4">
                  <c:v>地域社会への貢献（n=133）</c:v>
                </c:pt>
              </c:strCache>
            </c:strRef>
          </c:cat>
          <c:val>
            <c:numRef>
              <c:f>'17-2DXの効果・位置づけ'!$P$18:$P$22</c:f>
              <c:numCache>
                <c:formatCode>0.0%</c:formatCode>
                <c:ptCount val="5"/>
                <c:pt idx="0">
                  <c:v>0.20895522388059701</c:v>
                </c:pt>
                <c:pt idx="1">
                  <c:v>0.15037593984962405</c:v>
                </c:pt>
                <c:pt idx="2">
                  <c:v>0.24060150375939848</c:v>
                </c:pt>
                <c:pt idx="3">
                  <c:v>0.21641791044776118</c:v>
                </c:pt>
                <c:pt idx="4">
                  <c:v>0.18796992481203006</c:v>
                </c:pt>
              </c:numCache>
            </c:numRef>
          </c:val>
          <c:extLst>
            <c:ext xmlns:c16="http://schemas.microsoft.com/office/drawing/2014/chart" uri="{C3380CC4-5D6E-409C-BE32-E72D297353CC}">
              <c16:uniqueId val="{00000003-A6A6-49C9-9D06-641C700AB8E4}"/>
            </c:ext>
          </c:extLst>
        </c:ser>
        <c:ser>
          <c:idx val="3"/>
          <c:order val="3"/>
          <c:tx>
            <c:strRef>
              <c:f>'17-2DXの効果・位置づけ'!$Q$5</c:f>
              <c:strCache>
                <c:ptCount val="1"/>
                <c:pt idx="0">
                  <c:v>効果がなかった</c:v>
                </c:pt>
              </c:strCache>
            </c:strRef>
          </c:tx>
          <c:spPr>
            <a:solidFill>
              <a:schemeClr val="accent6">
                <a:lumMod val="60000"/>
                <a:lumOff val="40000"/>
              </a:schemeClr>
            </a:solidFill>
            <a:ln>
              <a:solidFill>
                <a:schemeClr val="tx1"/>
              </a:solidFill>
            </a:ln>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A6-49C9-9D06-641C700AB8E4}"/>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'17-2DXの効果・位置づけ'!$M$18:$M$22</c:f>
              <c:strCache>
                <c:ptCount val="5"/>
                <c:pt idx="0">
                  <c:v>生産効率の向上（n=134）</c:v>
                </c:pt>
                <c:pt idx="1">
                  <c:v>労働環境の改善（n=133）</c:v>
                </c:pt>
                <c:pt idx="2">
                  <c:v>製品サービスの価値向上（n=133）</c:v>
                </c:pt>
                <c:pt idx="3">
                  <c:v>新規事業の創出（n=134）</c:v>
                </c:pt>
                <c:pt idx="4">
                  <c:v>地域社会への貢献（n=133）</c:v>
                </c:pt>
              </c:strCache>
            </c:strRef>
          </c:cat>
          <c:val>
            <c:numRef>
              <c:f>'17-2DXの効果・位置づけ'!$Q$18:$Q$22</c:f>
              <c:numCache>
                <c:formatCode>0.0%</c:formatCode>
                <c:ptCount val="5"/>
                <c:pt idx="0">
                  <c:v>1.4925373134328358E-2</c:v>
                </c:pt>
                <c:pt idx="1">
                  <c:v>3.007518796992481E-2</c:v>
                </c:pt>
                <c:pt idx="2">
                  <c:v>5.2631578947368418E-2</c:v>
                </c:pt>
                <c:pt idx="3">
                  <c:v>5.9701492537313432E-2</c:v>
                </c:pt>
                <c:pt idx="4">
                  <c:v>0.16541353383458646</c:v>
                </c:pt>
              </c:numCache>
            </c:numRef>
          </c:val>
          <c:extLst>
            <c:ext xmlns:c16="http://schemas.microsoft.com/office/drawing/2014/chart" uri="{C3380CC4-5D6E-409C-BE32-E72D297353CC}">
              <c16:uniqueId val="{00000005-A6A6-49C9-9D06-641C700AB8E4}"/>
            </c:ext>
          </c:extLst>
        </c:ser>
        <c:ser>
          <c:idx val="4"/>
          <c:order val="4"/>
          <c:tx>
            <c:strRef>
              <c:f>'17-2DXの効果・位置づけ'!$R$5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'17-2DXの効果・位置づけ'!$M$18:$M$22</c:f>
              <c:strCache>
                <c:ptCount val="5"/>
                <c:pt idx="0">
                  <c:v>生産効率の向上（n=134）</c:v>
                </c:pt>
                <c:pt idx="1">
                  <c:v>労働環境の改善（n=133）</c:v>
                </c:pt>
                <c:pt idx="2">
                  <c:v>製品サービスの価値向上（n=133）</c:v>
                </c:pt>
                <c:pt idx="3">
                  <c:v>新規事業の創出（n=134）</c:v>
                </c:pt>
                <c:pt idx="4">
                  <c:v>地域社会への貢献（n=133）</c:v>
                </c:pt>
              </c:strCache>
            </c:strRef>
          </c:cat>
          <c:val>
            <c:numRef>
              <c:f>'17-2DXの効果・位置づけ'!$R$18:$R$22</c:f>
              <c:numCache>
                <c:formatCode>0.0%</c:formatCode>
                <c:ptCount val="5"/>
                <c:pt idx="0">
                  <c:v>0.32835820895522388</c:v>
                </c:pt>
                <c:pt idx="1">
                  <c:v>0.36090225563909772</c:v>
                </c:pt>
                <c:pt idx="2">
                  <c:v>0.38345864661654133</c:v>
                </c:pt>
                <c:pt idx="3">
                  <c:v>0.42537313432835822</c:v>
                </c:pt>
                <c:pt idx="4">
                  <c:v>0.50375939849624063</c:v>
                </c:pt>
              </c:numCache>
            </c:numRef>
          </c:val>
          <c:extLst>
            <c:ext xmlns:c16="http://schemas.microsoft.com/office/drawing/2014/chart" uri="{C3380CC4-5D6E-409C-BE32-E72D297353CC}">
              <c16:uniqueId val="{00000006-A6A6-49C9-9D06-641C700AB8E4}"/>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1273358585858585"/>
          <c:y val="0.88013079607890099"/>
          <c:w val="0.84430772005772003"/>
          <c:h val="9.353703703703704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22122605961378"/>
          <c:y val="0.12669027777777778"/>
          <c:w val="0.58020966191107315"/>
          <c:h val="0.72979590853841003"/>
        </c:manualLayout>
      </c:layout>
      <c:barChart>
        <c:barDir val="bar"/>
        <c:grouping val="stacked"/>
        <c:varyColors val="0"/>
        <c:ser>
          <c:idx val="0"/>
          <c:order val="0"/>
          <c:tx>
            <c:strRef>
              <c:f>'17-2DXの効果・位置づけ'!$N$5</c:f>
              <c:strCache>
                <c:ptCount val="1"/>
                <c:pt idx="0">
                  <c:v>効果があった</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'17-2DXの効果・位置づけ'!$M$6:$M$10</c:f>
              <c:strCache>
                <c:ptCount val="5"/>
                <c:pt idx="0">
                  <c:v>生産効率の向上（n=217）</c:v>
                </c:pt>
                <c:pt idx="1">
                  <c:v>労働環境の改善（n=211）</c:v>
                </c:pt>
                <c:pt idx="2">
                  <c:v>製品サービスの価値向上（n=212）</c:v>
                </c:pt>
                <c:pt idx="3">
                  <c:v>新規事業の創出（n=213）</c:v>
                </c:pt>
                <c:pt idx="4">
                  <c:v>地域社会への貢献（n=211）</c:v>
                </c:pt>
              </c:strCache>
            </c:strRef>
          </c:cat>
          <c:val>
            <c:numRef>
              <c:f>'17-2DXの効果・位置づけ'!$N$6:$N$10</c:f>
              <c:numCache>
                <c:formatCode>0.0%</c:formatCode>
                <c:ptCount val="5"/>
                <c:pt idx="0">
                  <c:v>0.17511520737327188</c:v>
                </c:pt>
                <c:pt idx="1">
                  <c:v>0.13744075829383887</c:v>
                </c:pt>
                <c:pt idx="2">
                  <c:v>8.9622641509433956E-2</c:v>
                </c:pt>
                <c:pt idx="3">
                  <c:v>5.1643192488262914E-2</c:v>
                </c:pt>
                <c:pt idx="4">
                  <c:v>2.843601895734597E-2</c:v>
                </c:pt>
              </c:numCache>
            </c:numRef>
          </c:val>
          <c:extLst>
            <c:ext xmlns:c16="http://schemas.microsoft.com/office/drawing/2014/chart" uri="{C3380CC4-5D6E-409C-BE32-E72D297353CC}">
              <c16:uniqueId val="{00000000-EC98-4AD5-9DFE-94139F6B629C}"/>
            </c:ext>
          </c:extLst>
        </c:ser>
        <c:ser>
          <c:idx val="2"/>
          <c:order val="1"/>
          <c:tx>
            <c:strRef>
              <c:f>'17-2DXの効果・位置づけ'!$O$5</c:f>
              <c:strCache>
                <c:ptCount val="1"/>
                <c:pt idx="0">
                  <c:v>やや効果があった</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'17-2DXの効果・位置づけ'!$M$6:$M$10</c:f>
              <c:strCache>
                <c:ptCount val="5"/>
                <c:pt idx="0">
                  <c:v>生産効率の向上（n=217）</c:v>
                </c:pt>
                <c:pt idx="1">
                  <c:v>労働環境の改善（n=211）</c:v>
                </c:pt>
                <c:pt idx="2">
                  <c:v>製品サービスの価値向上（n=212）</c:v>
                </c:pt>
                <c:pt idx="3">
                  <c:v>新規事業の創出（n=213）</c:v>
                </c:pt>
                <c:pt idx="4">
                  <c:v>地域社会への貢献（n=211）</c:v>
                </c:pt>
              </c:strCache>
            </c:strRef>
          </c:cat>
          <c:val>
            <c:numRef>
              <c:f>'17-2DXの効果・位置づけ'!$O$6:$O$10</c:f>
              <c:numCache>
                <c:formatCode>0.0%</c:formatCode>
                <c:ptCount val="5"/>
                <c:pt idx="0">
                  <c:v>0.33640552995391704</c:v>
                </c:pt>
                <c:pt idx="1">
                  <c:v>0.34597156398104267</c:v>
                </c:pt>
                <c:pt idx="2">
                  <c:v>0.22169811320754718</c:v>
                </c:pt>
                <c:pt idx="3">
                  <c:v>0.12676056338028169</c:v>
                </c:pt>
                <c:pt idx="4">
                  <c:v>7.582938388625593E-2</c:v>
                </c:pt>
              </c:numCache>
            </c:numRef>
          </c:val>
          <c:extLst>
            <c:ext xmlns:c16="http://schemas.microsoft.com/office/drawing/2014/chart" uri="{C3380CC4-5D6E-409C-BE32-E72D297353CC}">
              <c16:uniqueId val="{00000001-EC98-4AD5-9DFE-94139F6B629C}"/>
            </c:ext>
          </c:extLst>
        </c:ser>
        <c:ser>
          <c:idx val="1"/>
          <c:order val="2"/>
          <c:tx>
            <c:strRef>
              <c:f>'17-2DXの効果・位置づけ'!$P$5</c:f>
              <c:strCache>
                <c:ptCount val="1"/>
                <c:pt idx="0">
                  <c:v>あまり効果がなかった</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'17-2DXの効果・位置づけ'!$M$6:$M$10</c:f>
              <c:strCache>
                <c:ptCount val="5"/>
                <c:pt idx="0">
                  <c:v>生産効率の向上（n=217）</c:v>
                </c:pt>
                <c:pt idx="1">
                  <c:v>労働環境の改善（n=211）</c:v>
                </c:pt>
                <c:pt idx="2">
                  <c:v>製品サービスの価値向上（n=212）</c:v>
                </c:pt>
                <c:pt idx="3">
                  <c:v>新規事業の創出（n=213）</c:v>
                </c:pt>
                <c:pt idx="4">
                  <c:v>地域社会への貢献（n=211）</c:v>
                </c:pt>
              </c:strCache>
            </c:strRef>
          </c:cat>
          <c:val>
            <c:numRef>
              <c:f>'17-2DXの効果・位置づけ'!$P$6:$P$10</c:f>
              <c:numCache>
                <c:formatCode>0.0%</c:formatCode>
                <c:ptCount val="5"/>
                <c:pt idx="0">
                  <c:v>0.13364055299539171</c:v>
                </c:pt>
                <c:pt idx="1">
                  <c:v>0.13744075829383887</c:v>
                </c:pt>
                <c:pt idx="2">
                  <c:v>0.12264150943396226</c:v>
                </c:pt>
                <c:pt idx="3">
                  <c:v>0.15962441314553991</c:v>
                </c:pt>
                <c:pt idx="4">
                  <c:v>0.12322274881516587</c:v>
                </c:pt>
              </c:numCache>
            </c:numRef>
          </c:val>
          <c:extLst>
            <c:ext xmlns:c16="http://schemas.microsoft.com/office/drawing/2014/chart" uri="{C3380CC4-5D6E-409C-BE32-E72D297353CC}">
              <c16:uniqueId val="{00000002-EC98-4AD5-9DFE-94139F6B629C}"/>
            </c:ext>
          </c:extLst>
        </c:ser>
        <c:ser>
          <c:idx val="3"/>
          <c:order val="3"/>
          <c:tx>
            <c:strRef>
              <c:f>'17-2DXの効果・位置づけ'!$Q$5</c:f>
              <c:strCache>
                <c:ptCount val="1"/>
                <c:pt idx="0">
                  <c:v>効果がなかった</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'17-2DXの効果・位置づけ'!$M$6:$M$10</c:f>
              <c:strCache>
                <c:ptCount val="5"/>
                <c:pt idx="0">
                  <c:v>生産効率の向上（n=217）</c:v>
                </c:pt>
                <c:pt idx="1">
                  <c:v>労働環境の改善（n=211）</c:v>
                </c:pt>
                <c:pt idx="2">
                  <c:v>製品サービスの価値向上（n=212）</c:v>
                </c:pt>
                <c:pt idx="3">
                  <c:v>新規事業の創出（n=213）</c:v>
                </c:pt>
                <c:pt idx="4">
                  <c:v>地域社会への貢献（n=211）</c:v>
                </c:pt>
              </c:strCache>
            </c:strRef>
          </c:cat>
          <c:val>
            <c:numRef>
              <c:f>'17-2DXの効果・位置づけ'!$Q$6:$Q$10</c:f>
              <c:numCache>
                <c:formatCode>0.0%</c:formatCode>
                <c:ptCount val="5"/>
                <c:pt idx="0">
                  <c:v>3.6866359447004608E-2</c:v>
                </c:pt>
                <c:pt idx="1">
                  <c:v>5.6872037914691941E-2</c:v>
                </c:pt>
                <c:pt idx="2">
                  <c:v>8.4905660377358486E-2</c:v>
                </c:pt>
                <c:pt idx="3">
                  <c:v>0.16431924882629109</c:v>
                </c:pt>
                <c:pt idx="4">
                  <c:v>0.19431279620853081</c:v>
                </c:pt>
              </c:numCache>
            </c:numRef>
          </c:val>
          <c:extLst>
            <c:ext xmlns:c16="http://schemas.microsoft.com/office/drawing/2014/chart" uri="{C3380CC4-5D6E-409C-BE32-E72D297353CC}">
              <c16:uniqueId val="{00000003-EC98-4AD5-9DFE-94139F6B629C}"/>
            </c:ext>
          </c:extLst>
        </c:ser>
        <c:ser>
          <c:idx val="4"/>
          <c:order val="4"/>
          <c:tx>
            <c:strRef>
              <c:f>'17-2DXの効果・位置づけ'!$R$5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'17-2DXの効果・位置づけ'!$M$6:$M$10</c:f>
              <c:strCache>
                <c:ptCount val="5"/>
                <c:pt idx="0">
                  <c:v>生産効率の向上（n=217）</c:v>
                </c:pt>
                <c:pt idx="1">
                  <c:v>労働環境の改善（n=211）</c:v>
                </c:pt>
                <c:pt idx="2">
                  <c:v>製品サービスの価値向上（n=212）</c:v>
                </c:pt>
                <c:pt idx="3">
                  <c:v>新規事業の創出（n=213）</c:v>
                </c:pt>
                <c:pt idx="4">
                  <c:v>地域社会への貢献（n=211）</c:v>
                </c:pt>
              </c:strCache>
            </c:strRef>
          </c:cat>
          <c:val>
            <c:numRef>
              <c:f>'17-2DXの効果・位置づけ'!$R$6:$R$10</c:f>
              <c:numCache>
                <c:formatCode>0.0%</c:formatCode>
                <c:ptCount val="5"/>
                <c:pt idx="0">
                  <c:v>0.31797235023041476</c:v>
                </c:pt>
                <c:pt idx="1">
                  <c:v>0.32227488151658767</c:v>
                </c:pt>
                <c:pt idx="2">
                  <c:v>0.48113207547169812</c:v>
                </c:pt>
                <c:pt idx="3">
                  <c:v>0.49765258215962443</c:v>
                </c:pt>
                <c:pt idx="4">
                  <c:v>0.5781990521327014</c:v>
                </c:pt>
              </c:numCache>
            </c:numRef>
          </c:val>
          <c:extLst>
            <c:ext xmlns:c16="http://schemas.microsoft.com/office/drawing/2014/chart" uri="{C3380CC4-5D6E-409C-BE32-E72D297353CC}">
              <c16:uniqueId val="{00000004-EC98-4AD5-9DFE-94139F6B629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4068095238095238"/>
          <c:y val="0.89580987654320987"/>
          <c:w val="0.84627043650793654"/>
          <c:h val="9.36490740740740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36562096404608"/>
          <c:y val="0.12416454425871909"/>
          <c:w val="0.58043765362663002"/>
          <c:h val="0.72979590853841003"/>
        </c:manualLayout>
      </c:layout>
      <c:barChart>
        <c:barDir val="bar"/>
        <c:grouping val="stacked"/>
        <c:varyColors val="0"/>
        <c:ser>
          <c:idx val="0"/>
          <c:order val="0"/>
          <c:tx>
            <c:strRef>
              <c:f>'17-2DXの効果・位置づけ'!$N$5</c:f>
              <c:strCache>
                <c:ptCount val="1"/>
                <c:pt idx="0">
                  <c:v>効果があった</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'17-2DXの効果・位置づけ'!$M$12:$M$16</c:f>
              <c:strCache>
                <c:ptCount val="5"/>
                <c:pt idx="0">
                  <c:v>生産効率の向上（n=191）</c:v>
                </c:pt>
                <c:pt idx="1">
                  <c:v>労働環境の改善（n=188）</c:v>
                </c:pt>
                <c:pt idx="2">
                  <c:v>製品サービスの価値向上（n=189）</c:v>
                </c:pt>
                <c:pt idx="3">
                  <c:v>新規事業の創出（n=187）</c:v>
                </c:pt>
                <c:pt idx="4">
                  <c:v>地域社会への貢献（n=189）</c:v>
                </c:pt>
              </c:strCache>
            </c:strRef>
          </c:cat>
          <c:val>
            <c:numRef>
              <c:f>'17-2DXの効果・位置づけ'!$N$12:$N$16</c:f>
              <c:numCache>
                <c:formatCode>0.0%</c:formatCode>
                <c:ptCount val="5"/>
                <c:pt idx="0">
                  <c:v>0.13612565445026178</c:v>
                </c:pt>
                <c:pt idx="1">
                  <c:v>0.10638297872340426</c:v>
                </c:pt>
                <c:pt idx="2">
                  <c:v>0.1164021164021164</c:v>
                </c:pt>
                <c:pt idx="3">
                  <c:v>8.5561497326203204E-2</c:v>
                </c:pt>
                <c:pt idx="4">
                  <c:v>4.2328042328042326E-2</c:v>
                </c:pt>
              </c:numCache>
            </c:numRef>
          </c:val>
          <c:extLst>
            <c:ext xmlns:c16="http://schemas.microsoft.com/office/drawing/2014/chart" uri="{C3380CC4-5D6E-409C-BE32-E72D297353CC}">
              <c16:uniqueId val="{00000000-0C5B-4921-8A0F-038848ABA04F}"/>
            </c:ext>
          </c:extLst>
        </c:ser>
        <c:ser>
          <c:idx val="2"/>
          <c:order val="1"/>
          <c:tx>
            <c:strRef>
              <c:f>'17-2DXの効果・位置づけ'!$O$5</c:f>
              <c:strCache>
                <c:ptCount val="1"/>
                <c:pt idx="0">
                  <c:v>やや効果があった</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'17-2DXの効果・位置づけ'!$M$12:$M$16</c:f>
              <c:strCache>
                <c:ptCount val="5"/>
                <c:pt idx="0">
                  <c:v>生産効率の向上（n=191）</c:v>
                </c:pt>
                <c:pt idx="1">
                  <c:v>労働環境の改善（n=188）</c:v>
                </c:pt>
                <c:pt idx="2">
                  <c:v>製品サービスの価値向上（n=189）</c:v>
                </c:pt>
                <c:pt idx="3">
                  <c:v>新規事業の創出（n=187）</c:v>
                </c:pt>
                <c:pt idx="4">
                  <c:v>地域社会への貢献（n=189）</c:v>
                </c:pt>
              </c:strCache>
            </c:strRef>
          </c:cat>
          <c:val>
            <c:numRef>
              <c:f>'17-2DXの効果・位置づけ'!$O$12:$O$16</c:f>
              <c:numCache>
                <c:formatCode>0.0%</c:formatCode>
                <c:ptCount val="5"/>
                <c:pt idx="0">
                  <c:v>0.39790575916230364</c:v>
                </c:pt>
                <c:pt idx="1">
                  <c:v>0.35106382978723405</c:v>
                </c:pt>
                <c:pt idx="2">
                  <c:v>0.28042328042328041</c:v>
                </c:pt>
                <c:pt idx="3">
                  <c:v>0.21925133689839571</c:v>
                </c:pt>
                <c:pt idx="4">
                  <c:v>0.10052910052910052</c:v>
                </c:pt>
              </c:numCache>
            </c:numRef>
          </c:val>
          <c:extLst>
            <c:ext xmlns:c16="http://schemas.microsoft.com/office/drawing/2014/chart" uri="{C3380CC4-5D6E-409C-BE32-E72D297353CC}">
              <c16:uniqueId val="{00000001-0C5B-4921-8A0F-038848ABA04F}"/>
            </c:ext>
          </c:extLst>
        </c:ser>
        <c:ser>
          <c:idx val="1"/>
          <c:order val="2"/>
          <c:tx>
            <c:strRef>
              <c:f>'17-2DXの効果・位置づけ'!$P$5</c:f>
              <c:strCache>
                <c:ptCount val="1"/>
                <c:pt idx="0">
                  <c:v>あまり効果がなかった</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'17-2DXの効果・位置づけ'!$M$12:$M$16</c:f>
              <c:strCache>
                <c:ptCount val="5"/>
                <c:pt idx="0">
                  <c:v>生産効率の向上（n=191）</c:v>
                </c:pt>
                <c:pt idx="1">
                  <c:v>労働環境の改善（n=188）</c:v>
                </c:pt>
                <c:pt idx="2">
                  <c:v>製品サービスの価値向上（n=189）</c:v>
                </c:pt>
                <c:pt idx="3">
                  <c:v>新規事業の創出（n=187）</c:v>
                </c:pt>
                <c:pt idx="4">
                  <c:v>地域社会への貢献（n=189）</c:v>
                </c:pt>
              </c:strCache>
            </c:strRef>
          </c:cat>
          <c:val>
            <c:numRef>
              <c:f>'17-2DXの効果・位置づけ'!$P$12:$P$16</c:f>
              <c:numCache>
                <c:formatCode>0.0%</c:formatCode>
                <c:ptCount val="5"/>
                <c:pt idx="0">
                  <c:v>0.11518324607329843</c:v>
                </c:pt>
                <c:pt idx="1">
                  <c:v>0.14893617021276595</c:v>
                </c:pt>
                <c:pt idx="2">
                  <c:v>0.16402116402116401</c:v>
                </c:pt>
                <c:pt idx="3">
                  <c:v>0.19786096256684493</c:v>
                </c:pt>
                <c:pt idx="4">
                  <c:v>0.16402116402116401</c:v>
                </c:pt>
              </c:numCache>
            </c:numRef>
          </c:val>
          <c:extLst>
            <c:ext xmlns:c16="http://schemas.microsoft.com/office/drawing/2014/chart" uri="{C3380CC4-5D6E-409C-BE32-E72D297353CC}">
              <c16:uniqueId val="{00000002-0C5B-4921-8A0F-038848ABA04F}"/>
            </c:ext>
          </c:extLst>
        </c:ser>
        <c:ser>
          <c:idx val="3"/>
          <c:order val="3"/>
          <c:tx>
            <c:strRef>
              <c:f>'17-2DXの効果・位置づけ'!$Q$5</c:f>
              <c:strCache>
                <c:ptCount val="1"/>
                <c:pt idx="0">
                  <c:v>効果がなかった</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'17-2DXの効果・位置づけ'!$M$12:$M$16</c:f>
              <c:strCache>
                <c:ptCount val="5"/>
                <c:pt idx="0">
                  <c:v>生産効率の向上（n=191）</c:v>
                </c:pt>
                <c:pt idx="1">
                  <c:v>労働環境の改善（n=188）</c:v>
                </c:pt>
                <c:pt idx="2">
                  <c:v>製品サービスの価値向上（n=189）</c:v>
                </c:pt>
                <c:pt idx="3">
                  <c:v>新規事業の創出（n=187）</c:v>
                </c:pt>
                <c:pt idx="4">
                  <c:v>地域社会への貢献（n=189）</c:v>
                </c:pt>
              </c:strCache>
            </c:strRef>
          </c:cat>
          <c:val>
            <c:numRef>
              <c:f>'17-2DXの効果・位置づけ'!$Q$12:$Q$16</c:f>
              <c:numCache>
                <c:formatCode>0.0%</c:formatCode>
                <c:ptCount val="5"/>
                <c:pt idx="0">
                  <c:v>5.2356020942408377E-2</c:v>
                </c:pt>
                <c:pt idx="1">
                  <c:v>7.4468085106382975E-2</c:v>
                </c:pt>
                <c:pt idx="2">
                  <c:v>9.5238095238095233E-2</c:v>
                </c:pt>
                <c:pt idx="3">
                  <c:v>0.11229946524064172</c:v>
                </c:pt>
                <c:pt idx="4">
                  <c:v>0.19047619047619047</c:v>
                </c:pt>
              </c:numCache>
            </c:numRef>
          </c:val>
          <c:extLst>
            <c:ext xmlns:c16="http://schemas.microsoft.com/office/drawing/2014/chart" uri="{C3380CC4-5D6E-409C-BE32-E72D297353CC}">
              <c16:uniqueId val="{00000003-0C5B-4921-8A0F-038848ABA04F}"/>
            </c:ext>
          </c:extLst>
        </c:ser>
        <c:ser>
          <c:idx val="4"/>
          <c:order val="4"/>
          <c:tx>
            <c:strRef>
              <c:f>'17-2DXの効果・位置づけ'!$R$5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'17-2DXの効果・位置づけ'!$M$12:$M$16</c:f>
              <c:strCache>
                <c:ptCount val="5"/>
                <c:pt idx="0">
                  <c:v>生産効率の向上（n=191）</c:v>
                </c:pt>
                <c:pt idx="1">
                  <c:v>労働環境の改善（n=188）</c:v>
                </c:pt>
                <c:pt idx="2">
                  <c:v>製品サービスの価値向上（n=189）</c:v>
                </c:pt>
                <c:pt idx="3">
                  <c:v>新規事業の創出（n=187）</c:v>
                </c:pt>
                <c:pt idx="4">
                  <c:v>地域社会への貢献（n=189）</c:v>
                </c:pt>
              </c:strCache>
            </c:strRef>
          </c:cat>
          <c:val>
            <c:numRef>
              <c:f>'17-2DXの効果・位置づけ'!$R$12:$R$16</c:f>
              <c:numCache>
                <c:formatCode>0.0%</c:formatCode>
                <c:ptCount val="5"/>
                <c:pt idx="0">
                  <c:v>0.29842931937172773</c:v>
                </c:pt>
                <c:pt idx="1">
                  <c:v>0.31914893617021278</c:v>
                </c:pt>
                <c:pt idx="2">
                  <c:v>0.3439153439153439</c:v>
                </c:pt>
                <c:pt idx="3">
                  <c:v>0.38502673796791442</c:v>
                </c:pt>
                <c:pt idx="4">
                  <c:v>0.50264550264550267</c:v>
                </c:pt>
              </c:numCache>
            </c:numRef>
          </c:val>
          <c:extLst>
            <c:ext xmlns:c16="http://schemas.microsoft.com/office/drawing/2014/chart" uri="{C3380CC4-5D6E-409C-BE32-E72D297353CC}">
              <c16:uniqueId val="{00000004-0C5B-4921-8A0F-038848ABA04F}"/>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4068095238095238"/>
          <c:y val="0.88797037037037041"/>
          <c:w val="0.8159021825396825"/>
          <c:h val="0.1120296296296296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15139220314224"/>
          <c:y val="0.21059237283724805"/>
          <c:w val="0.41704216163730978"/>
          <c:h val="0.5722810852609429"/>
        </c:manualLayout>
      </c:layout>
      <c:pieChart>
        <c:varyColors val="1"/>
        <c:ser>
          <c:idx val="0"/>
          <c:order val="0"/>
          <c:spPr>
            <a:ln w="3175">
              <a:solidFill>
                <a:sysClr val="windowText" lastClr="000000">
                  <a:lumMod val="50000"/>
                  <a:lumOff val="50000"/>
                </a:sysClr>
              </a:solidFill>
            </a:ln>
          </c:spPr>
          <c:dPt>
            <c:idx val="0"/>
            <c:bubble3D val="0"/>
            <c:spPr>
              <a:solidFill>
                <a:srgbClr val="8FAADC"/>
              </a:solidFill>
              <a:ln w="3175">
                <a:solidFill>
                  <a:sysClr val="windowText" lastClr="000000">
                    <a:lumMod val="50000"/>
                    <a:lumOff val="50000"/>
                  </a:sysClr>
                </a:solidFill>
              </a:ln>
              <a:effectLst/>
            </c:spPr>
            <c:extLst>
              <c:ext xmlns:c16="http://schemas.microsoft.com/office/drawing/2014/chart" uri="{C3380CC4-5D6E-409C-BE32-E72D297353CC}">
                <c16:uniqueId val="{00000001-C46E-4426-989A-CD6E2441FD70}"/>
              </c:ext>
            </c:extLst>
          </c:dPt>
          <c:dPt>
            <c:idx val="1"/>
            <c:bubble3D val="0"/>
            <c:spPr>
              <a:solidFill>
                <a:srgbClr val="B4C6E7"/>
              </a:solidFill>
              <a:ln w="3175">
                <a:solidFill>
                  <a:sysClr val="windowText" lastClr="000000">
                    <a:lumMod val="50000"/>
                    <a:lumOff val="50000"/>
                  </a:sysClr>
                </a:solidFill>
              </a:ln>
              <a:effectLst/>
            </c:spPr>
            <c:extLst>
              <c:ext xmlns:c16="http://schemas.microsoft.com/office/drawing/2014/chart" uri="{C3380CC4-5D6E-409C-BE32-E72D297353CC}">
                <c16:uniqueId val="{00000003-C46E-4426-989A-CD6E2441FD70}"/>
              </c:ext>
            </c:extLst>
          </c:dPt>
          <c:dPt>
            <c:idx val="2"/>
            <c:bubble3D val="0"/>
            <c:spPr>
              <a:solidFill>
                <a:srgbClr val="D9E1F2"/>
              </a:solidFill>
              <a:ln w="3175">
                <a:solidFill>
                  <a:sysClr val="windowText" lastClr="000000">
                    <a:lumMod val="50000"/>
                    <a:lumOff val="50000"/>
                  </a:sysClr>
                </a:solidFill>
              </a:ln>
              <a:effectLst/>
            </c:spPr>
            <c:extLst>
              <c:ext xmlns:c16="http://schemas.microsoft.com/office/drawing/2014/chart" uri="{C3380CC4-5D6E-409C-BE32-E72D297353CC}">
                <c16:uniqueId val="{00000005-C46E-4426-989A-CD6E2441FD70}"/>
              </c:ext>
            </c:extLst>
          </c:dPt>
          <c:dPt>
            <c:idx val="3"/>
            <c:bubble3D val="0"/>
            <c:spPr>
              <a:solidFill>
                <a:srgbClr val="A9D18E"/>
              </a:solidFill>
              <a:ln w="3175">
                <a:solidFill>
                  <a:sysClr val="windowText" lastClr="000000">
                    <a:lumMod val="50000"/>
                    <a:lumOff val="50000"/>
                  </a:sysClr>
                </a:solidFill>
              </a:ln>
              <a:effectLst/>
            </c:spPr>
            <c:extLst>
              <c:ext xmlns:c16="http://schemas.microsoft.com/office/drawing/2014/chart" uri="{C3380CC4-5D6E-409C-BE32-E72D297353CC}">
                <c16:uniqueId val="{00000007-C46E-4426-989A-CD6E2441FD70}"/>
              </c:ext>
            </c:extLst>
          </c:dPt>
          <c:dPt>
            <c:idx val="4"/>
            <c:bubble3D val="0"/>
            <c:spPr>
              <a:solidFill>
                <a:srgbClr val="C6E0B4"/>
              </a:solidFill>
              <a:ln w="3175">
                <a:solidFill>
                  <a:sysClr val="windowText" lastClr="000000">
                    <a:lumMod val="50000"/>
                    <a:lumOff val="50000"/>
                  </a:sysClr>
                </a:solidFill>
              </a:ln>
              <a:effectLst/>
            </c:spPr>
            <c:extLst>
              <c:ext xmlns:c16="http://schemas.microsoft.com/office/drawing/2014/chart" uri="{C3380CC4-5D6E-409C-BE32-E72D297353CC}">
                <c16:uniqueId val="{00000009-C46E-4426-989A-CD6E2441FD70}"/>
              </c:ext>
            </c:extLst>
          </c:dPt>
          <c:dPt>
            <c:idx val="5"/>
            <c:bubble3D val="0"/>
            <c:spPr>
              <a:solidFill>
                <a:srgbClr val="E2EFDA"/>
              </a:solidFill>
              <a:ln w="3175">
                <a:solidFill>
                  <a:sysClr val="windowText" lastClr="000000">
                    <a:lumMod val="50000"/>
                    <a:lumOff val="50000"/>
                  </a:sysClr>
                </a:solidFill>
              </a:ln>
              <a:effectLst/>
            </c:spPr>
            <c:extLst>
              <c:ext xmlns:c16="http://schemas.microsoft.com/office/drawing/2014/chart" uri="{C3380CC4-5D6E-409C-BE32-E72D297353CC}">
                <c16:uniqueId val="{0000000B-C46E-4426-989A-CD6E2441FD70}"/>
              </c:ext>
            </c:extLst>
          </c:dPt>
          <c:dPt>
            <c:idx val="6"/>
            <c:bubble3D val="0"/>
            <c:spPr>
              <a:solidFill>
                <a:srgbClr val="FFD966"/>
              </a:solidFill>
              <a:ln w="3175">
                <a:solidFill>
                  <a:sysClr val="windowText" lastClr="000000">
                    <a:lumMod val="50000"/>
                    <a:lumOff val="50000"/>
                  </a:sysClr>
                </a:solidFill>
              </a:ln>
              <a:effectLst/>
            </c:spPr>
            <c:extLst>
              <c:ext xmlns:c16="http://schemas.microsoft.com/office/drawing/2014/chart" uri="{C3380CC4-5D6E-409C-BE32-E72D297353CC}">
                <c16:uniqueId val="{0000000D-C46E-4426-989A-CD6E2441FD70}"/>
              </c:ext>
            </c:extLst>
          </c:dPt>
          <c:dPt>
            <c:idx val="7"/>
            <c:bubble3D val="0"/>
            <c:spPr>
              <a:solidFill>
                <a:srgbClr val="FFE699"/>
              </a:solidFill>
              <a:ln w="3175">
                <a:solidFill>
                  <a:sysClr val="windowText" lastClr="000000">
                    <a:lumMod val="50000"/>
                    <a:lumOff val="50000"/>
                  </a:sysClr>
                </a:solidFill>
              </a:ln>
              <a:effectLst/>
            </c:spPr>
            <c:extLst>
              <c:ext xmlns:c16="http://schemas.microsoft.com/office/drawing/2014/chart" uri="{C3380CC4-5D6E-409C-BE32-E72D297353CC}">
                <c16:uniqueId val="{0000000F-C46E-4426-989A-CD6E2441FD70}"/>
              </c:ext>
            </c:extLst>
          </c:dPt>
          <c:dPt>
            <c:idx val="8"/>
            <c:bubble3D val="0"/>
            <c:spPr>
              <a:solidFill>
                <a:srgbClr val="FFF2CC"/>
              </a:solidFill>
              <a:ln w="3175">
                <a:solidFill>
                  <a:sysClr val="windowText" lastClr="000000">
                    <a:lumMod val="50000"/>
                    <a:lumOff val="50000"/>
                  </a:sysClr>
                </a:solidFill>
              </a:ln>
              <a:effectLst/>
            </c:spPr>
            <c:extLst>
              <c:ext xmlns:c16="http://schemas.microsoft.com/office/drawing/2014/chart" uri="{C3380CC4-5D6E-409C-BE32-E72D297353CC}">
                <c16:uniqueId val="{00000011-C46E-4426-989A-CD6E2441FD70}"/>
              </c:ext>
            </c:extLst>
          </c:dPt>
          <c:dPt>
            <c:idx val="9"/>
            <c:bubble3D val="0"/>
            <c:spPr>
              <a:solidFill>
                <a:srgbClr val="F4B183"/>
              </a:solidFill>
              <a:ln w="3175">
                <a:solidFill>
                  <a:sysClr val="windowText" lastClr="000000">
                    <a:lumMod val="50000"/>
                    <a:lumOff val="50000"/>
                  </a:sysClr>
                </a:solidFill>
              </a:ln>
              <a:effectLst/>
            </c:spPr>
            <c:extLst>
              <c:ext xmlns:c16="http://schemas.microsoft.com/office/drawing/2014/chart" uri="{C3380CC4-5D6E-409C-BE32-E72D297353CC}">
                <c16:uniqueId val="{00000013-C46E-4426-989A-CD6E2441FD70}"/>
              </c:ext>
            </c:extLst>
          </c:dPt>
          <c:dPt>
            <c:idx val="10"/>
            <c:bubble3D val="0"/>
            <c:spPr>
              <a:solidFill>
                <a:srgbClr val="F8CBAD"/>
              </a:solidFill>
              <a:ln w="3175">
                <a:solidFill>
                  <a:sysClr val="windowText" lastClr="000000">
                    <a:lumMod val="50000"/>
                    <a:lumOff val="50000"/>
                  </a:sysClr>
                </a:solidFill>
              </a:ln>
              <a:effectLst/>
            </c:spPr>
            <c:extLst>
              <c:ext xmlns:c16="http://schemas.microsoft.com/office/drawing/2014/chart" uri="{C3380CC4-5D6E-409C-BE32-E72D297353CC}">
                <c16:uniqueId val="{00000015-C46E-4426-989A-CD6E2441FD70}"/>
              </c:ext>
            </c:extLst>
          </c:dPt>
          <c:dPt>
            <c:idx val="11"/>
            <c:bubble3D val="0"/>
            <c:spPr>
              <a:solidFill>
                <a:srgbClr val="FCE4D6"/>
              </a:solidFill>
              <a:ln w="3175">
                <a:solidFill>
                  <a:sysClr val="windowText" lastClr="000000">
                    <a:lumMod val="50000"/>
                    <a:lumOff val="50000"/>
                  </a:sysClr>
                </a:solidFill>
              </a:ln>
              <a:effectLst/>
            </c:spPr>
            <c:extLst>
              <c:ext xmlns:c16="http://schemas.microsoft.com/office/drawing/2014/chart" uri="{C3380CC4-5D6E-409C-BE32-E72D297353CC}">
                <c16:uniqueId val="{00000017-C46E-4426-989A-CD6E2441FD70}"/>
              </c:ext>
            </c:extLst>
          </c:dPt>
          <c:dLbls>
            <c:dLbl>
              <c:idx val="4"/>
              <c:layout>
                <c:manualLayout>
                  <c:x val="3.5866141732283463E-3"/>
                  <c:y val="-4.216207349081364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46E-4426-989A-CD6E2441FD70}"/>
                </c:ext>
              </c:extLst>
            </c:dLbl>
            <c:dLbl>
              <c:idx val="6"/>
              <c:layout>
                <c:manualLayout>
                  <c:x val="-1.4016038451625072E-2"/>
                  <c:y val="2.454377357005963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C46E-4426-989A-CD6E2441FD70}"/>
                </c:ext>
              </c:extLst>
            </c:dLbl>
            <c:dLbl>
              <c:idx val="7"/>
              <c:layout>
                <c:manualLayout>
                  <c:x val="-1.4001880470335399E-2"/>
                  <c:y val="8.074659832403177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46E-4426-989A-CD6E2441FD70}"/>
                </c:ext>
              </c:extLst>
            </c:dLbl>
            <c:dLbl>
              <c:idx val="8"/>
              <c:layout>
                <c:manualLayout>
                  <c:x val="-3.0393555577337087E-2"/>
                  <c:y val="-1.799333434498417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C46E-4426-989A-CD6E2441FD70}"/>
                </c:ext>
              </c:extLst>
            </c:dLbl>
            <c:dLbl>
              <c:idx val="9"/>
              <c:layout>
                <c:manualLayout>
                  <c:x val="-5.2013700569586478E-2"/>
                  <c:y val="-8.867681689681706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C46E-4426-989A-CD6E2441FD70}"/>
                </c:ext>
              </c:extLst>
            </c:dLbl>
            <c:dLbl>
              <c:idx val="10"/>
              <c:layout>
                <c:manualLayout>
                  <c:x val="-2.2711852408490434E-2"/>
                  <c:y val="-3.879652891354319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C46E-4426-989A-CD6E2441FD70}"/>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'3-3組込み IoT産業の位置づけ_主要'!$C$6:$C$10</c:f>
              <c:strCache>
                <c:ptCount val="5"/>
                <c:pt idx="0">
                  <c:v>A．ユーザー企業 (n=325)</c:v>
                </c:pt>
                <c:pt idx="1">
                  <c:v>B．メーカー企業 (n=267)</c:v>
                </c:pt>
                <c:pt idx="2">
                  <c:v>C．サブシステム提供企業 (n=194)</c:v>
                </c:pt>
                <c:pt idx="3">
                  <c:v>D．サービス提供企業 (n=388)</c:v>
                </c:pt>
                <c:pt idx="4">
                  <c:v>E．その他 (n=40)</c:v>
                </c:pt>
              </c:strCache>
            </c:strRef>
          </c:cat>
          <c:val>
            <c:numRef>
              <c:f>'3-3組込み IoT産業の位置づけ_主要'!$D$6:$D$10</c:f>
              <c:numCache>
                <c:formatCode>0</c:formatCode>
                <c:ptCount val="5"/>
                <c:pt idx="0">
                  <c:v>325</c:v>
                </c:pt>
                <c:pt idx="1">
                  <c:v>267</c:v>
                </c:pt>
                <c:pt idx="2">
                  <c:v>194</c:v>
                </c:pt>
                <c:pt idx="3">
                  <c:v>388</c:v>
                </c:pt>
                <c:pt idx="4">
                  <c:v>40</c:v>
                </c:pt>
              </c:numCache>
            </c:numRef>
          </c:val>
          <c:extLst>
            <c:ext xmlns:c16="http://schemas.microsoft.com/office/drawing/2014/chart" uri="{C3380CC4-5D6E-409C-BE32-E72D297353CC}">
              <c16:uniqueId val="{00000018-C46E-4426-989A-CD6E2441FD70}"/>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5840857392825882"/>
          <c:y val="0.10186640282530129"/>
          <c:w val="0.42285761154855639"/>
          <c:h val="0.78373912684998148"/>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4">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33370828646413"/>
          <c:y val="0.12416454425871909"/>
          <c:w val="0.58006884556097149"/>
          <c:h val="0.72979590853841003"/>
        </c:manualLayout>
      </c:layout>
      <c:barChart>
        <c:barDir val="bar"/>
        <c:grouping val="stacked"/>
        <c:varyColors val="0"/>
        <c:ser>
          <c:idx val="0"/>
          <c:order val="0"/>
          <c:tx>
            <c:strRef>
              <c:f>'17-2DXの効果・位置づけ'!$N$5</c:f>
              <c:strCache>
                <c:ptCount val="1"/>
                <c:pt idx="0">
                  <c:v>効果があった</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'17-2DXの効果・位置づけ'!$M$24:$M$28</c:f>
              <c:strCache>
                <c:ptCount val="5"/>
                <c:pt idx="0">
                  <c:v>生産効率の向上（n=257）</c:v>
                </c:pt>
                <c:pt idx="1">
                  <c:v>労働環境の改善（n=252）</c:v>
                </c:pt>
                <c:pt idx="2">
                  <c:v>製品サービスの価値向上（n=250）</c:v>
                </c:pt>
                <c:pt idx="3">
                  <c:v>新規事業の創出（n=249）</c:v>
                </c:pt>
                <c:pt idx="4">
                  <c:v>地域社会への貢献（n=251）</c:v>
                </c:pt>
              </c:strCache>
            </c:strRef>
          </c:cat>
          <c:val>
            <c:numRef>
              <c:f>'17-2DXの効果・位置づけ'!$N$24:$N$28</c:f>
              <c:numCache>
                <c:formatCode>0.0%</c:formatCode>
                <c:ptCount val="5"/>
                <c:pt idx="0">
                  <c:v>0.14785992217898833</c:v>
                </c:pt>
                <c:pt idx="1">
                  <c:v>0.15476190476190477</c:v>
                </c:pt>
                <c:pt idx="2">
                  <c:v>0.08</c:v>
                </c:pt>
                <c:pt idx="3">
                  <c:v>6.4257028112449793E-2</c:v>
                </c:pt>
                <c:pt idx="4">
                  <c:v>3.5856573705179286E-2</c:v>
                </c:pt>
              </c:numCache>
            </c:numRef>
          </c:val>
          <c:extLst>
            <c:ext xmlns:c16="http://schemas.microsoft.com/office/drawing/2014/chart" uri="{C3380CC4-5D6E-409C-BE32-E72D297353CC}">
              <c16:uniqueId val="{00000000-A5E4-4952-8284-305C9FB7E73D}"/>
            </c:ext>
          </c:extLst>
        </c:ser>
        <c:ser>
          <c:idx val="2"/>
          <c:order val="1"/>
          <c:tx>
            <c:strRef>
              <c:f>'17-2DXの効果・位置づけ'!$O$5</c:f>
              <c:strCache>
                <c:ptCount val="1"/>
                <c:pt idx="0">
                  <c:v>やや効果があった</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'17-2DXの効果・位置づけ'!$M$24:$M$28</c:f>
              <c:strCache>
                <c:ptCount val="5"/>
                <c:pt idx="0">
                  <c:v>生産効率の向上（n=257）</c:v>
                </c:pt>
                <c:pt idx="1">
                  <c:v>労働環境の改善（n=252）</c:v>
                </c:pt>
                <c:pt idx="2">
                  <c:v>製品サービスの価値向上（n=250）</c:v>
                </c:pt>
                <c:pt idx="3">
                  <c:v>新規事業の創出（n=249）</c:v>
                </c:pt>
                <c:pt idx="4">
                  <c:v>地域社会への貢献（n=251）</c:v>
                </c:pt>
              </c:strCache>
            </c:strRef>
          </c:cat>
          <c:val>
            <c:numRef>
              <c:f>'17-2DXの効果・位置づけ'!$O$24:$O$28</c:f>
              <c:numCache>
                <c:formatCode>0.0%</c:formatCode>
                <c:ptCount val="5"/>
                <c:pt idx="0">
                  <c:v>0.33073929961089493</c:v>
                </c:pt>
                <c:pt idx="1">
                  <c:v>0.36507936507936506</c:v>
                </c:pt>
                <c:pt idx="2">
                  <c:v>0.23200000000000001</c:v>
                </c:pt>
                <c:pt idx="3">
                  <c:v>0.17670682730923695</c:v>
                </c:pt>
                <c:pt idx="4">
                  <c:v>0.11155378486055777</c:v>
                </c:pt>
              </c:numCache>
            </c:numRef>
          </c:val>
          <c:extLst>
            <c:ext xmlns:c16="http://schemas.microsoft.com/office/drawing/2014/chart" uri="{C3380CC4-5D6E-409C-BE32-E72D297353CC}">
              <c16:uniqueId val="{00000001-A5E4-4952-8284-305C9FB7E73D}"/>
            </c:ext>
          </c:extLst>
        </c:ser>
        <c:ser>
          <c:idx val="1"/>
          <c:order val="2"/>
          <c:tx>
            <c:strRef>
              <c:f>'17-2DXの効果・位置づけ'!$P$5</c:f>
              <c:strCache>
                <c:ptCount val="1"/>
                <c:pt idx="0">
                  <c:v>あまり効果がなかった</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'17-2DXの効果・位置づけ'!$M$24:$M$28</c:f>
              <c:strCache>
                <c:ptCount val="5"/>
                <c:pt idx="0">
                  <c:v>生産効率の向上（n=257）</c:v>
                </c:pt>
                <c:pt idx="1">
                  <c:v>労働環境の改善（n=252）</c:v>
                </c:pt>
                <c:pt idx="2">
                  <c:v>製品サービスの価値向上（n=250）</c:v>
                </c:pt>
                <c:pt idx="3">
                  <c:v>新規事業の創出（n=249）</c:v>
                </c:pt>
                <c:pt idx="4">
                  <c:v>地域社会への貢献（n=251）</c:v>
                </c:pt>
              </c:strCache>
            </c:strRef>
          </c:cat>
          <c:val>
            <c:numRef>
              <c:f>'17-2DXの効果・位置づけ'!$P$24:$P$28</c:f>
              <c:numCache>
                <c:formatCode>0.0%</c:formatCode>
                <c:ptCount val="5"/>
                <c:pt idx="0">
                  <c:v>0.13618677042801555</c:v>
                </c:pt>
                <c:pt idx="1">
                  <c:v>0.11507936507936507</c:v>
                </c:pt>
                <c:pt idx="2">
                  <c:v>0.216</c:v>
                </c:pt>
                <c:pt idx="3">
                  <c:v>0.22088353413654618</c:v>
                </c:pt>
                <c:pt idx="4">
                  <c:v>0.1752988047808765</c:v>
                </c:pt>
              </c:numCache>
            </c:numRef>
          </c:val>
          <c:extLst>
            <c:ext xmlns:c16="http://schemas.microsoft.com/office/drawing/2014/chart" uri="{C3380CC4-5D6E-409C-BE32-E72D297353CC}">
              <c16:uniqueId val="{00000002-A5E4-4952-8284-305C9FB7E73D}"/>
            </c:ext>
          </c:extLst>
        </c:ser>
        <c:ser>
          <c:idx val="3"/>
          <c:order val="3"/>
          <c:tx>
            <c:strRef>
              <c:f>'17-2DXの効果・位置づけ'!$Q$5</c:f>
              <c:strCache>
                <c:ptCount val="1"/>
                <c:pt idx="0">
                  <c:v>効果がなかった</c:v>
                </c:pt>
              </c:strCache>
            </c:strRef>
          </c:tx>
          <c:spPr>
            <a:solidFill>
              <a:schemeClr val="accent6">
                <a:lumMod val="60000"/>
                <a:lumOff val="40000"/>
              </a:schemeClr>
            </a:solidFill>
            <a:ln>
              <a:solidFill>
                <a:schemeClr val="tx1"/>
              </a:solid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E4-4952-8284-305C9FB7E73D}"/>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'17-2DXの効果・位置づけ'!$M$24:$M$28</c:f>
              <c:strCache>
                <c:ptCount val="5"/>
                <c:pt idx="0">
                  <c:v>生産効率の向上（n=257）</c:v>
                </c:pt>
                <c:pt idx="1">
                  <c:v>労働環境の改善（n=252）</c:v>
                </c:pt>
                <c:pt idx="2">
                  <c:v>製品サービスの価値向上（n=250）</c:v>
                </c:pt>
                <c:pt idx="3">
                  <c:v>新規事業の創出（n=249）</c:v>
                </c:pt>
                <c:pt idx="4">
                  <c:v>地域社会への貢献（n=251）</c:v>
                </c:pt>
              </c:strCache>
            </c:strRef>
          </c:cat>
          <c:val>
            <c:numRef>
              <c:f>'17-2DXの効果・位置づけ'!$Q$24:$Q$28</c:f>
              <c:numCache>
                <c:formatCode>0.0%</c:formatCode>
                <c:ptCount val="5"/>
                <c:pt idx="0">
                  <c:v>2.3346303501945526E-2</c:v>
                </c:pt>
                <c:pt idx="1">
                  <c:v>5.5555555555555552E-2</c:v>
                </c:pt>
                <c:pt idx="2">
                  <c:v>8.4000000000000005E-2</c:v>
                </c:pt>
                <c:pt idx="3">
                  <c:v>0.14859437751004015</c:v>
                </c:pt>
                <c:pt idx="4">
                  <c:v>0.19920318725099601</c:v>
                </c:pt>
              </c:numCache>
            </c:numRef>
          </c:val>
          <c:extLst>
            <c:ext xmlns:c16="http://schemas.microsoft.com/office/drawing/2014/chart" uri="{C3380CC4-5D6E-409C-BE32-E72D297353CC}">
              <c16:uniqueId val="{00000004-A5E4-4952-8284-305C9FB7E73D}"/>
            </c:ext>
          </c:extLst>
        </c:ser>
        <c:ser>
          <c:idx val="4"/>
          <c:order val="4"/>
          <c:tx>
            <c:strRef>
              <c:f>'17-2DXの効果・位置づけ'!$R$5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'17-2DXの効果・位置づけ'!$M$24:$M$28</c:f>
              <c:strCache>
                <c:ptCount val="5"/>
                <c:pt idx="0">
                  <c:v>生産効率の向上（n=257）</c:v>
                </c:pt>
                <c:pt idx="1">
                  <c:v>労働環境の改善（n=252）</c:v>
                </c:pt>
                <c:pt idx="2">
                  <c:v>製品サービスの価値向上（n=250）</c:v>
                </c:pt>
                <c:pt idx="3">
                  <c:v>新規事業の創出（n=249）</c:v>
                </c:pt>
                <c:pt idx="4">
                  <c:v>地域社会への貢献（n=251）</c:v>
                </c:pt>
              </c:strCache>
            </c:strRef>
          </c:cat>
          <c:val>
            <c:numRef>
              <c:f>'17-2DXの効果・位置づけ'!$R$24:$R$28</c:f>
              <c:numCache>
                <c:formatCode>0.0%</c:formatCode>
                <c:ptCount val="5"/>
                <c:pt idx="0">
                  <c:v>0.36186770428015563</c:v>
                </c:pt>
                <c:pt idx="1">
                  <c:v>0.30952380952380953</c:v>
                </c:pt>
                <c:pt idx="2">
                  <c:v>0.38800000000000001</c:v>
                </c:pt>
                <c:pt idx="3">
                  <c:v>0.38955823293172692</c:v>
                </c:pt>
                <c:pt idx="4">
                  <c:v>0.47808764940239046</c:v>
                </c:pt>
              </c:numCache>
            </c:numRef>
          </c:val>
          <c:extLst>
            <c:ext xmlns:c16="http://schemas.microsoft.com/office/drawing/2014/chart" uri="{C3380CC4-5D6E-409C-BE32-E72D297353CC}">
              <c16:uniqueId val="{00000005-A5E4-4952-8284-305C9FB7E73D}"/>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403607764390897"/>
          <c:y val="0.88797037037037041"/>
          <c:w val="0.81966131191432401"/>
          <c:h val="0.1120296296296296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22122605961378"/>
          <c:y val="0.12669027777777778"/>
          <c:w val="0.58020966191107315"/>
          <c:h val="0.72979590853841003"/>
        </c:manualLayout>
      </c:layout>
      <c:barChart>
        <c:barDir val="bar"/>
        <c:grouping val="stacked"/>
        <c:varyColors val="0"/>
        <c:ser>
          <c:idx val="0"/>
          <c:order val="0"/>
          <c:tx>
            <c:strRef>
              <c:f>'17-3DXの効果・従業員別'!$N$5</c:f>
              <c:strCache>
                <c:ptCount val="1"/>
                <c:pt idx="0">
                  <c:v>効果があった</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'17-3DXの効果・従業員別'!$M$6:$M$10</c:f>
              <c:strCache>
                <c:ptCount val="5"/>
                <c:pt idx="0">
                  <c:v>生産効率の向上（n=260）</c:v>
                </c:pt>
                <c:pt idx="1">
                  <c:v>労働環境の改善（n=253）</c:v>
                </c:pt>
                <c:pt idx="2">
                  <c:v>製品サービスの価値向上（n=256）</c:v>
                </c:pt>
                <c:pt idx="3">
                  <c:v>新規事業の創出（n=254）</c:v>
                </c:pt>
                <c:pt idx="4">
                  <c:v>地域社会への貢献（n=256）</c:v>
                </c:pt>
              </c:strCache>
            </c:strRef>
          </c:cat>
          <c:val>
            <c:numRef>
              <c:f>'17-3DXの効果・従業員別'!$N$6:$N$10</c:f>
              <c:numCache>
                <c:formatCode>0.0%</c:formatCode>
                <c:ptCount val="5"/>
                <c:pt idx="0">
                  <c:v>0.13461538461538461</c:v>
                </c:pt>
                <c:pt idx="1">
                  <c:v>0.11067193675889328</c:v>
                </c:pt>
                <c:pt idx="2">
                  <c:v>0.12109375</c:v>
                </c:pt>
                <c:pt idx="3">
                  <c:v>9.055118110236221E-2</c:v>
                </c:pt>
                <c:pt idx="4">
                  <c:v>3.125E-2</c:v>
                </c:pt>
              </c:numCache>
            </c:numRef>
          </c:val>
          <c:extLst>
            <c:ext xmlns:c16="http://schemas.microsoft.com/office/drawing/2014/chart" uri="{C3380CC4-5D6E-409C-BE32-E72D297353CC}">
              <c16:uniqueId val="{00000000-F2B0-4DB0-865B-C4DD0ABE7241}"/>
            </c:ext>
          </c:extLst>
        </c:ser>
        <c:ser>
          <c:idx val="2"/>
          <c:order val="1"/>
          <c:tx>
            <c:strRef>
              <c:f>'17-3DXの効果・従業員別'!$O$5</c:f>
              <c:strCache>
                <c:ptCount val="1"/>
                <c:pt idx="0">
                  <c:v>やや効果があった</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'17-3DXの効果・従業員別'!$M$6:$M$10</c:f>
              <c:strCache>
                <c:ptCount val="5"/>
                <c:pt idx="0">
                  <c:v>生産効率の向上（n=260）</c:v>
                </c:pt>
                <c:pt idx="1">
                  <c:v>労働環境の改善（n=253）</c:v>
                </c:pt>
                <c:pt idx="2">
                  <c:v>製品サービスの価値向上（n=256）</c:v>
                </c:pt>
                <c:pt idx="3">
                  <c:v>新規事業の創出（n=254）</c:v>
                </c:pt>
                <c:pt idx="4">
                  <c:v>地域社会への貢献（n=256）</c:v>
                </c:pt>
              </c:strCache>
            </c:strRef>
          </c:cat>
          <c:val>
            <c:numRef>
              <c:f>'17-3DXの効果・従業員別'!$O$6:$O$10</c:f>
              <c:numCache>
                <c:formatCode>0.0%</c:formatCode>
                <c:ptCount val="5"/>
                <c:pt idx="0">
                  <c:v>0.31538461538461537</c:v>
                </c:pt>
                <c:pt idx="1">
                  <c:v>0.3201581027667984</c:v>
                </c:pt>
                <c:pt idx="2">
                  <c:v>0.25390625</c:v>
                </c:pt>
                <c:pt idx="3">
                  <c:v>0.18110236220472442</c:v>
                </c:pt>
                <c:pt idx="4">
                  <c:v>0.1015625</c:v>
                </c:pt>
              </c:numCache>
            </c:numRef>
          </c:val>
          <c:extLst>
            <c:ext xmlns:c16="http://schemas.microsoft.com/office/drawing/2014/chart" uri="{C3380CC4-5D6E-409C-BE32-E72D297353CC}">
              <c16:uniqueId val="{00000001-F2B0-4DB0-865B-C4DD0ABE7241}"/>
            </c:ext>
          </c:extLst>
        </c:ser>
        <c:ser>
          <c:idx val="1"/>
          <c:order val="2"/>
          <c:tx>
            <c:strRef>
              <c:f>'17-3DXの効果・従業員別'!$P$5</c:f>
              <c:strCache>
                <c:ptCount val="1"/>
                <c:pt idx="0">
                  <c:v>あまり効果がなかった</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'17-3DXの効果・従業員別'!$M$6:$M$10</c:f>
              <c:strCache>
                <c:ptCount val="5"/>
                <c:pt idx="0">
                  <c:v>生産効率の向上（n=260）</c:v>
                </c:pt>
                <c:pt idx="1">
                  <c:v>労働環境の改善（n=253）</c:v>
                </c:pt>
                <c:pt idx="2">
                  <c:v>製品サービスの価値向上（n=256）</c:v>
                </c:pt>
                <c:pt idx="3">
                  <c:v>新規事業の創出（n=254）</c:v>
                </c:pt>
                <c:pt idx="4">
                  <c:v>地域社会への貢献（n=256）</c:v>
                </c:pt>
              </c:strCache>
            </c:strRef>
          </c:cat>
          <c:val>
            <c:numRef>
              <c:f>'17-3DXの効果・従業員別'!$P$6:$P$10</c:f>
              <c:numCache>
                <c:formatCode>0.0%</c:formatCode>
                <c:ptCount val="5"/>
                <c:pt idx="0">
                  <c:v>0.16538461538461538</c:v>
                </c:pt>
                <c:pt idx="1">
                  <c:v>0.1541501976284585</c:v>
                </c:pt>
                <c:pt idx="2">
                  <c:v>0.19140625</c:v>
                </c:pt>
                <c:pt idx="3">
                  <c:v>0.22440944881889763</c:v>
                </c:pt>
                <c:pt idx="4">
                  <c:v>0.1953125</c:v>
                </c:pt>
              </c:numCache>
            </c:numRef>
          </c:val>
          <c:extLst>
            <c:ext xmlns:c16="http://schemas.microsoft.com/office/drawing/2014/chart" uri="{C3380CC4-5D6E-409C-BE32-E72D297353CC}">
              <c16:uniqueId val="{00000002-F2B0-4DB0-865B-C4DD0ABE7241}"/>
            </c:ext>
          </c:extLst>
        </c:ser>
        <c:ser>
          <c:idx val="3"/>
          <c:order val="3"/>
          <c:tx>
            <c:strRef>
              <c:f>'17-3DXの効果・従業員別'!$Q$5</c:f>
              <c:strCache>
                <c:ptCount val="1"/>
                <c:pt idx="0">
                  <c:v>効果がなかった</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'17-3DXの効果・従業員別'!$M$6:$M$10</c:f>
              <c:strCache>
                <c:ptCount val="5"/>
                <c:pt idx="0">
                  <c:v>生産効率の向上（n=260）</c:v>
                </c:pt>
                <c:pt idx="1">
                  <c:v>労働環境の改善（n=253）</c:v>
                </c:pt>
                <c:pt idx="2">
                  <c:v>製品サービスの価値向上（n=256）</c:v>
                </c:pt>
                <c:pt idx="3">
                  <c:v>新規事業の創出（n=254）</c:v>
                </c:pt>
                <c:pt idx="4">
                  <c:v>地域社会への貢献（n=256）</c:v>
                </c:pt>
              </c:strCache>
            </c:strRef>
          </c:cat>
          <c:val>
            <c:numRef>
              <c:f>'17-3DXの効果・従業員別'!$Q$6:$Q$10</c:f>
              <c:numCache>
                <c:formatCode>0.0%</c:formatCode>
                <c:ptCount val="5"/>
                <c:pt idx="0">
                  <c:v>0.05</c:v>
                </c:pt>
                <c:pt idx="1">
                  <c:v>7.5098814229249009E-2</c:v>
                </c:pt>
                <c:pt idx="2">
                  <c:v>7.8125E-2</c:v>
                </c:pt>
                <c:pt idx="3">
                  <c:v>0.1062992125984252</c:v>
                </c:pt>
                <c:pt idx="4">
                  <c:v>0.19140625</c:v>
                </c:pt>
              </c:numCache>
            </c:numRef>
          </c:val>
          <c:extLst>
            <c:ext xmlns:c16="http://schemas.microsoft.com/office/drawing/2014/chart" uri="{C3380CC4-5D6E-409C-BE32-E72D297353CC}">
              <c16:uniqueId val="{00000003-F2B0-4DB0-865B-C4DD0ABE7241}"/>
            </c:ext>
          </c:extLst>
        </c:ser>
        <c:ser>
          <c:idx val="4"/>
          <c:order val="4"/>
          <c:tx>
            <c:strRef>
              <c:f>'17-3DXの効果・従業員別'!$R$5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'17-3DXの効果・従業員別'!$M$6:$M$10</c:f>
              <c:strCache>
                <c:ptCount val="5"/>
                <c:pt idx="0">
                  <c:v>生産効率の向上（n=260）</c:v>
                </c:pt>
                <c:pt idx="1">
                  <c:v>労働環境の改善（n=253）</c:v>
                </c:pt>
                <c:pt idx="2">
                  <c:v>製品サービスの価値向上（n=256）</c:v>
                </c:pt>
                <c:pt idx="3">
                  <c:v>新規事業の創出（n=254）</c:v>
                </c:pt>
                <c:pt idx="4">
                  <c:v>地域社会への貢献（n=256）</c:v>
                </c:pt>
              </c:strCache>
            </c:strRef>
          </c:cat>
          <c:val>
            <c:numRef>
              <c:f>'17-3DXの効果・従業員別'!$R$6:$R$10</c:f>
              <c:numCache>
                <c:formatCode>0.0%</c:formatCode>
                <c:ptCount val="5"/>
                <c:pt idx="0">
                  <c:v>0.33461538461538459</c:v>
                </c:pt>
                <c:pt idx="1">
                  <c:v>0.33992094861660077</c:v>
                </c:pt>
                <c:pt idx="2">
                  <c:v>0.35546875</c:v>
                </c:pt>
                <c:pt idx="3">
                  <c:v>0.39763779527559057</c:v>
                </c:pt>
                <c:pt idx="4">
                  <c:v>0.48046875</c:v>
                </c:pt>
              </c:numCache>
            </c:numRef>
          </c:val>
          <c:extLst>
            <c:ext xmlns:c16="http://schemas.microsoft.com/office/drawing/2014/chart" uri="{C3380CC4-5D6E-409C-BE32-E72D297353CC}">
              <c16:uniqueId val="{00000004-F2B0-4DB0-865B-C4DD0ABE724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6059576719576716"/>
          <c:h val="7.79700924268673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36562096404608"/>
          <c:y val="0.12416454425871909"/>
          <c:w val="0.58562568297639839"/>
          <c:h val="0.72979590853841003"/>
        </c:manualLayout>
      </c:layout>
      <c:barChart>
        <c:barDir val="bar"/>
        <c:grouping val="stacked"/>
        <c:varyColors val="0"/>
        <c:ser>
          <c:idx val="0"/>
          <c:order val="0"/>
          <c:tx>
            <c:strRef>
              <c:f>'17-3DXの効果・従業員別'!$N$5</c:f>
              <c:strCache>
                <c:ptCount val="1"/>
                <c:pt idx="0">
                  <c:v>効果があった</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'17-3DXの効果・従業員別'!$M$12:$M$16</c:f>
              <c:strCache>
                <c:ptCount val="5"/>
                <c:pt idx="0">
                  <c:v>生産効率の向上（n=303）</c:v>
                </c:pt>
                <c:pt idx="1">
                  <c:v>労働環境の改善（n=301）</c:v>
                </c:pt>
                <c:pt idx="2">
                  <c:v>製品サービスの価値向上（n=296）</c:v>
                </c:pt>
                <c:pt idx="3">
                  <c:v>新規事業の創出（n=299）</c:v>
                </c:pt>
                <c:pt idx="4">
                  <c:v>地域社会への貢献（n=299）</c:v>
                </c:pt>
              </c:strCache>
            </c:strRef>
          </c:cat>
          <c:val>
            <c:numRef>
              <c:f>'17-3DXの効果・従業員別'!$N$12:$N$16</c:f>
              <c:numCache>
                <c:formatCode>0.0%</c:formatCode>
                <c:ptCount val="5"/>
                <c:pt idx="0">
                  <c:v>0.11881188118811881</c:v>
                </c:pt>
                <c:pt idx="1">
                  <c:v>0.11960132890365449</c:v>
                </c:pt>
                <c:pt idx="2">
                  <c:v>5.7432432432432436E-2</c:v>
                </c:pt>
                <c:pt idx="3">
                  <c:v>4.3478260869565216E-2</c:v>
                </c:pt>
                <c:pt idx="4">
                  <c:v>3.0100334448160536E-2</c:v>
                </c:pt>
              </c:numCache>
            </c:numRef>
          </c:val>
          <c:extLst>
            <c:ext xmlns:c16="http://schemas.microsoft.com/office/drawing/2014/chart" uri="{C3380CC4-5D6E-409C-BE32-E72D297353CC}">
              <c16:uniqueId val="{00000000-5AB7-48F1-8EA8-055096714CB0}"/>
            </c:ext>
          </c:extLst>
        </c:ser>
        <c:ser>
          <c:idx val="2"/>
          <c:order val="1"/>
          <c:tx>
            <c:strRef>
              <c:f>'17-3DXの効果・従業員別'!$O$5</c:f>
              <c:strCache>
                <c:ptCount val="1"/>
                <c:pt idx="0">
                  <c:v>やや効果があった</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'17-3DXの効果・従業員別'!$M$12:$M$16</c:f>
              <c:strCache>
                <c:ptCount val="5"/>
                <c:pt idx="0">
                  <c:v>生産効率の向上（n=303）</c:v>
                </c:pt>
                <c:pt idx="1">
                  <c:v>労働環境の改善（n=301）</c:v>
                </c:pt>
                <c:pt idx="2">
                  <c:v>製品サービスの価値向上（n=296）</c:v>
                </c:pt>
                <c:pt idx="3">
                  <c:v>新規事業の創出（n=299）</c:v>
                </c:pt>
                <c:pt idx="4">
                  <c:v>地域社会への貢献（n=299）</c:v>
                </c:pt>
              </c:strCache>
            </c:strRef>
          </c:cat>
          <c:val>
            <c:numRef>
              <c:f>'17-3DXの効果・従業員別'!$O$12:$O$16</c:f>
              <c:numCache>
                <c:formatCode>0.0%</c:formatCode>
                <c:ptCount val="5"/>
                <c:pt idx="0">
                  <c:v>0.32013201320132012</c:v>
                </c:pt>
                <c:pt idx="1">
                  <c:v>0.33554817275747506</c:v>
                </c:pt>
                <c:pt idx="2">
                  <c:v>0.20608108108108109</c:v>
                </c:pt>
                <c:pt idx="3">
                  <c:v>0.16722408026755853</c:v>
                </c:pt>
                <c:pt idx="4">
                  <c:v>8.3612040133779264E-2</c:v>
                </c:pt>
              </c:numCache>
            </c:numRef>
          </c:val>
          <c:extLst>
            <c:ext xmlns:c16="http://schemas.microsoft.com/office/drawing/2014/chart" uri="{C3380CC4-5D6E-409C-BE32-E72D297353CC}">
              <c16:uniqueId val="{00000001-5AB7-48F1-8EA8-055096714CB0}"/>
            </c:ext>
          </c:extLst>
        </c:ser>
        <c:ser>
          <c:idx val="1"/>
          <c:order val="2"/>
          <c:tx>
            <c:strRef>
              <c:f>'17-3DXの効果・従業員別'!$P$5</c:f>
              <c:strCache>
                <c:ptCount val="1"/>
                <c:pt idx="0">
                  <c:v>あまり効果がなかった</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'17-3DXの効果・従業員別'!$M$12:$M$16</c:f>
              <c:strCache>
                <c:ptCount val="5"/>
                <c:pt idx="0">
                  <c:v>生産効率の向上（n=303）</c:v>
                </c:pt>
                <c:pt idx="1">
                  <c:v>労働環境の改善（n=301）</c:v>
                </c:pt>
                <c:pt idx="2">
                  <c:v>製品サービスの価値向上（n=296）</c:v>
                </c:pt>
                <c:pt idx="3">
                  <c:v>新規事業の創出（n=299）</c:v>
                </c:pt>
                <c:pt idx="4">
                  <c:v>地域社会への貢献（n=299）</c:v>
                </c:pt>
              </c:strCache>
            </c:strRef>
          </c:cat>
          <c:val>
            <c:numRef>
              <c:f>'17-3DXの効果・従業員別'!$P$12:$P$16</c:f>
              <c:numCache>
                <c:formatCode>0.0%</c:formatCode>
                <c:ptCount val="5"/>
                <c:pt idx="0">
                  <c:v>0.16831683168316833</c:v>
                </c:pt>
                <c:pt idx="1">
                  <c:v>0.13953488372093023</c:v>
                </c:pt>
                <c:pt idx="2">
                  <c:v>0.20608108108108109</c:v>
                </c:pt>
                <c:pt idx="3">
                  <c:v>0.1939799331103679</c:v>
                </c:pt>
                <c:pt idx="4">
                  <c:v>0.15384615384615385</c:v>
                </c:pt>
              </c:numCache>
            </c:numRef>
          </c:val>
          <c:extLst>
            <c:ext xmlns:c16="http://schemas.microsoft.com/office/drawing/2014/chart" uri="{C3380CC4-5D6E-409C-BE32-E72D297353CC}">
              <c16:uniqueId val="{00000002-5AB7-48F1-8EA8-055096714CB0}"/>
            </c:ext>
          </c:extLst>
        </c:ser>
        <c:ser>
          <c:idx val="3"/>
          <c:order val="3"/>
          <c:tx>
            <c:strRef>
              <c:f>'17-3DXの効果・従業員別'!$Q$5</c:f>
              <c:strCache>
                <c:ptCount val="1"/>
                <c:pt idx="0">
                  <c:v>効果がなかった</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'17-3DXの効果・従業員別'!$M$12:$M$16</c:f>
              <c:strCache>
                <c:ptCount val="5"/>
                <c:pt idx="0">
                  <c:v>生産効率の向上（n=303）</c:v>
                </c:pt>
                <c:pt idx="1">
                  <c:v>労働環境の改善（n=301）</c:v>
                </c:pt>
                <c:pt idx="2">
                  <c:v>製品サービスの価値向上（n=296）</c:v>
                </c:pt>
                <c:pt idx="3">
                  <c:v>新規事業の創出（n=299）</c:v>
                </c:pt>
                <c:pt idx="4">
                  <c:v>地域社会への貢献（n=299）</c:v>
                </c:pt>
              </c:strCache>
            </c:strRef>
          </c:cat>
          <c:val>
            <c:numRef>
              <c:f>'17-3DXの効果・従業員別'!$Q$12:$Q$16</c:f>
              <c:numCache>
                <c:formatCode>0.0%</c:formatCode>
                <c:ptCount val="5"/>
                <c:pt idx="0">
                  <c:v>3.9603960396039604E-2</c:v>
                </c:pt>
                <c:pt idx="1">
                  <c:v>5.9800664451827246E-2</c:v>
                </c:pt>
                <c:pt idx="2">
                  <c:v>0.10135135135135136</c:v>
                </c:pt>
                <c:pt idx="3">
                  <c:v>0.15719063545150502</c:v>
                </c:pt>
                <c:pt idx="4">
                  <c:v>0.1939799331103679</c:v>
                </c:pt>
              </c:numCache>
            </c:numRef>
          </c:val>
          <c:extLst>
            <c:ext xmlns:c16="http://schemas.microsoft.com/office/drawing/2014/chart" uri="{C3380CC4-5D6E-409C-BE32-E72D297353CC}">
              <c16:uniqueId val="{00000003-5AB7-48F1-8EA8-055096714CB0}"/>
            </c:ext>
          </c:extLst>
        </c:ser>
        <c:ser>
          <c:idx val="4"/>
          <c:order val="4"/>
          <c:tx>
            <c:strRef>
              <c:f>'17-3DXの効果・従業員別'!$R$5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'17-3DXの効果・従業員別'!$M$12:$M$16</c:f>
              <c:strCache>
                <c:ptCount val="5"/>
                <c:pt idx="0">
                  <c:v>生産効率の向上（n=303）</c:v>
                </c:pt>
                <c:pt idx="1">
                  <c:v>労働環境の改善（n=301）</c:v>
                </c:pt>
                <c:pt idx="2">
                  <c:v>製品サービスの価値向上（n=296）</c:v>
                </c:pt>
                <c:pt idx="3">
                  <c:v>新規事業の創出（n=299）</c:v>
                </c:pt>
                <c:pt idx="4">
                  <c:v>地域社会への貢献（n=299）</c:v>
                </c:pt>
              </c:strCache>
            </c:strRef>
          </c:cat>
          <c:val>
            <c:numRef>
              <c:f>'17-3DXの効果・従業員別'!$R$12:$R$16</c:f>
              <c:numCache>
                <c:formatCode>0.0%</c:formatCode>
                <c:ptCount val="5"/>
                <c:pt idx="0">
                  <c:v>0.35313531353135313</c:v>
                </c:pt>
                <c:pt idx="1">
                  <c:v>0.34551495016611294</c:v>
                </c:pt>
                <c:pt idx="2">
                  <c:v>0.42905405405405406</c:v>
                </c:pt>
                <c:pt idx="3">
                  <c:v>0.43812709030100333</c:v>
                </c:pt>
                <c:pt idx="4">
                  <c:v>0.53846153846153844</c:v>
                </c:pt>
              </c:numCache>
            </c:numRef>
          </c:val>
          <c:extLst>
            <c:ext xmlns:c16="http://schemas.microsoft.com/office/drawing/2014/chart" uri="{C3380CC4-5D6E-409C-BE32-E72D297353CC}">
              <c16:uniqueId val="{00000004-5AB7-48F1-8EA8-055096714CB0}"/>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23092258517190301"/>
          <c:y val="0.89619879958096671"/>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90109404641254"/>
          <c:y val="0.12669035224878453"/>
          <c:w val="0.5749291338582676"/>
          <c:h val="0.67009487179487182"/>
        </c:manualLayout>
      </c:layout>
      <c:barChart>
        <c:barDir val="bar"/>
        <c:grouping val="stacked"/>
        <c:varyColors val="0"/>
        <c:ser>
          <c:idx val="0"/>
          <c:order val="0"/>
          <c:tx>
            <c:strRef>
              <c:f>'17-3DXの効果・従業員別'!$N$5</c:f>
              <c:strCache>
                <c:ptCount val="1"/>
                <c:pt idx="0">
                  <c:v>効果があった</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'17-3DXの効果・従業員別'!$M$18:$M$22</c:f>
              <c:strCache>
                <c:ptCount val="5"/>
                <c:pt idx="0">
                  <c:v>生産効率の向上（n=258）</c:v>
                </c:pt>
                <c:pt idx="1">
                  <c:v>労働環境の改善（n=253）</c:v>
                </c:pt>
                <c:pt idx="2">
                  <c:v>製品サービスの価値向上（n=253）</c:v>
                </c:pt>
                <c:pt idx="3">
                  <c:v>新規事業の創出（n=252）</c:v>
                </c:pt>
                <c:pt idx="4">
                  <c:v>地域社会への貢献（n=252）</c:v>
                </c:pt>
              </c:strCache>
            </c:strRef>
          </c:cat>
          <c:val>
            <c:numRef>
              <c:f>'17-3DXの効果・従業員別'!$N$18:$N$22</c:f>
              <c:numCache>
                <c:formatCode>0.0%</c:formatCode>
                <c:ptCount val="5"/>
                <c:pt idx="0">
                  <c:v>0.17829457364341086</c:v>
                </c:pt>
                <c:pt idx="1">
                  <c:v>0.14624505928853754</c:v>
                </c:pt>
                <c:pt idx="2">
                  <c:v>0.11067193675889328</c:v>
                </c:pt>
                <c:pt idx="3">
                  <c:v>7.9365079365079361E-2</c:v>
                </c:pt>
                <c:pt idx="4">
                  <c:v>3.5714285714285712E-2</c:v>
                </c:pt>
              </c:numCache>
            </c:numRef>
          </c:val>
          <c:extLst>
            <c:ext xmlns:c16="http://schemas.microsoft.com/office/drawing/2014/chart" uri="{C3380CC4-5D6E-409C-BE32-E72D297353CC}">
              <c16:uniqueId val="{00000000-2E91-44B2-966B-1F180135223B}"/>
            </c:ext>
          </c:extLst>
        </c:ser>
        <c:ser>
          <c:idx val="2"/>
          <c:order val="1"/>
          <c:tx>
            <c:strRef>
              <c:f>'17-3DXの効果・従業員別'!$O$5</c:f>
              <c:strCache>
                <c:ptCount val="1"/>
                <c:pt idx="0">
                  <c:v>やや効果があった</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'17-3DXの効果・従業員別'!$M$18:$M$22</c:f>
              <c:strCache>
                <c:ptCount val="5"/>
                <c:pt idx="0">
                  <c:v>生産効率の向上（n=258）</c:v>
                </c:pt>
                <c:pt idx="1">
                  <c:v>労働環境の改善（n=253）</c:v>
                </c:pt>
                <c:pt idx="2">
                  <c:v>製品サービスの価値向上（n=253）</c:v>
                </c:pt>
                <c:pt idx="3">
                  <c:v>新規事業の創出（n=252）</c:v>
                </c:pt>
                <c:pt idx="4">
                  <c:v>地域社会への貢献（n=252）</c:v>
                </c:pt>
              </c:strCache>
            </c:strRef>
          </c:cat>
          <c:val>
            <c:numRef>
              <c:f>'17-3DXの効果・従業員別'!$O$18:$O$22</c:f>
              <c:numCache>
                <c:formatCode>0.0%</c:formatCode>
                <c:ptCount val="5"/>
                <c:pt idx="0">
                  <c:v>0.4263565891472868</c:v>
                </c:pt>
                <c:pt idx="1">
                  <c:v>0.43083003952569171</c:v>
                </c:pt>
                <c:pt idx="2">
                  <c:v>0.25296442687747034</c:v>
                </c:pt>
                <c:pt idx="3">
                  <c:v>0.18253968253968253</c:v>
                </c:pt>
                <c:pt idx="4">
                  <c:v>0.12698412698412698</c:v>
                </c:pt>
              </c:numCache>
            </c:numRef>
          </c:val>
          <c:extLst>
            <c:ext xmlns:c16="http://schemas.microsoft.com/office/drawing/2014/chart" uri="{C3380CC4-5D6E-409C-BE32-E72D297353CC}">
              <c16:uniqueId val="{00000001-2E91-44B2-966B-1F180135223B}"/>
            </c:ext>
          </c:extLst>
        </c:ser>
        <c:ser>
          <c:idx val="1"/>
          <c:order val="2"/>
          <c:tx>
            <c:strRef>
              <c:f>'17-3DXの効果・従業員別'!$P$5</c:f>
              <c:strCache>
                <c:ptCount val="1"/>
                <c:pt idx="0">
                  <c:v>あまり効果がなかった</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'17-3DXの効果・従業員別'!$M$18:$M$22</c:f>
              <c:strCache>
                <c:ptCount val="5"/>
                <c:pt idx="0">
                  <c:v>生産効率の向上（n=258）</c:v>
                </c:pt>
                <c:pt idx="1">
                  <c:v>労働環境の改善（n=253）</c:v>
                </c:pt>
                <c:pt idx="2">
                  <c:v>製品サービスの価値向上（n=253）</c:v>
                </c:pt>
                <c:pt idx="3">
                  <c:v>新規事業の創出（n=252）</c:v>
                </c:pt>
                <c:pt idx="4">
                  <c:v>地域社会への貢献（n=252）</c:v>
                </c:pt>
              </c:strCache>
            </c:strRef>
          </c:cat>
          <c:val>
            <c:numRef>
              <c:f>'17-3DXの効果・従業員別'!$P$18:$P$22</c:f>
              <c:numCache>
                <c:formatCode>0.0%</c:formatCode>
                <c:ptCount val="5"/>
                <c:pt idx="0">
                  <c:v>8.9147286821705432E-2</c:v>
                </c:pt>
                <c:pt idx="1">
                  <c:v>0.10276679841897234</c:v>
                </c:pt>
                <c:pt idx="2">
                  <c:v>0.14229249011857709</c:v>
                </c:pt>
                <c:pt idx="3">
                  <c:v>0.17460317460317459</c:v>
                </c:pt>
                <c:pt idx="4">
                  <c:v>0.13095238095238096</c:v>
                </c:pt>
              </c:numCache>
            </c:numRef>
          </c:val>
          <c:extLst>
            <c:ext xmlns:c16="http://schemas.microsoft.com/office/drawing/2014/chart" uri="{C3380CC4-5D6E-409C-BE32-E72D297353CC}">
              <c16:uniqueId val="{00000002-2E91-44B2-966B-1F180135223B}"/>
            </c:ext>
          </c:extLst>
        </c:ser>
        <c:ser>
          <c:idx val="3"/>
          <c:order val="3"/>
          <c:tx>
            <c:strRef>
              <c:f>'17-3DXの効果・従業員別'!$Q$5</c:f>
              <c:strCache>
                <c:ptCount val="1"/>
                <c:pt idx="0">
                  <c:v>効果がなかった</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'17-3DXの効果・従業員別'!$M$18:$M$22</c:f>
              <c:strCache>
                <c:ptCount val="5"/>
                <c:pt idx="0">
                  <c:v>生産効率の向上（n=258）</c:v>
                </c:pt>
                <c:pt idx="1">
                  <c:v>労働環境の改善（n=253）</c:v>
                </c:pt>
                <c:pt idx="2">
                  <c:v>製品サービスの価値向上（n=253）</c:v>
                </c:pt>
                <c:pt idx="3">
                  <c:v>新規事業の創出（n=252）</c:v>
                </c:pt>
                <c:pt idx="4">
                  <c:v>地域社会への貢献（n=252）</c:v>
                </c:pt>
              </c:strCache>
            </c:strRef>
          </c:cat>
          <c:val>
            <c:numRef>
              <c:f>'17-3DXの効果・従業員別'!$Q$18:$Q$22</c:f>
              <c:numCache>
                <c:formatCode>0.0%</c:formatCode>
                <c:ptCount val="5"/>
                <c:pt idx="0">
                  <c:v>7.7519379844961239E-3</c:v>
                </c:pt>
                <c:pt idx="1">
                  <c:v>3.1620553359683792E-2</c:v>
                </c:pt>
                <c:pt idx="2">
                  <c:v>6.7193675889328064E-2</c:v>
                </c:pt>
                <c:pt idx="3">
                  <c:v>0.11904761904761904</c:v>
                </c:pt>
                <c:pt idx="4">
                  <c:v>0.18650793650793651</c:v>
                </c:pt>
              </c:numCache>
            </c:numRef>
          </c:val>
          <c:extLst>
            <c:ext xmlns:c16="http://schemas.microsoft.com/office/drawing/2014/chart" uri="{C3380CC4-5D6E-409C-BE32-E72D297353CC}">
              <c16:uniqueId val="{00000004-2E91-44B2-966B-1F180135223B}"/>
            </c:ext>
          </c:extLst>
        </c:ser>
        <c:ser>
          <c:idx val="4"/>
          <c:order val="4"/>
          <c:tx>
            <c:strRef>
              <c:f>'17-3DXの効果・従業員別'!$R$5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'17-3DXの効果・従業員別'!$M$18:$M$22</c:f>
              <c:strCache>
                <c:ptCount val="5"/>
                <c:pt idx="0">
                  <c:v>生産効率の向上（n=258）</c:v>
                </c:pt>
                <c:pt idx="1">
                  <c:v>労働環境の改善（n=253）</c:v>
                </c:pt>
                <c:pt idx="2">
                  <c:v>製品サービスの価値向上（n=253）</c:v>
                </c:pt>
                <c:pt idx="3">
                  <c:v>新規事業の創出（n=252）</c:v>
                </c:pt>
                <c:pt idx="4">
                  <c:v>地域社会への貢献（n=252）</c:v>
                </c:pt>
              </c:strCache>
            </c:strRef>
          </c:cat>
          <c:val>
            <c:numRef>
              <c:f>'17-3DXの効果・従業員別'!$R$18:$R$22</c:f>
              <c:numCache>
                <c:formatCode>0.0%</c:formatCode>
                <c:ptCount val="5"/>
                <c:pt idx="0">
                  <c:v>0.29844961240310075</c:v>
                </c:pt>
                <c:pt idx="1">
                  <c:v>0.28853754940711462</c:v>
                </c:pt>
                <c:pt idx="2">
                  <c:v>0.4268774703557312</c:v>
                </c:pt>
                <c:pt idx="3">
                  <c:v>0.44444444444444442</c:v>
                </c:pt>
                <c:pt idx="4">
                  <c:v>0.51984126984126988</c:v>
                </c:pt>
              </c:numCache>
            </c:numRef>
          </c:val>
          <c:extLst>
            <c:ext xmlns:c16="http://schemas.microsoft.com/office/drawing/2014/chart" uri="{C3380CC4-5D6E-409C-BE32-E72D297353CC}">
              <c16:uniqueId val="{00000005-2E91-44B2-966B-1F180135223B}"/>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24552253175887709"/>
          <c:y val="0.85820726495726507"/>
          <c:w val="0.6495926898026636"/>
          <c:h val="8.057179487179486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50735907892098"/>
          <c:y val="0.12669027777777778"/>
          <c:w val="0.72992347738571195"/>
          <c:h val="0.72979590853841003"/>
        </c:manualLayout>
      </c:layout>
      <c:barChart>
        <c:barDir val="bar"/>
        <c:grouping val="stacked"/>
        <c:varyColors val="0"/>
        <c:ser>
          <c:idx val="0"/>
          <c:order val="0"/>
          <c:tx>
            <c:strRef>
              <c:f>'17-5DXの効果・提供製品・サービス提供先別'!$N$5</c:f>
              <c:strCache>
                <c:ptCount val="1"/>
                <c:pt idx="0">
                  <c:v>効果があった</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'17-5DXの効果・提供製品・サービス提供先別'!$M$6:$M$10</c:f>
              <c:strCache>
                <c:ptCount val="5"/>
                <c:pt idx="0">
                  <c:v>生産効率の向上（n=113）</c:v>
                </c:pt>
                <c:pt idx="1">
                  <c:v>労働環境の改善（n=109）</c:v>
                </c:pt>
                <c:pt idx="2">
                  <c:v>製品サービスの価値向上（n=108）</c:v>
                </c:pt>
                <c:pt idx="3">
                  <c:v>新規事業の創出（n=109）</c:v>
                </c:pt>
                <c:pt idx="4">
                  <c:v>地域社会への貢献（n=110）</c:v>
                </c:pt>
              </c:strCache>
            </c:strRef>
          </c:cat>
          <c:val>
            <c:numRef>
              <c:f>'17-5DXの効果・提供製品・サービス提供先別'!$N$6:$N$10</c:f>
              <c:numCache>
                <c:formatCode>0.0%</c:formatCode>
                <c:ptCount val="5"/>
                <c:pt idx="0">
                  <c:v>0.15044247787610621</c:v>
                </c:pt>
                <c:pt idx="1">
                  <c:v>0.14678899082568808</c:v>
                </c:pt>
                <c:pt idx="2">
                  <c:v>9.2592592592592587E-2</c:v>
                </c:pt>
                <c:pt idx="3">
                  <c:v>5.5045871559633031E-2</c:v>
                </c:pt>
                <c:pt idx="4">
                  <c:v>2.7272727272727271E-2</c:v>
                </c:pt>
              </c:numCache>
            </c:numRef>
          </c:val>
          <c:extLst>
            <c:ext xmlns:c16="http://schemas.microsoft.com/office/drawing/2014/chart" uri="{C3380CC4-5D6E-409C-BE32-E72D297353CC}">
              <c16:uniqueId val="{00000000-56FB-4F3C-9BEE-E67F9BD4A403}"/>
            </c:ext>
          </c:extLst>
        </c:ser>
        <c:ser>
          <c:idx val="2"/>
          <c:order val="1"/>
          <c:tx>
            <c:strRef>
              <c:f>'17-5DXの効果・提供製品・サービス提供先別'!$O$5</c:f>
              <c:strCache>
                <c:ptCount val="1"/>
                <c:pt idx="0">
                  <c:v>やや効果があった</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'17-5DXの効果・提供製品・サービス提供先別'!$M$6:$M$10</c:f>
              <c:strCache>
                <c:ptCount val="5"/>
                <c:pt idx="0">
                  <c:v>生産効率の向上（n=113）</c:v>
                </c:pt>
                <c:pt idx="1">
                  <c:v>労働環境の改善（n=109）</c:v>
                </c:pt>
                <c:pt idx="2">
                  <c:v>製品サービスの価値向上（n=108）</c:v>
                </c:pt>
                <c:pt idx="3">
                  <c:v>新規事業の創出（n=109）</c:v>
                </c:pt>
                <c:pt idx="4">
                  <c:v>地域社会への貢献（n=110）</c:v>
                </c:pt>
              </c:strCache>
            </c:strRef>
          </c:cat>
          <c:val>
            <c:numRef>
              <c:f>'17-5DXの効果・提供製品・サービス提供先別'!$O$6:$O$10</c:f>
              <c:numCache>
                <c:formatCode>0.0%</c:formatCode>
                <c:ptCount val="5"/>
                <c:pt idx="0">
                  <c:v>0.31858407079646017</c:v>
                </c:pt>
                <c:pt idx="1">
                  <c:v>0.22935779816513763</c:v>
                </c:pt>
                <c:pt idx="2">
                  <c:v>0.18518518518518517</c:v>
                </c:pt>
                <c:pt idx="3">
                  <c:v>0.15596330275229359</c:v>
                </c:pt>
                <c:pt idx="4">
                  <c:v>0.11818181818181818</c:v>
                </c:pt>
              </c:numCache>
            </c:numRef>
          </c:val>
          <c:extLst>
            <c:ext xmlns:c16="http://schemas.microsoft.com/office/drawing/2014/chart" uri="{C3380CC4-5D6E-409C-BE32-E72D297353CC}">
              <c16:uniqueId val="{00000001-56FB-4F3C-9BEE-E67F9BD4A403}"/>
            </c:ext>
          </c:extLst>
        </c:ser>
        <c:ser>
          <c:idx val="1"/>
          <c:order val="2"/>
          <c:tx>
            <c:strRef>
              <c:f>'17-5DXの効果・提供製品・サービス提供先別'!$P$5</c:f>
              <c:strCache>
                <c:ptCount val="1"/>
                <c:pt idx="0">
                  <c:v>あまり効果がなかった</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'17-5DXの効果・提供製品・サービス提供先別'!$M$6:$M$10</c:f>
              <c:strCache>
                <c:ptCount val="5"/>
                <c:pt idx="0">
                  <c:v>生産効率の向上（n=113）</c:v>
                </c:pt>
                <c:pt idx="1">
                  <c:v>労働環境の改善（n=109）</c:v>
                </c:pt>
                <c:pt idx="2">
                  <c:v>製品サービスの価値向上（n=108）</c:v>
                </c:pt>
                <c:pt idx="3">
                  <c:v>新規事業の創出（n=109）</c:v>
                </c:pt>
                <c:pt idx="4">
                  <c:v>地域社会への貢献（n=110）</c:v>
                </c:pt>
              </c:strCache>
            </c:strRef>
          </c:cat>
          <c:val>
            <c:numRef>
              <c:f>'17-5DXの効果・提供製品・サービス提供先別'!$P$6:$P$10</c:f>
              <c:numCache>
                <c:formatCode>0.0%</c:formatCode>
                <c:ptCount val="5"/>
                <c:pt idx="0">
                  <c:v>0.11504424778761062</c:v>
                </c:pt>
                <c:pt idx="1">
                  <c:v>0.10091743119266056</c:v>
                </c:pt>
                <c:pt idx="2">
                  <c:v>0.16666666666666666</c:v>
                </c:pt>
                <c:pt idx="3">
                  <c:v>0.1743119266055046</c:v>
                </c:pt>
                <c:pt idx="4">
                  <c:v>0.10909090909090909</c:v>
                </c:pt>
              </c:numCache>
            </c:numRef>
          </c:val>
          <c:extLst>
            <c:ext xmlns:c16="http://schemas.microsoft.com/office/drawing/2014/chart" uri="{C3380CC4-5D6E-409C-BE32-E72D297353CC}">
              <c16:uniqueId val="{00000002-56FB-4F3C-9BEE-E67F9BD4A403}"/>
            </c:ext>
          </c:extLst>
        </c:ser>
        <c:ser>
          <c:idx val="3"/>
          <c:order val="3"/>
          <c:tx>
            <c:strRef>
              <c:f>'17-5DXの効果・提供製品・サービス提供先別'!$Q$5</c:f>
              <c:strCache>
                <c:ptCount val="1"/>
                <c:pt idx="0">
                  <c:v>効果がなかった</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'17-5DXの効果・提供製品・サービス提供先別'!$M$6:$M$10</c:f>
              <c:strCache>
                <c:ptCount val="5"/>
                <c:pt idx="0">
                  <c:v>生産効率の向上（n=113）</c:v>
                </c:pt>
                <c:pt idx="1">
                  <c:v>労働環境の改善（n=109）</c:v>
                </c:pt>
                <c:pt idx="2">
                  <c:v>製品サービスの価値向上（n=108）</c:v>
                </c:pt>
                <c:pt idx="3">
                  <c:v>新規事業の創出（n=109）</c:v>
                </c:pt>
                <c:pt idx="4">
                  <c:v>地域社会への貢献（n=110）</c:v>
                </c:pt>
              </c:strCache>
            </c:strRef>
          </c:cat>
          <c:val>
            <c:numRef>
              <c:f>'17-5DXの効果・提供製品・サービス提供先別'!$Q$6:$Q$10</c:f>
              <c:numCache>
                <c:formatCode>0.0%</c:formatCode>
                <c:ptCount val="5"/>
                <c:pt idx="0">
                  <c:v>5.3097345132743362E-2</c:v>
                </c:pt>
                <c:pt idx="1">
                  <c:v>9.1743119266055051E-2</c:v>
                </c:pt>
                <c:pt idx="2">
                  <c:v>0.12037037037037036</c:v>
                </c:pt>
                <c:pt idx="3">
                  <c:v>0.12844036697247707</c:v>
                </c:pt>
                <c:pt idx="4">
                  <c:v>0.18181818181818182</c:v>
                </c:pt>
              </c:numCache>
            </c:numRef>
          </c:val>
          <c:extLst>
            <c:ext xmlns:c16="http://schemas.microsoft.com/office/drawing/2014/chart" uri="{C3380CC4-5D6E-409C-BE32-E72D297353CC}">
              <c16:uniqueId val="{00000003-56FB-4F3C-9BEE-E67F9BD4A403}"/>
            </c:ext>
          </c:extLst>
        </c:ser>
        <c:ser>
          <c:idx val="4"/>
          <c:order val="4"/>
          <c:tx>
            <c:strRef>
              <c:f>'17-5DXの効果・提供製品・サービス提供先別'!$R$5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'17-5DXの効果・提供製品・サービス提供先別'!$M$6:$M$10</c:f>
              <c:strCache>
                <c:ptCount val="5"/>
                <c:pt idx="0">
                  <c:v>生産効率の向上（n=113）</c:v>
                </c:pt>
                <c:pt idx="1">
                  <c:v>労働環境の改善（n=109）</c:v>
                </c:pt>
                <c:pt idx="2">
                  <c:v>製品サービスの価値向上（n=108）</c:v>
                </c:pt>
                <c:pt idx="3">
                  <c:v>新規事業の創出（n=109）</c:v>
                </c:pt>
                <c:pt idx="4">
                  <c:v>地域社会への貢献（n=110）</c:v>
                </c:pt>
              </c:strCache>
            </c:strRef>
          </c:cat>
          <c:val>
            <c:numRef>
              <c:f>'17-5DXの効果・提供製品・サービス提供先別'!$R$6:$R$10</c:f>
              <c:numCache>
                <c:formatCode>0.0%</c:formatCode>
                <c:ptCount val="5"/>
                <c:pt idx="0">
                  <c:v>0.36283185840707965</c:v>
                </c:pt>
                <c:pt idx="1">
                  <c:v>0.43119266055045874</c:v>
                </c:pt>
                <c:pt idx="2">
                  <c:v>0.43518518518518517</c:v>
                </c:pt>
                <c:pt idx="3">
                  <c:v>0.48623853211009177</c:v>
                </c:pt>
                <c:pt idx="4">
                  <c:v>0.5636363636363636</c:v>
                </c:pt>
              </c:numCache>
            </c:numRef>
          </c:val>
          <c:extLst>
            <c:ext xmlns:c16="http://schemas.microsoft.com/office/drawing/2014/chart" uri="{C3380CC4-5D6E-409C-BE32-E72D297353CC}">
              <c16:uniqueId val="{00000004-56FB-4F3C-9BEE-E67F9BD4A403}"/>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11203963237181"/>
          <c:y val="0.12416454425871909"/>
          <c:w val="0.73069116921328103"/>
          <c:h val="0.72979590853841003"/>
        </c:manualLayout>
      </c:layout>
      <c:barChart>
        <c:barDir val="bar"/>
        <c:grouping val="stacked"/>
        <c:varyColors val="0"/>
        <c:ser>
          <c:idx val="0"/>
          <c:order val="0"/>
          <c:tx>
            <c:strRef>
              <c:f>'17-5DXの効果・提供製品・サービス提供先別'!$N$5</c:f>
              <c:strCache>
                <c:ptCount val="1"/>
                <c:pt idx="0">
                  <c:v>効果があった</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'17-5DXの効果・提供製品・サービス提供先別'!$M$12:$M$16</c:f>
              <c:strCache>
                <c:ptCount val="5"/>
                <c:pt idx="0">
                  <c:v>生産効率の向上（n=47）</c:v>
                </c:pt>
                <c:pt idx="1">
                  <c:v>労働環境の改善（n=46）</c:v>
                </c:pt>
                <c:pt idx="2">
                  <c:v>製品サービスの価値向上（n=46）</c:v>
                </c:pt>
                <c:pt idx="3">
                  <c:v>新規事業の創出（n=46）</c:v>
                </c:pt>
                <c:pt idx="4">
                  <c:v>地域社会への貢献（n=46）</c:v>
                </c:pt>
              </c:strCache>
            </c:strRef>
          </c:cat>
          <c:val>
            <c:numRef>
              <c:f>'17-5DXの効果・提供製品・サービス提供先別'!$N$12:$N$16</c:f>
              <c:numCache>
                <c:formatCode>0.0%</c:formatCode>
                <c:ptCount val="5"/>
                <c:pt idx="0">
                  <c:v>0.1276595744680851</c:v>
                </c:pt>
                <c:pt idx="1">
                  <c:v>8.6956521739130432E-2</c:v>
                </c:pt>
                <c:pt idx="2">
                  <c:v>2.1739130434782608E-2</c:v>
                </c:pt>
                <c:pt idx="3">
                  <c:v>6.5217391304347824E-2</c:v>
                </c:pt>
                <c:pt idx="4">
                  <c:v>2.1739130434782608E-2</c:v>
                </c:pt>
              </c:numCache>
            </c:numRef>
          </c:val>
          <c:extLst>
            <c:ext xmlns:c16="http://schemas.microsoft.com/office/drawing/2014/chart" uri="{C3380CC4-5D6E-409C-BE32-E72D297353CC}">
              <c16:uniqueId val="{00000000-FBDF-4262-99BA-99DFA164B3C5}"/>
            </c:ext>
          </c:extLst>
        </c:ser>
        <c:ser>
          <c:idx val="2"/>
          <c:order val="1"/>
          <c:tx>
            <c:strRef>
              <c:f>'17-5DXの効果・提供製品・サービス提供先別'!$O$5</c:f>
              <c:strCache>
                <c:ptCount val="1"/>
                <c:pt idx="0">
                  <c:v>やや効果があった</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'17-5DXの効果・提供製品・サービス提供先別'!$M$12:$M$16</c:f>
              <c:strCache>
                <c:ptCount val="5"/>
                <c:pt idx="0">
                  <c:v>生産効率の向上（n=47）</c:v>
                </c:pt>
                <c:pt idx="1">
                  <c:v>労働環境の改善（n=46）</c:v>
                </c:pt>
                <c:pt idx="2">
                  <c:v>製品サービスの価値向上（n=46）</c:v>
                </c:pt>
                <c:pt idx="3">
                  <c:v>新規事業の創出（n=46）</c:v>
                </c:pt>
                <c:pt idx="4">
                  <c:v>地域社会への貢献（n=46）</c:v>
                </c:pt>
              </c:strCache>
            </c:strRef>
          </c:cat>
          <c:val>
            <c:numRef>
              <c:f>'17-5DXの効果・提供製品・サービス提供先別'!$O$12:$O$16</c:f>
              <c:numCache>
                <c:formatCode>0.0%</c:formatCode>
                <c:ptCount val="5"/>
                <c:pt idx="0">
                  <c:v>0.42553191489361702</c:v>
                </c:pt>
                <c:pt idx="1">
                  <c:v>0.36956521739130432</c:v>
                </c:pt>
                <c:pt idx="2">
                  <c:v>0.39130434782608697</c:v>
                </c:pt>
                <c:pt idx="3">
                  <c:v>0.19565217391304349</c:v>
                </c:pt>
                <c:pt idx="4">
                  <c:v>0.13043478260869565</c:v>
                </c:pt>
              </c:numCache>
            </c:numRef>
          </c:val>
          <c:extLst>
            <c:ext xmlns:c16="http://schemas.microsoft.com/office/drawing/2014/chart" uri="{C3380CC4-5D6E-409C-BE32-E72D297353CC}">
              <c16:uniqueId val="{00000001-FBDF-4262-99BA-99DFA164B3C5}"/>
            </c:ext>
          </c:extLst>
        </c:ser>
        <c:ser>
          <c:idx val="1"/>
          <c:order val="2"/>
          <c:tx>
            <c:strRef>
              <c:f>'17-5DXの効果・提供製品・サービス提供先別'!$P$5</c:f>
              <c:strCache>
                <c:ptCount val="1"/>
                <c:pt idx="0">
                  <c:v>あまり効果がなかった</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'17-5DXの効果・提供製品・サービス提供先別'!$M$12:$M$16</c:f>
              <c:strCache>
                <c:ptCount val="5"/>
                <c:pt idx="0">
                  <c:v>生産効率の向上（n=47）</c:v>
                </c:pt>
                <c:pt idx="1">
                  <c:v>労働環境の改善（n=46）</c:v>
                </c:pt>
                <c:pt idx="2">
                  <c:v>製品サービスの価値向上（n=46）</c:v>
                </c:pt>
                <c:pt idx="3">
                  <c:v>新規事業の創出（n=46）</c:v>
                </c:pt>
                <c:pt idx="4">
                  <c:v>地域社会への貢献（n=46）</c:v>
                </c:pt>
              </c:strCache>
            </c:strRef>
          </c:cat>
          <c:val>
            <c:numRef>
              <c:f>'17-5DXの効果・提供製品・サービス提供先別'!$P$12:$P$16</c:f>
              <c:numCache>
                <c:formatCode>0.0%</c:formatCode>
                <c:ptCount val="5"/>
                <c:pt idx="0">
                  <c:v>0.19148936170212766</c:v>
                </c:pt>
                <c:pt idx="1">
                  <c:v>0.2391304347826087</c:v>
                </c:pt>
                <c:pt idx="2">
                  <c:v>0.28260869565217389</c:v>
                </c:pt>
                <c:pt idx="3">
                  <c:v>0.41304347826086957</c:v>
                </c:pt>
                <c:pt idx="4">
                  <c:v>0.36956521739130432</c:v>
                </c:pt>
              </c:numCache>
            </c:numRef>
          </c:val>
          <c:extLst>
            <c:ext xmlns:c16="http://schemas.microsoft.com/office/drawing/2014/chart" uri="{C3380CC4-5D6E-409C-BE32-E72D297353CC}">
              <c16:uniqueId val="{00000002-FBDF-4262-99BA-99DFA164B3C5}"/>
            </c:ext>
          </c:extLst>
        </c:ser>
        <c:ser>
          <c:idx val="3"/>
          <c:order val="3"/>
          <c:tx>
            <c:strRef>
              <c:f>'17-5DXの効果・提供製品・サービス提供先別'!$Q$5</c:f>
              <c:strCache>
                <c:ptCount val="1"/>
                <c:pt idx="0">
                  <c:v>効果がなかった</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'17-5DXの効果・提供製品・サービス提供先別'!$M$12:$M$16</c:f>
              <c:strCache>
                <c:ptCount val="5"/>
                <c:pt idx="0">
                  <c:v>生産効率の向上（n=47）</c:v>
                </c:pt>
                <c:pt idx="1">
                  <c:v>労働環境の改善（n=46）</c:v>
                </c:pt>
                <c:pt idx="2">
                  <c:v>製品サービスの価値向上（n=46）</c:v>
                </c:pt>
                <c:pt idx="3">
                  <c:v>新規事業の創出（n=46）</c:v>
                </c:pt>
                <c:pt idx="4">
                  <c:v>地域社会への貢献（n=46）</c:v>
                </c:pt>
              </c:strCache>
            </c:strRef>
          </c:cat>
          <c:val>
            <c:numRef>
              <c:f>'17-5DXの効果・提供製品・サービス提供先別'!$Q$12:$Q$16</c:f>
              <c:numCache>
                <c:formatCode>0.0%</c:formatCode>
                <c:ptCount val="5"/>
                <c:pt idx="0">
                  <c:v>2.1276595744680851E-2</c:v>
                </c:pt>
                <c:pt idx="1">
                  <c:v>4.3478260869565216E-2</c:v>
                </c:pt>
                <c:pt idx="2">
                  <c:v>6.5217391304347824E-2</c:v>
                </c:pt>
                <c:pt idx="3">
                  <c:v>6.5217391304347824E-2</c:v>
                </c:pt>
                <c:pt idx="4">
                  <c:v>0.10869565217391304</c:v>
                </c:pt>
              </c:numCache>
            </c:numRef>
          </c:val>
          <c:extLst>
            <c:ext xmlns:c16="http://schemas.microsoft.com/office/drawing/2014/chart" uri="{C3380CC4-5D6E-409C-BE32-E72D297353CC}">
              <c16:uniqueId val="{00000003-FBDF-4262-99BA-99DFA164B3C5}"/>
            </c:ext>
          </c:extLst>
        </c:ser>
        <c:ser>
          <c:idx val="4"/>
          <c:order val="4"/>
          <c:tx>
            <c:strRef>
              <c:f>'17-5DXの効果・提供製品・サービス提供先別'!$R$5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'17-5DXの効果・提供製品・サービス提供先別'!$M$12:$M$16</c:f>
              <c:strCache>
                <c:ptCount val="5"/>
                <c:pt idx="0">
                  <c:v>生産効率の向上（n=47）</c:v>
                </c:pt>
                <c:pt idx="1">
                  <c:v>労働環境の改善（n=46）</c:v>
                </c:pt>
                <c:pt idx="2">
                  <c:v>製品サービスの価値向上（n=46）</c:v>
                </c:pt>
                <c:pt idx="3">
                  <c:v>新規事業の創出（n=46）</c:v>
                </c:pt>
                <c:pt idx="4">
                  <c:v>地域社会への貢献（n=46）</c:v>
                </c:pt>
              </c:strCache>
            </c:strRef>
          </c:cat>
          <c:val>
            <c:numRef>
              <c:f>'17-5DXの効果・提供製品・サービス提供先別'!$R$12:$R$16</c:f>
              <c:numCache>
                <c:formatCode>0.0%</c:formatCode>
                <c:ptCount val="5"/>
                <c:pt idx="0">
                  <c:v>0.23404255319148937</c:v>
                </c:pt>
                <c:pt idx="1">
                  <c:v>0.2608695652173913</c:v>
                </c:pt>
                <c:pt idx="2">
                  <c:v>0.2391304347826087</c:v>
                </c:pt>
                <c:pt idx="3">
                  <c:v>0.2608695652173913</c:v>
                </c:pt>
                <c:pt idx="4">
                  <c:v>0.36956521739130432</c:v>
                </c:pt>
              </c:numCache>
            </c:numRef>
          </c:val>
          <c:extLst>
            <c:ext xmlns:c16="http://schemas.microsoft.com/office/drawing/2014/chart" uri="{C3380CC4-5D6E-409C-BE32-E72D297353CC}">
              <c16:uniqueId val="{00000004-FBDF-4262-99BA-99DFA164B3C5}"/>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40442087631288"/>
          <c:y val="0.12669035224878453"/>
          <c:w val="0.72642587433305128"/>
          <c:h val="0.72979590853841003"/>
        </c:manualLayout>
      </c:layout>
      <c:barChart>
        <c:barDir val="bar"/>
        <c:grouping val="stacked"/>
        <c:varyColors val="0"/>
        <c:ser>
          <c:idx val="0"/>
          <c:order val="0"/>
          <c:tx>
            <c:strRef>
              <c:f>'17-5DXの効果・提供製品・サービス提供先別'!$N$5</c:f>
              <c:strCache>
                <c:ptCount val="1"/>
                <c:pt idx="0">
                  <c:v>効果があった</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'17-5DXの効果・提供製品・サービス提供先別'!$M$18:$M$22</c:f>
              <c:strCache>
                <c:ptCount val="5"/>
                <c:pt idx="0">
                  <c:v>生産効率の向上（n=635）</c:v>
                </c:pt>
                <c:pt idx="1">
                  <c:v>労働環境の改善（n=628）</c:v>
                </c:pt>
                <c:pt idx="2">
                  <c:v>製品サービスの価値向上（n=626）</c:v>
                </c:pt>
                <c:pt idx="3">
                  <c:v>新規事業の創出（n=625）</c:v>
                </c:pt>
                <c:pt idx="4">
                  <c:v>地域社会への貢献（n=625）</c:v>
                </c:pt>
              </c:strCache>
            </c:strRef>
          </c:cat>
          <c:val>
            <c:numRef>
              <c:f>'17-5DXの効果・提供製品・サービス提供先別'!$N$18:$N$22</c:f>
              <c:numCache>
                <c:formatCode>0.0%</c:formatCode>
                <c:ptCount val="5"/>
                <c:pt idx="0">
                  <c:v>0.14015748031496064</c:v>
                </c:pt>
                <c:pt idx="1">
                  <c:v>0.12738853503184713</c:v>
                </c:pt>
                <c:pt idx="2">
                  <c:v>9.9041533546325874E-2</c:v>
                </c:pt>
                <c:pt idx="3">
                  <c:v>7.1999999999999995E-2</c:v>
                </c:pt>
                <c:pt idx="4">
                  <c:v>3.2000000000000001E-2</c:v>
                </c:pt>
              </c:numCache>
            </c:numRef>
          </c:val>
          <c:extLst>
            <c:ext xmlns:c16="http://schemas.microsoft.com/office/drawing/2014/chart" uri="{C3380CC4-5D6E-409C-BE32-E72D297353CC}">
              <c16:uniqueId val="{00000000-636F-4F91-877F-15EFCF77BBCD}"/>
            </c:ext>
          </c:extLst>
        </c:ser>
        <c:ser>
          <c:idx val="2"/>
          <c:order val="1"/>
          <c:tx>
            <c:strRef>
              <c:f>'17-5DXの効果・提供製品・サービス提供先別'!$O$5</c:f>
              <c:strCache>
                <c:ptCount val="1"/>
                <c:pt idx="0">
                  <c:v>やや効果があった</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'17-5DXの効果・提供製品・サービス提供先別'!$M$18:$M$22</c:f>
              <c:strCache>
                <c:ptCount val="5"/>
                <c:pt idx="0">
                  <c:v>生産効率の向上（n=635）</c:v>
                </c:pt>
                <c:pt idx="1">
                  <c:v>労働環境の改善（n=628）</c:v>
                </c:pt>
                <c:pt idx="2">
                  <c:v>製品サービスの価値向上（n=626）</c:v>
                </c:pt>
                <c:pt idx="3">
                  <c:v>新規事業の創出（n=625）</c:v>
                </c:pt>
                <c:pt idx="4">
                  <c:v>地域社会への貢献（n=625）</c:v>
                </c:pt>
              </c:strCache>
            </c:strRef>
          </c:cat>
          <c:val>
            <c:numRef>
              <c:f>'17-5DXの効果・提供製品・サービス提供先別'!$O$18:$O$22</c:f>
              <c:numCache>
                <c:formatCode>0.0%</c:formatCode>
                <c:ptCount val="5"/>
                <c:pt idx="0">
                  <c:v>0.35590551181102364</c:v>
                </c:pt>
                <c:pt idx="1">
                  <c:v>0.38216560509554143</c:v>
                </c:pt>
                <c:pt idx="2">
                  <c:v>0.2364217252396166</c:v>
                </c:pt>
                <c:pt idx="3">
                  <c:v>0.18079999999999999</c:v>
                </c:pt>
                <c:pt idx="4">
                  <c:v>9.9199999999999997E-2</c:v>
                </c:pt>
              </c:numCache>
            </c:numRef>
          </c:val>
          <c:extLst>
            <c:ext xmlns:c16="http://schemas.microsoft.com/office/drawing/2014/chart" uri="{C3380CC4-5D6E-409C-BE32-E72D297353CC}">
              <c16:uniqueId val="{00000001-636F-4F91-877F-15EFCF77BBCD}"/>
            </c:ext>
          </c:extLst>
        </c:ser>
        <c:ser>
          <c:idx val="1"/>
          <c:order val="2"/>
          <c:tx>
            <c:strRef>
              <c:f>'17-5DXの効果・提供製品・サービス提供先別'!$P$5</c:f>
              <c:strCache>
                <c:ptCount val="1"/>
                <c:pt idx="0">
                  <c:v>あまり効果がなかった</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'17-5DXの効果・提供製品・サービス提供先別'!$M$18:$M$22</c:f>
              <c:strCache>
                <c:ptCount val="5"/>
                <c:pt idx="0">
                  <c:v>生産効率の向上（n=635）</c:v>
                </c:pt>
                <c:pt idx="1">
                  <c:v>労働環境の改善（n=628）</c:v>
                </c:pt>
                <c:pt idx="2">
                  <c:v>製品サービスの価値向上（n=626）</c:v>
                </c:pt>
                <c:pt idx="3">
                  <c:v>新規事業の創出（n=625）</c:v>
                </c:pt>
                <c:pt idx="4">
                  <c:v>地域社会への貢献（n=625）</c:v>
                </c:pt>
              </c:strCache>
            </c:strRef>
          </c:cat>
          <c:val>
            <c:numRef>
              <c:f>'17-5DXの効果・提供製品・サービス提供先別'!$P$18:$P$22</c:f>
              <c:numCache>
                <c:formatCode>0.0%</c:formatCode>
                <c:ptCount val="5"/>
                <c:pt idx="0">
                  <c:v>0.14173228346456693</c:v>
                </c:pt>
                <c:pt idx="1">
                  <c:v>0.13057324840764331</c:v>
                </c:pt>
                <c:pt idx="2">
                  <c:v>0.17891373801916932</c:v>
                </c:pt>
                <c:pt idx="3">
                  <c:v>0.19040000000000001</c:v>
                </c:pt>
                <c:pt idx="4">
                  <c:v>0.15679999999999999</c:v>
                </c:pt>
              </c:numCache>
            </c:numRef>
          </c:val>
          <c:extLst>
            <c:ext xmlns:c16="http://schemas.microsoft.com/office/drawing/2014/chart" uri="{C3380CC4-5D6E-409C-BE32-E72D297353CC}">
              <c16:uniqueId val="{00000002-636F-4F91-877F-15EFCF77BBCD}"/>
            </c:ext>
          </c:extLst>
        </c:ser>
        <c:ser>
          <c:idx val="3"/>
          <c:order val="3"/>
          <c:tx>
            <c:strRef>
              <c:f>'17-5DXの効果・提供製品・サービス提供先別'!$Q$5</c:f>
              <c:strCache>
                <c:ptCount val="1"/>
                <c:pt idx="0">
                  <c:v>効果がなかった</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'17-5DXの効果・提供製品・サービス提供先別'!$M$18:$M$22</c:f>
              <c:strCache>
                <c:ptCount val="5"/>
                <c:pt idx="0">
                  <c:v>生産効率の向上（n=635）</c:v>
                </c:pt>
                <c:pt idx="1">
                  <c:v>労働環境の改善（n=628）</c:v>
                </c:pt>
                <c:pt idx="2">
                  <c:v>製品サービスの価値向上（n=626）</c:v>
                </c:pt>
                <c:pt idx="3">
                  <c:v>新規事業の創出（n=625）</c:v>
                </c:pt>
                <c:pt idx="4">
                  <c:v>地域社会への貢献（n=625）</c:v>
                </c:pt>
              </c:strCache>
            </c:strRef>
          </c:cat>
          <c:val>
            <c:numRef>
              <c:f>'17-5DXの効果・提供製品・サービス提供先別'!$Q$18:$Q$22</c:f>
              <c:numCache>
                <c:formatCode>0.0%</c:formatCode>
                <c:ptCount val="5"/>
                <c:pt idx="0">
                  <c:v>2.9921259842519685E-2</c:v>
                </c:pt>
                <c:pt idx="1">
                  <c:v>4.9363057324840767E-2</c:v>
                </c:pt>
                <c:pt idx="2">
                  <c:v>7.6677316293929709E-2</c:v>
                </c:pt>
                <c:pt idx="3">
                  <c:v>0.13120000000000001</c:v>
                </c:pt>
                <c:pt idx="4">
                  <c:v>0.19839999999999999</c:v>
                </c:pt>
              </c:numCache>
            </c:numRef>
          </c:val>
          <c:extLst>
            <c:ext xmlns:c16="http://schemas.microsoft.com/office/drawing/2014/chart" uri="{C3380CC4-5D6E-409C-BE32-E72D297353CC}">
              <c16:uniqueId val="{00000003-636F-4F91-877F-15EFCF77BBCD}"/>
            </c:ext>
          </c:extLst>
        </c:ser>
        <c:ser>
          <c:idx val="4"/>
          <c:order val="4"/>
          <c:tx>
            <c:strRef>
              <c:f>'17-5DXの効果・提供製品・サービス提供先別'!$R$5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'17-5DXの効果・提供製品・サービス提供先別'!$M$18:$M$22</c:f>
              <c:strCache>
                <c:ptCount val="5"/>
                <c:pt idx="0">
                  <c:v>生産効率の向上（n=635）</c:v>
                </c:pt>
                <c:pt idx="1">
                  <c:v>労働環境の改善（n=628）</c:v>
                </c:pt>
                <c:pt idx="2">
                  <c:v>製品サービスの価値向上（n=626）</c:v>
                </c:pt>
                <c:pt idx="3">
                  <c:v>新規事業の創出（n=625）</c:v>
                </c:pt>
                <c:pt idx="4">
                  <c:v>地域社会への貢献（n=625）</c:v>
                </c:pt>
              </c:strCache>
            </c:strRef>
          </c:cat>
          <c:val>
            <c:numRef>
              <c:f>'17-5DXの効果・提供製品・サービス提供先別'!$R$18:$R$22</c:f>
              <c:numCache>
                <c:formatCode>0.0%</c:formatCode>
                <c:ptCount val="5"/>
                <c:pt idx="0">
                  <c:v>0.33228346456692914</c:v>
                </c:pt>
                <c:pt idx="1">
                  <c:v>0.31050955414012738</c:v>
                </c:pt>
                <c:pt idx="2">
                  <c:v>0.40894568690095845</c:v>
                </c:pt>
                <c:pt idx="3">
                  <c:v>0.42559999999999998</c:v>
                </c:pt>
                <c:pt idx="4">
                  <c:v>0.51359999999999995</c:v>
                </c:pt>
              </c:numCache>
            </c:numRef>
          </c:val>
          <c:extLst>
            <c:ext xmlns:c16="http://schemas.microsoft.com/office/drawing/2014/chart" uri="{C3380CC4-5D6E-409C-BE32-E72D297353CC}">
              <c16:uniqueId val="{00000004-636F-4F91-877F-15EFCF77BBCD}"/>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0.113135648148148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65023596782444"/>
          <c:y val="0.12669027777777778"/>
          <c:w val="0.7367806004968086"/>
          <c:h val="0.72979590853841003"/>
        </c:manualLayout>
      </c:layout>
      <c:barChart>
        <c:barDir val="bar"/>
        <c:grouping val="stacked"/>
        <c:varyColors val="0"/>
        <c:ser>
          <c:idx val="0"/>
          <c:order val="0"/>
          <c:tx>
            <c:strRef>
              <c:f>'17-6DXの効果・設立年別'!$N$5</c:f>
              <c:strCache>
                <c:ptCount val="1"/>
                <c:pt idx="0">
                  <c:v>効果があった</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'17-6DXの効果・設立年別'!$M$6:$M$10</c:f>
              <c:strCache>
                <c:ptCount val="5"/>
                <c:pt idx="0">
                  <c:v>生産効率の向上（n=277）</c:v>
                </c:pt>
                <c:pt idx="1">
                  <c:v>労働環境の改善（n=272）</c:v>
                </c:pt>
                <c:pt idx="2">
                  <c:v>製品サービスの価値向上（n=271）</c:v>
                </c:pt>
                <c:pt idx="3">
                  <c:v>新規事業の創出（n=272）</c:v>
                </c:pt>
                <c:pt idx="4">
                  <c:v>地域社会への貢献（n=270）</c:v>
                </c:pt>
              </c:strCache>
            </c:strRef>
          </c:cat>
          <c:val>
            <c:numRef>
              <c:f>'17-6DXの効果・設立年別'!$N$6:$N$10</c:f>
              <c:numCache>
                <c:formatCode>0.0%</c:formatCode>
                <c:ptCount val="5"/>
                <c:pt idx="0">
                  <c:v>0.1407942238267148</c:v>
                </c:pt>
                <c:pt idx="1">
                  <c:v>0.13602941176470587</c:v>
                </c:pt>
                <c:pt idx="2">
                  <c:v>8.4870848708487087E-2</c:v>
                </c:pt>
                <c:pt idx="3">
                  <c:v>6.25E-2</c:v>
                </c:pt>
                <c:pt idx="4">
                  <c:v>3.3333333333333333E-2</c:v>
                </c:pt>
              </c:numCache>
            </c:numRef>
          </c:val>
          <c:extLst>
            <c:ext xmlns:c16="http://schemas.microsoft.com/office/drawing/2014/chart" uri="{C3380CC4-5D6E-409C-BE32-E72D297353CC}">
              <c16:uniqueId val="{00000000-3385-4E48-B23D-DA620CF7A59A}"/>
            </c:ext>
          </c:extLst>
        </c:ser>
        <c:ser>
          <c:idx val="2"/>
          <c:order val="1"/>
          <c:tx>
            <c:strRef>
              <c:f>'17-6DXの効果・設立年別'!$O$5</c:f>
              <c:strCache>
                <c:ptCount val="1"/>
                <c:pt idx="0">
                  <c:v>やや効果があった</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'17-6DXの効果・設立年別'!$M$6:$M$10</c:f>
              <c:strCache>
                <c:ptCount val="5"/>
                <c:pt idx="0">
                  <c:v>生産効率の向上（n=277）</c:v>
                </c:pt>
                <c:pt idx="1">
                  <c:v>労働環境の改善（n=272）</c:v>
                </c:pt>
                <c:pt idx="2">
                  <c:v>製品サービスの価値向上（n=271）</c:v>
                </c:pt>
                <c:pt idx="3">
                  <c:v>新規事業の創出（n=272）</c:v>
                </c:pt>
                <c:pt idx="4">
                  <c:v>地域社会への貢献（n=270）</c:v>
                </c:pt>
              </c:strCache>
            </c:strRef>
          </c:cat>
          <c:val>
            <c:numRef>
              <c:f>'17-6DXの効果・設立年別'!$O$6:$O$10</c:f>
              <c:numCache>
                <c:formatCode>0.0%</c:formatCode>
                <c:ptCount val="5"/>
                <c:pt idx="0">
                  <c:v>0.35379061371841153</c:v>
                </c:pt>
                <c:pt idx="1">
                  <c:v>0.3235294117647059</c:v>
                </c:pt>
                <c:pt idx="2">
                  <c:v>0.22140221402214022</c:v>
                </c:pt>
                <c:pt idx="3">
                  <c:v>0.17279411764705882</c:v>
                </c:pt>
                <c:pt idx="4">
                  <c:v>0.12962962962962962</c:v>
                </c:pt>
              </c:numCache>
            </c:numRef>
          </c:val>
          <c:extLst>
            <c:ext xmlns:c16="http://schemas.microsoft.com/office/drawing/2014/chart" uri="{C3380CC4-5D6E-409C-BE32-E72D297353CC}">
              <c16:uniqueId val="{00000001-3385-4E48-B23D-DA620CF7A59A}"/>
            </c:ext>
          </c:extLst>
        </c:ser>
        <c:ser>
          <c:idx val="1"/>
          <c:order val="2"/>
          <c:tx>
            <c:strRef>
              <c:f>'17-6DXの効果・設立年別'!$P$5</c:f>
              <c:strCache>
                <c:ptCount val="1"/>
                <c:pt idx="0">
                  <c:v>あまり効果がなかった</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'17-6DXの効果・設立年別'!$M$6:$M$10</c:f>
              <c:strCache>
                <c:ptCount val="5"/>
                <c:pt idx="0">
                  <c:v>生産効率の向上（n=277）</c:v>
                </c:pt>
                <c:pt idx="1">
                  <c:v>労働環境の改善（n=272）</c:v>
                </c:pt>
                <c:pt idx="2">
                  <c:v>製品サービスの価値向上（n=271）</c:v>
                </c:pt>
                <c:pt idx="3">
                  <c:v>新規事業の創出（n=272）</c:v>
                </c:pt>
                <c:pt idx="4">
                  <c:v>地域社会への貢献（n=270）</c:v>
                </c:pt>
              </c:strCache>
            </c:strRef>
          </c:cat>
          <c:val>
            <c:numRef>
              <c:f>'17-6DXの効果・設立年別'!$P$6:$P$10</c:f>
              <c:numCache>
                <c:formatCode>0.0%</c:formatCode>
                <c:ptCount val="5"/>
                <c:pt idx="0">
                  <c:v>0.1299638989169675</c:v>
                </c:pt>
                <c:pt idx="1">
                  <c:v>0.15441176470588236</c:v>
                </c:pt>
                <c:pt idx="2">
                  <c:v>0.16605166051660517</c:v>
                </c:pt>
                <c:pt idx="3">
                  <c:v>0.20588235294117646</c:v>
                </c:pt>
                <c:pt idx="4">
                  <c:v>0.14074074074074075</c:v>
                </c:pt>
              </c:numCache>
            </c:numRef>
          </c:val>
          <c:extLst>
            <c:ext xmlns:c16="http://schemas.microsoft.com/office/drawing/2014/chart" uri="{C3380CC4-5D6E-409C-BE32-E72D297353CC}">
              <c16:uniqueId val="{00000002-3385-4E48-B23D-DA620CF7A59A}"/>
            </c:ext>
          </c:extLst>
        </c:ser>
        <c:ser>
          <c:idx val="3"/>
          <c:order val="3"/>
          <c:tx>
            <c:strRef>
              <c:f>'17-6DXの効果・設立年別'!$Q$5</c:f>
              <c:strCache>
                <c:ptCount val="1"/>
                <c:pt idx="0">
                  <c:v>効果がなかった</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'17-6DXの効果・設立年別'!$M$6:$M$10</c:f>
              <c:strCache>
                <c:ptCount val="5"/>
                <c:pt idx="0">
                  <c:v>生産効率の向上（n=277）</c:v>
                </c:pt>
                <c:pt idx="1">
                  <c:v>労働環境の改善（n=272）</c:v>
                </c:pt>
                <c:pt idx="2">
                  <c:v>製品サービスの価値向上（n=271）</c:v>
                </c:pt>
                <c:pt idx="3">
                  <c:v>新規事業の創出（n=272）</c:v>
                </c:pt>
                <c:pt idx="4">
                  <c:v>地域社会への貢献（n=270）</c:v>
                </c:pt>
              </c:strCache>
            </c:strRef>
          </c:cat>
          <c:val>
            <c:numRef>
              <c:f>'17-6DXの効果・設立年別'!$Q$6:$Q$10</c:f>
              <c:numCache>
                <c:formatCode>0.0%</c:formatCode>
                <c:ptCount val="5"/>
                <c:pt idx="0">
                  <c:v>5.0541516245487361E-2</c:v>
                </c:pt>
                <c:pt idx="1">
                  <c:v>7.3529411764705885E-2</c:v>
                </c:pt>
                <c:pt idx="2">
                  <c:v>9.9630996309963096E-2</c:v>
                </c:pt>
                <c:pt idx="3">
                  <c:v>0.12867647058823528</c:v>
                </c:pt>
                <c:pt idx="4">
                  <c:v>0.20370370370370369</c:v>
                </c:pt>
              </c:numCache>
            </c:numRef>
          </c:val>
          <c:extLst>
            <c:ext xmlns:c16="http://schemas.microsoft.com/office/drawing/2014/chart" uri="{C3380CC4-5D6E-409C-BE32-E72D297353CC}">
              <c16:uniqueId val="{00000003-3385-4E48-B23D-DA620CF7A59A}"/>
            </c:ext>
          </c:extLst>
        </c:ser>
        <c:ser>
          <c:idx val="4"/>
          <c:order val="4"/>
          <c:tx>
            <c:strRef>
              <c:f>'17-6DXの効果・設立年別'!$R$5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'17-6DXの効果・設立年別'!$M$6:$M$10</c:f>
              <c:strCache>
                <c:ptCount val="5"/>
                <c:pt idx="0">
                  <c:v>生産効率の向上（n=277）</c:v>
                </c:pt>
                <c:pt idx="1">
                  <c:v>労働環境の改善（n=272）</c:v>
                </c:pt>
                <c:pt idx="2">
                  <c:v>製品サービスの価値向上（n=271）</c:v>
                </c:pt>
                <c:pt idx="3">
                  <c:v>新規事業の創出（n=272）</c:v>
                </c:pt>
                <c:pt idx="4">
                  <c:v>地域社会への貢献（n=270）</c:v>
                </c:pt>
              </c:strCache>
            </c:strRef>
          </c:cat>
          <c:val>
            <c:numRef>
              <c:f>'17-6DXの効果・設立年別'!$R$6:$R$10</c:f>
              <c:numCache>
                <c:formatCode>0.0%</c:formatCode>
                <c:ptCount val="5"/>
                <c:pt idx="0">
                  <c:v>0.32490974729241878</c:v>
                </c:pt>
                <c:pt idx="1">
                  <c:v>0.3125</c:v>
                </c:pt>
                <c:pt idx="2">
                  <c:v>0.4280442804428044</c:v>
                </c:pt>
                <c:pt idx="3">
                  <c:v>0.43014705882352944</c:v>
                </c:pt>
                <c:pt idx="4">
                  <c:v>0.49259259259259258</c:v>
                </c:pt>
              </c:numCache>
            </c:numRef>
          </c:val>
          <c:extLst>
            <c:ext xmlns:c16="http://schemas.microsoft.com/office/drawing/2014/chart" uri="{C3380CC4-5D6E-409C-BE32-E72D297353CC}">
              <c16:uniqueId val="{00000004-3385-4E48-B23D-DA620CF7A59A}"/>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40449066604054"/>
          <c:y val="0.12416454425871909"/>
          <c:w val="0.73839876673476779"/>
          <c:h val="0.72979590853841003"/>
        </c:manualLayout>
      </c:layout>
      <c:barChart>
        <c:barDir val="bar"/>
        <c:grouping val="stacked"/>
        <c:varyColors val="0"/>
        <c:ser>
          <c:idx val="0"/>
          <c:order val="0"/>
          <c:tx>
            <c:strRef>
              <c:f>'17-6DXの効果・設立年別'!$N$5</c:f>
              <c:strCache>
                <c:ptCount val="1"/>
                <c:pt idx="0">
                  <c:v>効果があった</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'17-6DXの効果・設立年別'!$M$12:$M$16</c:f>
              <c:strCache>
                <c:ptCount val="5"/>
                <c:pt idx="0">
                  <c:v>生産効率の向上（n=245）</c:v>
                </c:pt>
                <c:pt idx="1">
                  <c:v>労働環境の改善（n=241）</c:v>
                </c:pt>
                <c:pt idx="2">
                  <c:v>製品サービスの価値向上（n=237）</c:v>
                </c:pt>
                <c:pt idx="3">
                  <c:v>新規事業の創出（n=237）</c:v>
                </c:pt>
                <c:pt idx="4">
                  <c:v>地域社会への貢献（n=240）</c:v>
                </c:pt>
              </c:strCache>
            </c:strRef>
          </c:cat>
          <c:val>
            <c:numRef>
              <c:f>'17-6DXの効果・設立年別'!$N$12:$N$16</c:f>
              <c:numCache>
                <c:formatCode>0.0%</c:formatCode>
                <c:ptCount val="5"/>
                <c:pt idx="0">
                  <c:v>0.11020408163265306</c:v>
                </c:pt>
                <c:pt idx="1">
                  <c:v>0.11203319502074689</c:v>
                </c:pt>
                <c:pt idx="2">
                  <c:v>7.1729957805907171E-2</c:v>
                </c:pt>
                <c:pt idx="3">
                  <c:v>4.6413502109704644E-2</c:v>
                </c:pt>
                <c:pt idx="4">
                  <c:v>1.6666666666666666E-2</c:v>
                </c:pt>
              </c:numCache>
            </c:numRef>
          </c:val>
          <c:extLst>
            <c:ext xmlns:c16="http://schemas.microsoft.com/office/drawing/2014/chart" uri="{C3380CC4-5D6E-409C-BE32-E72D297353CC}">
              <c16:uniqueId val="{00000000-CC9C-4BEE-A0B0-7585FF239C23}"/>
            </c:ext>
          </c:extLst>
        </c:ser>
        <c:ser>
          <c:idx val="2"/>
          <c:order val="1"/>
          <c:tx>
            <c:strRef>
              <c:f>'17-6DXの効果・設立年別'!$O$5</c:f>
              <c:strCache>
                <c:ptCount val="1"/>
                <c:pt idx="0">
                  <c:v>やや効果があった</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'17-6DXの効果・設立年別'!$M$12:$M$16</c:f>
              <c:strCache>
                <c:ptCount val="5"/>
                <c:pt idx="0">
                  <c:v>生産効率の向上（n=245）</c:v>
                </c:pt>
                <c:pt idx="1">
                  <c:v>労働環境の改善（n=241）</c:v>
                </c:pt>
                <c:pt idx="2">
                  <c:v>製品サービスの価値向上（n=237）</c:v>
                </c:pt>
                <c:pt idx="3">
                  <c:v>新規事業の創出（n=237）</c:v>
                </c:pt>
                <c:pt idx="4">
                  <c:v>地域社会への貢献（n=240）</c:v>
                </c:pt>
              </c:strCache>
            </c:strRef>
          </c:cat>
          <c:val>
            <c:numRef>
              <c:f>'17-6DXの効果・設立年別'!$O$12:$O$16</c:f>
              <c:numCache>
                <c:formatCode>0.0%</c:formatCode>
                <c:ptCount val="5"/>
                <c:pt idx="0">
                  <c:v>0.34285714285714286</c:v>
                </c:pt>
                <c:pt idx="1">
                  <c:v>0.35684647302904565</c:v>
                </c:pt>
                <c:pt idx="2">
                  <c:v>0.20675105485232068</c:v>
                </c:pt>
                <c:pt idx="3">
                  <c:v>0.15189873417721519</c:v>
                </c:pt>
                <c:pt idx="4">
                  <c:v>8.3333333333333329E-2</c:v>
                </c:pt>
              </c:numCache>
            </c:numRef>
          </c:val>
          <c:extLst>
            <c:ext xmlns:c16="http://schemas.microsoft.com/office/drawing/2014/chart" uri="{C3380CC4-5D6E-409C-BE32-E72D297353CC}">
              <c16:uniqueId val="{00000001-CC9C-4BEE-A0B0-7585FF239C23}"/>
            </c:ext>
          </c:extLst>
        </c:ser>
        <c:ser>
          <c:idx val="1"/>
          <c:order val="2"/>
          <c:tx>
            <c:strRef>
              <c:f>'17-6DXの効果・設立年別'!$P$5</c:f>
              <c:strCache>
                <c:ptCount val="1"/>
                <c:pt idx="0">
                  <c:v>あまり効果がなかった</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'17-6DXの効果・設立年別'!$M$12:$M$16</c:f>
              <c:strCache>
                <c:ptCount val="5"/>
                <c:pt idx="0">
                  <c:v>生産効率の向上（n=245）</c:v>
                </c:pt>
                <c:pt idx="1">
                  <c:v>労働環境の改善（n=241）</c:v>
                </c:pt>
                <c:pt idx="2">
                  <c:v>製品サービスの価値向上（n=237）</c:v>
                </c:pt>
                <c:pt idx="3">
                  <c:v>新規事業の創出（n=237）</c:v>
                </c:pt>
                <c:pt idx="4">
                  <c:v>地域社会への貢献（n=240）</c:v>
                </c:pt>
              </c:strCache>
            </c:strRef>
          </c:cat>
          <c:val>
            <c:numRef>
              <c:f>'17-6DXの効果・設立年別'!$P$12:$P$16</c:f>
              <c:numCache>
                <c:formatCode>0.0%</c:formatCode>
                <c:ptCount val="5"/>
                <c:pt idx="0">
                  <c:v>0.15102040816326531</c:v>
                </c:pt>
                <c:pt idx="1">
                  <c:v>0.1037344398340249</c:v>
                </c:pt>
                <c:pt idx="2">
                  <c:v>0.189873417721519</c:v>
                </c:pt>
                <c:pt idx="3">
                  <c:v>0.17721518987341772</c:v>
                </c:pt>
                <c:pt idx="4">
                  <c:v>0.13333333333333333</c:v>
                </c:pt>
              </c:numCache>
            </c:numRef>
          </c:val>
          <c:extLst>
            <c:ext xmlns:c16="http://schemas.microsoft.com/office/drawing/2014/chart" uri="{C3380CC4-5D6E-409C-BE32-E72D297353CC}">
              <c16:uniqueId val="{00000002-CC9C-4BEE-A0B0-7585FF239C23}"/>
            </c:ext>
          </c:extLst>
        </c:ser>
        <c:ser>
          <c:idx val="3"/>
          <c:order val="3"/>
          <c:tx>
            <c:strRef>
              <c:f>'17-6DXの効果・設立年別'!$Q$5</c:f>
              <c:strCache>
                <c:ptCount val="1"/>
                <c:pt idx="0">
                  <c:v>効果がなかった</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'17-6DXの効果・設立年別'!$M$12:$M$16</c:f>
              <c:strCache>
                <c:ptCount val="5"/>
                <c:pt idx="0">
                  <c:v>生産効率の向上（n=245）</c:v>
                </c:pt>
                <c:pt idx="1">
                  <c:v>労働環境の改善（n=241）</c:v>
                </c:pt>
                <c:pt idx="2">
                  <c:v>製品サービスの価値向上（n=237）</c:v>
                </c:pt>
                <c:pt idx="3">
                  <c:v>新規事業の創出（n=237）</c:v>
                </c:pt>
                <c:pt idx="4">
                  <c:v>地域社会への貢献（n=240）</c:v>
                </c:pt>
              </c:strCache>
            </c:strRef>
          </c:cat>
          <c:val>
            <c:numRef>
              <c:f>'17-6DXの効果・設立年別'!$Q$12:$Q$16</c:f>
              <c:numCache>
                <c:formatCode>0.0%</c:formatCode>
                <c:ptCount val="5"/>
                <c:pt idx="0">
                  <c:v>1.2244897959183673E-2</c:v>
                </c:pt>
                <c:pt idx="1">
                  <c:v>4.5643153526970952E-2</c:v>
                </c:pt>
                <c:pt idx="2">
                  <c:v>8.0168776371308023E-2</c:v>
                </c:pt>
                <c:pt idx="3">
                  <c:v>0.14767932489451477</c:v>
                </c:pt>
                <c:pt idx="4">
                  <c:v>0.1875</c:v>
                </c:pt>
              </c:numCache>
            </c:numRef>
          </c:val>
          <c:extLst>
            <c:ext xmlns:c16="http://schemas.microsoft.com/office/drawing/2014/chart" uri="{C3380CC4-5D6E-409C-BE32-E72D297353CC}">
              <c16:uniqueId val="{00000003-CC9C-4BEE-A0B0-7585FF239C23}"/>
            </c:ext>
          </c:extLst>
        </c:ser>
        <c:ser>
          <c:idx val="4"/>
          <c:order val="4"/>
          <c:tx>
            <c:strRef>
              <c:f>'17-6DXの効果・設立年別'!$R$5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'17-6DXの効果・設立年別'!$M$12:$M$16</c:f>
              <c:strCache>
                <c:ptCount val="5"/>
                <c:pt idx="0">
                  <c:v>生産効率の向上（n=245）</c:v>
                </c:pt>
                <c:pt idx="1">
                  <c:v>労働環境の改善（n=241）</c:v>
                </c:pt>
                <c:pt idx="2">
                  <c:v>製品サービスの価値向上（n=237）</c:v>
                </c:pt>
                <c:pt idx="3">
                  <c:v>新規事業の創出（n=237）</c:v>
                </c:pt>
                <c:pt idx="4">
                  <c:v>地域社会への貢献（n=240）</c:v>
                </c:pt>
              </c:strCache>
            </c:strRef>
          </c:cat>
          <c:val>
            <c:numRef>
              <c:f>'17-6DXの効果・設立年別'!$R$12:$R$16</c:f>
              <c:numCache>
                <c:formatCode>0.0%</c:formatCode>
                <c:ptCount val="5"/>
                <c:pt idx="0">
                  <c:v>0.3836734693877551</c:v>
                </c:pt>
                <c:pt idx="1">
                  <c:v>0.38174273858921159</c:v>
                </c:pt>
                <c:pt idx="2">
                  <c:v>0.45147679324894513</c:v>
                </c:pt>
                <c:pt idx="3">
                  <c:v>0.47679324894514769</c:v>
                </c:pt>
                <c:pt idx="4">
                  <c:v>0.57916666666666672</c:v>
                </c:pt>
              </c:numCache>
            </c:numRef>
          </c:val>
          <c:extLst>
            <c:ext xmlns:c16="http://schemas.microsoft.com/office/drawing/2014/chart" uri="{C3380CC4-5D6E-409C-BE32-E72D297353CC}">
              <c16:uniqueId val="{00000004-CC9C-4BEE-A0B0-7585FF239C23}"/>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07636322767879"/>
          <c:y val="0.12669035224878453"/>
          <c:w val="0.73685262165501497"/>
          <c:h val="0.72979590853841003"/>
        </c:manualLayout>
      </c:layout>
      <c:barChart>
        <c:barDir val="bar"/>
        <c:grouping val="stacked"/>
        <c:varyColors val="0"/>
        <c:ser>
          <c:idx val="0"/>
          <c:order val="0"/>
          <c:tx>
            <c:strRef>
              <c:f>'17-6DXの効果・設立年別'!$N$5</c:f>
              <c:strCache>
                <c:ptCount val="1"/>
                <c:pt idx="0">
                  <c:v>効果があった</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'17-6DXの効果・設立年別'!$M$18:$M$22</c:f>
              <c:strCache>
                <c:ptCount val="5"/>
                <c:pt idx="0">
                  <c:v>生産効率の向上（n=192）</c:v>
                </c:pt>
                <c:pt idx="1">
                  <c:v>労働環境の改善（n=190）</c:v>
                </c:pt>
                <c:pt idx="2">
                  <c:v>製品サービスの価値向上（n=191）</c:v>
                </c:pt>
                <c:pt idx="3">
                  <c:v>新規事業の創出（n=191）</c:v>
                </c:pt>
                <c:pt idx="4">
                  <c:v>地域社会への貢献（n=191）</c:v>
                </c:pt>
              </c:strCache>
            </c:strRef>
          </c:cat>
          <c:val>
            <c:numRef>
              <c:f>'17-6DXの効果・設立年別'!$N$18:$N$22</c:f>
              <c:numCache>
                <c:formatCode>0.0%</c:formatCode>
                <c:ptCount val="5"/>
                <c:pt idx="0">
                  <c:v>0.16145833333333334</c:v>
                </c:pt>
                <c:pt idx="1">
                  <c:v>0.10526315789473684</c:v>
                </c:pt>
                <c:pt idx="2">
                  <c:v>0.13089005235602094</c:v>
                </c:pt>
                <c:pt idx="3">
                  <c:v>9.947643979057591E-2</c:v>
                </c:pt>
                <c:pt idx="4">
                  <c:v>3.1413612565445025E-2</c:v>
                </c:pt>
              </c:numCache>
            </c:numRef>
          </c:val>
          <c:extLst>
            <c:ext xmlns:c16="http://schemas.microsoft.com/office/drawing/2014/chart" uri="{C3380CC4-5D6E-409C-BE32-E72D297353CC}">
              <c16:uniqueId val="{00000000-92AE-4D72-8A4E-561A0C2C9C4C}"/>
            </c:ext>
          </c:extLst>
        </c:ser>
        <c:ser>
          <c:idx val="2"/>
          <c:order val="1"/>
          <c:tx>
            <c:strRef>
              <c:f>'17-6DXの効果・設立年別'!$O$5</c:f>
              <c:strCache>
                <c:ptCount val="1"/>
                <c:pt idx="0">
                  <c:v>やや効果があった</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'17-6DXの効果・設立年別'!$M$18:$M$22</c:f>
              <c:strCache>
                <c:ptCount val="5"/>
                <c:pt idx="0">
                  <c:v>生産効率の向上（n=192）</c:v>
                </c:pt>
                <c:pt idx="1">
                  <c:v>労働環境の改善（n=190）</c:v>
                </c:pt>
                <c:pt idx="2">
                  <c:v>製品サービスの価値向上（n=191）</c:v>
                </c:pt>
                <c:pt idx="3">
                  <c:v>新規事業の創出（n=191）</c:v>
                </c:pt>
                <c:pt idx="4">
                  <c:v>地域社会への貢献（n=191）</c:v>
                </c:pt>
              </c:strCache>
            </c:strRef>
          </c:cat>
          <c:val>
            <c:numRef>
              <c:f>'17-6DXの効果・設立年別'!$O$18:$O$22</c:f>
              <c:numCache>
                <c:formatCode>0.0%</c:formatCode>
                <c:ptCount val="5"/>
                <c:pt idx="0">
                  <c:v>0.35416666666666669</c:v>
                </c:pt>
                <c:pt idx="1">
                  <c:v>0.4</c:v>
                </c:pt>
                <c:pt idx="2">
                  <c:v>0.30366492146596857</c:v>
                </c:pt>
                <c:pt idx="3">
                  <c:v>0.21465968586387435</c:v>
                </c:pt>
                <c:pt idx="4">
                  <c:v>0.10471204188481675</c:v>
                </c:pt>
              </c:numCache>
            </c:numRef>
          </c:val>
          <c:extLst>
            <c:ext xmlns:c16="http://schemas.microsoft.com/office/drawing/2014/chart" uri="{C3380CC4-5D6E-409C-BE32-E72D297353CC}">
              <c16:uniqueId val="{00000001-92AE-4D72-8A4E-561A0C2C9C4C}"/>
            </c:ext>
          </c:extLst>
        </c:ser>
        <c:ser>
          <c:idx val="1"/>
          <c:order val="2"/>
          <c:tx>
            <c:strRef>
              <c:f>'17-6DXの効果・設立年別'!$P$5</c:f>
              <c:strCache>
                <c:ptCount val="1"/>
                <c:pt idx="0">
                  <c:v>あまり効果がなかった</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'17-6DXの効果・設立年別'!$M$18:$M$22</c:f>
              <c:strCache>
                <c:ptCount val="5"/>
                <c:pt idx="0">
                  <c:v>生産効率の向上（n=192）</c:v>
                </c:pt>
                <c:pt idx="1">
                  <c:v>労働環境の改善（n=190）</c:v>
                </c:pt>
                <c:pt idx="2">
                  <c:v>製品サービスの価値向上（n=191）</c:v>
                </c:pt>
                <c:pt idx="3">
                  <c:v>新規事業の創出（n=191）</c:v>
                </c:pt>
                <c:pt idx="4">
                  <c:v>地域社会への貢献（n=191）</c:v>
                </c:pt>
              </c:strCache>
            </c:strRef>
          </c:cat>
          <c:val>
            <c:numRef>
              <c:f>'17-6DXの効果・設立年別'!$P$18:$P$22</c:f>
              <c:numCache>
                <c:formatCode>0.0%</c:formatCode>
                <c:ptCount val="5"/>
                <c:pt idx="0">
                  <c:v>0.16145833333333334</c:v>
                </c:pt>
                <c:pt idx="1">
                  <c:v>0.1736842105263158</c:v>
                </c:pt>
                <c:pt idx="2">
                  <c:v>0.193717277486911</c:v>
                </c:pt>
                <c:pt idx="3">
                  <c:v>0.20942408376963351</c:v>
                </c:pt>
                <c:pt idx="4">
                  <c:v>0.23036649214659685</c:v>
                </c:pt>
              </c:numCache>
            </c:numRef>
          </c:val>
          <c:extLst>
            <c:ext xmlns:c16="http://schemas.microsoft.com/office/drawing/2014/chart" uri="{C3380CC4-5D6E-409C-BE32-E72D297353CC}">
              <c16:uniqueId val="{00000002-92AE-4D72-8A4E-561A0C2C9C4C}"/>
            </c:ext>
          </c:extLst>
        </c:ser>
        <c:ser>
          <c:idx val="3"/>
          <c:order val="3"/>
          <c:tx>
            <c:strRef>
              <c:f>'17-6DXの効果・設立年別'!$Q$5</c:f>
              <c:strCache>
                <c:ptCount val="1"/>
                <c:pt idx="0">
                  <c:v>効果がなかった</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'17-6DXの効果・設立年別'!$M$18:$M$22</c:f>
              <c:strCache>
                <c:ptCount val="5"/>
                <c:pt idx="0">
                  <c:v>生産効率の向上（n=192）</c:v>
                </c:pt>
                <c:pt idx="1">
                  <c:v>労働環境の改善（n=190）</c:v>
                </c:pt>
                <c:pt idx="2">
                  <c:v>製品サービスの価値向上（n=191）</c:v>
                </c:pt>
                <c:pt idx="3">
                  <c:v>新規事業の創出（n=191）</c:v>
                </c:pt>
                <c:pt idx="4">
                  <c:v>地域社会への貢献（n=191）</c:v>
                </c:pt>
              </c:strCache>
            </c:strRef>
          </c:cat>
          <c:val>
            <c:numRef>
              <c:f>'17-6DXの効果・設立年別'!$Q$18:$Q$22</c:f>
              <c:numCache>
                <c:formatCode>0.0%</c:formatCode>
                <c:ptCount val="5"/>
                <c:pt idx="0">
                  <c:v>4.6875E-2</c:v>
                </c:pt>
                <c:pt idx="1">
                  <c:v>4.736842105263158E-2</c:v>
                </c:pt>
                <c:pt idx="2">
                  <c:v>6.8062827225130892E-2</c:v>
                </c:pt>
                <c:pt idx="3">
                  <c:v>0.13612565445026178</c:v>
                </c:pt>
                <c:pt idx="4">
                  <c:v>0.193717277486911</c:v>
                </c:pt>
              </c:numCache>
            </c:numRef>
          </c:val>
          <c:extLst>
            <c:ext xmlns:c16="http://schemas.microsoft.com/office/drawing/2014/chart" uri="{C3380CC4-5D6E-409C-BE32-E72D297353CC}">
              <c16:uniqueId val="{00000003-92AE-4D72-8A4E-561A0C2C9C4C}"/>
            </c:ext>
          </c:extLst>
        </c:ser>
        <c:ser>
          <c:idx val="4"/>
          <c:order val="4"/>
          <c:tx>
            <c:strRef>
              <c:f>'17-6DXの効果・設立年別'!$R$5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'17-6DXの効果・設立年別'!$M$18:$M$22</c:f>
              <c:strCache>
                <c:ptCount val="5"/>
                <c:pt idx="0">
                  <c:v>生産効率の向上（n=192）</c:v>
                </c:pt>
                <c:pt idx="1">
                  <c:v>労働環境の改善（n=190）</c:v>
                </c:pt>
                <c:pt idx="2">
                  <c:v>製品サービスの価値向上（n=191）</c:v>
                </c:pt>
                <c:pt idx="3">
                  <c:v>新規事業の創出（n=191）</c:v>
                </c:pt>
                <c:pt idx="4">
                  <c:v>地域社会への貢献（n=191）</c:v>
                </c:pt>
              </c:strCache>
            </c:strRef>
          </c:cat>
          <c:val>
            <c:numRef>
              <c:f>'17-6DXの効果・設立年別'!$R$18:$R$22</c:f>
              <c:numCache>
                <c:formatCode>0.0%</c:formatCode>
                <c:ptCount val="5"/>
                <c:pt idx="0">
                  <c:v>0.27604166666666669</c:v>
                </c:pt>
                <c:pt idx="1">
                  <c:v>0.27368421052631581</c:v>
                </c:pt>
                <c:pt idx="2">
                  <c:v>0.30366492146596857</c:v>
                </c:pt>
                <c:pt idx="3">
                  <c:v>0.34031413612565448</c:v>
                </c:pt>
                <c:pt idx="4">
                  <c:v>0.43979057591623039</c:v>
                </c:pt>
              </c:numCache>
            </c:numRef>
          </c:val>
          <c:extLst>
            <c:ext xmlns:c16="http://schemas.microsoft.com/office/drawing/2014/chart" uri="{C3380CC4-5D6E-409C-BE32-E72D297353CC}">
              <c16:uniqueId val="{00000004-92AE-4D72-8A4E-561A0C2C9C4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38048254384868563"/>
          <c:y val="0.88013079607890099"/>
          <c:w val="0.57551858101070696"/>
          <c:h val="0.106852223288736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15139220314224"/>
          <c:y val="0.21059237283724805"/>
          <c:w val="0.41704216163730978"/>
          <c:h val="0.5722810852609429"/>
        </c:manualLayout>
      </c:layout>
      <c:pieChart>
        <c:varyColors val="1"/>
        <c:ser>
          <c:idx val="0"/>
          <c:order val="0"/>
          <c:spPr>
            <a:ln w="3175">
              <a:solidFill>
                <a:sysClr val="windowText" lastClr="000000">
                  <a:lumMod val="50000"/>
                  <a:lumOff val="50000"/>
                </a:sysClr>
              </a:solidFill>
            </a:ln>
          </c:spPr>
          <c:dPt>
            <c:idx val="0"/>
            <c:bubble3D val="0"/>
            <c:spPr>
              <a:solidFill>
                <a:srgbClr val="8FAADC"/>
              </a:solidFill>
              <a:ln w="3175">
                <a:solidFill>
                  <a:sysClr val="windowText" lastClr="000000">
                    <a:lumMod val="50000"/>
                    <a:lumOff val="50000"/>
                  </a:sysClr>
                </a:solidFill>
              </a:ln>
              <a:effectLst/>
            </c:spPr>
            <c:extLst>
              <c:ext xmlns:c16="http://schemas.microsoft.com/office/drawing/2014/chart" uri="{C3380CC4-5D6E-409C-BE32-E72D297353CC}">
                <c16:uniqueId val="{00000001-A8E0-4D6E-9A00-5B89F45B607E}"/>
              </c:ext>
            </c:extLst>
          </c:dPt>
          <c:dPt>
            <c:idx val="1"/>
            <c:bubble3D val="0"/>
            <c:spPr>
              <a:solidFill>
                <a:srgbClr val="B4C6E7"/>
              </a:solidFill>
              <a:ln w="3175">
                <a:solidFill>
                  <a:sysClr val="windowText" lastClr="000000">
                    <a:lumMod val="50000"/>
                    <a:lumOff val="50000"/>
                  </a:sysClr>
                </a:solidFill>
              </a:ln>
              <a:effectLst/>
            </c:spPr>
            <c:extLst>
              <c:ext xmlns:c16="http://schemas.microsoft.com/office/drawing/2014/chart" uri="{C3380CC4-5D6E-409C-BE32-E72D297353CC}">
                <c16:uniqueId val="{00000003-A8E0-4D6E-9A00-5B89F45B607E}"/>
              </c:ext>
            </c:extLst>
          </c:dPt>
          <c:dPt>
            <c:idx val="2"/>
            <c:bubble3D val="0"/>
            <c:spPr>
              <a:solidFill>
                <a:srgbClr val="D9E1F2"/>
              </a:solidFill>
              <a:ln w="3175">
                <a:solidFill>
                  <a:sysClr val="windowText" lastClr="000000">
                    <a:lumMod val="50000"/>
                    <a:lumOff val="50000"/>
                  </a:sysClr>
                </a:solidFill>
              </a:ln>
              <a:effectLst/>
            </c:spPr>
            <c:extLst>
              <c:ext xmlns:c16="http://schemas.microsoft.com/office/drawing/2014/chart" uri="{C3380CC4-5D6E-409C-BE32-E72D297353CC}">
                <c16:uniqueId val="{00000005-A8E0-4D6E-9A00-5B89F45B607E}"/>
              </c:ext>
            </c:extLst>
          </c:dPt>
          <c:dPt>
            <c:idx val="3"/>
            <c:bubble3D val="0"/>
            <c:spPr>
              <a:solidFill>
                <a:srgbClr val="A9D18E"/>
              </a:solidFill>
              <a:ln w="3175">
                <a:solidFill>
                  <a:sysClr val="windowText" lastClr="000000">
                    <a:lumMod val="50000"/>
                    <a:lumOff val="50000"/>
                  </a:sysClr>
                </a:solidFill>
              </a:ln>
              <a:effectLst/>
            </c:spPr>
            <c:extLst>
              <c:ext xmlns:c16="http://schemas.microsoft.com/office/drawing/2014/chart" uri="{C3380CC4-5D6E-409C-BE32-E72D297353CC}">
                <c16:uniqueId val="{00000007-A8E0-4D6E-9A00-5B89F45B607E}"/>
              </c:ext>
            </c:extLst>
          </c:dPt>
          <c:dPt>
            <c:idx val="4"/>
            <c:bubble3D val="0"/>
            <c:spPr>
              <a:solidFill>
                <a:srgbClr val="C6E0B4"/>
              </a:solidFill>
              <a:ln w="3175">
                <a:solidFill>
                  <a:sysClr val="windowText" lastClr="000000">
                    <a:lumMod val="50000"/>
                    <a:lumOff val="50000"/>
                  </a:sysClr>
                </a:solidFill>
              </a:ln>
              <a:effectLst/>
            </c:spPr>
            <c:extLst>
              <c:ext xmlns:c16="http://schemas.microsoft.com/office/drawing/2014/chart" uri="{C3380CC4-5D6E-409C-BE32-E72D297353CC}">
                <c16:uniqueId val="{00000009-A8E0-4D6E-9A00-5B89F45B607E}"/>
              </c:ext>
            </c:extLst>
          </c:dPt>
          <c:dPt>
            <c:idx val="5"/>
            <c:bubble3D val="0"/>
            <c:spPr>
              <a:solidFill>
                <a:srgbClr val="E2EFDA"/>
              </a:solidFill>
              <a:ln w="3175">
                <a:solidFill>
                  <a:sysClr val="windowText" lastClr="000000">
                    <a:lumMod val="50000"/>
                    <a:lumOff val="50000"/>
                  </a:sysClr>
                </a:solidFill>
              </a:ln>
              <a:effectLst/>
            </c:spPr>
            <c:extLst>
              <c:ext xmlns:c16="http://schemas.microsoft.com/office/drawing/2014/chart" uri="{C3380CC4-5D6E-409C-BE32-E72D297353CC}">
                <c16:uniqueId val="{0000000B-A8E0-4D6E-9A00-5B89F45B607E}"/>
              </c:ext>
            </c:extLst>
          </c:dPt>
          <c:dPt>
            <c:idx val="6"/>
            <c:bubble3D val="0"/>
            <c:spPr>
              <a:solidFill>
                <a:srgbClr val="FFD966"/>
              </a:solidFill>
              <a:ln w="3175">
                <a:solidFill>
                  <a:sysClr val="windowText" lastClr="000000">
                    <a:lumMod val="50000"/>
                    <a:lumOff val="50000"/>
                  </a:sysClr>
                </a:solidFill>
              </a:ln>
              <a:effectLst/>
            </c:spPr>
            <c:extLst>
              <c:ext xmlns:c16="http://schemas.microsoft.com/office/drawing/2014/chart" uri="{C3380CC4-5D6E-409C-BE32-E72D297353CC}">
                <c16:uniqueId val="{0000000D-A8E0-4D6E-9A00-5B89F45B607E}"/>
              </c:ext>
            </c:extLst>
          </c:dPt>
          <c:dPt>
            <c:idx val="7"/>
            <c:bubble3D val="0"/>
            <c:spPr>
              <a:solidFill>
                <a:srgbClr val="FFE699"/>
              </a:solidFill>
              <a:ln w="3175">
                <a:solidFill>
                  <a:sysClr val="windowText" lastClr="000000">
                    <a:lumMod val="50000"/>
                    <a:lumOff val="50000"/>
                  </a:sysClr>
                </a:solidFill>
              </a:ln>
              <a:effectLst/>
            </c:spPr>
            <c:extLst>
              <c:ext xmlns:c16="http://schemas.microsoft.com/office/drawing/2014/chart" uri="{C3380CC4-5D6E-409C-BE32-E72D297353CC}">
                <c16:uniqueId val="{0000000F-A8E0-4D6E-9A00-5B89F45B607E}"/>
              </c:ext>
            </c:extLst>
          </c:dPt>
          <c:dPt>
            <c:idx val="8"/>
            <c:bubble3D val="0"/>
            <c:spPr>
              <a:solidFill>
                <a:srgbClr val="FFF2CC"/>
              </a:solidFill>
              <a:ln w="3175">
                <a:solidFill>
                  <a:sysClr val="windowText" lastClr="000000">
                    <a:lumMod val="50000"/>
                    <a:lumOff val="50000"/>
                  </a:sysClr>
                </a:solidFill>
              </a:ln>
              <a:effectLst/>
            </c:spPr>
            <c:extLst>
              <c:ext xmlns:c16="http://schemas.microsoft.com/office/drawing/2014/chart" uri="{C3380CC4-5D6E-409C-BE32-E72D297353CC}">
                <c16:uniqueId val="{00000011-A8E0-4D6E-9A00-5B89F45B607E}"/>
              </c:ext>
            </c:extLst>
          </c:dPt>
          <c:dPt>
            <c:idx val="9"/>
            <c:bubble3D val="0"/>
            <c:spPr>
              <a:solidFill>
                <a:srgbClr val="F4B183"/>
              </a:solidFill>
              <a:ln w="3175">
                <a:solidFill>
                  <a:sysClr val="windowText" lastClr="000000">
                    <a:lumMod val="50000"/>
                    <a:lumOff val="50000"/>
                  </a:sysClr>
                </a:solidFill>
              </a:ln>
              <a:effectLst/>
            </c:spPr>
            <c:extLst>
              <c:ext xmlns:c16="http://schemas.microsoft.com/office/drawing/2014/chart" uri="{C3380CC4-5D6E-409C-BE32-E72D297353CC}">
                <c16:uniqueId val="{00000013-A8E0-4D6E-9A00-5B89F45B607E}"/>
              </c:ext>
            </c:extLst>
          </c:dPt>
          <c:dPt>
            <c:idx val="10"/>
            <c:bubble3D val="0"/>
            <c:spPr>
              <a:solidFill>
                <a:srgbClr val="F8CBAD"/>
              </a:solidFill>
              <a:ln w="3175">
                <a:solidFill>
                  <a:sysClr val="windowText" lastClr="000000">
                    <a:lumMod val="50000"/>
                    <a:lumOff val="50000"/>
                  </a:sysClr>
                </a:solidFill>
              </a:ln>
              <a:effectLst/>
            </c:spPr>
            <c:extLst>
              <c:ext xmlns:c16="http://schemas.microsoft.com/office/drawing/2014/chart" uri="{C3380CC4-5D6E-409C-BE32-E72D297353CC}">
                <c16:uniqueId val="{00000015-A8E0-4D6E-9A00-5B89F45B607E}"/>
              </c:ext>
            </c:extLst>
          </c:dPt>
          <c:dPt>
            <c:idx val="11"/>
            <c:bubble3D val="0"/>
            <c:spPr>
              <a:solidFill>
                <a:srgbClr val="FCE4D6"/>
              </a:solidFill>
              <a:ln w="3175">
                <a:solidFill>
                  <a:sysClr val="windowText" lastClr="000000">
                    <a:lumMod val="50000"/>
                    <a:lumOff val="50000"/>
                  </a:sysClr>
                </a:solidFill>
              </a:ln>
              <a:effectLst/>
            </c:spPr>
            <c:extLst>
              <c:ext xmlns:c16="http://schemas.microsoft.com/office/drawing/2014/chart" uri="{C3380CC4-5D6E-409C-BE32-E72D297353CC}">
                <c16:uniqueId val="{00000017-A8E0-4D6E-9A00-5B89F45B607E}"/>
              </c:ext>
            </c:extLst>
          </c:dPt>
          <c:dLbls>
            <c:dLbl>
              <c:idx val="6"/>
              <c:layout>
                <c:manualLayout>
                  <c:x val="-1.4016038451625072E-2"/>
                  <c:y val="2.454377357005963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8E0-4D6E-9A00-5B89F45B607E}"/>
                </c:ext>
              </c:extLst>
            </c:dLbl>
            <c:dLbl>
              <c:idx val="7"/>
              <c:layout>
                <c:manualLayout>
                  <c:x val="-1.4001880470335399E-2"/>
                  <c:y val="8.074659832403177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8E0-4D6E-9A00-5B89F45B607E}"/>
                </c:ext>
              </c:extLst>
            </c:dLbl>
            <c:dLbl>
              <c:idx val="8"/>
              <c:layout>
                <c:manualLayout>
                  <c:x val="-3.0393555577337087E-2"/>
                  <c:y val="-1.799333434498417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8E0-4D6E-9A00-5B89F45B607E}"/>
                </c:ext>
              </c:extLst>
            </c:dLbl>
            <c:dLbl>
              <c:idx val="9"/>
              <c:layout>
                <c:manualLayout>
                  <c:x val="-5.2013700569586478E-2"/>
                  <c:y val="-8.867681689681706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8E0-4D6E-9A00-5B89F45B607E}"/>
                </c:ext>
              </c:extLst>
            </c:dLbl>
            <c:dLbl>
              <c:idx val="10"/>
              <c:layout>
                <c:manualLayout>
                  <c:x val="-2.2711852408490434E-2"/>
                  <c:y val="-3.879652891354319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A8E0-4D6E-9A00-5B89F45B607E}"/>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'3-3組込み IoT産業の位置づけ_主要'!$C$33:$C$37</c:f>
              <c:strCache>
                <c:ptCount val="5"/>
                <c:pt idx="0">
                  <c:v>A．ユーザー企業 (n=308)</c:v>
                </c:pt>
                <c:pt idx="1">
                  <c:v>B．メーカー企業 (n=328)</c:v>
                </c:pt>
                <c:pt idx="2">
                  <c:v>C．サブシステム提供企業 (n=208)</c:v>
                </c:pt>
                <c:pt idx="3">
                  <c:v>D．サービス提供企業 (n=334)</c:v>
                </c:pt>
                <c:pt idx="4">
                  <c:v>E．その他 (n=36)</c:v>
                </c:pt>
              </c:strCache>
            </c:strRef>
          </c:cat>
          <c:val>
            <c:numRef>
              <c:f>'3-3組込み IoT産業の位置づけ_主要'!$D$33:$D$37</c:f>
              <c:numCache>
                <c:formatCode>0</c:formatCode>
                <c:ptCount val="5"/>
                <c:pt idx="0">
                  <c:v>308</c:v>
                </c:pt>
                <c:pt idx="1">
                  <c:v>328</c:v>
                </c:pt>
                <c:pt idx="2">
                  <c:v>208</c:v>
                </c:pt>
                <c:pt idx="3">
                  <c:v>334</c:v>
                </c:pt>
                <c:pt idx="4">
                  <c:v>36</c:v>
                </c:pt>
              </c:numCache>
            </c:numRef>
          </c:val>
          <c:extLst>
            <c:ext xmlns:c16="http://schemas.microsoft.com/office/drawing/2014/chart" uri="{C3380CC4-5D6E-409C-BE32-E72D297353CC}">
              <c16:uniqueId val="{00000018-A8E0-4D6E-9A00-5B89F45B607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6951968503937012"/>
          <c:y val="0.10186640282530129"/>
          <c:w val="0.40896872265966755"/>
          <c:h val="0.78373912684998148"/>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4">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895148669796559"/>
          <c:y val="6.4344975343991098E-2"/>
          <c:w val="0.6501825769431403"/>
          <c:h val="0.85375337698172349"/>
        </c:manualLayout>
      </c:layout>
      <c:barChart>
        <c:barDir val="bar"/>
        <c:grouping val="percentStacked"/>
        <c:varyColors val="0"/>
        <c:ser>
          <c:idx val="0"/>
          <c:order val="0"/>
          <c:tx>
            <c:strRef>
              <c:f>'18-1製品・サービスに関わる要件の変化'!$M$6</c:f>
              <c:strCache>
                <c:ptCount val="1"/>
                <c:pt idx="0">
                  <c:v>当てはまる</c:v>
                </c:pt>
              </c:strCache>
            </c:strRef>
          </c:tx>
          <c:spPr>
            <a:solidFill>
              <a:srgbClr val="ED7D31">
                <a:lumMod val="60000"/>
                <a:lumOff val="40000"/>
              </a:srgbClr>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'18-1製品・サービスに関わる要件の変化'!$L$7:$L$21</c:f>
              <c:strCache>
                <c:ptCount val="15"/>
                <c:pt idx="0">
                  <c:v>セキュリティ／プライバシー保護の強化 (n=1072)</c:v>
                </c:pt>
                <c:pt idx="1">
                  <c:v>適用技術の複雑化・高度化 (n=1073)</c:v>
                </c:pt>
                <c:pt idx="2">
                  <c:v>安全性の向上（機能安全への対応等） (n=1059)</c:v>
                </c:pt>
                <c:pt idx="3">
                  <c:v>高速性／低遅延性の強化 (n=1060)</c:v>
                </c:pt>
                <c:pt idx="4">
                  <c:v>利用形態・利用方法の多様化 (n=1060)</c:v>
                </c:pt>
                <c:pt idx="5">
                  <c:v>つながる対象の増加 (n=1053)</c:v>
                </c:pt>
                <c:pt idx="6">
                  <c:v>部品の増加、プラットフォームの増加 (n=1063)</c:v>
                </c:pt>
                <c:pt idx="7">
                  <c:v>運用時データの収集・活用拡大 (n=1049)</c:v>
                </c:pt>
                <c:pt idx="8">
                  <c:v>市場投入までの時間短縮 (n=1050)</c:v>
                </c:pt>
                <c:pt idx="9">
                  <c:v>対応すべき規格等の増加 (n=1050)</c:v>
                </c:pt>
                <c:pt idx="10">
                  <c:v>出荷後・運用中の更新の迅速化（OTAなど） (n=1049)</c:v>
                </c:pt>
                <c:pt idx="11">
                  <c:v>開発・製造データの企業間共有への対応・強化 (n=1056)</c:v>
                </c:pt>
                <c:pt idx="12">
                  <c:v>仕向地・出荷先の拡大 (n=1051)</c:v>
                </c:pt>
                <c:pt idx="13">
                  <c:v>システムオブシステムズへの対応・強化 (n=1046)</c:v>
                </c:pt>
                <c:pt idx="14">
                  <c:v>その他 (n=23)</c:v>
                </c:pt>
              </c:strCache>
            </c:strRef>
          </c:cat>
          <c:val>
            <c:numRef>
              <c:f>'18-1製品・サービスに関わる要件の変化'!$M$7:$M$21</c:f>
              <c:numCache>
                <c:formatCode>0.0%</c:formatCode>
                <c:ptCount val="15"/>
                <c:pt idx="0">
                  <c:v>0.30130597014925375</c:v>
                </c:pt>
                <c:pt idx="1">
                  <c:v>0.27213420316868592</c:v>
                </c:pt>
                <c:pt idx="2">
                  <c:v>0.23040604343720492</c:v>
                </c:pt>
                <c:pt idx="3">
                  <c:v>0.17358490566037735</c:v>
                </c:pt>
                <c:pt idx="4">
                  <c:v>0.17169811320754716</c:v>
                </c:pt>
                <c:pt idx="5">
                  <c:v>0.16144349477682812</c:v>
                </c:pt>
                <c:pt idx="6">
                  <c:v>0.1561618062088429</c:v>
                </c:pt>
                <c:pt idx="7">
                  <c:v>0.14013346043851288</c:v>
                </c:pt>
                <c:pt idx="8">
                  <c:v>0.12380952380952381</c:v>
                </c:pt>
                <c:pt idx="9">
                  <c:v>0.11714285714285715</c:v>
                </c:pt>
                <c:pt idx="10">
                  <c:v>0.11439466158245949</c:v>
                </c:pt>
                <c:pt idx="11">
                  <c:v>9.9431818181818177E-2</c:v>
                </c:pt>
                <c:pt idx="12">
                  <c:v>8.7535680304471938E-2</c:v>
                </c:pt>
                <c:pt idx="13">
                  <c:v>6.6921606118546847E-2</c:v>
                </c:pt>
                <c:pt idx="14">
                  <c:v>8.6956521739130432E-2</c:v>
                </c:pt>
              </c:numCache>
            </c:numRef>
          </c:val>
          <c:extLst>
            <c:ext xmlns:c16="http://schemas.microsoft.com/office/drawing/2014/chart" uri="{C3380CC4-5D6E-409C-BE32-E72D297353CC}">
              <c16:uniqueId val="{00000000-D747-4099-B37E-0C5EA10FF7AE}"/>
            </c:ext>
          </c:extLst>
        </c:ser>
        <c:ser>
          <c:idx val="1"/>
          <c:order val="1"/>
          <c:tx>
            <c:strRef>
              <c:f>'18-1製品・サービスに関わる要件の変化'!$N$6</c:f>
              <c:strCache>
                <c:ptCount val="1"/>
                <c:pt idx="0">
                  <c:v>やや当てはまる</c:v>
                </c:pt>
              </c:strCache>
            </c:strRef>
          </c:tx>
          <c:spPr>
            <a:solidFill>
              <a:srgbClr val="ED7D31">
                <a:lumMod val="40000"/>
                <a:lumOff val="60000"/>
              </a:srgbClr>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'18-1製品・サービスに関わる要件の変化'!$L$7:$L$21</c:f>
              <c:strCache>
                <c:ptCount val="15"/>
                <c:pt idx="0">
                  <c:v>セキュリティ／プライバシー保護の強化 (n=1072)</c:v>
                </c:pt>
                <c:pt idx="1">
                  <c:v>適用技術の複雑化・高度化 (n=1073)</c:v>
                </c:pt>
                <c:pt idx="2">
                  <c:v>安全性の向上（機能安全への対応等） (n=1059)</c:v>
                </c:pt>
                <c:pt idx="3">
                  <c:v>高速性／低遅延性の強化 (n=1060)</c:v>
                </c:pt>
                <c:pt idx="4">
                  <c:v>利用形態・利用方法の多様化 (n=1060)</c:v>
                </c:pt>
                <c:pt idx="5">
                  <c:v>つながる対象の増加 (n=1053)</c:v>
                </c:pt>
                <c:pt idx="6">
                  <c:v>部品の増加、プラットフォームの増加 (n=1063)</c:v>
                </c:pt>
                <c:pt idx="7">
                  <c:v>運用時データの収集・活用拡大 (n=1049)</c:v>
                </c:pt>
                <c:pt idx="8">
                  <c:v>市場投入までの時間短縮 (n=1050)</c:v>
                </c:pt>
                <c:pt idx="9">
                  <c:v>対応すべき規格等の増加 (n=1050)</c:v>
                </c:pt>
                <c:pt idx="10">
                  <c:v>出荷後・運用中の更新の迅速化（OTAなど） (n=1049)</c:v>
                </c:pt>
                <c:pt idx="11">
                  <c:v>開発・製造データの企業間共有への対応・強化 (n=1056)</c:v>
                </c:pt>
                <c:pt idx="12">
                  <c:v>仕向地・出荷先の拡大 (n=1051)</c:v>
                </c:pt>
                <c:pt idx="13">
                  <c:v>システムオブシステムズへの対応・強化 (n=1046)</c:v>
                </c:pt>
                <c:pt idx="14">
                  <c:v>その他 (n=23)</c:v>
                </c:pt>
              </c:strCache>
            </c:strRef>
          </c:cat>
          <c:val>
            <c:numRef>
              <c:f>'18-1製品・サービスに関わる要件の変化'!$N$7:$N$21</c:f>
              <c:numCache>
                <c:formatCode>0.0%</c:formatCode>
                <c:ptCount val="15"/>
                <c:pt idx="0">
                  <c:v>0.36194029850746268</c:v>
                </c:pt>
                <c:pt idx="1">
                  <c:v>0.39422180801491147</c:v>
                </c:pt>
                <c:pt idx="2">
                  <c:v>0.35788479697828141</c:v>
                </c:pt>
                <c:pt idx="3">
                  <c:v>0.34905660377358488</c:v>
                </c:pt>
                <c:pt idx="4">
                  <c:v>0.33679245283018866</c:v>
                </c:pt>
                <c:pt idx="5">
                  <c:v>0.31244064577397912</c:v>
                </c:pt>
                <c:pt idx="6">
                  <c:v>0.32643461900282222</c:v>
                </c:pt>
                <c:pt idx="7">
                  <c:v>0.28408007626310772</c:v>
                </c:pt>
                <c:pt idx="8">
                  <c:v>0.28000000000000003</c:v>
                </c:pt>
                <c:pt idx="9">
                  <c:v>0.32095238095238093</c:v>
                </c:pt>
                <c:pt idx="10">
                  <c:v>0.22688274547187798</c:v>
                </c:pt>
                <c:pt idx="11">
                  <c:v>0.26799242424242425</c:v>
                </c:pt>
                <c:pt idx="12">
                  <c:v>0.20742150333016174</c:v>
                </c:pt>
                <c:pt idx="13">
                  <c:v>0.18068833652007649</c:v>
                </c:pt>
                <c:pt idx="14">
                  <c:v>4.3478260869565216E-2</c:v>
                </c:pt>
              </c:numCache>
            </c:numRef>
          </c:val>
          <c:extLst>
            <c:ext xmlns:c16="http://schemas.microsoft.com/office/drawing/2014/chart" uri="{C3380CC4-5D6E-409C-BE32-E72D297353CC}">
              <c16:uniqueId val="{00000001-D747-4099-B37E-0C5EA10FF7AE}"/>
            </c:ext>
          </c:extLst>
        </c:ser>
        <c:ser>
          <c:idx val="2"/>
          <c:order val="2"/>
          <c:tx>
            <c:strRef>
              <c:f>'18-1製品・サービスに関わる要件の変化'!$O$6</c:f>
              <c:strCache>
                <c:ptCount val="1"/>
                <c:pt idx="0">
                  <c:v>あまり当てはまらない</c:v>
                </c:pt>
              </c:strCache>
            </c:strRef>
          </c:tx>
          <c:spPr>
            <a:solidFill>
              <a:srgbClr val="70AD47">
                <a:lumMod val="20000"/>
                <a:lumOff val="80000"/>
              </a:srgbClr>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'18-1製品・サービスに関わる要件の変化'!$L$7:$L$21</c:f>
              <c:strCache>
                <c:ptCount val="15"/>
                <c:pt idx="0">
                  <c:v>セキュリティ／プライバシー保護の強化 (n=1072)</c:v>
                </c:pt>
                <c:pt idx="1">
                  <c:v>適用技術の複雑化・高度化 (n=1073)</c:v>
                </c:pt>
                <c:pt idx="2">
                  <c:v>安全性の向上（機能安全への対応等） (n=1059)</c:v>
                </c:pt>
                <c:pt idx="3">
                  <c:v>高速性／低遅延性の強化 (n=1060)</c:v>
                </c:pt>
                <c:pt idx="4">
                  <c:v>利用形態・利用方法の多様化 (n=1060)</c:v>
                </c:pt>
                <c:pt idx="5">
                  <c:v>つながる対象の増加 (n=1053)</c:v>
                </c:pt>
                <c:pt idx="6">
                  <c:v>部品の増加、プラットフォームの増加 (n=1063)</c:v>
                </c:pt>
                <c:pt idx="7">
                  <c:v>運用時データの収集・活用拡大 (n=1049)</c:v>
                </c:pt>
                <c:pt idx="8">
                  <c:v>市場投入までの時間短縮 (n=1050)</c:v>
                </c:pt>
                <c:pt idx="9">
                  <c:v>対応すべき規格等の増加 (n=1050)</c:v>
                </c:pt>
                <c:pt idx="10">
                  <c:v>出荷後・運用中の更新の迅速化（OTAなど） (n=1049)</c:v>
                </c:pt>
                <c:pt idx="11">
                  <c:v>開発・製造データの企業間共有への対応・強化 (n=1056)</c:v>
                </c:pt>
                <c:pt idx="12">
                  <c:v>仕向地・出荷先の拡大 (n=1051)</c:v>
                </c:pt>
                <c:pt idx="13">
                  <c:v>システムオブシステムズへの対応・強化 (n=1046)</c:v>
                </c:pt>
                <c:pt idx="14">
                  <c:v>その他 (n=23)</c:v>
                </c:pt>
              </c:strCache>
            </c:strRef>
          </c:cat>
          <c:val>
            <c:numRef>
              <c:f>'18-1製品・サービスに関わる要件の変化'!$O$7:$O$21</c:f>
              <c:numCache>
                <c:formatCode>0.0%</c:formatCode>
                <c:ptCount val="15"/>
                <c:pt idx="0">
                  <c:v>0.14645522388059701</c:v>
                </c:pt>
                <c:pt idx="1">
                  <c:v>0.1239515377446412</c:v>
                </c:pt>
                <c:pt idx="2">
                  <c:v>0.17563739376770537</c:v>
                </c:pt>
                <c:pt idx="3">
                  <c:v>0.18679245283018867</c:v>
                </c:pt>
                <c:pt idx="4">
                  <c:v>0.22075471698113208</c:v>
                </c:pt>
                <c:pt idx="5">
                  <c:v>0.21082621082621084</c:v>
                </c:pt>
                <c:pt idx="6">
                  <c:v>0.20037629350893696</c:v>
                </c:pt>
                <c:pt idx="7">
                  <c:v>0.23927550047664442</c:v>
                </c:pt>
                <c:pt idx="8">
                  <c:v>0.2361904761904762</c:v>
                </c:pt>
                <c:pt idx="9">
                  <c:v>0.24952380952380954</c:v>
                </c:pt>
                <c:pt idx="10">
                  <c:v>0.2831267874165872</c:v>
                </c:pt>
                <c:pt idx="11">
                  <c:v>0.27367424242424243</c:v>
                </c:pt>
                <c:pt idx="12">
                  <c:v>0.30161750713606089</c:v>
                </c:pt>
                <c:pt idx="13">
                  <c:v>0.30210325047801145</c:v>
                </c:pt>
                <c:pt idx="14">
                  <c:v>0.13043478260869565</c:v>
                </c:pt>
              </c:numCache>
            </c:numRef>
          </c:val>
          <c:extLst>
            <c:ext xmlns:c16="http://schemas.microsoft.com/office/drawing/2014/chart" uri="{C3380CC4-5D6E-409C-BE32-E72D297353CC}">
              <c16:uniqueId val="{00000002-D747-4099-B37E-0C5EA10FF7AE}"/>
            </c:ext>
          </c:extLst>
        </c:ser>
        <c:ser>
          <c:idx val="3"/>
          <c:order val="3"/>
          <c:tx>
            <c:strRef>
              <c:f>'18-1製品・サービスに関わる要件の変化'!$P$6</c:f>
              <c:strCache>
                <c:ptCount val="1"/>
                <c:pt idx="0">
                  <c:v>当てはまらない</c:v>
                </c:pt>
              </c:strCache>
            </c:strRef>
          </c:tx>
          <c:spPr>
            <a:solidFill>
              <a:srgbClr val="70AD47">
                <a:lumMod val="60000"/>
                <a:lumOff val="40000"/>
              </a:srgbClr>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'18-1製品・サービスに関わる要件の変化'!$L$7:$L$21</c:f>
              <c:strCache>
                <c:ptCount val="15"/>
                <c:pt idx="0">
                  <c:v>セキュリティ／プライバシー保護の強化 (n=1072)</c:v>
                </c:pt>
                <c:pt idx="1">
                  <c:v>適用技術の複雑化・高度化 (n=1073)</c:v>
                </c:pt>
                <c:pt idx="2">
                  <c:v>安全性の向上（機能安全への対応等） (n=1059)</c:v>
                </c:pt>
                <c:pt idx="3">
                  <c:v>高速性／低遅延性の強化 (n=1060)</c:v>
                </c:pt>
                <c:pt idx="4">
                  <c:v>利用形態・利用方法の多様化 (n=1060)</c:v>
                </c:pt>
                <c:pt idx="5">
                  <c:v>つながる対象の増加 (n=1053)</c:v>
                </c:pt>
                <c:pt idx="6">
                  <c:v>部品の増加、プラットフォームの増加 (n=1063)</c:v>
                </c:pt>
                <c:pt idx="7">
                  <c:v>運用時データの収集・活用拡大 (n=1049)</c:v>
                </c:pt>
                <c:pt idx="8">
                  <c:v>市場投入までの時間短縮 (n=1050)</c:v>
                </c:pt>
                <c:pt idx="9">
                  <c:v>対応すべき規格等の増加 (n=1050)</c:v>
                </c:pt>
                <c:pt idx="10">
                  <c:v>出荷後・運用中の更新の迅速化（OTAなど） (n=1049)</c:v>
                </c:pt>
                <c:pt idx="11">
                  <c:v>開発・製造データの企業間共有への対応・強化 (n=1056)</c:v>
                </c:pt>
                <c:pt idx="12">
                  <c:v>仕向地・出荷先の拡大 (n=1051)</c:v>
                </c:pt>
                <c:pt idx="13">
                  <c:v>システムオブシステムズへの対応・強化 (n=1046)</c:v>
                </c:pt>
                <c:pt idx="14">
                  <c:v>その他 (n=23)</c:v>
                </c:pt>
              </c:strCache>
            </c:strRef>
          </c:cat>
          <c:val>
            <c:numRef>
              <c:f>'18-1製品・サービスに関わる要件の変化'!$P$7:$P$21</c:f>
              <c:numCache>
                <c:formatCode>0.0%</c:formatCode>
                <c:ptCount val="15"/>
                <c:pt idx="0">
                  <c:v>8.4888059701492533E-2</c:v>
                </c:pt>
                <c:pt idx="1">
                  <c:v>7.5489282385834106E-2</c:v>
                </c:pt>
                <c:pt idx="2">
                  <c:v>0.10481586402266289</c:v>
                </c:pt>
                <c:pt idx="3">
                  <c:v>0.13207547169811321</c:v>
                </c:pt>
                <c:pt idx="4">
                  <c:v>0.11792452830188679</c:v>
                </c:pt>
                <c:pt idx="5">
                  <c:v>0.13865147198480532</c:v>
                </c:pt>
                <c:pt idx="6">
                  <c:v>0.15333960489181561</c:v>
                </c:pt>
                <c:pt idx="7">
                  <c:v>0.16396568160152525</c:v>
                </c:pt>
                <c:pt idx="8">
                  <c:v>0.18952380952380951</c:v>
                </c:pt>
                <c:pt idx="9">
                  <c:v>0.15333333333333332</c:v>
                </c:pt>
                <c:pt idx="10">
                  <c:v>0.18684461391801716</c:v>
                </c:pt>
                <c:pt idx="11">
                  <c:v>0.20454545454545456</c:v>
                </c:pt>
                <c:pt idx="12">
                  <c:v>0.23311132254995243</c:v>
                </c:pt>
                <c:pt idx="13">
                  <c:v>0.23518164435946462</c:v>
                </c:pt>
                <c:pt idx="14">
                  <c:v>0.2608695652173913</c:v>
                </c:pt>
              </c:numCache>
            </c:numRef>
          </c:val>
          <c:extLst>
            <c:ext xmlns:c16="http://schemas.microsoft.com/office/drawing/2014/chart" uri="{C3380CC4-5D6E-409C-BE32-E72D297353CC}">
              <c16:uniqueId val="{00000003-D747-4099-B37E-0C5EA10FF7AE}"/>
            </c:ext>
          </c:extLst>
        </c:ser>
        <c:ser>
          <c:idx val="4"/>
          <c:order val="4"/>
          <c:tx>
            <c:strRef>
              <c:f>'18-1製品・サービスに関わる要件の変化'!$Q$6</c:f>
              <c:strCache>
                <c:ptCount val="1"/>
                <c:pt idx="0">
                  <c:v>どちらともいえない</c:v>
                </c:pt>
              </c:strCache>
            </c:strRef>
          </c:tx>
          <c:spPr>
            <a:solidFill>
              <a:sysClr val="window" lastClr="FFFFFF"/>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'18-1製品・サービスに関わる要件の変化'!$L$7:$L$21</c:f>
              <c:strCache>
                <c:ptCount val="15"/>
                <c:pt idx="0">
                  <c:v>セキュリティ／プライバシー保護の強化 (n=1072)</c:v>
                </c:pt>
                <c:pt idx="1">
                  <c:v>適用技術の複雑化・高度化 (n=1073)</c:v>
                </c:pt>
                <c:pt idx="2">
                  <c:v>安全性の向上（機能安全への対応等） (n=1059)</c:v>
                </c:pt>
                <c:pt idx="3">
                  <c:v>高速性／低遅延性の強化 (n=1060)</c:v>
                </c:pt>
                <c:pt idx="4">
                  <c:v>利用形態・利用方法の多様化 (n=1060)</c:v>
                </c:pt>
                <c:pt idx="5">
                  <c:v>つながる対象の増加 (n=1053)</c:v>
                </c:pt>
                <c:pt idx="6">
                  <c:v>部品の増加、プラットフォームの増加 (n=1063)</c:v>
                </c:pt>
                <c:pt idx="7">
                  <c:v>運用時データの収集・活用拡大 (n=1049)</c:v>
                </c:pt>
                <c:pt idx="8">
                  <c:v>市場投入までの時間短縮 (n=1050)</c:v>
                </c:pt>
                <c:pt idx="9">
                  <c:v>対応すべき規格等の増加 (n=1050)</c:v>
                </c:pt>
                <c:pt idx="10">
                  <c:v>出荷後・運用中の更新の迅速化（OTAなど） (n=1049)</c:v>
                </c:pt>
                <c:pt idx="11">
                  <c:v>開発・製造データの企業間共有への対応・強化 (n=1056)</c:v>
                </c:pt>
                <c:pt idx="12">
                  <c:v>仕向地・出荷先の拡大 (n=1051)</c:v>
                </c:pt>
                <c:pt idx="13">
                  <c:v>システムオブシステムズへの対応・強化 (n=1046)</c:v>
                </c:pt>
                <c:pt idx="14">
                  <c:v>その他 (n=23)</c:v>
                </c:pt>
              </c:strCache>
            </c:strRef>
          </c:cat>
          <c:val>
            <c:numRef>
              <c:f>'18-1製品・サービスに関わる要件の変化'!$Q$7:$Q$21</c:f>
              <c:numCache>
                <c:formatCode>0.0%</c:formatCode>
                <c:ptCount val="15"/>
                <c:pt idx="0">
                  <c:v>0.10541044776119403</c:v>
                </c:pt>
                <c:pt idx="1">
                  <c:v>0.1342031686859273</c:v>
                </c:pt>
                <c:pt idx="2">
                  <c:v>0.13125590179414542</c:v>
                </c:pt>
                <c:pt idx="3">
                  <c:v>0.15849056603773584</c:v>
                </c:pt>
                <c:pt idx="4">
                  <c:v>0.15283018867924528</c:v>
                </c:pt>
                <c:pt idx="5">
                  <c:v>0.17663817663817663</c:v>
                </c:pt>
                <c:pt idx="6">
                  <c:v>0.1636876763875823</c:v>
                </c:pt>
                <c:pt idx="7">
                  <c:v>0.17254528122020973</c:v>
                </c:pt>
                <c:pt idx="8">
                  <c:v>0.17047619047619048</c:v>
                </c:pt>
                <c:pt idx="9">
                  <c:v>0.15904761904761905</c:v>
                </c:pt>
                <c:pt idx="10">
                  <c:v>0.18875119161105816</c:v>
                </c:pt>
                <c:pt idx="11">
                  <c:v>0.15435606060606061</c:v>
                </c:pt>
                <c:pt idx="12">
                  <c:v>0.17031398667935299</c:v>
                </c:pt>
                <c:pt idx="13">
                  <c:v>0.21510516252390058</c:v>
                </c:pt>
                <c:pt idx="14">
                  <c:v>0.47826086956521741</c:v>
                </c:pt>
              </c:numCache>
            </c:numRef>
          </c:val>
          <c:extLst>
            <c:ext xmlns:c16="http://schemas.microsoft.com/office/drawing/2014/chart" uri="{C3380CC4-5D6E-409C-BE32-E72D297353CC}">
              <c16:uniqueId val="{00000004-D747-4099-B37E-0C5EA10FF7AE}"/>
            </c:ext>
          </c:extLst>
        </c:ser>
        <c:dLbls>
          <c:showLegendKey val="0"/>
          <c:showVal val="0"/>
          <c:showCatName val="0"/>
          <c:showSerName val="0"/>
          <c:showPercent val="0"/>
          <c:showBubbleSize val="0"/>
        </c:dLbls>
        <c:gapWidth val="60"/>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ysClr val="windowText" lastClr="000000">
              <a:lumMod val="50000"/>
              <a:lumOff val="50000"/>
            </a:sysClr>
          </a:solidFill>
        </a:ln>
      </c:spPr>
    </c:plotArea>
    <c:legend>
      <c:legendPos val="t"/>
      <c:layout>
        <c:manualLayout>
          <c:xMode val="edge"/>
          <c:yMode val="edge"/>
          <c:x val="0.27157455701669003"/>
          <c:y val="0.94127056233355433"/>
          <c:w val="0.71460082834914174"/>
          <c:h val="4.8534798534798536E-2"/>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64993648612218"/>
          <c:y val="0.12669027777777778"/>
          <c:w val="0.63278089997851084"/>
          <c:h val="0.72979590853841003"/>
        </c:manualLayout>
      </c:layout>
      <c:barChart>
        <c:barDir val="bar"/>
        <c:grouping val="stacked"/>
        <c:varyColors val="0"/>
        <c:ser>
          <c:idx val="0"/>
          <c:order val="0"/>
          <c:tx>
            <c:strRef>
              <c:f>'18-2要件の変化・位置づけ'!$N$5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'18-2要件の変化・位置づけ'!$M$6:$M$19</c:f>
              <c:strCache>
                <c:ptCount val="14"/>
                <c:pt idx="0">
                  <c:v>セキュリティ／プライバシー保護の強化（n=289）</c:v>
                </c:pt>
                <c:pt idx="1">
                  <c:v>適用技術の複雑化・高度化（n=284）</c:v>
                </c:pt>
                <c:pt idx="2">
                  <c:v>安全性の向上（機能安全への対応等）（n=286）</c:v>
                </c:pt>
                <c:pt idx="3">
                  <c:v>高速性／低遅延性の強化（n=283）</c:v>
                </c:pt>
                <c:pt idx="4">
                  <c:v>利用形態・利用方法の多様化（n=282）</c:v>
                </c:pt>
                <c:pt idx="5">
                  <c:v>つながる対象の増加（n=281）</c:v>
                </c:pt>
                <c:pt idx="6">
                  <c:v>部品の増加、プラットフォームの増加（n=288）</c:v>
                </c:pt>
                <c:pt idx="7">
                  <c:v>運用時データの収集・活用拡大（n=282）</c:v>
                </c:pt>
                <c:pt idx="8">
                  <c:v>市場投入までの時間短縮（n=281）</c:v>
                </c:pt>
                <c:pt idx="9">
                  <c:v>対応すべき規格等の増加（n=281）</c:v>
                </c:pt>
                <c:pt idx="10">
                  <c:v>出荷後・運用中の更新の迅速化（OTAなど）（n=281）</c:v>
                </c:pt>
                <c:pt idx="11">
                  <c:v>開発・製造データの企業間共有への対応・強化（n=281）</c:v>
                </c:pt>
                <c:pt idx="12">
                  <c:v>仕向地・出荷先の拡大（n=281）</c:v>
                </c:pt>
                <c:pt idx="13">
                  <c:v>システムオブシステムズへの対応・強化（n=279）</c:v>
                </c:pt>
              </c:strCache>
            </c:strRef>
          </c:cat>
          <c:val>
            <c:numRef>
              <c:f>'18-2要件の変化・位置づけ'!$N$6:$N$19</c:f>
              <c:numCache>
                <c:formatCode>0.0%</c:formatCode>
                <c:ptCount val="14"/>
                <c:pt idx="0">
                  <c:v>0.24221453287197231</c:v>
                </c:pt>
                <c:pt idx="1">
                  <c:v>0.1795774647887324</c:v>
                </c:pt>
                <c:pt idx="2">
                  <c:v>0.1993006993006993</c:v>
                </c:pt>
                <c:pt idx="3">
                  <c:v>0.13427561837455831</c:v>
                </c:pt>
                <c:pt idx="4">
                  <c:v>0.11702127659574468</c:v>
                </c:pt>
                <c:pt idx="5">
                  <c:v>0.13523131672597866</c:v>
                </c:pt>
                <c:pt idx="6">
                  <c:v>0.11458333333333333</c:v>
                </c:pt>
                <c:pt idx="7">
                  <c:v>0.14893617021276595</c:v>
                </c:pt>
                <c:pt idx="8">
                  <c:v>9.6085409252669035E-2</c:v>
                </c:pt>
                <c:pt idx="9">
                  <c:v>9.9644128113879002E-2</c:v>
                </c:pt>
                <c:pt idx="10">
                  <c:v>8.1850533807829182E-2</c:v>
                </c:pt>
                <c:pt idx="11">
                  <c:v>8.5409252669039148E-2</c:v>
                </c:pt>
                <c:pt idx="12">
                  <c:v>7.1174377224199295E-2</c:v>
                </c:pt>
                <c:pt idx="13">
                  <c:v>5.0179211469534052E-2</c:v>
                </c:pt>
              </c:numCache>
            </c:numRef>
          </c:val>
          <c:extLst>
            <c:ext xmlns:c16="http://schemas.microsoft.com/office/drawing/2014/chart" uri="{C3380CC4-5D6E-409C-BE32-E72D297353CC}">
              <c16:uniqueId val="{00000000-73B7-42B5-B3D9-1DE48D96A075}"/>
            </c:ext>
          </c:extLst>
        </c:ser>
        <c:ser>
          <c:idx val="2"/>
          <c:order val="1"/>
          <c:tx>
            <c:strRef>
              <c:f>'18-2要件の変化・位置づけ'!$O$5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'18-2要件の変化・位置づけ'!$M$6:$M$19</c:f>
              <c:strCache>
                <c:ptCount val="14"/>
                <c:pt idx="0">
                  <c:v>セキュリティ／プライバシー保護の強化（n=289）</c:v>
                </c:pt>
                <c:pt idx="1">
                  <c:v>適用技術の複雑化・高度化（n=284）</c:v>
                </c:pt>
                <c:pt idx="2">
                  <c:v>安全性の向上（機能安全への対応等）（n=286）</c:v>
                </c:pt>
                <c:pt idx="3">
                  <c:v>高速性／低遅延性の強化（n=283）</c:v>
                </c:pt>
                <c:pt idx="4">
                  <c:v>利用形態・利用方法の多様化（n=282）</c:v>
                </c:pt>
                <c:pt idx="5">
                  <c:v>つながる対象の増加（n=281）</c:v>
                </c:pt>
                <c:pt idx="6">
                  <c:v>部品の増加、プラットフォームの増加（n=288）</c:v>
                </c:pt>
                <c:pt idx="7">
                  <c:v>運用時データの収集・活用拡大（n=282）</c:v>
                </c:pt>
                <c:pt idx="8">
                  <c:v>市場投入までの時間短縮（n=281）</c:v>
                </c:pt>
                <c:pt idx="9">
                  <c:v>対応すべき規格等の増加（n=281）</c:v>
                </c:pt>
                <c:pt idx="10">
                  <c:v>出荷後・運用中の更新の迅速化（OTAなど）（n=281）</c:v>
                </c:pt>
                <c:pt idx="11">
                  <c:v>開発・製造データの企業間共有への対応・強化（n=281）</c:v>
                </c:pt>
                <c:pt idx="12">
                  <c:v>仕向地・出荷先の拡大（n=281）</c:v>
                </c:pt>
                <c:pt idx="13">
                  <c:v>システムオブシステムズへの対応・強化（n=279）</c:v>
                </c:pt>
              </c:strCache>
            </c:strRef>
          </c:cat>
          <c:val>
            <c:numRef>
              <c:f>'18-2要件の変化・位置づけ'!$O$6:$O$19</c:f>
              <c:numCache>
                <c:formatCode>0.0%</c:formatCode>
                <c:ptCount val="14"/>
                <c:pt idx="0">
                  <c:v>0.31141868512110726</c:v>
                </c:pt>
                <c:pt idx="1">
                  <c:v>0.32746478873239437</c:v>
                </c:pt>
                <c:pt idx="2">
                  <c:v>0.31818181818181818</c:v>
                </c:pt>
                <c:pt idx="3">
                  <c:v>0.26855123674911663</c:v>
                </c:pt>
                <c:pt idx="4">
                  <c:v>0.27304964539007093</c:v>
                </c:pt>
                <c:pt idx="5">
                  <c:v>0.22775800711743771</c:v>
                </c:pt>
                <c:pt idx="6">
                  <c:v>0.25694444444444442</c:v>
                </c:pt>
                <c:pt idx="7">
                  <c:v>0.21985815602836881</c:v>
                </c:pt>
                <c:pt idx="8">
                  <c:v>0.24199288256227758</c:v>
                </c:pt>
                <c:pt idx="9">
                  <c:v>0.24199288256227758</c:v>
                </c:pt>
                <c:pt idx="10">
                  <c:v>0.18149466192170818</c:v>
                </c:pt>
                <c:pt idx="11">
                  <c:v>0.19217081850533807</c:v>
                </c:pt>
                <c:pt idx="12">
                  <c:v>0.21352313167259787</c:v>
                </c:pt>
                <c:pt idx="13">
                  <c:v>0.14336917562724014</c:v>
                </c:pt>
              </c:numCache>
            </c:numRef>
          </c:val>
          <c:extLst>
            <c:ext xmlns:c16="http://schemas.microsoft.com/office/drawing/2014/chart" uri="{C3380CC4-5D6E-409C-BE32-E72D297353CC}">
              <c16:uniqueId val="{00000001-73B7-42B5-B3D9-1DE48D96A075}"/>
            </c:ext>
          </c:extLst>
        </c:ser>
        <c:ser>
          <c:idx val="1"/>
          <c:order val="2"/>
          <c:tx>
            <c:strRef>
              <c:f>'18-2要件の変化・位置づけ'!$P$5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'18-2要件の変化・位置づけ'!$M$6:$M$19</c:f>
              <c:strCache>
                <c:ptCount val="14"/>
                <c:pt idx="0">
                  <c:v>セキュリティ／プライバシー保護の強化（n=289）</c:v>
                </c:pt>
                <c:pt idx="1">
                  <c:v>適用技術の複雑化・高度化（n=284）</c:v>
                </c:pt>
                <c:pt idx="2">
                  <c:v>安全性の向上（機能安全への対応等）（n=286）</c:v>
                </c:pt>
                <c:pt idx="3">
                  <c:v>高速性／低遅延性の強化（n=283）</c:v>
                </c:pt>
                <c:pt idx="4">
                  <c:v>利用形態・利用方法の多様化（n=282）</c:v>
                </c:pt>
                <c:pt idx="5">
                  <c:v>つながる対象の増加（n=281）</c:v>
                </c:pt>
                <c:pt idx="6">
                  <c:v>部品の増加、プラットフォームの増加（n=288）</c:v>
                </c:pt>
                <c:pt idx="7">
                  <c:v>運用時データの収集・活用拡大（n=282）</c:v>
                </c:pt>
                <c:pt idx="8">
                  <c:v>市場投入までの時間短縮（n=281）</c:v>
                </c:pt>
                <c:pt idx="9">
                  <c:v>対応すべき規格等の増加（n=281）</c:v>
                </c:pt>
                <c:pt idx="10">
                  <c:v>出荷後・運用中の更新の迅速化（OTAなど）（n=281）</c:v>
                </c:pt>
                <c:pt idx="11">
                  <c:v>開発・製造データの企業間共有への対応・強化（n=281）</c:v>
                </c:pt>
                <c:pt idx="12">
                  <c:v>仕向地・出荷先の拡大（n=281）</c:v>
                </c:pt>
                <c:pt idx="13">
                  <c:v>システムオブシステムズへの対応・強化（n=279）</c:v>
                </c:pt>
              </c:strCache>
            </c:strRef>
          </c:cat>
          <c:val>
            <c:numRef>
              <c:f>'18-2要件の変化・位置づけ'!$P$6:$P$19</c:f>
              <c:numCache>
                <c:formatCode>0.0%</c:formatCode>
                <c:ptCount val="14"/>
                <c:pt idx="0">
                  <c:v>0.15224913494809689</c:v>
                </c:pt>
                <c:pt idx="1">
                  <c:v>0.176056338028169</c:v>
                </c:pt>
                <c:pt idx="2">
                  <c:v>0.16083916083916083</c:v>
                </c:pt>
                <c:pt idx="3">
                  <c:v>0.20494699646643111</c:v>
                </c:pt>
                <c:pt idx="4">
                  <c:v>0.21985815602836881</c:v>
                </c:pt>
                <c:pt idx="5">
                  <c:v>0.23487544483985764</c:v>
                </c:pt>
                <c:pt idx="6">
                  <c:v>0.21875</c:v>
                </c:pt>
                <c:pt idx="7">
                  <c:v>0.22340425531914893</c:v>
                </c:pt>
                <c:pt idx="8">
                  <c:v>0.21352313167259787</c:v>
                </c:pt>
                <c:pt idx="9">
                  <c:v>0.25266903914590749</c:v>
                </c:pt>
                <c:pt idx="10">
                  <c:v>0.27758007117437722</c:v>
                </c:pt>
                <c:pt idx="11">
                  <c:v>0.27758007117437722</c:v>
                </c:pt>
                <c:pt idx="12">
                  <c:v>0.24555160142348753</c:v>
                </c:pt>
                <c:pt idx="13">
                  <c:v>0.25448028673835127</c:v>
                </c:pt>
              </c:numCache>
            </c:numRef>
          </c:val>
          <c:extLst>
            <c:ext xmlns:c16="http://schemas.microsoft.com/office/drawing/2014/chart" uri="{C3380CC4-5D6E-409C-BE32-E72D297353CC}">
              <c16:uniqueId val="{00000002-73B7-42B5-B3D9-1DE48D96A075}"/>
            </c:ext>
          </c:extLst>
        </c:ser>
        <c:ser>
          <c:idx val="3"/>
          <c:order val="3"/>
          <c:tx>
            <c:strRef>
              <c:f>'18-2要件の変化・位置づけ'!$Q$5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'18-2要件の変化・位置づけ'!$M$6:$M$19</c:f>
              <c:strCache>
                <c:ptCount val="14"/>
                <c:pt idx="0">
                  <c:v>セキュリティ／プライバシー保護の強化（n=289）</c:v>
                </c:pt>
                <c:pt idx="1">
                  <c:v>適用技術の複雑化・高度化（n=284）</c:v>
                </c:pt>
                <c:pt idx="2">
                  <c:v>安全性の向上（機能安全への対応等）（n=286）</c:v>
                </c:pt>
                <c:pt idx="3">
                  <c:v>高速性／低遅延性の強化（n=283）</c:v>
                </c:pt>
                <c:pt idx="4">
                  <c:v>利用形態・利用方法の多様化（n=282）</c:v>
                </c:pt>
                <c:pt idx="5">
                  <c:v>つながる対象の増加（n=281）</c:v>
                </c:pt>
                <c:pt idx="6">
                  <c:v>部品の増加、プラットフォームの増加（n=288）</c:v>
                </c:pt>
                <c:pt idx="7">
                  <c:v>運用時データの収集・活用拡大（n=282）</c:v>
                </c:pt>
                <c:pt idx="8">
                  <c:v>市場投入までの時間短縮（n=281）</c:v>
                </c:pt>
                <c:pt idx="9">
                  <c:v>対応すべき規格等の増加（n=281）</c:v>
                </c:pt>
                <c:pt idx="10">
                  <c:v>出荷後・運用中の更新の迅速化（OTAなど）（n=281）</c:v>
                </c:pt>
                <c:pt idx="11">
                  <c:v>開発・製造データの企業間共有への対応・強化（n=281）</c:v>
                </c:pt>
                <c:pt idx="12">
                  <c:v>仕向地・出荷先の拡大（n=281）</c:v>
                </c:pt>
                <c:pt idx="13">
                  <c:v>システムオブシステムズへの対応・強化（n=279）</c:v>
                </c:pt>
              </c:strCache>
            </c:strRef>
          </c:cat>
          <c:val>
            <c:numRef>
              <c:f>'18-2要件の変化・位置づけ'!$Q$6:$Q$19</c:f>
              <c:numCache>
                <c:formatCode>0.0%</c:formatCode>
                <c:ptCount val="14"/>
                <c:pt idx="0">
                  <c:v>0.15224913494809689</c:v>
                </c:pt>
                <c:pt idx="1">
                  <c:v>0.11619718309859155</c:v>
                </c:pt>
                <c:pt idx="2">
                  <c:v>0.13986013986013987</c:v>
                </c:pt>
                <c:pt idx="3">
                  <c:v>0.17667844522968199</c:v>
                </c:pt>
                <c:pt idx="4">
                  <c:v>0.19148936170212766</c:v>
                </c:pt>
                <c:pt idx="5">
                  <c:v>0.18861209964412812</c:v>
                </c:pt>
                <c:pt idx="6">
                  <c:v>0.18055555555555555</c:v>
                </c:pt>
                <c:pt idx="7">
                  <c:v>0.19503546099290781</c:v>
                </c:pt>
                <c:pt idx="8">
                  <c:v>0.23843416370106763</c:v>
                </c:pt>
                <c:pt idx="9">
                  <c:v>0.20284697508896798</c:v>
                </c:pt>
                <c:pt idx="10">
                  <c:v>0.23843416370106763</c:v>
                </c:pt>
                <c:pt idx="11">
                  <c:v>0.24911032028469751</c:v>
                </c:pt>
                <c:pt idx="12">
                  <c:v>0.2597864768683274</c:v>
                </c:pt>
                <c:pt idx="13">
                  <c:v>0.28315412186379929</c:v>
                </c:pt>
              </c:numCache>
            </c:numRef>
          </c:val>
          <c:extLst>
            <c:ext xmlns:c16="http://schemas.microsoft.com/office/drawing/2014/chart" uri="{C3380CC4-5D6E-409C-BE32-E72D297353CC}">
              <c16:uniqueId val="{00000003-73B7-42B5-B3D9-1DE48D96A075}"/>
            </c:ext>
          </c:extLst>
        </c:ser>
        <c:ser>
          <c:idx val="4"/>
          <c:order val="4"/>
          <c:tx>
            <c:strRef>
              <c:f>'18-2要件の変化・位置づけ'!$R$5</c:f>
              <c:strCache>
                <c:ptCount val="1"/>
                <c:pt idx="0">
                  <c:v>どちらともいえない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'18-2要件の変化・位置づけ'!$M$6:$M$19</c:f>
              <c:strCache>
                <c:ptCount val="14"/>
                <c:pt idx="0">
                  <c:v>セキュリティ／プライバシー保護の強化（n=289）</c:v>
                </c:pt>
                <c:pt idx="1">
                  <c:v>適用技術の複雑化・高度化（n=284）</c:v>
                </c:pt>
                <c:pt idx="2">
                  <c:v>安全性の向上（機能安全への対応等）（n=286）</c:v>
                </c:pt>
                <c:pt idx="3">
                  <c:v>高速性／低遅延性の強化（n=283）</c:v>
                </c:pt>
                <c:pt idx="4">
                  <c:v>利用形態・利用方法の多様化（n=282）</c:v>
                </c:pt>
                <c:pt idx="5">
                  <c:v>つながる対象の増加（n=281）</c:v>
                </c:pt>
                <c:pt idx="6">
                  <c:v>部品の増加、プラットフォームの増加（n=288）</c:v>
                </c:pt>
                <c:pt idx="7">
                  <c:v>運用時データの収集・活用拡大（n=282）</c:v>
                </c:pt>
                <c:pt idx="8">
                  <c:v>市場投入までの時間短縮（n=281）</c:v>
                </c:pt>
                <c:pt idx="9">
                  <c:v>対応すべき規格等の増加（n=281）</c:v>
                </c:pt>
                <c:pt idx="10">
                  <c:v>出荷後・運用中の更新の迅速化（OTAなど）（n=281）</c:v>
                </c:pt>
                <c:pt idx="11">
                  <c:v>開発・製造データの企業間共有への対応・強化（n=281）</c:v>
                </c:pt>
                <c:pt idx="12">
                  <c:v>仕向地・出荷先の拡大（n=281）</c:v>
                </c:pt>
                <c:pt idx="13">
                  <c:v>システムオブシステムズへの対応・強化（n=279）</c:v>
                </c:pt>
              </c:strCache>
            </c:strRef>
          </c:cat>
          <c:val>
            <c:numRef>
              <c:f>'18-2要件の変化・位置づけ'!$R$6:$R$19</c:f>
              <c:numCache>
                <c:formatCode>0.0%</c:formatCode>
                <c:ptCount val="14"/>
                <c:pt idx="0">
                  <c:v>0.14186851211072665</c:v>
                </c:pt>
                <c:pt idx="1">
                  <c:v>0.20070422535211269</c:v>
                </c:pt>
                <c:pt idx="2">
                  <c:v>0.18181818181818182</c:v>
                </c:pt>
                <c:pt idx="3">
                  <c:v>0.21554770318021202</c:v>
                </c:pt>
                <c:pt idx="4">
                  <c:v>0.19858156028368795</c:v>
                </c:pt>
                <c:pt idx="5">
                  <c:v>0.21352313167259787</c:v>
                </c:pt>
                <c:pt idx="6">
                  <c:v>0.22916666666666666</c:v>
                </c:pt>
                <c:pt idx="7">
                  <c:v>0.21276595744680851</c:v>
                </c:pt>
                <c:pt idx="8">
                  <c:v>0.20996441281138789</c:v>
                </c:pt>
                <c:pt idx="9">
                  <c:v>0.20284697508896798</c:v>
                </c:pt>
                <c:pt idx="10">
                  <c:v>0.2206405693950178</c:v>
                </c:pt>
                <c:pt idx="11">
                  <c:v>0.19572953736654805</c:v>
                </c:pt>
                <c:pt idx="12">
                  <c:v>0.20996441281138789</c:v>
                </c:pt>
                <c:pt idx="13">
                  <c:v>0.26881720430107525</c:v>
                </c:pt>
              </c:numCache>
            </c:numRef>
          </c:val>
          <c:extLst>
            <c:ext xmlns:c16="http://schemas.microsoft.com/office/drawing/2014/chart" uri="{C3380CC4-5D6E-409C-BE32-E72D297353CC}">
              <c16:uniqueId val="{00000004-73B7-42B5-B3D9-1DE48D96A075}"/>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6059576719576716"/>
          <c:h val="7.79700924268673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97425501226901"/>
          <c:y val="0.12416454425871909"/>
          <c:w val="0.6328290438218761"/>
          <c:h val="0.72979590853841003"/>
        </c:manualLayout>
      </c:layout>
      <c:barChart>
        <c:barDir val="bar"/>
        <c:grouping val="stacked"/>
        <c:varyColors val="0"/>
        <c:ser>
          <c:idx val="0"/>
          <c:order val="0"/>
          <c:tx>
            <c:strRef>
              <c:f>'18-2要件の変化・位置づけ'!$N$5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'18-2要件の変化・位置づけ'!$M$21:$M$34</c:f>
              <c:strCache>
                <c:ptCount val="14"/>
                <c:pt idx="0">
                  <c:v>セキュリティ／プライバシー保護の強化（n=240）</c:v>
                </c:pt>
                <c:pt idx="1">
                  <c:v>適用技術の複雑化・高度化（n=245）</c:v>
                </c:pt>
                <c:pt idx="2">
                  <c:v>安全性の向上（機能安全への対応等）（n=241）</c:v>
                </c:pt>
                <c:pt idx="3">
                  <c:v>高速性／低遅延性の強化（n=243）</c:v>
                </c:pt>
                <c:pt idx="4">
                  <c:v>利用形態・利用方法の多様化（n=243）</c:v>
                </c:pt>
                <c:pt idx="5">
                  <c:v>つながる対象の増加（n=240）</c:v>
                </c:pt>
                <c:pt idx="6">
                  <c:v>部品の増加、プラットフォームの増加（n=240）</c:v>
                </c:pt>
                <c:pt idx="7">
                  <c:v>運用時データの収集・活用拡大（n=237）</c:v>
                </c:pt>
                <c:pt idx="8">
                  <c:v>市場投入までの時間短縮（n=240）</c:v>
                </c:pt>
                <c:pt idx="9">
                  <c:v>対応すべき規格等の増加（n=239）</c:v>
                </c:pt>
                <c:pt idx="10">
                  <c:v>出荷後・運用中の更新の迅速化（OTAなど）（n=239）</c:v>
                </c:pt>
                <c:pt idx="11">
                  <c:v>開発・製造データの企業間共有への対応・強化（n=242）</c:v>
                </c:pt>
                <c:pt idx="12">
                  <c:v>仕向地・出荷先の拡大（n=240）</c:v>
                </c:pt>
                <c:pt idx="13">
                  <c:v>システムオブシステムズへの対応・強化（n=239）</c:v>
                </c:pt>
              </c:strCache>
            </c:strRef>
          </c:cat>
          <c:val>
            <c:numRef>
              <c:f>'18-2要件の変化・位置づけ'!$N$21:$N$34</c:f>
              <c:numCache>
                <c:formatCode>0.0%</c:formatCode>
                <c:ptCount val="14"/>
                <c:pt idx="0">
                  <c:v>0.27083333333333331</c:v>
                </c:pt>
                <c:pt idx="1">
                  <c:v>0.31428571428571428</c:v>
                </c:pt>
                <c:pt idx="2">
                  <c:v>0.24066390041493776</c:v>
                </c:pt>
                <c:pt idx="3">
                  <c:v>0.23868312757201646</c:v>
                </c:pt>
                <c:pt idx="4">
                  <c:v>0.19753086419753085</c:v>
                </c:pt>
                <c:pt idx="5">
                  <c:v>0.21249999999999999</c:v>
                </c:pt>
                <c:pt idx="6">
                  <c:v>0.19166666666666668</c:v>
                </c:pt>
                <c:pt idx="7">
                  <c:v>0.15611814345991562</c:v>
                </c:pt>
                <c:pt idx="8">
                  <c:v>0.17083333333333334</c:v>
                </c:pt>
                <c:pt idx="9">
                  <c:v>0.14644351464435146</c:v>
                </c:pt>
                <c:pt idx="10">
                  <c:v>0.17154811715481172</c:v>
                </c:pt>
                <c:pt idx="11">
                  <c:v>0.10743801652892562</c:v>
                </c:pt>
                <c:pt idx="12">
                  <c:v>0.12083333333333333</c:v>
                </c:pt>
                <c:pt idx="13">
                  <c:v>7.1129707112970716E-2</c:v>
                </c:pt>
              </c:numCache>
            </c:numRef>
          </c:val>
          <c:extLst>
            <c:ext xmlns:c16="http://schemas.microsoft.com/office/drawing/2014/chart" uri="{C3380CC4-5D6E-409C-BE32-E72D297353CC}">
              <c16:uniqueId val="{00000000-1340-4632-874F-254A54BF35BE}"/>
            </c:ext>
          </c:extLst>
        </c:ser>
        <c:ser>
          <c:idx val="2"/>
          <c:order val="1"/>
          <c:tx>
            <c:strRef>
              <c:f>'18-2要件の変化・位置づけ'!$O$5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'18-2要件の変化・位置づけ'!$M$21:$M$34</c:f>
              <c:strCache>
                <c:ptCount val="14"/>
                <c:pt idx="0">
                  <c:v>セキュリティ／プライバシー保護の強化（n=240）</c:v>
                </c:pt>
                <c:pt idx="1">
                  <c:v>適用技術の複雑化・高度化（n=245）</c:v>
                </c:pt>
                <c:pt idx="2">
                  <c:v>安全性の向上（機能安全への対応等）（n=241）</c:v>
                </c:pt>
                <c:pt idx="3">
                  <c:v>高速性／低遅延性の強化（n=243）</c:v>
                </c:pt>
                <c:pt idx="4">
                  <c:v>利用形態・利用方法の多様化（n=243）</c:v>
                </c:pt>
                <c:pt idx="5">
                  <c:v>つながる対象の増加（n=240）</c:v>
                </c:pt>
                <c:pt idx="6">
                  <c:v>部品の増加、プラットフォームの増加（n=240）</c:v>
                </c:pt>
                <c:pt idx="7">
                  <c:v>運用時データの収集・活用拡大（n=237）</c:v>
                </c:pt>
                <c:pt idx="8">
                  <c:v>市場投入までの時間短縮（n=240）</c:v>
                </c:pt>
                <c:pt idx="9">
                  <c:v>対応すべき規格等の増加（n=239）</c:v>
                </c:pt>
                <c:pt idx="10">
                  <c:v>出荷後・運用中の更新の迅速化（OTAなど）（n=239）</c:v>
                </c:pt>
                <c:pt idx="11">
                  <c:v>開発・製造データの企業間共有への対応・強化（n=242）</c:v>
                </c:pt>
                <c:pt idx="12">
                  <c:v>仕向地・出荷先の拡大（n=240）</c:v>
                </c:pt>
                <c:pt idx="13">
                  <c:v>システムオブシステムズへの対応・強化（n=239）</c:v>
                </c:pt>
              </c:strCache>
            </c:strRef>
          </c:cat>
          <c:val>
            <c:numRef>
              <c:f>'18-2要件の変化・位置づけ'!$O$21:$O$34</c:f>
              <c:numCache>
                <c:formatCode>0.0%</c:formatCode>
                <c:ptCount val="14"/>
                <c:pt idx="0">
                  <c:v>0.36666666666666664</c:v>
                </c:pt>
                <c:pt idx="1">
                  <c:v>0.42857142857142855</c:v>
                </c:pt>
                <c:pt idx="2">
                  <c:v>0.41078838174273857</c:v>
                </c:pt>
                <c:pt idx="3">
                  <c:v>0.33333333333333331</c:v>
                </c:pt>
                <c:pt idx="4">
                  <c:v>0.37037037037037035</c:v>
                </c:pt>
                <c:pt idx="5">
                  <c:v>0.33750000000000002</c:v>
                </c:pt>
                <c:pt idx="6">
                  <c:v>0.35</c:v>
                </c:pt>
                <c:pt idx="7">
                  <c:v>0.35021097046413502</c:v>
                </c:pt>
                <c:pt idx="8">
                  <c:v>0.32500000000000001</c:v>
                </c:pt>
                <c:pt idx="9">
                  <c:v>0.39748953974895396</c:v>
                </c:pt>
                <c:pt idx="10">
                  <c:v>0.28870292887029286</c:v>
                </c:pt>
                <c:pt idx="11">
                  <c:v>0.30165289256198347</c:v>
                </c:pt>
                <c:pt idx="12">
                  <c:v>0.29166666666666669</c:v>
                </c:pt>
                <c:pt idx="13">
                  <c:v>0.21338912133891214</c:v>
                </c:pt>
              </c:numCache>
            </c:numRef>
          </c:val>
          <c:extLst>
            <c:ext xmlns:c16="http://schemas.microsoft.com/office/drawing/2014/chart" uri="{C3380CC4-5D6E-409C-BE32-E72D297353CC}">
              <c16:uniqueId val="{00000001-1340-4632-874F-254A54BF35BE}"/>
            </c:ext>
          </c:extLst>
        </c:ser>
        <c:ser>
          <c:idx val="1"/>
          <c:order val="2"/>
          <c:tx>
            <c:strRef>
              <c:f>'18-2要件の変化・位置づけ'!$P$5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'18-2要件の変化・位置づけ'!$M$21:$M$34</c:f>
              <c:strCache>
                <c:ptCount val="14"/>
                <c:pt idx="0">
                  <c:v>セキュリティ／プライバシー保護の強化（n=240）</c:v>
                </c:pt>
                <c:pt idx="1">
                  <c:v>適用技術の複雑化・高度化（n=245）</c:v>
                </c:pt>
                <c:pt idx="2">
                  <c:v>安全性の向上（機能安全への対応等）（n=241）</c:v>
                </c:pt>
                <c:pt idx="3">
                  <c:v>高速性／低遅延性の強化（n=243）</c:v>
                </c:pt>
                <c:pt idx="4">
                  <c:v>利用形態・利用方法の多様化（n=243）</c:v>
                </c:pt>
                <c:pt idx="5">
                  <c:v>つながる対象の増加（n=240）</c:v>
                </c:pt>
                <c:pt idx="6">
                  <c:v>部品の増加、プラットフォームの増加（n=240）</c:v>
                </c:pt>
                <c:pt idx="7">
                  <c:v>運用時データの収集・活用拡大（n=237）</c:v>
                </c:pt>
                <c:pt idx="8">
                  <c:v>市場投入までの時間短縮（n=240）</c:v>
                </c:pt>
                <c:pt idx="9">
                  <c:v>対応すべき規格等の増加（n=239）</c:v>
                </c:pt>
                <c:pt idx="10">
                  <c:v>出荷後・運用中の更新の迅速化（OTAなど）（n=239）</c:v>
                </c:pt>
                <c:pt idx="11">
                  <c:v>開発・製造データの企業間共有への対応・強化（n=242）</c:v>
                </c:pt>
                <c:pt idx="12">
                  <c:v>仕向地・出荷先の拡大（n=240）</c:v>
                </c:pt>
                <c:pt idx="13">
                  <c:v>システムオブシステムズへの対応・強化（n=239）</c:v>
                </c:pt>
              </c:strCache>
            </c:strRef>
          </c:cat>
          <c:val>
            <c:numRef>
              <c:f>'18-2要件の変化・位置づけ'!$P$21:$P$34</c:f>
              <c:numCache>
                <c:formatCode>0.0%</c:formatCode>
                <c:ptCount val="14"/>
                <c:pt idx="0">
                  <c:v>0.21666666666666667</c:v>
                </c:pt>
                <c:pt idx="1">
                  <c:v>0.10612244897959183</c:v>
                </c:pt>
                <c:pt idx="2">
                  <c:v>0.17842323651452283</c:v>
                </c:pt>
                <c:pt idx="3">
                  <c:v>0.20987654320987653</c:v>
                </c:pt>
                <c:pt idx="4">
                  <c:v>0.24279835390946503</c:v>
                </c:pt>
                <c:pt idx="5">
                  <c:v>0.22083333333333333</c:v>
                </c:pt>
                <c:pt idx="6">
                  <c:v>0.21666666666666667</c:v>
                </c:pt>
                <c:pt idx="7">
                  <c:v>0.2109704641350211</c:v>
                </c:pt>
                <c:pt idx="8">
                  <c:v>0.22083333333333333</c:v>
                </c:pt>
                <c:pt idx="9">
                  <c:v>0.24686192468619247</c:v>
                </c:pt>
                <c:pt idx="10">
                  <c:v>0.26359832635983266</c:v>
                </c:pt>
                <c:pt idx="11">
                  <c:v>0.29338842975206614</c:v>
                </c:pt>
                <c:pt idx="12">
                  <c:v>0.31666666666666665</c:v>
                </c:pt>
                <c:pt idx="13">
                  <c:v>0.32635983263598328</c:v>
                </c:pt>
              </c:numCache>
            </c:numRef>
          </c:val>
          <c:extLst>
            <c:ext xmlns:c16="http://schemas.microsoft.com/office/drawing/2014/chart" uri="{C3380CC4-5D6E-409C-BE32-E72D297353CC}">
              <c16:uniqueId val="{00000002-1340-4632-874F-254A54BF35BE}"/>
            </c:ext>
          </c:extLst>
        </c:ser>
        <c:ser>
          <c:idx val="3"/>
          <c:order val="3"/>
          <c:tx>
            <c:strRef>
              <c:f>'18-2要件の変化・位置づけ'!$Q$5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'18-2要件の変化・位置づけ'!$M$21:$M$34</c:f>
              <c:strCache>
                <c:ptCount val="14"/>
                <c:pt idx="0">
                  <c:v>セキュリティ／プライバシー保護の強化（n=240）</c:v>
                </c:pt>
                <c:pt idx="1">
                  <c:v>適用技術の複雑化・高度化（n=245）</c:v>
                </c:pt>
                <c:pt idx="2">
                  <c:v>安全性の向上（機能安全への対応等）（n=241）</c:v>
                </c:pt>
                <c:pt idx="3">
                  <c:v>高速性／低遅延性の強化（n=243）</c:v>
                </c:pt>
                <c:pt idx="4">
                  <c:v>利用形態・利用方法の多様化（n=243）</c:v>
                </c:pt>
                <c:pt idx="5">
                  <c:v>つながる対象の増加（n=240）</c:v>
                </c:pt>
                <c:pt idx="6">
                  <c:v>部品の増加、プラットフォームの増加（n=240）</c:v>
                </c:pt>
                <c:pt idx="7">
                  <c:v>運用時データの収集・活用拡大（n=237）</c:v>
                </c:pt>
                <c:pt idx="8">
                  <c:v>市場投入までの時間短縮（n=240）</c:v>
                </c:pt>
                <c:pt idx="9">
                  <c:v>対応すべき規格等の増加（n=239）</c:v>
                </c:pt>
                <c:pt idx="10">
                  <c:v>出荷後・運用中の更新の迅速化（OTAなど）（n=239）</c:v>
                </c:pt>
                <c:pt idx="11">
                  <c:v>開発・製造データの企業間共有への対応・強化（n=242）</c:v>
                </c:pt>
                <c:pt idx="12">
                  <c:v>仕向地・出荷先の拡大（n=240）</c:v>
                </c:pt>
                <c:pt idx="13">
                  <c:v>システムオブシステムズへの対応・強化（n=239）</c:v>
                </c:pt>
              </c:strCache>
            </c:strRef>
          </c:cat>
          <c:val>
            <c:numRef>
              <c:f>'18-2要件の変化・位置づけ'!$Q$21:$Q$34</c:f>
              <c:numCache>
                <c:formatCode>0.0%</c:formatCode>
                <c:ptCount val="14"/>
                <c:pt idx="0">
                  <c:v>5.8333333333333334E-2</c:v>
                </c:pt>
                <c:pt idx="1">
                  <c:v>6.1224489795918366E-2</c:v>
                </c:pt>
                <c:pt idx="2">
                  <c:v>7.4688796680497924E-2</c:v>
                </c:pt>
                <c:pt idx="3">
                  <c:v>0.1111111111111111</c:v>
                </c:pt>
                <c:pt idx="4">
                  <c:v>8.6419753086419748E-2</c:v>
                </c:pt>
                <c:pt idx="5">
                  <c:v>0.10833333333333334</c:v>
                </c:pt>
                <c:pt idx="6">
                  <c:v>0.14166666666666666</c:v>
                </c:pt>
                <c:pt idx="7">
                  <c:v>0.13502109704641349</c:v>
                </c:pt>
                <c:pt idx="8">
                  <c:v>0.15416666666666667</c:v>
                </c:pt>
                <c:pt idx="9">
                  <c:v>7.9497907949790794E-2</c:v>
                </c:pt>
                <c:pt idx="10">
                  <c:v>0.13389121338912133</c:v>
                </c:pt>
                <c:pt idx="11">
                  <c:v>0.19421487603305784</c:v>
                </c:pt>
                <c:pt idx="12">
                  <c:v>0.17083333333333334</c:v>
                </c:pt>
                <c:pt idx="13">
                  <c:v>0.21757322175732219</c:v>
                </c:pt>
              </c:numCache>
            </c:numRef>
          </c:val>
          <c:extLst>
            <c:ext xmlns:c16="http://schemas.microsoft.com/office/drawing/2014/chart" uri="{C3380CC4-5D6E-409C-BE32-E72D297353CC}">
              <c16:uniqueId val="{00000003-1340-4632-874F-254A54BF35BE}"/>
            </c:ext>
          </c:extLst>
        </c:ser>
        <c:ser>
          <c:idx val="4"/>
          <c:order val="4"/>
          <c:tx>
            <c:strRef>
              <c:f>'18-2要件の変化・位置づけ'!$R$5</c:f>
              <c:strCache>
                <c:ptCount val="1"/>
                <c:pt idx="0">
                  <c:v>どちらともいえない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'18-2要件の変化・位置づけ'!$M$21:$M$34</c:f>
              <c:strCache>
                <c:ptCount val="14"/>
                <c:pt idx="0">
                  <c:v>セキュリティ／プライバシー保護の強化（n=240）</c:v>
                </c:pt>
                <c:pt idx="1">
                  <c:v>適用技術の複雑化・高度化（n=245）</c:v>
                </c:pt>
                <c:pt idx="2">
                  <c:v>安全性の向上（機能安全への対応等）（n=241）</c:v>
                </c:pt>
                <c:pt idx="3">
                  <c:v>高速性／低遅延性の強化（n=243）</c:v>
                </c:pt>
                <c:pt idx="4">
                  <c:v>利用形態・利用方法の多様化（n=243）</c:v>
                </c:pt>
                <c:pt idx="5">
                  <c:v>つながる対象の増加（n=240）</c:v>
                </c:pt>
                <c:pt idx="6">
                  <c:v>部品の増加、プラットフォームの増加（n=240）</c:v>
                </c:pt>
                <c:pt idx="7">
                  <c:v>運用時データの収集・活用拡大（n=237）</c:v>
                </c:pt>
                <c:pt idx="8">
                  <c:v>市場投入までの時間短縮（n=240）</c:v>
                </c:pt>
                <c:pt idx="9">
                  <c:v>対応すべき規格等の増加（n=239）</c:v>
                </c:pt>
                <c:pt idx="10">
                  <c:v>出荷後・運用中の更新の迅速化（OTAなど）（n=239）</c:v>
                </c:pt>
                <c:pt idx="11">
                  <c:v>開発・製造データの企業間共有への対応・強化（n=242）</c:v>
                </c:pt>
                <c:pt idx="12">
                  <c:v>仕向地・出荷先の拡大（n=240）</c:v>
                </c:pt>
                <c:pt idx="13">
                  <c:v>システムオブシステムズへの対応・強化（n=239）</c:v>
                </c:pt>
              </c:strCache>
            </c:strRef>
          </c:cat>
          <c:val>
            <c:numRef>
              <c:f>'18-2要件の変化・位置づけ'!$R$21:$R$34</c:f>
              <c:numCache>
                <c:formatCode>0.0%</c:formatCode>
                <c:ptCount val="14"/>
                <c:pt idx="0">
                  <c:v>8.7499999999999994E-2</c:v>
                </c:pt>
                <c:pt idx="1">
                  <c:v>8.9795918367346933E-2</c:v>
                </c:pt>
                <c:pt idx="2">
                  <c:v>9.5435684647302899E-2</c:v>
                </c:pt>
                <c:pt idx="3">
                  <c:v>0.10699588477366255</c:v>
                </c:pt>
                <c:pt idx="4">
                  <c:v>0.102880658436214</c:v>
                </c:pt>
                <c:pt idx="5">
                  <c:v>0.12083333333333333</c:v>
                </c:pt>
                <c:pt idx="6">
                  <c:v>0.1</c:v>
                </c:pt>
                <c:pt idx="7">
                  <c:v>0.14767932489451477</c:v>
                </c:pt>
                <c:pt idx="8">
                  <c:v>0.12916666666666668</c:v>
                </c:pt>
                <c:pt idx="9">
                  <c:v>0.1297071129707113</c:v>
                </c:pt>
                <c:pt idx="10">
                  <c:v>0.14225941422594143</c:v>
                </c:pt>
                <c:pt idx="11">
                  <c:v>0.10330578512396695</c:v>
                </c:pt>
                <c:pt idx="12">
                  <c:v>0.1</c:v>
                </c:pt>
                <c:pt idx="13">
                  <c:v>0.17154811715481172</c:v>
                </c:pt>
              </c:numCache>
            </c:numRef>
          </c:val>
          <c:extLst>
            <c:ext xmlns:c16="http://schemas.microsoft.com/office/drawing/2014/chart" uri="{C3380CC4-5D6E-409C-BE32-E72D297353CC}">
              <c16:uniqueId val="{00000004-1340-4632-874F-254A54BF35BE}"/>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4726591563471"/>
          <c:y val="0.12669035224878453"/>
          <c:w val="0.62635752140016321"/>
          <c:h val="0.72979590853841003"/>
        </c:manualLayout>
      </c:layout>
      <c:barChart>
        <c:barDir val="bar"/>
        <c:grouping val="stacked"/>
        <c:varyColors val="0"/>
        <c:ser>
          <c:idx val="0"/>
          <c:order val="0"/>
          <c:tx>
            <c:strRef>
              <c:f>'18-2要件の変化・位置づけ'!$N$5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'18-2要件の変化・位置づけ'!$M$36:$M$49</c:f>
              <c:strCache>
                <c:ptCount val="14"/>
                <c:pt idx="0">
                  <c:v>セキュリティ／プライバシー保護の強化（n=171）</c:v>
                </c:pt>
                <c:pt idx="1">
                  <c:v>適用技術の複雑化・高度化（n=171）</c:v>
                </c:pt>
                <c:pt idx="2">
                  <c:v>安全性の向上（機能安全への対応等）（n=170）</c:v>
                </c:pt>
                <c:pt idx="3">
                  <c:v>高速性／低遅延性の強化（n=170）</c:v>
                </c:pt>
                <c:pt idx="4">
                  <c:v>利用形態・利用方法の多様化（n=170）</c:v>
                </c:pt>
                <c:pt idx="5">
                  <c:v>つながる対象の増加（n=170）</c:v>
                </c:pt>
                <c:pt idx="6">
                  <c:v>部品の増加、プラットフォームの増加（n=170）</c:v>
                </c:pt>
                <c:pt idx="7">
                  <c:v>運用時データの収集・活用拡大（n=168）</c:v>
                </c:pt>
                <c:pt idx="8">
                  <c:v>市場投入までの時間短縮（n=168）</c:v>
                </c:pt>
                <c:pt idx="9">
                  <c:v>対応すべき規格等の増加（n=168）</c:v>
                </c:pt>
                <c:pt idx="10">
                  <c:v>出荷後・運用中の更新の迅速化（OTAなど）（n=169）</c:v>
                </c:pt>
                <c:pt idx="11">
                  <c:v>開発・製造データの企業間共有への対応・強化（n=171）</c:v>
                </c:pt>
                <c:pt idx="12">
                  <c:v>仕向地・出荷先の拡大（n=169）</c:v>
                </c:pt>
                <c:pt idx="13">
                  <c:v>システムオブシステムズへの対応・強化（n=168）</c:v>
                </c:pt>
              </c:strCache>
            </c:strRef>
          </c:cat>
          <c:val>
            <c:numRef>
              <c:f>'18-2要件の変化・位置づけ'!$N$36:$N$49</c:f>
              <c:numCache>
                <c:formatCode>0.0%</c:formatCode>
                <c:ptCount val="14"/>
                <c:pt idx="0">
                  <c:v>0.32748538011695905</c:v>
                </c:pt>
                <c:pt idx="1">
                  <c:v>0.34502923976608185</c:v>
                </c:pt>
                <c:pt idx="2">
                  <c:v>0.24705882352941178</c:v>
                </c:pt>
                <c:pt idx="3">
                  <c:v>0.2</c:v>
                </c:pt>
                <c:pt idx="4">
                  <c:v>0.21176470588235294</c:v>
                </c:pt>
                <c:pt idx="5">
                  <c:v>0.20588235294117646</c:v>
                </c:pt>
                <c:pt idx="6">
                  <c:v>0.18823529411764706</c:v>
                </c:pt>
                <c:pt idx="7">
                  <c:v>0.14285714285714285</c:v>
                </c:pt>
                <c:pt idx="8">
                  <c:v>0.13690476190476192</c:v>
                </c:pt>
                <c:pt idx="9">
                  <c:v>0.15476190476190477</c:v>
                </c:pt>
                <c:pt idx="10">
                  <c:v>0.11834319526627218</c:v>
                </c:pt>
                <c:pt idx="11">
                  <c:v>0.12280701754385964</c:v>
                </c:pt>
                <c:pt idx="12">
                  <c:v>0.11242603550295859</c:v>
                </c:pt>
                <c:pt idx="13">
                  <c:v>8.3333333333333329E-2</c:v>
                </c:pt>
              </c:numCache>
            </c:numRef>
          </c:val>
          <c:extLst>
            <c:ext xmlns:c16="http://schemas.microsoft.com/office/drawing/2014/chart" uri="{C3380CC4-5D6E-409C-BE32-E72D297353CC}">
              <c16:uniqueId val="{00000000-959A-4578-94D2-ADD8AF0C3FF2}"/>
            </c:ext>
          </c:extLst>
        </c:ser>
        <c:ser>
          <c:idx val="2"/>
          <c:order val="1"/>
          <c:tx>
            <c:strRef>
              <c:f>'18-2要件の変化・位置づけ'!$O$5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'18-2要件の変化・位置づけ'!$M$36:$M$49</c:f>
              <c:strCache>
                <c:ptCount val="14"/>
                <c:pt idx="0">
                  <c:v>セキュリティ／プライバシー保護の強化（n=171）</c:v>
                </c:pt>
                <c:pt idx="1">
                  <c:v>適用技術の複雑化・高度化（n=171）</c:v>
                </c:pt>
                <c:pt idx="2">
                  <c:v>安全性の向上（機能安全への対応等）（n=170）</c:v>
                </c:pt>
                <c:pt idx="3">
                  <c:v>高速性／低遅延性の強化（n=170）</c:v>
                </c:pt>
                <c:pt idx="4">
                  <c:v>利用形態・利用方法の多様化（n=170）</c:v>
                </c:pt>
                <c:pt idx="5">
                  <c:v>つながる対象の増加（n=170）</c:v>
                </c:pt>
                <c:pt idx="6">
                  <c:v>部品の増加、プラットフォームの増加（n=170）</c:v>
                </c:pt>
                <c:pt idx="7">
                  <c:v>運用時データの収集・活用拡大（n=168）</c:v>
                </c:pt>
                <c:pt idx="8">
                  <c:v>市場投入までの時間短縮（n=168）</c:v>
                </c:pt>
                <c:pt idx="9">
                  <c:v>対応すべき規格等の増加（n=168）</c:v>
                </c:pt>
                <c:pt idx="10">
                  <c:v>出荷後・運用中の更新の迅速化（OTAなど）（n=169）</c:v>
                </c:pt>
                <c:pt idx="11">
                  <c:v>開発・製造データの企業間共有への対応・強化（n=171）</c:v>
                </c:pt>
                <c:pt idx="12">
                  <c:v>仕向地・出荷先の拡大（n=169）</c:v>
                </c:pt>
                <c:pt idx="13">
                  <c:v>システムオブシステムズへの対応・強化（n=168）</c:v>
                </c:pt>
              </c:strCache>
            </c:strRef>
          </c:cat>
          <c:val>
            <c:numRef>
              <c:f>'18-2要件の変化・位置づけ'!$O$36:$O$49</c:f>
              <c:numCache>
                <c:formatCode>0.0%</c:formatCode>
                <c:ptCount val="14"/>
                <c:pt idx="0">
                  <c:v>0.40935672514619881</c:v>
                </c:pt>
                <c:pt idx="1">
                  <c:v>0.40935672514619881</c:v>
                </c:pt>
                <c:pt idx="2">
                  <c:v>0.44117647058823528</c:v>
                </c:pt>
                <c:pt idx="3">
                  <c:v>0.45294117647058824</c:v>
                </c:pt>
                <c:pt idx="4">
                  <c:v>0.37058823529411766</c:v>
                </c:pt>
                <c:pt idx="5">
                  <c:v>0.3352941176470588</c:v>
                </c:pt>
                <c:pt idx="6">
                  <c:v>0.37058823529411766</c:v>
                </c:pt>
                <c:pt idx="7">
                  <c:v>0.31547619047619047</c:v>
                </c:pt>
                <c:pt idx="8">
                  <c:v>0.3392857142857143</c:v>
                </c:pt>
                <c:pt idx="9">
                  <c:v>0.38690476190476192</c:v>
                </c:pt>
                <c:pt idx="10">
                  <c:v>0.24852071005917159</c:v>
                </c:pt>
                <c:pt idx="11">
                  <c:v>0.33333333333333331</c:v>
                </c:pt>
                <c:pt idx="12">
                  <c:v>0.23076923076923078</c:v>
                </c:pt>
                <c:pt idx="13">
                  <c:v>0.20833333333333334</c:v>
                </c:pt>
              </c:numCache>
            </c:numRef>
          </c:val>
          <c:extLst>
            <c:ext xmlns:c16="http://schemas.microsoft.com/office/drawing/2014/chart" uri="{C3380CC4-5D6E-409C-BE32-E72D297353CC}">
              <c16:uniqueId val="{00000001-959A-4578-94D2-ADD8AF0C3FF2}"/>
            </c:ext>
          </c:extLst>
        </c:ser>
        <c:ser>
          <c:idx val="1"/>
          <c:order val="2"/>
          <c:tx>
            <c:strRef>
              <c:f>'18-2要件の変化・位置づけ'!$P$5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'18-2要件の変化・位置づけ'!$M$36:$M$49</c:f>
              <c:strCache>
                <c:ptCount val="14"/>
                <c:pt idx="0">
                  <c:v>セキュリティ／プライバシー保護の強化（n=171）</c:v>
                </c:pt>
                <c:pt idx="1">
                  <c:v>適用技術の複雑化・高度化（n=171）</c:v>
                </c:pt>
                <c:pt idx="2">
                  <c:v>安全性の向上（機能安全への対応等）（n=170）</c:v>
                </c:pt>
                <c:pt idx="3">
                  <c:v>高速性／低遅延性の強化（n=170）</c:v>
                </c:pt>
                <c:pt idx="4">
                  <c:v>利用形態・利用方法の多様化（n=170）</c:v>
                </c:pt>
                <c:pt idx="5">
                  <c:v>つながる対象の増加（n=170）</c:v>
                </c:pt>
                <c:pt idx="6">
                  <c:v>部品の増加、プラットフォームの増加（n=170）</c:v>
                </c:pt>
                <c:pt idx="7">
                  <c:v>運用時データの収集・活用拡大（n=168）</c:v>
                </c:pt>
                <c:pt idx="8">
                  <c:v>市場投入までの時間短縮（n=168）</c:v>
                </c:pt>
                <c:pt idx="9">
                  <c:v>対応すべき規格等の増加（n=168）</c:v>
                </c:pt>
                <c:pt idx="10">
                  <c:v>出荷後・運用中の更新の迅速化（OTAなど）（n=169）</c:v>
                </c:pt>
                <c:pt idx="11">
                  <c:v>開発・製造データの企業間共有への対応・強化（n=171）</c:v>
                </c:pt>
                <c:pt idx="12">
                  <c:v>仕向地・出荷先の拡大（n=169）</c:v>
                </c:pt>
                <c:pt idx="13">
                  <c:v>システムオブシステムズへの対応・強化（n=168）</c:v>
                </c:pt>
              </c:strCache>
            </c:strRef>
          </c:cat>
          <c:val>
            <c:numRef>
              <c:f>'18-2要件の変化・位置づけ'!$P$36:$P$49</c:f>
              <c:numCache>
                <c:formatCode>0.0%</c:formatCode>
                <c:ptCount val="14"/>
                <c:pt idx="0">
                  <c:v>0.13450292397660818</c:v>
                </c:pt>
                <c:pt idx="1">
                  <c:v>9.9415204678362568E-2</c:v>
                </c:pt>
                <c:pt idx="2">
                  <c:v>0.14117647058823529</c:v>
                </c:pt>
                <c:pt idx="3">
                  <c:v>0.16470588235294117</c:v>
                </c:pt>
                <c:pt idx="4">
                  <c:v>0.21764705882352942</c:v>
                </c:pt>
                <c:pt idx="5">
                  <c:v>0.19411764705882353</c:v>
                </c:pt>
                <c:pt idx="6">
                  <c:v>0.20588235294117646</c:v>
                </c:pt>
                <c:pt idx="7">
                  <c:v>0.30952380952380953</c:v>
                </c:pt>
                <c:pt idx="8">
                  <c:v>0.27380952380952384</c:v>
                </c:pt>
                <c:pt idx="9">
                  <c:v>0.24404761904761904</c:v>
                </c:pt>
                <c:pt idx="10">
                  <c:v>0.36094674556213019</c:v>
                </c:pt>
                <c:pt idx="11">
                  <c:v>0.25146198830409355</c:v>
                </c:pt>
                <c:pt idx="12">
                  <c:v>0.33727810650887574</c:v>
                </c:pt>
                <c:pt idx="13">
                  <c:v>0.33333333333333331</c:v>
                </c:pt>
              </c:numCache>
            </c:numRef>
          </c:val>
          <c:extLst>
            <c:ext xmlns:c16="http://schemas.microsoft.com/office/drawing/2014/chart" uri="{C3380CC4-5D6E-409C-BE32-E72D297353CC}">
              <c16:uniqueId val="{00000002-959A-4578-94D2-ADD8AF0C3FF2}"/>
            </c:ext>
          </c:extLst>
        </c:ser>
        <c:ser>
          <c:idx val="3"/>
          <c:order val="3"/>
          <c:tx>
            <c:strRef>
              <c:f>'18-2要件の変化・位置づけ'!$Q$5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'18-2要件の変化・位置づけ'!$M$36:$M$49</c:f>
              <c:strCache>
                <c:ptCount val="14"/>
                <c:pt idx="0">
                  <c:v>セキュリティ／プライバシー保護の強化（n=171）</c:v>
                </c:pt>
                <c:pt idx="1">
                  <c:v>適用技術の複雑化・高度化（n=171）</c:v>
                </c:pt>
                <c:pt idx="2">
                  <c:v>安全性の向上（機能安全への対応等）（n=170）</c:v>
                </c:pt>
                <c:pt idx="3">
                  <c:v>高速性／低遅延性の強化（n=170）</c:v>
                </c:pt>
                <c:pt idx="4">
                  <c:v>利用形態・利用方法の多様化（n=170）</c:v>
                </c:pt>
                <c:pt idx="5">
                  <c:v>つながる対象の増加（n=170）</c:v>
                </c:pt>
                <c:pt idx="6">
                  <c:v>部品の増加、プラットフォームの増加（n=170）</c:v>
                </c:pt>
                <c:pt idx="7">
                  <c:v>運用時データの収集・活用拡大（n=168）</c:v>
                </c:pt>
                <c:pt idx="8">
                  <c:v>市場投入までの時間短縮（n=168）</c:v>
                </c:pt>
                <c:pt idx="9">
                  <c:v>対応すべき規格等の増加（n=168）</c:v>
                </c:pt>
                <c:pt idx="10">
                  <c:v>出荷後・運用中の更新の迅速化（OTAなど）（n=169）</c:v>
                </c:pt>
                <c:pt idx="11">
                  <c:v>開発・製造データの企業間共有への対応・強化（n=171）</c:v>
                </c:pt>
                <c:pt idx="12">
                  <c:v>仕向地・出荷先の拡大（n=169）</c:v>
                </c:pt>
                <c:pt idx="13">
                  <c:v>システムオブシステムズへの対応・強化（n=168）</c:v>
                </c:pt>
              </c:strCache>
            </c:strRef>
          </c:cat>
          <c:val>
            <c:numRef>
              <c:f>'18-2要件の変化・位置づけ'!$Q$36:$Q$49</c:f>
              <c:numCache>
                <c:formatCode>0.0%</c:formatCode>
                <c:ptCount val="14"/>
                <c:pt idx="0">
                  <c:v>5.8479532163742687E-2</c:v>
                </c:pt>
                <c:pt idx="1">
                  <c:v>5.2631578947368418E-2</c:v>
                </c:pt>
                <c:pt idx="2">
                  <c:v>7.6470588235294124E-2</c:v>
                </c:pt>
                <c:pt idx="3">
                  <c:v>7.0588235294117646E-2</c:v>
                </c:pt>
                <c:pt idx="4">
                  <c:v>8.2352941176470587E-2</c:v>
                </c:pt>
                <c:pt idx="5">
                  <c:v>0.10588235294117647</c:v>
                </c:pt>
                <c:pt idx="6">
                  <c:v>0.1</c:v>
                </c:pt>
                <c:pt idx="7">
                  <c:v>0.14285714285714285</c:v>
                </c:pt>
                <c:pt idx="8">
                  <c:v>0.14285714285714285</c:v>
                </c:pt>
                <c:pt idx="9">
                  <c:v>0.125</c:v>
                </c:pt>
                <c:pt idx="10">
                  <c:v>0.15384615384615385</c:v>
                </c:pt>
                <c:pt idx="11">
                  <c:v>0.17543859649122806</c:v>
                </c:pt>
                <c:pt idx="12">
                  <c:v>0.19526627218934911</c:v>
                </c:pt>
                <c:pt idx="13">
                  <c:v>0.21428571428571427</c:v>
                </c:pt>
              </c:numCache>
            </c:numRef>
          </c:val>
          <c:extLst>
            <c:ext xmlns:c16="http://schemas.microsoft.com/office/drawing/2014/chart" uri="{C3380CC4-5D6E-409C-BE32-E72D297353CC}">
              <c16:uniqueId val="{00000003-959A-4578-94D2-ADD8AF0C3FF2}"/>
            </c:ext>
          </c:extLst>
        </c:ser>
        <c:ser>
          <c:idx val="4"/>
          <c:order val="4"/>
          <c:tx>
            <c:strRef>
              <c:f>'18-2要件の変化・位置づけ'!$R$5</c:f>
              <c:strCache>
                <c:ptCount val="1"/>
                <c:pt idx="0">
                  <c:v>どちらともいえない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'18-2要件の変化・位置づけ'!$M$36:$M$49</c:f>
              <c:strCache>
                <c:ptCount val="14"/>
                <c:pt idx="0">
                  <c:v>セキュリティ／プライバシー保護の強化（n=171）</c:v>
                </c:pt>
                <c:pt idx="1">
                  <c:v>適用技術の複雑化・高度化（n=171）</c:v>
                </c:pt>
                <c:pt idx="2">
                  <c:v>安全性の向上（機能安全への対応等）（n=170）</c:v>
                </c:pt>
                <c:pt idx="3">
                  <c:v>高速性／低遅延性の強化（n=170）</c:v>
                </c:pt>
                <c:pt idx="4">
                  <c:v>利用形態・利用方法の多様化（n=170）</c:v>
                </c:pt>
                <c:pt idx="5">
                  <c:v>つながる対象の増加（n=170）</c:v>
                </c:pt>
                <c:pt idx="6">
                  <c:v>部品の増加、プラットフォームの増加（n=170）</c:v>
                </c:pt>
                <c:pt idx="7">
                  <c:v>運用時データの収集・活用拡大（n=168）</c:v>
                </c:pt>
                <c:pt idx="8">
                  <c:v>市場投入までの時間短縮（n=168）</c:v>
                </c:pt>
                <c:pt idx="9">
                  <c:v>対応すべき規格等の増加（n=168）</c:v>
                </c:pt>
                <c:pt idx="10">
                  <c:v>出荷後・運用中の更新の迅速化（OTAなど）（n=169）</c:v>
                </c:pt>
                <c:pt idx="11">
                  <c:v>開発・製造データの企業間共有への対応・強化（n=171）</c:v>
                </c:pt>
                <c:pt idx="12">
                  <c:v>仕向地・出荷先の拡大（n=169）</c:v>
                </c:pt>
                <c:pt idx="13">
                  <c:v>システムオブシステムズへの対応・強化（n=168）</c:v>
                </c:pt>
              </c:strCache>
            </c:strRef>
          </c:cat>
          <c:val>
            <c:numRef>
              <c:f>'18-2要件の変化・位置づけ'!$R$36:$R$49</c:f>
              <c:numCache>
                <c:formatCode>0.0%</c:formatCode>
                <c:ptCount val="14"/>
                <c:pt idx="0">
                  <c:v>7.0175438596491224E-2</c:v>
                </c:pt>
                <c:pt idx="1">
                  <c:v>9.3567251461988299E-2</c:v>
                </c:pt>
                <c:pt idx="2">
                  <c:v>9.4117647058823528E-2</c:v>
                </c:pt>
                <c:pt idx="3">
                  <c:v>0.11176470588235295</c:v>
                </c:pt>
                <c:pt idx="4">
                  <c:v>0.11764705882352941</c:v>
                </c:pt>
                <c:pt idx="5">
                  <c:v>0.1588235294117647</c:v>
                </c:pt>
                <c:pt idx="6">
                  <c:v>0.13529411764705881</c:v>
                </c:pt>
                <c:pt idx="7">
                  <c:v>8.9285714285714288E-2</c:v>
                </c:pt>
                <c:pt idx="8">
                  <c:v>0.10714285714285714</c:v>
                </c:pt>
                <c:pt idx="9">
                  <c:v>8.9285714285714288E-2</c:v>
                </c:pt>
                <c:pt idx="10">
                  <c:v>0.11834319526627218</c:v>
                </c:pt>
                <c:pt idx="11">
                  <c:v>0.11695906432748537</c:v>
                </c:pt>
                <c:pt idx="12">
                  <c:v>0.1242603550295858</c:v>
                </c:pt>
                <c:pt idx="13">
                  <c:v>0.16071428571428573</c:v>
                </c:pt>
              </c:numCache>
            </c:numRef>
          </c:val>
          <c:extLst>
            <c:ext xmlns:c16="http://schemas.microsoft.com/office/drawing/2014/chart" uri="{C3380CC4-5D6E-409C-BE32-E72D297353CC}">
              <c16:uniqueId val="{00000004-959A-4578-94D2-ADD8AF0C3FF2}"/>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01645961514442"/>
          <c:y val="0.12416454425871909"/>
          <c:w val="0.63438611470365169"/>
          <c:h val="0.72979590853841003"/>
        </c:manualLayout>
      </c:layout>
      <c:barChart>
        <c:barDir val="bar"/>
        <c:grouping val="stacked"/>
        <c:varyColors val="0"/>
        <c:ser>
          <c:idx val="0"/>
          <c:order val="0"/>
          <c:tx>
            <c:strRef>
              <c:f>'18-2要件の変化・位置づけ'!$N$5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'18-2要件の変化・位置づけ'!$M$51:$M$64</c:f>
              <c:strCache>
                <c:ptCount val="14"/>
                <c:pt idx="0">
                  <c:v>セキュリティ／プライバシー保護の強化（n=337）</c:v>
                </c:pt>
                <c:pt idx="1">
                  <c:v>適用技術の複雑化・高度化（n=337）</c:v>
                </c:pt>
                <c:pt idx="2">
                  <c:v>安全性の向上（機能安全への対応等）（n=327）</c:v>
                </c:pt>
                <c:pt idx="3">
                  <c:v>高速性／低遅延性の強化（n=329）</c:v>
                </c:pt>
                <c:pt idx="4">
                  <c:v>利用形態・利用方法の多様化（n=331）</c:v>
                </c:pt>
                <c:pt idx="5">
                  <c:v>つながる対象の増加（n=328）</c:v>
                </c:pt>
                <c:pt idx="6">
                  <c:v>部品の増加、プラットフォームの増加（n=330）</c:v>
                </c:pt>
                <c:pt idx="7">
                  <c:v>運用時データの収集・活用拡大（n=328）</c:v>
                </c:pt>
                <c:pt idx="8">
                  <c:v>市場投入までの時間短縮（n=327）</c:v>
                </c:pt>
                <c:pt idx="9">
                  <c:v>対応すべき規格等の増加（n=328）</c:v>
                </c:pt>
                <c:pt idx="10">
                  <c:v>出荷後・運用中の更新の迅速化（OTAなど）（n=326）</c:v>
                </c:pt>
                <c:pt idx="11">
                  <c:v>開発・製造データの企業間共有への対応・強化（n=328）</c:v>
                </c:pt>
                <c:pt idx="12">
                  <c:v>仕向地・出荷先の拡大（n=325）</c:v>
                </c:pt>
                <c:pt idx="13">
                  <c:v>システムオブシステムズへの対応・強化（n=325）</c:v>
                </c:pt>
              </c:strCache>
            </c:strRef>
          </c:cat>
          <c:val>
            <c:numRef>
              <c:f>'18-2要件の変化・位置づけ'!$N$51:$N$64</c:f>
              <c:numCache>
                <c:formatCode>0.0%</c:formatCode>
                <c:ptCount val="14"/>
                <c:pt idx="0">
                  <c:v>0.37091988130563797</c:v>
                </c:pt>
                <c:pt idx="1">
                  <c:v>0.29080118694362017</c:v>
                </c:pt>
                <c:pt idx="2">
                  <c:v>0.24770642201834864</c:v>
                </c:pt>
                <c:pt idx="3">
                  <c:v>0.15501519756838905</c:v>
                </c:pt>
                <c:pt idx="4">
                  <c:v>0.18429003021148035</c:v>
                </c:pt>
                <c:pt idx="5">
                  <c:v>0.13109756097560976</c:v>
                </c:pt>
                <c:pt idx="6">
                  <c:v>0.16060606060606061</c:v>
                </c:pt>
                <c:pt idx="7">
                  <c:v>0.125</c:v>
                </c:pt>
                <c:pt idx="8">
                  <c:v>0.10091743119266056</c:v>
                </c:pt>
                <c:pt idx="9">
                  <c:v>9.7560975609756101E-2</c:v>
                </c:pt>
                <c:pt idx="10">
                  <c:v>0.10122699386503067</c:v>
                </c:pt>
                <c:pt idx="11">
                  <c:v>9.451219512195122E-2</c:v>
                </c:pt>
                <c:pt idx="12">
                  <c:v>6.1538461538461542E-2</c:v>
                </c:pt>
                <c:pt idx="13">
                  <c:v>7.6923076923076927E-2</c:v>
                </c:pt>
              </c:numCache>
            </c:numRef>
          </c:val>
          <c:extLst>
            <c:ext xmlns:c16="http://schemas.microsoft.com/office/drawing/2014/chart" uri="{C3380CC4-5D6E-409C-BE32-E72D297353CC}">
              <c16:uniqueId val="{00000000-1C1C-4137-B32E-6998D557EA74}"/>
            </c:ext>
          </c:extLst>
        </c:ser>
        <c:ser>
          <c:idx val="2"/>
          <c:order val="1"/>
          <c:tx>
            <c:strRef>
              <c:f>'18-2要件の変化・位置づけ'!$O$5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'18-2要件の変化・位置づけ'!$M$51:$M$64</c:f>
              <c:strCache>
                <c:ptCount val="14"/>
                <c:pt idx="0">
                  <c:v>セキュリティ／プライバシー保護の強化（n=337）</c:v>
                </c:pt>
                <c:pt idx="1">
                  <c:v>適用技術の複雑化・高度化（n=337）</c:v>
                </c:pt>
                <c:pt idx="2">
                  <c:v>安全性の向上（機能安全への対応等）（n=327）</c:v>
                </c:pt>
                <c:pt idx="3">
                  <c:v>高速性／低遅延性の強化（n=329）</c:v>
                </c:pt>
                <c:pt idx="4">
                  <c:v>利用形態・利用方法の多様化（n=331）</c:v>
                </c:pt>
                <c:pt idx="5">
                  <c:v>つながる対象の増加（n=328）</c:v>
                </c:pt>
                <c:pt idx="6">
                  <c:v>部品の増加、プラットフォームの増加（n=330）</c:v>
                </c:pt>
                <c:pt idx="7">
                  <c:v>運用時データの収集・活用拡大（n=328）</c:v>
                </c:pt>
                <c:pt idx="8">
                  <c:v>市場投入までの時間短縮（n=327）</c:v>
                </c:pt>
                <c:pt idx="9">
                  <c:v>対応すべき規格等の増加（n=328）</c:v>
                </c:pt>
                <c:pt idx="10">
                  <c:v>出荷後・運用中の更新の迅速化（OTAなど）（n=326）</c:v>
                </c:pt>
                <c:pt idx="11">
                  <c:v>開発・製造データの企業間共有への対応・強化（n=328）</c:v>
                </c:pt>
                <c:pt idx="12">
                  <c:v>仕向地・出荷先の拡大（n=325）</c:v>
                </c:pt>
                <c:pt idx="13">
                  <c:v>システムオブシステムズへの対応・強化（n=325）</c:v>
                </c:pt>
              </c:strCache>
            </c:strRef>
          </c:cat>
          <c:val>
            <c:numRef>
              <c:f>'18-2要件の変化・位置づけ'!$O$51:$O$64</c:f>
              <c:numCache>
                <c:formatCode>0.0%</c:formatCode>
                <c:ptCount val="14"/>
                <c:pt idx="0">
                  <c:v>0.37685459940652821</c:v>
                </c:pt>
                <c:pt idx="1">
                  <c:v>0.43026706231454004</c:v>
                </c:pt>
                <c:pt idx="2">
                  <c:v>0.31192660550458717</c:v>
                </c:pt>
                <c:pt idx="3">
                  <c:v>0.37689969604863222</c:v>
                </c:pt>
                <c:pt idx="4">
                  <c:v>0.36858006042296071</c:v>
                </c:pt>
                <c:pt idx="5">
                  <c:v>0.36890243902439024</c:v>
                </c:pt>
                <c:pt idx="6">
                  <c:v>0.35454545454545455</c:v>
                </c:pt>
                <c:pt idx="7">
                  <c:v>0.28048780487804881</c:v>
                </c:pt>
                <c:pt idx="8">
                  <c:v>0.26605504587155965</c:v>
                </c:pt>
                <c:pt idx="9">
                  <c:v>0.3048780487804878</c:v>
                </c:pt>
                <c:pt idx="10">
                  <c:v>0.21472392638036811</c:v>
                </c:pt>
                <c:pt idx="11">
                  <c:v>0.27439024390243905</c:v>
                </c:pt>
                <c:pt idx="12">
                  <c:v>0.14153846153846153</c:v>
                </c:pt>
                <c:pt idx="13">
                  <c:v>0.17846153846153845</c:v>
                </c:pt>
              </c:numCache>
            </c:numRef>
          </c:val>
          <c:extLst>
            <c:ext xmlns:c16="http://schemas.microsoft.com/office/drawing/2014/chart" uri="{C3380CC4-5D6E-409C-BE32-E72D297353CC}">
              <c16:uniqueId val="{00000001-1C1C-4137-B32E-6998D557EA74}"/>
            </c:ext>
          </c:extLst>
        </c:ser>
        <c:ser>
          <c:idx val="1"/>
          <c:order val="2"/>
          <c:tx>
            <c:strRef>
              <c:f>'18-2要件の変化・位置づけ'!$P$5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'18-2要件の変化・位置づけ'!$M$51:$M$64</c:f>
              <c:strCache>
                <c:ptCount val="14"/>
                <c:pt idx="0">
                  <c:v>セキュリティ／プライバシー保護の強化（n=337）</c:v>
                </c:pt>
                <c:pt idx="1">
                  <c:v>適用技術の複雑化・高度化（n=337）</c:v>
                </c:pt>
                <c:pt idx="2">
                  <c:v>安全性の向上（機能安全への対応等）（n=327）</c:v>
                </c:pt>
                <c:pt idx="3">
                  <c:v>高速性／低遅延性の強化（n=329）</c:v>
                </c:pt>
                <c:pt idx="4">
                  <c:v>利用形態・利用方法の多様化（n=331）</c:v>
                </c:pt>
                <c:pt idx="5">
                  <c:v>つながる対象の増加（n=328）</c:v>
                </c:pt>
                <c:pt idx="6">
                  <c:v>部品の増加、プラットフォームの増加（n=330）</c:v>
                </c:pt>
                <c:pt idx="7">
                  <c:v>運用時データの収集・活用拡大（n=328）</c:v>
                </c:pt>
                <c:pt idx="8">
                  <c:v>市場投入までの時間短縮（n=327）</c:v>
                </c:pt>
                <c:pt idx="9">
                  <c:v>対応すべき規格等の増加（n=328）</c:v>
                </c:pt>
                <c:pt idx="10">
                  <c:v>出荷後・運用中の更新の迅速化（OTAなど）（n=326）</c:v>
                </c:pt>
                <c:pt idx="11">
                  <c:v>開発・製造データの企業間共有への対応・強化（n=328）</c:v>
                </c:pt>
                <c:pt idx="12">
                  <c:v>仕向地・出荷先の拡大（n=325）</c:v>
                </c:pt>
                <c:pt idx="13">
                  <c:v>システムオブシステムズへの対応・強化（n=325）</c:v>
                </c:pt>
              </c:strCache>
            </c:strRef>
          </c:cat>
          <c:val>
            <c:numRef>
              <c:f>'18-2要件の変化・位置づけ'!$P$51:$P$64</c:f>
              <c:numCache>
                <c:formatCode>0.0%</c:formatCode>
                <c:ptCount val="14"/>
                <c:pt idx="0">
                  <c:v>0.10385756676557864</c:v>
                </c:pt>
                <c:pt idx="1">
                  <c:v>0.10682492581602374</c:v>
                </c:pt>
                <c:pt idx="2">
                  <c:v>0.21100917431192662</c:v>
                </c:pt>
                <c:pt idx="3">
                  <c:v>0.17325227963525835</c:v>
                </c:pt>
                <c:pt idx="4">
                  <c:v>0.20543806646525681</c:v>
                </c:pt>
                <c:pt idx="5">
                  <c:v>0.19207317073170732</c:v>
                </c:pt>
                <c:pt idx="6">
                  <c:v>0.17575757575757575</c:v>
                </c:pt>
                <c:pt idx="7">
                  <c:v>0.24085365853658536</c:v>
                </c:pt>
                <c:pt idx="8">
                  <c:v>0.25076452599388377</c:v>
                </c:pt>
                <c:pt idx="9">
                  <c:v>0.25</c:v>
                </c:pt>
                <c:pt idx="10">
                  <c:v>0.26993865030674846</c:v>
                </c:pt>
                <c:pt idx="11">
                  <c:v>0.27134146341463417</c:v>
                </c:pt>
                <c:pt idx="12">
                  <c:v>0.32923076923076922</c:v>
                </c:pt>
                <c:pt idx="13">
                  <c:v>0.31384615384615383</c:v>
                </c:pt>
              </c:numCache>
            </c:numRef>
          </c:val>
          <c:extLst>
            <c:ext xmlns:c16="http://schemas.microsoft.com/office/drawing/2014/chart" uri="{C3380CC4-5D6E-409C-BE32-E72D297353CC}">
              <c16:uniqueId val="{00000002-1C1C-4137-B32E-6998D557EA74}"/>
            </c:ext>
          </c:extLst>
        </c:ser>
        <c:ser>
          <c:idx val="3"/>
          <c:order val="3"/>
          <c:tx>
            <c:strRef>
              <c:f>'18-2要件の変化・位置づけ'!$Q$5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'18-2要件の変化・位置づけ'!$M$51:$M$64</c:f>
              <c:strCache>
                <c:ptCount val="14"/>
                <c:pt idx="0">
                  <c:v>セキュリティ／プライバシー保護の強化（n=337）</c:v>
                </c:pt>
                <c:pt idx="1">
                  <c:v>適用技術の複雑化・高度化（n=337）</c:v>
                </c:pt>
                <c:pt idx="2">
                  <c:v>安全性の向上（機能安全への対応等）（n=327）</c:v>
                </c:pt>
                <c:pt idx="3">
                  <c:v>高速性／低遅延性の強化（n=329）</c:v>
                </c:pt>
                <c:pt idx="4">
                  <c:v>利用形態・利用方法の多様化（n=331）</c:v>
                </c:pt>
                <c:pt idx="5">
                  <c:v>つながる対象の増加（n=328）</c:v>
                </c:pt>
                <c:pt idx="6">
                  <c:v>部品の増加、プラットフォームの増加（n=330）</c:v>
                </c:pt>
                <c:pt idx="7">
                  <c:v>運用時データの収集・活用拡大（n=328）</c:v>
                </c:pt>
                <c:pt idx="8">
                  <c:v>市場投入までの時間短縮（n=327）</c:v>
                </c:pt>
                <c:pt idx="9">
                  <c:v>対応すべき規格等の増加（n=328）</c:v>
                </c:pt>
                <c:pt idx="10">
                  <c:v>出荷後・運用中の更新の迅速化（OTAなど）（n=326）</c:v>
                </c:pt>
                <c:pt idx="11">
                  <c:v>開発・製造データの企業間共有への対応・強化（n=328）</c:v>
                </c:pt>
                <c:pt idx="12">
                  <c:v>仕向地・出荷先の拡大（n=325）</c:v>
                </c:pt>
                <c:pt idx="13">
                  <c:v>システムオブシステムズへの対応・強化（n=325）</c:v>
                </c:pt>
              </c:strCache>
            </c:strRef>
          </c:cat>
          <c:val>
            <c:numRef>
              <c:f>'18-2要件の変化・位置づけ'!$Q$51:$Q$64</c:f>
              <c:numCache>
                <c:formatCode>0.0%</c:formatCode>
                <c:ptCount val="14"/>
                <c:pt idx="0">
                  <c:v>5.637982195845697E-2</c:v>
                </c:pt>
                <c:pt idx="1">
                  <c:v>5.637982195845697E-2</c:v>
                </c:pt>
                <c:pt idx="2">
                  <c:v>0.10703363914373089</c:v>
                </c:pt>
                <c:pt idx="3">
                  <c:v>0.1398176291793313</c:v>
                </c:pt>
                <c:pt idx="4">
                  <c:v>9.6676737160120846E-2</c:v>
                </c:pt>
                <c:pt idx="5">
                  <c:v>0.13414634146341464</c:v>
                </c:pt>
                <c:pt idx="6">
                  <c:v>0.16363636363636364</c:v>
                </c:pt>
                <c:pt idx="7">
                  <c:v>0.16463414634146342</c:v>
                </c:pt>
                <c:pt idx="8">
                  <c:v>0.19571865443425077</c:v>
                </c:pt>
                <c:pt idx="9">
                  <c:v>0.1798780487804878</c:v>
                </c:pt>
                <c:pt idx="10">
                  <c:v>0.19938650306748465</c:v>
                </c:pt>
                <c:pt idx="11">
                  <c:v>0.1951219512195122</c:v>
                </c:pt>
                <c:pt idx="12">
                  <c:v>0.27384615384615385</c:v>
                </c:pt>
                <c:pt idx="13">
                  <c:v>0.21846153846153846</c:v>
                </c:pt>
              </c:numCache>
            </c:numRef>
          </c:val>
          <c:extLst>
            <c:ext xmlns:c16="http://schemas.microsoft.com/office/drawing/2014/chart" uri="{C3380CC4-5D6E-409C-BE32-E72D297353CC}">
              <c16:uniqueId val="{00000003-1C1C-4137-B32E-6998D557EA74}"/>
            </c:ext>
          </c:extLst>
        </c:ser>
        <c:ser>
          <c:idx val="4"/>
          <c:order val="4"/>
          <c:tx>
            <c:strRef>
              <c:f>'18-2要件の変化・位置づけ'!$R$5</c:f>
              <c:strCache>
                <c:ptCount val="1"/>
                <c:pt idx="0">
                  <c:v>どちらともいえない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'18-2要件の変化・位置づけ'!$M$51:$M$64</c:f>
              <c:strCache>
                <c:ptCount val="14"/>
                <c:pt idx="0">
                  <c:v>セキュリティ／プライバシー保護の強化（n=337）</c:v>
                </c:pt>
                <c:pt idx="1">
                  <c:v>適用技術の複雑化・高度化（n=337）</c:v>
                </c:pt>
                <c:pt idx="2">
                  <c:v>安全性の向上（機能安全への対応等）（n=327）</c:v>
                </c:pt>
                <c:pt idx="3">
                  <c:v>高速性／低遅延性の強化（n=329）</c:v>
                </c:pt>
                <c:pt idx="4">
                  <c:v>利用形態・利用方法の多様化（n=331）</c:v>
                </c:pt>
                <c:pt idx="5">
                  <c:v>つながる対象の増加（n=328）</c:v>
                </c:pt>
                <c:pt idx="6">
                  <c:v>部品の増加、プラットフォームの増加（n=330）</c:v>
                </c:pt>
                <c:pt idx="7">
                  <c:v>運用時データの収集・活用拡大（n=328）</c:v>
                </c:pt>
                <c:pt idx="8">
                  <c:v>市場投入までの時間短縮（n=327）</c:v>
                </c:pt>
                <c:pt idx="9">
                  <c:v>対応すべき規格等の増加（n=328）</c:v>
                </c:pt>
                <c:pt idx="10">
                  <c:v>出荷後・運用中の更新の迅速化（OTAなど）（n=326）</c:v>
                </c:pt>
                <c:pt idx="11">
                  <c:v>開発・製造データの企業間共有への対応・強化（n=328）</c:v>
                </c:pt>
                <c:pt idx="12">
                  <c:v>仕向地・出荷先の拡大（n=325）</c:v>
                </c:pt>
                <c:pt idx="13">
                  <c:v>システムオブシステムズへの対応・強化（n=325）</c:v>
                </c:pt>
              </c:strCache>
            </c:strRef>
          </c:cat>
          <c:val>
            <c:numRef>
              <c:f>'18-2要件の変化・位置づけ'!$R$51:$R$64</c:f>
              <c:numCache>
                <c:formatCode>0.0%</c:formatCode>
                <c:ptCount val="14"/>
                <c:pt idx="0">
                  <c:v>9.1988130563798218E-2</c:v>
                </c:pt>
                <c:pt idx="1">
                  <c:v>0.11572700296735905</c:v>
                </c:pt>
                <c:pt idx="2">
                  <c:v>0.12232415902140673</c:v>
                </c:pt>
                <c:pt idx="3">
                  <c:v>0.15501519756838905</c:v>
                </c:pt>
                <c:pt idx="4">
                  <c:v>0.14501510574018128</c:v>
                </c:pt>
                <c:pt idx="5">
                  <c:v>0.17378048780487804</c:v>
                </c:pt>
                <c:pt idx="6">
                  <c:v>0.14545454545454545</c:v>
                </c:pt>
                <c:pt idx="7">
                  <c:v>0.18902439024390244</c:v>
                </c:pt>
                <c:pt idx="8">
                  <c:v>0.18654434250764526</c:v>
                </c:pt>
                <c:pt idx="9">
                  <c:v>0.1676829268292683</c:v>
                </c:pt>
                <c:pt idx="10">
                  <c:v>0.21472392638036811</c:v>
                </c:pt>
                <c:pt idx="11">
                  <c:v>0.16463414634146342</c:v>
                </c:pt>
                <c:pt idx="12">
                  <c:v>0.19384615384615383</c:v>
                </c:pt>
                <c:pt idx="13">
                  <c:v>0.21230769230769231</c:v>
                </c:pt>
              </c:numCache>
            </c:numRef>
          </c:val>
          <c:extLst>
            <c:ext xmlns:c16="http://schemas.microsoft.com/office/drawing/2014/chart" uri="{C3380CC4-5D6E-409C-BE32-E72D297353CC}">
              <c16:uniqueId val="{00000004-1C1C-4137-B32E-6998D557EA74}"/>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50705959721872"/>
          <c:y val="0.12669027777777778"/>
          <c:w val="0.62592377686741418"/>
          <c:h val="0.72979590853841003"/>
        </c:manualLayout>
      </c:layout>
      <c:barChart>
        <c:barDir val="bar"/>
        <c:grouping val="stacked"/>
        <c:varyColors val="0"/>
        <c:ser>
          <c:idx val="0"/>
          <c:order val="0"/>
          <c:tx>
            <c:strRef>
              <c:f>'18-3要件の変化・従業員別'!$N$5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'18-3要件の変化・従業員別'!$M$6:$M$19</c:f>
              <c:strCache>
                <c:ptCount val="14"/>
                <c:pt idx="0">
                  <c:v>セキュリティ／プライバシー保護の強化（n=385）</c:v>
                </c:pt>
                <c:pt idx="1">
                  <c:v>適用技術の複雑化・高度化（n=391）</c:v>
                </c:pt>
                <c:pt idx="2">
                  <c:v>安全性の向上（機能安全への対応等）（n=381）</c:v>
                </c:pt>
                <c:pt idx="3">
                  <c:v>高速性／低遅延性の強化（n=382）</c:v>
                </c:pt>
                <c:pt idx="4">
                  <c:v>利用形態・利用方法の多様化（n=384）</c:v>
                </c:pt>
                <c:pt idx="5">
                  <c:v>つながる対象の増加（n=379）</c:v>
                </c:pt>
                <c:pt idx="6">
                  <c:v>部品の増加、プラットフォームの増加（n=382）</c:v>
                </c:pt>
                <c:pt idx="7">
                  <c:v>運用時データの収集・活用拡大（n=380）</c:v>
                </c:pt>
                <c:pt idx="8">
                  <c:v>市場投入までの時間短縮（n=379）</c:v>
                </c:pt>
                <c:pt idx="9">
                  <c:v>対応すべき規格等の増加（n=376）</c:v>
                </c:pt>
                <c:pt idx="10">
                  <c:v>出荷後・運用中の更新の迅速化（OTAなど）（n=376）</c:v>
                </c:pt>
                <c:pt idx="11">
                  <c:v>開発・製造データの企業間共有への対応・強化（n=382）</c:v>
                </c:pt>
                <c:pt idx="12">
                  <c:v>仕向地・出荷先の拡大（n=377）</c:v>
                </c:pt>
                <c:pt idx="13">
                  <c:v>システムオブシステムズへの対応・強化（n=378）</c:v>
                </c:pt>
              </c:strCache>
            </c:strRef>
          </c:cat>
          <c:val>
            <c:numRef>
              <c:f>'18-3要件の変化・従業員別'!$N$6:$N$19</c:f>
              <c:numCache>
                <c:formatCode>0.0%</c:formatCode>
                <c:ptCount val="14"/>
                <c:pt idx="0">
                  <c:v>0.26233766233766231</c:v>
                </c:pt>
                <c:pt idx="1">
                  <c:v>0.24808184143222506</c:v>
                </c:pt>
                <c:pt idx="2">
                  <c:v>0.1942257217847769</c:v>
                </c:pt>
                <c:pt idx="3">
                  <c:v>0.15445026178010471</c:v>
                </c:pt>
                <c:pt idx="4">
                  <c:v>0.171875</c:v>
                </c:pt>
                <c:pt idx="5">
                  <c:v>0.14775725593667546</c:v>
                </c:pt>
                <c:pt idx="6">
                  <c:v>0.15968586387434555</c:v>
                </c:pt>
                <c:pt idx="7">
                  <c:v>0.13947368421052631</c:v>
                </c:pt>
                <c:pt idx="8">
                  <c:v>0.12664907651715041</c:v>
                </c:pt>
                <c:pt idx="9">
                  <c:v>0.12234042553191489</c:v>
                </c:pt>
                <c:pt idx="10">
                  <c:v>0.125</c:v>
                </c:pt>
                <c:pt idx="11">
                  <c:v>0.112565445026178</c:v>
                </c:pt>
                <c:pt idx="12">
                  <c:v>9.2838196286472149E-2</c:v>
                </c:pt>
                <c:pt idx="13">
                  <c:v>7.1428571428571425E-2</c:v>
                </c:pt>
              </c:numCache>
            </c:numRef>
          </c:val>
          <c:extLst>
            <c:ext xmlns:c16="http://schemas.microsoft.com/office/drawing/2014/chart" uri="{C3380CC4-5D6E-409C-BE32-E72D297353CC}">
              <c16:uniqueId val="{00000000-0206-41A3-BD25-63DA0EE14A7C}"/>
            </c:ext>
          </c:extLst>
        </c:ser>
        <c:ser>
          <c:idx val="2"/>
          <c:order val="1"/>
          <c:tx>
            <c:strRef>
              <c:f>'18-3要件の変化・従業員別'!$O$5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'18-3要件の変化・従業員別'!$M$6:$M$19</c:f>
              <c:strCache>
                <c:ptCount val="14"/>
                <c:pt idx="0">
                  <c:v>セキュリティ／プライバシー保護の強化（n=385）</c:v>
                </c:pt>
                <c:pt idx="1">
                  <c:v>適用技術の複雑化・高度化（n=391）</c:v>
                </c:pt>
                <c:pt idx="2">
                  <c:v>安全性の向上（機能安全への対応等）（n=381）</c:v>
                </c:pt>
                <c:pt idx="3">
                  <c:v>高速性／低遅延性の強化（n=382）</c:v>
                </c:pt>
                <c:pt idx="4">
                  <c:v>利用形態・利用方法の多様化（n=384）</c:v>
                </c:pt>
                <c:pt idx="5">
                  <c:v>つながる対象の増加（n=379）</c:v>
                </c:pt>
                <c:pt idx="6">
                  <c:v>部品の増加、プラットフォームの増加（n=382）</c:v>
                </c:pt>
                <c:pt idx="7">
                  <c:v>運用時データの収集・活用拡大（n=380）</c:v>
                </c:pt>
                <c:pt idx="8">
                  <c:v>市場投入までの時間短縮（n=379）</c:v>
                </c:pt>
                <c:pt idx="9">
                  <c:v>対応すべき規格等の増加（n=376）</c:v>
                </c:pt>
                <c:pt idx="10">
                  <c:v>出荷後・運用中の更新の迅速化（OTAなど）（n=376）</c:v>
                </c:pt>
                <c:pt idx="11">
                  <c:v>開発・製造データの企業間共有への対応・強化（n=382）</c:v>
                </c:pt>
                <c:pt idx="12">
                  <c:v>仕向地・出荷先の拡大（n=377）</c:v>
                </c:pt>
                <c:pt idx="13">
                  <c:v>システムオブシステムズへの対応・強化（n=378）</c:v>
                </c:pt>
              </c:strCache>
            </c:strRef>
          </c:cat>
          <c:val>
            <c:numRef>
              <c:f>'18-3要件の変化・従業員別'!$O$6:$O$19</c:f>
              <c:numCache>
                <c:formatCode>0.0%</c:formatCode>
                <c:ptCount val="14"/>
                <c:pt idx="0">
                  <c:v>0.34805194805194806</c:v>
                </c:pt>
                <c:pt idx="1">
                  <c:v>0.39641943734015345</c:v>
                </c:pt>
                <c:pt idx="2">
                  <c:v>0.32283464566929132</c:v>
                </c:pt>
                <c:pt idx="3">
                  <c:v>0.37172774869109948</c:v>
                </c:pt>
                <c:pt idx="4">
                  <c:v>0.34114583333333331</c:v>
                </c:pt>
                <c:pt idx="5">
                  <c:v>0.29287598944591031</c:v>
                </c:pt>
                <c:pt idx="6">
                  <c:v>0.30890052356020942</c:v>
                </c:pt>
                <c:pt idx="7">
                  <c:v>0.23947368421052631</c:v>
                </c:pt>
                <c:pt idx="8">
                  <c:v>0.25593667546174143</c:v>
                </c:pt>
                <c:pt idx="9">
                  <c:v>0.30585106382978722</c:v>
                </c:pt>
                <c:pt idx="10">
                  <c:v>0.22340425531914893</c:v>
                </c:pt>
                <c:pt idx="11">
                  <c:v>0.27225130890052357</c:v>
                </c:pt>
                <c:pt idx="12">
                  <c:v>0.16976127320954906</c:v>
                </c:pt>
                <c:pt idx="13">
                  <c:v>0.18253968253968253</c:v>
                </c:pt>
              </c:numCache>
            </c:numRef>
          </c:val>
          <c:extLst>
            <c:ext xmlns:c16="http://schemas.microsoft.com/office/drawing/2014/chart" uri="{C3380CC4-5D6E-409C-BE32-E72D297353CC}">
              <c16:uniqueId val="{00000001-0206-41A3-BD25-63DA0EE14A7C}"/>
            </c:ext>
          </c:extLst>
        </c:ser>
        <c:ser>
          <c:idx val="1"/>
          <c:order val="2"/>
          <c:tx>
            <c:strRef>
              <c:f>'18-3要件の変化・従業員別'!$P$5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'18-3要件の変化・従業員別'!$M$6:$M$19</c:f>
              <c:strCache>
                <c:ptCount val="14"/>
                <c:pt idx="0">
                  <c:v>セキュリティ／プライバシー保護の強化（n=385）</c:v>
                </c:pt>
                <c:pt idx="1">
                  <c:v>適用技術の複雑化・高度化（n=391）</c:v>
                </c:pt>
                <c:pt idx="2">
                  <c:v>安全性の向上（機能安全への対応等）（n=381）</c:v>
                </c:pt>
                <c:pt idx="3">
                  <c:v>高速性／低遅延性の強化（n=382）</c:v>
                </c:pt>
                <c:pt idx="4">
                  <c:v>利用形態・利用方法の多様化（n=384）</c:v>
                </c:pt>
                <c:pt idx="5">
                  <c:v>つながる対象の増加（n=379）</c:v>
                </c:pt>
                <c:pt idx="6">
                  <c:v>部品の増加、プラットフォームの増加（n=382）</c:v>
                </c:pt>
                <c:pt idx="7">
                  <c:v>運用時データの収集・活用拡大（n=380）</c:v>
                </c:pt>
                <c:pt idx="8">
                  <c:v>市場投入までの時間短縮（n=379）</c:v>
                </c:pt>
                <c:pt idx="9">
                  <c:v>対応すべき規格等の増加（n=376）</c:v>
                </c:pt>
                <c:pt idx="10">
                  <c:v>出荷後・運用中の更新の迅速化（OTAなど）（n=376）</c:v>
                </c:pt>
                <c:pt idx="11">
                  <c:v>開発・製造データの企業間共有への対応・強化（n=382）</c:v>
                </c:pt>
                <c:pt idx="12">
                  <c:v>仕向地・出荷先の拡大（n=377）</c:v>
                </c:pt>
                <c:pt idx="13">
                  <c:v>システムオブシステムズへの対応・強化（n=378）</c:v>
                </c:pt>
              </c:strCache>
            </c:strRef>
          </c:cat>
          <c:val>
            <c:numRef>
              <c:f>'18-3要件の変化・従業員別'!$P$6:$P$19</c:f>
              <c:numCache>
                <c:formatCode>0.0%</c:formatCode>
                <c:ptCount val="14"/>
                <c:pt idx="0">
                  <c:v>0.19740259740259741</c:v>
                </c:pt>
                <c:pt idx="1">
                  <c:v>0.16112531969309463</c:v>
                </c:pt>
                <c:pt idx="2">
                  <c:v>0.24146981627296588</c:v>
                </c:pt>
                <c:pt idx="3">
                  <c:v>0.21204188481675393</c:v>
                </c:pt>
                <c:pt idx="4">
                  <c:v>0.26041666666666669</c:v>
                </c:pt>
                <c:pt idx="5">
                  <c:v>0.25593667546174143</c:v>
                </c:pt>
                <c:pt idx="6">
                  <c:v>0.23036649214659685</c:v>
                </c:pt>
                <c:pt idx="7">
                  <c:v>0.30263157894736842</c:v>
                </c:pt>
                <c:pt idx="8">
                  <c:v>0.31662269129287601</c:v>
                </c:pt>
                <c:pt idx="9">
                  <c:v>0.28723404255319152</c:v>
                </c:pt>
                <c:pt idx="10">
                  <c:v>0.32446808510638298</c:v>
                </c:pt>
                <c:pt idx="11">
                  <c:v>0.31675392670157065</c:v>
                </c:pt>
                <c:pt idx="12">
                  <c:v>0.36074270557029176</c:v>
                </c:pt>
                <c:pt idx="13">
                  <c:v>0.35449735449735448</c:v>
                </c:pt>
              </c:numCache>
            </c:numRef>
          </c:val>
          <c:extLst>
            <c:ext xmlns:c16="http://schemas.microsoft.com/office/drawing/2014/chart" uri="{C3380CC4-5D6E-409C-BE32-E72D297353CC}">
              <c16:uniqueId val="{00000002-0206-41A3-BD25-63DA0EE14A7C}"/>
            </c:ext>
          </c:extLst>
        </c:ser>
        <c:ser>
          <c:idx val="3"/>
          <c:order val="3"/>
          <c:tx>
            <c:strRef>
              <c:f>'18-3要件の変化・従業員別'!$Q$5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'18-3要件の変化・従業員別'!$M$6:$M$19</c:f>
              <c:strCache>
                <c:ptCount val="14"/>
                <c:pt idx="0">
                  <c:v>セキュリティ／プライバシー保護の強化（n=385）</c:v>
                </c:pt>
                <c:pt idx="1">
                  <c:v>適用技術の複雑化・高度化（n=391）</c:v>
                </c:pt>
                <c:pt idx="2">
                  <c:v>安全性の向上（機能安全への対応等）（n=381）</c:v>
                </c:pt>
                <c:pt idx="3">
                  <c:v>高速性／低遅延性の強化（n=382）</c:v>
                </c:pt>
                <c:pt idx="4">
                  <c:v>利用形態・利用方法の多様化（n=384）</c:v>
                </c:pt>
                <c:pt idx="5">
                  <c:v>つながる対象の増加（n=379）</c:v>
                </c:pt>
                <c:pt idx="6">
                  <c:v>部品の増加、プラットフォームの増加（n=382）</c:v>
                </c:pt>
                <c:pt idx="7">
                  <c:v>運用時データの収集・活用拡大（n=380）</c:v>
                </c:pt>
                <c:pt idx="8">
                  <c:v>市場投入までの時間短縮（n=379）</c:v>
                </c:pt>
                <c:pt idx="9">
                  <c:v>対応すべき規格等の増加（n=376）</c:v>
                </c:pt>
                <c:pt idx="10">
                  <c:v>出荷後・運用中の更新の迅速化（OTAなど）（n=376）</c:v>
                </c:pt>
                <c:pt idx="11">
                  <c:v>開発・製造データの企業間共有への対応・強化（n=382）</c:v>
                </c:pt>
                <c:pt idx="12">
                  <c:v>仕向地・出荷先の拡大（n=377）</c:v>
                </c:pt>
                <c:pt idx="13">
                  <c:v>システムオブシステムズへの対応・強化（n=378）</c:v>
                </c:pt>
              </c:strCache>
            </c:strRef>
          </c:cat>
          <c:val>
            <c:numRef>
              <c:f>'18-3要件の変化・従業員別'!$Q$6:$Q$19</c:f>
              <c:numCache>
                <c:formatCode>0.0%</c:formatCode>
                <c:ptCount val="14"/>
                <c:pt idx="0">
                  <c:v>9.0909090909090912E-2</c:v>
                </c:pt>
                <c:pt idx="1">
                  <c:v>7.6726342710997444E-2</c:v>
                </c:pt>
                <c:pt idx="2">
                  <c:v>0.11811023622047244</c:v>
                </c:pt>
                <c:pt idx="3">
                  <c:v>0.12827225130890052</c:v>
                </c:pt>
                <c:pt idx="4">
                  <c:v>0.1015625</c:v>
                </c:pt>
                <c:pt idx="5">
                  <c:v>0.13984168865435356</c:v>
                </c:pt>
                <c:pt idx="6">
                  <c:v>0.16492146596858639</c:v>
                </c:pt>
                <c:pt idx="7">
                  <c:v>0.1736842105263158</c:v>
                </c:pt>
                <c:pt idx="8">
                  <c:v>0.17414248021108181</c:v>
                </c:pt>
                <c:pt idx="9">
                  <c:v>0.15425531914893617</c:v>
                </c:pt>
                <c:pt idx="10">
                  <c:v>0.17287234042553193</c:v>
                </c:pt>
                <c:pt idx="11">
                  <c:v>0.17539267015706805</c:v>
                </c:pt>
                <c:pt idx="12">
                  <c:v>0.23872679045092837</c:v>
                </c:pt>
                <c:pt idx="13">
                  <c:v>0.20899470899470898</c:v>
                </c:pt>
              </c:numCache>
            </c:numRef>
          </c:val>
          <c:extLst>
            <c:ext xmlns:c16="http://schemas.microsoft.com/office/drawing/2014/chart" uri="{C3380CC4-5D6E-409C-BE32-E72D297353CC}">
              <c16:uniqueId val="{00000003-0206-41A3-BD25-63DA0EE14A7C}"/>
            </c:ext>
          </c:extLst>
        </c:ser>
        <c:ser>
          <c:idx val="4"/>
          <c:order val="4"/>
          <c:tx>
            <c:strRef>
              <c:f>'18-3要件の変化・従業員別'!$R$5</c:f>
              <c:strCache>
                <c:ptCount val="1"/>
                <c:pt idx="0">
                  <c:v>どちらともいえない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'18-3要件の変化・従業員別'!$M$6:$M$19</c:f>
              <c:strCache>
                <c:ptCount val="14"/>
                <c:pt idx="0">
                  <c:v>セキュリティ／プライバシー保護の強化（n=385）</c:v>
                </c:pt>
                <c:pt idx="1">
                  <c:v>適用技術の複雑化・高度化（n=391）</c:v>
                </c:pt>
                <c:pt idx="2">
                  <c:v>安全性の向上（機能安全への対応等）（n=381）</c:v>
                </c:pt>
                <c:pt idx="3">
                  <c:v>高速性／低遅延性の強化（n=382）</c:v>
                </c:pt>
                <c:pt idx="4">
                  <c:v>利用形態・利用方法の多様化（n=384）</c:v>
                </c:pt>
                <c:pt idx="5">
                  <c:v>つながる対象の増加（n=379）</c:v>
                </c:pt>
                <c:pt idx="6">
                  <c:v>部品の増加、プラットフォームの増加（n=382）</c:v>
                </c:pt>
                <c:pt idx="7">
                  <c:v>運用時データの収集・活用拡大（n=380）</c:v>
                </c:pt>
                <c:pt idx="8">
                  <c:v>市場投入までの時間短縮（n=379）</c:v>
                </c:pt>
                <c:pt idx="9">
                  <c:v>対応すべき規格等の増加（n=376）</c:v>
                </c:pt>
                <c:pt idx="10">
                  <c:v>出荷後・運用中の更新の迅速化（OTAなど）（n=376）</c:v>
                </c:pt>
                <c:pt idx="11">
                  <c:v>開発・製造データの企業間共有への対応・強化（n=382）</c:v>
                </c:pt>
                <c:pt idx="12">
                  <c:v>仕向地・出荷先の拡大（n=377）</c:v>
                </c:pt>
                <c:pt idx="13">
                  <c:v>システムオブシステムズへの対応・強化（n=378）</c:v>
                </c:pt>
              </c:strCache>
            </c:strRef>
          </c:cat>
          <c:val>
            <c:numRef>
              <c:f>'18-3要件の変化・従業員別'!$R$6:$R$19</c:f>
              <c:numCache>
                <c:formatCode>0.0%</c:formatCode>
                <c:ptCount val="14"/>
                <c:pt idx="0">
                  <c:v>0.1012987012987013</c:v>
                </c:pt>
                <c:pt idx="1">
                  <c:v>0.11764705882352941</c:v>
                </c:pt>
                <c:pt idx="2">
                  <c:v>0.12335958005249344</c:v>
                </c:pt>
                <c:pt idx="3">
                  <c:v>0.13350785340314136</c:v>
                </c:pt>
                <c:pt idx="4">
                  <c:v>0.125</c:v>
                </c:pt>
                <c:pt idx="5">
                  <c:v>0.16358839050131926</c:v>
                </c:pt>
                <c:pt idx="6">
                  <c:v>0.13612565445026178</c:v>
                </c:pt>
                <c:pt idx="7">
                  <c:v>0.14473684210526316</c:v>
                </c:pt>
                <c:pt idx="8">
                  <c:v>0.12664907651715041</c:v>
                </c:pt>
                <c:pt idx="9">
                  <c:v>0.13031914893617022</c:v>
                </c:pt>
                <c:pt idx="10">
                  <c:v>0.15425531914893617</c:v>
                </c:pt>
                <c:pt idx="11">
                  <c:v>0.12303664921465969</c:v>
                </c:pt>
                <c:pt idx="12">
                  <c:v>0.13793103448275862</c:v>
                </c:pt>
                <c:pt idx="13">
                  <c:v>0.18253968253968253</c:v>
                </c:pt>
              </c:numCache>
            </c:numRef>
          </c:val>
          <c:extLst>
            <c:ext xmlns:c16="http://schemas.microsoft.com/office/drawing/2014/chart" uri="{C3380CC4-5D6E-409C-BE32-E72D297353CC}">
              <c16:uniqueId val="{00000004-0206-41A3-BD25-63DA0EE14A7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6059576719576716"/>
          <c:h val="7.79700924268673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074730043522"/>
          <c:y val="0.12416454425871909"/>
          <c:w val="0.63372847880213079"/>
          <c:h val="0.72979590853841003"/>
        </c:manualLayout>
      </c:layout>
      <c:barChart>
        <c:barDir val="bar"/>
        <c:grouping val="stacked"/>
        <c:varyColors val="0"/>
        <c:ser>
          <c:idx val="0"/>
          <c:order val="0"/>
          <c:tx>
            <c:strRef>
              <c:f>'18-3要件の変化・従業員別'!$N$5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'18-3要件の変化・従業員別'!$M$21:$M$34</c:f>
              <c:strCache>
                <c:ptCount val="14"/>
                <c:pt idx="0">
                  <c:v>セキュリティ／プライバシー保護の強化（n=387）</c:v>
                </c:pt>
                <c:pt idx="1">
                  <c:v>適用技術の複雑化・高度化（n=381）</c:v>
                </c:pt>
                <c:pt idx="2">
                  <c:v>安全性の向上（機能安全への対応等）（n=375）</c:v>
                </c:pt>
                <c:pt idx="3">
                  <c:v>高速性／低遅延性の強化（n=377）</c:v>
                </c:pt>
                <c:pt idx="4">
                  <c:v>利用形態・利用方法の多様化（n=377）</c:v>
                </c:pt>
                <c:pt idx="5">
                  <c:v>つながる対象の増加（n=376）</c:v>
                </c:pt>
                <c:pt idx="6">
                  <c:v>部品の増加、プラットフォームの増加（n=381）</c:v>
                </c:pt>
                <c:pt idx="7">
                  <c:v>運用時データの収集・活用拡大（n=372）</c:v>
                </c:pt>
                <c:pt idx="8">
                  <c:v>市場投入までの時間短縮（n=373）</c:v>
                </c:pt>
                <c:pt idx="9">
                  <c:v>対応すべき規格等の増加（n=375）</c:v>
                </c:pt>
                <c:pt idx="10">
                  <c:v>出荷後・運用中の更新の迅速化（OTAなど）（n=377）</c:v>
                </c:pt>
                <c:pt idx="11">
                  <c:v>開発・製造データの企業間共有への対応・強化（n=377）</c:v>
                </c:pt>
                <c:pt idx="12">
                  <c:v>仕向地・出荷先の拡大（n=376）</c:v>
                </c:pt>
                <c:pt idx="13">
                  <c:v>システムオブシステムズへの対応・強化（n=370）</c:v>
                </c:pt>
              </c:strCache>
            </c:strRef>
          </c:cat>
          <c:val>
            <c:numRef>
              <c:f>'18-3要件の変化・従業員別'!$N$21:$N$34</c:f>
              <c:numCache>
                <c:formatCode>0.0%</c:formatCode>
                <c:ptCount val="14"/>
                <c:pt idx="0">
                  <c:v>0.25839793281653745</c:v>
                </c:pt>
                <c:pt idx="1">
                  <c:v>0.24934383202099739</c:v>
                </c:pt>
                <c:pt idx="2">
                  <c:v>0.18133333333333335</c:v>
                </c:pt>
                <c:pt idx="3">
                  <c:v>0.17241379310344829</c:v>
                </c:pt>
                <c:pt idx="4">
                  <c:v>0.13793103448275862</c:v>
                </c:pt>
                <c:pt idx="5">
                  <c:v>0.13297872340425532</c:v>
                </c:pt>
                <c:pt idx="6">
                  <c:v>0.12335958005249344</c:v>
                </c:pt>
                <c:pt idx="7">
                  <c:v>9.9462365591397844E-2</c:v>
                </c:pt>
                <c:pt idx="8">
                  <c:v>7.7747989276139406E-2</c:v>
                </c:pt>
                <c:pt idx="9">
                  <c:v>9.6000000000000002E-2</c:v>
                </c:pt>
                <c:pt idx="10">
                  <c:v>8.4880636604774531E-2</c:v>
                </c:pt>
                <c:pt idx="11">
                  <c:v>7.161803713527852E-2</c:v>
                </c:pt>
                <c:pt idx="12">
                  <c:v>7.7127659574468085E-2</c:v>
                </c:pt>
                <c:pt idx="13">
                  <c:v>4.0540540540540543E-2</c:v>
                </c:pt>
              </c:numCache>
            </c:numRef>
          </c:val>
          <c:extLst>
            <c:ext xmlns:c16="http://schemas.microsoft.com/office/drawing/2014/chart" uri="{C3380CC4-5D6E-409C-BE32-E72D297353CC}">
              <c16:uniqueId val="{00000000-4736-4113-8833-4F6F8C7B4DCA}"/>
            </c:ext>
          </c:extLst>
        </c:ser>
        <c:ser>
          <c:idx val="2"/>
          <c:order val="1"/>
          <c:tx>
            <c:strRef>
              <c:f>'18-3要件の変化・従業員別'!$O$5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'18-3要件の変化・従業員別'!$M$21:$M$34</c:f>
              <c:strCache>
                <c:ptCount val="14"/>
                <c:pt idx="0">
                  <c:v>セキュリティ／プライバシー保護の強化（n=387）</c:v>
                </c:pt>
                <c:pt idx="1">
                  <c:v>適用技術の複雑化・高度化（n=381）</c:v>
                </c:pt>
                <c:pt idx="2">
                  <c:v>安全性の向上（機能安全への対応等）（n=375）</c:v>
                </c:pt>
                <c:pt idx="3">
                  <c:v>高速性／低遅延性の強化（n=377）</c:v>
                </c:pt>
                <c:pt idx="4">
                  <c:v>利用形態・利用方法の多様化（n=377）</c:v>
                </c:pt>
                <c:pt idx="5">
                  <c:v>つながる対象の増加（n=376）</c:v>
                </c:pt>
                <c:pt idx="6">
                  <c:v>部品の増加、プラットフォームの増加（n=381）</c:v>
                </c:pt>
                <c:pt idx="7">
                  <c:v>運用時データの収集・活用拡大（n=372）</c:v>
                </c:pt>
                <c:pt idx="8">
                  <c:v>市場投入までの時間短縮（n=373）</c:v>
                </c:pt>
                <c:pt idx="9">
                  <c:v>対応すべき規格等の増加（n=375）</c:v>
                </c:pt>
                <c:pt idx="10">
                  <c:v>出荷後・運用中の更新の迅速化（OTAなど）（n=377）</c:v>
                </c:pt>
                <c:pt idx="11">
                  <c:v>開発・製造データの企業間共有への対応・強化（n=377）</c:v>
                </c:pt>
                <c:pt idx="12">
                  <c:v>仕向地・出荷先の拡大（n=376）</c:v>
                </c:pt>
                <c:pt idx="13">
                  <c:v>システムオブシステムズへの対応・強化（n=370）</c:v>
                </c:pt>
              </c:strCache>
            </c:strRef>
          </c:cat>
          <c:val>
            <c:numRef>
              <c:f>'18-3要件の変化・従業員別'!$O$21:$O$34</c:f>
              <c:numCache>
                <c:formatCode>0.0%</c:formatCode>
                <c:ptCount val="14"/>
                <c:pt idx="0">
                  <c:v>0.3979328165374677</c:v>
                </c:pt>
                <c:pt idx="1">
                  <c:v>0.39895013123359579</c:v>
                </c:pt>
                <c:pt idx="2">
                  <c:v>0.38133333333333336</c:v>
                </c:pt>
                <c:pt idx="3">
                  <c:v>0.34482758620689657</c:v>
                </c:pt>
                <c:pt idx="4">
                  <c:v>0.34482758620689657</c:v>
                </c:pt>
                <c:pt idx="5">
                  <c:v>0.30851063829787234</c:v>
                </c:pt>
                <c:pt idx="6">
                  <c:v>0.33595800524934383</c:v>
                </c:pt>
                <c:pt idx="7">
                  <c:v>0.30107526881720431</c:v>
                </c:pt>
                <c:pt idx="8">
                  <c:v>0.27613941018766758</c:v>
                </c:pt>
                <c:pt idx="9">
                  <c:v>0.30933333333333335</c:v>
                </c:pt>
                <c:pt idx="10">
                  <c:v>0.20954907161803712</c:v>
                </c:pt>
                <c:pt idx="11">
                  <c:v>0.26790450928381965</c:v>
                </c:pt>
                <c:pt idx="12">
                  <c:v>0.2047872340425532</c:v>
                </c:pt>
                <c:pt idx="13">
                  <c:v>0.15135135135135136</c:v>
                </c:pt>
              </c:numCache>
            </c:numRef>
          </c:val>
          <c:extLst>
            <c:ext xmlns:c16="http://schemas.microsoft.com/office/drawing/2014/chart" uri="{C3380CC4-5D6E-409C-BE32-E72D297353CC}">
              <c16:uniqueId val="{00000001-4736-4113-8833-4F6F8C7B4DCA}"/>
            </c:ext>
          </c:extLst>
        </c:ser>
        <c:ser>
          <c:idx val="1"/>
          <c:order val="2"/>
          <c:tx>
            <c:strRef>
              <c:f>'18-3要件の変化・従業員別'!$P$5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'18-3要件の変化・従業員別'!$M$21:$M$34</c:f>
              <c:strCache>
                <c:ptCount val="14"/>
                <c:pt idx="0">
                  <c:v>セキュリティ／プライバシー保護の強化（n=387）</c:v>
                </c:pt>
                <c:pt idx="1">
                  <c:v>適用技術の複雑化・高度化（n=381）</c:v>
                </c:pt>
                <c:pt idx="2">
                  <c:v>安全性の向上（機能安全への対応等）（n=375）</c:v>
                </c:pt>
                <c:pt idx="3">
                  <c:v>高速性／低遅延性の強化（n=377）</c:v>
                </c:pt>
                <c:pt idx="4">
                  <c:v>利用形態・利用方法の多様化（n=377）</c:v>
                </c:pt>
                <c:pt idx="5">
                  <c:v>つながる対象の増加（n=376）</c:v>
                </c:pt>
                <c:pt idx="6">
                  <c:v>部品の増加、プラットフォームの増加（n=381）</c:v>
                </c:pt>
                <c:pt idx="7">
                  <c:v>運用時データの収集・活用拡大（n=372）</c:v>
                </c:pt>
                <c:pt idx="8">
                  <c:v>市場投入までの時間短縮（n=373）</c:v>
                </c:pt>
                <c:pt idx="9">
                  <c:v>対応すべき規格等の増加（n=375）</c:v>
                </c:pt>
                <c:pt idx="10">
                  <c:v>出荷後・運用中の更新の迅速化（OTAなど）（n=377）</c:v>
                </c:pt>
                <c:pt idx="11">
                  <c:v>開発・製造データの企業間共有への対応・強化（n=377）</c:v>
                </c:pt>
                <c:pt idx="12">
                  <c:v>仕向地・出荷先の拡大（n=376）</c:v>
                </c:pt>
                <c:pt idx="13">
                  <c:v>システムオブシステムズへの対応・強化（n=370）</c:v>
                </c:pt>
              </c:strCache>
            </c:strRef>
          </c:cat>
          <c:val>
            <c:numRef>
              <c:f>'18-3要件の変化・従業員別'!$P$21:$P$34</c:f>
              <c:numCache>
                <c:formatCode>0.0%</c:formatCode>
                <c:ptCount val="14"/>
                <c:pt idx="0">
                  <c:v>0.13953488372093023</c:v>
                </c:pt>
                <c:pt idx="1">
                  <c:v>0.11811023622047244</c:v>
                </c:pt>
                <c:pt idx="2">
                  <c:v>0.17599999999999999</c:v>
                </c:pt>
                <c:pt idx="3">
                  <c:v>0.18037135278514588</c:v>
                </c:pt>
                <c:pt idx="4">
                  <c:v>0.22281167108753316</c:v>
                </c:pt>
                <c:pt idx="5">
                  <c:v>0.22606382978723405</c:v>
                </c:pt>
                <c:pt idx="6">
                  <c:v>0.1994750656167979</c:v>
                </c:pt>
                <c:pt idx="7">
                  <c:v>0.23387096774193547</c:v>
                </c:pt>
                <c:pt idx="8">
                  <c:v>0.21983914209115282</c:v>
                </c:pt>
                <c:pt idx="9">
                  <c:v>0.24</c:v>
                </c:pt>
                <c:pt idx="10">
                  <c:v>0.27586206896551724</c:v>
                </c:pt>
                <c:pt idx="11">
                  <c:v>0.25198938992042441</c:v>
                </c:pt>
                <c:pt idx="12">
                  <c:v>0.29255319148936171</c:v>
                </c:pt>
                <c:pt idx="13">
                  <c:v>0.29189189189189191</c:v>
                </c:pt>
              </c:numCache>
            </c:numRef>
          </c:val>
          <c:extLst>
            <c:ext xmlns:c16="http://schemas.microsoft.com/office/drawing/2014/chart" uri="{C3380CC4-5D6E-409C-BE32-E72D297353CC}">
              <c16:uniqueId val="{00000002-4736-4113-8833-4F6F8C7B4DCA}"/>
            </c:ext>
          </c:extLst>
        </c:ser>
        <c:ser>
          <c:idx val="3"/>
          <c:order val="3"/>
          <c:tx>
            <c:strRef>
              <c:f>'18-3要件の変化・従業員別'!$Q$5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'18-3要件の変化・従業員別'!$M$21:$M$34</c:f>
              <c:strCache>
                <c:ptCount val="14"/>
                <c:pt idx="0">
                  <c:v>セキュリティ／プライバシー保護の強化（n=387）</c:v>
                </c:pt>
                <c:pt idx="1">
                  <c:v>適用技術の複雑化・高度化（n=381）</c:v>
                </c:pt>
                <c:pt idx="2">
                  <c:v>安全性の向上（機能安全への対応等）（n=375）</c:v>
                </c:pt>
                <c:pt idx="3">
                  <c:v>高速性／低遅延性の強化（n=377）</c:v>
                </c:pt>
                <c:pt idx="4">
                  <c:v>利用形態・利用方法の多様化（n=377）</c:v>
                </c:pt>
                <c:pt idx="5">
                  <c:v>つながる対象の増加（n=376）</c:v>
                </c:pt>
                <c:pt idx="6">
                  <c:v>部品の増加、プラットフォームの増加（n=381）</c:v>
                </c:pt>
                <c:pt idx="7">
                  <c:v>運用時データの収集・活用拡大（n=372）</c:v>
                </c:pt>
                <c:pt idx="8">
                  <c:v>市場投入までの時間短縮（n=373）</c:v>
                </c:pt>
                <c:pt idx="9">
                  <c:v>対応すべき規格等の増加（n=375）</c:v>
                </c:pt>
                <c:pt idx="10">
                  <c:v>出荷後・運用中の更新の迅速化（OTAなど）（n=377）</c:v>
                </c:pt>
                <c:pt idx="11">
                  <c:v>開発・製造データの企業間共有への対応・強化（n=377）</c:v>
                </c:pt>
                <c:pt idx="12">
                  <c:v>仕向地・出荷先の拡大（n=376）</c:v>
                </c:pt>
                <c:pt idx="13">
                  <c:v>システムオブシステムズへの対応・強化（n=370）</c:v>
                </c:pt>
              </c:strCache>
            </c:strRef>
          </c:cat>
          <c:val>
            <c:numRef>
              <c:f>'18-3要件の変化・従業員別'!$Q$21:$Q$34</c:f>
              <c:numCache>
                <c:formatCode>0.0%</c:formatCode>
                <c:ptCount val="14"/>
                <c:pt idx="0">
                  <c:v>9.5607235142118857E-2</c:v>
                </c:pt>
                <c:pt idx="1">
                  <c:v>8.6614173228346455E-2</c:v>
                </c:pt>
                <c:pt idx="2">
                  <c:v>0.11466666666666667</c:v>
                </c:pt>
                <c:pt idx="3">
                  <c:v>0.14854111405835543</c:v>
                </c:pt>
                <c:pt idx="4">
                  <c:v>0.13793103448275862</c:v>
                </c:pt>
                <c:pt idx="5">
                  <c:v>0.14893617021276595</c:v>
                </c:pt>
                <c:pt idx="6">
                  <c:v>0.18372703412073491</c:v>
                </c:pt>
                <c:pt idx="7">
                  <c:v>0.16935483870967741</c:v>
                </c:pt>
                <c:pt idx="8">
                  <c:v>0.22788203753351208</c:v>
                </c:pt>
                <c:pt idx="9">
                  <c:v>0.18133333333333335</c:v>
                </c:pt>
                <c:pt idx="10">
                  <c:v>0.22015915119363394</c:v>
                </c:pt>
                <c:pt idx="11">
                  <c:v>0.24668435013262599</c:v>
                </c:pt>
                <c:pt idx="12">
                  <c:v>0.25265957446808512</c:v>
                </c:pt>
                <c:pt idx="13">
                  <c:v>0.28918918918918918</c:v>
                </c:pt>
              </c:numCache>
            </c:numRef>
          </c:val>
          <c:extLst>
            <c:ext xmlns:c16="http://schemas.microsoft.com/office/drawing/2014/chart" uri="{C3380CC4-5D6E-409C-BE32-E72D297353CC}">
              <c16:uniqueId val="{00000003-4736-4113-8833-4F6F8C7B4DCA}"/>
            </c:ext>
          </c:extLst>
        </c:ser>
        <c:ser>
          <c:idx val="4"/>
          <c:order val="4"/>
          <c:tx>
            <c:strRef>
              <c:f>'18-3要件の変化・従業員別'!$R$5</c:f>
              <c:strCache>
                <c:ptCount val="1"/>
                <c:pt idx="0">
                  <c:v>どちらともいえない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'18-3要件の変化・従業員別'!$M$21:$M$34</c:f>
              <c:strCache>
                <c:ptCount val="14"/>
                <c:pt idx="0">
                  <c:v>セキュリティ／プライバシー保護の強化（n=387）</c:v>
                </c:pt>
                <c:pt idx="1">
                  <c:v>適用技術の複雑化・高度化（n=381）</c:v>
                </c:pt>
                <c:pt idx="2">
                  <c:v>安全性の向上（機能安全への対応等）（n=375）</c:v>
                </c:pt>
                <c:pt idx="3">
                  <c:v>高速性／低遅延性の強化（n=377）</c:v>
                </c:pt>
                <c:pt idx="4">
                  <c:v>利用形態・利用方法の多様化（n=377）</c:v>
                </c:pt>
                <c:pt idx="5">
                  <c:v>つながる対象の増加（n=376）</c:v>
                </c:pt>
                <c:pt idx="6">
                  <c:v>部品の増加、プラットフォームの増加（n=381）</c:v>
                </c:pt>
                <c:pt idx="7">
                  <c:v>運用時データの収集・活用拡大（n=372）</c:v>
                </c:pt>
                <c:pt idx="8">
                  <c:v>市場投入までの時間短縮（n=373）</c:v>
                </c:pt>
                <c:pt idx="9">
                  <c:v>対応すべき規格等の増加（n=375）</c:v>
                </c:pt>
                <c:pt idx="10">
                  <c:v>出荷後・運用中の更新の迅速化（OTAなど）（n=377）</c:v>
                </c:pt>
                <c:pt idx="11">
                  <c:v>開発・製造データの企業間共有への対応・強化（n=377）</c:v>
                </c:pt>
                <c:pt idx="12">
                  <c:v>仕向地・出荷先の拡大（n=376）</c:v>
                </c:pt>
                <c:pt idx="13">
                  <c:v>システムオブシステムズへの対応・強化（n=370）</c:v>
                </c:pt>
              </c:strCache>
            </c:strRef>
          </c:cat>
          <c:val>
            <c:numRef>
              <c:f>'18-3要件の変化・従業員別'!$R$21:$R$34</c:f>
              <c:numCache>
                <c:formatCode>0.0%</c:formatCode>
                <c:ptCount val="14"/>
                <c:pt idx="0">
                  <c:v>0.10852713178294573</c:v>
                </c:pt>
                <c:pt idx="1">
                  <c:v>0.14698162729658792</c:v>
                </c:pt>
                <c:pt idx="2">
                  <c:v>0.14666666666666667</c:v>
                </c:pt>
                <c:pt idx="3">
                  <c:v>0.15384615384615385</c:v>
                </c:pt>
                <c:pt idx="4">
                  <c:v>0.15649867374005305</c:v>
                </c:pt>
                <c:pt idx="5">
                  <c:v>0.18351063829787234</c:v>
                </c:pt>
                <c:pt idx="6">
                  <c:v>0.15748031496062992</c:v>
                </c:pt>
                <c:pt idx="7">
                  <c:v>0.19623655913978494</c:v>
                </c:pt>
                <c:pt idx="8">
                  <c:v>0.19839142091152814</c:v>
                </c:pt>
                <c:pt idx="9">
                  <c:v>0.17333333333333334</c:v>
                </c:pt>
                <c:pt idx="10">
                  <c:v>0.20954907161803712</c:v>
                </c:pt>
                <c:pt idx="11">
                  <c:v>0.16180371352785147</c:v>
                </c:pt>
                <c:pt idx="12">
                  <c:v>0.17287234042553193</c:v>
                </c:pt>
                <c:pt idx="13">
                  <c:v>0.22702702702702704</c:v>
                </c:pt>
              </c:numCache>
            </c:numRef>
          </c:val>
          <c:extLst>
            <c:ext xmlns:c16="http://schemas.microsoft.com/office/drawing/2014/chart" uri="{C3380CC4-5D6E-409C-BE32-E72D297353CC}">
              <c16:uniqueId val="{00000004-4736-4113-8833-4F6F8C7B4DCA}"/>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4726591563471"/>
          <c:y val="0.12669035224878453"/>
          <c:w val="0.62635752140016321"/>
          <c:h val="0.72979590853841003"/>
        </c:manualLayout>
      </c:layout>
      <c:barChart>
        <c:barDir val="bar"/>
        <c:grouping val="stacked"/>
        <c:varyColors val="0"/>
        <c:ser>
          <c:idx val="0"/>
          <c:order val="0"/>
          <c:tx>
            <c:strRef>
              <c:f>'18-3要件の変化・従業員別'!$N$5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'18-3要件の変化・従業員別'!$M$36:$M$49</c:f>
              <c:strCache>
                <c:ptCount val="14"/>
                <c:pt idx="0">
                  <c:v>セキュリティ／プライバシー保護の強化（n=300）</c:v>
                </c:pt>
                <c:pt idx="1">
                  <c:v>適用技術の複雑化・高度化（n=301）</c:v>
                </c:pt>
                <c:pt idx="2">
                  <c:v>安全性の向上（機能安全への対応等）（n=303）</c:v>
                </c:pt>
                <c:pt idx="3">
                  <c:v>高速性／低遅延性の強化（n=301）</c:v>
                </c:pt>
                <c:pt idx="4">
                  <c:v>利用形態・利用方法の多様化（n=299）</c:v>
                </c:pt>
                <c:pt idx="5">
                  <c:v>つながる対象の増加（n=298）</c:v>
                </c:pt>
                <c:pt idx="6">
                  <c:v>部品の増加、プラットフォームの増加（n=300）</c:v>
                </c:pt>
                <c:pt idx="7">
                  <c:v>運用時データの収集・活用拡大（n=297）</c:v>
                </c:pt>
                <c:pt idx="8">
                  <c:v>市場投入までの時間短縮（n=298）</c:v>
                </c:pt>
                <c:pt idx="9">
                  <c:v>対応すべき規格等の増加（n=299）</c:v>
                </c:pt>
                <c:pt idx="10">
                  <c:v>出荷後・運用中の更新の迅速化（OTAなど）（n=296）</c:v>
                </c:pt>
                <c:pt idx="11">
                  <c:v>開発・製造データの企業間共有への対応・強化（n=297）</c:v>
                </c:pt>
                <c:pt idx="12">
                  <c:v>仕向地・出荷先の拡大（n=298）</c:v>
                </c:pt>
                <c:pt idx="13">
                  <c:v>システムオブシステムズへの対応・強化（n=298）</c:v>
                </c:pt>
              </c:strCache>
            </c:strRef>
          </c:cat>
          <c:val>
            <c:numRef>
              <c:f>'18-3要件の変化・従業員別'!$N$36:$N$49</c:f>
              <c:numCache>
                <c:formatCode>0.0%</c:formatCode>
                <c:ptCount val="14"/>
                <c:pt idx="0">
                  <c:v>0.40666666666666668</c:v>
                </c:pt>
                <c:pt idx="1">
                  <c:v>0.33222591362126247</c:v>
                </c:pt>
                <c:pt idx="2">
                  <c:v>0.33663366336633666</c:v>
                </c:pt>
                <c:pt idx="3">
                  <c:v>0.19933554817275748</c:v>
                </c:pt>
                <c:pt idx="4">
                  <c:v>0.21404682274247491</c:v>
                </c:pt>
                <c:pt idx="5">
                  <c:v>0.21476510067114093</c:v>
                </c:pt>
                <c:pt idx="6">
                  <c:v>0.19333333333333333</c:v>
                </c:pt>
                <c:pt idx="7">
                  <c:v>0.19191919191919191</c:v>
                </c:pt>
                <c:pt idx="8">
                  <c:v>0.17785234899328858</c:v>
                </c:pt>
                <c:pt idx="9">
                  <c:v>0.13712374581939799</c:v>
                </c:pt>
                <c:pt idx="10">
                  <c:v>0.13851351351351351</c:v>
                </c:pt>
                <c:pt idx="11">
                  <c:v>0.11784511784511785</c:v>
                </c:pt>
                <c:pt idx="12">
                  <c:v>9.3959731543624164E-2</c:v>
                </c:pt>
                <c:pt idx="13">
                  <c:v>9.3959731543624164E-2</c:v>
                </c:pt>
              </c:numCache>
            </c:numRef>
          </c:val>
          <c:extLst>
            <c:ext xmlns:c16="http://schemas.microsoft.com/office/drawing/2014/chart" uri="{C3380CC4-5D6E-409C-BE32-E72D297353CC}">
              <c16:uniqueId val="{00000000-D7F2-42FD-9193-D12C81E2F462}"/>
            </c:ext>
          </c:extLst>
        </c:ser>
        <c:ser>
          <c:idx val="2"/>
          <c:order val="1"/>
          <c:tx>
            <c:strRef>
              <c:f>'18-3要件の変化・従業員別'!$O$5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'18-3要件の変化・従業員別'!$M$36:$M$49</c:f>
              <c:strCache>
                <c:ptCount val="14"/>
                <c:pt idx="0">
                  <c:v>セキュリティ／プライバシー保護の強化（n=300）</c:v>
                </c:pt>
                <c:pt idx="1">
                  <c:v>適用技術の複雑化・高度化（n=301）</c:v>
                </c:pt>
                <c:pt idx="2">
                  <c:v>安全性の向上（機能安全への対応等）（n=303）</c:v>
                </c:pt>
                <c:pt idx="3">
                  <c:v>高速性／低遅延性の強化（n=301）</c:v>
                </c:pt>
                <c:pt idx="4">
                  <c:v>利用形態・利用方法の多様化（n=299）</c:v>
                </c:pt>
                <c:pt idx="5">
                  <c:v>つながる対象の増加（n=298）</c:v>
                </c:pt>
                <c:pt idx="6">
                  <c:v>部品の増加、プラットフォームの増加（n=300）</c:v>
                </c:pt>
                <c:pt idx="7">
                  <c:v>運用時データの収集・活用拡大（n=297）</c:v>
                </c:pt>
                <c:pt idx="8">
                  <c:v>市場投入までの時間短縮（n=298）</c:v>
                </c:pt>
                <c:pt idx="9">
                  <c:v>対応すべき規格等の増加（n=299）</c:v>
                </c:pt>
                <c:pt idx="10">
                  <c:v>出荷後・運用中の更新の迅速化（OTAなど）（n=296）</c:v>
                </c:pt>
                <c:pt idx="11">
                  <c:v>開発・製造データの企業間共有への対応・強化（n=297）</c:v>
                </c:pt>
                <c:pt idx="12">
                  <c:v>仕向地・出荷先の拡大（n=298）</c:v>
                </c:pt>
                <c:pt idx="13">
                  <c:v>システムオブシステムズへの対応・強化（n=298）</c:v>
                </c:pt>
              </c:strCache>
            </c:strRef>
          </c:cat>
          <c:val>
            <c:numRef>
              <c:f>'18-3要件の変化・従業員別'!$O$36:$O$49</c:f>
              <c:numCache>
                <c:formatCode>0.0%</c:formatCode>
                <c:ptCount val="14"/>
                <c:pt idx="0">
                  <c:v>0.33333333333333331</c:v>
                </c:pt>
                <c:pt idx="1">
                  <c:v>0.38538205980066448</c:v>
                </c:pt>
                <c:pt idx="2">
                  <c:v>0.37293729372937295</c:v>
                </c:pt>
                <c:pt idx="3">
                  <c:v>0.32558139534883723</c:v>
                </c:pt>
                <c:pt idx="4">
                  <c:v>0.32107023411371238</c:v>
                </c:pt>
                <c:pt idx="5">
                  <c:v>0.34228187919463088</c:v>
                </c:pt>
                <c:pt idx="6">
                  <c:v>0.33666666666666667</c:v>
                </c:pt>
                <c:pt idx="7">
                  <c:v>0.31986531986531985</c:v>
                </c:pt>
                <c:pt idx="8">
                  <c:v>0.31543624161073824</c:v>
                </c:pt>
                <c:pt idx="9">
                  <c:v>0.35451505016722407</c:v>
                </c:pt>
                <c:pt idx="10">
                  <c:v>0.2533783783783784</c:v>
                </c:pt>
                <c:pt idx="11">
                  <c:v>0.26262626262626265</c:v>
                </c:pt>
                <c:pt idx="12">
                  <c:v>0.25838926174496646</c:v>
                </c:pt>
                <c:pt idx="13">
                  <c:v>0.21476510067114093</c:v>
                </c:pt>
              </c:numCache>
            </c:numRef>
          </c:val>
          <c:extLst>
            <c:ext xmlns:c16="http://schemas.microsoft.com/office/drawing/2014/chart" uri="{C3380CC4-5D6E-409C-BE32-E72D297353CC}">
              <c16:uniqueId val="{00000001-D7F2-42FD-9193-D12C81E2F462}"/>
            </c:ext>
          </c:extLst>
        </c:ser>
        <c:ser>
          <c:idx val="1"/>
          <c:order val="2"/>
          <c:tx>
            <c:strRef>
              <c:f>'18-3要件の変化・従業員別'!$P$5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'18-3要件の変化・従業員別'!$M$36:$M$49</c:f>
              <c:strCache>
                <c:ptCount val="14"/>
                <c:pt idx="0">
                  <c:v>セキュリティ／プライバシー保護の強化（n=300）</c:v>
                </c:pt>
                <c:pt idx="1">
                  <c:v>適用技術の複雑化・高度化（n=301）</c:v>
                </c:pt>
                <c:pt idx="2">
                  <c:v>安全性の向上（機能安全への対応等）（n=303）</c:v>
                </c:pt>
                <c:pt idx="3">
                  <c:v>高速性／低遅延性の強化（n=301）</c:v>
                </c:pt>
                <c:pt idx="4">
                  <c:v>利用形態・利用方法の多様化（n=299）</c:v>
                </c:pt>
                <c:pt idx="5">
                  <c:v>つながる対象の増加（n=298）</c:v>
                </c:pt>
                <c:pt idx="6">
                  <c:v>部品の増加、プラットフォームの増加（n=300）</c:v>
                </c:pt>
                <c:pt idx="7">
                  <c:v>運用時データの収集・活用拡大（n=297）</c:v>
                </c:pt>
                <c:pt idx="8">
                  <c:v>市場投入までの時間短縮（n=298）</c:v>
                </c:pt>
                <c:pt idx="9">
                  <c:v>対応すべき規格等の増加（n=299）</c:v>
                </c:pt>
                <c:pt idx="10">
                  <c:v>出荷後・運用中の更新の迅速化（OTAなど）（n=296）</c:v>
                </c:pt>
                <c:pt idx="11">
                  <c:v>開発・製造データの企業間共有への対応・強化（n=297）</c:v>
                </c:pt>
                <c:pt idx="12">
                  <c:v>仕向地・出荷先の拡大（n=298）</c:v>
                </c:pt>
                <c:pt idx="13">
                  <c:v>システムオブシステムズへの対応・強化（n=298）</c:v>
                </c:pt>
              </c:strCache>
            </c:strRef>
          </c:cat>
          <c:val>
            <c:numRef>
              <c:f>'18-3要件の変化・従業員別'!$P$36:$P$49</c:f>
              <c:numCache>
                <c:formatCode>0.0%</c:formatCode>
                <c:ptCount val="14"/>
                <c:pt idx="0">
                  <c:v>0.09</c:v>
                </c:pt>
                <c:pt idx="1">
                  <c:v>8.3056478405315617E-2</c:v>
                </c:pt>
                <c:pt idx="2">
                  <c:v>9.2409240924092403E-2</c:v>
                </c:pt>
                <c:pt idx="3">
                  <c:v>0.16279069767441862</c:v>
                </c:pt>
                <c:pt idx="4">
                  <c:v>0.16722408026755853</c:v>
                </c:pt>
                <c:pt idx="5">
                  <c:v>0.13422818791946309</c:v>
                </c:pt>
                <c:pt idx="6">
                  <c:v>0.16333333333333333</c:v>
                </c:pt>
                <c:pt idx="7">
                  <c:v>0.16498316498316498</c:v>
                </c:pt>
                <c:pt idx="8">
                  <c:v>0.15436241610738255</c:v>
                </c:pt>
                <c:pt idx="9">
                  <c:v>0.21404682274247491</c:v>
                </c:pt>
                <c:pt idx="10">
                  <c:v>0.23986486486486486</c:v>
                </c:pt>
                <c:pt idx="11">
                  <c:v>0.24579124579124578</c:v>
                </c:pt>
                <c:pt idx="12">
                  <c:v>0.23825503355704697</c:v>
                </c:pt>
                <c:pt idx="13">
                  <c:v>0.24832214765100671</c:v>
                </c:pt>
              </c:numCache>
            </c:numRef>
          </c:val>
          <c:extLst>
            <c:ext xmlns:c16="http://schemas.microsoft.com/office/drawing/2014/chart" uri="{C3380CC4-5D6E-409C-BE32-E72D297353CC}">
              <c16:uniqueId val="{00000002-D7F2-42FD-9193-D12C81E2F462}"/>
            </c:ext>
          </c:extLst>
        </c:ser>
        <c:ser>
          <c:idx val="3"/>
          <c:order val="3"/>
          <c:tx>
            <c:strRef>
              <c:f>'18-3要件の変化・従業員別'!$Q$5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'18-3要件の変化・従業員別'!$M$36:$M$49</c:f>
              <c:strCache>
                <c:ptCount val="14"/>
                <c:pt idx="0">
                  <c:v>セキュリティ／プライバシー保護の強化（n=300）</c:v>
                </c:pt>
                <c:pt idx="1">
                  <c:v>適用技術の複雑化・高度化（n=301）</c:v>
                </c:pt>
                <c:pt idx="2">
                  <c:v>安全性の向上（機能安全への対応等）（n=303）</c:v>
                </c:pt>
                <c:pt idx="3">
                  <c:v>高速性／低遅延性の強化（n=301）</c:v>
                </c:pt>
                <c:pt idx="4">
                  <c:v>利用形態・利用方法の多様化（n=299）</c:v>
                </c:pt>
                <c:pt idx="5">
                  <c:v>つながる対象の増加（n=298）</c:v>
                </c:pt>
                <c:pt idx="6">
                  <c:v>部品の増加、プラットフォームの増加（n=300）</c:v>
                </c:pt>
                <c:pt idx="7">
                  <c:v>運用時データの収集・活用拡大（n=297）</c:v>
                </c:pt>
                <c:pt idx="8">
                  <c:v>市場投入までの時間短縮（n=298）</c:v>
                </c:pt>
                <c:pt idx="9">
                  <c:v>対応すべき規格等の増加（n=299）</c:v>
                </c:pt>
                <c:pt idx="10">
                  <c:v>出荷後・運用中の更新の迅速化（OTAなど）（n=296）</c:v>
                </c:pt>
                <c:pt idx="11">
                  <c:v>開発・製造データの企業間共有への対応・強化（n=297）</c:v>
                </c:pt>
                <c:pt idx="12">
                  <c:v>仕向地・出荷先の拡大（n=298）</c:v>
                </c:pt>
                <c:pt idx="13">
                  <c:v>システムオブシステムズへの対応・強化（n=298）</c:v>
                </c:pt>
              </c:strCache>
            </c:strRef>
          </c:cat>
          <c:val>
            <c:numRef>
              <c:f>'18-3要件の変化・従業員別'!$Q$36:$Q$49</c:f>
              <c:numCache>
                <c:formatCode>0.0%</c:formatCode>
                <c:ptCount val="14"/>
                <c:pt idx="0">
                  <c:v>6.3333333333333339E-2</c:v>
                </c:pt>
                <c:pt idx="1">
                  <c:v>5.9800664451827246E-2</c:v>
                </c:pt>
                <c:pt idx="2">
                  <c:v>7.590759075907591E-2</c:v>
                </c:pt>
                <c:pt idx="3">
                  <c:v>0.11627906976744186</c:v>
                </c:pt>
                <c:pt idx="4">
                  <c:v>0.11371237458193979</c:v>
                </c:pt>
                <c:pt idx="5">
                  <c:v>0.12416107382550336</c:v>
                </c:pt>
                <c:pt idx="6">
                  <c:v>0.1</c:v>
                </c:pt>
                <c:pt idx="7">
                  <c:v>0.14478114478114479</c:v>
                </c:pt>
                <c:pt idx="8">
                  <c:v>0.16107382550335569</c:v>
                </c:pt>
                <c:pt idx="9">
                  <c:v>0.11705685618729098</c:v>
                </c:pt>
                <c:pt idx="10">
                  <c:v>0.16216216216216217</c:v>
                </c:pt>
                <c:pt idx="11">
                  <c:v>0.18855218855218855</c:v>
                </c:pt>
                <c:pt idx="12">
                  <c:v>0.20134228187919462</c:v>
                </c:pt>
                <c:pt idx="13">
                  <c:v>0.20134228187919462</c:v>
                </c:pt>
              </c:numCache>
            </c:numRef>
          </c:val>
          <c:extLst>
            <c:ext xmlns:c16="http://schemas.microsoft.com/office/drawing/2014/chart" uri="{C3380CC4-5D6E-409C-BE32-E72D297353CC}">
              <c16:uniqueId val="{00000003-D7F2-42FD-9193-D12C81E2F462}"/>
            </c:ext>
          </c:extLst>
        </c:ser>
        <c:ser>
          <c:idx val="4"/>
          <c:order val="4"/>
          <c:tx>
            <c:strRef>
              <c:f>'18-3要件の変化・従業員別'!$R$5</c:f>
              <c:strCache>
                <c:ptCount val="1"/>
                <c:pt idx="0">
                  <c:v>どちらともいえない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'18-3要件の変化・従業員別'!$M$36:$M$49</c:f>
              <c:strCache>
                <c:ptCount val="14"/>
                <c:pt idx="0">
                  <c:v>セキュリティ／プライバシー保護の強化（n=300）</c:v>
                </c:pt>
                <c:pt idx="1">
                  <c:v>適用技術の複雑化・高度化（n=301）</c:v>
                </c:pt>
                <c:pt idx="2">
                  <c:v>安全性の向上（機能安全への対応等）（n=303）</c:v>
                </c:pt>
                <c:pt idx="3">
                  <c:v>高速性／低遅延性の強化（n=301）</c:v>
                </c:pt>
                <c:pt idx="4">
                  <c:v>利用形態・利用方法の多様化（n=299）</c:v>
                </c:pt>
                <c:pt idx="5">
                  <c:v>つながる対象の増加（n=298）</c:v>
                </c:pt>
                <c:pt idx="6">
                  <c:v>部品の増加、プラットフォームの増加（n=300）</c:v>
                </c:pt>
                <c:pt idx="7">
                  <c:v>運用時データの収集・活用拡大（n=297）</c:v>
                </c:pt>
                <c:pt idx="8">
                  <c:v>市場投入までの時間短縮（n=298）</c:v>
                </c:pt>
                <c:pt idx="9">
                  <c:v>対応すべき規格等の増加（n=299）</c:v>
                </c:pt>
                <c:pt idx="10">
                  <c:v>出荷後・運用中の更新の迅速化（OTAなど）（n=296）</c:v>
                </c:pt>
                <c:pt idx="11">
                  <c:v>開発・製造データの企業間共有への対応・強化（n=297）</c:v>
                </c:pt>
                <c:pt idx="12">
                  <c:v>仕向地・出荷先の拡大（n=298）</c:v>
                </c:pt>
                <c:pt idx="13">
                  <c:v>システムオブシステムズへの対応・強化（n=298）</c:v>
                </c:pt>
              </c:strCache>
            </c:strRef>
          </c:cat>
          <c:val>
            <c:numRef>
              <c:f>'18-3要件の変化・従業員別'!$R$36:$R$49</c:f>
              <c:numCache>
                <c:formatCode>0.0%</c:formatCode>
                <c:ptCount val="14"/>
                <c:pt idx="0">
                  <c:v>0.10666666666666667</c:v>
                </c:pt>
                <c:pt idx="1">
                  <c:v>0.13953488372093023</c:v>
                </c:pt>
                <c:pt idx="2">
                  <c:v>0.12211221122112212</c:v>
                </c:pt>
                <c:pt idx="3">
                  <c:v>0.19601328903654486</c:v>
                </c:pt>
                <c:pt idx="4">
                  <c:v>0.18394648829431437</c:v>
                </c:pt>
                <c:pt idx="5">
                  <c:v>0.18456375838926176</c:v>
                </c:pt>
                <c:pt idx="6">
                  <c:v>0.20666666666666667</c:v>
                </c:pt>
                <c:pt idx="7">
                  <c:v>0.17845117845117844</c:v>
                </c:pt>
                <c:pt idx="8">
                  <c:v>0.1912751677852349</c:v>
                </c:pt>
                <c:pt idx="9">
                  <c:v>0.17725752508361203</c:v>
                </c:pt>
                <c:pt idx="10">
                  <c:v>0.20608108108108109</c:v>
                </c:pt>
                <c:pt idx="11">
                  <c:v>0.18518518518518517</c:v>
                </c:pt>
                <c:pt idx="12">
                  <c:v>0.20805369127516779</c:v>
                </c:pt>
                <c:pt idx="13">
                  <c:v>0.24161073825503357</c:v>
                </c:pt>
              </c:numCache>
            </c:numRef>
          </c:val>
          <c:extLst>
            <c:ext xmlns:c16="http://schemas.microsoft.com/office/drawing/2014/chart" uri="{C3380CC4-5D6E-409C-BE32-E72D297353CC}">
              <c16:uniqueId val="{00000004-D7F2-42FD-9193-D12C81E2F462}"/>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64993648612218"/>
          <c:y val="0.12669027777777778"/>
          <c:w val="0.63278089997851084"/>
          <c:h val="0.72979590853841003"/>
        </c:manualLayout>
      </c:layout>
      <c:barChart>
        <c:barDir val="bar"/>
        <c:grouping val="stacked"/>
        <c:varyColors val="0"/>
        <c:ser>
          <c:idx val="0"/>
          <c:order val="0"/>
          <c:tx>
            <c:strRef>
              <c:f>'18-5要件の変化・提供製品・サービス提供先別'!$N$5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'18-5要件の変化・提供製品・サービス提供先別'!$M$6:$M$19</c:f>
              <c:strCache>
                <c:ptCount val="14"/>
                <c:pt idx="0">
                  <c:v>セキュリティ／プライバシー保護の強化（n=138）</c:v>
                </c:pt>
                <c:pt idx="1">
                  <c:v>適用技術の複雑化・高度化（n=139）</c:v>
                </c:pt>
                <c:pt idx="2">
                  <c:v>安全性の向上（機能安全への対応等）（n=136）</c:v>
                </c:pt>
                <c:pt idx="3">
                  <c:v>高速性／低遅延性の強化（n=138）</c:v>
                </c:pt>
                <c:pt idx="4">
                  <c:v>利用形態・利用方法の多様化（n=136）</c:v>
                </c:pt>
                <c:pt idx="5">
                  <c:v>つながる対象の増加（n=135）</c:v>
                </c:pt>
                <c:pt idx="6">
                  <c:v>部品の増加、プラットフォームの増加（n=137）</c:v>
                </c:pt>
                <c:pt idx="7">
                  <c:v>運用時データの収集・活用拡大（n=135）</c:v>
                </c:pt>
                <c:pt idx="8">
                  <c:v>市場投入までの時間短縮（n=135）</c:v>
                </c:pt>
                <c:pt idx="9">
                  <c:v>対応すべき規格等の増加（n=134）</c:v>
                </c:pt>
                <c:pt idx="10">
                  <c:v>出荷後・運用中の更新の迅速化（OTAなど）（n=134）</c:v>
                </c:pt>
                <c:pt idx="11">
                  <c:v>開発・製造データの企業間共有への対応・強化（n=136）</c:v>
                </c:pt>
                <c:pt idx="12">
                  <c:v>仕向地・出荷先の拡大（n=134）</c:v>
                </c:pt>
                <c:pt idx="13">
                  <c:v>システムオブシステムズへの対応・強化（n=132）</c:v>
                </c:pt>
              </c:strCache>
            </c:strRef>
          </c:cat>
          <c:val>
            <c:numRef>
              <c:f>'18-5要件の変化・提供製品・サービス提供先別'!$N$6:$N$19</c:f>
              <c:numCache>
                <c:formatCode>0.0%</c:formatCode>
                <c:ptCount val="14"/>
                <c:pt idx="0">
                  <c:v>0.24637681159420291</c:v>
                </c:pt>
                <c:pt idx="1">
                  <c:v>0.25899280575539568</c:v>
                </c:pt>
                <c:pt idx="2">
                  <c:v>0.21323529411764705</c:v>
                </c:pt>
                <c:pt idx="3">
                  <c:v>0.19565217391304349</c:v>
                </c:pt>
                <c:pt idx="4">
                  <c:v>0.15441176470588236</c:v>
                </c:pt>
                <c:pt idx="5">
                  <c:v>0.13333333333333333</c:v>
                </c:pt>
                <c:pt idx="6">
                  <c:v>0.11678832116788321</c:v>
                </c:pt>
                <c:pt idx="7">
                  <c:v>0.13333333333333333</c:v>
                </c:pt>
                <c:pt idx="8">
                  <c:v>0.1037037037037037</c:v>
                </c:pt>
                <c:pt idx="9">
                  <c:v>0.11194029850746269</c:v>
                </c:pt>
                <c:pt idx="10">
                  <c:v>0.12686567164179105</c:v>
                </c:pt>
                <c:pt idx="11">
                  <c:v>9.5588235294117641E-2</c:v>
                </c:pt>
                <c:pt idx="12">
                  <c:v>0.11194029850746269</c:v>
                </c:pt>
                <c:pt idx="13">
                  <c:v>9.0909090909090912E-2</c:v>
                </c:pt>
              </c:numCache>
            </c:numRef>
          </c:val>
          <c:extLst>
            <c:ext xmlns:c16="http://schemas.microsoft.com/office/drawing/2014/chart" uri="{C3380CC4-5D6E-409C-BE32-E72D297353CC}">
              <c16:uniqueId val="{00000000-8349-4F58-8757-32DB448331FD}"/>
            </c:ext>
          </c:extLst>
        </c:ser>
        <c:ser>
          <c:idx val="2"/>
          <c:order val="1"/>
          <c:tx>
            <c:strRef>
              <c:f>'18-5要件の変化・提供製品・サービス提供先別'!$O$5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'18-5要件の変化・提供製品・サービス提供先別'!$M$6:$M$19</c:f>
              <c:strCache>
                <c:ptCount val="14"/>
                <c:pt idx="0">
                  <c:v>セキュリティ／プライバシー保護の強化（n=138）</c:v>
                </c:pt>
                <c:pt idx="1">
                  <c:v>適用技術の複雑化・高度化（n=139）</c:v>
                </c:pt>
                <c:pt idx="2">
                  <c:v>安全性の向上（機能安全への対応等）（n=136）</c:v>
                </c:pt>
                <c:pt idx="3">
                  <c:v>高速性／低遅延性の強化（n=138）</c:v>
                </c:pt>
                <c:pt idx="4">
                  <c:v>利用形態・利用方法の多様化（n=136）</c:v>
                </c:pt>
                <c:pt idx="5">
                  <c:v>つながる対象の増加（n=135）</c:v>
                </c:pt>
                <c:pt idx="6">
                  <c:v>部品の増加、プラットフォームの増加（n=137）</c:v>
                </c:pt>
                <c:pt idx="7">
                  <c:v>運用時データの収集・活用拡大（n=135）</c:v>
                </c:pt>
                <c:pt idx="8">
                  <c:v>市場投入までの時間短縮（n=135）</c:v>
                </c:pt>
                <c:pt idx="9">
                  <c:v>対応すべき規格等の増加（n=134）</c:v>
                </c:pt>
                <c:pt idx="10">
                  <c:v>出荷後・運用中の更新の迅速化（OTAなど）（n=134）</c:v>
                </c:pt>
                <c:pt idx="11">
                  <c:v>開発・製造データの企業間共有への対応・強化（n=136）</c:v>
                </c:pt>
                <c:pt idx="12">
                  <c:v>仕向地・出荷先の拡大（n=134）</c:v>
                </c:pt>
                <c:pt idx="13">
                  <c:v>システムオブシステムズへの対応・強化（n=132）</c:v>
                </c:pt>
              </c:strCache>
            </c:strRef>
          </c:cat>
          <c:val>
            <c:numRef>
              <c:f>'18-5要件の変化・提供製品・サービス提供先別'!$O$6:$O$19</c:f>
              <c:numCache>
                <c:formatCode>0.0%</c:formatCode>
                <c:ptCount val="14"/>
                <c:pt idx="0">
                  <c:v>0.39130434782608697</c:v>
                </c:pt>
                <c:pt idx="1">
                  <c:v>0.38129496402877699</c:v>
                </c:pt>
                <c:pt idx="2">
                  <c:v>0.35294117647058826</c:v>
                </c:pt>
                <c:pt idx="3">
                  <c:v>0.31159420289855072</c:v>
                </c:pt>
                <c:pt idx="4">
                  <c:v>0.33088235294117646</c:v>
                </c:pt>
                <c:pt idx="5">
                  <c:v>0.34074074074074073</c:v>
                </c:pt>
                <c:pt idx="6">
                  <c:v>0.31386861313868614</c:v>
                </c:pt>
                <c:pt idx="7">
                  <c:v>0.27407407407407408</c:v>
                </c:pt>
                <c:pt idx="8">
                  <c:v>0.27407407407407408</c:v>
                </c:pt>
                <c:pt idx="9">
                  <c:v>0.32089552238805968</c:v>
                </c:pt>
                <c:pt idx="10">
                  <c:v>0.23134328358208955</c:v>
                </c:pt>
                <c:pt idx="11">
                  <c:v>0.27205882352941174</c:v>
                </c:pt>
                <c:pt idx="12">
                  <c:v>0.18656716417910449</c:v>
                </c:pt>
                <c:pt idx="13">
                  <c:v>0.18181818181818182</c:v>
                </c:pt>
              </c:numCache>
            </c:numRef>
          </c:val>
          <c:extLst>
            <c:ext xmlns:c16="http://schemas.microsoft.com/office/drawing/2014/chart" uri="{C3380CC4-5D6E-409C-BE32-E72D297353CC}">
              <c16:uniqueId val="{00000001-8349-4F58-8757-32DB448331FD}"/>
            </c:ext>
          </c:extLst>
        </c:ser>
        <c:ser>
          <c:idx val="1"/>
          <c:order val="2"/>
          <c:tx>
            <c:strRef>
              <c:f>'18-5要件の変化・提供製品・サービス提供先別'!$P$5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'18-5要件の変化・提供製品・サービス提供先別'!$M$6:$M$19</c:f>
              <c:strCache>
                <c:ptCount val="14"/>
                <c:pt idx="0">
                  <c:v>セキュリティ／プライバシー保護の強化（n=138）</c:v>
                </c:pt>
                <c:pt idx="1">
                  <c:v>適用技術の複雑化・高度化（n=139）</c:v>
                </c:pt>
                <c:pt idx="2">
                  <c:v>安全性の向上（機能安全への対応等）（n=136）</c:v>
                </c:pt>
                <c:pt idx="3">
                  <c:v>高速性／低遅延性の強化（n=138）</c:v>
                </c:pt>
                <c:pt idx="4">
                  <c:v>利用形態・利用方法の多様化（n=136）</c:v>
                </c:pt>
                <c:pt idx="5">
                  <c:v>つながる対象の増加（n=135）</c:v>
                </c:pt>
                <c:pt idx="6">
                  <c:v>部品の増加、プラットフォームの増加（n=137）</c:v>
                </c:pt>
                <c:pt idx="7">
                  <c:v>運用時データの収集・活用拡大（n=135）</c:v>
                </c:pt>
                <c:pt idx="8">
                  <c:v>市場投入までの時間短縮（n=135）</c:v>
                </c:pt>
                <c:pt idx="9">
                  <c:v>対応すべき規格等の増加（n=134）</c:v>
                </c:pt>
                <c:pt idx="10">
                  <c:v>出荷後・運用中の更新の迅速化（OTAなど）（n=134）</c:v>
                </c:pt>
                <c:pt idx="11">
                  <c:v>開発・製造データの企業間共有への対応・強化（n=136）</c:v>
                </c:pt>
                <c:pt idx="12">
                  <c:v>仕向地・出荷先の拡大（n=134）</c:v>
                </c:pt>
                <c:pt idx="13">
                  <c:v>システムオブシステムズへの対応・強化（n=132）</c:v>
                </c:pt>
              </c:strCache>
            </c:strRef>
          </c:cat>
          <c:val>
            <c:numRef>
              <c:f>'18-5要件の変化・提供製品・サービス提供先別'!$P$6:$P$19</c:f>
              <c:numCache>
                <c:formatCode>0.0%</c:formatCode>
                <c:ptCount val="14"/>
                <c:pt idx="0">
                  <c:v>0.14492753623188406</c:v>
                </c:pt>
                <c:pt idx="1">
                  <c:v>0.14388489208633093</c:v>
                </c:pt>
                <c:pt idx="2">
                  <c:v>0.17647058823529413</c:v>
                </c:pt>
                <c:pt idx="3">
                  <c:v>0.20289855072463769</c:v>
                </c:pt>
                <c:pt idx="4">
                  <c:v>0.22058823529411764</c:v>
                </c:pt>
                <c:pt idx="5">
                  <c:v>0.18518518518518517</c:v>
                </c:pt>
                <c:pt idx="6">
                  <c:v>0.23357664233576642</c:v>
                </c:pt>
                <c:pt idx="7">
                  <c:v>0.24444444444444444</c:v>
                </c:pt>
                <c:pt idx="8">
                  <c:v>0.21481481481481482</c:v>
                </c:pt>
                <c:pt idx="9">
                  <c:v>0.18656716417910449</c:v>
                </c:pt>
                <c:pt idx="10">
                  <c:v>0.2537313432835821</c:v>
                </c:pt>
                <c:pt idx="11">
                  <c:v>0.29411764705882354</c:v>
                </c:pt>
                <c:pt idx="12">
                  <c:v>0.26865671641791045</c:v>
                </c:pt>
                <c:pt idx="13">
                  <c:v>0.31818181818181818</c:v>
                </c:pt>
              </c:numCache>
            </c:numRef>
          </c:val>
          <c:extLst>
            <c:ext xmlns:c16="http://schemas.microsoft.com/office/drawing/2014/chart" uri="{C3380CC4-5D6E-409C-BE32-E72D297353CC}">
              <c16:uniqueId val="{00000002-8349-4F58-8757-32DB448331FD}"/>
            </c:ext>
          </c:extLst>
        </c:ser>
        <c:ser>
          <c:idx val="3"/>
          <c:order val="3"/>
          <c:tx>
            <c:strRef>
              <c:f>'18-5要件の変化・提供製品・サービス提供先別'!$Q$5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'18-5要件の変化・提供製品・サービス提供先別'!$M$6:$M$19</c:f>
              <c:strCache>
                <c:ptCount val="14"/>
                <c:pt idx="0">
                  <c:v>セキュリティ／プライバシー保護の強化（n=138）</c:v>
                </c:pt>
                <c:pt idx="1">
                  <c:v>適用技術の複雑化・高度化（n=139）</c:v>
                </c:pt>
                <c:pt idx="2">
                  <c:v>安全性の向上（機能安全への対応等）（n=136）</c:v>
                </c:pt>
                <c:pt idx="3">
                  <c:v>高速性／低遅延性の強化（n=138）</c:v>
                </c:pt>
                <c:pt idx="4">
                  <c:v>利用形態・利用方法の多様化（n=136）</c:v>
                </c:pt>
                <c:pt idx="5">
                  <c:v>つながる対象の増加（n=135）</c:v>
                </c:pt>
                <c:pt idx="6">
                  <c:v>部品の増加、プラットフォームの増加（n=137）</c:v>
                </c:pt>
                <c:pt idx="7">
                  <c:v>運用時データの収集・活用拡大（n=135）</c:v>
                </c:pt>
                <c:pt idx="8">
                  <c:v>市場投入までの時間短縮（n=135）</c:v>
                </c:pt>
                <c:pt idx="9">
                  <c:v>対応すべき規格等の増加（n=134）</c:v>
                </c:pt>
                <c:pt idx="10">
                  <c:v>出荷後・運用中の更新の迅速化（OTAなど）（n=134）</c:v>
                </c:pt>
                <c:pt idx="11">
                  <c:v>開発・製造データの企業間共有への対応・強化（n=136）</c:v>
                </c:pt>
                <c:pt idx="12">
                  <c:v>仕向地・出荷先の拡大（n=134）</c:v>
                </c:pt>
                <c:pt idx="13">
                  <c:v>システムオブシステムズへの対応・強化（n=132）</c:v>
                </c:pt>
              </c:strCache>
            </c:strRef>
          </c:cat>
          <c:val>
            <c:numRef>
              <c:f>'18-5要件の変化・提供製品・サービス提供先別'!$Q$6:$Q$19</c:f>
              <c:numCache>
                <c:formatCode>0.0%</c:formatCode>
                <c:ptCount val="14"/>
                <c:pt idx="0">
                  <c:v>9.420289855072464E-2</c:v>
                </c:pt>
                <c:pt idx="1">
                  <c:v>7.1942446043165464E-2</c:v>
                </c:pt>
                <c:pt idx="2">
                  <c:v>0.10294117647058823</c:v>
                </c:pt>
                <c:pt idx="3">
                  <c:v>0.11594202898550725</c:v>
                </c:pt>
                <c:pt idx="4">
                  <c:v>0.11764705882352941</c:v>
                </c:pt>
                <c:pt idx="5">
                  <c:v>0.14814814814814814</c:v>
                </c:pt>
                <c:pt idx="6">
                  <c:v>0.145985401459854</c:v>
                </c:pt>
                <c:pt idx="7">
                  <c:v>0.15555555555555556</c:v>
                </c:pt>
                <c:pt idx="8">
                  <c:v>0.22962962962962963</c:v>
                </c:pt>
                <c:pt idx="9">
                  <c:v>0.17910447761194029</c:v>
                </c:pt>
                <c:pt idx="10">
                  <c:v>0.20149253731343283</c:v>
                </c:pt>
                <c:pt idx="11">
                  <c:v>0.18382352941176472</c:v>
                </c:pt>
                <c:pt idx="12">
                  <c:v>0.23134328358208955</c:v>
                </c:pt>
                <c:pt idx="13">
                  <c:v>0.20454545454545456</c:v>
                </c:pt>
              </c:numCache>
            </c:numRef>
          </c:val>
          <c:extLst>
            <c:ext xmlns:c16="http://schemas.microsoft.com/office/drawing/2014/chart" uri="{C3380CC4-5D6E-409C-BE32-E72D297353CC}">
              <c16:uniqueId val="{00000003-8349-4F58-8757-32DB448331FD}"/>
            </c:ext>
          </c:extLst>
        </c:ser>
        <c:ser>
          <c:idx val="4"/>
          <c:order val="4"/>
          <c:tx>
            <c:strRef>
              <c:f>'18-5要件の変化・提供製品・サービス提供先別'!$R$5</c:f>
              <c:strCache>
                <c:ptCount val="1"/>
                <c:pt idx="0">
                  <c:v>どちらともいえない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'18-5要件の変化・提供製品・サービス提供先別'!$M$6:$M$19</c:f>
              <c:strCache>
                <c:ptCount val="14"/>
                <c:pt idx="0">
                  <c:v>セキュリティ／プライバシー保護の強化（n=138）</c:v>
                </c:pt>
                <c:pt idx="1">
                  <c:v>適用技術の複雑化・高度化（n=139）</c:v>
                </c:pt>
                <c:pt idx="2">
                  <c:v>安全性の向上（機能安全への対応等）（n=136）</c:v>
                </c:pt>
                <c:pt idx="3">
                  <c:v>高速性／低遅延性の強化（n=138）</c:v>
                </c:pt>
                <c:pt idx="4">
                  <c:v>利用形態・利用方法の多様化（n=136）</c:v>
                </c:pt>
                <c:pt idx="5">
                  <c:v>つながる対象の増加（n=135）</c:v>
                </c:pt>
                <c:pt idx="6">
                  <c:v>部品の増加、プラットフォームの増加（n=137）</c:v>
                </c:pt>
                <c:pt idx="7">
                  <c:v>運用時データの収集・活用拡大（n=135）</c:v>
                </c:pt>
                <c:pt idx="8">
                  <c:v>市場投入までの時間短縮（n=135）</c:v>
                </c:pt>
                <c:pt idx="9">
                  <c:v>対応すべき規格等の増加（n=134）</c:v>
                </c:pt>
                <c:pt idx="10">
                  <c:v>出荷後・運用中の更新の迅速化（OTAなど）（n=134）</c:v>
                </c:pt>
                <c:pt idx="11">
                  <c:v>開発・製造データの企業間共有への対応・強化（n=136）</c:v>
                </c:pt>
                <c:pt idx="12">
                  <c:v>仕向地・出荷先の拡大（n=134）</c:v>
                </c:pt>
                <c:pt idx="13">
                  <c:v>システムオブシステムズへの対応・強化（n=132）</c:v>
                </c:pt>
              </c:strCache>
            </c:strRef>
          </c:cat>
          <c:val>
            <c:numRef>
              <c:f>'18-5要件の変化・提供製品・サービス提供先別'!$R$6:$R$19</c:f>
              <c:numCache>
                <c:formatCode>0.0%</c:formatCode>
                <c:ptCount val="14"/>
                <c:pt idx="0">
                  <c:v>0.12318840579710146</c:v>
                </c:pt>
                <c:pt idx="1">
                  <c:v>0.14388489208633093</c:v>
                </c:pt>
                <c:pt idx="2">
                  <c:v>0.15441176470588236</c:v>
                </c:pt>
                <c:pt idx="3">
                  <c:v>0.17391304347826086</c:v>
                </c:pt>
                <c:pt idx="4">
                  <c:v>0.17647058823529413</c:v>
                </c:pt>
                <c:pt idx="5">
                  <c:v>0.19259259259259259</c:v>
                </c:pt>
                <c:pt idx="6">
                  <c:v>0.18978102189781021</c:v>
                </c:pt>
                <c:pt idx="7">
                  <c:v>0.19259259259259259</c:v>
                </c:pt>
                <c:pt idx="8">
                  <c:v>0.17777777777777778</c:v>
                </c:pt>
                <c:pt idx="9">
                  <c:v>0.20149253731343283</c:v>
                </c:pt>
                <c:pt idx="10">
                  <c:v>0.18656716417910449</c:v>
                </c:pt>
                <c:pt idx="11">
                  <c:v>0.15441176470588236</c:v>
                </c:pt>
                <c:pt idx="12">
                  <c:v>0.20149253731343283</c:v>
                </c:pt>
                <c:pt idx="13">
                  <c:v>0.20454545454545456</c:v>
                </c:pt>
              </c:numCache>
            </c:numRef>
          </c:val>
          <c:extLst>
            <c:ext xmlns:c16="http://schemas.microsoft.com/office/drawing/2014/chart" uri="{C3380CC4-5D6E-409C-BE32-E72D297353CC}">
              <c16:uniqueId val="{00000004-8349-4F58-8757-32DB448331FD}"/>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6059576719576716"/>
          <c:h val="7.79700924268673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54034778032581"/>
          <c:y val="0.12416454425871909"/>
          <c:w val="0.63926286106532693"/>
          <c:h val="0.72979590853841003"/>
        </c:manualLayout>
      </c:layout>
      <c:barChart>
        <c:barDir val="bar"/>
        <c:grouping val="stacked"/>
        <c:varyColors val="0"/>
        <c:ser>
          <c:idx val="0"/>
          <c:order val="0"/>
          <c:tx>
            <c:strRef>
              <c:f>'18-5要件の変化・提供製品・サービス提供先別'!$N$5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'18-5要件の変化・提供製品・サービス提供先別'!$M$21:$M$34</c:f>
              <c:strCache>
                <c:ptCount val="14"/>
                <c:pt idx="0">
                  <c:v>セキュリティ／プライバシー保護の強化（n=63）</c:v>
                </c:pt>
                <c:pt idx="1">
                  <c:v>適用技術の複雑化・高度化（n=64）</c:v>
                </c:pt>
                <c:pt idx="2">
                  <c:v>安全性の向上（機能安全への対応等）（n=64）</c:v>
                </c:pt>
                <c:pt idx="3">
                  <c:v>高速性／低遅延性の強化（n=64）</c:v>
                </c:pt>
                <c:pt idx="4">
                  <c:v>利用形態・利用方法の多様化（n=63）</c:v>
                </c:pt>
                <c:pt idx="5">
                  <c:v>つながる対象の増加（n=63）</c:v>
                </c:pt>
                <c:pt idx="6">
                  <c:v>部品の増加、プラットフォームの増加（n=64）</c:v>
                </c:pt>
                <c:pt idx="7">
                  <c:v>運用時データの収集・活用拡大（n=63）</c:v>
                </c:pt>
                <c:pt idx="8">
                  <c:v>市場投入までの時間短縮（n=63）</c:v>
                </c:pt>
                <c:pt idx="9">
                  <c:v>対応すべき規格等の増加（n=63）</c:v>
                </c:pt>
                <c:pt idx="10">
                  <c:v>出荷後・運用中の更新の迅速化（OTAなど）（n=63）</c:v>
                </c:pt>
                <c:pt idx="11">
                  <c:v>開発・製造データの企業間共有への対応・強化（n=63）</c:v>
                </c:pt>
                <c:pt idx="12">
                  <c:v>仕向地・出荷先の拡大（n=63）</c:v>
                </c:pt>
                <c:pt idx="13">
                  <c:v>システムオブシステムズへの対応・強化（n=63）</c:v>
                </c:pt>
              </c:strCache>
            </c:strRef>
          </c:cat>
          <c:val>
            <c:numRef>
              <c:f>'18-5要件の変化・提供製品・サービス提供先別'!$N$21:$N$34</c:f>
              <c:numCache>
                <c:formatCode>0.0%</c:formatCode>
                <c:ptCount val="14"/>
                <c:pt idx="0">
                  <c:v>0.20634920634920634</c:v>
                </c:pt>
                <c:pt idx="1">
                  <c:v>0.25</c:v>
                </c:pt>
                <c:pt idx="2">
                  <c:v>0.15625</c:v>
                </c:pt>
                <c:pt idx="3">
                  <c:v>9.375E-2</c:v>
                </c:pt>
                <c:pt idx="4">
                  <c:v>0.12698412698412698</c:v>
                </c:pt>
                <c:pt idx="5">
                  <c:v>0.15873015873015872</c:v>
                </c:pt>
                <c:pt idx="6">
                  <c:v>0.15625</c:v>
                </c:pt>
                <c:pt idx="7">
                  <c:v>0.1111111111111111</c:v>
                </c:pt>
                <c:pt idx="8">
                  <c:v>0.12698412698412698</c:v>
                </c:pt>
                <c:pt idx="9">
                  <c:v>0.1111111111111111</c:v>
                </c:pt>
                <c:pt idx="10">
                  <c:v>9.5238095238095233E-2</c:v>
                </c:pt>
                <c:pt idx="11">
                  <c:v>4.7619047619047616E-2</c:v>
                </c:pt>
                <c:pt idx="12">
                  <c:v>7.9365079365079361E-2</c:v>
                </c:pt>
                <c:pt idx="13">
                  <c:v>3.1746031746031744E-2</c:v>
                </c:pt>
              </c:numCache>
            </c:numRef>
          </c:val>
          <c:extLst>
            <c:ext xmlns:c16="http://schemas.microsoft.com/office/drawing/2014/chart" uri="{C3380CC4-5D6E-409C-BE32-E72D297353CC}">
              <c16:uniqueId val="{00000000-FCD8-40C9-A668-FB7EC188BB34}"/>
            </c:ext>
          </c:extLst>
        </c:ser>
        <c:ser>
          <c:idx val="2"/>
          <c:order val="1"/>
          <c:tx>
            <c:strRef>
              <c:f>'18-5要件の変化・提供製品・サービス提供先別'!$O$5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'18-5要件の変化・提供製品・サービス提供先別'!$M$21:$M$34</c:f>
              <c:strCache>
                <c:ptCount val="14"/>
                <c:pt idx="0">
                  <c:v>セキュリティ／プライバシー保護の強化（n=63）</c:v>
                </c:pt>
                <c:pt idx="1">
                  <c:v>適用技術の複雑化・高度化（n=64）</c:v>
                </c:pt>
                <c:pt idx="2">
                  <c:v>安全性の向上（機能安全への対応等）（n=64）</c:v>
                </c:pt>
                <c:pt idx="3">
                  <c:v>高速性／低遅延性の強化（n=64）</c:v>
                </c:pt>
                <c:pt idx="4">
                  <c:v>利用形態・利用方法の多様化（n=63）</c:v>
                </c:pt>
                <c:pt idx="5">
                  <c:v>つながる対象の増加（n=63）</c:v>
                </c:pt>
                <c:pt idx="6">
                  <c:v>部品の増加、プラットフォームの増加（n=64）</c:v>
                </c:pt>
                <c:pt idx="7">
                  <c:v>運用時データの収集・活用拡大（n=63）</c:v>
                </c:pt>
                <c:pt idx="8">
                  <c:v>市場投入までの時間短縮（n=63）</c:v>
                </c:pt>
                <c:pt idx="9">
                  <c:v>対応すべき規格等の増加（n=63）</c:v>
                </c:pt>
                <c:pt idx="10">
                  <c:v>出荷後・運用中の更新の迅速化（OTAなど）（n=63）</c:v>
                </c:pt>
                <c:pt idx="11">
                  <c:v>開発・製造データの企業間共有への対応・強化（n=63）</c:v>
                </c:pt>
                <c:pt idx="12">
                  <c:v>仕向地・出荷先の拡大（n=63）</c:v>
                </c:pt>
                <c:pt idx="13">
                  <c:v>システムオブシステムズへの対応・強化（n=63）</c:v>
                </c:pt>
              </c:strCache>
            </c:strRef>
          </c:cat>
          <c:val>
            <c:numRef>
              <c:f>'18-5要件の変化・提供製品・サービス提供先別'!$O$21:$O$34</c:f>
              <c:numCache>
                <c:formatCode>0.0%</c:formatCode>
                <c:ptCount val="14"/>
                <c:pt idx="0">
                  <c:v>0.55555555555555558</c:v>
                </c:pt>
                <c:pt idx="1">
                  <c:v>0.375</c:v>
                </c:pt>
                <c:pt idx="2">
                  <c:v>0.34375</c:v>
                </c:pt>
                <c:pt idx="3">
                  <c:v>0.421875</c:v>
                </c:pt>
                <c:pt idx="4">
                  <c:v>0.2857142857142857</c:v>
                </c:pt>
                <c:pt idx="5">
                  <c:v>0.17460317460317459</c:v>
                </c:pt>
                <c:pt idx="6">
                  <c:v>0.328125</c:v>
                </c:pt>
                <c:pt idx="7">
                  <c:v>0.23809523809523808</c:v>
                </c:pt>
                <c:pt idx="8">
                  <c:v>0.25396825396825395</c:v>
                </c:pt>
                <c:pt idx="9">
                  <c:v>0.25396825396825395</c:v>
                </c:pt>
                <c:pt idx="10">
                  <c:v>0.20634920634920634</c:v>
                </c:pt>
                <c:pt idx="11">
                  <c:v>0.30158730158730157</c:v>
                </c:pt>
                <c:pt idx="12">
                  <c:v>0.19047619047619047</c:v>
                </c:pt>
                <c:pt idx="13">
                  <c:v>0.20634920634920634</c:v>
                </c:pt>
              </c:numCache>
            </c:numRef>
          </c:val>
          <c:extLst>
            <c:ext xmlns:c16="http://schemas.microsoft.com/office/drawing/2014/chart" uri="{C3380CC4-5D6E-409C-BE32-E72D297353CC}">
              <c16:uniqueId val="{00000001-FCD8-40C9-A668-FB7EC188BB34}"/>
            </c:ext>
          </c:extLst>
        </c:ser>
        <c:ser>
          <c:idx val="1"/>
          <c:order val="2"/>
          <c:tx>
            <c:strRef>
              <c:f>'18-5要件の変化・提供製品・サービス提供先別'!$P$5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'18-5要件の変化・提供製品・サービス提供先別'!$M$21:$M$34</c:f>
              <c:strCache>
                <c:ptCount val="14"/>
                <c:pt idx="0">
                  <c:v>セキュリティ／プライバシー保護の強化（n=63）</c:v>
                </c:pt>
                <c:pt idx="1">
                  <c:v>適用技術の複雑化・高度化（n=64）</c:v>
                </c:pt>
                <c:pt idx="2">
                  <c:v>安全性の向上（機能安全への対応等）（n=64）</c:v>
                </c:pt>
                <c:pt idx="3">
                  <c:v>高速性／低遅延性の強化（n=64）</c:v>
                </c:pt>
                <c:pt idx="4">
                  <c:v>利用形態・利用方法の多様化（n=63）</c:v>
                </c:pt>
                <c:pt idx="5">
                  <c:v>つながる対象の増加（n=63）</c:v>
                </c:pt>
                <c:pt idx="6">
                  <c:v>部品の増加、プラットフォームの増加（n=64）</c:v>
                </c:pt>
                <c:pt idx="7">
                  <c:v>運用時データの収集・活用拡大（n=63）</c:v>
                </c:pt>
                <c:pt idx="8">
                  <c:v>市場投入までの時間短縮（n=63）</c:v>
                </c:pt>
                <c:pt idx="9">
                  <c:v>対応すべき規格等の増加（n=63）</c:v>
                </c:pt>
                <c:pt idx="10">
                  <c:v>出荷後・運用中の更新の迅速化（OTAなど）（n=63）</c:v>
                </c:pt>
                <c:pt idx="11">
                  <c:v>開発・製造データの企業間共有への対応・強化（n=63）</c:v>
                </c:pt>
                <c:pt idx="12">
                  <c:v>仕向地・出荷先の拡大（n=63）</c:v>
                </c:pt>
                <c:pt idx="13">
                  <c:v>システムオブシステムズへの対応・強化（n=63）</c:v>
                </c:pt>
              </c:strCache>
            </c:strRef>
          </c:cat>
          <c:val>
            <c:numRef>
              <c:f>'18-5要件の変化・提供製品・サービス提供先別'!$P$21:$P$34</c:f>
              <c:numCache>
                <c:formatCode>0.0%</c:formatCode>
                <c:ptCount val="14"/>
                <c:pt idx="0">
                  <c:v>4.7619047619047616E-2</c:v>
                </c:pt>
                <c:pt idx="1">
                  <c:v>0.140625</c:v>
                </c:pt>
                <c:pt idx="2">
                  <c:v>0.21875</c:v>
                </c:pt>
                <c:pt idx="3">
                  <c:v>0.234375</c:v>
                </c:pt>
                <c:pt idx="4">
                  <c:v>0.36507936507936506</c:v>
                </c:pt>
                <c:pt idx="5">
                  <c:v>0.41269841269841268</c:v>
                </c:pt>
                <c:pt idx="6">
                  <c:v>0.203125</c:v>
                </c:pt>
                <c:pt idx="7">
                  <c:v>0.33333333333333331</c:v>
                </c:pt>
                <c:pt idx="8">
                  <c:v>0.34920634920634919</c:v>
                </c:pt>
                <c:pt idx="9">
                  <c:v>0.33333333333333331</c:v>
                </c:pt>
                <c:pt idx="10">
                  <c:v>0.3968253968253968</c:v>
                </c:pt>
                <c:pt idx="11">
                  <c:v>0.33333333333333331</c:v>
                </c:pt>
                <c:pt idx="12">
                  <c:v>0.38095238095238093</c:v>
                </c:pt>
                <c:pt idx="13">
                  <c:v>0.41269841269841268</c:v>
                </c:pt>
              </c:numCache>
            </c:numRef>
          </c:val>
          <c:extLst>
            <c:ext xmlns:c16="http://schemas.microsoft.com/office/drawing/2014/chart" uri="{C3380CC4-5D6E-409C-BE32-E72D297353CC}">
              <c16:uniqueId val="{00000002-FCD8-40C9-A668-FB7EC188BB34}"/>
            </c:ext>
          </c:extLst>
        </c:ser>
        <c:ser>
          <c:idx val="3"/>
          <c:order val="3"/>
          <c:tx>
            <c:strRef>
              <c:f>'18-5要件の変化・提供製品・サービス提供先別'!$Q$5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'18-5要件の変化・提供製品・サービス提供先別'!$M$21:$M$34</c:f>
              <c:strCache>
                <c:ptCount val="14"/>
                <c:pt idx="0">
                  <c:v>セキュリティ／プライバシー保護の強化（n=63）</c:v>
                </c:pt>
                <c:pt idx="1">
                  <c:v>適用技術の複雑化・高度化（n=64）</c:v>
                </c:pt>
                <c:pt idx="2">
                  <c:v>安全性の向上（機能安全への対応等）（n=64）</c:v>
                </c:pt>
                <c:pt idx="3">
                  <c:v>高速性／低遅延性の強化（n=64）</c:v>
                </c:pt>
                <c:pt idx="4">
                  <c:v>利用形態・利用方法の多様化（n=63）</c:v>
                </c:pt>
                <c:pt idx="5">
                  <c:v>つながる対象の増加（n=63）</c:v>
                </c:pt>
                <c:pt idx="6">
                  <c:v>部品の増加、プラットフォームの増加（n=64）</c:v>
                </c:pt>
                <c:pt idx="7">
                  <c:v>運用時データの収集・活用拡大（n=63）</c:v>
                </c:pt>
                <c:pt idx="8">
                  <c:v>市場投入までの時間短縮（n=63）</c:v>
                </c:pt>
                <c:pt idx="9">
                  <c:v>対応すべき規格等の増加（n=63）</c:v>
                </c:pt>
                <c:pt idx="10">
                  <c:v>出荷後・運用中の更新の迅速化（OTAなど）（n=63）</c:v>
                </c:pt>
                <c:pt idx="11">
                  <c:v>開発・製造データの企業間共有への対応・強化（n=63）</c:v>
                </c:pt>
                <c:pt idx="12">
                  <c:v>仕向地・出荷先の拡大（n=63）</c:v>
                </c:pt>
                <c:pt idx="13">
                  <c:v>システムオブシステムズへの対応・強化（n=63）</c:v>
                </c:pt>
              </c:strCache>
            </c:strRef>
          </c:cat>
          <c:val>
            <c:numRef>
              <c:f>'18-5要件の変化・提供製品・サービス提供先別'!$Q$21:$Q$34</c:f>
              <c:numCache>
                <c:formatCode>0.0%</c:formatCode>
                <c:ptCount val="14"/>
                <c:pt idx="0">
                  <c:v>7.9365079365079361E-2</c:v>
                </c:pt>
                <c:pt idx="1">
                  <c:v>9.375E-2</c:v>
                </c:pt>
                <c:pt idx="2">
                  <c:v>0.109375</c:v>
                </c:pt>
                <c:pt idx="3">
                  <c:v>7.8125E-2</c:v>
                </c:pt>
                <c:pt idx="4">
                  <c:v>7.9365079365079361E-2</c:v>
                </c:pt>
                <c:pt idx="5">
                  <c:v>9.5238095238095233E-2</c:v>
                </c:pt>
                <c:pt idx="6">
                  <c:v>0.140625</c:v>
                </c:pt>
                <c:pt idx="7">
                  <c:v>0.1111111111111111</c:v>
                </c:pt>
                <c:pt idx="8">
                  <c:v>0.1111111111111111</c:v>
                </c:pt>
                <c:pt idx="9">
                  <c:v>0.14285714285714285</c:v>
                </c:pt>
                <c:pt idx="10">
                  <c:v>0.12698412698412698</c:v>
                </c:pt>
                <c:pt idx="11">
                  <c:v>0.14285714285714285</c:v>
                </c:pt>
                <c:pt idx="12">
                  <c:v>0.20634920634920634</c:v>
                </c:pt>
                <c:pt idx="13">
                  <c:v>0.12698412698412698</c:v>
                </c:pt>
              </c:numCache>
            </c:numRef>
          </c:val>
          <c:extLst>
            <c:ext xmlns:c16="http://schemas.microsoft.com/office/drawing/2014/chart" uri="{C3380CC4-5D6E-409C-BE32-E72D297353CC}">
              <c16:uniqueId val="{00000003-FCD8-40C9-A668-FB7EC188BB34}"/>
            </c:ext>
          </c:extLst>
        </c:ser>
        <c:ser>
          <c:idx val="4"/>
          <c:order val="4"/>
          <c:tx>
            <c:strRef>
              <c:f>'18-5要件の変化・提供製品・サービス提供先別'!$R$5</c:f>
              <c:strCache>
                <c:ptCount val="1"/>
                <c:pt idx="0">
                  <c:v>どちらともいえない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'18-5要件の変化・提供製品・サービス提供先別'!$M$21:$M$34</c:f>
              <c:strCache>
                <c:ptCount val="14"/>
                <c:pt idx="0">
                  <c:v>セキュリティ／プライバシー保護の強化（n=63）</c:v>
                </c:pt>
                <c:pt idx="1">
                  <c:v>適用技術の複雑化・高度化（n=64）</c:v>
                </c:pt>
                <c:pt idx="2">
                  <c:v>安全性の向上（機能安全への対応等）（n=64）</c:v>
                </c:pt>
                <c:pt idx="3">
                  <c:v>高速性／低遅延性の強化（n=64）</c:v>
                </c:pt>
                <c:pt idx="4">
                  <c:v>利用形態・利用方法の多様化（n=63）</c:v>
                </c:pt>
                <c:pt idx="5">
                  <c:v>つながる対象の増加（n=63）</c:v>
                </c:pt>
                <c:pt idx="6">
                  <c:v>部品の増加、プラットフォームの増加（n=64）</c:v>
                </c:pt>
                <c:pt idx="7">
                  <c:v>運用時データの収集・活用拡大（n=63）</c:v>
                </c:pt>
                <c:pt idx="8">
                  <c:v>市場投入までの時間短縮（n=63）</c:v>
                </c:pt>
                <c:pt idx="9">
                  <c:v>対応すべき規格等の増加（n=63）</c:v>
                </c:pt>
                <c:pt idx="10">
                  <c:v>出荷後・運用中の更新の迅速化（OTAなど）（n=63）</c:v>
                </c:pt>
                <c:pt idx="11">
                  <c:v>開発・製造データの企業間共有への対応・強化（n=63）</c:v>
                </c:pt>
                <c:pt idx="12">
                  <c:v>仕向地・出荷先の拡大（n=63）</c:v>
                </c:pt>
                <c:pt idx="13">
                  <c:v>システムオブシステムズへの対応・強化（n=63）</c:v>
                </c:pt>
              </c:strCache>
            </c:strRef>
          </c:cat>
          <c:val>
            <c:numRef>
              <c:f>'18-5要件の変化・提供製品・サービス提供先別'!$R$21:$R$34</c:f>
              <c:numCache>
                <c:formatCode>0.0%</c:formatCode>
                <c:ptCount val="14"/>
                <c:pt idx="0">
                  <c:v>0.1111111111111111</c:v>
                </c:pt>
                <c:pt idx="1">
                  <c:v>0.140625</c:v>
                </c:pt>
                <c:pt idx="2">
                  <c:v>0.171875</c:v>
                </c:pt>
                <c:pt idx="3">
                  <c:v>0.171875</c:v>
                </c:pt>
                <c:pt idx="4">
                  <c:v>0.14285714285714285</c:v>
                </c:pt>
                <c:pt idx="5">
                  <c:v>0.15873015873015872</c:v>
                </c:pt>
                <c:pt idx="6">
                  <c:v>0.171875</c:v>
                </c:pt>
                <c:pt idx="7">
                  <c:v>0.20634920634920634</c:v>
                </c:pt>
                <c:pt idx="8">
                  <c:v>0.15873015873015872</c:v>
                </c:pt>
                <c:pt idx="9">
                  <c:v>0.15873015873015872</c:v>
                </c:pt>
                <c:pt idx="10">
                  <c:v>0.17460317460317459</c:v>
                </c:pt>
                <c:pt idx="11">
                  <c:v>0.17460317460317459</c:v>
                </c:pt>
                <c:pt idx="12">
                  <c:v>0.14285714285714285</c:v>
                </c:pt>
                <c:pt idx="13">
                  <c:v>0.22222222222222221</c:v>
                </c:pt>
              </c:numCache>
            </c:numRef>
          </c:val>
          <c:extLst>
            <c:ext xmlns:c16="http://schemas.microsoft.com/office/drawing/2014/chart" uri="{C3380CC4-5D6E-409C-BE32-E72D297353CC}">
              <c16:uniqueId val="{00000004-FCD8-40C9-A668-FB7EC188BB34}"/>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55955907500716"/>
          <c:y val="5.9382867960246097E-2"/>
          <c:w val="0.74300303041065008"/>
          <c:h val="0.76992143871273067"/>
        </c:manualLayout>
      </c:layout>
      <c:barChart>
        <c:barDir val="bar"/>
        <c:grouping val="stacked"/>
        <c:varyColors val="0"/>
        <c:ser>
          <c:idx val="0"/>
          <c:order val="0"/>
          <c:tx>
            <c:strRef>
              <c:f>'1-2地域・位置づけ'!$M$4</c:f>
              <c:strCache>
                <c:ptCount val="1"/>
                <c:pt idx="0">
                  <c:v>北海道・東北</c:v>
                </c:pt>
              </c:strCache>
            </c:strRef>
          </c:tx>
          <c:spPr>
            <a:solidFill>
              <a:srgbClr val="FB7C9C"/>
            </a:solidFill>
            <a:ln>
              <a:solidFill>
                <a:schemeClr val="tx1"/>
              </a:solidFill>
            </a:ln>
            <a:effectLst/>
          </c:spPr>
          <c:invertIfNegative val="0"/>
          <c:dLbls>
            <c:dLbl>
              <c:idx val="1"/>
              <c:layout>
                <c:manualLayout>
                  <c:x val="-5.9790892421638178E-4"/>
                  <c:y val="-4.1379818057527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80-4F26-A459-0571A1D0D340}"/>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'1-2地域・位置づけ'!$L$5:$L$9</c:f>
              <c:strCache>
                <c:ptCount val="5"/>
                <c:pt idx="0">
                  <c:v>A:ユーザー企業（n=325）</c:v>
                </c:pt>
                <c:pt idx="1">
                  <c:v>B:メーカー企業（n=267）</c:v>
                </c:pt>
                <c:pt idx="2">
                  <c:v>C:サブシステム提供企業（n=194）</c:v>
                </c:pt>
                <c:pt idx="3">
                  <c:v>D:サービス提供企業（n=388）</c:v>
                </c:pt>
                <c:pt idx="4">
                  <c:v>E:その他（n=40）</c:v>
                </c:pt>
              </c:strCache>
            </c:strRef>
          </c:cat>
          <c:val>
            <c:numRef>
              <c:f>'1-2地域・位置づけ'!$M$5:$M$9</c:f>
              <c:numCache>
                <c:formatCode>0.0%</c:formatCode>
                <c:ptCount val="5"/>
                <c:pt idx="0">
                  <c:v>5.2307692307692305E-2</c:v>
                </c:pt>
                <c:pt idx="1">
                  <c:v>6.3670411985018729E-2</c:v>
                </c:pt>
                <c:pt idx="2">
                  <c:v>7.7319587628865982E-2</c:v>
                </c:pt>
                <c:pt idx="3">
                  <c:v>7.7319587628865982E-2</c:v>
                </c:pt>
                <c:pt idx="4">
                  <c:v>0.125</c:v>
                </c:pt>
              </c:numCache>
            </c:numRef>
          </c:val>
          <c:extLst>
            <c:ext xmlns:c16="http://schemas.microsoft.com/office/drawing/2014/chart" uri="{C3380CC4-5D6E-409C-BE32-E72D297353CC}">
              <c16:uniqueId val="{00000001-5E80-4F26-A459-0571A1D0D340}"/>
            </c:ext>
          </c:extLst>
        </c:ser>
        <c:ser>
          <c:idx val="2"/>
          <c:order val="1"/>
          <c:tx>
            <c:strRef>
              <c:f>'1-2地域・位置づけ'!$N$4</c:f>
              <c:strCache>
                <c:ptCount val="1"/>
                <c:pt idx="0">
                  <c:v>関東（除く東京）</c:v>
                </c:pt>
              </c:strCache>
            </c:strRef>
          </c:tx>
          <c:spPr>
            <a:solidFill>
              <a:srgbClr val="FFFD86"/>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'1-2地域・位置づけ'!$L$5:$L$9</c:f>
              <c:strCache>
                <c:ptCount val="5"/>
                <c:pt idx="0">
                  <c:v>A:ユーザー企業（n=325）</c:v>
                </c:pt>
                <c:pt idx="1">
                  <c:v>B:メーカー企業（n=267）</c:v>
                </c:pt>
                <c:pt idx="2">
                  <c:v>C:サブシステム提供企業（n=194）</c:v>
                </c:pt>
                <c:pt idx="3">
                  <c:v>D:サービス提供企業（n=388）</c:v>
                </c:pt>
                <c:pt idx="4">
                  <c:v>E:その他（n=40）</c:v>
                </c:pt>
              </c:strCache>
            </c:strRef>
          </c:cat>
          <c:val>
            <c:numRef>
              <c:f>'1-2地域・位置づけ'!$N$5:$N$9</c:f>
              <c:numCache>
                <c:formatCode>0.0%</c:formatCode>
                <c:ptCount val="5"/>
                <c:pt idx="0">
                  <c:v>0.21846153846153846</c:v>
                </c:pt>
                <c:pt idx="1">
                  <c:v>0.21348314606741572</c:v>
                </c:pt>
                <c:pt idx="2">
                  <c:v>0.20103092783505155</c:v>
                </c:pt>
                <c:pt idx="3">
                  <c:v>0.21907216494845361</c:v>
                </c:pt>
                <c:pt idx="4">
                  <c:v>0.125</c:v>
                </c:pt>
              </c:numCache>
            </c:numRef>
          </c:val>
          <c:extLst>
            <c:ext xmlns:c16="http://schemas.microsoft.com/office/drawing/2014/chart" uri="{C3380CC4-5D6E-409C-BE32-E72D297353CC}">
              <c16:uniqueId val="{00000002-5E80-4F26-A459-0571A1D0D340}"/>
            </c:ext>
          </c:extLst>
        </c:ser>
        <c:ser>
          <c:idx val="1"/>
          <c:order val="2"/>
          <c:tx>
            <c:strRef>
              <c:f>'1-2地域・位置づけ'!$O$4</c:f>
              <c:strCache>
                <c:ptCount val="1"/>
                <c:pt idx="0">
                  <c:v>東京</c:v>
                </c:pt>
              </c:strCache>
            </c:strRef>
          </c:tx>
          <c:spPr>
            <a:solidFill>
              <a:srgbClr val="FFFFCC"/>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'1-2地域・位置づけ'!$L$5:$L$9</c:f>
              <c:strCache>
                <c:ptCount val="5"/>
                <c:pt idx="0">
                  <c:v>A:ユーザー企業（n=325）</c:v>
                </c:pt>
                <c:pt idx="1">
                  <c:v>B:メーカー企業（n=267）</c:v>
                </c:pt>
                <c:pt idx="2">
                  <c:v>C:サブシステム提供企業（n=194）</c:v>
                </c:pt>
                <c:pt idx="3">
                  <c:v>D:サービス提供企業（n=388）</c:v>
                </c:pt>
                <c:pt idx="4">
                  <c:v>E:その他（n=40）</c:v>
                </c:pt>
              </c:strCache>
            </c:strRef>
          </c:cat>
          <c:val>
            <c:numRef>
              <c:f>'1-2地域・位置づけ'!$O$5:$O$9</c:f>
              <c:numCache>
                <c:formatCode>0.0%</c:formatCode>
                <c:ptCount val="5"/>
                <c:pt idx="0">
                  <c:v>0.31076923076923074</c:v>
                </c:pt>
                <c:pt idx="1">
                  <c:v>0.31835205992509363</c:v>
                </c:pt>
                <c:pt idx="2">
                  <c:v>0.39690721649484534</c:v>
                </c:pt>
                <c:pt idx="3">
                  <c:v>0.36082474226804123</c:v>
                </c:pt>
                <c:pt idx="4">
                  <c:v>0.5</c:v>
                </c:pt>
              </c:numCache>
            </c:numRef>
          </c:val>
          <c:extLst>
            <c:ext xmlns:c16="http://schemas.microsoft.com/office/drawing/2014/chart" uri="{C3380CC4-5D6E-409C-BE32-E72D297353CC}">
              <c16:uniqueId val="{00000003-5E80-4F26-A459-0571A1D0D340}"/>
            </c:ext>
          </c:extLst>
        </c:ser>
        <c:ser>
          <c:idx val="3"/>
          <c:order val="3"/>
          <c:tx>
            <c:strRef>
              <c:f>'1-2地域・位置づけ'!$P$4</c:f>
              <c:strCache>
                <c:ptCount val="1"/>
                <c:pt idx="0">
                  <c:v>中部</c:v>
                </c:pt>
              </c:strCache>
            </c:strRef>
          </c:tx>
          <c:spPr>
            <a:solidFill>
              <a:srgbClr val="FE993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'1-2地域・位置づけ'!$L$5:$L$9</c:f>
              <c:strCache>
                <c:ptCount val="5"/>
                <c:pt idx="0">
                  <c:v>A:ユーザー企業（n=325）</c:v>
                </c:pt>
                <c:pt idx="1">
                  <c:v>B:メーカー企業（n=267）</c:v>
                </c:pt>
                <c:pt idx="2">
                  <c:v>C:サブシステム提供企業（n=194）</c:v>
                </c:pt>
                <c:pt idx="3">
                  <c:v>D:サービス提供企業（n=388）</c:v>
                </c:pt>
                <c:pt idx="4">
                  <c:v>E:その他（n=40）</c:v>
                </c:pt>
              </c:strCache>
            </c:strRef>
          </c:cat>
          <c:val>
            <c:numRef>
              <c:f>'1-2地域・位置づけ'!$P$5:$P$9</c:f>
              <c:numCache>
                <c:formatCode>0.0%</c:formatCode>
                <c:ptCount val="5"/>
                <c:pt idx="0">
                  <c:v>0.10461538461538461</c:v>
                </c:pt>
                <c:pt idx="1">
                  <c:v>0.12734082397003746</c:v>
                </c:pt>
                <c:pt idx="2">
                  <c:v>7.7319587628865982E-2</c:v>
                </c:pt>
                <c:pt idx="3">
                  <c:v>8.247422680412371E-2</c:v>
                </c:pt>
                <c:pt idx="4">
                  <c:v>0.05</c:v>
                </c:pt>
              </c:numCache>
            </c:numRef>
          </c:val>
          <c:extLst>
            <c:ext xmlns:c16="http://schemas.microsoft.com/office/drawing/2014/chart" uri="{C3380CC4-5D6E-409C-BE32-E72D297353CC}">
              <c16:uniqueId val="{00000004-5E80-4F26-A459-0571A1D0D340}"/>
            </c:ext>
          </c:extLst>
        </c:ser>
        <c:ser>
          <c:idx val="4"/>
          <c:order val="4"/>
          <c:tx>
            <c:strRef>
              <c:f>'1-2地域・位置づけ'!$Q$4</c:f>
              <c:strCache>
                <c:ptCount val="1"/>
                <c:pt idx="0">
                  <c:v>近畿</c:v>
                </c:pt>
              </c:strCache>
            </c:strRef>
          </c:tx>
          <c:spPr>
            <a:solidFill>
              <a:srgbClr val="84FBFD"/>
            </a:solidFill>
            <a:ln>
              <a:solidFill>
                <a:schemeClr val="tx1"/>
              </a:solidFill>
            </a:ln>
            <a:effectLst/>
          </c:spPr>
          <c:invertIfNegative val="0"/>
          <c:dLbls>
            <c:dLbl>
              <c:idx val="1"/>
              <c:layout>
                <c:manualLayout>
                  <c:x val="-1.1327218850422532E-16"/>
                  <c:y val="-5.033391176315438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80-4F26-A459-0571A1D0D340}"/>
                </c:ext>
              </c:extLst>
            </c:dLbl>
            <c:dLbl>
              <c:idx val="2"/>
              <c:layout>
                <c:manualLayout>
                  <c:x val="5.1084968744785327E-3"/>
                  <c:y val="5.1743177157329302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80-4F26-A459-0571A1D0D340}"/>
                </c:ext>
              </c:extLst>
            </c:dLbl>
            <c:dLbl>
              <c:idx val="5"/>
              <c:layout>
                <c:manualLayout>
                  <c:x val="-4.2262345679012344E-3"/>
                  <c:y val="6.350027777777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80-4F26-A459-0571A1D0D340}"/>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'1-2地域・位置づけ'!$L$5:$L$9</c:f>
              <c:strCache>
                <c:ptCount val="5"/>
                <c:pt idx="0">
                  <c:v>A:ユーザー企業（n=325）</c:v>
                </c:pt>
                <c:pt idx="1">
                  <c:v>B:メーカー企業（n=267）</c:v>
                </c:pt>
                <c:pt idx="2">
                  <c:v>C:サブシステム提供企業（n=194）</c:v>
                </c:pt>
                <c:pt idx="3">
                  <c:v>D:サービス提供企業（n=388）</c:v>
                </c:pt>
                <c:pt idx="4">
                  <c:v>E:その他（n=40）</c:v>
                </c:pt>
              </c:strCache>
            </c:strRef>
          </c:cat>
          <c:val>
            <c:numRef>
              <c:f>'1-2地域・位置づけ'!$Q$5:$Q$9</c:f>
              <c:numCache>
                <c:formatCode>0.0%</c:formatCode>
                <c:ptCount val="5"/>
                <c:pt idx="0">
                  <c:v>0.16307692307692306</c:v>
                </c:pt>
                <c:pt idx="1">
                  <c:v>0.15730337078651685</c:v>
                </c:pt>
                <c:pt idx="2">
                  <c:v>0.11855670103092783</c:v>
                </c:pt>
                <c:pt idx="3">
                  <c:v>0.14432989690721648</c:v>
                </c:pt>
                <c:pt idx="4">
                  <c:v>0.1</c:v>
                </c:pt>
              </c:numCache>
            </c:numRef>
          </c:val>
          <c:extLst>
            <c:ext xmlns:c16="http://schemas.microsoft.com/office/drawing/2014/chart" uri="{C3380CC4-5D6E-409C-BE32-E72D297353CC}">
              <c16:uniqueId val="{00000008-5E80-4F26-A459-0571A1D0D340}"/>
            </c:ext>
          </c:extLst>
        </c:ser>
        <c:ser>
          <c:idx val="5"/>
          <c:order val="5"/>
          <c:tx>
            <c:strRef>
              <c:f>'1-2地域・位置づけ'!$R$4</c:f>
              <c:strCache>
                <c:ptCount val="1"/>
                <c:pt idx="0">
                  <c:v>中国・四国</c:v>
                </c:pt>
              </c:strCache>
            </c:strRef>
          </c:tx>
          <c:spPr>
            <a:solidFill>
              <a:srgbClr val="A9E487"/>
            </a:solidFill>
            <a:ln>
              <a:solidFill>
                <a:schemeClr val="tx1"/>
              </a:solidFill>
            </a:ln>
            <a:effectLst/>
          </c:spPr>
          <c:invertIfNegative val="0"/>
          <c:dLbls>
            <c:dLbl>
              <c:idx val="1"/>
              <c:layout>
                <c:manualLayout>
                  <c:x val="-5.1084968744785327E-3"/>
                  <c:y val="-3.88473471104800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80-4F26-A459-0571A1D0D340}"/>
                </c:ext>
              </c:extLst>
            </c:dLbl>
            <c:dLbl>
              <c:idx val="2"/>
              <c:layout>
                <c:manualLayout>
                  <c:x val="0"/>
                  <c:y val="3.17168848924651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E80-4F26-A459-0571A1D0D340}"/>
                </c:ext>
              </c:extLst>
            </c:dLbl>
            <c:dLbl>
              <c:idx val="5"/>
              <c:layout>
                <c:manualLayout>
                  <c:x val="1.2554927809165282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E80-4F26-A459-0571A1D0D340}"/>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'1-2地域・位置づけ'!$L$5:$L$9</c:f>
              <c:strCache>
                <c:ptCount val="5"/>
                <c:pt idx="0">
                  <c:v>A:ユーザー企業（n=325）</c:v>
                </c:pt>
                <c:pt idx="1">
                  <c:v>B:メーカー企業（n=267）</c:v>
                </c:pt>
                <c:pt idx="2">
                  <c:v>C:サブシステム提供企業（n=194）</c:v>
                </c:pt>
                <c:pt idx="3">
                  <c:v>D:サービス提供企業（n=388）</c:v>
                </c:pt>
                <c:pt idx="4">
                  <c:v>E:その他（n=40）</c:v>
                </c:pt>
              </c:strCache>
            </c:strRef>
          </c:cat>
          <c:val>
            <c:numRef>
              <c:f>'1-2地域・位置づけ'!$R$5:$R$9</c:f>
              <c:numCache>
                <c:formatCode>0.0%</c:formatCode>
                <c:ptCount val="5"/>
                <c:pt idx="0">
                  <c:v>7.6923076923076927E-2</c:v>
                </c:pt>
                <c:pt idx="1">
                  <c:v>7.116104868913857E-2</c:v>
                </c:pt>
                <c:pt idx="2">
                  <c:v>7.7319587628865982E-2</c:v>
                </c:pt>
                <c:pt idx="3">
                  <c:v>4.3814432989690719E-2</c:v>
                </c:pt>
                <c:pt idx="4">
                  <c:v>7.4999999999999997E-2</c:v>
                </c:pt>
              </c:numCache>
            </c:numRef>
          </c:val>
          <c:extLst>
            <c:ext xmlns:c16="http://schemas.microsoft.com/office/drawing/2014/chart" uri="{C3380CC4-5D6E-409C-BE32-E72D297353CC}">
              <c16:uniqueId val="{0000000C-5E80-4F26-A459-0571A1D0D340}"/>
            </c:ext>
          </c:extLst>
        </c:ser>
        <c:ser>
          <c:idx val="6"/>
          <c:order val="6"/>
          <c:tx>
            <c:strRef>
              <c:f>'1-2地域・位置づけ'!$S$4</c:f>
              <c:strCache>
                <c:ptCount val="1"/>
                <c:pt idx="0">
                  <c:v>九州・沖縄</c:v>
                </c:pt>
              </c:strCache>
            </c:strRef>
          </c:tx>
          <c:spPr>
            <a:solidFill>
              <a:srgbClr val="E4E4E4"/>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'1-2地域・位置づけ'!$L$5:$L$9</c:f>
              <c:strCache>
                <c:ptCount val="5"/>
                <c:pt idx="0">
                  <c:v>A:ユーザー企業（n=325）</c:v>
                </c:pt>
                <c:pt idx="1">
                  <c:v>B:メーカー企業（n=267）</c:v>
                </c:pt>
                <c:pt idx="2">
                  <c:v>C:サブシステム提供企業（n=194）</c:v>
                </c:pt>
                <c:pt idx="3">
                  <c:v>D:サービス提供企業（n=388）</c:v>
                </c:pt>
                <c:pt idx="4">
                  <c:v>E:その他（n=40）</c:v>
                </c:pt>
              </c:strCache>
            </c:strRef>
          </c:cat>
          <c:val>
            <c:numRef>
              <c:f>'1-2地域・位置づけ'!$S$5:$S$9</c:f>
              <c:numCache>
                <c:formatCode>0.0%</c:formatCode>
                <c:ptCount val="5"/>
                <c:pt idx="0">
                  <c:v>7.3846153846153853E-2</c:v>
                </c:pt>
                <c:pt idx="1">
                  <c:v>4.8689138576779027E-2</c:v>
                </c:pt>
                <c:pt idx="2">
                  <c:v>5.1546391752577317E-2</c:v>
                </c:pt>
                <c:pt idx="3">
                  <c:v>7.2164948453608241E-2</c:v>
                </c:pt>
                <c:pt idx="4">
                  <c:v>2.5000000000000001E-2</c:v>
                </c:pt>
              </c:numCache>
            </c:numRef>
          </c:val>
          <c:extLst>
            <c:ext xmlns:c16="http://schemas.microsoft.com/office/drawing/2014/chart" uri="{C3380CC4-5D6E-409C-BE32-E72D297353CC}">
              <c16:uniqueId val="{0000000D-5E80-4F26-A459-0571A1D0D340}"/>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majorUnit val="0.1"/>
      </c:valAx>
      <c:spPr>
        <a:noFill/>
        <a:ln w="12700">
          <a:solidFill>
            <a:schemeClr val="tx1">
              <a:lumMod val="50000"/>
              <a:lumOff val="50000"/>
            </a:schemeClr>
          </a:solidFill>
        </a:ln>
        <a:effectLst/>
      </c:spPr>
    </c:plotArea>
    <c:legend>
      <c:legendPos val="b"/>
      <c:layout>
        <c:manualLayout>
          <c:xMode val="edge"/>
          <c:yMode val="edge"/>
          <c:x val="0.13718324570651283"/>
          <c:y val="0.91774790976494713"/>
          <c:w val="0.74079030521572153"/>
          <c:h val="6.6474838302571379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8594552730089068"/>
          <c:y val="8.6520307683362066E-2"/>
          <c:w val="0.67023392567732309"/>
          <c:h val="0.70629427784511678"/>
        </c:manualLayout>
      </c:layout>
      <c:barChart>
        <c:barDir val="bar"/>
        <c:grouping val="stacked"/>
        <c:varyColors val="0"/>
        <c:ser>
          <c:idx val="0"/>
          <c:order val="0"/>
          <c:tx>
            <c:strRef>
              <c:f>'Q3.位置づけ'!$K$4</c:f>
              <c:strCache>
                <c:ptCount val="1"/>
                <c:pt idx="0">
                  <c:v>A.ユーザー企業</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'Q3.位置づけ'!$J$5:$J$8</c:f>
              <c:strCache>
                <c:ptCount val="4"/>
                <c:pt idx="0">
                  <c:v>2022年度（N=1214）</c:v>
                </c:pt>
                <c:pt idx="1">
                  <c:v>2021年度（N=1064）</c:v>
                </c:pt>
                <c:pt idx="2">
                  <c:v>2020年度（N=1540）</c:v>
                </c:pt>
                <c:pt idx="3">
                  <c:v>2019年度（N=822）</c:v>
                </c:pt>
              </c:strCache>
            </c:strRef>
          </c:cat>
          <c:val>
            <c:numRef>
              <c:f>'Q3.位置づけ'!$K$5:$K$8</c:f>
              <c:numCache>
                <c:formatCode>0.0%</c:formatCode>
                <c:ptCount val="4"/>
                <c:pt idx="0">
                  <c:v>0.26771004942339371</c:v>
                </c:pt>
                <c:pt idx="1">
                  <c:v>0.24060150375939848</c:v>
                </c:pt>
                <c:pt idx="2">
                  <c:v>0.24675324675324675</c:v>
                </c:pt>
                <c:pt idx="3">
                  <c:v>0.20194647201946472</c:v>
                </c:pt>
              </c:numCache>
            </c:numRef>
          </c:val>
          <c:extLst>
            <c:ext xmlns:c16="http://schemas.microsoft.com/office/drawing/2014/chart" uri="{C3380CC4-5D6E-409C-BE32-E72D297353CC}">
              <c16:uniqueId val="{00000000-B4B9-41B5-98E7-18F0A894AFBD}"/>
            </c:ext>
          </c:extLst>
        </c:ser>
        <c:ser>
          <c:idx val="2"/>
          <c:order val="1"/>
          <c:tx>
            <c:strRef>
              <c:f>'Q3.位置づけ'!$L$4</c:f>
              <c:strCache>
                <c:ptCount val="1"/>
                <c:pt idx="0">
                  <c:v>B.メーカー企業</c:v>
                </c:pt>
              </c:strCache>
            </c:strRef>
          </c:tx>
          <c:spPr>
            <a:solidFill>
              <a:schemeClr val="accent5">
                <a:lumMod val="20000"/>
                <a:lumOff val="8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'Q3.位置づけ'!$J$5:$J$8</c:f>
              <c:strCache>
                <c:ptCount val="4"/>
                <c:pt idx="0">
                  <c:v>2022年度（N=1214）</c:v>
                </c:pt>
                <c:pt idx="1">
                  <c:v>2021年度（N=1064）</c:v>
                </c:pt>
                <c:pt idx="2">
                  <c:v>2020年度（N=1540）</c:v>
                </c:pt>
                <c:pt idx="3">
                  <c:v>2019年度（N=822）</c:v>
                </c:pt>
              </c:strCache>
            </c:strRef>
          </c:cat>
          <c:val>
            <c:numRef>
              <c:f>'Q3.位置づけ'!$L$5:$L$8</c:f>
              <c:numCache>
                <c:formatCode>0.0%</c:formatCode>
                <c:ptCount val="4"/>
                <c:pt idx="0">
                  <c:v>0.21993410214168038</c:v>
                </c:pt>
                <c:pt idx="1">
                  <c:v>0.18609022556390978</c:v>
                </c:pt>
                <c:pt idx="2">
                  <c:v>0.27272727272727271</c:v>
                </c:pt>
                <c:pt idx="3">
                  <c:v>0.22019464720194648</c:v>
                </c:pt>
              </c:numCache>
            </c:numRef>
          </c:val>
          <c:extLst>
            <c:ext xmlns:c16="http://schemas.microsoft.com/office/drawing/2014/chart" uri="{C3380CC4-5D6E-409C-BE32-E72D297353CC}">
              <c16:uniqueId val="{00000001-B4B9-41B5-98E7-18F0A894AFBD}"/>
            </c:ext>
          </c:extLst>
        </c:ser>
        <c:ser>
          <c:idx val="1"/>
          <c:order val="2"/>
          <c:tx>
            <c:strRef>
              <c:f>'Q3.位置づけ'!$M$4</c:f>
              <c:strCache>
                <c:ptCount val="1"/>
                <c:pt idx="0">
                  <c:v>(2019年度)ソフトウェア関連企業</c:v>
                </c:pt>
              </c:strCache>
            </c:strRef>
          </c:tx>
          <c:spPr>
            <a:solidFill>
              <a:schemeClr val="tx1">
                <a:lumMod val="50000"/>
                <a:lumOff val="5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B4B9-41B5-98E7-18F0A894AFBD}"/>
                </c:ext>
              </c:extLst>
            </c:dLbl>
            <c:dLbl>
              <c:idx val="1"/>
              <c:delete val="1"/>
              <c:extLst>
                <c:ext xmlns:c15="http://schemas.microsoft.com/office/drawing/2012/chart" uri="{CE6537A1-D6FC-4f65-9D91-7224C49458BB}"/>
                <c:ext xmlns:c16="http://schemas.microsoft.com/office/drawing/2014/chart" uri="{C3380CC4-5D6E-409C-BE32-E72D297353CC}">
                  <c16:uniqueId val="{00000003-B4B9-41B5-98E7-18F0A894AFBD}"/>
                </c:ext>
              </c:extLst>
            </c:dLbl>
            <c:dLbl>
              <c:idx val="2"/>
              <c:delete val="1"/>
              <c:extLst>
                <c:ext xmlns:c15="http://schemas.microsoft.com/office/drawing/2012/chart" uri="{CE6537A1-D6FC-4f65-9D91-7224C49458BB}"/>
                <c:ext xmlns:c16="http://schemas.microsoft.com/office/drawing/2014/chart" uri="{C3380CC4-5D6E-409C-BE32-E72D297353CC}">
                  <c16:uniqueId val="{00000004-B4B9-41B5-98E7-18F0A894AFBD}"/>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'Q3.位置づけ'!$J$5:$J$8</c:f>
              <c:strCache>
                <c:ptCount val="4"/>
                <c:pt idx="0">
                  <c:v>2022年度（N=1214）</c:v>
                </c:pt>
                <c:pt idx="1">
                  <c:v>2021年度（N=1064）</c:v>
                </c:pt>
                <c:pt idx="2">
                  <c:v>2020年度（N=1540）</c:v>
                </c:pt>
                <c:pt idx="3">
                  <c:v>2019年度（N=822）</c:v>
                </c:pt>
              </c:strCache>
            </c:strRef>
          </c:cat>
          <c:val>
            <c:numRef>
              <c:f>'Q3.位置づけ'!$M$5:$M$8</c:f>
              <c:numCache>
                <c:formatCode>0.0%</c:formatCode>
                <c:ptCount val="4"/>
                <c:pt idx="0">
                  <c:v>0</c:v>
                </c:pt>
                <c:pt idx="1">
                  <c:v>0</c:v>
                </c:pt>
                <c:pt idx="2">
                  <c:v>0</c:v>
                </c:pt>
                <c:pt idx="3">
                  <c:v>0.46836982968369828</c:v>
                </c:pt>
              </c:numCache>
            </c:numRef>
          </c:val>
          <c:extLst>
            <c:ext xmlns:c16="http://schemas.microsoft.com/office/drawing/2014/chart" uri="{C3380CC4-5D6E-409C-BE32-E72D297353CC}">
              <c16:uniqueId val="{00000005-B4B9-41B5-98E7-18F0A894AFBD}"/>
            </c:ext>
          </c:extLst>
        </c:ser>
        <c:ser>
          <c:idx val="3"/>
          <c:order val="3"/>
          <c:tx>
            <c:strRef>
              <c:f>'Q3.位置づけ'!$N$4</c:f>
              <c:strCache>
                <c:ptCount val="1"/>
                <c:pt idx="0">
                  <c:v>C.サブシステム提供企業</c:v>
                </c:pt>
              </c:strCache>
            </c:strRef>
          </c:tx>
          <c:spPr>
            <a:solidFill>
              <a:schemeClr val="accent6">
                <a:lumMod val="60000"/>
                <a:lumOff val="40000"/>
              </a:schemeClr>
            </a:solidFill>
            <a:ln>
              <a:solidFill>
                <a:schemeClr val="tx1"/>
              </a:solid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6-B4B9-41B5-98E7-18F0A894AFBD}"/>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'Q3.位置づけ'!$J$5:$J$8</c:f>
              <c:strCache>
                <c:ptCount val="4"/>
                <c:pt idx="0">
                  <c:v>2022年度（N=1214）</c:v>
                </c:pt>
                <c:pt idx="1">
                  <c:v>2021年度（N=1064）</c:v>
                </c:pt>
                <c:pt idx="2">
                  <c:v>2020年度（N=1540）</c:v>
                </c:pt>
                <c:pt idx="3">
                  <c:v>2019年度（N=822）</c:v>
                </c:pt>
              </c:strCache>
            </c:strRef>
          </c:cat>
          <c:val>
            <c:numRef>
              <c:f>'Q3.位置づけ'!$N$5:$N$8</c:f>
              <c:numCache>
                <c:formatCode>0.0%</c:formatCode>
                <c:ptCount val="4"/>
                <c:pt idx="0">
                  <c:v>0.15980230642504117</c:v>
                </c:pt>
                <c:pt idx="1">
                  <c:v>0.17857142857142858</c:v>
                </c:pt>
                <c:pt idx="2">
                  <c:v>0.17727272727272728</c:v>
                </c:pt>
                <c:pt idx="3">
                  <c:v>0</c:v>
                </c:pt>
              </c:numCache>
            </c:numRef>
          </c:val>
          <c:extLst>
            <c:ext xmlns:c16="http://schemas.microsoft.com/office/drawing/2014/chart" uri="{C3380CC4-5D6E-409C-BE32-E72D297353CC}">
              <c16:uniqueId val="{00000007-B4B9-41B5-98E7-18F0A894AFBD}"/>
            </c:ext>
          </c:extLst>
        </c:ser>
        <c:ser>
          <c:idx val="4"/>
          <c:order val="4"/>
          <c:tx>
            <c:strRef>
              <c:f>'Q3.位置づけ'!$O$4</c:f>
              <c:strCache>
                <c:ptCount val="1"/>
                <c:pt idx="0">
                  <c:v>D.サービス提供企業</c:v>
                </c:pt>
              </c:strCache>
            </c:strRef>
          </c:tx>
          <c:spPr>
            <a:solidFill>
              <a:schemeClr val="accent6">
                <a:lumMod val="20000"/>
                <a:lumOff val="80000"/>
              </a:schemeClr>
            </a:solidFill>
            <a:ln>
              <a:solidFill>
                <a:schemeClr val="tx1"/>
              </a:solid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8-B4B9-41B5-98E7-18F0A894AFBD}"/>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'Q3.位置づけ'!$J$5:$J$8</c:f>
              <c:strCache>
                <c:ptCount val="4"/>
                <c:pt idx="0">
                  <c:v>2022年度（N=1214）</c:v>
                </c:pt>
                <c:pt idx="1">
                  <c:v>2021年度（N=1064）</c:v>
                </c:pt>
                <c:pt idx="2">
                  <c:v>2020年度（N=1540）</c:v>
                </c:pt>
                <c:pt idx="3">
                  <c:v>2019年度（N=822）</c:v>
                </c:pt>
              </c:strCache>
            </c:strRef>
          </c:cat>
          <c:val>
            <c:numRef>
              <c:f>'Q3.位置づけ'!$O$5:$O$8</c:f>
              <c:numCache>
                <c:formatCode>0.0%</c:formatCode>
                <c:ptCount val="4"/>
                <c:pt idx="0">
                  <c:v>0.31960461285008235</c:v>
                </c:pt>
                <c:pt idx="1">
                  <c:v>0.32800751879699247</c:v>
                </c:pt>
                <c:pt idx="2">
                  <c:v>0.17532467532467533</c:v>
                </c:pt>
                <c:pt idx="3">
                  <c:v>0</c:v>
                </c:pt>
              </c:numCache>
            </c:numRef>
          </c:val>
          <c:extLst>
            <c:ext xmlns:c16="http://schemas.microsoft.com/office/drawing/2014/chart" uri="{C3380CC4-5D6E-409C-BE32-E72D297353CC}">
              <c16:uniqueId val="{00000009-B4B9-41B5-98E7-18F0A894AFBD}"/>
            </c:ext>
          </c:extLst>
        </c:ser>
        <c:ser>
          <c:idx val="5"/>
          <c:order val="5"/>
          <c:tx>
            <c:strRef>
              <c:f>'Q3.位置づけ'!$P$4</c:f>
              <c:strCache>
                <c:ptCount val="1"/>
                <c:pt idx="0">
                  <c:v>E.その他</c:v>
                </c:pt>
              </c:strCache>
            </c:strRef>
          </c:tx>
          <c:spPr>
            <a:solidFill>
              <a:schemeClr val="bg1"/>
            </a:solidFill>
            <a:ln>
              <a:solidFill>
                <a:schemeClr val="tx1"/>
              </a:solidFill>
            </a:ln>
            <a:effectLst/>
          </c:spPr>
          <c:invertIfNegative val="0"/>
          <c:dLbls>
            <c:dLbl>
              <c:idx val="0"/>
              <c:layout>
                <c:manualLayout>
                  <c:x val="2.0756249878445192E-3"/>
                  <c:y val="3.998480577613337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4B9-41B5-98E7-18F0A894AFBD}"/>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'Q3.位置づけ'!$J$5:$J$8</c:f>
              <c:strCache>
                <c:ptCount val="4"/>
                <c:pt idx="0">
                  <c:v>2022年度（N=1214）</c:v>
                </c:pt>
                <c:pt idx="1">
                  <c:v>2021年度（N=1064）</c:v>
                </c:pt>
                <c:pt idx="2">
                  <c:v>2020年度（N=1540）</c:v>
                </c:pt>
                <c:pt idx="3">
                  <c:v>2019年度（N=822）</c:v>
                </c:pt>
              </c:strCache>
            </c:strRef>
          </c:cat>
          <c:val>
            <c:numRef>
              <c:f>'Q3.位置づけ'!$P$5:$P$8</c:f>
              <c:numCache>
                <c:formatCode>0.0%</c:formatCode>
                <c:ptCount val="4"/>
                <c:pt idx="0">
                  <c:v>3.2948929159802305E-2</c:v>
                </c:pt>
                <c:pt idx="1">
                  <c:v>6.672932330827068E-2</c:v>
                </c:pt>
                <c:pt idx="2">
                  <c:v>0.12792207792207791</c:v>
                </c:pt>
                <c:pt idx="3">
                  <c:v>0.10948905109489052</c:v>
                </c:pt>
              </c:numCache>
            </c:numRef>
          </c:val>
          <c:extLst>
            <c:ext xmlns:c16="http://schemas.microsoft.com/office/drawing/2014/chart" uri="{C3380CC4-5D6E-409C-BE32-E72D297353CC}">
              <c16:uniqueId val="{0000000B-B4B9-41B5-98E7-18F0A894AFBD}"/>
            </c:ext>
          </c:extLst>
        </c:ser>
        <c:dLbls>
          <c:dLblPos val="ctr"/>
          <c:showLegendKey val="0"/>
          <c:showVal val="1"/>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7.4004061157827677E-2"/>
          <c:y val="0.82585193889541719"/>
          <c:w val="0.89991921822366994"/>
          <c:h val="0.1741480611045828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4726591563471"/>
          <c:y val="0.12669035224878453"/>
          <c:w val="0.62635752140016321"/>
          <c:h val="0.72979590853841003"/>
        </c:manualLayout>
      </c:layout>
      <c:barChart>
        <c:barDir val="bar"/>
        <c:grouping val="stacked"/>
        <c:varyColors val="0"/>
        <c:ser>
          <c:idx val="0"/>
          <c:order val="0"/>
          <c:tx>
            <c:strRef>
              <c:f>'18-5要件の変化・提供製品・サービス提供先別'!$N$5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'18-5要件の変化・提供製品・サービス提供先別'!$M$36:$M$49</c:f>
              <c:strCache>
                <c:ptCount val="14"/>
                <c:pt idx="0">
                  <c:v>セキュリティ／プライバシー保護の強化（n=816）</c:v>
                </c:pt>
                <c:pt idx="1">
                  <c:v>適用技術の複雑化・高度化（n=813）</c:v>
                </c:pt>
                <c:pt idx="2">
                  <c:v>安全性の向上（機能安全への対応等）（n=806）</c:v>
                </c:pt>
                <c:pt idx="3">
                  <c:v>高速性／低遅延性の強化（n=805）</c:v>
                </c:pt>
                <c:pt idx="4">
                  <c:v>利用形態・利用方法の多様化（n=808）</c:v>
                </c:pt>
                <c:pt idx="5">
                  <c:v>つながる対象の増加（n=802）</c:v>
                </c:pt>
                <c:pt idx="6">
                  <c:v>部品の増加、プラットフォームの増加（n=809）</c:v>
                </c:pt>
                <c:pt idx="7">
                  <c:v>運用時データの収集・活用拡大（n=798）</c:v>
                </c:pt>
                <c:pt idx="8">
                  <c:v>市場投入までの時間短縮（n=800）</c:v>
                </c:pt>
                <c:pt idx="9">
                  <c:v>対応すべき規格等の増加（n=801）</c:v>
                </c:pt>
                <c:pt idx="10">
                  <c:v>出荷後・運用中の更新の迅速化（OTAなど）（n=800）</c:v>
                </c:pt>
                <c:pt idx="11">
                  <c:v>開発・製造データの企業間共有への対応・強化（n=803）</c:v>
                </c:pt>
                <c:pt idx="12">
                  <c:v>仕向地・出荷先の拡大（n=802）</c:v>
                </c:pt>
                <c:pt idx="13">
                  <c:v>システムオブシステムズへの対応・強化（n=799）</c:v>
                </c:pt>
              </c:strCache>
            </c:strRef>
          </c:cat>
          <c:val>
            <c:numRef>
              <c:f>'18-5要件の変化・提供製品・サービス提供先別'!$N$36:$N$49</c:f>
              <c:numCache>
                <c:formatCode>0.0%</c:formatCode>
                <c:ptCount val="14"/>
                <c:pt idx="0">
                  <c:v>0.32843137254901961</c:v>
                </c:pt>
                <c:pt idx="1">
                  <c:v>0.28413284132841327</c:v>
                </c:pt>
                <c:pt idx="2">
                  <c:v>0.24565756823821339</c:v>
                </c:pt>
                <c:pt idx="3">
                  <c:v>0.18012422360248448</c:v>
                </c:pt>
                <c:pt idx="4">
                  <c:v>0.18564356435643564</c:v>
                </c:pt>
                <c:pt idx="5">
                  <c:v>0.17206982543640897</c:v>
                </c:pt>
                <c:pt idx="6">
                  <c:v>0.1681087762669963</c:v>
                </c:pt>
                <c:pt idx="7">
                  <c:v>0.14661654135338345</c:v>
                </c:pt>
                <c:pt idx="8">
                  <c:v>0.13250000000000001</c:v>
                </c:pt>
                <c:pt idx="9">
                  <c:v>0.12234706616729088</c:v>
                </c:pt>
                <c:pt idx="10">
                  <c:v>0.11749999999999999</c:v>
                </c:pt>
                <c:pt idx="11">
                  <c:v>0.10336239103362391</c:v>
                </c:pt>
                <c:pt idx="12">
                  <c:v>8.7281795511221949E-2</c:v>
                </c:pt>
                <c:pt idx="13">
                  <c:v>6.6332916145181484E-2</c:v>
                </c:pt>
              </c:numCache>
            </c:numRef>
          </c:val>
          <c:extLst>
            <c:ext xmlns:c16="http://schemas.microsoft.com/office/drawing/2014/chart" uri="{C3380CC4-5D6E-409C-BE32-E72D297353CC}">
              <c16:uniqueId val="{00000000-D237-4EB2-9768-617B9D5C8192}"/>
            </c:ext>
          </c:extLst>
        </c:ser>
        <c:ser>
          <c:idx val="2"/>
          <c:order val="1"/>
          <c:tx>
            <c:strRef>
              <c:f>'18-5要件の変化・提供製品・サービス提供先別'!$O$5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'18-5要件の変化・提供製品・サービス提供先別'!$M$36:$M$49</c:f>
              <c:strCache>
                <c:ptCount val="14"/>
                <c:pt idx="0">
                  <c:v>セキュリティ／プライバシー保護の強化（n=816）</c:v>
                </c:pt>
                <c:pt idx="1">
                  <c:v>適用技術の複雑化・高度化（n=813）</c:v>
                </c:pt>
                <c:pt idx="2">
                  <c:v>安全性の向上（機能安全への対応等）（n=806）</c:v>
                </c:pt>
                <c:pt idx="3">
                  <c:v>高速性／低遅延性の強化（n=805）</c:v>
                </c:pt>
                <c:pt idx="4">
                  <c:v>利用形態・利用方法の多様化（n=808）</c:v>
                </c:pt>
                <c:pt idx="5">
                  <c:v>つながる対象の増加（n=802）</c:v>
                </c:pt>
                <c:pt idx="6">
                  <c:v>部品の増加、プラットフォームの増加（n=809）</c:v>
                </c:pt>
                <c:pt idx="7">
                  <c:v>運用時データの収集・活用拡大（n=798）</c:v>
                </c:pt>
                <c:pt idx="8">
                  <c:v>市場投入までの時間短縮（n=800）</c:v>
                </c:pt>
                <c:pt idx="9">
                  <c:v>対応すべき規格等の増加（n=801）</c:v>
                </c:pt>
                <c:pt idx="10">
                  <c:v>出荷後・運用中の更新の迅速化（OTAなど）（n=800）</c:v>
                </c:pt>
                <c:pt idx="11">
                  <c:v>開発・製造データの企業間共有への対応・強化（n=803）</c:v>
                </c:pt>
                <c:pt idx="12">
                  <c:v>仕向地・出荷先の拡大（n=802）</c:v>
                </c:pt>
                <c:pt idx="13">
                  <c:v>システムオブシステムズへの対応・強化（n=799）</c:v>
                </c:pt>
              </c:strCache>
            </c:strRef>
          </c:cat>
          <c:val>
            <c:numRef>
              <c:f>'18-5要件の変化・提供製品・サービス提供先別'!$O$36:$O$49</c:f>
              <c:numCache>
                <c:formatCode>0.0%</c:formatCode>
                <c:ptCount val="14"/>
                <c:pt idx="0">
                  <c:v>0.34681372549019607</c:v>
                </c:pt>
                <c:pt idx="1">
                  <c:v>0.4108241082410824</c:v>
                </c:pt>
                <c:pt idx="2">
                  <c:v>0.36476426799007444</c:v>
                </c:pt>
                <c:pt idx="3">
                  <c:v>0.36024844720496896</c:v>
                </c:pt>
                <c:pt idx="4">
                  <c:v>0.35024752475247523</c:v>
                </c:pt>
                <c:pt idx="5">
                  <c:v>0.32793017456359103</c:v>
                </c:pt>
                <c:pt idx="6">
                  <c:v>0.33868974042027195</c:v>
                </c:pt>
                <c:pt idx="7">
                  <c:v>0.3007518796992481</c:v>
                </c:pt>
                <c:pt idx="8">
                  <c:v>0.29625000000000001</c:v>
                </c:pt>
                <c:pt idx="9">
                  <c:v>0.3358302122347066</c:v>
                </c:pt>
                <c:pt idx="10">
                  <c:v>0.23749999999999999</c:v>
                </c:pt>
                <c:pt idx="11">
                  <c:v>0.2714819427148194</c:v>
                </c:pt>
                <c:pt idx="12">
                  <c:v>0.21945137157107231</c:v>
                </c:pt>
                <c:pt idx="13">
                  <c:v>0.18523153942428036</c:v>
                </c:pt>
              </c:numCache>
            </c:numRef>
          </c:val>
          <c:extLst>
            <c:ext xmlns:c16="http://schemas.microsoft.com/office/drawing/2014/chart" uri="{C3380CC4-5D6E-409C-BE32-E72D297353CC}">
              <c16:uniqueId val="{00000001-D237-4EB2-9768-617B9D5C8192}"/>
            </c:ext>
          </c:extLst>
        </c:ser>
        <c:ser>
          <c:idx val="1"/>
          <c:order val="2"/>
          <c:tx>
            <c:strRef>
              <c:f>'18-5要件の変化・提供製品・サービス提供先別'!$P$5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'18-5要件の変化・提供製品・サービス提供先別'!$M$36:$M$49</c:f>
              <c:strCache>
                <c:ptCount val="14"/>
                <c:pt idx="0">
                  <c:v>セキュリティ／プライバシー保護の強化（n=816）</c:v>
                </c:pt>
                <c:pt idx="1">
                  <c:v>適用技術の複雑化・高度化（n=813）</c:v>
                </c:pt>
                <c:pt idx="2">
                  <c:v>安全性の向上（機能安全への対応等）（n=806）</c:v>
                </c:pt>
                <c:pt idx="3">
                  <c:v>高速性／低遅延性の強化（n=805）</c:v>
                </c:pt>
                <c:pt idx="4">
                  <c:v>利用形態・利用方法の多様化（n=808）</c:v>
                </c:pt>
                <c:pt idx="5">
                  <c:v>つながる対象の増加（n=802）</c:v>
                </c:pt>
                <c:pt idx="6">
                  <c:v>部品の増加、プラットフォームの増加（n=809）</c:v>
                </c:pt>
                <c:pt idx="7">
                  <c:v>運用時データの収集・活用拡大（n=798）</c:v>
                </c:pt>
                <c:pt idx="8">
                  <c:v>市場投入までの時間短縮（n=800）</c:v>
                </c:pt>
                <c:pt idx="9">
                  <c:v>対応すべき規格等の増加（n=801）</c:v>
                </c:pt>
                <c:pt idx="10">
                  <c:v>出荷後・運用中の更新の迅速化（OTAなど）（n=800）</c:v>
                </c:pt>
                <c:pt idx="11">
                  <c:v>開発・製造データの企業間共有への対応・強化（n=803）</c:v>
                </c:pt>
                <c:pt idx="12">
                  <c:v>仕向地・出荷先の拡大（n=802）</c:v>
                </c:pt>
                <c:pt idx="13">
                  <c:v>システムオブシステムズへの対応・強化（n=799）</c:v>
                </c:pt>
              </c:strCache>
            </c:strRef>
          </c:cat>
          <c:val>
            <c:numRef>
              <c:f>'18-5要件の変化・提供製品・サービス提供先別'!$P$36:$P$49</c:f>
              <c:numCache>
                <c:formatCode>0.0%</c:formatCode>
                <c:ptCount val="14"/>
                <c:pt idx="0">
                  <c:v>0.15441176470588236</c:v>
                </c:pt>
                <c:pt idx="1">
                  <c:v>0.11685116851168512</c:v>
                </c:pt>
                <c:pt idx="2">
                  <c:v>0.17369727047146402</c:v>
                </c:pt>
                <c:pt idx="3">
                  <c:v>0.18385093167701863</c:v>
                </c:pt>
                <c:pt idx="4">
                  <c:v>0.21039603960396039</c:v>
                </c:pt>
                <c:pt idx="5">
                  <c:v>0.19950124688279303</c:v>
                </c:pt>
                <c:pt idx="6">
                  <c:v>0.19777503090234858</c:v>
                </c:pt>
                <c:pt idx="7">
                  <c:v>0.23558897243107768</c:v>
                </c:pt>
                <c:pt idx="8">
                  <c:v>0.23375000000000001</c:v>
                </c:pt>
                <c:pt idx="9">
                  <c:v>0.25593008739076156</c:v>
                </c:pt>
                <c:pt idx="10">
                  <c:v>0.28625</c:v>
                </c:pt>
                <c:pt idx="11">
                  <c:v>0.27023661270236615</c:v>
                </c:pt>
                <c:pt idx="12">
                  <c:v>0.30798004987531175</c:v>
                </c:pt>
                <c:pt idx="13">
                  <c:v>0.29662077596996245</c:v>
                </c:pt>
              </c:numCache>
            </c:numRef>
          </c:val>
          <c:extLst>
            <c:ext xmlns:c16="http://schemas.microsoft.com/office/drawing/2014/chart" uri="{C3380CC4-5D6E-409C-BE32-E72D297353CC}">
              <c16:uniqueId val="{00000002-D237-4EB2-9768-617B9D5C8192}"/>
            </c:ext>
          </c:extLst>
        </c:ser>
        <c:ser>
          <c:idx val="3"/>
          <c:order val="3"/>
          <c:tx>
            <c:strRef>
              <c:f>'18-5要件の変化・提供製品・サービス提供先別'!$Q$5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'18-5要件の変化・提供製品・サービス提供先別'!$M$36:$M$49</c:f>
              <c:strCache>
                <c:ptCount val="14"/>
                <c:pt idx="0">
                  <c:v>セキュリティ／プライバシー保護の強化（n=816）</c:v>
                </c:pt>
                <c:pt idx="1">
                  <c:v>適用技術の複雑化・高度化（n=813）</c:v>
                </c:pt>
                <c:pt idx="2">
                  <c:v>安全性の向上（機能安全への対応等）（n=806）</c:v>
                </c:pt>
                <c:pt idx="3">
                  <c:v>高速性／低遅延性の強化（n=805）</c:v>
                </c:pt>
                <c:pt idx="4">
                  <c:v>利用形態・利用方法の多様化（n=808）</c:v>
                </c:pt>
                <c:pt idx="5">
                  <c:v>つながる対象の増加（n=802）</c:v>
                </c:pt>
                <c:pt idx="6">
                  <c:v>部品の増加、プラットフォームの増加（n=809）</c:v>
                </c:pt>
                <c:pt idx="7">
                  <c:v>運用時データの収集・活用拡大（n=798）</c:v>
                </c:pt>
                <c:pt idx="8">
                  <c:v>市場投入までの時間短縮（n=800）</c:v>
                </c:pt>
                <c:pt idx="9">
                  <c:v>対応すべき規格等の増加（n=801）</c:v>
                </c:pt>
                <c:pt idx="10">
                  <c:v>出荷後・運用中の更新の迅速化（OTAなど）（n=800）</c:v>
                </c:pt>
                <c:pt idx="11">
                  <c:v>開発・製造データの企業間共有への対応・強化（n=803）</c:v>
                </c:pt>
                <c:pt idx="12">
                  <c:v>仕向地・出荷先の拡大（n=802）</c:v>
                </c:pt>
                <c:pt idx="13">
                  <c:v>システムオブシステムズへの対応・強化（n=799）</c:v>
                </c:pt>
              </c:strCache>
            </c:strRef>
          </c:cat>
          <c:val>
            <c:numRef>
              <c:f>'18-5要件の変化・提供製品・サービス提供先別'!$Q$36:$Q$49</c:f>
              <c:numCache>
                <c:formatCode>0.0%</c:formatCode>
                <c:ptCount val="14"/>
                <c:pt idx="0">
                  <c:v>7.9656862745098034E-2</c:v>
                </c:pt>
                <c:pt idx="1">
                  <c:v>7.0110701107011064E-2</c:v>
                </c:pt>
                <c:pt idx="2">
                  <c:v>0.10173697270471464</c:v>
                </c:pt>
                <c:pt idx="3">
                  <c:v>0.1341614906832298</c:v>
                </c:pt>
                <c:pt idx="4">
                  <c:v>0.11633663366336634</c:v>
                </c:pt>
                <c:pt idx="5">
                  <c:v>0.13466334164588528</c:v>
                </c:pt>
                <c:pt idx="6">
                  <c:v>0.15080346106304079</c:v>
                </c:pt>
                <c:pt idx="7">
                  <c:v>0.16290726817042606</c:v>
                </c:pt>
                <c:pt idx="8">
                  <c:v>0.1825</c:v>
                </c:pt>
                <c:pt idx="9">
                  <c:v>0.14731585518102372</c:v>
                </c:pt>
                <c:pt idx="10">
                  <c:v>0.18375</c:v>
                </c:pt>
                <c:pt idx="11">
                  <c:v>0.21295143212951431</c:v>
                </c:pt>
                <c:pt idx="12">
                  <c:v>0.23316708229426433</c:v>
                </c:pt>
                <c:pt idx="13">
                  <c:v>0.24655819774718399</c:v>
                </c:pt>
              </c:numCache>
            </c:numRef>
          </c:val>
          <c:extLst>
            <c:ext xmlns:c16="http://schemas.microsoft.com/office/drawing/2014/chart" uri="{C3380CC4-5D6E-409C-BE32-E72D297353CC}">
              <c16:uniqueId val="{00000003-D237-4EB2-9768-617B9D5C8192}"/>
            </c:ext>
          </c:extLst>
        </c:ser>
        <c:ser>
          <c:idx val="4"/>
          <c:order val="4"/>
          <c:tx>
            <c:strRef>
              <c:f>'18-5要件の変化・提供製品・サービス提供先別'!$R$5</c:f>
              <c:strCache>
                <c:ptCount val="1"/>
                <c:pt idx="0">
                  <c:v>どちらともいえない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'18-5要件の変化・提供製品・サービス提供先別'!$M$36:$M$49</c:f>
              <c:strCache>
                <c:ptCount val="14"/>
                <c:pt idx="0">
                  <c:v>セキュリティ／プライバシー保護の強化（n=816）</c:v>
                </c:pt>
                <c:pt idx="1">
                  <c:v>適用技術の複雑化・高度化（n=813）</c:v>
                </c:pt>
                <c:pt idx="2">
                  <c:v>安全性の向上（機能安全への対応等）（n=806）</c:v>
                </c:pt>
                <c:pt idx="3">
                  <c:v>高速性／低遅延性の強化（n=805）</c:v>
                </c:pt>
                <c:pt idx="4">
                  <c:v>利用形態・利用方法の多様化（n=808）</c:v>
                </c:pt>
                <c:pt idx="5">
                  <c:v>つながる対象の増加（n=802）</c:v>
                </c:pt>
                <c:pt idx="6">
                  <c:v>部品の増加、プラットフォームの増加（n=809）</c:v>
                </c:pt>
                <c:pt idx="7">
                  <c:v>運用時データの収集・活用拡大（n=798）</c:v>
                </c:pt>
                <c:pt idx="8">
                  <c:v>市場投入までの時間短縮（n=800）</c:v>
                </c:pt>
                <c:pt idx="9">
                  <c:v>対応すべき規格等の増加（n=801）</c:v>
                </c:pt>
                <c:pt idx="10">
                  <c:v>出荷後・運用中の更新の迅速化（OTAなど）（n=800）</c:v>
                </c:pt>
                <c:pt idx="11">
                  <c:v>開発・製造データの企業間共有への対応・強化（n=803）</c:v>
                </c:pt>
                <c:pt idx="12">
                  <c:v>仕向地・出荷先の拡大（n=802）</c:v>
                </c:pt>
                <c:pt idx="13">
                  <c:v>システムオブシステムズへの対応・強化（n=799）</c:v>
                </c:pt>
              </c:strCache>
            </c:strRef>
          </c:cat>
          <c:val>
            <c:numRef>
              <c:f>'18-5要件の変化・提供製品・サービス提供先別'!$R$36:$R$49</c:f>
              <c:numCache>
                <c:formatCode>0.0%</c:formatCode>
                <c:ptCount val="14"/>
                <c:pt idx="0">
                  <c:v>9.0686274509803919E-2</c:v>
                </c:pt>
                <c:pt idx="1">
                  <c:v>0.11808118081180811</c:v>
                </c:pt>
                <c:pt idx="2">
                  <c:v>0.11414392059553349</c:v>
                </c:pt>
                <c:pt idx="3">
                  <c:v>0.14161490683229813</c:v>
                </c:pt>
                <c:pt idx="4">
                  <c:v>0.13737623762376239</c:v>
                </c:pt>
                <c:pt idx="5">
                  <c:v>0.16583541147132169</c:v>
                </c:pt>
                <c:pt idx="6">
                  <c:v>0.14462299134734241</c:v>
                </c:pt>
                <c:pt idx="7">
                  <c:v>0.15413533834586465</c:v>
                </c:pt>
                <c:pt idx="8">
                  <c:v>0.155</c:v>
                </c:pt>
                <c:pt idx="9">
                  <c:v>0.13857677902621723</c:v>
                </c:pt>
                <c:pt idx="10">
                  <c:v>0.17499999999999999</c:v>
                </c:pt>
                <c:pt idx="11">
                  <c:v>0.14196762141967623</c:v>
                </c:pt>
                <c:pt idx="12">
                  <c:v>0.15211970074812967</c:v>
                </c:pt>
                <c:pt idx="13">
                  <c:v>0.20525657071339173</c:v>
                </c:pt>
              </c:numCache>
            </c:numRef>
          </c:val>
          <c:extLst>
            <c:ext xmlns:c16="http://schemas.microsoft.com/office/drawing/2014/chart" uri="{C3380CC4-5D6E-409C-BE32-E72D297353CC}">
              <c16:uniqueId val="{00000004-D237-4EB2-9768-617B9D5C8192}"/>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625337231874787"/>
          <c:y val="0.1077258612874832"/>
          <c:w val="0.60097590720098715"/>
          <c:h val="0.75625073758064532"/>
        </c:manualLayout>
      </c:layout>
      <c:barChart>
        <c:barDir val="bar"/>
        <c:grouping val="percentStacked"/>
        <c:varyColors val="0"/>
        <c:ser>
          <c:idx val="0"/>
          <c:order val="0"/>
          <c:tx>
            <c:strRef>
              <c:f>'19-1製品・サービスに関わる要件の変化への対応'!$N$6</c:f>
              <c:strCache>
                <c:ptCount val="1"/>
                <c:pt idx="0">
                  <c:v>重要と思う</c:v>
                </c:pt>
              </c:strCache>
            </c:strRef>
          </c:tx>
          <c:spPr>
            <a:solidFill>
              <a:srgbClr val="ED7D31">
                <a:lumMod val="60000"/>
                <a:lumOff val="40000"/>
              </a:srgbClr>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'19-1製品・サービスに関わる要件の変化への対応'!$M$7:$M$15</c:f>
              <c:strCache>
                <c:ptCount val="9"/>
                <c:pt idx="0">
                  <c:v>技術者の教育・訓練、スキルの向上 (n=1073)</c:v>
                </c:pt>
                <c:pt idx="1">
                  <c:v>クラウド（デジタルツイン・仮想化技術を含む）の活用 (n=1062)</c:v>
                </c:pt>
                <c:pt idx="2">
                  <c:v>新たな技術（AI、5G等）の導入 (n=1062)</c:v>
                </c:pt>
                <c:pt idx="3">
                  <c:v>ソフトウェア・プラットフォームの導入 (n=1070)</c:v>
                </c:pt>
                <c:pt idx="4">
                  <c:v>ハードウェアの高機能・高性能化 (n=1061)</c:v>
                </c:pt>
                <c:pt idx="5">
                  <c:v>アーキテクチャの見直し (n=1056)</c:v>
                </c:pt>
                <c:pt idx="6">
                  <c:v>新たな開発スタイル（アジャイル、DevOps等）の導入 (n=1057)</c:v>
                </c:pt>
                <c:pt idx="7">
                  <c:v>外部の専門企業への委託 (n=1057)</c:v>
                </c:pt>
                <c:pt idx="8">
                  <c:v>その他 (n=13)</c:v>
                </c:pt>
              </c:strCache>
            </c:strRef>
          </c:cat>
          <c:val>
            <c:numRef>
              <c:f>'19-1製品・サービスに関わる要件の変化への対応'!$N$7:$N$15</c:f>
              <c:numCache>
                <c:formatCode>0.0%</c:formatCode>
                <c:ptCount val="9"/>
                <c:pt idx="0">
                  <c:v>0.51910531220876044</c:v>
                </c:pt>
                <c:pt idx="1">
                  <c:v>0.32580037664783429</c:v>
                </c:pt>
                <c:pt idx="2">
                  <c:v>0.29190207156308851</c:v>
                </c:pt>
                <c:pt idx="3">
                  <c:v>0.2308411214953271</c:v>
                </c:pt>
                <c:pt idx="4">
                  <c:v>0.21866163996229973</c:v>
                </c:pt>
                <c:pt idx="5">
                  <c:v>0.19696969696969696</c:v>
                </c:pt>
                <c:pt idx="6">
                  <c:v>0.19489120151371808</c:v>
                </c:pt>
                <c:pt idx="7">
                  <c:v>0.11825922421948912</c:v>
                </c:pt>
                <c:pt idx="8">
                  <c:v>0.23076923076923078</c:v>
                </c:pt>
              </c:numCache>
            </c:numRef>
          </c:val>
          <c:extLst>
            <c:ext xmlns:c16="http://schemas.microsoft.com/office/drawing/2014/chart" uri="{C3380CC4-5D6E-409C-BE32-E72D297353CC}">
              <c16:uniqueId val="{00000000-39D2-4E5A-B92C-B7C0891457FC}"/>
            </c:ext>
          </c:extLst>
        </c:ser>
        <c:ser>
          <c:idx val="1"/>
          <c:order val="1"/>
          <c:tx>
            <c:strRef>
              <c:f>'19-1製品・サービスに関わる要件の変化への対応'!$O$6</c:f>
              <c:strCache>
                <c:ptCount val="1"/>
                <c:pt idx="0">
                  <c:v>やや重要と思う</c:v>
                </c:pt>
              </c:strCache>
            </c:strRef>
          </c:tx>
          <c:spPr>
            <a:solidFill>
              <a:srgbClr val="ED7D31">
                <a:lumMod val="40000"/>
                <a:lumOff val="60000"/>
              </a:srgbClr>
            </a:solidFill>
            <a:ln w="9525">
              <a:solidFill>
                <a:sysClr val="windowText" lastClr="000000"/>
              </a:solidFill>
            </a:ln>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1-39D2-4E5A-B92C-B7C0891457FC}"/>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'19-1製品・サービスに関わる要件の変化への対応'!$M$7:$M$15</c:f>
              <c:strCache>
                <c:ptCount val="9"/>
                <c:pt idx="0">
                  <c:v>技術者の教育・訓練、スキルの向上 (n=1073)</c:v>
                </c:pt>
                <c:pt idx="1">
                  <c:v>クラウド（デジタルツイン・仮想化技術を含む）の活用 (n=1062)</c:v>
                </c:pt>
                <c:pt idx="2">
                  <c:v>新たな技術（AI、5G等）の導入 (n=1062)</c:v>
                </c:pt>
                <c:pt idx="3">
                  <c:v>ソフトウェア・プラットフォームの導入 (n=1070)</c:v>
                </c:pt>
                <c:pt idx="4">
                  <c:v>ハードウェアの高機能・高性能化 (n=1061)</c:v>
                </c:pt>
                <c:pt idx="5">
                  <c:v>アーキテクチャの見直し (n=1056)</c:v>
                </c:pt>
                <c:pt idx="6">
                  <c:v>新たな開発スタイル（アジャイル、DevOps等）の導入 (n=1057)</c:v>
                </c:pt>
                <c:pt idx="7">
                  <c:v>外部の専門企業への委託 (n=1057)</c:v>
                </c:pt>
                <c:pt idx="8">
                  <c:v>その他 (n=13)</c:v>
                </c:pt>
              </c:strCache>
            </c:strRef>
          </c:cat>
          <c:val>
            <c:numRef>
              <c:f>'19-1製品・サービスに関わる要件の変化への対応'!$O$7:$O$15</c:f>
              <c:numCache>
                <c:formatCode>0.0%</c:formatCode>
                <c:ptCount val="9"/>
                <c:pt idx="0">
                  <c:v>0.31127679403541475</c:v>
                </c:pt>
                <c:pt idx="1">
                  <c:v>0.35499058380414311</c:v>
                </c:pt>
                <c:pt idx="2">
                  <c:v>0.33898305084745761</c:v>
                </c:pt>
                <c:pt idx="3">
                  <c:v>0.36355140186915885</c:v>
                </c:pt>
                <c:pt idx="4">
                  <c:v>0.36852026390197928</c:v>
                </c:pt>
                <c:pt idx="5">
                  <c:v>0.28409090909090912</c:v>
                </c:pt>
                <c:pt idx="6">
                  <c:v>0.28098391674550616</c:v>
                </c:pt>
                <c:pt idx="7">
                  <c:v>0.3065279091769158</c:v>
                </c:pt>
                <c:pt idx="8">
                  <c:v>0</c:v>
                </c:pt>
              </c:numCache>
            </c:numRef>
          </c:val>
          <c:extLst>
            <c:ext xmlns:c16="http://schemas.microsoft.com/office/drawing/2014/chart" uri="{C3380CC4-5D6E-409C-BE32-E72D297353CC}">
              <c16:uniqueId val="{00000002-39D2-4E5A-B92C-B7C0891457FC}"/>
            </c:ext>
          </c:extLst>
        </c:ser>
        <c:ser>
          <c:idx val="2"/>
          <c:order val="2"/>
          <c:tx>
            <c:strRef>
              <c:f>'19-1製品・サービスに関わる要件の変化への対応'!$P$6</c:f>
              <c:strCache>
                <c:ptCount val="1"/>
                <c:pt idx="0">
                  <c:v>どちらともいえない</c:v>
                </c:pt>
              </c:strCache>
            </c:strRef>
          </c:tx>
          <c:spPr>
            <a:solidFill>
              <a:srgbClr val="FFFF99"/>
            </a:solidFill>
            <a:ln w="9525">
              <a:solidFill>
                <a:sysClr val="windowText" lastClr="000000"/>
              </a:solidFill>
            </a:ln>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3-39D2-4E5A-B92C-B7C0891457FC}"/>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'19-1製品・サービスに関わる要件の変化への対応'!$M$7:$M$15</c:f>
              <c:strCache>
                <c:ptCount val="9"/>
                <c:pt idx="0">
                  <c:v>技術者の教育・訓練、スキルの向上 (n=1073)</c:v>
                </c:pt>
                <c:pt idx="1">
                  <c:v>クラウド（デジタルツイン・仮想化技術を含む）の活用 (n=1062)</c:v>
                </c:pt>
                <c:pt idx="2">
                  <c:v>新たな技術（AI、5G等）の導入 (n=1062)</c:v>
                </c:pt>
                <c:pt idx="3">
                  <c:v>ソフトウェア・プラットフォームの導入 (n=1070)</c:v>
                </c:pt>
                <c:pt idx="4">
                  <c:v>ハードウェアの高機能・高性能化 (n=1061)</c:v>
                </c:pt>
                <c:pt idx="5">
                  <c:v>アーキテクチャの見直し (n=1056)</c:v>
                </c:pt>
                <c:pt idx="6">
                  <c:v>新たな開発スタイル（アジャイル、DevOps等）の導入 (n=1057)</c:v>
                </c:pt>
                <c:pt idx="7">
                  <c:v>外部の専門企業への委託 (n=1057)</c:v>
                </c:pt>
                <c:pt idx="8">
                  <c:v>その他 (n=13)</c:v>
                </c:pt>
              </c:strCache>
            </c:strRef>
          </c:cat>
          <c:val>
            <c:numRef>
              <c:f>'19-1製品・サービスに関わる要件の変化への対応'!$P$7:$P$15</c:f>
              <c:numCache>
                <c:formatCode>0.0%</c:formatCode>
                <c:ptCount val="9"/>
                <c:pt idx="0">
                  <c:v>9.1332712022367188E-2</c:v>
                </c:pt>
                <c:pt idx="1">
                  <c:v>0.15536723163841809</c:v>
                </c:pt>
                <c:pt idx="2">
                  <c:v>0.20903954802259886</c:v>
                </c:pt>
                <c:pt idx="3">
                  <c:v>0.21775700934579439</c:v>
                </c:pt>
                <c:pt idx="4">
                  <c:v>0.22431668237511782</c:v>
                </c:pt>
                <c:pt idx="5">
                  <c:v>0.27556818181818182</c:v>
                </c:pt>
                <c:pt idx="6">
                  <c:v>0.27341532639545885</c:v>
                </c:pt>
                <c:pt idx="7">
                  <c:v>0.32166508987701042</c:v>
                </c:pt>
                <c:pt idx="8">
                  <c:v>0</c:v>
                </c:pt>
              </c:numCache>
            </c:numRef>
          </c:val>
          <c:extLst>
            <c:ext xmlns:c16="http://schemas.microsoft.com/office/drawing/2014/chart" uri="{C3380CC4-5D6E-409C-BE32-E72D297353CC}">
              <c16:uniqueId val="{00000004-39D2-4E5A-B92C-B7C0891457FC}"/>
            </c:ext>
          </c:extLst>
        </c:ser>
        <c:ser>
          <c:idx val="3"/>
          <c:order val="3"/>
          <c:tx>
            <c:strRef>
              <c:f>'19-1製品・サービスに関わる要件の変化への対応'!$Q$6</c:f>
              <c:strCache>
                <c:ptCount val="1"/>
                <c:pt idx="0">
                  <c:v>あまり重要と思わない</c:v>
                </c:pt>
              </c:strCache>
            </c:strRef>
          </c:tx>
          <c:spPr>
            <a:solidFill>
              <a:srgbClr val="70AD47">
                <a:lumMod val="40000"/>
                <a:lumOff val="60000"/>
              </a:srgbClr>
            </a:solidFill>
            <a:ln w="9525">
              <a:solidFill>
                <a:sysClr val="windowText" lastClr="000000"/>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39D2-4E5A-B92C-B7C0891457FC}"/>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'19-1製品・サービスに関わる要件の変化への対応'!$M$7:$M$15</c:f>
              <c:strCache>
                <c:ptCount val="9"/>
                <c:pt idx="0">
                  <c:v>技術者の教育・訓練、スキルの向上 (n=1073)</c:v>
                </c:pt>
                <c:pt idx="1">
                  <c:v>クラウド（デジタルツイン・仮想化技術を含む）の活用 (n=1062)</c:v>
                </c:pt>
                <c:pt idx="2">
                  <c:v>新たな技術（AI、5G等）の導入 (n=1062)</c:v>
                </c:pt>
                <c:pt idx="3">
                  <c:v>ソフトウェア・プラットフォームの導入 (n=1070)</c:v>
                </c:pt>
                <c:pt idx="4">
                  <c:v>ハードウェアの高機能・高性能化 (n=1061)</c:v>
                </c:pt>
                <c:pt idx="5">
                  <c:v>アーキテクチャの見直し (n=1056)</c:v>
                </c:pt>
                <c:pt idx="6">
                  <c:v>新たな開発スタイル（アジャイル、DevOps等）の導入 (n=1057)</c:v>
                </c:pt>
                <c:pt idx="7">
                  <c:v>外部の専門企業への委託 (n=1057)</c:v>
                </c:pt>
                <c:pt idx="8">
                  <c:v>その他 (n=13)</c:v>
                </c:pt>
              </c:strCache>
            </c:strRef>
          </c:cat>
          <c:val>
            <c:numRef>
              <c:f>'19-1製品・サービスに関わる要件の変化への対応'!$Q$7:$Q$15</c:f>
              <c:numCache>
                <c:formatCode>0.0%</c:formatCode>
                <c:ptCount val="9"/>
                <c:pt idx="0">
                  <c:v>7.4557315936626279E-3</c:v>
                </c:pt>
                <c:pt idx="1">
                  <c:v>4.1431261770244823E-2</c:v>
                </c:pt>
                <c:pt idx="2">
                  <c:v>3.954802259887006E-2</c:v>
                </c:pt>
                <c:pt idx="3">
                  <c:v>4.2990654205607479E-2</c:v>
                </c:pt>
                <c:pt idx="4">
                  <c:v>5.4665409990574933E-2</c:v>
                </c:pt>
                <c:pt idx="5">
                  <c:v>5.3977272727272728E-2</c:v>
                </c:pt>
                <c:pt idx="6">
                  <c:v>6.5279091769157999E-2</c:v>
                </c:pt>
                <c:pt idx="7">
                  <c:v>8.4200567644276247E-2</c:v>
                </c:pt>
                <c:pt idx="8">
                  <c:v>7.6923076923076927E-2</c:v>
                </c:pt>
              </c:numCache>
            </c:numRef>
          </c:val>
          <c:extLst>
            <c:ext xmlns:c16="http://schemas.microsoft.com/office/drawing/2014/chart" uri="{C3380CC4-5D6E-409C-BE32-E72D297353CC}">
              <c16:uniqueId val="{00000006-39D2-4E5A-B92C-B7C0891457FC}"/>
            </c:ext>
          </c:extLst>
        </c:ser>
        <c:ser>
          <c:idx val="4"/>
          <c:order val="4"/>
          <c:tx>
            <c:strRef>
              <c:f>'19-1製品・サービスに関わる要件の変化への対応'!$R$6</c:f>
              <c:strCache>
                <c:ptCount val="1"/>
                <c:pt idx="0">
                  <c:v>重要と思わない</c:v>
                </c:pt>
              </c:strCache>
            </c:strRef>
          </c:tx>
          <c:spPr>
            <a:solidFill>
              <a:srgbClr val="70AD47">
                <a:lumMod val="60000"/>
                <a:lumOff val="40000"/>
              </a:srgbClr>
            </a:solidFill>
            <a:ln w="9525">
              <a:solidFill>
                <a:sysClr val="windowText" lastClr="000000"/>
              </a:solid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D2-4E5A-B92C-B7C0891457FC}"/>
                </c:ext>
              </c:extLst>
            </c:dLbl>
            <c:dLbl>
              <c:idx val="8"/>
              <c:delete val="1"/>
              <c:extLst>
                <c:ext xmlns:c15="http://schemas.microsoft.com/office/drawing/2012/chart" uri="{CE6537A1-D6FC-4f65-9D91-7224C49458BB}"/>
                <c:ext xmlns:c16="http://schemas.microsoft.com/office/drawing/2014/chart" uri="{C3380CC4-5D6E-409C-BE32-E72D297353CC}">
                  <c16:uniqueId val="{00000008-39D2-4E5A-B92C-B7C0891457FC}"/>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'19-1製品・サービスに関わる要件の変化への対応'!$M$7:$M$15</c:f>
              <c:strCache>
                <c:ptCount val="9"/>
                <c:pt idx="0">
                  <c:v>技術者の教育・訓練、スキルの向上 (n=1073)</c:v>
                </c:pt>
                <c:pt idx="1">
                  <c:v>クラウド（デジタルツイン・仮想化技術を含む）の活用 (n=1062)</c:v>
                </c:pt>
                <c:pt idx="2">
                  <c:v>新たな技術（AI、5G等）の導入 (n=1062)</c:v>
                </c:pt>
                <c:pt idx="3">
                  <c:v>ソフトウェア・プラットフォームの導入 (n=1070)</c:v>
                </c:pt>
                <c:pt idx="4">
                  <c:v>ハードウェアの高機能・高性能化 (n=1061)</c:v>
                </c:pt>
                <c:pt idx="5">
                  <c:v>アーキテクチャの見直し (n=1056)</c:v>
                </c:pt>
                <c:pt idx="6">
                  <c:v>新たな開発スタイル（アジャイル、DevOps等）の導入 (n=1057)</c:v>
                </c:pt>
                <c:pt idx="7">
                  <c:v>外部の専門企業への委託 (n=1057)</c:v>
                </c:pt>
                <c:pt idx="8">
                  <c:v>その他 (n=13)</c:v>
                </c:pt>
              </c:strCache>
            </c:strRef>
          </c:cat>
          <c:val>
            <c:numRef>
              <c:f>'19-1製品・サービスに関わる要件の変化への対応'!$R$7:$R$15</c:f>
              <c:numCache>
                <c:formatCode>0.0%</c:formatCode>
                <c:ptCount val="9"/>
                <c:pt idx="0">
                  <c:v>1.3047530288909599E-2</c:v>
                </c:pt>
                <c:pt idx="1">
                  <c:v>3.7664783427495289E-2</c:v>
                </c:pt>
                <c:pt idx="2">
                  <c:v>3.2956685499058377E-2</c:v>
                </c:pt>
                <c:pt idx="3">
                  <c:v>3.4579439252336447E-2</c:v>
                </c:pt>
                <c:pt idx="4">
                  <c:v>3.581526861451461E-2</c:v>
                </c:pt>
                <c:pt idx="5">
                  <c:v>3.6931818181818184E-2</c:v>
                </c:pt>
                <c:pt idx="6">
                  <c:v>4.8249763481551564E-2</c:v>
                </c:pt>
                <c:pt idx="7">
                  <c:v>7.2847682119205295E-2</c:v>
                </c:pt>
                <c:pt idx="8">
                  <c:v>0</c:v>
                </c:pt>
              </c:numCache>
            </c:numRef>
          </c:val>
          <c:extLst>
            <c:ext xmlns:c16="http://schemas.microsoft.com/office/drawing/2014/chart" uri="{C3380CC4-5D6E-409C-BE32-E72D297353CC}">
              <c16:uniqueId val="{00000009-39D2-4E5A-B92C-B7C0891457FC}"/>
            </c:ext>
          </c:extLst>
        </c:ser>
        <c:ser>
          <c:idx val="5"/>
          <c:order val="5"/>
          <c:tx>
            <c:strRef>
              <c:f>'19-1製品・サービスに関わる要件の変化への対応'!$S$6</c:f>
              <c:strCache>
                <c:ptCount val="1"/>
                <c:pt idx="0">
                  <c:v>わからない</c:v>
                </c:pt>
              </c:strCache>
            </c:strRef>
          </c:tx>
          <c:spPr>
            <a:solidFill>
              <a:sysClr val="window" lastClr="FFFFFF"/>
            </a:solidFill>
            <a:ln w="9525">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'19-1製品・サービスに関わる要件の変化への対応'!$M$7:$M$15</c:f>
              <c:strCache>
                <c:ptCount val="9"/>
                <c:pt idx="0">
                  <c:v>技術者の教育・訓練、スキルの向上 (n=1073)</c:v>
                </c:pt>
                <c:pt idx="1">
                  <c:v>クラウド（デジタルツイン・仮想化技術を含む）の活用 (n=1062)</c:v>
                </c:pt>
                <c:pt idx="2">
                  <c:v>新たな技術（AI、5G等）の導入 (n=1062)</c:v>
                </c:pt>
                <c:pt idx="3">
                  <c:v>ソフトウェア・プラットフォームの導入 (n=1070)</c:v>
                </c:pt>
                <c:pt idx="4">
                  <c:v>ハードウェアの高機能・高性能化 (n=1061)</c:v>
                </c:pt>
                <c:pt idx="5">
                  <c:v>アーキテクチャの見直し (n=1056)</c:v>
                </c:pt>
                <c:pt idx="6">
                  <c:v>新たな開発スタイル（アジャイル、DevOps等）の導入 (n=1057)</c:v>
                </c:pt>
                <c:pt idx="7">
                  <c:v>外部の専門企業への委託 (n=1057)</c:v>
                </c:pt>
                <c:pt idx="8">
                  <c:v>その他 (n=13)</c:v>
                </c:pt>
              </c:strCache>
            </c:strRef>
          </c:cat>
          <c:val>
            <c:numRef>
              <c:f>'19-1製品・サービスに関わる要件の変化への対応'!$S$7:$S$15</c:f>
              <c:numCache>
                <c:formatCode>0.0%</c:formatCode>
                <c:ptCount val="9"/>
                <c:pt idx="0">
                  <c:v>5.778191985088537E-2</c:v>
                </c:pt>
                <c:pt idx="1">
                  <c:v>8.4745762711864403E-2</c:v>
                </c:pt>
                <c:pt idx="2">
                  <c:v>8.7570621468926552E-2</c:v>
                </c:pt>
                <c:pt idx="3">
                  <c:v>0.1102803738317757</c:v>
                </c:pt>
                <c:pt idx="4">
                  <c:v>9.8020735155513669E-2</c:v>
                </c:pt>
                <c:pt idx="5">
                  <c:v>0.15246212121212122</c:v>
                </c:pt>
                <c:pt idx="6">
                  <c:v>0.13718070009460737</c:v>
                </c:pt>
                <c:pt idx="7">
                  <c:v>9.6499526963103127E-2</c:v>
                </c:pt>
                <c:pt idx="8">
                  <c:v>0.69230769230769229</c:v>
                </c:pt>
              </c:numCache>
            </c:numRef>
          </c:val>
          <c:extLst>
            <c:ext xmlns:c16="http://schemas.microsoft.com/office/drawing/2014/chart" uri="{C3380CC4-5D6E-409C-BE32-E72D297353CC}">
              <c16:uniqueId val="{0000000A-39D2-4E5A-B92C-B7C0891457FC}"/>
            </c:ext>
          </c:extLst>
        </c:ser>
        <c:dLbls>
          <c:showLegendKey val="0"/>
          <c:showVal val="0"/>
          <c:showCatName val="0"/>
          <c:showSerName val="0"/>
          <c:showPercent val="0"/>
          <c:showBubbleSize val="0"/>
        </c:dLbls>
        <c:gapWidth val="60"/>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ysClr val="windowText" lastClr="000000">
              <a:lumMod val="50000"/>
              <a:lumOff val="50000"/>
            </a:sysClr>
          </a:solidFill>
        </a:ln>
      </c:spPr>
    </c:plotArea>
    <c:legend>
      <c:legendPos val="t"/>
      <c:layout>
        <c:manualLayout>
          <c:xMode val="edge"/>
          <c:yMode val="edge"/>
          <c:x val="0.22357139373625595"/>
          <c:y val="0.89229229699509516"/>
          <c:w val="0.74009981347268305"/>
          <c:h val="6.3245823389021474E-2"/>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93563294705177"/>
          <c:y val="0.12669027777777778"/>
          <c:w val="0.60649529679686898"/>
          <c:h val="0.72979590853841003"/>
        </c:manualLayout>
      </c:layout>
      <c:barChart>
        <c:barDir val="bar"/>
        <c:grouping val="stacked"/>
        <c:varyColors val="0"/>
        <c:ser>
          <c:idx val="0"/>
          <c:order val="0"/>
          <c:tx>
            <c:strRef>
              <c:f>'19-2要件の変化への対応・位置づけ'!$O$5</c:f>
              <c:strCache>
                <c:ptCount val="1"/>
                <c:pt idx="0">
                  <c:v>重要と思う</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'19-2要件の変化への対応・位置づけ'!$N$6:$N$13</c:f>
              <c:strCache>
                <c:ptCount val="8"/>
                <c:pt idx="0">
                  <c:v>技術者の教育・訓練、スキルの向上（n=249）</c:v>
                </c:pt>
                <c:pt idx="1">
                  <c:v>クラウド（デジタルツイン・仮想化技術を含む）の活用（n=230）</c:v>
                </c:pt>
                <c:pt idx="2">
                  <c:v>新たな技術（AI、5G等）の導入（n=232）</c:v>
                </c:pt>
                <c:pt idx="3">
                  <c:v>ソフトウェア・プラットフォームの導入（n=228）</c:v>
                </c:pt>
                <c:pt idx="4">
                  <c:v>ハードウェアの高機能・高性能化（n=228）</c:v>
                </c:pt>
                <c:pt idx="5">
                  <c:v>アーキテクチャの見直し（n=204）</c:v>
                </c:pt>
                <c:pt idx="6">
                  <c:v>新たな開発スタイル（アジャイル、DevOps等）の導入（n=207）</c:v>
                </c:pt>
                <c:pt idx="7">
                  <c:v>外部の専門企業への委託（n=233）</c:v>
                </c:pt>
              </c:strCache>
            </c:strRef>
          </c:cat>
          <c:val>
            <c:numRef>
              <c:f>'19-2要件の変化への対応・位置づけ'!$O$6:$O$13</c:f>
              <c:numCache>
                <c:formatCode>0.0%</c:formatCode>
                <c:ptCount val="8"/>
                <c:pt idx="0">
                  <c:v>0.46478873239436619</c:v>
                </c:pt>
                <c:pt idx="1">
                  <c:v>0.27500000000000002</c:v>
                </c:pt>
                <c:pt idx="2">
                  <c:v>0.22775800711743771</c:v>
                </c:pt>
                <c:pt idx="3">
                  <c:v>0.20209059233449478</c:v>
                </c:pt>
                <c:pt idx="4">
                  <c:v>0.16961130742049471</c:v>
                </c:pt>
                <c:pt idx="5">
                  <c:v>0.12857142857142856</c:v>
                </c:pt>
                <c:pt idx="6">
                  <c:v>0.1103202846975089</c:v>
                </c:pt>
                <c:pt idx="7">
                  <c:v>0.13879003558718861</c:v>
                </c:pt>
              </c:numCache>
            </c:numRef>
          </c:val>
          <c:extLst>
            <c:ext xmlns:c16="http://schemas.microsoft.com/office/drawing/2014/chart" uri="{C3380CC4-5D6E-409C-BE32-E72D297353CC}">
              <c16:uniqueId val="{00000000-2C51-493C-B31A-607C85669693}"/>
            </c:ext>
          </c:extLst>
        </c:ser>
        <c:ser>
          <c:idx val="2"/>
          <c:order val="1"/>
          <c:tx>
            <c:strRef>
              <c:f>'19-2要件の変化への対応・位置づけ'!$P$5</c:f>
              <c:strCache>
                <c:ptCount val="1"/>
                <c:pt idx="0">
                  <c:v>やや重要と思う</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'19-2要件の変化への対応・位置づけ'!$N$6:$N$13</c:f>
              <c:strCache>
                <c:ptCount val="8"/>
                <c:pt idx="0">
                  <c:v>技術者の教育・訓練、スキルの向上（n=249）</c:v>
                </c:pt>
                <c:pt idx="1">
                  <c:v>クラウド（デジタルツイン・仮想化技術を含む）の活用（n=230）</c:v>
                </c:pt>
                <c:pt idx="2">
                  <c:v>新たな技術（AI、5G等）の導入（n=232）</c:v>
                </c:pt>
                <c:pt idx="3">
                  <c:v>ソフトウェア・プラットフォームの導入（n=228）</c:v>
                </c:pt>
                <c:pt idx="4">
                  <c:v>ハードウェアの高機能・高性能化（n=228）</c:v>
                </c:pt>
                <c:pt idx="5">
                  <c:v>アーキテクチャの見直し（n=204）</c:v>
                </c:pt>
                <c:pt idx="6">
                  <c:v>新たな開発スタイル（アジャイル、DevOps等）の導入（n=207）</c:v>
                </c:pt>
                <c:pt idx="7">
                  <c:v>外部の専門企業への委託（n=233）</c:v>
                </c:pt>
              </c:strCache>
            </c:strRef>
          </c:cat>
          <c:val>
            <c:numRef>
              <c:f>'19-2要件の変化への対応・位置づけ'!$P$6:$P$13</c:f>
              <c:numCache>
                <c:formatCode>0.0%</c:formatCode>
                <c:ptCount val="8"/>
                <c:pt idx="0">
                  <c:v>0.28521126760563381</c:v>
                </c:pt>
                <c:pt idx="1">
                  <c:v>0.32142857142857145</c:v>
                </c:pt>
                <c:pt idx="2">
                  <c:v>0.31316725978647686</c:v>
                </c:pt>
                <c:pt idx="3">
                  <c:v>0.29268292682926828</c:v>
                </c:pt>
                <c:pt idx="4">
                  <c:v>0.31448763250883394</c:v>
                </c:pt>
                <c:pt idx="5">
                  <c:v>0.21785714285714286</c:v>
                </c:pt>
                <c:pt idx="6">
                  <c:v>0.1708185053380783</c:v>
                </c:pt>
                <c:pt idx="7">
                  <c:v>0.31672597864768681</c:v>
                </c:pt>
              </c:numCache>
            </c:numRef>
          </c:val>
          <c:extLst>
            <c:ext xmlns:c16="http://schemas.microsoft.com/office/drawing/2014/chart" uri="{C3380CC4-5D6E-409C-BE32-E72D297353CC}">
              <c16:uniqueId val="{00000001-2C51-493C-B31A-607C85669693}"/>
            </c:ext>
          </c:extLst>
        </c:ser>
        <c:ser>
          <c:idx val="1"/>
          <c:order val="2"/>
          <c:tx>
            <c:strRef>
              <c:f>'19-2要件の変化への対応・位置づけ'!$Q$5</c:f>
              <c:strCache>
                <c:ptCount val="1"/>
                <c:pt idx="0">
                  <c:v>どちらともいえない</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'19-2要件の変化への対応・位置づけ'!$N$6:$N$13</c:f>
              <c:strCache>
                <c:ptCount val="8"/>
                <c:pt idx="0">
                  <c:v>技術者の教育・訓練、スキルの向上（n=249）</c:v>
                </c:pt>
                <c:pt idx="1">
                  <c:v>クラウド（デジタルツイン・仮想化技術を含む）の活用（n=230）</c:v>
                </c:pt>
                <c:pt idx="2">
                  <c:v>新たな技術（AI、5G等）の導入（n=232）</c:v>
                </c:pt>
                <c:pt idx="3">
                  <c:v>ソフトウェア・プラットフォームの導入（n=228）</c:v>
                </c:pt>
                <c:pt idx="4">
                  <c:v>ハードウェアの高機能・高性能化（n=228）</c:v>
                </c:pt>
                <c:pt idx="5">
                  <c:v>アーキテクチャの見直し（n=204）</c:v>
                </c:pt>
                <c:pt idx="6">
                  <c:v>新たな開発スタイル（アジャイル、DevOps等）の導入（n=207）</c:v>
                </c:pt>
                <c:pt idx="7">
                  <c:v>外部の専門企業への委託（n=233）</c:v>
                </c:pt>
              </c:strCache>
            </c:strRef>
          </c:cat>
          <c:val>
            <c:numRef>
              <c:f>'19-2要件の変化への対応・位置づけ'!$Q$6:$Q$13</c:f>
              <c:numCache>
                <c:formatCode>0.0%</c:formatCode>
                <c:ptCount val="8"/>
                <c:pt idx="0">
                  <c:v>9.5070422535211266E-2</c:v>
                </c:pt>
                <c:pt idx="1">
                  <c:v>0.13928571428571429</c:v>
                </c:pt>
                <c:pt idx="2">
                  <c:v>0.199288256227758</c:v>
                </c:pt>
                <c:pt idx="3">
                  <c:v>0.20557491289198607</c:v>
                </c:pt>
                <c:pt idx="4">
                  <c:v>0.22261484098939929</c:v>
                </c:pt>
                <c:pt idx="5">
                  <c:v>0.26071428571428573</c:v>
                </c:pt>
                <c:pt idx="6">
                  <c:v>0.29893238434163699</c:v>
                </c:pt>
                <c:pt idx="7">
                  <c:v>0.22419928825622776</c:v>
                </c:pt>
              </c:numCache>
            </c:numRef>
          </c:val>
          <c:extLst>
            <c:ext xmlns:c16="http://schemas.microsoft.com/office/drawing/2014/chart" uri="{C3380CC4-5D6E-409C-BE32-E72D297353CC}">
              <c16:uniqueId val="{00000002-2C51-493C-B31A-607C85669693}"/>
            </c:ext>
          </c:extLst>
        </c:ser>
        <c:ser>
          <c:idx val="3"/>
          <c:order val="3"/>
          <c:tx>
            <c:strRef>
              <c:f>'19-2要件の変化への対応・位置づけ'!$R$5</c:f>
              <c:strCache>
                <c:ptCount val="1"/>
                <c:pt idx="0">
                  <c:v>あまり重要と思わない</c:v>
                </c:pt>
              </c:strCache>
            </c:strRef>
          </c:tx>
          <c:spPr>
            <a:solidFill>
              <a:schemeClr val="accent6">
                <a:lumMod val="40000"/>
                <a:lumOff val="6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2C51-493C-B31A-607C8566969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'19-2要件の変化への対応・位置づけ'!$N$6:$N$13</c:f>
              <c:strCache>
                <c:ptCount val="8"/>
                <c:pt idx="0">
                  <c:v>技術者の教育・訓練、スキルの向上（n=249）</c:v>
                </c:pt>
                <c:pt idx="1">
                  <c:v>クラウド（デジタルツイン・仮想化技術を含む）の活用（n=230）</c:v>
                </c:pt>
                <c:pt idx="2">
                  <c:v>新たな技術（AI、5G等）の導入（n=232）</c:v>
                </c:pt>
                <c:pt idx="3">
                  <c:v>ソフトウェア・プラットフォームの導入（n=228）</c:v>
                </c:pt>
                <c:pt idx="4">
                  <c:v>ハードウェアの高機能・高性能化（n=228）</c:v>
                </c:pt>
                <c:pt idx="5">
                  <c:v>アーキテクチャの見直し（n=204）</c:v>
                </c:pt>
                <c:pt idx="6">
                  <c:v>新たな開発スタイル（アジャイル、DevOps等）の導入（n=207）</c:v>
                </c:pt>
                <c:pt idx="7">
                  <c:v>外部の専門企業への委託（n=233）</c:v>
                </c:pt>
              </c:strCache>
            </c:strRef>
          </c:cat>
          <c:val>
            <c:numRef>
              <c:f>'19-2要件の変化への対応・位置づけ'!$R$6:$R$13</c:f>
              <c:numCache>
                <c:formatCode>0.0%</c:formatCode>
                <c:ptCount val="8"/>
                <c:pt idx="0">
                  <c:v>1.4084507042253521E-2</c:v>
                </c:pt>
                <c:pt idx="1">
                  <c:v>2.8571428571428571E-2</c:v>
                </c:pt>
                <c:pt idx="2">
                  <c:v>3.5587188612099648E-2</c:v>
                </c:pt>
                <c:pt idx="3">
                  <c:v>3.8327526132404179E-2</c:v>
                </c:pt>
                <c:pt idx="4">
                  <c:v>3.8869257950530034E-2</c:v>
                </c:pt>
                <c:pt idx="5">
                  <c:v>4.642857142857143E-2</c:v>
                </c:pt>
                <c:pt idx="6">
                  <c:v>6.7615658362989328E-2</c:v>
                </c:pt>
                <c:pt idx="7">
                  <c:v>8.5409252669039148E-2</c:v>
                </c:pt>
              </c:numCache>
            </c:numRef>
          </c:val>
          <c:extLst>
            <c:ext xmlns:c16="http://schemas.microsoft.com/office/drawing/2014/chart" uri="{C3380CC4-5D6E-409C-BE32-E72D297353CC}">
              <c16:uniqueId val="{00000004-2C51-493C-B31A-607C85669693}"/>
            </c:ext>
          </c:extLst>
        </c:ser>
        <c:ser>
          <c:idx val="4"/>
          <c:order val="4"/>
          <c:tx>
            <c:strRef>
              <c:f>'19-2要件の変化への対応・位置づけ'!$S$5</c:f>
              <c:strCache>
                <c:ptCount val="1"/>
                <c:pt idx="0">
                  <c:v>重要と思わない</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2C51-493C-B31A-607C8566969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'19-2要件の変化への対応・位置づけ'!$N$6:$N$13</c:f>
              <c:strCache>
                <c:ptCount val="8"/>
                <c:pt idx="0">
                  <c:v>技術者の教育・訓練、スキルの向上（n=249）</c:v>
                </c:pt>
                <c:pt idx="1">
                  <c:v>クラウド（デジタルツイン・仮想化技術を含む）の活用（n=230）</c:v>
                </c:pt>
                <c:pt idx="2">
                  <c:v>新たな技術（AI、5G等）の導入（n=232）</c:v>
                </c:pt>
                <c:pt idx="3">
                  <c:v>ソフトウェア・プラットフォームの導入（n=228）</c:v>
                </c:pt>
                <c:pt idx="4">
                  <c:v>ハードウェアの高機能・高性能化（n=228）</c:v>
                </c:pt>
                <c:pt idx="5">
                  <c:v>アーキテクチャの見直し（n=204）</c:v>
                </c:pt>
                <c:pt idx="6">
                  <c:v>新たな開発スタイル（アジャイル、DevOps等）の導入（n=207）</c:v>
                </c:pt>
                <c:pt idx="7">
                  <c:v>外部の専門企業への委託（n=233）</c:v>
                </c:pt>
              </c:strCache>
            </c:strRef>
          </c:cat>
          <c:val>
            <c:numRef>
              <c:f>'19-2要件の変化への対応・位置づけ'!$S$6:$S$13</c:f>
              <c:numCache>
                <c:formatCode>0.0%</c:formatCode>
                <c:ptCount val="8"/>
                <c:pt idx="0">
                  <c:v>1.7605633802816902E-2</c:v>
                </c:pt>
                <c:pt idx="1">
                  <c:v>5.7142857142857141E-2</c:v>
                </c:pt>
                <c:pt idx="2">
                  <c:v>4.9822064056939501E-2</c:v>
                </c:pt>
                <c:pt idx="3">
                  <c:v>5.5749128919860627E-2</c:v>
                </c:pt>
                <c:pt idx="4">
                  <c:v>6.0070671378091869E-2</c:v>
                </c:pt>
                <c:pt idx="5">
                  <c:v>7.4999999999999997E-2</c:v>
                </c:pt>
                <c:pt idx="6">
                  <c:v>8.8967971530249115E-2</c:v>
                </c:pt>
                <c:pt idx="7">
                  <c:v>6.4056939501779361E-2</c:v>
                </c:pt>
              </c:numCache>
            </c:numRef>
          </c:val>
          <c:extLst>
            <c:ext xmlns:c16="http://schemas.microsoft.com/office/drawing/2014/chart" uri="{C3380CC4-5D6E-409C-BE32-E72D297353CC}">
              <c16:uniqueId val="{00000006-2C51-493C-B31A-607C85669693}"/>
            </c:ext>
          </c:extLst>
        </c:ser>
        <c:ser>
          <c:idx val="5"/>
          <c:order val="5"/>
          <c:tx>
            <c:strRef>
              <c:f>'19-2要件の変化への対応・位置づけ'!$T$5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'19-2要件の変化への対応・位置づけ'!$N$6:$N$13</c:f>
              <c:strCache>
                <c:ptCount val="8"/>
                <c:pt idx="0">
                  <c:v>技術者の教育・訓練、スキルの向上（n=249）</c:v>
                </c:pt>
                <c:pt idx="1">
                  <c:v>クラウド（デジタルツイン・仮想化技術を含む）の活用（n=230）</c:v>
                </c:pt>
                <c:pt idx="2">
                  <c:v>新たな技術（AI、5G等）の導入（n=232）</c:v>
                </c:pt>
                <c:pt idx="3">
                  <c:v>ソフトウェア・プラットフォームの導入（n=228）</c:v>
                </c:pt>
                <c:pt idx="4">
                  <c:v>ハードウェアの高機能・高性能化（n=228）</c:v>
                </c:pt>
                <c:pt idx="5">
                  <c:v>アーキテクチャの見直し（n=204）</c:v>
                </c:pt>
                <c:pt idx="6">
                  <c:v>新たな開発スタイル（アジャイル、DevOps等）の導入（n=207）</c:v>
                </c:pt>
                <c:pt idx="7">
                  <c:v>外部の専門企業への委託（n=233）</c:v>
                </c:pt>
              </c:strCache>
            </c:strRef>
          </c:cat>
          <c:val>
            <c:numRef>
              <c:f>'19-2要件の変化への対応・位置づけ'!$T$6:$T$13</c:f>
              <c:numCache>
                <c:formatCode>0.0%</c:formatCode>
                <c:ptCount val="8"/>
                <c:pt idx="0">
                  <c:v>0.12323943661971831</c:v>
                </c:pt>
                <c:pt idx="1">
                  <c:v>0.17857142857142858</c:v>
                </c:pt>
                <c:pt idx="2">
                  <c:v>0.17437722419928825</c:v>
                </c:pt>
                <c:pt idx="3">
                  <c:v>0.20557491289198607</c:v>
                </c:pt>
                <c:pt idx="4">
                  <c:v>0.19434628975265017</c:v>
                </c:pt>
                <c:pt idx="5">
                  <c:v>0.27142857142857141</c:v>
                </c:pt>
                <c:pt idx="6">
                  <c:v>0.26334519572953735</c:v>
                </c:pt>
                <c:pt idx="7">
                  <c:v>0.1708185053380783</c:v>
                </c:pt>
              </c:numCache>
            </c:numRef>
          </c:val>
          <c:extLst>
            <c:ext xmlns:c16="http://schemas.microsoft.com/office/drawing/2014/chart" uri="{C3380CC4-5D6E-409C-BE32-E72D297353CC}">
              <c16:uniqueId val="{00000007-2C51-493C-B31A-607C85669693}"/>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134335201493164"/>
          <c:h val="4.006546824097852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23662021971047"/>
          <c:y val="0.12416454425871909"/>
          <c:w val="0.61356659188323659"/>
          <c:h val="0.72979590853841003"/>
        </c:manualLayout>
      </c:layout>
      <c:barChart>
        <c:barDir val="bar"/>
        <c:grouping val="stacked"/>
        <c:varyColors val="0"/>
        <c:ser>
          <c:idx val="0"/>
          <c:order val="0"/>
          <c:tx>
            <c:strRef>
              <c:f>'19-2要件の変化への対応・位置づけ'!$O$5</c:f>
              <c:strCache>
                <c:ptCount val="1"/>
                <c:pt idx="0">
                  <c:v>重要と思う</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'19-2要件の変化への対応・位置づけ'!$N$15:$N$22</c:f>
              <c:strCache>
                <c:ptCount val="8"/>
                <c:pt idx="0">
                  <c:v>技術者の教育・訓練、スキルの向上（n=236）</c:v>
                </c:pt>
                <c:pt idx="1">
                  <c:v>クラウド（デジタルツイン・仮想化技術を含む）の活用（n=226）</c:v>
                </c:pt>
                <c:pt idx="2">
                  <c:v>新たな技術（AI、5G等）の導入（n=230）</c:v>
                </c:pt>
                <c:pt idx="3">
                  <c:v>ソフトウェア・プラットフォームの導入（n=225）</c:v>
                </c:pt>
                <c:pt idx="4">
                  <c:v>ハードウェアの高機能・高性能化（n=231）</c:v>
                </c:pt>
                <c:pt idx="5">
                  <c:v>アーキテクチャの見直し（n=216）</c:v>
                </c:pt>
                <c:pt idx="6">
                  <c:v>新たな開発スタイル（アジャイル、DevOps等）の導入（n=214）</c:v>
                </c:pt>
                <c:pt idx="7">
                  <c:v>外部の専門企業への委託（n=229）</c:v>
                </c:pt>
              </c:strCache>
            </c:strRef>
          </c:cat>
          <c:val>
            <c:numRef>
              <c:f>'19-2要件の変化への対応・位置づけ'!$O$15:$O$22</c:f>
              <c:numCache>
                <c:formatCode>0.0%</c:formatCode>
                <c:ptCount val="8"/>
                <c:pt idx="0">
                  <c:v>0.51020408163265307</c:v>
                </c:pt>
                <c:pt idx="1">
                  <c:v>0.31666666666666665</c:v>
                </c:pt>
                <c:pt idx="2">
                  <c:v>0.31967213114754101</c:v>
                </c:pt>
                <c:pt idx="3">
                  <c:v>0.22222222222222221</c:v>
                </c:pt>
                <c:pt idx="4">
                  <c:v>0.26556016597510373</c:v>
                </c:pt>
                <c:pt idx="5">
                  <c:v>0.21810699588477367</c:v>
                </c:pt>
                <c:pt idx="6">
                  <c:v>0.18333333333333332</c:v>
                </c:pt>
                <c:pt idx="7">
                  <c:v>0.15352697095435686</c:v>
                </c:pt>
              </c:numCache>
            </c:numRef>
          </c:val>
          <c:extLst>
            <c:ext xmlns:c16="http://schemas.microsoft.com/office/drawing/2014/chart" uri="{C3380CC4-5D6E-409C-BE32-E72D297353CC}">
              <c16:uniqueId val="{00000000-A806-4662-9B86-AB2F6F9F33BD}"/>
            </c:ext>
          </c:extLst>
        </c:ser>
        <c:ser>
          <c:idx val="1"/>
          <c:order val="1"/>
          <c:tx>
            <c:strRef>
              <c:f>'19-2要件の変化への対応・位置づけ'!$P$5</c:f>
              <c:strCache>
                <c:ptCount val="1"/>
                <c:pt idx="0">
                  <c:v>やや重要と思う</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'19-2要件の変化への対応・位置づけ'!$N$15:$N$22</c:f>
              <c:strCache>
                <c:ptCount val="8"/>
                <c:pt idx="0">
                  <c:v>技術者の教育・訓練、スキルの向上（n=236）</c:v>
                </c:pt>
                <c:pt idx="1">
                  <c:v>クラウド（デジタルツイン・仮想化技術を含む）の活用（n=226）</c:v>
                </c:pt>
                <c:pt idx="2">
                  <c:v>新たな技術（AI、5G等）の導入（n=230）</c:v>
                </c:pt>
                <c:pt idx="3">
                  <c:v>ソフトウェア・プラットフォームの導入（n=225）</c:v>
                </c:pt>
                <c:pt idx="4">
                  <c:v>ハードウェアの高機能・高性能化（n=231）</c:v>
                </c:pt>
                <c:pt idx="5">
                  <c:v>アーキテクチャの見直し（n=216）</c:v>
                </c:pt>
                <c:pt idx="6">
                  <c:v>新たな開発スタイル（アジャイル、DevOps等）の導入（n=214）</c:v>
                </c:pt>
                <c:pt idx="7">
                  <c:v>外部の専門企業への委託（n=229）</c:v>
                </c:pt>
              </c:strCache>
            </c:strRef>
          </c:cat>
          <c:val>
            <c:numRef>
              <c:f>'19-2要件の変化への対応・位置づけ'!$P$15:$P$22</c:f>
              <c:numCache>
                <c:formatCode>0.0%</c:formatCode>
                <c:ptCount val="8"/>
                <c:pt idx="0">
                  <c:v>0.33469387755102042</c:v>
                </c:pt>
                <c:pt idx="1">
                  <c:v>0.34583333333333333</c:v>
                </c:pt>
                <c:pt idx="2">
                  <c:v>0.34426229508196721</c:v>
                </c:pt>
                <c:pt idx="3">
                  <c:v>0.39094650205761317</c:v>
                </c:pt>
                <c:pt idx="4">
                  <c:v>0.37759336099585061</c:v>
                </c:pt>
                <c:pt idx="5">
                  <c:v>0.3168724279835391</c:v>
                </c:pt>
                <c:pt idx="6">
                  <c:v>0.26666666666666666</c:v>
                </c:pt>
                <c:pt idx="7">
                  <c:v>0.27385892116182575</c:v>
                </c:pt>
              </c:numCache>
            </c:numRef>
          </c:val>
          <c:extLst>
            <c:ext xmlns:c16="http://schemas.microsoft.com/office/drawing/2014/chart" uri="{C3380CC4-5D6E-409C-BE32-E72D297353CC}">
              <c16:uniqueId val="{00000001-A806-4662-9B86-AB2F6F9F33BD}"/>
            </c:ext>
          </c:extLst>
        </c:ser>
        <c:ser>
          <c:idx val="2"/>
          <c:order val="2"/>
          <c:tx>
            <c:strRef>
              <c:f>'19-2要件の変化への対応・位置づけ'!$Q$5</c:f>
              <c:strCache>
                <c:ptCount val="1"/>
                <c:pt idx="0">
                  <c:v>どちらともいえない</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'19-2要件の変化への対応・位置づけ'!$N$15:$N$22</c:f>
              <c:strCache>
                <c:ptCount val="8"/>
                <c:pt idx="0">
                  <c:v>技術者の教育・訓練、スキルの向上（n=236）</c:v>
                </c:pt>
                <c:pt idx="1">
                  <c:v>クラウド（デジタルツイン・仮想化技術を含む）の活用（n=226）</c:v>
                </c:pt>
                <c:pt idx="2">
                  <c:v>新たな技術（AI、5G等）の導入（n=230）</c:v>
                </c:pt>
                <c:pt idx="3">
                  <c:v>ソフトウェア・プラットフォームの導入（n=225）</c:v>
                </c:pt>
                <c:pt idx="4">
                  <c:v>ハードウェアの高機能・高性能化（n=231）</c:v>
                </c:pt>
                <c:pt idx="5">
                  <c:v>アーキテクチャの見直し（n=216）</c:v>
                </c:pt>
                <c:pt idx="6">
                  <c:v>新たな開発スタイル（アジャイル、DevOps等）の導入（n=214）</c:v>
                </c:pt>
                <c:pt idx="7">
                  <c:v>外部の専門企業への委託（n=229）</c:v>
                </c:pt>
              </c:strCache>
            </c:strRef>
          </c:cat>
          <c:val>
            <c:numRef>
              <c:f>'19-2要件の変化への対応・位置づけ'!$Q$15:$Q$22</c:f>
              <c:numCache>
                <c:formatCode>0.0%</c:formatCode>
                <c:ptCount val="8"/>
                <c:pt idx="0">
                  <c:v>0.10612244897959183</c:v>
                </c:pt>
                <c:pt idx="1">
                  <c:v>0.18333333333333332</c:v>
                </c:pt>
                <c:pt idx="2">
                  <c:v>0.20491803278688525</c:v>
                </c:pt>
                <c:pt idx="3">
                  <c:v>0.19753086419753085</c:v>
                </c:pt>
                <c:pt idx="4">
                  <c:v>0.2033195020746888</c:v>
                </c:pt>
                <c:pt idx="5">
                  <c:v>0.24279835390946503</c:v>
                </c:pt>
                <c:pt idx="6">
                  <c:v>0.29583333333333334</c:v>
                </c:pt>
                <c:pt idx="7">
                  <c:v>0.36099585062240663</c:v>
                </c:pt>
              </c:numCache>
            </c:numRef>
          </c:val>
          <c:extLst>
            <c:ext xmlns:c16="http://schemas.microsoft.com/office/drawing/2014/chart" uri="{C3380CC4-5D6E-409C-BE32-E72D297353CC}">
              <c16:uniqueId val="{00000002-A806-4662-9B86-AB2F6F9F33BD}"/>
            </c:ext>
          </c:extLst>
        </c:ser>
        <c:ser>
          <c:idx val="3"/>
          <c:order val="3"/>
          <c:tx>
            <c:strRef>
              <c:f>'19-2要件の変化への対応・位置づけ'!$R$5</c:f>
              <c:strCache>
                <c:ptCount val="1"/>
                <c:pt idx="0">
                  <c:v>あまり重要と思わない</c:v>
                </c:pt>
              </c:strCache>
            </c:strRef>
          </c:tx>
          <c:spPr>
            <a:solidFill>
              <a:schemeClr val="accent6">
                <a:lumMod val="40000"/>
                <a:lumOff val="6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A806-4662-9B86-AB2F6F9F33BD}"/>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'19-2要件の変化への対応・位置づけ'!$N$15:$N$22</c:f>
              <c:strCache>
                <c:ptCount val="8"/>
                <c:pt idx="0">
                  <c:v>技術者の教育・訓練、スキルの向上（n=236）</c:v>
                </c:pt>
                <c:pt idx="1">
                  <c:v>クラウド（デジタルツイン・仮想化技術を含む）の活用（n=226）</c:v>
                </c:pt>
                <c:pt idx="2">
                  <c:v>新たな技術（AI、5G等）の導入（n=230）</c:v>
                </c:pt>
                <c:pt idx="3">
                  <c:v>ソフトウェア・プラットフォームの導入（n=225）</c:v>
                </c:pt>
                <c:pt idx="4">
                  <c:v>ハードウェアの高機能・高性能化（n=231）</c:v>
                </c:pt>
                <c:pt idx="5">
                  <c:v>アーキテクチャの見直し（n=216）</c:v>
                </c:pt>
                <c:pt idx="6">
                  <c:v>新たな開発スタイル（アジャイル、DevOps等）の導入（n=214）</c:v>
                </c:pt>
                <c:pt idx="7">
                  <c:v>外部の専門企業への委託（n=229）</c:v>
                </c:pt>
              </c:strCache>
            </c:strRef>
          </c:cat>
          <c:val>
            <c:numRef>
              <c:f>'19-2要件の変化への対応・位置づけ'!$R$15:$R$22</c:f>
              <c:numCache>
                <c:formatCode>0.0%</c:formatCode>
                <c:ptCount val="8"/>
                <c:pt idx="0">
                  <c:v>4.0816326530612249E-3</c:v>
                </c:pt>
                <c:pt idx="1">
                  <c:v>7.0833333333333331E-2</c:v>
                </c:pt>
                <c:pt idx="2">
                  <c:v>4.5081967213114756E-2</c:v>
                </c:pt>
                <c:pt idx="3">
                  <c:v>8.6419753086419748E-2</c:v>
                </c:pt>
                <c:pt idx="4">
                  <c:v>7.8838174273858919E-2</c:v>
                </c:pt>
                <c:pt idx="5">
                  <c:v>8.6419753086419748E-2</c:v>
                </c:pt>
                <c:pt idx="6">
                  <c:v>0.1</c:v>
                </c:pt>
                <c:pt idx="7">
                  <c:v>9.1286307053941904E-2</c:v>
                </c:pt>
              </c:numCache>
            </c:numRef>
          </c:val>
          <c:extLst>
            <c:ext xmlns:c16="http://schemas.microsoft.com/office/drawing/2014/chart" uri="{C3380CC4-5D6E-409C-BE32-E72D297353CC}">
              <c16:uniqueId val="{00000004-A806-4662-9B86-AB2F6F9F33BD}"/>
            </c:ext>
          </c:extLst>
        </c:ser>
        <c:ser>
          <c:idx val="5"/>
          <c:order val="4"/>
          <c:tx>
            <c:strRef>
              <c:f>'19-2要件の変化への対応・位置づけ'!$S$5</c:f>
              <c:strCache>
                <c:ptCount val="1"/>
                <c:pt idx="0">
                  <c:v>重要と思わない</c:v>
                </c:pt>
              </c:strCache>
            </c:strRef>
          </c:tx>
          <c:spPr>
            <a:solidFill>
              <a:schemeClr val="accent6">
                <a:lumMod val="60000"/>
                <a:lumOff val="40000"/>
              </a:schemeClr>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06-4662-9B86-AB2F6F9F33BD}"/>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06-4662-9B86-AB2F6F9F33BD}"/>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'19-2要件の変化への対応・位置づけ'!$N$15:$N$22</c:f>
              <c:strCache>
                <c:ptCount val="8"/>
                <c:pt idx="0">
                  <c:v>技術者の教育・訓練、スキルの向上（n=236）</c:v>
                </c:pt>
                <c:pt idx="1">
                  <c:v>クラウド（デジタルツイン・仮想化技術を含む）の活用（n=226）</c:v>
                </c:pt>
                <c:pt idx="2">
                  <c:v>新たな技術（AI、5G等）の導入（n=230）</c:v>
                </c:pt>
                <c:pt idx="3">
                  <c:v>ソフトウェア・プラットフォームの導入（n=225）</c:v>
                </c:pt>
                <c:pt idx="4">
                  <c:v>ハードウェアの高機能・高性能化（n=231）</c:v>
                </c:pt>
                <c:pt idx="5">
                  <c:v>アーキテクチャの見直し（n=216）</c:v>
                </c:pt>
                <c:pt idx="6">
                  <c:v>新たな開発スタイル（アジャイル、DevOps等）の導入（n=214）</c:v>
                </c:pt>
                <c:pt idx="7">
                  <c:v>外部の専門企業への委託（n=229）</c:v>
                </c:pt>
              </c:strCache>
            </c:strRef>
          </c:cat>
          <c:val>
            <c:numRef>
              <c:f>'19-2要件の変化への対応・位置づけ'!$S$15:$S$22</c:f>
              <c:numCache>
                <c:formatCode>0.0%</c:formatCode>
                <c:ptCount val="8"/>
                <c:pt idx="0">
                  <c:v>8.1632653061224497E-3</c:v>
                </c:pt>
                <c:pt idx="1">
                  <c:v>2.5000000000000001E-2</c:v>
                </c:pt>
                <c:pt idx="2">
                  <c:v>2.8688524590163935E-2</c:v>
                </c:pt>
                <c:pt idx="3">
                  <c:v>2.8806584362139918E-2</c:v>
                </c:pt>
                <c:pt idx="4">
                  <c:v>3.3195020746887967E-2</c:v>
                </c:pt>
                <c:pt idx="5">
                  <c:v>2.4691358024691357E-2</c:v>
                </c:pt>
                <c:pt idx="6">
                  <c:v>4.583333333333333E-2</c:v>
                </c:pt>
                <c:pt idx="7">
                  <c:v>7.0539419087136929E-2</c:v>
                </c:pt>
              </c:numCache>
            </c:numRef>
          </c:val>
          <c:extLst>
            <c:ext xmlns:c16="http://schemas.microsoft.com/office/drawing/2014/chart" uri="{C3380CC4-5D6E-409C-BE32-E72D297353CC}">
              <c16:uniqueId val="{00000007-A806-4662-9B86-AB2F6F9F33BD}"/>
            </c:ext>
          </c:extLst>
        </c:ser>
        <c:ser>
          <c:idx val="4"/>
          <c:order val="5"/>
          <c:tx>
            <c:strRef>
              <c:f>'19-2要件の変化への対応・位置づけ'!$T$5</c:f>
              <c:strCache>
                <c:ptCount val="1"/>
                <c:pt idx="0">
                  <c:v>わからない</c:v>
                </c:pt>
              </c:strCache>
            </c:strRef>
          </c:tx>
          <c:spPr>
            <a:solidFill>
              <a:schemeClr val="bg1"/>
            </a:solidFill>
            <a:ln>
              <a:solidFill>
                <a:schemeClr val="tx1"/>
              </a:solidFill>
            </a:ln>
            <a:effectLst/>
          </c:spPr>
          <c:invertIfNegative val="0"/>
          <c:dLbls>
            <c:dLbl>
              <c:idx val="0"/>
              <c:layout>
                <c:manualLayout>
                  <c:x val="5.7142687450286991E-3"/>
                  <c:y val="1.743305879955286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3B-4FB5-8AA1-566719059824}"/>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'19-2要件の変化への対応・位置づけ'!$N$15:$N$22</c:f>
              <c:strCache>
                <c:ptCount val="8"/>
                <c:pt idx="0">
                  <c:v>技術者の教育・訓練、スキルの向上（n=236）</c:v>
                </c:pt>
                <c:pt idx="1">
                  <c:v>クラウド（デジタルツイン・仮想化技術を含む）の活用（n=226）</c:v>
                </c:pt>
                <c:pt idx="2">
                  <c:v>新たな技術（AI、5G等）の導入（n=230）</c:v>
                </c:pt>
                <c:pt idx="3">
                  <c:v>ソフトウェア・プラットフォームの導入（n=225）</c:v>
                </c:pt>
                <c:pt idx="4">
                  <c:v>ハードウェアの高機能・高性能化（n=231）</c:v>
                </c:pt>
                <c:pt idx="5">
                  <c:v>アーキテクチャの見直し（n=216）</c:v>
                </c:pt>
                <c:pt idx="6">
                  <c:v>新たな開発スタイル（アジャイル、DevOps等）の導入（n=214）</c:v>
                </c:pt>
                <c:pt idx="7">
                  <c:v>外部の専門企業への委託（n=229）</c:v>
                </c:pt>
              </c:strCache>
            </c:strRef>
          </c:cat>
          <c:val>
            <c:numRef>
              <c:f>'19-2要件の変化への対応・位置づけ'!$T$15:$T$23</c:f>
              <c:numCache>
                <c:formatCode>0.0%</c:formatCode>
                <c:ptCount val="8"/>
                <c:pt idx="0">
                  <c:v>3.6734693877551024E-2</c:v>
                </c:pt>
                <c:pt idx="1">
                  <c:v>5.8333333333333334E-2</c:v>
                </c:pt>
                <c:pt idx="2">
                  <c:v>5.737704918032787E-2</c:v>
                </c:pt>
                <c:pt idx="3">
                  <c:v>7.407407407407407E-2</c:v>
                </c:pt>
                <c:pt idx="4">
                  <c:v>4.1493775933609957E-2</c:v>
                </c:pt>
                <c:pt idx="5">
                  <c:v>0.1111111111111111</c:v>
                </c:pt>
                <c:pt idx="6">
                  <c:v>0.10833333333333334</c:v>
                </c:pt>
                <c:pt idx="7">
                  <c:v>4.9792531120331947E-2</c:v>
                </c:pt>
              </c:numCache>
            </c:numRef>
          </c:val>
          <c:extLst>
            <c:ext xmlns:c16="http://schemas.microsoft.com/office/drawing/2014/chart" uri="{C3380CC4-5D6E-409C-BE32-E72D297353CC}">
              <c16:uniqueId val="{00000008-A806-4662-9B86-AB2F6F9F33BD}"/>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043065875700456"/>
          <c:h val="4.016034704204018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9011746377873"/>
          <c:y val="0.12669035224878453"/>
          <c:w val="0.60692900591872312"/>
          <c:h val="0.72979590853841003"/>
        </c:manualLayout>
      </c:layout>
      <c:barChart>
        <c:barDir val="bar"/>
        <c:grouping val="stacked"/>
        <c:varyColors val="0"/>
        <c:ser>
          <c:idx val="0"/>
          <c:order val="0"/>
          <c:tx>
            <c:strRef>
              <c:f>'19-2要件の変化への対応・位置づけ'!$O$5</c:f>
              <c:strCache>
                <c:ptCount val="1"/>
                <c:pt idx="0">
                  <c:v>重要と思う</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'19-2要件の変化への対応・位置づけ'!$N$24:$N$31</c:f>
              <c:strCache>
                <c:ptCount val="8"/>
                <c:pt idx="0">
                  <c:v>技術者の教育・訓練、スキルの向上（n=170）</c:v>
                </c:pt>
                <c:pt idx="1">
                  <c:v>クラウド（デジタルツイン・仮想化技術を含む）の活用（n=169）</c:v>
                </c:pt>
                <c:pt idx="2">
                  <c:v>新たな技術（AI、5G等）の導入（n=165）</c:v>
                </c:pt>
                <c:pt idx="3">
                  <c:v>ソフトウェア・プラットフォームの導入（n=163）</c:v>
                </c:pt>
                <c:pt idx="4">
                  <c:v>ハードウェアの高機能・高性能化（n=167）</c:v>
                </c:pt>
                <c:pt idx="5">
                  <c:v>アーキテクチャの見直し（n=156）</c:v>
                </c:pt>
                <c:pt idx="6">
                  <c:v>新たな開発スタイル（アジャイル、DevOps等）の導入（n=157）</c:v>
                </c:pt>
                <c:pt idx="7">
                  <c:v>外部の専門企業への委託（n=164）</c:v>
                </c:pt>
              </c:strCache>
            </c:strRef>
          </c:cat>
          <c:val>
            <c:numRef>
              <c:f>'19-2要件の変化への対応・位置づけ'!$O$24:$O$31</c:f>
              <c:numCache>
                <c:formatCode>0.0%</c:formatCode>
                <c:ptCount val="8"/>
                <c:pt idx="0">
                  <c:v>0.54335260115606931</c:v>
                </c:pt>
                <c:pt idx="1">
                  <c:v>0.31791907514450868</c:v>
                </c:pt>
                <c:pt idx="2">
                  <c:v>0.32163742690058478</c:v>
                </c:pt>
                <c:pt idx="3">
                  <c:v>0.29411764705882354</c:v>
                </c:pt>
                <c:pt idx="4">
                  <c:v>0.2982456140350877</c:v>
                </c:pt>
                <c:pt idx="5">
                  <c:v>0.25595238095238093</c:v>
                </c:pt>
                <c:pt idx="6">
                  <c:v>0.25294117647058822</c:v>
                </c:pt>
                <c:pt idx="7">
                  <c:v>8.8235294117647065E-2</c:v>
                </c:pt>
              </c:numCache>
            </c:numRef>
          </c:val>
          <c:extLst>
            <c:ext xmlns:c16="http://schemas.microsoft.com/office/drawing/2014/chart" uri="{C3380CC4-5D6E-409C-BE32-E72D297353CC}">
              <c16:uniqueId val="{00000000-31C0-4497-960D-E1537D48FCAE}"/>
            </c:ext>
          </c:extLst>
        </c:ser>
        <c:ser>
          <c:idx val="2"/>
          <c:order val="1"/>
          <c:tx>
            <c:strRef>
              <c:f>'19-2要件の変化への対応・位置づけ'!$P$5</c:f>
              <c:strCache>
                <c:ptCount val="1"/>
                <c:pt idx="0">
                  <c:v>やや重要と思う</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'19-2要件の変化への対応・位置づけ'!$N$24:$N$31</c:f>
              <c:strCache>
                <c:ptCount val="8"/>
                <c:pt idx="0">
                  <c:v>技術者の教育・訓練、スキルの向上（n=170）</c:v>
                </c:pt>
                <c:pt idx="1">
                  <c:v>クラウド（デジタルツイン・仮想化技術を含む）の活用（n=169）</c:v>
                </c:pt>
                <c:pt idx="2">
                  <c:v>新たな技術（AI、5G等）の導入（n=165）</c:v>
                </c:pt>
                <c:pt idx="3">
                  <c:v>ソフトウェア・プラットフォームの導入（n=163）</c:v>
                </c:pt>
                <c:pt idx="4">
                  <c:v>ハードウェアの高機能・高性能化（n=167）</c:v>
                </c:pt>
                <c:pt idx="5">
                  <c:v>アーキテクチャの見直し（n=156）</c:v>
                </c:pt>
                <c:pt idx="6">
                  <c:v>新たな開発スタイル（アジャイル、DevOps等）の導入（n=157）</c:v>
                </c:pt>
                <c:pt idx="7">
                  <c:v>外部の専門企業への委託（n=164）</c:v>
                </c:pt>
              </c:strCache>
            </c:strRef>
          </c:cat>
          <c:val>
            <c:numRef>
              <c:f>'19-2要件の変化への対応・位置づけ'!$P$24:$P$31</c:f>
              <c:numCache>
                <c:formatCode>0.0%</c:formatCode>
                <c:ptCount val="8"/>
                <c:pt idx="0">
                  <c:v>0.3583815028901734</c:v>
                </c:pt>
                <c:pt idx="1">
                  <c:v>0.42196531791907516</c:v>
                </c:pt>
                <c:pt idx="2">
                  <c:v>0.38011695906432746</c:v>
                </c:pt>
                <c:pt idx="3">
                  <c:v>0.35882352941176471</c:v>
                </c:pt>
                <c:pt idx="4">
                  <c:v>0.43274853801169588</c:v>
                </c:pt>
                <c:pt idx="5">
                  <c:v>0.32142857142857145</c:v>
                </c:pt>
                <c:pt idx="6">
                  <c:v>0.38823529411764707</c:v>
                </c:pt>
                <c:pt idx="7">
                  <c:v>0.35294117647058826</c:v>
                </c:pt>
              </c:numCache>
            </c:numRef>
          </c:val>
          <c:extLst>
            <c:ext xmlns:c16="http://schemas.microsoft.com/office/drawing/2014/chart" uri="{C3380CC4-5D6E-409C-BE32-E72D297353CC}">
              <c16:uniqueId val="{00000001-31C0-4497-960D-E1537D48FCAE}"/>
            </c:ext>
          </c:extLst>
        </c:ser>
        <c:ser>
          <c:idx val="1"/>
          <c:order val="2"/>
          <c:tx>
            <c:strRef>
              <c:f>'19-2要件の変化への対応・位置づけ'!$Q$5</c:f>
              <c:strCache>
                <c:ptCount val="1"/>
                <c:pt idx="0">
                  <c:v>どちらともいえない</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'19-2要件の変化への対応・位置づけ'!$N$24:$N$31</c:f>
              <c:strCache>
                <c:ptCount val="8"/>
                <c:pt idx="0">
                  <c:v>技術者の教育・訓練、スキルの向上（n=170）</c:v>
                </c:pt>
                <c:pt idx="1">
                  <c:v>クラウド（デジタルツイン・仮想化技術を含む）の活用（n=169）</c:v>
                </c:pt>
                <c:pt idx="2">
                  <c:v>新たな技術（AI、5G等）の導入（n=165）</c:v>
                </c:pt>
                <c:pt idx="3">
                  <c:v>ソフトウェア・プラットフォームの導入（n=163）</c:v>
                </c:pt>
                <c:pt idx="4">
                  <c:v>ハードウェアの高機能・高性能化（n=167）</c:v>
                </c:pt>
                <c:pt idx="5">
                  <c:v>アーキテクチャの見直し（n=156）</c:v>
                </c:pt>
                <c:pt idx="6">
                  <c:v>新たな開発スタイル（アジャイル、DevOps等）の導入（n=157）</c:v>
                </c:pt>
                <c:pt idx="7">
                  <c:v>外部の専門企業への委託（n=164）</c:v>
                </c:pt>
              </c:strCache>
            </c:strRef>
          </c:cat>
          <c:val>
            <c:numRef>
              <c:f>'19-2要件の変化への対応・位置づけ'!$Q$24:$Q$31</c:f>
              <c:numCache>
                <c:formatCode>0.0%</c:formatCode>
                <c:ptCount val="8"/>
                <c:pt idx="0">
                  <c:v>8.0924855491329481E-2</c:v>
                </c:pt>
                <c:pt idx="1">
                  <c:v>0.15606936416184972</c:v>
                </c:pt>
                <c:pt idx="2">
                  <c:v>0.19883040935672514</c:v>
                </c:pt>
                <c:pt idx="3">
                  <c:v>0.25294117647058822</c:v>
                </c:pt>
                <c:pt idx="4">
                  <c:v>0.17543859649122806</c:v>
                </c:pt>
                <c:pt idx="5">
                  <c:v>0.29166666666666669</c:v>
                </c:pt>
                <c:pt idx="6">
                  <c:v>0.20588235294117646</c:v>
                </c:pt>
                <c:pt idx="7">
                  <c:v>0.3411764705882353</c:v>
                </c:pt>
              </c:numCache>
            </c:numRef>
          </c:val>
          <c:extLst>
            <c:ext xmlns:c16="http://schemas.microsoft.com/office/drawing/2014/chart" uri="{C3380CC4-5D6E-409C-BE32-E72D297353CC}">
              <c16:uniqueId val="{00000002-31C0-4497-960D-E1537D48FCAE}"/>
            </c:ext>
          </c:extLst>
        </c:ser>
        <c:ser>
          <c:idx val="3"/>
          <c:order val="3"/>
          <c:tx>
            <c:strRef>
              <c:f>'19-2要件の変化への対応・位置づけ'!$R$5</c:f>
              <c:strCache>
                <c:ptCount val="1"/>
                <c:pt idx="0">
                  <c:v>あまり重要と思わない</c:v>
                </c:pt>
              </c:strCache>
            </c:strRef>
          </c:tx>
          <c:spPr>
            <a:solidFill>
              <a:schemeClr val="accent6">
                <a:lumMod val="40000"/>
                <a:lumOff val="6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31C0-4497-960D-E1537D48FCAE}"/>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'19-2要件の変化への対応・位置づけ'!$N$24:$N$31</c:f>
              <c:strCache>
                <c:ptCount val="8"/>
                <c:pt idx="0">
                  <c:v>技術者の教育・訓練、スキルの向上（n=170）</c:v>
                </c:pt>
                <c:pt idx="1">
                  <c:v>クラウド（デジタルツイン・仮想化技術を含む）の活用（n=169）</c:v>
                </c:pt>
                <c:pt idx="2">
                  <c:v>新たな技術（AI、5G等）の導入（n=165）</c:v>
                </c:pt>
                <c:pt idx="3">
                  <c:v>ソフトウェア・プラットフォームの導入（n=163）</c:v>
                </c:pt>
                <c:pt idx="4">
                  <c:v>ハードウェアの高機能・高性能化（n=167）</c:v>
                </c:pt>
                <c:pt idx="5">
                  <c:v>アーキテクチャの見直し（n=156）</c:v>
                </c:pt>
                <c:pt idx="6">
                  <c:v>新たな開発スタイル（アジャイル、DevOps等）の導入（n=157）</c:v>
                </c:pt>
                <c:pt idx="7">
                  <c:v>外部の専門企業への委託（n=164）</c:v>
                </c:pt>
              </c:strCache>
            </c:strRef>
          </c:cat>
          <c:val>
            <c:numRef>
              <c:f>'19-2要件の変化への対応・位置づけ'!$R$24:$R$31</c:f>
              <c:numCache>
                <c:formatCode>0.0%</c:formatCode>
                <c:ptCount val="8"/>
                <c:pt idx="0">
                  <c:v>0</c:v>
                </c:pt>
                <c:pt idx="1">
                  <c:v>4.6242774566473986E-2</c:v>
                </c:pt>
                <c:pt idx="2">
                  <c:v>4.0935672514619881E-2</c:v>
                </c:pt>
                <c:pt idx="3">
                  <c:v>2.9411764705882353E-2</c:v>
                </c:pt>
                <c:pt idx="4">
                  <c:v>4.6783625730994149E-2</c:v>
                </c:pt>
                <c:pt idx="5">
                  <c:v>4.1666666666666664E-2</c:v>
                </c:pt>
                <c:pt idx="6">
                  <c:v>5.8823529411764705E-2</c:v>
                </c:pt>
                <c:pt idx="7">
                  <c:v>9.4117647058823528E-2</c:v>
                </c:pt>
              </c:numCache>
            </c:numRef>
          </c:val>
          <c:extLst>
            <c:ext xmlns:c16="http://schemas.microsoft.com/office/drawing/2014/chart" uri="{C3380CC4-5D6E-409C-BE32-E72D297353CC}">
              <c16:uniqueId val="{00000004-31C0-4497-960D-E1537D48FCAE}"/>
            </c:ext>
          </c:extLst>
        </c:ser>
        <c:ser>
          <c:idx val="4"/>
          <c:order val="4"/>
          <c:tx>
            <c:strRef>
              <c:f>'19-2要件の変化への対応・位置づけ'!$S$5</c:f>
              <c:strCache>
                <c:ptCount val="1"/>
                <c:pt idx="0">
                  <c:v>重要と思わない</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31C0-4497-960D-E1537D48FCAE}"/>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C0-4497-960D-E1537D48FCAE}"/>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C0-4497-960D-E1537D48FCAE}"/>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1C0-4497-960D-E1537D48FCAE}"/>
                </c:ext>
              </c:extLst>
            </c:dLbl>
            <c:dLbl>
              <c:idx val="5"/>
              <c:layout>
                <c:manualLayout>
                  <c:x val="3.4285615555482763E-3"/>
                  <c:y val="-8.14480322565462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C0-4497-960D-E1537D48FCAE}"/>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1C0-4497-960D-E1537D48FCAE}"/>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'19-2要件の変化への対応・位置づけ'!$N$24:$N$31</c:f>
              <c:strCache>
                <c:ptCount val="8"/>
                <c:pt idx="0">
                  <c:v>技術者の教育・訓練、スキルの向上（n=170）</c:v>
                </c:pt>
                <c:pt idx="1">
                  <c:v>クラウド（デジタルツイン・仮想化技術を含む）の活用（n=169）</c:v>
                </c:pt>
                <c:pt idx="2">
                  <c:v>新たな技術（AI、5G等）の導入（n=165）</c:v>
                </c:pt>
                <c:pt idx="3">
                  <c:v>ソフトウェア・プラットフォームの導入（n=163）</c:v>
                </c:pt>
                <c:pt idx="4">
                  <c:v>ハードウェアの高機能・高性能化（n=167）</c:v>
                </c:pt>
                <c:pt idx="5">
                  <c:v>アーキテクチャの見直し（n=156）</c:v>
                </c:pt>
                <c:pt idx="6">
                  <c:v>新たな開発スタイル（アジャイル、DevOps等）の導入（n=157）</c:v>
                </c:pt>
                <c:pt idx="7">
                  <c:v>外部の専門企業への委託（n=164）</c:v>
                </c:pt>
              </c:strCache>
            </c:strRef>
          </c:cat>
          <c:val>
            <c:numRef>
              <c:f>'19-2要件の変化への対応・位置づけ'!$S$24:$S$31</c:f>
              <c:numCache>
                <c:formatCode>0.0%</c:formatCode>
                <c:ptCount val="8"/>
                <c:pt idx="0">
                  <c:v>0</c:v>
                </c:pt>
                <c:pt idx="1">
                  <c:v>3.4682080924855488E-2</c:v>
                </c:pt>
                <c:pt idx="2">
                  <c:v>2.3391812865497075E-2</c:v>
                </c:pt>
                <c:pt idx="3">
                  <c:v>2.3529411764705882E-2</c:v>
                </c:pt>
                <c:pt idx="4">
                  <c:v>2.3391812865497075E-2</c:v>
                </c:pt>
                <c:pt idx="5">
                  <c:v>1.7857142857142856E-2</c:v>
                </c:pt>
                <c:pt idx="6">
                  <c:v>1.7647058823529412E-2</c:v>
                </c:pt>
                <c:pt idx="7">
                  <c:v>8.8235294117647065E-2</c:v>
                </c:pt>
              </c:numCache>
            </c:numRef>
          </c:val>
          <c:extLst>
            <c:ext xmlns:c16="http://schemas.microsoft.com/office/drawing/2014/chart" uri="{C3380CC4-5D6E-409C-BE32-E72D297353CC}">
              <c16:uniqueId val="{0000000B-31C0-4497-960D-E1537D48FCAE}"/>
            </c:ext>
          </c:extLst>
        </c:ser>
        <c:ser>
          <c:idx val="5"/>
          <c:order val="5"/>
          <c:tx>
            <c:strRef>
              <c:f>'19-2要件の変化への対応・位置づけ'!$T$5</c:f>
              <c:strCache>
                <c:ptCount val="1"/>
                <c:pt idx="0">
                  <c:v>わからない</c:v>
                </c:pt>
              </c:strCache>
            </c:strRef>
          </c:tx>
          <c:spPr>
            <a:solidFill>
              <a:schemeClr val="bg1"/>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1C0-4497-960D-E1537D48FCAE}"/>
                </c:ext>
              </c:extLst>
            </c:dLbl>
            <c:dLbl>
              <c:idx val="4"/>
              <c:layout>
                <c:manualLayout>
                  <c:x val="1.02856846666448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70-4E38-9714-DF97DB4ABAC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'19-2要件の変化への対応・位置づけ'!$N$24:$N$31</c:f>
              <c:strCache>
                <c:ptCount val="8"/>
                <c:pt idx="0">
                  <c:v>技術者の教育・訓練、スキルの向上（n=170）</c:v>
                </c:pt>
                <c:pt idx="1">
                  <c:v>クラウド（デジタルツイン・仮想化技術を含む）の活用（n=169）</c:v>
                </c:pt>
                <c:pt idx="2">
                  <c:v>新たな技術（AI、5G等）の導入（n=165）</c:v>
                </c:pt>
                <c:pt idx="3">
                  <c:v>ソフトウェア・プラットフォームの導入（n=163）</c:v>
                </c:pt>
                <c:pt idx="4">
                  <c:v>ハードウェアの高機能・高性能化（n=167）</c:v>
                </c:pt>
                <c:pt idx="5">
                  <c:v>アーキテクチャの見直し（n=156）</c:v>
                </c:pt>
                <c:pt idx="6">
                  <c:v>新たな開発スタイル（アジャイル、DevOps等）の導入（n=157）</c:v>
                </c:pt>
                <c:pt idx="7">
                  <c:v>外部の専門企業への委託（n=164）</c:v>
                </c:pt>
              </c:strCache>
            </c:strRef>
          </c:cat>
          <c:val>
            <c:numRef>
              <c:f>'19-2要件の変化への対応・位置づけ'!$T$24:$T$31</c:f>
              <c:numCache>
                <c:formatCode>0.0%</c:formatCode>
                <c:ptCount val="8"/>
                <c:pt idx="0">
                  <c:v>1.7341040462427744E-2</c:v>
                </c:pt>
                <c:pt idx="1">
                  <c:v>2.3121387283236993E-2</c:v>
                </c:pt>
                <c:pt idx="2">
                  <c:v>3.5087719298245612E-2</c:v>
                </c:pt>
                <c:pt idx="3">
                  <c:v>4.1176470588235294E-2</c:v>
                </c:pt>
                <c:pt idx="4">
                  <c:v>2.3391812865497075E-2</c:v>
                </c:pt>
                <c:pt idx="5">
                  <c:v>7.1428571428571425E-2</c:v>
                </c:pt>
                <c:pt idx="6">
                  <c:v>7.6470588235294124E-2</c:v>
                </c:pt>
                <c:pt idx="7">
                  <c:v>3.5294117647058823E-2</c:v>
                </c:pt>
              </c:numCache>
            </c:numRef>
          </c:val>
          <c:extLst>
            <c:ext xmlns:c16="http://schemas.microsoft.com/office/drawing/2014/chart" uri="{C3380CC4-5D6E-409C-BE32-E72D297353CC}">
              <c16:uniqueId val="{0000000F-31C0-4497-960D-E1537D48FCAE}"/>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134335201493164"/>
          <c:h val="4.016034704204018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94736357114648"/>
          <c:y val="0.12416454425871909"/>
          <c:w val="0.60845530073614174"/>
          <c:h val="0.72979590853841003"/>
        </c:manualLayout>
      </c:layout>
      <c:barChart>
        <c:barDir val="bar"/>
        <c:grouping val="stacked"/>
        <c:varyColors val="0"/>
        <c:ser>
          <c:idx val="0"/>
          <c:order val="0"/>
          <c:tx>
            <c:strRef>
              <c:f>'19-2要件の変化への対応・位置づけ'!$O$5</c:f>
              <c:strCache>
                <c:ptCount val="1"/>
                <c:pt idx="0">
                  <c:v>重要と思う</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'19-2要件の変化への対応・位置づけ'!$N$33:$N$40</c:f>
              <c:strCache>
                <c:ptCount val="8"/>
                <c:pt idx="0">
                  <c:v>技術者の教育・訓練、スキルの向上（n=329）</c:v>
                </c:pt>
                <c:pt idx="1">
                  <c:v>クラウド（デジタルツイン・仮想化技術を含む）の活用（n=321）</c:v>
                </c:pt>
                <c:pt idx="2">
                  <c:v>新たな技術（AI、5G等）の導入（n=317）</c:v>
                </c:pt>
                <c:pt idx="3">
                  <c:v>ソフトウェア・プラットフォームの導入（n=311）</c:v>
                </c:pt>
                <c:pt idx="4">
                  <c:v>ハードウェアの高機能・高性能化（n=308）</c:v>
                </c:pt>
                <c:pt idx="5">
                  <c:v>アーキテクチャの見直し（n=297）</c:v>
                </c:pt>
                <c:pt idx="6">
                  <c:v>新たな開発スタイル（アジャイル、DevOps等）の導入（n=310）</c:v>
                </c:pt>
                <c:pt idx="7">
                  <c:v>外部の専門企業への委託（n=305）</c:v>
                </c:pt>
              </c:strCache>
            </c:strRef>
          </c:cat>
          <c:val>
            <c:numRef>
              <c:f>'19-2要件の変化への対応・位置づけ'!$O$33:$O$40</c:f>
              <c:numCache>
                <c:formatCode>0.0%</c:formatCode>
                <c:ptCount val="8"/>
                <c:pt idx="0">
                  <c:v>0.57988165680473369</c:v>
                </c:pt>
                <c:pt idx="1">
                  <c:v>0.39583333333333331</c:v>
                </c:pt>
                <c:pt idx="2">
                  <c:v>0.32432432432432434</c:v>
                </c:pt>
                <c:pt idx="3">
                  <c:v>0.2507462686567164</c:v>
                </c:pt>
                <c:pt idx="4">
                  <c:v>0.19879518072289157</c:v>
                </c:pt>
                <c:pt idx="5">
                  <c:v>0.22054380664652568</c:v>
                </c:pt>
                <c:pt idx="6">
                  <c:v>0.25525525525525528</c:v>
                </c:pt>
                <c:pt idx="7">
                  <c:v>0.10240963855421686</c:v>
                </c:pt>
              </c:numCache>
            </c:numRef>
          </c:val>
          <c:extLst>
            <c:ext xmlns:c16="http://schemas.microsoft.com/office/drawing/2014/chart" uri="{C3380CC4-5D6E-409C-BE32-E72D297353CC}">
              <c16:uniqueId val="{00000000-8CB3-498A-A16F-3D2A029DE0DD}"/>
            </c:ext>
          </c:extLst>
        </c:ser>
        <c:ser>
          <c:idx val="2"/>
          <c:order val="1"/>
          <c:tx>
            <c:strRef>
              <c:f>'19-2要件の変化への対応・位置づけ'!$P$5</c:f>
              <c:strCache>
                <c:ptCount val="1"/>
                <c:pt idx="0">
                  <c:v>やや重要と思う</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'19-2要件の変化への対応・位置づけ'!$N$33:$N$40</c:f>
              <c:strCache>
                <c:ptCount val="8"/>
                <c:pt idx="0">
                  <c:v>技術者の教育・訓練、スキルの向上（n=329）</c:v>
                </c:pt>
                <c:pt idx="1">
                  <c:v>クラウド（デジタルツイン・仮想化技術を含む）の活用（n=321）</c:v>
                </c:pt>
                <c:pt idx="2">
                  <c:v>新たな技術（AI、5G等）の導入（n=317）</c:v>
                </c:pt>
                <c:pt idx="3">
                  <c:v>ソフトウェア・プラットフォームの導入（n=311）</c:v>
                </c:pt>
                <c:pt idx="4">
                  <c:v>ハードウェアの高機能・高性能化（n=308）</c:v>
                </c:pt>
                <c:pt idx="5">
                  <c:v>アーキテクチャの見直し（n=297）</c:v>
                </c:pt>
                <c:pt idx="6">
                  <c:v>新たな開発スタイル（アジャイル、DevOps等）の導入（n=310）</c:v>
                </c:pt>
                <c:pt idx="7">
                  <c:v>外部の専門企業への委託（n=305）</c:v>
                </c:pt>
              </c:strCache>
            </c:strRef>
          </c:cat>
          <c:val>
            <c:numRef>
              <c:f>'19-2要件の変化への対応・位置づけ'!$P$33:$P$40</c:f>
              <c:numCache>
                <c:formatCode>0.0%</c:formatCode>
                <c:ptCount val="8"/>
                <c:pt idx="0">
                  <c:v>0.29289940828402367</c:v>
                </c:pt>
                <c:pt idx="1">
                  <c:v>0.36607142857142855</c:v>
                </c:pt>
                <c:pt idx="2">
                  <c:v>0.34534534534534533</c:v>
                </c:pt>
                <c:pt idx="3">
                  <c:v>0.41194029850746267</c:v>
                </c:pt>
                <c:pt idx="4">
                  <c:v>0.38554216867469882</c:v>
                </c:pt>
                <c:pt idx="5">
                  <c:v>0.31722054380664655</c:v>
                </c:pt>
                <c:pt idx="6">
                  <c:v>0.34234234234234234</c:v>
                </c:pt>
                <c:pt idx="7">
                  <c:v>0.29819277108433734</c:v>
                </c:pt>
              </c:numCache>
            </c:numRef>
          </c:val>
          <c:extLst>
            <c:ext xmlns:c16="http://schemas.microsoft.com/office/drawing/2014/chart" uri="{C3380CC4-5D6E-409C-BE32-E72D297353CC}">
              <c16:uniqueId val="{00000001-8CB3-498A-A16F-3D2A029DE0DD}"/>
            </c:ext>
          </c:extLst>
        </c:ser>
        <c:ser>
          <c:idx val="1"/>
          <c:order val="2"/>
          <c:tx>
            <c:strRef>
              <c:f>'19-2要件の変化への対応・位置づけ'!$Q$5</c:f>
              <c:strCache>
                <c:ptCount val="1"/>
                <c:pt idx="0">
                  <c:v>どちらともいえない</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'19-2要件の変化への対応・位置づけ'!$N$33:$N$40</c:f>
              <c:strCache>
                <c:ptCount val="8"/>
                <c:pt idx="0">
                  <c:v>技術者の教育・訓練、スキルの向上（n=329）</c:v>
                </c:pt>
                <c:pt idx="1">
                  <c:v>クラウド（デジタルツイン・仮想化技術を含む）の活用（n=321）</c:v>
                </c:pt>
                <c:pt idx="2">
                  <c:v>新たな技術（AI、5G等）の導入（n=317）</c:v>
                </c:pt>
                <c:pt idx="3">
                  <c:v>ソフトウェア・プラットフォームの導入（n=311）</c:v>
                </c:pt>
                <c:pt idx="4">
                  <c:v>ハードウェアの高機能・高性能化（n=308）</c:v>
                </c:pt>
                <c:pt idx="5">
                  <c:v>アーキテクチャの見直し（n=297）</c:v>
                </c:pt>
                <c:pt idx="6">
                  <c:v>新たな開発スタイル（アジャイル、DevOps等）の導入（n=310）</c:v>
                </c:pt>
                <c:pt idx="7">
                  <c:v>外部の専門企業への委託（n=305）</c:v>
                </c:pt>
              </c:strCache>
            </c:strRef>
          </c:cat>
          <c:val>
            <c:numRef>
              <c:f>'19-2要件の変化への対応・位置づけ'!$Q$33:$Q$40</c:f>
              <c:numCache>
                <c:formatCode>0.0%</c:formatCode>
                <c:ptCount val="8"/>
                <c:pt idx="0">
                  <c:v>8.2840236686390539E-2</c:v>
                </c:pt>
                <c:pt idx="1">
                  <c:v>0.14880952380952381</c:v>
                </c:pt>
                <c:pt idx="2">
                  <c:v>0.22522522522522523</c:v>
                </c:pt>
                <c:pt idx="3">
                  <c:v>0.22686567164179106</c:v>
                </c:pt>
                <c:pt idx="4">
                  <c:v>0.26807228915662651</c:v>
                </c:pt>
                <c:pt idx="5">
                  <c:v>0.29909365558912387</c:v>
                </c:pt>
                <c:pt idx="6">
                  <c:v>0.26726726726726729</c:v>
                </c:pt>
                <c:pt idx="7">
                  <c:v>0.36746987951807231</c:v>
                </c:pt>
              </c:numCache>
            </c:numRef>
          </c:val>
          <c:extLst>
            <c:ext xmlns:c16="http://schemas.microsoft.com/office/drawing/2014/chart" uri="{C3380CC4-5D6E-409C-BE32-E72D297353CC}">
              <c16:uniqueId val="{00000002-8CB3-498A-A16F-3D2A029DE0DD}"/>
            </c:ext>
          </c:extLst>
        </c:ser>
        <c:ser>
          <c:idx val="3"/>
          <c:order val="3"/>
          <c:tx>
            <c:strRef>
              <c:f>'19-2要件の変化への対応・位置づけ'!$R$5</c:f>
              <c:strCache>
                <c:ptCount val="1"/>
                <c:pt idx="0">
                  <c:v>あまり重要と思わない</c:v>
                </c:pt>
              </c:strCache>
            </c:strRef>
          </c:tx>
          <c:spPr>
            <a:solidFill>
              <a:schemeClr val="accent6">
                <a:lumMod val="40000"/>
                <a:lumOff val="6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8CB3-498A-A16F-3D2A029DE0DD}"/>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B3-498A-A16F-3D2A029DE0DD}"/>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'19-2要件の変化への対応・位置づけ'!$N$33:$N$40</c:f>
              <c:strCache>
                <c:ptCount val="8"/>
                <c:pt idx="0">
                  <c:v>技術者の教育・訓練、スキルの向上（n=329）</c:v>
                </c:pt>
                <c:pt idx="1">
                  <c:v>クラウド（デジタルツイン・仮想化技術を含む）の活用（n=321）</c:v>
                </c:pt>
                <c:pt idx="2">
                  <c:v>新たな技術（AI、5G等）の導入（n=317）</c:v>
                </c:pt>
                <c:pt idx="3">
                  <c:v>ソフトウェア・プラットフォームの導入（n=311）</c:v>
                </c:pt>
                <c:pt idx="4">
                  <c:v>ハードウェアの高機能・高性能化（n=308）</c:v>
                </c:pt>
                <c:pt idx="5">
                  <c:v>アーキテクチャの見直し（n=297）</c:v>
                </c:pt>
                <c:pt idx="6">
                  <c:v>新たな開発スタイル（アジャイル、DevOps等）の導入（n=310）</c:v>
                </c:pt>
                <c:pt idx="7">
                  <c:v>外部の専門企業への委託（n=305）</c:v>
                </c:pt>
              </c:strCache>
            </c:strRef>
          </c:cat>
          <c:val>
            <c:numRef>
              <c:f>'19-2要件の変化への対応・位置づけ'!$R$33:$R$40</c:f>
              <c:numCache>
                <c:formatCode>0.0%</c:formatCode>
                <c:ptCount val="8"/>
                <c:pt idx="0">
                  <c:v>8.8757396449704144E-3</c:v>
                </c:pt>
                <c:pt idx="1">
                  <c:v>2.3809523809523808E-2</c:v>
                </c:pt>
                <c:pt idx="2">
                  <c:v>3.903903903903904E-2</c:v>
                </c:pt>
                <c:pt idx="3">
                  <c:v>2.3880597014925373E-2</c:v>
                </c:pt>
                <c:pt idx="4">
                  <c:v>6.0240963855421686E-2</c:v>
                </c:pt>
                <c:pt idx="5">
                  <c:v>4.2296072507552872E-2</c:v>
                </c:pt>
                <c:pt idx="6">
                  <c:v>4.5045045045045043E-2</c:v>
                </c:pt>
                <c:pt idx="7">
                  <c:v>8.1325301204819275E-2</c:v>
                </c:pt>
              </c:numCache>
            </c:numRef>
          </c:val>
          <c:extLst>
            <c:ext xmlns:c16="http://schemas.microsoft.com/office/drawing/2014/chart" uri="{C3380CC4-5D6E-409C-BE32-E72D297353CC}">
              <c16:uniqueId val="{00000006-8CB3-498A-A16F-3D2A029DE0DD}"/>
            </c:ext>
          </c:extLst>
        </c:ser>
        <c:ser>
          <c:idx val="4"/>
          <c:order val="4"/>
          <c:tx>
            <c:strRef>
              <c:f>'19-2要件の変化への対応・位置づけ'!$S$5</c:f>
              <c:strCache>
                <c:ptCount val="1"/>
                <c:pt idx="0">
                  <c:v>重要と思わない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'19-2要件の変化への対応・位置づけ'!$N$33:$N$40</c:f>
              <c:strCache>
                <c:ptCount val="8"/>
                <c:pt idx="0">
                  <c:v>技術者の教育・訓練、スキルの向上（n=329）</c:v>
                </c:pt>
                <c:pt idx="1">
                  <c:v>クラウド（デジタルツイン・仮想化技術を含む）の活用（n=321）</c:v>
                </c:pt>
                <c:pt idx="2">
                  <c:v>新たな技術（AI、5G等）の導入（n=317）</c:v>
                </c:pt>
                <c:pt idx="3">
                  <c:v>ソフトウェア・プラットフォームの導入（n=311）</c:v>
                </c:pt>
                <c:pt idx="4">
                  <c:v>ハードウェアの高機能・高性能化（n=308）</c:v>
                </c:pt>
                <c:pt idx="5">
                  <c:v>アーキテクチャの見直し（n=297）</c:v>
                </c:pt>
                <c:pt idx="6">
                  <c:v>新たな開発スタイル（アジャイル、DevOps等）の導入（n=310）</c:v>
                </c:pt>
                <c:pt idx="7">
                  <c:v>外部の専門企業への委託（n=305）</c:v>
                </c:pt>
              </c:strCache>
            </c:strRef>
          </c:cat>
          <c:val>
            <c:numRef>
              <c:f>'19-2要件の変化への対応・位置づけ'!$S$33:$S$40</c:f>
              <c:numCache>
                <c:formatCode>0.0%</c:formatCode>
                <c:ptCount val="8"/>
                <c:pt idx="0">
                  <c:v>8.8757396449704144E-3</c:v>
                </c:pt>
                <c:pt idx="1">
                  <c:v>2.0833333333333332E-2</c:v>
                </c:pt>
                <c:pt idx="2">
                  <c:v>1.8018018018018018E-2</c:v>
                </c:pt>
                <c:pt idx="3">
                  <c:v>1.4925373134328358E-2</c:v>
                </c:pt>
                <c:pt idx="4">
                  <c:v>1.5060240963855422E-2</c:v>
                </c:pt>
                <c:pt idx="5">
                  <c:v>1.812688821752266E-2</c:v>
                </c:pt>
                <c:pt idx="6">
                  <c:v>2.1021021021021023E-2</c:v>
                </c:pt>
                <c:pt idx="7">
                  <c:v>6.9277108433734941E-2</c:v>
                </c:pt>
              </c:numCache>
            </c:numRef>
          </c:val>
          <c:extLst>
            <c:ext xmlns:c16="http://schemas.microsoft.com/office/drawing/2014/chart" uri="{C3380CC4-5D6E-409C-BE32-E72D297353CC}">
              <c16:uniqueId val="{0000000E-8CB3-498A-A16F-3D2A029DE0DD}"/>
            </c:ext>
          </c:extLst>
        </c:ser>
        <c:ser>
          <c:idx val="5"/>
          <c:order val="5"/>
          <c:tx>
            <c:strRef>
              <c:f>'19-2要件の変化への対応・位置づけ'!$T$5</c:f>
              <c:strCache>
                <c:ptCount val="1"/>
                <c:pt idx="0">
                  <c:v>わからない</c:v>
                </c:pt>
              </c:strCache>
            </c:strRef>
          </c:tx>
          <c:spPr>
            <a:solidFill>
              <a:schemeClr val="bg1"/>
            </a:solidFill>
            <a:ln>
              <a:solidFill>
                <a:schemeClr val="tx1"/>
              </a:solidFill>
            </a:ln>
            <a:effectLst/>
          </c:spPr>
          <c:invertIfNegative val="0"/>
          <c:dLbls>
            <c:dLbl>
              <c:idx val="0"/>
              <c:layout>
                <c:manualLayout>
                  <c:x val="9.142830814795235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64-4B4A-9894-07D48A662FB8}"/>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'19-2要件の変化への対応・位置づけ'!$N$33:$N$40</c:f>
              <c:strCache>
                <c:ptCount val="8"/>
                <c:pt idx="0">
                  <c:v>技術者の教育・訓練、スキルの向上（n=329）</c:v>
                </c:pt>
                <c:pt idx="1">
                  <c:v>クラウド（デジタルツイン・仮想化技術を含む）の活用（n=321）</c:v>
                </c:pt>
                <c:pt idx="2">
                  <c:v>新たな技術（AI、5G等）の導入（n=317）</c:v>
                </c:pt>
                <c:pt idx="3">
                  <c:v>ソフトウェア・プラットフォームの導入（n=311）</c:v>
                </c:pt>
                <c:pt idx="4">
                  <c:v>ハードウェアの高機能・高性能化（n=308）</c:v>
                </c:pt>
                <c:pt idx="5">
                  <c:v>アーキテクチャの見直し（n=297）</c:v>
                </c:pt>
                <c:pt idx="6">
                  <c:v>新たな開発スタイル（アジャイル、DevOps等）の導入（n=310）</c:v>
                </c:pt>
                <c:pt idx="7">
                  <c:v>外部の専門企業への委託（n=305）</c:v>
                </c:pt>
              </c:strCache>
            </c:strRef>
          </c:cat>
          <c:val>
            <c:numRef>
              <c:f>'19-2要件の変化への対応・位置づけ'!$T$33:$T$40</c:f>
              <c:numCache>
                <c:formatCode>0.0%</c:formatCode>
                <c:ptCount val="8"/>
                <c:pt idx="0">
                  <c:v>2.6627218934911243E-2</c:v>
                </c:pt>
                <c:pt idx="1">
                  <c:v>4.4642857142857144E-2</c:v>
                </c:pt>
                <c:pt idx="2">
                  <c:v>4.8048048048048048E-2</c:v>
                </c:pt>
                <c:pt idx="3">
                  <c:v>7.1641791044776124E-2</c:v>
                </c:pt>
                <c:pt idx="4">
                  <c:v>7.2289156626506021E-2</c:v>
                </c:pt>
                <c:pt idx="5">
                  <c:v>0.1027190332326284</c:v>
                </c:pt>
                <c:pt idx="6">
                  <c:v>6.9069069069069067E-2</c:v>
                </c:pt>
                <c:pt idx="7">
                  <c:v>8.1325301204819275E-2</c:v>
                </c:pt>
              </c:numCache>
            </c:numRef>
          </c:val>
          <c:extLst>
            <c:ext xmlns:c16="http://schemas.microsoft.com/office/drawing/2014/chart" uri="{C3380CC4-5D6E-409C-BE32-E72D297353CC}">
              <c16:uniqueId val="{0000000F-8CB3-498A-A16F-3D2A029DE0DD}"/>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200030878493131"/>
          <c:h val="4.016034704204018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22122605961378"/>
          <c:y val="0.12669027777777778"/>
          <c:w val="0.58020966191107315"/>
          <c:h val="0.72979590853841003"/>
        </c:manualLayout>
      </c:layout>
      <c:barChart>
        <c:barDir val="bar"/>
        <c:grouping val="stacked"/>
        <c:varyColors val="0"/>
        <c:ser>
          <c:idx val="0"/>
          <c:order val="0"/>
          <c:tx>
            <c:strRef>
              <c:f>'19-3要件の変化への対応・従業員別'!$O$5</c:f>
              <c:strCache>
                <c:ptCount val="1"/>
                <c:pt idx="0">
                  <c:v>重要と思う</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'19-3要件の変化への対応・従業員別'!$N$6:$N$13</c:f>
              <c:strCache>
                <c:ptCount val="8"/>
                <c:pt idx="0">
                  <c:v>技術者の教育・訓練、スキルの向上（n=361）</c:v>
                </c:pt>
                <c:pt idx="1">
                  <c:v>クラウド（デジタルツイン・仮想化技術を含む）の活用（n=351）</c:v>
                </c:pt>
                <c:pt idx="2">
                  <c:v>新たな技術（AI、5G等）の導入（n=346）</c:v>
                </c:pt>
                <c:pt idx="3">
                  <c:v>ソフトウェア・プラットフォームの導入（n=347）</c:v>
                </c:pt>
                <c:pt idx="4">
                  <c:v>ハードウェアの高機能・高性能化（n=357）</c:v>
                </c:pt>
                <c:pt idx="5">
                  <c:v>アーキテクチャの見直し（n=331）</c:v>
                </c:pt>
                <c:pt idx="6">
                  <c:v>新たな開発スタイル（アジャイル、DevOps等）の導入（n=328）</c:v>
                </c:pt>
                <c:pt idx="7">
                  <c:v>外部の専門企業への委託（n=344）</c:v>
                </c:pt>
              </c:strCache>
            </c:strRef>
          </c:cat>
          <c:val>
            <c:numRef>
              <c:f>'19-3要件の変化への対応・従業員別'!$O$6:$O$13</c:f>
              <c:numCache>
                <c:formatCode>0.0%</c:formatCode>
                <c:ptCount val="8"/>
                <c:pt idx="0">
                  <c:v>0.43080939947780678</c:v>
                </c:pt>
                <c:pt idx="1">
                  <c:v>0.27415143603133157</c:v>
                </c:pt>
                <c:pt idx="2">
                  <c:v>0.2486910994764398</c:v>
                </c:pt>
                <c:pt idx="3">
                  <c:v>0.23759791122715404</c:v>
                </c:pt>
                <c:pt idx="4">
                  <c:v>0.234375</c:v>
                </c:pt>
                <c:pt idx="5">
                  <c:v>0.1994750656167979</c:v>
                </c:pt>
                <c:pt idx="6">
                  <c:v>0.14550264550264549</c:v>
                </c:pt>
                <c:pt idx="7">
                  <c:v>0.10317460317460317</c:v>
                </c:pt>
              </c:numCache>
            </c:numRef>
          </c:val>
          <c:extLst>
            <c:ext xmlns:c16="http://schemas.microsoft.com/office/drawing/2014/chart" uri="{C3380CC4-5D6E-409C-BE32-E72D297353CC}">
              <c16:uniqueId val="{00000000-92C2-4FFA-9E22-0FFD11AD3B1C}"/>
            </c:ext>
          </c:extLst>
        </c:ser>
        <c:ser>
          <c:idx val="2"/>
          <c:order val="1"/>
          <c:tx>
            <c:strRef>
              <c:f>'19-3要件の変化への対応・従業員別'!$P$5</c:f>
              <c:strCache>
                <c:ptCount val="1"/>
                <c:pt idx="0">
                  <c:v>やや重要と思う</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'19-3要件の変化への対応・従業員別'!$N$6:$N$13</c:f>
              <c:strCache>
                <c:ptCount val="8"/>
                <c:pt idx="0">
                  <c:v>技術者の教育・訓練、スキルの向上（n=361）</c:v>
                </c:pt>
                <c:pt idx="1">
                  <c:v>クラウド（デジタルツイン・仮想化技術を含む）の活用（n=351）</c:v>
                </c:pt>
                <c:pt idx="2">
                  <c:v>新たな技術（AI、5G等）の導入（n=346）</c:v>
                </c:pt>
                <c:pt idx="3">
                  <c:v>ソフトウェア・プラットフォームの導入（n=347）</c:v>
                </c:pt>
                <c:pt idx="4">
                  <c:v>ハードウェアの高機能・高性能化（n=357）</c:v>
                </c:pt>
                <c:pt idx="5">
                  <c:v>アーキテクチャの見直し（n=331）</c:v>
                </c:pt>
                <c:pt idx="6">
                  <c:v>新たな開発スタイル（アジャイル、DevOps等）の導入（n=328）</c:v>
                </c:pt>
                <c:pt idx="7">
                  <c:v>外部の専門企業への委託（n=344）</c:v>
                </c:pt>
              </c:strCache>
            </c:strRef>
          </c:cat>
          <c:val>
            <c:numRef>
              <c:f>'19-3要件の変化への対応・従業員別'!$P$6:$P$13</c:f>
              <c:numCache>
                <c:formatCode>0.0%</c:formatCode>
                <c:ptCount val="8"/>
                <c:pt idx="0">
                  <c:v>0.35248041775456918</c:v>
                </c:pt>
                <c:pt idx="1">
                  <c:v>0.33681462140992169</c:v>
                </c:pt>
                <c:pt idx="2">
                  <c:v>0.31151832460732987</c:v>
                </c:pt>
                <c:pt idx="3">
                  <c:v>0.35509138381201044</c:v>
                </c:pt>
                <c:pt idx="4">
                  <c:v>0.33854166666666669</c:v>
                </c:pt>
                <c:pt idx="5">
                  <c:v>0.29658792650918636</c:v>
                </c:pt>
                <c:pt idx="6">
                  <c:v>0.28835978835978837</c:v>
                </c:pt>
                <c:pt idx="7">
                  <c:v>0.24867724867724866</c:v>
                </c:pt>
              </c:numCache>
            </c:numRef>
          </c:val>
          <c:extLst>
            <c:ext xmlns:c16="http://schemas.microsoft.com/office/drawing/2014/chart" uri="{C3380CC4-5D6E-409C-BE32-E72D297353CC}">
              <c16:uniqueId val="{00000001-92C2-4FFA-9E22-0FFD11AD3B1C}"/>
            </c:ext>
          </c:extLst>
        </c:ser>
        <c:ser>
          <c:idx val="1"/>
          <c:order val="2"/>
          <c:tx>
            <c:strRef>
              <c:f>'19-3要件の変化への対応・従業員別'!$Q$5</c:f>
              <c:strCache>
                <c:ptCount val="1"/>
                <c:pt idx="0">
                  <c:v>どちらともいえない</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'19-3要件の変化への対応・従業員別'!$N$6:$N$13</c:f>
              <c:strCache>
                <c:ptCount val="8"/>
                <c:pt idx="0">
                  <c:v>技術者の教育・訓練、スキルの向上（n=361）</c:v>
                </c:pt>
                <c:pt idx="1">
                  <c:v>クラウド（デジタルツイン・仮想化技術を含む）の活用（n=351）</c:v>
                </c:pt>
                <c:pt idx="2">
                  <c:v>新たな技術（AI、5G等）の導入（n=346）</c:v>
                </c:pt>
                <c:pt idx="3">
                  <c:v>ソフトウェア・プラットフォームの導入（n=347）</c:v>
                </c:pt>
                <c:pt idx="4">
                  <c:v>ハードウェアの高機能・高性能化（n=357）</c:v>
                </c:pt>
                <c:pt idx="5">
                  <c:v>アーキテクチャの見直し（n=331）</c:v>
                </c:pt>
                <c:pt idx="6">
                  <c:v>新たな開発スタイル（アジャイル、DevOps等）の導入（n=328）</c:v>
                </c:pt>
                <c:pt idx="7">
                  <c:v>外部の専門企業への委託（n=344）</c:v>
                </c:pt>
              </c:strCache>
            </c:strRef>
          </c:cat>
          <c:val>
            <c:numRef>
              <c:f>'19-3要件の変化への対応・従業員別'!$Q$6:$Q$13</c:f>
              <c:numCache>
                <c:formatCode>0.0%</c:formatCode>
                <c:ptCount val="8"/>
                <c:pt idx="0">
                  <c:v>0.14099216710182769</c:v>
                </c:pt>
                <c:pt idx="1">
                  <c:v>0.1906005221932115</c:v>
                </c:pt>
                <c:pt idx="2">
                  <c:v>0.24345549738219896</c:v>
                </c:pt>
                <c:pt idx="3">
                  <c:v>0.2297650130548303</c:v>
                </c:pt>
                <c:pt idx="4">
                  <c:v>0.23958333333333334</c:v>
                </c:pt>
                <c:pt idx="5">
                  <c:v>0.28083989501312334</c:v>
                </c:pt>
                <c:pt idx="6">
                  <c:v>0.28835978835978837</c:v>
                </c:pt>
                <c:pt idx="7">
                  <c:v>0.34656084656084657</c:v>
                </c:pt>
              </c:numCache>
            </c:numRef>
          </c:val>
          <c:extLst>
            <c:ext xmlns:c16="http://schemas.microsoft.com/office/drawing/2014/chart" uri="{C3380CC4-5D6E-409C-BE32-E72D297353CC}">
              <c16:uniqueId val="{00000002-92C2-4FFA-9E22-0FFD11AD3B1C}"/>
            </c:ext>
          </c:extLst>
        </c:ser>
        <c:ser>
          <c:idx val="3"/>
          <c:order val="3"/>
          <c:tx>
            <c:strRef>
              <c:f>'19-3要件の変化への対応・従業員別'!$R$5</c:f>
              <c:strCache>
                <c:ptCount val="1"/>
                <c:pt idx="0">
                  <c:v>あまり重要と思わない</c:v>
                </c:pt>
              </c:strCache>
            </c:strRef>
          </c:tx>
          <c:spPr>
            <a:solidFill>
              <a:schemeClr val="accent6">
                <a:lumMod val="40000"/>
                <a:lumOff val="6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92C2-4FFA-9E22-0FFD11AD3B1C}"/>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'19-3要件の変化への対応・従業員別'!$N$6:$N$13</c:f>
              <c:strCache>
                <c:ptCount val="8"/>
                <c:pt idx="0">
                  <c:v>技術者の教育・訓練、スキルの向上（n=361）</c:v>
                </c:pt>
                <c:pt idx="1">
                  <c:v>クラウド（デジタルツイン・仮想化技術を含む）の活用（n=351）</c:v>
                </c:pt>
                <c:pt idx="2">
                  <c:v>新たな技術（AI、5G等）の導入（n=346）</c:v>
                </c:pt>
                <c:pt idx="3">
                  <c:v>ソフトウェア・プラットフォームの導入（n=347）</c:v>
                </c:pt>
                <c:pt idx="4">
                  <c:v>ハードウェアの高機能・高性能化（n=357）</c:v>
                </c:pt>
                <c:pt idx="5">
                  <c:v>アーキテクチャの見直し（n=331）</c:v>
                </c:pt>
                <c:pt idx="6">
                  <c:v>新たな開発スタイル（アジャイル、DevOps等）の導入（n=328）</c:v>
                </c:pt>
                <c:pt idx="7">
                  <c:v>外部の専門企業への委託（n=344）</c:v>
                </c:pt>
              </c:strCache>
            </c:strRef>
          </c:cat>
          <c:val>
            <c:numRef>
              <c:f>'19-3要件の変化への対応・従業員別'!$R$6:$R$13</c:f>
              <c:numCache>
                <c:formatCode>0.0%</c:formatCode>
                <c:ptCount val="8"/>
                <c:pt idx="0">
                  <c:v>5.2219321148825066E-3</c:v>
                </c:pt>
                <c:pt idx="1">
                  <c:v>5.7441253263707574E-2</c:v>
                </c:pt>
                <c:pt idx="2">
                  <c:v>4.712041884816754E-2</c:v>
                </c:pt>
                <c:pt idx="3">
                  <c:v>4.4386422976501305E-2</c:v>
                </c:pt>
                <c:pt idx="4">
                  <c:v>7.5520833333333329E-2</c:v>
                </c:pt>
                <c:pt idx="5">
                  <c:v>5.5118110236220472E-2</c:v>
                </c:pt>
                <c:pt idx="6">
                  <c:v>8.9947089947089942E-2</c:v>
                </c:pt>
                <c:pt idx="7">
                  <c:v>9.7883597883597878E-2</c:v>
                </c:pt>
              </c:numCache>
            </c:numRef>
          </c:val>
          <c:extLst>
            <c:ext xmlns:c16="http://schemas.microsoft.com/office/drawing/2014/chart" uri="{C3380CC4-5D6E-409C-BE32-E72D297353CC}">
              <c16:uniqueId val="{00000004-92C2-4FFA-9E22-0FFD11AD3B1C}"/>
            </c:ext>
          </c:extLst>
        </c:ser>
        <c:ser>
          <c:idx val="4"/>
          <c:order val="4"/>
          <c:tx>
            <c:strRef>
              <c:f>'19-3要件の変化への対応・従業員別'!$S$5</c:f>
              <c:strCache>
                <c:ptCount val="1"/>
                <c:pt idx="0">
                  <c:v>重要と思わない</c:v>
                </c:pt>
              </c:strCache>
            </c:strRef>
          </c:tx>
          <c:spPr>
            <a:solidFill>
              <a:schemeClr val="accent6">
                <a:lumMod val="60000"/>
                <a:lumOff val="40000"/>
              </a:schemeClr>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C2-4FFA-9E22-0FFD11AD3B1C}"/>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'19-3要件の変化への対応・従業員別'!$N$6:$N$13</c:f>
              <c:strCache>
                <c:ptCount val="8"/>
                <c:pt idx="0">
                  <c:v>技術者の教育・訓練、スキルの向上（n=361）</c:v>
                </c:pt>
                <c:pt idx="1">
                  <c:v>クラウド（デジタルツイン・仮想化技術を含む）の活用（n=351）</c:v>
                </c:pt>
                <c:pt idx="2">
                  <c:v>新たな技術（AI、5G等）の導入（n=346）</c:v>
                </c:pt>
                <c:pt idx="3">
                  <c:v>ソフトウェア・プラットフォームの導入（n=347）</c:v>
                </c:pt>
                <c:pt idx="4">
                  <c:v>ハードウェアの高機能・高性能化（n=357）</c:v>
                </c:pt>
                <c:pt idx="5">
                  <c:v>アーキテクチャの見直し（n=331）</c:v>
                </c:pt>
                <c:pt idx="6">
                  <c:v>新たな開発スタイル（アジャイル、DevOps等）の導入（n=328）</c:v>
                </c:pt>
                <c:pt idx="7">
                  <c:v>外部の専門企業への委託（n=344）</c:v>
                </c:pt>
              </c:strCache>
            </c:strRef>
          </c:cat>
          <c:val>
            <c:numRef>
              <c:f>'19-3要件の変化への対応・従業員別'!$S$6:$S$13</c:f>
              <c:numCache>
                <c:formatCode>0.0%</c:formatCode>
                <c:ptCount val="8"/>
                <c:pt idx="0">
                  <c:v>1.3054830287206266E-2</c:v>
                </c:pt>
                <c:pt idx="1">
                  <c:v>5.7441253263707574E-2</c:v>
                </c:pt>
                <c:pt idx="2">
                  <c:v>5.4973821989528798E-2</c:v>
                </c:pt>
                <c:pt idx="3">
                  <c:v>3.91644908616188E-2</c:v>
                </c:pt>
                <c:pt idx="4">
                  <c:v>4.1666666666666664E-2</c:v>
                </c:pt>
                <c:pt idx="5">
                  <c:v>3.6745406824146981E-2</c:v>
                </c:pt>
                <c:pt idx="6">
                  <c:v>5.5555555555555552E-2</c:v>
                </c:pt>
                <c:pt idx="7">
                  <c:v>0.11375661375661375</c:v>
                </c:pt>
              </c:numCache>
            </c:numRef>
          </c:val>
          <c:extLst>
            <c:ext xmlns:c16="http://schemas.microsoft.com/office/drawing/2014/chart" uri="{C3380CC4-5D6E-409C-BE32-E72D297353CC}">
              <c16:uniqueId val="{00000006-92C2-4FFA-9E22-0FFD11AD3B1C}"/>
            </c:ext>
          </c:extLst>
        </c:ser>
        <c:ser>
          <c:idx val="5"/>
          <c:order val="5"/>
          <c:tx>
            <c:strRef>
              <c:f>'19-3要件の変化への対応・従業員別'!$T$5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'19-3要件の変化への対応・従業員別'!$N$6:$N$13</c:f>
              <c:strCache>
                <c:ptCount val="8"/>
                <c:pt idx="0">
                  <c:v>技術者の教育・訓練、スキルの向上（n=361）</c:v>
                </c:pt>
                <c:pt idx="1">
                  <c:v>クラウド（デジタルツイン・仮想化技術を含む）の活用（n=351）</c:v>
                </c:pt>
                <c:pt idx="2">
                  <c:v>新たな技術（AI、5G等）の導入（n=346）</c:v>
                </c:pt>
                <c:pt idx="3">
                  <c:v>ソフトウェア・プラットフォームの導入（n=347）</c:v>
                </c:pt>
                <c:pt idx="4">
                  <c:v>ハードウェアの高機能・高性能化（n=357）</c:v>
                </c:pt>
                <c:pt idx="5">
                  <c:v>アーキテクチャの見直し（n=331）</c:v>
                </c:pt>
                <c:pt idx="6">
                  <c:v>新たな開発スタイル（アジャイル、DevOps等）の導入（n=328）</c:v>
                </c:pt>
                <c:pt idx="7">
                  <c:v>外部の専門企業への委託（n=344）</c:v>
                </c:pt>
              </c:strCache>
            </c:strRef>
          </c:cat>
          <c:val>
            <c:numRef>
              <c:f>'19-3要件の変化への対応・従業員別'!$T$6:$T$13</c:f>
              <c:numCache>
                <c:formatCode>0.0%</c:formatCode>
                <c:ptCount val="8"/>
                <c:pt idx="0">
                  <c:v>5.7441253263707574E-2</c:v>
                </c:pt>
                <c:pt idx="1">
                  <c:v>8.3550913838120106E-2</c:v>
                </c:pt>
                <c:pt idx="2">
                  <c:v>9.4240837696335081E-2</c:v>
                </c:pt>
                <c:pt idx="3">
                  <c:v>9.3994778067885115E-2</c:v>
                </c:pt>
                <c:pt idx="4">
                  <c:v>7.03125E-2</c:v>
                </c:pt>
                <c:pt idx="5">
                  <c:v>0.13123359580052493</c:v>
                </c:pt>
                <c:pt idx="6">
                  <c:v>0.13227513227513227</c:v>
                </c:pt>
                <c:pt idx="7">
                  <c:v>8.9947089947089942E-2</c:v>
                </c:pt>
              </c:numCache>
            </c:numRef>
          </c:val>
          <c:extLst>
            <c:ext xmlns:c16="http://schemas.microsoft.com/office/drawing/2014/chart" uri="{C3380CC4-5D6E-409C-BE32-E72D297353CC}">
              <c16:uniqueId val="{00000007-92C2-4FFA-9E22-0FFD11AD3B1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48704163220293"/>
          <c:y val="0.12416454425871909"/>
          <c:w val="0.58031618023553511"/>
          <c:h val="0.72979590853841003"/>
        </c:manualLayout>
      </c:layout>
      <c:barChart>
        <c:barDir val="bar"/>
        <c:grouping val="stacked"/>
        <c:varyColors val="0"/>
        <c:ser>
          <c:idx val="0"/>
          <c:order val="0"/>
          <c:tx>
            <c:strRef>
              <c:f>'19-3要件の変化への対応・従業員別'!$O$5</c:f>
              <c:strCache>
                <c:ptCount val="1"/>
                <c:pt idx="0">
                  <c:v>重要と思う</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'19-3要件の変化への対応・従業員別'!$N$15:$N$22</c:f>
              <c:strCache>
                <c:ptCount val="8"/>
                <c:pt idx="0">
                  <c:v>技術者の教育・訓練、スキルの向上（n=361）</c:v>
                </c:pt>
                <c:pt idx="1">
                  <c:v>クラウド（デジタルツイン・仮想化技術を含む）の活用（n=344）</c:v>
                </c:pt>
                <c:pt idx="2">
                  <c:v>新たな技術（AI、5G等）の導入（n=345）</c:v>
                </c:pt>
                <c:pt idx="3">
                  <c:v>ソフトウェア・プラットフォームの導入（n=337）</c:v>
                </c:pt>
                <c:pt idx="4">
                  <c:v>ハードウェアの高機能・高性能化（n=332）</c:v>
                </c:pt>
                <c:pt idx="5">
                  <c:v>アーキテクチャの見直し（n=311）</c:v>
                </c:pt>
                <c:pt idx="6">
                  <c:v>新たな開発スタイル（アジャイル、DevOps等）の導入（n=322）</c:v>
                </c:pt>
                <c:pt idx="7">
                  <c:v>外部の専門企業への委託（n=340）</c:v>
                </c:pt>
              </c:strCache>
            </c:strRef>
          </c:cat>
          <c:val>
            <c:numRef>
              <c:f>'19-3要件の変化への対応・従業員別'!$O$15:$O$22</c:f>
              <c:numCache>
                <c:formatCode>0.0%</c:formatCode>
                <c:ptCount val="8"/>
                <c:pt idx="0">
                  <c:v>0.51813471502590669</c:v>
                </c:pt>
                <c:pt idx="1">
                  <c:v>0.28116710875331563</c:v>
                </c:pt>
                <c:pt idx="2">
                  <c:v>0.25526315789473686</c:v>
                </c:pt>
                <c:pt idx="3">
                  <c:v>0.19843342036553524</c:v>
                </c:pt>
                <c:pt idx="4">
                  <c:v>0.19466666666666665</c:v>
                </c:pt>
                <c:pt idx="5">
                  <c:v>0.15466666666666667</c:v>
                </c:pt>
                <c:pt idx="6">
                  <c:v>0.17941952506596306</c:v>
                </c:pt>
                <c:pt idx="7">
                  <c:v>9.7625329815303433E-2</c:v>
                </c:pt>
              </c:numCache>
            </c:numRef>
          </c:val>
          <c:extLst>
            <c:ext xmlns:c16="http://schemas.microsoft.com/office/drawing/2014/chart" uri="{C3380CC4-5D6E-409C-BE32-E72D297353CC}">
              <c16:uniqueId val="{00000000-8405-4D5B-989F-0C9AB4086170}"/>
            </c:ext>
          </c:extLst>
        </c:ser>
        <c:ser>
          <c:idx val="1"/>
          <c:order val="1"/>
          <c:tx>
            <c:strRef>
              <c:f>'19-3要件の変化への対応・従業員別'!$P$5</c:f>
              <c:strCache>
                <c:ptCount val="1"/>
                <c:pt idx="0">
                  <c:v>やや重要と思う</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'19-3要件の変化への対応・従業員別'!$N$15:$N$22</c:f>
              <c:strCache>
                <c:ptCount val="8"/>
                <c:pt idx="0">
                  <c:v>技術者の教育・訓練、スキルの向上（n=361）</c:v>
                </c:pt>
                <c:pt idx="1">
                  <c:v>クラウド（デジタルツイン・仮想化技術を含む）の活用（n=344）</c:v>
                </c:pt>
                <c:pt idx="2">
                  <c:v>新たな技術（AI、5G等）の導入（n=345）</c:v>
                </c:pt>
                <c:pt idx="3">
                  <c:v>ソフトウェア・プラットフォームの導入（n=337）</c:v>
                </c:pt>
                <c:pt idx="4">
                  <c:v>ハードウェアの高機能・高性能化（n=332）</c:v>
                </c:pt>
                <c:pt idx="5">
                  <c:v>アーキテクチャの見直し（n=311）</c:v>
                </c:pt>
                <c:pt idx="6">
                  <c:v>新たな開発スタイル（アジャイル、DevOps等）の導入（n=322）</c:v>
                </c:pt>
                <c:pt idx="7">
                  <c:v>外部の専門企業への委託（n=340）</c:v>
                </c:pt>
              </c:strCache>
            </c:strRef>
          </c:cat>
          <c:val>
            <c:numRef>
              <c:f>'19-3要件の変化への対応・従業員別'!$P$15:$P$22</c:f>
              <c:numCache>
                <c:formatCode>0.0%</c:formatCode>
                <c:ptCount val="8"/>
                <c:pt idx="0">
                  <c:v>0.31606217616580312</c:v>
                </c:pt>
                <c:pt idx="1">
                  <c:v>0.40848806366047746</c:v>
                </c:pt>
                <c:pt idx="2">
                  <c:v>0.36315789473684212</c:v>
                </c:pt>
                <c:pt idx="3">
                  <c:v>0.36031331592689297</c:v>
                </c:pt>
                <c:pt idx="4">
                  <c:v>0.37066666666666664</c:v>
                </c:pt>
                <c:pt idx="5">
                  <c:v>0.26666666666666666</c:v>
                </c:pt>
                <c:pt idx="6">
                  <c:v>0.26385224274406333</c:v>
                </c:pt>
                <c:pt idx="7">
                  <c:v>0.29815303430079154</c:v>
                </c:pt>
              </c:numCache>
            </c:numRef>
          </c:val>
          <c:extLst>
            <c:ext xmlns:c16="http://schemas.microsoft.com/office/drawing/2014/chart" uri="{C3380CC4-5D6E-409C-BE32-E72D297353CC}">
              <c16:uniqueId val="{00000001-8405-4D5B-989F-0C9AB4086170}"/>
            </c:ext>
          </c:extLst>
        </c:ser>
        <c:ser>
          <c:idx val="2"/>
          <c:order val="2"/>
          <c:tx>
            <c:strRef>
              <c:f>'19-3要件の変化への対応・従業員別'!$Q$5</c:f>
              <c:strCache>
                <c:ptCount val="1"/>
                <c:pt idx="0">
                  <c:v>どちらともいえない</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'19-3要件の変化への対応・従業員別'!$N$15:$N$22</c:f>
              <c:strCache>
                <c:ptCount val="8"/>
                <c:pt idx="0">
                  <c:v>技術者の教育・訓練、スキルの向上（n=361）</c:v>
                </c:pt>
                <c:pt idx="1">
                  <c:v>クラウド（デジタルツイン・仮想化技術を含む）の活用（n=344）</c:v>
                </c:pt>
                <c:pt idx="2">
                  <c:v>新たな技術（AI、5G等）の導入（n=345）</c:v>
                </c:pt>
                <c:pt idx="3">
                  <c:v>ソフトウェア・プラットフォームの導入（n=337）</c:v>
                </c:pt>
                <c:pt idx="4">
                  <c:v>ハードウェアの高機能・高性能化（n=332）</c:v>
                </c:pt>
                <c:pt idx="5">
                  <c:v>アーキテクチャの見直し（n=311）</c:v>
                </c:pt>
                <c:pt idx="6">
                  <c:v>新たな開発スタイル（アジャイル、DevOps等）の導入（n=322）</c:v>
                </c:pt>
                <c:pt idx="7">
                  <c:v>外部の専門企業への委託（n=340）</c:v>
                </c:pt>
              </c:strCache>
            </c:strRef>
          </c:cat>
          <c:val>
            <c:numRef>
              <c:f>'19-3要件の変化への対応・従業員別'!$Q$15:$Q$22</c:f>
              <c:numCache>
                <c:formatCode>0.0%</c:formatCode>
                <c:ptCount val="8"/>
                <c:pt idx="0">
                  <c:v>7.2538860103626937E-2</c:v>
                </c:pt>
                <c:pt idx="1">
                  <c:v>0.14588859416445624</c:v>
                </c:pt>
                <c:pt idx="2">
                  <c:v>0.2131578947368421</c:v>
                </c:pt>
                <c:pt idx="3">
                  <c:v>0.2349869451697128</c:v>
                </c:pt>
                <c:pt idx="4">
                  <c:v>0.22666666666666666</c:v>
                </c:pt>
                <c:pt idx="5">
                  <c:v>0.30133333333333334</c:v>
                </c:pt>
                <c:pt idx="6">
                  <c:v>0.29551451187335093</c:v>
                </c:pt>
                <c:pt idx="7">
                  <c:v>0.34300791556728233</c:v>
                </c:pt>
              </c:numCache>
            </c:numRef>
          </c:val>
          <c:extLst>
            <c:ext xmlns:c16="http://schemas.microsoft.com/office/drawing/2014/chart" uri="{C3380CC4-5D6E-409C-BE32-E72D297353CC}">
              <c16:uniqueId val="{00000002-8405-4D5B-989F-0C9AB4086170}"/>
            </c:ext>
          </c:extLst>
        </c:ser>
        <c:ser>
          <c:idx val="3"/>
          <c:order val="3"/>
          <c:tx>
            <c:strRef>
              <c:f>'19-3要件の変化への対応・従業員別'!$R$5</c:f>
              <c:strCache>
                <c:ptCount val="1"/>
                <c:pt idx="0">
                  <c:v>あまり重要と思わない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'19-3要件の変化への対応・従業員別'!$N$15:$N$22</c:f>
              <c:strCache>
                <c:ptCount val="8"/>
                <c:pt idx="0">
                  <c:v>技術者の教育・訓練、スキルの向上（n=361）</c:v>
                </c:pt>
                <c:pt idx="1">
                  <c:v>クラウド（デジタルツイン・仮想化技術を含む）の活用（n=344）</c:v>
                </c:pt>
                <c:pt idx="2">
                  <c:v>新たな技術（AI、5G等）の導入（n=345）</c:v>
                </c:pt>
                <c:pt idx="3">
                  <c:v>ソフトウェア・プラットフォームの導入（n=337）</c:v>
                </c:pt>
                <c:pt idx="4">
                  <c:v>ハードウェアの高機能・高性能化（n=332）</c:v>
                </c:pt>
                <c:pt idx="5">
                  <c:v>アーキテクチャの見直し（n=311）</c:v>
                </c:pt>
                <c:pt idx="6">
                  <c:v>新たな開発スタイル（アジャイル、DevOps等）の導入（n=322）</c:v>
                </c:pt>
                <c:pt idx="7">
                  <c:v>外部の専門企業への委託（n=340）</c:v>
                </c:pt>
              </c:strCache>
            </c:strRef>
          </c:cat>
          <c:val>
            <c:numRef>
              <c:f>'19-3要件の変化への対応・従業員別'!$R$15:$R$22</c:f>
              <c:numCache>
                <c:formatCode>0.0%</c:formatCode>
                <c:ptCount val="8"/>
                <c:pt idx="0">
                  <c:v>1.2953367875647668E-2</c:v>
                </c:pt>
                <c:pt idx="1">
                  <c:v>3.9787798408488062E-2</c:v>
                </c:pt>
                <c:pt idx="2">
                  <c:v>4.736842105263158E-2</c:v>
                </c:pt>
                <c:pt idx="3">
                  <c:v>4.960835509138381E-2</c:v>
                </c:pt>
                <c:pt idx="4">
                  <c:v>5.0666666666666665E-2</c:v>
                </c:pt>
                <c:pt idx="5">
                  <c:v>6.133333333333333E-2</c:v>
                </c:pt>
                <c:pt idx="6">
                  <c:v>6.0686015831134567E-2</c:v>
                </c:pt>
                <c:pt idx="7">
                  <c:v>8.7071240105540904E-2</c:v>
                </c:pt>
              </c:numCache>
            </c:numRef>
          </c:val>
          <c:extLst>
            <c:ext xmlns:c16="http://schemas.microsoft.com/office/drawing/2014/chart" uri="{C3380CC4-5D6E-409C-BE32-E72D297353CC}">
              <c16:uniqueId val="{00000004-8405-4D5B-989F-0C9AB4086170}"/>
            </c:ext>
          </c:extLst>
        </c:ser>
        <c:ser>
          <c:idx val="5"/>
          <c:order val="4"/>
          <c:tx>
            <c:strRef>
              <c:f>'19-3要件の変化への対応・従業員別'!$S$5</c:f>
              <c:strCache>
                <c:ptCount val="1"/>
                <c:pt idx="0">
                  <c:v>重要と思わない</c:v>
                </c:pt>
              </c:strCache>
            </c:strRef>
          </c:tx>
          <c:spPr>
            <a:solidFill>
              <a:schemeClr val="accent6">
                <a:lumMod val="60000"/>
                <a:lumOff val="40000"/>
              </a:schemeClr>
            </a:solidFill>
            <a:ln>
              <a:solidFill>
                <a:schemeClr val="tx1"/>
              </a:solidFill>
            </a:ln>
            <a:effectLst/>
          </c:spPr>
          <c:invertIfNegative val="0"/>
          <c:dLbls>
            <c:dLbl>
              <c:idx val="0"/>
              <c:layout>
                <c:manualLayout>
                  <c:x val="5.714269259247127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49-44BF-A9AC-AC73BAB68F9E}"/>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'19-3要件の変化への対応・従業員別'!$N$15:$N$22</c:f>
              <c:strCache>
                <c:ptCount val="8"/>
                <c:pt idx="0">
                  <c:v>技術者の教育・訓練、スキルの向上（n=361）</c:v>
                </c:pt>
                <c:pt idx="1">
                  <c:v>クラウド（デジタルツイン・仮想化技術を含む）の活用（n=344）</c:v>
                </c:pt>
                <c:pt idx="2">
                  <c:v>新たな技術（AI、5G等）の導入（n=345）</c:v>
                </c:pt>
                <c:pt idx="3">
                  <c:v>ソフトウェア・プラットフォームの導入（n=337）</c:v>
                </c:pt>
                <c:pt idx="4">
                  <c:v>ハードウェアの高機能・高性能化（n=332）</c:v>
                </c:pt>
                <c:pt idx="5">
                  <c:v>アーキテクチャの見直し（n=311）</c:v>
                </c:pt>
                <c:pt idx="6">
                  <c:v>新たな開発スタイル（アジャイル、DevOps等）の導入（n=322）</c:v>
                </c:pt>
                <c:pt idx="7">
                  <c:v>外部の専門企業への委託（n=340）</c:v>
                </c:pt>
              </c:strCache>
            </c:strRef>
          </c:cat>
          <c:val>
            <c:numRef>
              <c:f>'19-3要件の変化への対応・従業員別'!$S$15:$S$22</c:f>
              <c:numCache>
                <c:formatCode>0.0%</c:formatCode>
                <c:ptCount val="8"/>
                <c:pt idx="0">
                  <c:v>1.5544041450777202E-2</c:v>
                </c:pt>
                <c:pt idx="1">
                  <c:v>3.7135278514588858E-2</c:v>
                </c:pt>
                <c:pt idx="2">
                  <c:v>2.8947368421052631E-2</c:v>
                </c:pt>
                <c:pt idx="3">
                  <c:v>3.6553524804177548E-2</c:v>
                </c:pt>
                <c:pt idx="4">
                  <c:v>4.2666666666666665E-2</c:v>
                </c:pt>
                <c:pt idx="5">
                  <c:v>4.5333333333333337E-2</c:v>
                </c:pt>
                <c:pt idx="6">
                  <c:v>5.0131926121372031E-2</c:v>
                </c:pt>
                <c:pt idx="7">
                  <c:v>7.1240105540897103E-2</c:v>
                </c:pt>
              </c:numCache>
            </c:numRef>
          </c:val>
          <c:extLst>
            <c:ext xmlns:c16="http://schemas.microsoft.com/office/drawing/2014/chart" uri="{C3380CC4-5D6E-409C-BE32-E72D297353CC}">
              <c16:uniqueId val="{00000005-8405-4D5B-989F-0C9AB4086170}"/>
            </c:ext>
          </c:extLst>
        </c:ser>
        <c:ser>
          <c:idx val="4"/>
          <c:order val="5"/>
          <c:tx>
            <c:strRef>
              <c:f>'19-3要件の変化への対応・従業員別'!$T$5</c:f>
              <c:strCache>
                <c:ptCount val="1"/>
                <c:pt idx="0">
                  <c:v>わからない</c:v>
                </c:pt>
              </c:strCache>
            </c:strRef>
          </c:tx>
          <c:spPr>
            <a:solidFill>
              <a:schemeClr val="bg1"/>
            </a:solidFill>
            <a:ln>
              <a:solidFill>
                <a:schemeClr val="tx1"/>
              </a:solidFill>
            </a:ln>
            <a:effectLst/>
          </c:spPr>
          <c:invertIfNegative val="0"/>
          <c:dLbls>
            <c:dLbl>
              <c:idx val="0"/>
              <c:layout>
                <c:manualLayout>
                  <c:x val="4.571415407397534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49-44BF-A9AC-AC73BAB68F9E}"/>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'19-3要件の変化への対応・従業員別'!$N$15:$N$22</c:f>
              <c:strCache>
                <c:ptCount val="8"/>
                <c:pt idx="0">
                  <c:v>技術者の教育・訓練、スキルの向上（n=361）</c:v>
                </c:pt>
                <c:pt idx="1">
                  <c:v>クラウド（デジタルツイン・仮想化技術を含む）の活用（n=344）</c:v>
                </c:pt>
                <c:pt idx="2">
                  <c:v>新たな技術（AI、5G等）の導入（n=345）</c:v>
                </c:pt>
                <c:pt idx="3">
                  <c:v>ソフトウェア・プラットフォームの導入（n=337）</c:v>
                </c:pt>
                <c:pt idx="4">
                  <c:v>ハードウェアの高機能・高性能化（n=332）</c:v>
                </c:pt>
                <c:pt idx="5">
                  <c:v>アーキテクチャの見直し（n=311）</c:v>
                </c:pt>
                <c:pt idx="6">
                  <c:v>新たな開発スタイル（アジャイル、DevOps等）の導入（n=322）</c:v>
                </c:pt>
                <c:pt idx="7">
                  <c:v>外部の専門企業への委託（n=340）</c:v>
                </c:pt>
              </c:strCache>
            </c:strRef>
          </c:cat>
          <c:val>
            <c:numRef>
              <c:f>'19-3要件の変化への対応・従業員別'!$T$15:$T$23</c:f>
              <c:numCache>
                <c:formatCode>0.0%</c:formatCode>
                <c:ptCount val="8"/>
                <c:pt idx="0">
                  <c:v>6.4766839378238336E-2</c:v>
                </c:pt>
                <c:pt idx="1">
                  <c:v>8.7533156498673742E-2</c:v>
                </c:pt>
                <c:pt idx="2">
                  <c:v>9.2105263157894732E-2</c:v>
                </c:pt>
                <c:pt idx="3">
                  <c:v>0.12010443864229765</c:v>
                </c:pt>
                <c:pt idx="4">
                  <c:v>0.11466666666666667</c:v>
                </c:pt>
                <c:pt idx="5">
                  <c:v>0.17066666666666666</c:v>
                </c:pt>
                <c:pt idx="6">
                  <c:v>0.15039577836411611</c:v>
                </c:pt>
                <c:pt idx="7">
                  <c:v>0.10290237467018469</c:v>
                </c:pt>
              </c:numCache>
            </c:numRef>
          </c:val>
          <c:extLst>
            <c:ext xmlns:c16="http://schemas.microsoft.com/office/drawing/2014/chart" uri="{C3380CC4-5D6E-409C-BE32-E72D297353CC}">
              <c16:uniqueId val="{00000006-8405-4D5B-989F-0C9AB4086170}"/>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90109404641254"/>
          <c:y val="0.12669035224878453"/>
          <c:w val="0.5749291338582676"/>
          <c:h val="0.72979590853841003"/>
        </c:manualLayout>
      </c:layout>
      <c:barChart>
        <c:barDir val="bar"/>
        <c:grouping val="stacked"/>
        <c:varyColors val="0"/>
        <c:ser>
          <c:idx val="0"/>
          <c:order val="0"/>
          <c:tx>
            <c:strRef>
              <c:f>'19-3要件の変化への対応・従業員別'!$O$5</c:f>
              <c:strCache>
                <c:ptCount val="1"/>
                <c:pt idx="0">
                  <c:v>重要と思う</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'19-3要件の変化への対応・従業員別'!$N$24:$N$31</c:f>
              <c:strCache>
                <c:ptCount val="8"/>
                <c:pt idx="0">
                  <c:v>技術者の教育・訓練、スキルの向上（n=289）</c:v>
                </c:pt>
                <c:pt idx="1">
                  <c:v>クラウド（デジタルツイン・仮想化技術を含む）の活用（n=277）</c:v>
                </c:pt>
                <c:pt idx="2">
                  <c:v>新たな技術（AI、5G等）の導入（n=278）</c:v>
                </c:pt>
                <c:pt idx="3">
                  <c:v>ソフトウェア・プラットフォームの導入（n=268）</c:v>
                </c:pt>
                <c:pt idx="4">
                  <c:v>ハードウェアの高機能・高性能化（n=268）</c:v>
                </c:pt>
                <c:pt idx="5">
                  <c:v>アーキテクチャの見直し（n=253）</c:v>
                </c:pt>
                <c:pt idx="6">
                  <c:v>新たな開発スタイル（アジャイル、DevOps等）の導入（n=262）</c:v>
                </c:pt>
                <c:pt idx="7">
                  <c:v>外部の専門企業への委託（n=271）</c:v>
                </c:pt>
              </c:strCache>
            </c:strRef>
          </c:cat>
          <c:val>
            <c:numRef>
              <c:f>'19-3要件の変化への対応・従業員別'!$O$24:$O$31</c:f>
              <c:numCache>
                <c:formatCode>0.0%</c:formatCode>
                <c:ptCount val="8"/>
                <c:pt idx="0">
                  <c:v>0.63157894736842102</c:v>
                </c:pt>
                <c:pt idx="1">
                  <c:v>0.44701986754966888</c:v>
                </c:pt>
                <c:pt idx="2">
                  <c:v>0.39333333333333331</c:v>
                </c:pt>
                <c:pt idx="3">
                  <c:v>0.26315789473684209</c:v>
                </c:pt>
                <c:pt idx="4">
                  <c:v>0.22847682119205298</c:v>
                </c:pt>
                <c:pt idx="5">
                  <c:v>0.24666666666666667</c:v>
                </c:pt>
                <c:pt idx="6">
                  <c:v>0.27666666666666667</c:v>
                </c:pt>
                <c:pt idx="7">
                  <c:v>0.16333333333333333</c:v>
                </c:pt>
              </c:numCache>
            </c:numRef>
          </c:val>
          <c:extLst>
            <c:ext xmlns:c16="http://schemas.microsoft.com/office/drawing/2014/chart" uri="{C3380CC4-5D6E-409C-BE32-E72D297353CC}">
              <c16:uniqueId val="{00000000-22B9-4754-9EFE-FB3DEBD9B313}"/>
            </c:ext>
          </c:extLst>
        </c:ser>
        <c:ser>
          <c:idx val="2"/>
          <c:order val="1"/>
          <c:tx>
            <c:strRef>
              <c:f>'19-3要件の変化への対応・従業員別'!$P$5</c:f>
              <c:strCache>
                <c:ptCount val="1"/>
                <c:pt idx="0">
                  <c:v>やや重要と思う</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'19-3要件の変化への対応・従業員別'!$N$24:$N$31</c:f>
              <c:strCache>
                <c:ptCount val="8"/>
                <c:pt idx="0">
                  <c:v>技術者の教育・訓練、スキルの向上（n=289）</c:v>
                </c:pt>
                <c:pt idx="1">
                  <c:v>クラウド（デジタルツイン・仮想化技術を含む）の活用（n=277）</c:v>
                </c:pt>
                <c:pt idx="2">
                  <c:v>新たな技術（AI、5G等）の導入（n=278）</c:v>
                </c:pt>
                <c:pt idx="3">
                  <c:v>ソフトウェア・プラットフォームの導入（n=268）</c:v>
                </c:pt>
                <c:pt idx="4">
                  <c:v>ハードウェアの高機能・高性能化（n=268）</c:v>
                </c:pt>
                <c:pt idx="5">
                  <c:v>アーキテクチャの見直し（n=253）</c:v>
                </c:pt>
                <c:pt idx="6">
                  <c:v>新たな開発スタイル（アジャイル、DevOps等）の導入（n=262）</c:v>
                </c:pt>
                <c:pt idx="7">
                  <c:v>外部の専門企業への委託（n=271）</c:v>
                </c:pt>
              </c:strCache>
            </c:strRef>
          </c:cat>
          <c:val>
            <c:numRef>
              <c:f>'19-3要件の変化への対応・従業員別'!$P$24:$P$31</c:f>
              <c:numCache>
                <c:formatCode>0.0%</c:formatCode>
                <c:ptCount val="8"/>
                <c:pt idx="0">
                  <c:v>0.25328947368421051</c:v>
                </c:pt>
                <c:pt idx="1">
                  <c:v>0.31125827814569534</c:v>
                </c:pt>
                <c:pt idx="2">
                  <c:v>0.34333333333333332</c:v>
                </c:pt>
                <c:pt idx="3">
                  <c:v>0.37828947368421051</c:v>
                </c:pt>
                <c:pt idx="4">
                  <c:v>0.40397350993377484</c:v>
                </c:pt>
                <c:pt idx="5">
                  <c:v>0.28999999999999998</c:v>
                </c:pt>
                <c:pt idx="6">
                  <c:v>0.29333333333333333</c:v>
                </c:pt>
                <c:pt idx="7">
                  <c:v>0.39</c:v>
                </c:pt>
              </c:numCache>
            </c:numRef>
          </c:val>
          <c:extLst>
            <c:ext xmlns:c16="http://schemas.microsoft.com/office/drawing/2014/chart" uri="{C3380CC4-5D6E-409C-BE32-E72D297353CC}">
              <c16:uniqueId val="{00000001-22B9-4754-9EFE-FB3DEBD9B313}"/>
            </c:ext>
          </c:extLst>
        </c:ser>
        <c:ser>
          <c:idx val="1"/>
          <c:order val="2"/>
          <c:tx>
            <c:strRef>
              <c:f>'19-3要件の変化への対応・従業員別'!$Q$5</c:f>
              <c:strCache>
                <c:ptCount val="1"/>
                <c:pt idx="0">
                  <c:v>どちらともいえない</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'19-3要件の変化への対応・従業員別'!$N$24:$N$31</c:f>
              <c:strCache>
                <c:ptCount val="8"/>
                <c:pt idx="0">
                  <c:v>技術者の教育・訓練、スキルの向上（n=289）</c:v>
                </c:pt>
                <c:pt idx="1">
                  <c:v>クラウド（デジタルツイン・仮想化技術を含む）の活用（n=277）</c:v>
                </c:pt>
                <c:pt idx="2">
                  <c:v>新たな技術（AI、5G等）の導入（n=278）</c:v>
                </c:pt>
                <c:pt idx="3">
                  <c:v>ソフトウェア・プラットフォームの導入（n=268）</c:v>
                </c:pt>
                <c:pt idx="4">
                  <c:v>ハードウェアの高機能・高性能化（n=268）</c:v>
                </c:pt>
                <c:pt idx="5">
                  <c:v>アーキテクチャの見直し（n=253）</c:v>
                </c:pt>
                <c:pt idx="6">
                  <c:v>新たな開発スタイル（アジャイル、DevOps等）の導入（n=262）</c:v>
                </c:pt>
                <c:pt idx="7">
                  <c:v>外部の専門企業への委託（n=271）</c:v>
                </c:pt>
              </c:strCache>
            </c:strRef>
          </c:cat>
          <c:val>
            <c:numRef>
              <c:f>'19-3要件の変化への対応・従業員別'!$Q$24:$Q$31</c:f>
              <c:numCache>
                <c:formatCode>0.0%</c:formatCode>
                <c:ptCount val="8"/>
                <c:pt idx="0">
                  <c:v>5.2631578947368418E-2</c:v>
                </c:pt>
                <c:pt idx="1">
                  <c:v>0.12251655629139073</c:v>
                </c:pt>
                <c:pt idx="2">
                  <c:v>0.16</c:v>
                </c:pt>
                <c:pt idx="3">
                  <c:v>0.18092105263157895</c:v>
                </c:pt>
                <c:pt idx="4">
                  <c:v>0.20198675496688742</c:v>
                </c:pt>
                <c:pt idx="5">
                  <c:v>0.23666666666666666</c:v>
                </c:pt>
                <c:pt idx="6">
                  <c:v>0.22666666666666666</c:v>
                </c:pt>
                <c:pt idx="7">
                  <c:v>0.26333333333333331</c:v>
                </c:pt>
              </c:numCache>
            </c:numRef>
          </c:val>
          <c:extLst>
            <c:ext xmlns:c16="http://schemas.microsoft.com/office/drawing/2014/chart" uri="{C3380CC4-5D6E-409C-BE32-E72D297353CC}">
              <c16:uniqueId val="{00000002-22B9-4754-9EFE-FB3DEBD9B313}"/>
            </c:ext>
          </c:extLst>
        </c:ser>
        <c:ser>
          <c:idx val="3"/>
          <c:order val="3"/>
          <c:tx>
            <c:strRef>
              <c:f>'19-3要件の変化への対応・従業員別'!$R$5</c:f>
              <c:strCache>
                <c:ptCount val="1"/>
                <c:pt idx="0">
                  <c:v>あまり重要と思わない</c:v>
                </c:pt>
              </c:strCache>
            </c:strRef>
          </c:tx>
          <c:spPr>
            <a:solidFill>
              <a:schemeClr val="accent6">
                <a:lumMod val="40000"/>
                <a:lumOff val="6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22B9-4754-9EFE-FB3DEBD9B31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'19-3要件の変化への対応・従業員別'!$N$24:$N$31</c:f>
              <c:strCache>
                <c:ptCount val="8"/>
                <c:pt idx="0">
                  <c:v>技術者の教育・訓練、スキルの向上（n=289）</c:v>
                </c:pt>
                <c:pt idx="1">
                  <c:v>クラウド（デジタルツイン・仮想化技術を含む）の活用（n=277）</c:v>
                </c:pt>
                <c:pt idx="2">
                  <c:v>新たな技術（AI、5G等）の導入（n=278）</c:v>
                </c:pt>
                <c:pt idx="3">
                  <c:v>ソフトウェア・プラットフォームの導入（n=268）</c:v>
                </c:pt>
                <c:pt idx="4">
                  <c:v>ハードウェアの高機能・高性能化（n=268）</c:v>
                </c:pt>
                <c:pt idx="5">
                  <c:v>アーキテクチャの見直し（n=253）</c:v>
                </c:pt>
                <c:pt idx="6">
                  <c:v>新たな開発スタイル（アジャイル、DevOps等）の導入（n=262）</c:v>
                </c:pt>
                <c:pt idx="7">
                  <c:v>外部の専門企業への委託（n=271）</c:v>
                </c:pt>
              </c:strCache>
            </c:strRef>
          </c:cat>
          <c:val>
            <c:numRef>
              <c:f>'19-3要件の変化への対応・従業員別'!$R$24:$R$31</c:f>
              <c:numCache>
                <c:formatCode>0.0%</c:formatCode>
                <c:ptCount val="8"/>
                <c:pt idx="0">
                  <c:v>3.2894736842105261E-3</c:v>
                </c:pt>
                <c:pt idx="1">
                  <c:v>2.3178807947019868E-2</c:v>
                </c:pt>
                <c:pt idx="2">
                  <c:v>0.02</c:v>
                </c:pt>
                <c:pt idx="3">
                  <c:v>3.2894736842105261E-2</c:v>
                </c:pt>
                <c:pt idx="4">
                  <c:v>3.3112582781456956E-2</c:v>
                </c:pt>
                <c:pt idx="5">
                  <c:v>4.3333333333333335E-2</c:v>
                </c:pt>
                <c:pt idx="6">
                  <c:v>0.04</c:v>
                </c:pt>
                <c:pt idx="7">
                  <c:v>6.3333333333333339E-2</c:v>
                </c:pt>
              </c:numCache>
            </c:numRef>
          </c:val>
          <c:extLst>
            <c:ext xmlns:c16="http://schemas.microsoft.com/office/drawing/2014/chart" uri="{C3380CC4-5D6E-409C-BE32-E72D297353CC}">
              <c16:uniqueId val="{00000004-22B9-4754-9EFE-FB3DEBD9B313}"/>
            </c:ext>
          </c:extLst>
        </c:ser>
        <c:ser>
          <c:idx val="4"/>
          <c:order val="4"/>
          <c:tx>
            <c:strRef>
              <c:f>'19-3要件の変化への対応・従業員別'!$S$5</c:f>
              <c:strCache>
                <c:ptCount val="1"/>
                <c:pt idx="0">
                  <c:v>重要と思わない</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22B9-4754-9EFE-FB3DEBD9B313}"/>
                </c:ext>
              </c:extLst>
            </c:dLbl>
            <c:dLbl>
              <c:idx val="1"/>
              <c:layout>
                <c:manualLayout>
                  <c:x val="1.0246135848701416E-2"/>
                  <c:y val="2.1367521367770117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B9-4754-9EFE-FB3DEBD9B313}"/>
                </c:ext>
              </c:extLst>
            </c:dLbl>
            <c:dLbl>
              <c:idx val="2"/>
              <c:delete val="1"/>
              <c:extLst>
                <c:ext xmlns:c15="http://schemas.microsoft.com/office/drawing/2012/chart" uri="{CE6537A1-D6FC-4f65-9D91-7224C49458BB}"/>
                <c:ext xmlns:c16="http://schemas.microsoft.com/office/drawing/2014/chart" uri="{C3380CC4-5D6E-409C-BE32-E72D297353CC}">
                  <c16:uniqueId val="{00000007-22B9-4754-9EFE-FB3DEBD9B31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'19-3要件の変化への対応・従業員別'!$N$24:$N$31</c:f>
              <c:strCache>
                <c:ptCount val="8"/>
                <c:pt idx="0">
                  <c:v>技術者の教育・訓練、スキルの向上（n=289）</c:v>
                </c:pt>
                <c:pt idx="1">
                  <c:v>クラウド（デジタルツイン・仮想化技術を含む）の活用（n=277）</c:v>
                </c:pt>
                <c:pt idx="2">
                  <c:v>新たな技術（AI、5G等）の導入（n=278）</c:v>
                </c:pt>
                <c:pt idx="3">
                  <c:v>ソフトウェア・プラットフォームの導入（n=268）</c:v>
                </c:pt>
                <c:pt idx="4">
                  <c:v>ハードウェアの高機能・高性能化（n=268）</c:v>
                </c:pt>
                <c:pt idx="5">
                  <c:v>アーキテクチャの見直し（n=253）</c:v>
                </c:pt>
                <c:pt idx="6">
                  <c:v>新たな開発スタイル（アジャイル、DevOps等）の導入（n=262）</c:v>
                </c:pt>
                <c:pt idx="7">
                  <c:v>外部の専門企業への委託（n=271）</c:v>
                </c:pt>
              </c:strCache>
            </c:strRef>
          </c:cat>
          <c:val>
            <c:numRef>
              <c:f>'19-3要件の変化への対応・従業員別'!$S$24:$S$31</c:f>
              <c:numCache>
                <c:formatCode>0.0%</c:formatCode>
                <c:ptCount val="8"/>
                <c:pt idx="0">
                  <c:v>9.8684210526315784E-3</c:v>
                </c:pt>
                <c:pt idx="1">
                  <c:v>1.3245033112582781E-2</c:v>
                </c:pt>
                <c:pt idx="2">
                  <c:v>0.01</c:v>
                </c:pt>
                <c:pt idx="3">
                  <c:v>2.6315789473684209E-2</c:v>
                </c:pt>
                <c:pt idx="4">
                  <c:v>1.9867549668874173E-2</c:v>
                </c:pt>
                <c:pt idx="5">
                  <c:v>2.6666666666666668E-2</c:v>
                </c:pt>
                <c:pt idx="6">
                  <c:v>3.6666666666666667E-2</c:v>
                </c:pt>
                <c:pt idx="7">
                  <c:v>2.3333333333333334E-2</c:v>
                </c:pt>
              </c:numCache>
            </c:numRef>
          </c:val>
          <c:extLst>
            <c:ext xmlns:c16="http://schemas.microsoft.com/office/drawing/2014/chart" uri="{C3380CC4-5D6E-409C-BE32-E72D297353CC}">
              <c16:uniqueId val="{00000008-22B9-4754-9EFE-FB3DEBD9B313}"/>
            </c:ext>
          </c:extLst>
        </c:ser>
        <c:ser>
          <c:idx val="5"/>
          <c:order val="5"/>
          <c:tx>
            <c:strRef>
              <c:f>'19-3要件の変化への対応・従業員別'!$T$5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'19-3要件の変化への対応・従業員別'!$N$24:$N$31</c:f>
              <c:strCache>
                <c:ptCount val="8"/>
                <c:pt idx="0">
                  <c:v>技術者の教育・訓練、スキルの向上（n=289）</c:v>
                </c:pt>
                <c:pt idx="1">
                  <c:v>クラウド（デジタルツイン・仮想化技術を含む）の活用（n=277）</c:v>
                </c:pt>
                <c:pt idx="2">
                  <c:v>新たな技術（AI、5G等）の導入（n=278）</c:v>
                </c:pt>
                <c:pt idx="3">
                  <c:v>ソフトウェア・プラットフォームの導入（n=268）</c:v>
                </c:pt>
                <c:pt idx="4">
                  <c:v>ハードウェアの高機能・高性能化（n=268）</c:v>
                </c:pt>
                <c:pt idx="5">
                  <c:v>アーキテクチャの見直し（n=253）</c:v>
                </c:pt>
                <c:pt idx="6">
                  <c:v>新たな開発スタイル（アジャイル、DevOps等）の導入（n=262）</c:v>
                </c:pt>
                <c:pt idx="7">
                  <c:v>外部の専門企業への委託（n=271）</c:v>
                </c:pt>
              </c:strCache>
            </c:strRef>
          </c:cat>
          <c:val>
            <c:numRef>
              <c:f>'19-3要件の変化への対応・従業員別'!$T$24:$T$31</c:f>
              <c:numCache>
                <c:formatCode>0.0%</c:formatCode>
                <c:ptCount val="8"/>
                <c:pt idx="0">
                  <c:v>4.9342105263157895E-2</c:v>
                </c:pt>
                <c:pt idx="1">
                  <c:v>8.2781456953642391E-2</c:v>
                </c:pt>
                <c:pt idx="2">
                  <c:v>7.3333333333333334E-2</c:v>
                </c:pt>
                <c:pt idx="3">
                  <c:v>0.11842105263157894</c:v>
                </c:pt>
                <c:pt idx="4">
                  <c:v>0.11258278145695365</c:v>
                </c:pt>
                <c:pt idx="5">
                  <c:v>0.15666666666666668</c:v>
                </c:pt>
                <c:pt idx="6">
                  <c:v>0.12666666666666668</c:v>
                </c:pt>
                <c:pt idx="7">
                  <c:v>9.6666666666666665E-2</c:v>
                </c:pt>
              </c:numCache>
            </c:numRef>
          </c:val>
          <c:extLst>
            <c:ext xmlns:c16="http://schemas.microsoft.com/office/drawing/2014/chart" uri="{C3380CC4-5D6E-409C-BE32-E72D297353CC}">
              <c16:uniqueId val="{00000009-22B9-4754-9EFE-FB3DEBD9B313}"/>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134335201493164"/>
          <c:h val="9.502483611619343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22122605961378"/>
          <c:y val="0.12669027777777778"/>
          <c:w val="0.58020966191107315"/>
          <c:h val="0.72979590853841003"/>
        </c:manualLayout>
      </c:layout>
      <c:barChart>
        <c:barDir val="bar"/>
        <c:grouping val="stacked"/>
        <c:varyColors val="0"/>
        <c:ser>
          <c:idx val="0"/>
          <c:order val="0"/>
          <c:tx>
            <c:strRef>
              <c:f>'19-5要件の変化への対応・提供製品・サービス提供先別'!$O$5</c:f>
              <c:strCache>
                <c:ptCount val="1"/>
                <c:pt idx="0">
                  <c:v>重要と思う</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'19-5要件の変化への対応・提供製品・サービス提供先別'!$N$6:$N$13</c:f>
              <c:strCache>
                <c:ptCount val="8"/>
                <c:pt idx="0">
                  <c:v>技術者の教育・訓練、スキルの向上（n=124）</c:v>
                </c:pt>
                <c:pt idx="1">
                  <c:v>クラウド（デジタルツイン・仮想化技術を含む）の活用（n=126）</c:v>
                </c:pt>
                <c:pt idx="2">
                  <c:v>新たな技術（AI、5G等）の導入（n=123）</c:v>
                </c:pt>
                <c:pt idx="3">
                  <c:v>ソフトウェア・プラットフォームの導入（n=123）</c:v>
                </c:pt>
                <c:pt idx="4">
                  <c:v>ハードウェアの高機能・高性能化（n=126）</c:v>
                </c:pt>
                <c:pt idx="5">
                  <c:v>アーキテクチャの見直し（n=113）</c:v>
                </c:pt>
                <c:pt idx="6">
                  <c:v>新たな開発スタイル（アジャイル、DevOps等）の導入（n=116）</c:v>
                </c:pt>
                <c:pt idx="7">
                  <c:v>外部の専門企業への委託（n=121）</c:v>
                </c:pt>
              </c:strCache>
            </c:strRef>
          </c:cat>
          <c:val>
            <c:numRef>
              <c:f>'19-5要件の変化への対応・提供製品・サービス提供先別'!$O$6:$O$13</c:f>
              <c:numCache>
                <c:formatCode>0.0%</c:formatCode>
                <c:ptCount val="8"/>
                <c:pt idx="0">
                  <c:v>0.46666666666666667</c:v>
                </c:pt>
                <c:pt idx="1">
                  <c:v>0.30882352941176472</c:v>
                </c:pt>
                <c:pt idx="2">
                  <c:v>0.32592592592592595</c:v>
                </c:pt>
                <c:pt idx="3">
                  <c:v>0.23741007194244604</c:v>
                </c:pt>
                <c:pt idx="4">
                  <c:v>0.24817518248175183</c:v>
                </c:pt>
                <c:pt idx="5">
                  <c:v>0.19117647058823528</c:v>
                </c:pt>
                <c:pt idx="6">
                  <c:v>0.20895522388059701</c:v>
                </c:pt>
                <c:pt idx="7">
                  <c:v>0.125</c:v>
                </c:pt>
              </c:numCache>
            </c:numRef>
          </c:val>
          <c:extLst>
            <c:ext xmlns:c16="http://schemas.microsoft.com/office/drawing/2014/chart" uri="{C3380CC4-5D6E-409C-BE32-E72D297353CC}">
              <c16:uniqueId val="{00000000-B29A-4305-B81E-234F2604AC20}"/>
            </c:ext>
          </c:extLst>
        </c:ser>
        <c:ser>
          <c:idx val="2"/>
          <c:order val="1"/>
          <c:tx>
            <c:strRef>
              <c:f>'19-5要件の変化への対応・提供製品・サービス提供先別'!$P$5</c:f>
              <c:strCache>
                <c:ptCount val="1"/>
                <c:pt idx="0">
                  <c:v>やや重要と思う</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'19-5要件の変化への対応・提供製品・サービス提供先別'!$N$6:$N$13</c:f>
              <c:strCache>
                <c:ptCount val="8"/>
                <c:pt idx="0">
                  <c:v>技術者の教育・訓練、スキルの向上（n=124）</c:v>
                </c:pt>
                <c:pt idx="1">
                  <c:v>クラウド（デジタルツイン・仮想化技術を含む）の活用（n=126）</c:v>
                </c:pt>
                <c:pt idx="2">
                  <c:v>新たな技術（AI、5G等）の導入（n=123）</c:v>
                </c:pt>
                <c:pt idx="3">
                  <c:v>ソフトウェア・プラットフォームの導入（n=123）</c:v>
                </c:pt>
                <c:pt idx="4">
                  <c:v>ハードウェアの高機能・高性能化（n=126）</c:v>
                </c:pt>
                <c:pt idx="5">
                  <c:v>アーキテクチャの見直し（n=113）</c:v>
                </c:pt>
                <c:pt idx="6">
                  <c:v>新たな開発スタイル（アジャイル、DevOps等）の導入（n=116）</c:v>
                </c:pt>
                <c:pt idx="7">
                  <c:v>外部の専門企業への委託（n=121）</c:v>
                </c:pt>
              </c:strCache>
            </c:strRef>
          </c:cat>
          <c:val>
            <c:numRef>
              <c:f>'19-5要件の変化への対応・提供製品・サービス提供先別'!$P$6:$P$13</c:f>
              <c:numCache>
                <c:formatCode>0.0%</c:formatCode>
                <c:ptCount val="8"/>
                <c:pt idx="0">
                  <c:v>0.2814814814814815</c:v>
                </c:pt>
                <c:pt idx="1">
                  <c:v>0.35294117647058826</c:v>
                </c:pt>
                <c:pt idx="2">
                  <c:v>0.27407407407407408</c:v>
                </c:pt>
                <c:pt idx="3">
                  <c:v>0.32374100719424459</c:v>
                </c:pt>
                <c:pt idx="4">
                  <c:v>0.34306569343065696</c:v>
                </c:pt>
                <c:pt idx="5">
                  <c:v>0.25735294117647056</c:v>
                </c:pt>
                <c:pt idx="6">
                  <c:v>0.23134328358208955</c:v>
                </c:pt>
                <c:pt idx="7">
                  <c:v>0.31617647058823528</c:v>
                </c:pt>
              </c:numCache>
            </c:numRef>
          </c:val>
          <c:extLst>
            <c:ext xmlns:c16="http://schemas.microsoft.com/office/drawing/2014/chart" uri="{C3380CC4-5D6E-409C-BE32-E72D297353CC}">
              <c16:uniqueId val="{00000001-B29A-4305-B81E-234F2604AC20}"/>
            </c:ext>
          </c:extLst>
        </c:ser>
        <c:ser>
          <c:idx val="1"/>
          <c:order val="2"/>
          <c:tx>
            <c:strRef>
              <c:f>'19-5要件の変化への対応・提供製品・サービス提供先別'!$Q$5</c:f>
              <c:strCache>
                <c:ptCount val="1"/>
                <c:pt idx="0">
                  <c:v>どちらともいえない</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'19-5要件の変化への対応・提供製品・サービス提供先別'!$N$6:$N$13</c:f>
              <c:strCache>
                <c:ptCount val="8"/>
                <c:pt idx="0">
                  <c:v>技術者の教育・訓練、スキルの向上（n=124）</c:v>
                </c:pt>
                <c:pt idx="1">
                  <c:v>クラウド（デジタルツイン・仮想化技術を含む）の活用（n=126）</c:v>
                </c:pt>
                <c:pt idx="2">
                  <c:v>新たな技術（AI、5G等）の導入（n=123）</c:v>
                </c:pt>
                <c:pt idx="3">
                  <c:v>ソフトウェア・プラットフォームの導入（n=123）</c:v>
                </c:pt>
                <c:pt idx="4">
                  <c:v>ハードウェアの高機能・高性能化（n=126）</c:v>
                </c:pt>
                <c:pt idx="5">
                  <c:v>アーキテクチャの見直し（n=113）</c:v>
                </c:pt>
                <c:pt idx="6">
                  <c:v>新たな開発スタイル（アジャイル、DevOps等）の導入（n=116）</c:v>
                </c:pt>
                <c:pt idx="7">
                  <c:v>外部の専門企業への委託（n=121）</c:v>
                </c:pt>
              </c:strCache>
            </c:strRef>
          </c:cat>
          <c:val>
            <c:numRef>
              <c:f>'19-5要件の変化への対応・提供製品・サービス提供先別'!$Q$6:$Q$13</c:f>
              <c:numCache>
                <c:formatCode>0.0%</c:formatCode>
                <c:ptCount val="8"/>
                <c:pt idx="0">
                  <c:v>0.12592592592592591</c:v>
                </c:pt>
                <c:pt idx="1">
                  <c:v>0.19117647058823528</c:v>
                </c:pt>
                <c:pt idx="2">
                  <c:v>0.21481481481481482</c:v>
                </c:pt>
                <c:pt idx="3">
                  <c:v>0.2446043165467626</c:v>
                </c:pt>
                <c:pt idx="4">
                  <c:v>0.20437956204379562</c:v>
                </c:pt>
                <c:pt idx="5">
                  <c:v>0.28676470588235292</c:v>
                </c:pt>
                <c:pt idx="6">
                  <c:v>0.29104477611940299</c:v>
                </c:pt>
                <c:pt idx="7">
                  <c:v>0.27205882352941174</c:v>
                </c:pt>
              </c:numCache>
            </c:numRef>
          </c:val>
          <c:extLst>
            <c:ext xmlns:c16="http://schemas.microsoft.com/office/drawing/2014/chart" uri="{C3380CC4-5D6E-409C-BE32-E72D297353CC}">
              <c16:uniqueId val="{00000002-B29A-4305-B81E-234F2604AC20}"/>
            </c:ext>
          </c:extLst>
        </c:ser>
        <c:ser>
          <c:idx val="3"/>
          <c:order val="3"/>
          <c:tx>
            <c:strRef>
              <c:f>'19-5要件の変化への対応・提供製品・サービス提供先別'!$R$5</c:f>
              <c:strCache>
                <c:ptCount val="1"/>
                <c:pt idx="0">
                  <c:v>あまり重要と思わない</c:v>
                </c:pt>
              </c:strCache>
            </c:strRef>
          </c:tx>
          <c:spPr>
            <a:solidFill>
              <a:schemeClr val="accent6">
                <a:lumMod val="40000"/>
                <a:lumOff val="6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B29A-4305-B81E-234F2604AC20}"/>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'19-5要件の変化への対応・提供製品・サービス提供先別'!$N$6:$N$13</c:f>
              <c:strCache>
                <c:ptCount val="8"/>
                <c:pt idx="0">
                  <c:v>技術者の教育・訓練、スキルの向上（n=124）</c:v>
                </c:pt>
                <c:pt idx="1">
                  <c:v>クラウド（デジタルツイン・仮想化技術を含む）の活用（n=126）</c:v>
                </c:pt>
                <c:pt idx="2">
                  <c:v>新たな技術（AI、5G等）の導入（n=123）</c:v>
                </c:pt>
                <c:pt idx="3">
                  <c:v>ソフトウェア・プラットフォームの導入（n=123）</c:v>
                </c:pt>
                <c:pt idx="4">
                  <c:v>ハードウェアの高機能・高性能化（n=126）</c:v>
                </c:pt>
                <c:pt idx="5">
                  <c:v>アーキテクチャの見直し（n=113）</c:v>
                </c:pt>
                <c:pt idx="6">
                  <c:v>新たな開発スタイル（アジャイル、DevOps等）の導入（n=116）</c:v>
                </c:pt>
                <c:pt idx="7">
                  <c:v>外部の専門企業への委託（n=121）</c:v>
                </c:pt>
              </c:strCache>
            </c:strRef>
          </c:cat>
          <c:val>
            <c:numRef>
              <c:f>'19-5要件の変化への対応・提供製品・サービス提供先別'!$R$6:$R$13</c:f>
              <c:numCache>
                <c:formatCode>0.0%</c:formatCode>
                <c:ptCount val="8"/>
                <c:pt idx="0">
                  <c:v>7.4074074074074077E-3</c:v>
                </c:pt>
                <c:pt idx="1">
                  <c:v>1.4705882352941176E-2</c:v>
                </c:pt>
                <c:pt idx="2">
                  <c:v>2.9629629629629631E-2</c:v>
                </c:pt>
                <c:pt idx="3">
                  <c:v>2.8776978417266189E-2</c:v>
                </c:pt>
                <c:pt idx="4">
                  <c:v>5.8394160583941604E-2</c:v>
                </c:pt>
                <c:pt idx="5">
                  <c:v>4.4117647058823532E-2</c:v>
                </c:pt>
                <c:pt idx="6">
                  <c:v>7.4626865671641784E-2</c:v>
                </c:pt>
                <c:pt idx="7">
                  <c:v>8.8235294117647065E-2</c:v>
                </c:pt>
              </c:numCache>
            </c:numRef>
          </c:val>
          <c:extLst>
            <c:ext xmlns:c16="http://schemas.microsoft.com/office/drawing/2014/chart" uri="{C3380CC4-5D6E-409C-BE32-E72D297353CC}">
              <c16:uniqueId val="{00000004-B29A-4305-B81E-234F2604AC20}"/>
            </c:ext>
          </c:extLst>
        </c:ser>
        <c:ser>
          <c:idx val="4"/>
          <c:order val="4"/>
          <c:tx>
            <c:strRef>
              <c:f>'19-5要件の変化への対応・提供製品・サービス提供先別'!$S$5</c:f>
              <c:strCache>
                <c:ptCount val="1"/>
                <c:pt idx="0">
                  <c:v>重要と思わない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'19-5要件の変化への対応・提供製品・サービス提供先別'!$N$6:$N$13</c:f>
              <c:strCache>
                <c:ptCount val="8"/>
                <c:pt idx="0">
                  <c:v>技術者の教育・訓練、スキルの向上（n=124）</c:v>
                </c:pt>
                <c:pt idx="1">
                  <c:v>クラウド（デジタルツイン・仮想化技術を含む）の活用（n=126）</c:v>
                </c:pt>
                <c:pt idx="2">
                  <c:v>新たな技術（AI、5G等）の導入（n=123）</c:v>
                </c:pt>
                <c:pt idx="3">
                  <c:v>ソフトウェア・プラットフォームの導入（n=123）</c:v>
                </c:pt>
                <c:pt idx="4">
                  <c:v>ハードウェアの高機能・高性能化（n=126）</c:v>
                </c:pt>
                <c:pt idx="5">
                  <c:v>アーキテクチャの見直し（n=113）</c:v>
                </c:pt>
                <c:pt idx="6">
                  <c:v>新たな開発スタイル（アジャイル、DevOps等）の導入（n=116）</c:v>
                </c:pt>
                <c:pt idx="7">
                  <c:v>外部の専門企業への委託（n=121）</c:v>
                </c:pt>
              </c:strCache>
            </c:strRef>
          </c:cat>
          <c:val>
            <c:numRef>
              <c:f>'19-5要件の変化への対応・提供製品・サービス提供先別'!$S$6:$S$13</c:f>
              <c:numCache>
                <c:formatCode>0.0%</c:formatCode>
                <c:ptCount val="8"/>
                <c:pt idx="0">
                  <c:v>3.7037037037037035E-2</c:v>
                </c:pt>
                <c:pt idx="1">
                  <c:v>5.8823529411764705E-2</c:v>
                </c:pt>
                <c:pt idx="2">
                  <c:v>6.6666666666666666E-2</c:v>
                </c:pt>
                <c:pt idx="3">
                  <c:v>5.0359712230215826E-2</c:v>
                </c:pt>
                <c:pt idx="4">
                  <c:v>6.569343065693431E-2</c:v>
                </c:pt>
                <c:pt idx="5">
                  <c:v>5.1470588235294115E-2</c:v>
                </c:pt>
                <c:pt idx="6">
                  <c:v>5.9701492537313432E-2</c:v>
                </c:pt>
                <c:pt idx="7">
                  <c:v>8.8235294117647065E-2</c:v>
                </c:pt>
              </c:numCache>
            </c:numRef>
          </c:val>
          <c:extLst>
            <c:ext xmlns:c16="http://schemas.microsoft.com/office/drawing/2014/chart" uri="{C3380CC4-5D6E-409C-BE32-E72D297353CC}">
              <c16:uniqueId val="{00000005-B29A-4305-B81E-234F2604AC20}"/>
            </c:ext>
          </c:extLst>
        </c:ser>
        <c:ser>
          <c:idx val="5"/>
          <c:order val="5"/>
          <c:tx>
            <c:strRef>
              <c:f>'19-5要件の変化への対応・提供製品・サービス提供先別'!$T$5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'19-5要件の変化への対応・提供製品・サービス提供先別'!$N$6:$N$13</c:f>
              <c:strCache>
                <c:ptCount val="8"/>
                <c:pt idx="0">
                  <c:v>技術者の教育・訓練、スキルの向上（n=124）</c:v>
                </c:pt>
                <c:pt idx="1">
                  <c:v>クラウド（デジタルツイン・仮想化技術を含む）の活用（n=126）</c:v>
                </c:pt>
                <c:pt idx="2">
                  <c:v>新たな技術（AI、5G等）の導入（n=123）</c:v>
                </c:pt>
                <c:pt idx="3">
                  <c:v>ソフトウェア・プラットフォームの導入（n=123）</c:v>
                </c:pt>
                <c:pt idx="4">
                  <c:v>ハードウェアの高機能・高性能化（n=126）</c:v>
                </c:pt>
                <c:pt idx="5">
                  <c:v>アーキテクチャの見直し（n=113）</c:v>
                </c:pt>
                <c:pt idx="6">
                  <c:v>新たな開発スタイル（アジャイル、DevOps等）の導入（n=116）</c:v>
                </c:pt>
                <c:pt idx="7">
                  <c:v>外部の専門企業への委託（n=121）</c:v>
                </c:pt>
              </c:strCache>
            </c:strRef>
          </c:cat>
          <c:val>
            <c:numRef>
              <c:f>'19-5要件の変化への対応・提供製品・サービス提供先別'!$T$6:$T$13</c:f>
              <c:numCache>
                <c:formatCode>0.0%</c:formatCode>
                <c:ptCount val="8"/>
                <c:pt idx="0">
                  <c:v>8.1481481481481488E-2</c:v>
                </c:pt>
                <c:pt idx="1">
                  <c:v>7.3529411764705885E-2</c:v>
                </c:pt>
                <c:pt idx="2">
                  <c:v>8.8888888888888892E-2</c:v>
                </c:pt>
                <c:pt idx="3">
                  <c:v>0.11510791366906475</c:v>
                </c:pt>
                <c:pt idx="4">
                  <c:v>8.0291970802919707E-2</c:v>
                </c:pt>
                <c:pt idx="5">
                  <c:v>0.16911764705882354</c:v>
                </c:pt>
                <c:pt idx="6">
                  <c:v>0.13432835820895522</c:v>
                </c:pt>
                <c:pt idx="7">
                  <c:v>0.11029411764705882</c:v>
                </c:pt>
              </c:numCache>
            </c:numRef>
          </c:val>
          <c:extLst>
            <c:ext xmlns:c16="http://schemas.microsoft.com/office/drawing/2014/chart" uri="{C3380CC4-5D6E-409C-BE32-E72D297353CC}">
              <c16:uniqueId val="{00000006-B29A-4305-B81E-234F2604AC20}"/>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000354954122966"/>
          <c:y val="0.17817777430426657"/>
          <c:w val="0.59198114494279663"/>
          <c:h val="0.70602404538142427"/>
        </c:manualLayout>
      </c:layout>
      <c:barChart>
        <c:barDir val="bar"/>
        <c:grouping val="clustered"/>
        <c:varyColors val="0"/>
        <c:ser>
          <c:idx val="0"/>
          <c:order val="0"/>
          <c:spPr>
            <a:solidFill>
              <a:schemeClr val="accent5">
                <a:lumMod val="60000"/>
                <a:lumOff val="40000"/>
              </a:schemeClr>
            </a:solidFill>
            <a:ln w="9525">
              <a:solidFill>
                <a:sysClr val="windowText" lastClr="000000"/>
              </a:solidFill>
            </a:ln>
          </c:spPr>
          <c:invertIfNegative val="0"/>
          <c:cat>
            <c:strRef>
              <c:f>'3-5取引先（納品先）の位置づけ_すべて_現在'!$C$6:$C$10</c:f>
              <c:strCache>
                <c:ptCount val="5"/>
                <c:pt idx="0">
                  <c:v>A．ユーザー企業 (n=741)</c:v>
                </c:pt>
                <c:pt idx="1">
                  <c:v>B．メーカー企業 (n=622)</c:v>
                </c:pt>
                <c:pt idx="2">
                  <c:v>C．サブシステム提供企業 (n=389)</c:v>
                </c:pt>
                <c:pt idx="3">
                  <c:v>D．サービス提供企業 (n=321)</c:v>
                </c:pt>
                <c:pt idx="4">
                  <c:v>E．その他 (n=59)</c:v>
                </c:pt>
              </c:strCache>
            </c:strRef>
          </c:cat>
          <c:val>
            <c:numRef>
              <c:f>'3-5取引先（納品先）の位置づけ_すべて_現在'!$D$6:$D$10</c:f>
              <c:numCache>
                <c:formatCode>0</c:formatCode>
                <c:ptCount val="5"/>
                <c:pt idx="0">
                  <c:v>741</c:v>
                </c:pt>
                <c:pt idx="1">
                  <c:v>622</c:v>
                </c:pt>
                <c:pt idx="2">
                  <c:v>389</c:v>
                </c:pt>
                <c:pt idx="3">
                  <c:v>321</c:v>
                </c:pt>
                <c:pt idx="4">
                  <c:v>59</c:v>
                </c:pt>
              </c:numCache>
            </c:numRef>
          </c:val>
          <c:extLst>
            <c:ext xmlns:c16="http://schemas.microsoft.com/office/drawing/2014/chart" uri="{C3380CC4-5D6E-409C-BE32-E72D297353CC}">
              <c16:uniqueId val="{00000000-22E5-4358-AD7C-6B178215C81A}"/>
            </c:ext>
          </c:extLst>
        </c:ser>
        <c:dLbls>
          <c:showLegendKey val="0"/>
          <c:showVal val="0"/>
          <c:showCatName val="0"/>
          <c:showSerName val="0"/>
          <c:showPercent val="0"/>
          <c:showBubbleSize val="0"/>
        </c:dLbls>
        <c:gapWidth val="100"/>
        <c:axId val="395391464"/>
        <c:axId val="1"/>
      </c:barChart>
      <c:catAx>
        <c:axId val="395391464"/>
        <c:scaling>
          <c:orientation val="maxMin"/>
        </c:scaling>
        <c:delete val="0"/>
        <c:axPos val="l"/>
        <c:numFmt formatCode="General" sourceLinked="1"/>
        <c:majorTickMark val="none"/>
        <c:minorTickMark val="none"/>
        <c:tickLblPos val="nextTo"/>
        <c:txPr>
          <a:bodyPr rot="0" vert="horz"/>
          <a:lstStyle/>
          <a:p>
            <a:pPr>
              <a:defRPr/>
            </a:pPr>
            <a:endParaRPr lang="ja-JP"/>
          </a:p>
        </c:txPr>
        <c:crossAx val="1"/>
        <c:crosses val="autoZero"/>
        <c:auto val="1"/>
        <c:lblAlgn val="ctr"/>
        <c:lblOffset val="100"/>
        <c:tickLblSkip val="1"/>
        <c:noMultiLvlLbl val="1"/>
      </c:catAx>
      <c:valAx>
        <c:axId val="1"/>
        <c:scaling>
          <c:orientation val="minMax"/>
        </c:scaling>
        <c:delete val="0"/>
        <c:axPos val="t"/>
        <c:majorGridlines>
          <c:spPr>
            <a:ln w="3175">
              <a:solidFill>
                <a:schemeClr val="tx1">
                  <a:lumMod val="50000"/>
                  <a:lumOff val="50000"/>
                </a:schemeClr>
              </a:solidFill>
            </a:ln>
          </c:spPr>
        </c:majorGridlines>
        <c:numFmt formatCode="#,##0_);[Red]\(#,##0\)" sourceLinked="0"/>
        <c:majorTickMark val="none"/>
        <c:minorTickMark val="none"/>
        <c:tickLblPos val="nextTo"/>
        <c:crossAx val="395391464"/>
        <c:crossesAt val="1"/>
        <c:crossBetween val="between"/>
      </c:valAx>
      <c:spPr>
        <a:ln w="12700">
          <a:solidFill>
            <a:schemeClr val="tx1">
              <a:lumMod val="50000"/>
              <a:lumOff val="50000"/>
            </a:schemeClr>
          </a:solidFill>
        </a:ln>
      </c:spPr>
    </c:plotArea>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1">
    <c:autoUpdate val="0"/>
  </c:externalData>
  <c:userShapes r:id="rId2"/>
</c:chartSpace>
</file>

<file path=ppt/charts/chart2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39736699579218"/>
          <c:y val="0.12416454425871909"/>
          <c:w val="0.58440590759488398"/>
          <c:h val="0.72979590853841003"/>
        </c:manualLayout>
      </c:layout>
      <c:barChart>
        <c:barDir val="bar"/>
        <c:grouping val="stacked"/>
        <c:varyColors val="0"/>
        <c:ser>
          <c:idx val="0"/>
          <c:order val="0"/>
          <c:tx>
            <c:strRef>
              <c:f>'19-5要件の変化への対応・提供製品・サービス提供先別'!$O$5</c:f>
              <c:strCache>
                <c:ptCount val="1"/>
                <c:pt idx="0">
                  <c:v>重要と思う</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'19-5要件の変化への対応・提供製品・サービス提供先別'!$N$15:$N$22</c:f>
              <c:strCache>
                <c:ptCount val="8"/>
                <c:pt idx="0">
                  <c:v>技術者の教育・訓練、スキルの向上（n=62）</c:v>
                </c:pt>
                <c:pt idx="1">
                  <c:v>クラウド（デジタルツイン・仮想化技術を含む）の活用（n=62）</c:v>
                </c:pt>
                <c:pt idx="2">
                  <c:v>新たな技術（AI、5G等）の導入（n=59）</c:v>
                </c:pt>
                <c:pt idx="3">
                  <c:v>ソフトウェア・プラットフォームの導入（n=59）</c:v>
                </c:pt>
                <c:pt idx="4">
                  <c:v>ハードウェアの高機能・高性能化（n=61）</c:v>
                </c:pt>
                <c:pt idx="5">
                  <c:v>アーキテクチャの見直し（n=57）</c:v>
                </c:pt>
                <c:pt idx="6">
                  <c:v>新たな開発スタイル（アジャイル、DevOps等）の導入（n=57）</c:v>
                </c:pt>
                <c:pt idx="7">
                  <c:v>外部の専門企業への委託（n=59）</c:v>
                </c:pt>
              </c:strCache>
            </c:strRef>
          </c:cat>
          <c:val>
            <c:numRef>
              <c:f>'19-5要件の変化への対応・提供製品・サービス提供先別'!$O$15:$O$22</c:f>
              <c:numCache>
                <c:formatCode>0.0%</c:formatCode>
                <c:ptCount val="8"/>
                <c:pt idx="0">
                  <c:v>0.42857142857142855</c:v>
                </c:pt>
                <c:pt idx="1">
                  <c:v>0.25396825396825395</c:v>
                </c:pt>
                <c:pt idx="2">
                  <c:v>0.22222222222222221</c:v>
                </c:pt>
                <c:pt idx="3">
                  <c:v>0.234375</c:v>
                </c:pt>
                <c:pt idx="4">
                  <c:v>0.22222222222222221</c:v>
                </c:pt>
                <c:pt idx="5">
                  <c:v>0.19047619047619047</c:v>
                </c:pt>
                <c:pt idx="6">
                  <c:v>0.1111111111111111</c:v>
                </c:pt>
                <c:pt idx="7">
                  <c:v>9.5238095238095233E-2</c:v>
                </c:pt>
              </c:numCache>
            </c:numRef>
          </c:val>
          <c:extLst>
            <c:ext xmlns:c16="http://schemas.microsoft.com/office/drawing/2014/chart" uri="{C3380CC4-5D6E-409C-BE32-E72D297353CC}">
              <c16:uniqueId val="{00000000-2902-4A94-B775-922D3F765857}"/>
            </c:ext>
          </c:extLst>
        </c:ser>
        <c:ser>
          <c:idx val="1"/>
          <c:order val="1"/>
          <c:tx>
            <c:strRef>
              <c:f>'19-5要件の変化への対応・提供製品・サービス提供先別'!$P$5</c:f>
              <c:strCache>
                <c:ptCount val="1"/>
                <c:pt idx="0">
                  <c:v>やや重要と思う</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'19-5要件の変化への対応・提供製品・サービス提供先別'!$N$15:$N$22</c:f>
              <c:strCache>
                <c:ptCount val="8"/>
                <c:pt idx="0">
                  <c:v>技術者の教育・訓練、スキルの向上（n=62）</c:v>
                </c:pt>
                <c:pt idx="1">
                  <c:v>クラウド（デジタルツイン・仮想化技術を含む）の活用（n=62）</c:v>
                </c:pt>
                <c:pt idx="2">
                  <c:v>新たな技術（AI、5G等）の導入（n=59）</c:v>
                </c:pt>
                <c:pt idx="3">
                  <c:v>ソフトウェア・プラットフォームの導入（n=59）</c:v>
                </c:pt>
                <c:pt idx="4">
                  <c:v>ハードウェアの高機能・高性能化（n=61）</c:v>
                </c:pt>
                <c:pt idx="5">
                  <c:v>アーキテクチャの見直し（n=57）</c:v>
                </c:pt>
                <c:pt idx="6">
                  <c:v>新たな開発スタイル（アジャイル、DevOps等）の導入（n=57）</c:v>
                </c:pt>
                <c:pt idx="7">
                  <c:v>外部の専門企業への委託（n=59）</c:v>
                </c:pt>
              </c:strCache>
            </c:strRef>
          </c:cat>
          <c:val>
            <c:numRef>
              <c:f>'19-5要件の変化への対応・提供製品・サービス提供先別'!$P$15:$P$22</c:f>
              <c:numCache>
                <c:formatCode>0.0%</c:formatCode>
                <c:ptCount val="8"/>
                <c:pt idx="0">
                  <c:v>0.38095238095238093</c:v>
                </c:pt>
                <c:pt idx="1">
                  <c:v>0.41269841269841268</c:v>
                </c:pt>
                <c:pt idx="2">
                  <c:v>0.30158730158730157</c:v>
                </c:pt>
                <c:pt idx="3">
                  <c:v>0.359375</c:v>
                </c:pt>
                <c:pt idx="4">
                  <c:v>0.34920634920634919</c:v>
                </c:pt>
                <c:pt idx="5">
                  <c:v>0.30158730158730157</c:v>
                </c:pt>
                <c:pt idx="6">
                  <c:v>0.23809523809523808</c:v>
                </c:pt>
                <c:pt idx="7">
                  <c:v>0.25396825396825395</c:v>
                </c:pt>
              </c:numCache>
            </c:numRef>
          </c:val>
          <c:extLst>
            <c:ext xmlns:c16="http://schemas.microsoft.com/office/drawing/2014/chart" uri="{C3380CC4-5D6E-409C-BE32-E72D297353CC}">
              <c16:uniqueId val="{00000001-2902-4A94-B775-922D3F765857}"/>
            </c:ext>
          </c:extLst>
        </c:ser>
        <c:ser>
          <c:idx val="2"/>
          <c:order val="2"/>
          <c:tx>
            <c:strRef>
              <c:f>'19-5要件の変化への対応・提供製品・サービス提供先別'!$Q$5</c:f>
              <c:strCache>
                <c:ptCount val="1"/>
                <c:pt idx="0">
                  <c:v>どちらともいえない</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'19-5要件の変化への対応・提供製品・サービス提供先別'!$N$15:$N$22</c:f>
              <c:strCache>
                <c:ptCount val="8"/>
                <c:pt idx="0">
                  <c:v>技術者の教育・訓練、スキルの向上（n=62）</c:v>
                </c:pt>
                <c:pt idx="1">
                  <c:v>クラウド（デジタルツイン・仮想化技術を含む）の活用（n=62）</c:v>
                </c:pt>
                <c:pt idx="2">
                  <c:v>新たな技術（AI、5G等）の導入（n=59）</c:v>
                </c:pt>
                <c:pt idx="3">
                  <c:v>ソフトウェア・プラットフォームの導入（n=59）</c:v>
                </c:pt>
                <c:pt idx="4">
                  <c:v>ハードウェアの高機能・高性能化（n=61）</c:v>
                </c:pt>
                <c:pt idx="5">
                  <c:v>アーキテクチャの見直し（n=57）</c:v>
                </c:pt>
                <c:pt idx="6">
                  <c:v>新たな開発スタイル（アジャイル、DevOps等）の導入（n=57）</c:v>
                </c:pt>
                <c:pt idx="7">
                  <c:v>外部の専門企業への委託（n=59）</c:v>
                </c:pt>
              </c:strCache>
            </c:strRef>
          </c:cat>
          <c:val>
            <c:numRef>
              <c:f>'19-5要件の変化への対応・提供製品・サービス提供先別'!$Q$15:$Q$22</c:f>
              <c:numCache>
                <c:formatCode>0.0%</c:formatCode>
                <c:ptCount val="8"/>
                <c:pt idx="0">
                  <c:v>0.14285714285714285</c:v>
                </c:pt>
                <c:pt idx="1">
                  <c:v>0.14285714285714285</c:v>
                </c:pt>
                <c:pt idx="2">
                  <c:v>0.33333333333333331</c:v>
                </c:pt>
                <c:pt idx="3">
                  <c:v>0.203125</c:v>
                </c:pt>
                <c:pt idx="4">
                  <c:v>0.2857142857142857</c:v>
                </c:pt>
                <c:pt idx="5">
                  <c:v>0.31746031746031744</c:v>
                </c:pt>
                <c:pt idx="6">
                  <c:v>0.44444444444444442</c:v>
                </c:pt>
                <c:pt idx="7">
                  <c:v>0.3968253968253968</c:v>
                </c:pt>
              </c:numCache>
            </c:numRef>
          </c:val>
          <c:extLst>
            <c:ext xmlns:c16="http://schemas.microsoft.com/office/drawing/2014/chart" uri="{C3380CC4-5D6E-409C-BE32-E72D297353CC}">
              <c16:uniqueId val="{00000002-2902-4A94-B775-922D3F765857}"/>
            </c:ext>
          </c:extLst>
        </c:ser>
        <c:ser>
          <c:idx val="3"/>
          <c:order val="3"/>
          <c:tx>
            <c:strRef>
              <c:f>'19-5要件の変化への対応・提供製品・サービス提供先別'!$R$5</c:f>
              <c:strCache>
                <c:ptCount val="1"/>
                <c:pt idx="0">
                  <c:v>あまり重要と思わない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'19-5要件の変化への対応・提供製品・サービス提供先別'!$N$15:$N$22</c:f>
              <c:strCache>
                <c:ptCount val="8"/>
                <c:pt idx="0">
                  <c:v>技術者の教育・訓練、スキルの向上（n=62）</c:v>
                </c:pt>
                <c:pt idx="1">
                  <c:v>クラウド（デジタルツイン・仮想化技術を含む）の活用（n=62）</c:v>
                </c:pt>
                <c:pt idx="2">
                  <c:v>新たな技術（AI、5G等）の導入（n=59）</c:v>
                </c:pt>
                <c:pt idx="3">
                  <c:v>ソフトウェア・プラットフォームの導入（n=59）</c:v>
                </c:pt>
                <c:pt idx="4">
                  <c:v>ハードウェアの高機能・高性能化（n=61）</c:v>
                </c:pt>
                <c:pt idx="5">
                  <c:v>アーキテクチャの見直し（n=57）</c:v>
                </c:pt>
                <c:pt idx="6">
                  <c:v>新たな開発スタイル（アジャイル、DevOps等）の導入（n=57）</c:v>
                </c:pt>
                <c:pt idx="7">
                  <c:v>外部の専門企業への委託（n=59）</c:v>
                </c:pt>
              </c:strCache>
            </c:strRef>
          </c:cat>
          <c:val>
            <c:numRef>
              <c:f>'19-5要件の変化への対応・提供製品・サービス提供先別'!$R$15:$R$22</c:f>
              <c:numCache>
                <c:formatCode>0.0%</c:formatCode>
                <c:ptCount val="8"/>
                <c:pt idx="0">
                  <c:v>1.5873015873015872E-2</c:v>
                </c:pt>
                <c:pt idx="1">
                  <c:v>0.14285714285714285</c:v>
                </c:pt>
                <c:pt idx="2">
                  <c:v>4.7619047619047616E-2</c:v>
                </c:pt>
                <c:pt idx="3">
                  <c:v>6.25E-2</c:v>
                </c:pt>
                <c:pt idx="4">
                  <c:v>6.3492063492063489E-2</c:v>
                </c:pt>
                <c:pt idx="5">
                  <c:v>4.7619047619047616E-2</c:v>
                </c:pt>
                <c:pt idx="6">
                  <c:v>6.3492063492063489E-2</c:v>
                </c:pt>
                <c:pt idx="7">
                  <c:v>7.9365079365079361E-2</c:v>
                </c:pt>
              </c:numCache>
            </c:numRef>
          </c:val>
          <c:extLst>
            <c:ext xmlns:c16="http://schemas.microsoft.com/office/drawing/2014/chart" uri="{C3380CC4-5D6E-409C-BE32-E72D297353CC}">
              <c16:uniqueId val="{00000003-2902-4A94-B775-922D3F765857}"/>
            </c:ext>
          </c:extLst>
        </c:ser>
        <c:ser>
          <c:idx val="5"/>
          <c:order val="4"/>
          <c:tx>
            <c:strRef>
              <c:f>'19-5要件の変化への対応・提供製品・サービス提供先別'!$S$5</c:f>
              <c:strCache>
                <c:ptCount val="1"/>
                <c:pt idx="0">
                  <c:v>重要と思わない</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2902-4A94-B775-922D3F765857}"/>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'19-5要件の変化への対応・提供製品・サービス提供先別'!$N$15:$N$22</c:f>
              <c:strCache>
                <c:ptCount val="8"/>
                <c:pt idx="0">
                  <c:v>技術者の教育・訓練、スキルの向上（n=62）</c:v>
                </c:pt>
                <c:pt idx="1">
                  <c:v>クラウド（デジタルツイン・仮想化技術を含む）の活用（n=62）</c:v>
                </c:pt>
                <c:pt idx="2">
                  <c:v>新たな技術（AI、5G等）の導入（n=59）</c:v>
                </c:pt>
                <c:pt idx="3">
                  <c:v>ソフトウェア・プラットフォームの導入（n=59）</c:v>
                </c:pt>
                <c:pt idx="4">
                  <c:v>ハードウェアの高機能・高性能化（n=61）</c:v>
                </c:pt>
                <c:pt idx="5">
                  <c:v>アーキテクチャの見直し（n=57）</c:v>
                </c:pt>
                <c:pt idx="6">
                  <c:v>新たな開発スタイル（アジャイル、DevOps等）の導入（n=57）</c:v>
                </c:pt>
                <c:pt idx="7">
                  <c:v>外部の専門企業への委託（n=59）</c:v>
                </c:pt>
              </c:strCache>
            </c:strRef>
          </c:cat>
          <c:val>
            <c:numRef>
              <c:f>'19-5要件の変化への対応・提供製品・サービス提供先別'!$S$15:$S$22</c:f>
              <c:numCache>
                <c:formatCode>0.0%</c:formatCode>
                <c:ptCount val="8"/>
                <c:pt idx="0">
                  <c:v>1.5873015873015872E-2</c:v>
                </c:pt>
                <c:pt idx="1">
                  <c:v>3.1746031746031744E-2</c:v>
                </c:pt>
                <c:pt idx="2">
                  <c:v>3.1746031746031744E-2</c:v>
                </c:pt>
                <c:pt idx="3">
                  <c:v>6.25E-2</c:v>
                </c:pt>
                <c:pt idx="4">
                  <c:v>4.7619047619047616E-2</c:v>
                </c:pt>
                <c:pt idx="5">
                  <c:v>4.7619047619047616E-2</c:v>
                </c:pt>
                <c:pt idx="6">
                  <c:v>4.7619047619047616E-2</c:v>
                </c:pt>
                <c:pt idx="7">
                  <c:v>0.1111111111111111</c:v>
                </c:pt>
              </c:numCache>
            </c:numRef>
          </c:val>
          <c:extLst>
            <c:ext xmlns:c16="http://schemas.microsoft.com/office/drawing/2014/chart" uri="{C3380CC4-5D6E-409C-BE32-E72D297353CC}">
              <c16:uniqueId val="{00000005-2902-4A94-B775-922D3F765857}"/>
            </c:ext>
          </c:extLst>
        </c:ser>
        <c:ser>
          <c:idx val="4"/>
          <c:order val="5"/>
          <c:tx>
            <c:strRef>
              <c:f>'19-5要件の変化への対応・提供製品・サービス提供先別'!$T$5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'19-5要件の変化への対応・提供製品・サービス提供先別'!$N$15:$N$22</c:f>
              <c:strCache>
                <c:ptCount val="8"/>
                <c:pt idx="0">
                  <c:v>技術者の教育・訓練、スキルの向上（n=62）</c:v>
                </c:pt>
                <c:pt idx="1">
                  <c:v>クラウド（デジタルツイン・仮想化技術を含む）の活用（n=62）</c:v>
                </c:pt>
                <c:pt idx="2">
                  <c:v>新たな技術（AI、5G等）の導入（n=59）</c:v>
                </c:pt>
                <c:pt idx="3">
                  <c:v>ソフトウェア・プラットフォームの導入（n=59）</c:v>
                </c:pt>
                <c:pt idx="4">
                  <c:v>ハードウェアの高機能・高性能化（n=61）</c:v>
                </c:pt>
                <c:pt idx="5">
                  <c:v>アーキテクチャの見直し（n=57）</c:v>
                </c:pt>
                <c:pt idx="6">
                  <c:v>新たな開発スタイル（アジャイル、DevOps等）の導入（n=57）</c:v>
                </c:pt>
                <c:pt idx="7">
                  <c:v>外部の専門企業への委託（n=59）</c:v>
                </c:pt>
              </c:strCache>
            </c:strRef>
          </c:cat>
          <c:val>
            <c:numRef>
              <c:f>'19-5要件の変化への対応・提供製品・サービス提供先別'!$T$15:$T$23</c:f>
              <c:numCache>
                <c:formatCode>0.0%</c:formatCode>
                <c:ptCount val="8"/>
                <c:pt idx="0">
                  <c:v>1.5873015873015872E-2</c:v>
                </c:pt>
                <c:pt idx="1">
                  <c:v>1.5873015873015872E-2</c:v>
                </c:pt>
                <c:pt idx="2">
                  <c:v>6.3492063492063489E-2</c:v>
                </c:pt>
                <c:pt idx="3">
                  <c:v>7.8125E-2</c:v>
                </c:pt>
                <c:pt idx="4">
                  <c:v>3.1746031746031744E-2</c:v>
                </c:pt>
                <c:pt idx="5">
                  <c:v>9.5238095238095233E-2</c:v>
                </c:pt>
                <c:pt idx="6">
                  <c:v>9.5238095238095233E-2</c:v>
                </c:pt>
                <c:pt idx="7">
                  <c:v>6.3492063492063489E-2</c:v>
                </c:pt>
              </c:numCache>
            </c:numRef>
          </c:val>
          <c:extLst>
            <c:ext xmlns:c16="http://schemas.microsoft.com/office/drawing/2014/chart" uri="{C3380CC4-5D6E-409C-BE32-E72D297353CC}">
              <c16:uniqueId val="{00000006-2902-4A94-B775-922D3F765857}"/>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90109404641254"/>
          <c:y val="0.12669035224878453"/>
          <c:w val="0.5749291338582676"/>
          <c:h val="0.72979590853841003"/>
        </c:manualLayout>
      </c:layout>
      <c:barChart>
        <c:barDir val="bar"/>
        <c:grouping val="stacked"/>
        <c:varyColors val="0"/>
        <c:ser>
          <c:idx val="0"/>
          <c:order val="0"/>
          <c:tx>
            <c:strRef>
              <c:f>'19-5要件の変化への対応・提供製品・サービス提供先別'!$O$5</c:f>
              <c:strCache>
                <c:ptCount val="1"/>
                <c:pt idx="0">
                  <c:v>重要と思う</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'19-5要件の変化への対応・提供製品・サービス提供先別'!$N$24:$N$31</c:f>
              <c:strCache>
                <c:ptCount val="8"/>
                <c:pt idx="0">
                  <c:v>技術者の教育・訓練、スキルの向上（n=787）</c:v>
                </c:pt>
                <c:pt idx="1">
                  <c:v>クラウド（デジタルツイン・仮想化技術を含む）の活用（n=751）</c:v>
                </c:pt>
                <c:pt idx="2">
                  <c:v>新たな技術（AI、5G等）の導入（n=754）</c:v>
                </c:pt>
                <c:pt idx="3">
                  <c:v>ソフトウェア・プラットフォームの導入（n=740）</c:v>
                </c:pt>
                <c:pt idx="4">
                  <c:v>ハードウェアの高機能・高性能化（n=740）</c:v>
                </c:pt>
                <c:pt idx="5">
                  <c:v>アーキテクチャの見直し（n=698）</c:v>
                </c:pt>
                <c:pt idx="6">
                  <c:v>新たな開発スタイル（アジャイル、DevOps等）の導入（n=708）</c:v>
                </c:pt>
                <c:pt idx="7">
                  <c:v>外部の専門企業への委託（n=744）</c:v>
                </c:pt>
              </c:strCache>
            </c:strRef>
          </c:cat>
          <c:val>
            <c:numRef>
              <c:f>'19-5要件の変化への対応・提供製品・サービス提供先別'!$O$24:$O$31</c:f>
              <c:numCache>
                <c:formatCode>0.0%</c:formatCode>
                <c:ptCount val="8"/>
                <c:pt idx="0">
                  <c:v>0.54024390243902443</c:v>
                </c:pt>
                <c:pt idx="1">
                  <c:v>0.33415536374845867</c:v>
                </c:pt>
                <c:pt idx="2">
                  <c:v>0.29506172839506173</c:v>
                </c:pt>
                <c:pt idx="3">
                  <c:v>0.23710073710073709</c:v>
                </c:pt>
                <c:pt idx="4">
                  <c:v>0.2141089108910891</c:v>
                </c:pt>
                <c:pt idx="5">
                  <c:v>0.20273631840796019</c:v>
                </c:pt>
                <c:pt idx="6">
                  <c:v>0.19925742574257427</c:v>
                </c:pt>
                <c:pt idx="7">
                  <c:v>0.12143742255266418</c:v>
                </c:pt>
              </c:numCache>
            </c:numRef>
          </c:val>
          <c:extLst>
            <c:ext xmlns:c16="http://schemas.microsoft.com/office/drawing/2014/chart" uri="{C3380CC4-5D6E-409C-BE32-E72D297353CC}">
              <c16:uniqueId val="{00000000-E0FF-4EE0-823B-ED2F11F2BF92}"/>
            </c:ext>
          </c:extLst>
        </c:ser>
        <c:ser>
          <c:idx val="2"/>
          <c:order val="1"/>
          <c:tx>
            <c:strRef>
              <c:f>'19-5要件の変化への対応・提供製品・サービス提供先別'!$P$5</c:f>
              <c:strCache>
                <c:ptCount val="1"/>
                <c:pt idx="0">
                  <c:v>やや重要と思う</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'19-5要件の変化への対応・提供製品・サービス提供先別'!$N$24:$N$31</c:f>
              <c:strCache>
                <c:ptCount val="8"/>
                <c:pt idx="0">
                  <c:v>技術者の教育・訓練、スキルの向上（n=787）</c:v>
                </c:pt>
                <c:pt idx="1">
                  <c:v>クラウド（デジタルツイン・仮想化技術を含む）の活用（n=751）</c:v>
                </c:pt>
                <c:pt idx="2">
                  <c:v>新たな技術（AI、5G等）の導入（n=754）</c:v>
                </c:pt>
                <c:pt idx="3">
                  <c:v>ソフトウェア・プラットフォームの導入（n=740）</c:v>
                </c:pt>
                <c:pt idx="4">
                  <c:v>ハードウェアの高機能・高性能化（n=740）</c:v>
                </c:pt>
                <c:pt idx="5">
                  <c:v>アーキテクチャの見直し（n=698）</c:v>
                </c:pt>
                <c:pt idx="6">
                  <c:v>新たな開発スタイル（アジャイル、DevOps等）の導入（n=708）</c:v>
                </c:pt>
                <c:pt idx="7">
                  <c:v>外部の専門企業への委託（n=744）</c:v>
                </c:pt>
              </c:strCache>
            </c:strRef>
          </c:cat>
          <c:val>
            <c:numRef>
              <c:f>'19-5要件の変化への対応・提供製品・サービス提供先別'!$P$24:$P$31</c:f>
              <c:numCache>
                <c:formatCode>0.0%</c:formatCode>
                <c:ptCount val="8"/>
                <c:pt idx="0">
                  <c:v>0.32195121951219513</c:v>
                </c:pt>
                <c:pt idx="1">
                  <c:v>0.36374845869297162</c:v>
                </c:pt>
                <c:pt idx="2">
                  <c:v>0.35802469135802467</c:v>
                </c:pt>
                <c:pt idx="3">
                  <c:v>0.37714987714987713</c:v>
                </c:pt>
                <c:pt idx="4">
                  <c:v>0.38490099009900991</c:v>
                </c:pt>
                <c:pt idx="5">
                  <c:v>0.29601990049751242</c:v>
                </c:pt>
                <c:pt idx="6">
                  <c:v>0.30074257425742573</c:v>
                </c:pt>
                <c:pt idx="7">
                  <c:v>0.3097893432465923</c:v>
                </c:pt>
              </c:numCache>
            </c:numRef>
          </c:val>
          <c:extLst>
            <c:ext xmlns:c16="http://schemas.microsoft.com/office/drawing/2014/chart" uri="{C3380CC4-5D6E-409C-BE32-E72D297353CC}">
              <c16:uniqueId val="{00000001-E0FF-4EE0-823B-ED2F11F2BF92}"/>
            </c:ext>
          </c:extLst>
        </c:ser>
        <c:ser>
          <c:idx val="1"/>
          <c:order val="2"/>
          <c:tx>
            <c:strRef>
              <c:f>'19-5要件の変化への対応・提供製品・サービス提供先別'!$Q$5</c:f>
              <c:strCache>
                <c:ptCount val="1"/>
                <c:pt idx="0">
                  <c:v>どちらともいえない</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'19-5要件の変化への対応・提供製品・サービス提供先別'!$N$24:$N$31</c:f>
              <c:strCache>
                <c:ptCount val="8"/>
                <c:pt idx="0">
                  <c:v>技術者の教育・訓練、スキルの向上（n=787）</c:v>
                </c:pt>
                <c:pt idx="1">
                  <c:v>クラウド（デジタルツイン・仮想化技術を含む）の活用（n=751）</c:v>
                </c:pt>
                <c:pt idx="2">
                  <c:v>新たな技術（AI、5G等）の導入（n=754）</c:v>
                </c:pt>
                <c:pt idx="3">
                  <c:v>ソフトウェア・プラットフォームの導入（n=740）</c:v>
                </c:pt>
                <c:pt idx="4">
                  <c:v>ハードウェアの高機能・高性能化（n=740）</c:v>
                </c:pt>
                <c:pt idx="5">
                  <c:v>アーキテクチャの見直し（n=698）</c:v>
                </c:pt>
                <c:pt idx="6">
                  <c:v>新たな開発スタイル（アジャイル、DevOps等）の導入（n=708）</c:v>
                </c:pt>
                <c:pt idx="7">
                  <c:v>外部の専門企業への委託（n=744）</c:v>
                </c:pt>
              </c:strCache>
            </c:strRef>
          </c:cat>
          <c:val>
            <c:numRef>
              <c:f>'19-5要件の変化への対応・提供製品・サービス提供先別'!$Q$24:$Q$31</c:f>
              <c:numCache>
                <c:formatCode>0.0%</c:formatCode>
                <c:ptCount val="8"/>
                <c:pt idx="0">
                  <c:v>8.1707317073170735E-2</c:v>
                </c:pt>
                <c:pt idx="1">
                  <c:v>0.15536374845869297</c:v>
                </c:pt>
                <c:pt idx="2">
                  <c:v>0.20864197530864198</c:v>
                </c:pt>
                <c:pt idx="3">
                  <c:v>0.21990171990171989</c:v>
                </c:pt>
                <c:pt idx="4">
                  <c:v>0.22896039603960397</c:v>
                </c:pt>
                <c:pt idx="5">
                  <c:v>0.27611940298507465</c:v>
                </c:pt>
                <c:pt idx="6">
                  <c:v>0.26237623762376239</c:v>
                </c:pt>
                <c:pt idx="7">
                  <c:v>0.33457249070631973</c:v>
                </c:pt>
              </c:numCache>
            </c:numRef>
          </c:val>
          <c:extLst>
            <c:ext xmlns:c16="http://schemas.microsoft.com/office/drawing/2014/chart" uri="{C3380CC4-5D6E-409C-BE32-E72D297353CC}">
              <c16:uniqueId val="{00000002-E0FF-4EE0-823B-ED2F11F2BF92}"/>
            </c:ext>
          </c:extLst>
        </c:ser>
        <c:ser>
          <c:idx val="3"/>
          <c:order val="3"/>
          <c:tx>
            <c:strRef>
              <c:f>'19-5要件の変化への対応・提供製品・サービス提供先別'!$R$5</c:f>
              <c:strCache>
                <c:ptCount val="1"/>
                <c:pt idx="0">
                  <c:v>あまり重要と思わない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'19-5要件の変化への対応・提供製品・サービス提供先別'!$N$24:$N$31</c:f>
              <c:strCache>
                <c:ptCount val="8"/>
                <c:pt idx="0">
                  <c:v>技術者の教育・訓練、スキルの向上（n=787）</c:v>
                </c:pt>
                <c:pt idx="1">
                  <c:v>クラウド（デジタルツイン・仮想化技術を含む）の活用（n=751）</c:v>
                </c:pt>
                <c:pt idx="2">
                  <c:v>新たな技術（AI、5G等）の導入（n=754）</c:v>
                </c:pt>
                <c:pt idx="3">
                  <c:v>ソフトウェア・プラットフォームの導入（n=740）</c:v>
                </c:pt>
                <c:pt idx="4">
                  <c:v>ハードウェアの高機能・高性能化（n=740）</c:v>
                </c:pt>
                <c:pt idx="5">
                  <c:v>アーキテクチャの見直し（n=698）</c:v>
                </c:pt>
                <c:pt idx="6">
                  <c:v>新たな開発スタイル（アジャイル、DevOps等）の導入（n=708）</c:v>
                </c:pt>
                <c:pt idx="7">
                  <c:v>外部の専門企業への委託（n=744）</c:v>
                </c:pt>
              </c:strCache>
            </c:strRef>
          </c:cat>
          <c:val>
            <c:numRef>
              <c:f>'19-5要件の変化への対応・提供製品・サービス提供先別'!$R$24:$R$31</c:f>
              <c:numCache>
                <c:formatCode>0.0%</c:formatCode>
                <c:ptCount val="8"/>
                <c:pt idx="0">
                  <c:v>7.3170731707317077E-3</c:v>
                </c:pt>
                <c:pt idx="1">
                  <c:v>3.9457459926017263E-2</c:v>
                </c:pt>
                <c:pt idx="2">
                  <c:v>4.3209876543209874E-2</c:v>
                </c:pt>
                <c:pt idx="3">
                  <c:v>4.6683046683046681E-2</c:v>
                </c:pt>
                <c:pt idx="4">
                  <c:v>5.6930693069306933E-2</c:v>
                </c:pt>
                <c:pt idx="5">
                  <c:v>5.8457711442786067E-2</c:v>
                </c:pt>
                <c:pt idx="6">
                  <c:v>6.8069306930693074E-2</c:v>
                </c:pt>
                <c:pt idx="7">
                  <c:v>8.6741016109045846E-2</c:v>
                </c:pt>
              </c:numCache>
            </c:numRef>
          </c:val>
          <c:extLst>
            <c:ext xmlns:c16="http://schemas.microsoft.com/office/drawing/2014/chart" uri="{C3380CC4-5D6E-409C-BE32-E72D297353CC}">
              <c16:uniqueId val="{00000003-E0FF-4EE0-823B-ED2F11F2BF92}"/>
            </c:ext>
          </c:extLst>
        </c:ser>
        <c:ser>
          <c:idx val="4"/>
          <c:order val="4"/>
          <c:tx>
            <c:strRef>
              <c:f>'19-5要件の変化への対応・提供製品・サービス提供先別'!$S$5</c:f>
              <c:strCache>
                <c:ptCount val="1"/>
                <c:pt idx="0">
                  <c:v>重要と思わない</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E0FF-4EE0-823B-ED2F11F2BF92}"/>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'19-5要件の変化への対応・提供製品・サービス提供先別'!$N$24:$N$31</c:f>
              <c:strCache>
                <c:ptCount val="8"/>
                <c:pt idx="0">
                  <c:v>技術者の教育・訓練、スキルの向上（n=787）</c:v>
                </c:pt>
                <c:pt idx="1">
                  <c:v>クラウド（デジタルツイン・仮想化技術を含む）の活用（n=751）</c:v>
                </c:pt>
                <c:pt idx="2">
                  <c:v>新たな技術（AI、5G等）の導入（n=754）</c:v>
                </c:pt>
                <c:pt idx="3">
                  <c:v>ソフトウェア・プラットフォームの導入（n=740）</c:v>
                </c:pt>
                <c:pt idx="4">
                  <c:v>ハードウェアの高機能・高性能化（n=740）</c:v>
                </c:pt>
                <c:pt idx="5">
                  <c:v>アーキテクチャの見直し（n=698）</c:v>
                </c:pt>
                <c:pt idx="6">
                  <c:v>新たな開発スタイル（アジャイル、DevOps等）の導入（n=708）</c:v>
                </c:pt>
                <c:pt idx="7">
                  <c:v>外部の専門企業への委託（n=744）</c:v>
                </c:pt>
              </c:strCache>
            </c:strRef>
          </c:cat>
          <c:val>
            <c:numRef>
              <c:f>'19-5要件の変化への対応・提供製品・サービス提供先別'!$S$24:$S$31</c:f>
              <c:numCache>
                <c:formatCode>0.0%</c:formatCode>
                <c:ptCount val="8"/>
                <c:pt idx="0">
                  <c:v>8.5365853658536592E-3</c:v>
                </c:pt>
                <c:pt idx="1">
                  <c:v>3.3292231812577067E-2</c:v>
                </c:pt>
                <c:pt idx="2">
                  <c:v>2.5925925925925925E-2</c:v>
                </c:pt>
                <c:pt idx="3">
                  <c:v>2.8255528255528257E-2</c:v>
                </c:pt>
                <c:pt idx="4">
                  <c:v>3.094059405940594E-2</c:v>
                </c:pt>
                <c:pt idx="5">
                  <c:v>3.482587064676617E-2</c:v>
                </c:pt>
                <c:pt idx="6">
                  <c:v>4.5792079207920791E-2</c:v>
                </c:pt>
                <c:pt idx="7">
                  <c:v>6.9392812887236685E-2</c:v>
                </c:pt>
              </c:numCache>
            </c:numRef>
          </c:val>
          <c:extLst>
            <c:ext xmlns:c16="http://schemas.microsoft.com/office/drawing/2014/chart" uri="{C3380CC4-5D6E-409C-BE32-E72D297353CC}">
              <c16:uniqueId val="{00000005-E0FF-4EE0-823B-ED2F11F2BF92}"/>
            </c:ext>
          </c:extLst>
        </c:ser>
        <c:ser>
          <c:idx val="5"/>
          <c:order val="5"/>
          <c:tx>
            <c:strRef>
              <c:f>'19-5要件の変化への対応・提供製品・サービス提供先別'!$T$5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'19-5要件の変化への対応・提供製品・サービス提供先別'!$N$24:$N$31</c:f>
              <c:strCache>
                <c:ptCount val="8"/>
                <c:pt idx="0">
                  <c:v>技術者の教育・訓練、スキルの向上（n=787）</c:v>
                </c:pt>
                <c:pt idx="1">
                  <c:v>クラウド（デジタルツイン・仮想化技術を含む）の活用（n=751）</c:v>
                </c:pt>
                <c:pt idx="2">
                  <c:v>新たな技術（AI、5G等）の導入（n=754）</c:v>
                </c:pt>
                <c:pt idx="3">
                  <c:v>ソフトウェア・プラットフォームの導入（n=740）</c:v>
                </c:pt>
                <c:pt idx="4">
                  <c:v>ハードウェアの高機能・高性能化（n=740）</c:v>
                </c:pt>
                <c:pt idx="5">
                  <c:v>アーキテクチャの見直し（n=698）</c:v>
                </c:pt>
                <c:pt idx="6">
                  <c:v>新たな開発スタイル（アジャイル、DevOps等）の導入（n=708）</c:v>
                </c:pt>
                <c:pt idx="7">
                  <c:v>外部の専門企業への委託（n=744）</c:v>
                </c:pt>
              </c:strCache>
            </c:strRef>
          </c:cat>
          <c:val>
            <c:numRef>
              <c:f>'19-5要件の変化への対応・提供製品・サービス提供先別'!$T$24:$T$31</c:f>
              <c:numCache>
                <c:formatCode>0.0%</c:formatCode>
                <c:ptCount val="8"/>
                <c:pt idx="0">
                  <c:v>4.0243902439024391E-2</c:v>
                </c:pt>
                <c:pt idx="1">
                  <c:v>7.3982737361282372E-2</c:v>
                </c:pt>
                <c:pt idx="2">
                  <c:v>6.9135802469135796E-2</c:v>
                </c:pt>
                <c:pt idx="3">
                  <c:v>9.0909090909090912E-2</c:v>
                </c:pt>
                <c:pt idx="4">
                  <c:v>8.4158415841584164E-2</c:v>
                </c:pt>
                <c:pt idx="5">
                  <c:v>0.13184079601990051</c:v>
                </c:pt>
                <c:pt idx="6">
                  <c:v>0.12376237623762376</c:v>
                </c:pt>
                <c:pt idx="7">
                  <c:v>7.8066914498141265E-2</c:v>
                </c:pt>
              </c:numCache>
            </c:numRef>
          </c:val>
          <c:extLst>
            <c:ext xmlns:c16="http://schemas.microsoft.com/office/drawing/2014/chart" uri="{C3380CC4-5D6E-409C-BE32-E72D297353CC}">
              <c16:uniqueId val="{00000006-E0FF-4EE0-823B-ED2F11F2BF92}"/>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134335201493164"/>
          <c:h val="0.1179064768489818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634844703864814"/>
          <c:y val="8.137704321613265E-2"/>
          <c:w val="0.61088084229957351"/>
          <c:h val="0.80492462862776148"/>
        </c:manualLayout>
      </c:layout>
      <c:barChart>
        <c:barDir val="bar"/>
        <c:grouping val="percentStacked"/>
        <c:varyColors val="0"/>
        <c:ser>
          <c:idx val="0"/>
          <c:order val="0"/>
          <c:tx>
            <c:strRef>
              <c:f>'20-1開発スタイル_現在'!$F$4</c:f>
              <c:strCache>
                <c:ptCount val="1"/>
                <c:pt idx="0">
                  <c:v>ほぼすべて（９割以上）</c:v>
                </c:pt>
              </c:strCache>
            </c:strRef>
          </c:tx>
          <c:spPr>
            <a:solidFill>
              <a:srgbClr val="F4B183"/>
            </a:solidFill>
            <a:ln w="9525">
              <a:solidFill>
                <a:srgbClr val="00000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CD4-475E-9B8E-89ED4DC94A34}"/>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D4-475E-9B8E-89ED4DC94A34}"/>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D4-475E-9B8E-89ED4DC94A34}"/>
                </c:ext>
              </c:extLst>
            </c:dLbl>
            <c:dLbl>
              <c:idx val="6"/>
              <c:delete val="1"/>
              <c:extLst>
                <c:ext xmlns:c15="http://schemas.microsoft.com/office/drawing/2012/chart" uri="{CE6537A1-D6FC-4f65-9D91-7224C49458BB}"/>
                <c:ext xmlns:c16="http://schemas.microsoft.com/office/drawing/2014/chart" uri="{C3380CC4-5D6E-409C-BE32-E72D297353CC}">
                  <c16:uniqueId val="{00000003-BCD4-475E-9B8E-89ED4DC94A34}"/>
                </c:ext>
              </c:extLst>
            </c:dLbl>
            <c:dLbl>
              <c:idx val="7"/>
              <c:delete val="1"/>
              <c:extLst>
                <c:ext xmlns:c15="http://schemas.microsoft.com/office/drawing/2012/chart" uri="{CE6537A1-D6FC-4f65-9D91-7224C49458BB}"/>
                <c:ext xmlns:c16="http://schemas.microsoft.com/office/drawing/2014/chart" uri="{C3380CC4-5D6E-409C-BE32-E72D297353CC}">
                  <c16:uniqueId val="{00000004-BCD4-475E-9B8E-89ED4DC94A34}"/>
                </c:ext>
              </c:extLst>
            </c:dLbl>
            <c:dLbl>
              <c:idx val="8"/>
              <c:delete val="1"/>
              <c:extLst>
                <c:ext xmlns:c15="http://schemas.microsoft.com/office/drawing/2012/chart" uri="{CE6537A1-D6FC-4f65-9D91-7224C49458BB}"/>
                <c:ext xmlns:c16="http://schemas.microsoft.com/office/drawing/2014/chart" uri="{C3380CC4-5D6E-409C-BE32-E72D297353CC}">
                  <c16:uniqueId val="{00000005-BCD4-475E-9B8E-89ED4DC94A34}"/>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D4-475E-9B8E-89ED4DC94A34}"/>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'20-1開発スタイル_現在'!$C$5:$C$38</c:f>
              <c:strCache>
                <c:ptCount val="17"/>
                <c:pt idx="0">
                  <c:v>ウォーターフォール開発/V字開発 (n=1020)</c:v>
                </c:pt>
                <c:pt idx="1">
                  <c:v>アジャイル開発 (n=1014)</c:v>
                </c:pt>
                <c:pt idx="2">
                  <c:v>モデルベース開発 (n=975)</c:v>
                </c:pt>
                <c:pt idx="3">
                  <c:v>プロダクトライン開発 (n=981)</c:v>
                </c:pt>
                <c:pt idx="4">
                  <c:v>ソフトウェアファースト開発 (n=983)</c:v>
                </c:pt>
                <c:pt idx="5">
                  <c:v>DevOpsを導入した開発 (n=975)</c:v>
                </c:pt>
                <c:pt idx="6">
                  <c:v>CI/CDを活用した開発 (n=973)</c:v>
                </c:pt>
                <c:pt idx="7">
                  <c:v>自動コード生成を活用した開発 (n=974)</c:v>
                </c:pt>
                <c:pt idx="8">
                  <c:v>ノーコード／ローコード開発 (n=983)</c:v>
                </c:pt>
                <c:pt idx="9">
                  <c:v>新規開発（派生・再利用開発以外のもの） (n=981)</c:v>
                </c:pt>
                <c:pt idx="10">
                  <c:v>派生・再利用開発 (n=976)</c:v>
                </c:pt>
                <c:pt idx="11">
                  <c:v>スクラッチ開発 (n=986)</c:v>
                </c:pt>
                <c:pt idx="12">
                  <c:v>標準プラットフォームを利用した開発 (n=978)</c:v>
                </c:pt>
                <c:pt idx="13">
                  <c:v>OSSを利用した開発 (n=973)</c:v>
                </c:pt>
                <c:pt idx="14">
                  <c:v>商用ソフトウェア（有償・無償を含む）を利用した開発 (n=989)</c:v>
                </c:pt>
                <c:pt idx="15">
                  <c:v>擦り合わせ開発 (n=978)</c:v>
                </c:pt>
                <c:pt idx="16">
                  <c:v>組み合わせ開発 (n=976)</c:v>
                </c:pt>
              </c:strCache>
            </c:strRef>
          </c:cat>
          <c:val>
            <c:numRef>
              <c:f>'20-1開発スタイル_現在'!$F$5:$F$38</c:f>
              <c:numCache>
                <c:formatCode>0.0%</c:formatCode>
                <c:ptCount val="17"/>
                <c:pt idx="0">
                  <c:v>0.13529411764705881</c:v>
                </c:pt>
                <c:pt idx="1">
                  <c:v>5.0295857988165681E-2</c:v>
                </c:pt>
                <c:pt idx="2">
                  <c:v>1.4358974358974359E-2</c:v>
                </c:pt>
                <c:pt idx="3">
                  <c:v>1.9367991845056064E-2</c:v>
                </c:pt>
                <c:pt idx="4">
                  <c:v>3.5605289928789419E-2</c:v>
                </c:pt>
                <c:pt idx="5">
                  <c:v>2.2564102564102566E-2</c:v>
                </c:pt>
                <c:pt idx="6">
                  <c:v>1.3360739979445015E-2</c:v>
                </c:pt>
                <c:pt idx="7">
                  <c:v>4.1067761806981521E-3</c:v>
                </c:pt>
                <c:pt idx="8">
                  <c:v>1.2207527975584944E-2</c:v>
                </c:pt>
                <c:pt idx="9">
                  <c:v>2.3445463812436288E-2</c:v>
                </c:pt>
                <c:pt idx="10">
                  <c:v>3.0737704918032786E-2</c:v>
                </c:pt>
                <c:pt idx="11">
                  <c:v>5.2738336713995942E-2</c:v>
                </c:pt>
                <c:pt idx="12">
                  <c:v>3.7832310838445807E-2</c:v>
                </c:pt>
                <c:pt idx="13">
                  <c:v>3.9054470709146971E-2</c:v>
                </c:pt>
                <c:pt idx="14">
                  <c:v>5.7633973710819006E-2</c:v>
                </c:pt>
                <c:pt idx="15">
                  <c:v>4.0899795501022497E-2</c:v>
                </c:pt>
                <c:pt idx="16">
                  <c:v>2.8688524590163935E-2</c:v>
                </c:pt>
              </c:numCache>
            </c:numRef>
          </c:val>
          <c:extLst>
            <c:ext xmlns:c16="http://schemas.microsoft.com/office/drawing/2014/chart" uri="{C3380CC4-5D6E-409C-BE32-E72D297353CC}">
              <c16:uniqueId val="{00000007-BCD4-475E-9B8E-89ED4DC94A34}"/>
            </c:ext>
          </c:extLst>
        </c:ser>
        <c:ser>
          <c:idx val="1"/>
          <c:order val="1"/>
          <c:tx>
            <c:strRef>
              <c:f>'20-1開発スタイル_現在'!$G$4</c:f>
              <c:strCache>
                <c:ptCount val="1"/>
                <c:pt idx="0">
                  <c:v>どちらかというと多い（６割以上９割未満）</c:v>
                </c:pt>
              </c:strCache>
            </c:strRef>
          </c:tx>
          <c:spPr>
            <a:solidFill>
              <a:srgbClr val="F8CBAD"/>
            </a:solidFill>
            <a:ln w="9525">
              <a:solidFill>
                <a:srgbClr val="000000"/>
              </a:solidFill>
            </a:ln>
          </c:spPr>
          <c:invertIfNegative val="0"/>
          <c:dLbls>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D4-475E-9B8E-89ED4DC94A34}"/>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CD4-475E-9B8E-89ED4DC94A34}"/>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'20-1開発スタイル_現在'!$C$5:$C$38</c:f>
              <c:strCache>
                <c:ptCount val="17"/>
                <c:pt idx="0">
                  <c:v>ウォーターフォール開発/V字開発 (n=1020)</c:v>
                </c:pt>
                <c:pt idx="1">
                  <c:v>アジャイル開発 (n=1014)</c:v>
                </c:pt>
                <c:pt idx="2">
                  <c:v>モデルベース開発 (n=975)</c:v>
                </c:pt>
                <c:pt idx="3">
                  <c:v>プロダクトライン開発 (n=981)</c:v>
                </c:pt>
                <c:pt idx="4">
                  <c:v>ソフトウェアファースト開発 (n=983)</c:v>
                </c:pt>
                <c:pt idx="5">
                  <c:v>DevOpsを導入した開発 (n=975)</c:v>
                </c:pt>
                <c:pt idx="6">
                  <c:v>CI/CDを活用した開発 (n=973)</c:v>
                </c:pt>
                <c:pt idx="7">
                  <c:v>自動コード生成を活用した開発 (n=974)</c:v>
                </c:pt>
                <c:pt idx="8">
                  <c:v>ノーコード／ローコード開発 (n=983)</c:v>
                </c:pt>
                <c:pt idx="9">
                  <c:v>新規開発（派生・再利用開発以外のもの） (n=981)</c:v>
                </c:pt>
                <c:pt idx="10">
                  <c:v>派生・再利用開発 (n=976)</c:v>
                </c:pt>
                <c:pt idx="11">
                  <c:v>スクラッチ開発 (n=986)</c:v>
                </c:pt>
                <c:pt idx="12">
                  <c:v>標準プラットフォームを利用した開発 (n=978)</c:v>
                </c:pt>
                <c:pt idx="13">
                  <c:v>OSSを利用した開発 (n=973)</c:v>
                </c:pt>
                <c:pt idx="14">
                  <c:v>商用ソフトウェア（有償・無償を含む）を利用した開発 (n=989)</c:v>
                </c:pt>
                <c:pt idx="15">
                  <c:v>擦り合わせ開発 (n=978)</c:v>
                </c:pt>
                <c:pt idx="16">
                  <c:v>組み合わせ開発 (n=976)</c:v>
                </c:pt>
              </c:strCache>
            </c:strRef>
          </c:cat>
          <c:val>
            <c:numRef>
              <c:f>'20-1開発スタイル_現在'!$G$5:$G$38</c:f>
              <c:numCache>
                <c:formatCode>0.0%</c:formatCode>
                <c:ptCount val="17"/>
                <c:pt idx="0">
                  <c:v>0.20098039215686275</c:v>
                </c:pt>
                <c:pt idx="1">
                  <c:v>7.3964497041420121E-2</c:v>
                </c:pt>
                <c:pt idx="2">
                  <c:v>3.282051282051282E-2</c:v>
                </c:pt>
                <c:pt idx="3">
                  <c:v>4.383282364933741E-2</c:v>
                </c:pt>
                <c:pt idx="4">
                  <c:v>4.170905391658189E-2</c:v>
                </c:pt>
                <c:pt idx="5">
                  <c:v>3.7948717948717951E-2</c:v>
                </c:pt>
                <c:pt idx="6">
                  <c:v>2.4665981500513873E-2</c:v>
                </c:pt>
                <c:pt idx="7">
                  <c:v>2.0533880903490759E-2</c:v>
                </c:pt>
                <c:pt idx="8">
                  <c:v>2.3397761953204477E-2</c:v>
                </c:pt>
                <c:pt idx="9">
                  <c:v>6.7278287461773695E-2</c:v>
                </c:pt>
                <c:pt idx="10">
                  <c:v>0.13114754098360656</c:v>
                </c:pt>
                <c:pt idx="11">
                  <c:v>0.10446247464503043</c:v>
                </c:pt>
                <c:pt idx="12">
                  <c:v>0.10224948875255624</c:v>
                </c:pt>
                <c:pt idx="13">
                  <c:v>6.4748201438848921E-2</c:v>
                </c:pt>
                <c:pt idx="14">
                  <c:v>8.3923154701718905E-2</c:v>
                </c:pt>
                <c:pt idx="15">
                  <c:v>7.1574642126789365E-2</c:v>
                </c:pt>
                <c:pt idx="16">
                  <c:v>7.1721311475409832E-2</c:v>
                </c:pt>
              </c:numCache>
            </c:numRef>
          </c:val>
          <c:extLst>
            <c:ext xmlns:c16="http://schemas.microsoft.com/office/drawing/2014/chart" uri="{C3380CC4-5D6E-409C-BE32-E72D297353CC}">
              <c16:uniqueId val="{0000000A-BCD4-475E-9B8E-89ED4DC94A34}"/>
            </c:ext>
          </c:extLst>
        </c:ser>
        <c:ser>
          <c:idx val="2"/>
          <c:order val="2"/>
          <c:tx>
            <c:strRef>
              <c:f>'20-1開発スタイル_現在'!$H$4</c:f>
              <c:strCache>
                <c:ptCount val="1"/>
                <c:pt idx="0">
                  <c:v>ほぼ半々（４割以上６割未満）</c:v>
                </c:pt>
              </c:strCache>
            </c:strRef>
          </c:tx>
          <c:spPr>
            <a:solidFill>
              <a:srgbClr val="FFFF99"/>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'20-1開発スタイル_現在'!$C$5:$C$38</c:f>
              <c:strCache>
                <c:ptCount val="17"/>
                <c:pt idx="0">
                  <c:v>ウォーターフォール開発/V字開発 (n=1020)</c:v>
                </c:pt>
                <c:pt idx="1">
                  <c:v>アジャイル開発 (n=1014)</c:v>
                </c:pt>
                <c:pt idx="2">
                  <c:v>モデルベース開発 (n=975)</c:v>
                </c:pt>
                <c:pt idx="3">
                  <c:v>プロダクトライン開発 (n=981)</c:v>
                </c:pt>
                <c:pt idx="4">
                  <c:v>ソフトウェアファースト開発 (n=983)</c:v>
                </c:pt>
                <c:pt idx="5">
                  <c:v>DevOpsを導入した開発 (n=975)</c:v>
                </c:pt>
                <c:pt idx="6">
                  <c:v>CI/CDを活用した開発 (n=973)</c:v>
                </c:pt>
                <c:pt idx="7">
                  <c:v>自動コード生成を活用した開発 (n=974)</c:v>
                </c:pt>
                <c:pt idx="8">
                  <c:v>ノーコード／ローコード開発 (n=983)</c:v>
                </c:pt>
                <c:pt idx="9">
                  <c:v>新規開発（派生・再利用開発以外のもの） (n=981)</c:v>
                </c:pt>
                <c:pt idx="10">
                  <c:v>派生・再利用開発 (n=976)</c:v>
                </c:pt>
                <c:pt idx="11">
                  <c:v>スクラッチ開発 (n=986)</c:v>
                </c:pt>
                <c:pt idx="12">
                  <c:v>標準プラットフォームを利用した開発 (n=978)</c:v>
                </c:pt>
                <c:pt idx="13">
                  <c:v>OSSを利用した開発 (n=973)</c:v>
                </c:pt>
                <c:pt idx="14">
                  <c:v>商用ソフトウェア（有償・無償を含む）を利用した開発 (n=989)</c:v>
                </c:pt>
                <c:pt idx="15">
                  <c:v>擦り合わせ開発 (n=978)</c:v>
                </c:pt>
                <c:pt idx="16">
                  <c:v>組み合わせ開発 (n=976)</c:v>
                </c:pt>
              </c:strCache>
            </c:strRef>
          </c:cat>
          <c:val>
            <c:numRef>
              <c:f>'20-1開発スタイル_現在'!$H$5:$H$38</c:f>
              <c:numCache>
                <c:formatCode>0.0%</c:formatCode>
                <c:ptCount val="17"/>
                <c:pt idx="0">
                  <c:v>9.901960784313725E-2</c:v>
                </c:pt>
                <c:pt idx="1">
                  <c:v>9.6646942800788949E-2</c:v>
                </c:pt>
                <c:pt idx="2">
                  <c:v>4.5128205128205132E-2</c:v>
                </c:pt>
                <c:pt idx="3">
                  <c:v>6.0142711518858305E-2</c:v>
                </c:pt>
                <c:pt idx="4">
                  <c:v>4.5778229908443539E-2</c:v>
                </c:pt>
                <c:pt idx="5">
                  <c:v>4.8205128205128206E-2</c:v>
                </c:pt>
                <c:pt idx="6">
                  <c:v>2.7749229188078109E-2</c:v>
                </c:pt>
                <c:pt idx="7">
                  <c:v>3.5934291581108828E-2</c:v>
                </c:pt>
                <c:pt idx="8">
                  <c:v>2.6449643947100712E-2</c:v>
                </c:pt>
                <c:pt idx="9">
                  <c:v>0.11518858307849134</c:v>
                </c:pt>
                <c:pt idx="10">
                  <c:v>0.15778688524590165</c:v>
                </c:pt>
                <c:pt idx="11">
                  <c:v>0.11054766734279919</c:v>
                </c:pt>
                <c:pt idx="12">
                  <c:v>0.11554192229038855</c:v>
                </c:pt>
                <c:pt idx="13">
                  <c:v>9.4552929085303189E-2</c:v>
                </c:pt>
                <c:pt idx="14">
                  <c:v>0.12639029322548029</c:v>
                </c:pt>
                <c:pt idx="15">
                  <c:v>7.1574642126789365E-2</c:v>
                </c:pt>
                <c:pt idx="16">
                  <c:v>7.0696721311475405E-2</c:v>
                </c:pt>
              </c:numCache>
            </c:numRef>
          </c:val>
          <c:extLst>
            <c:ext xmlns:c16="http://schemas.microsoft.com/office/drawing/2014/chart" uri="{C3380CC4-5D6E-409C-BE32-E72D297353CC}">
              <c16:uniqueId val="{0000000B-BCD4-475E-9B8E-89ED4DC94A34}"/>
            </c:ext>
          </c:extLst>
        </c:ser>
        <c:ser>
          <c:idx val="3"/>
          <c:order val="3"/>
          <c:tx>
            <c:strRef>
              <c:f>'20-1開発スタイル_現在'!$I$4</c:f>
              <c:strCache>
                <c:ptCount val="1"/>
                <c:pt idx="0">
                  <c:v>どちらかというと少ない（１割以上４割未満）</c:v>
                </c:pt>
              </c:strCache>
            </c:strRef>
          </c:tx>
          <c:spPr>
            <a:solidFill>
              <a:srgbClr val="C6E0B4"/>
            </a:solidFill>
            <a:ln w="9525">
              <a:solidFill>
                <a:srgbClr val="000000"/>
              </a:solidFill>
            </a:ln>
          </c:spPr>
          <c:invertIfNegative val="0"/>
          <c:dLbls>
            <c:dLbl>
              <c:idx val="0"/>
              <c:layout>
                <c:manualLayout>
                  <c:x val="-1.0816000913008136E-16"/>
                  <c:y val="3.8394239181640758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BCD4-475E-9B8E-89ED4DC94A34}"/>
                </c:ext>
              </c:extLst>
            </c:dLbl>
            <c:dLbl>
              <c:idx val="1"/>
              <c:layout>
                <c:manualLayout>
                  <c:x val="2.6326852948690064E-3"/>
                  <c:y val="-5.3180852393450821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BCD4-475E-9B8E-89ED4DC94A34}"/>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'20-1開発スタイル_現在'!$C$5:$C$38</c:f>
              <c:strCache>
                <c:ptCount val="17"/>
                <c:pt idx="0">
                  <c:v>ウォーターフォール開発/V字開発 (n=1020)</c:v>
                </c:pt>
                <c:pt idx="1">
                  <c:v>アジャイル開発 (n=1014)</c:v>
                </c:pt>
                <c:pt idx="2">
                  <c:v>モデルベース開発 (n=975)</c:v>
                </c:pt>
                <c:pt idx="3">
                  <c:v>プロダクトライン開発 (n=981)</c:v>
                </c:pt>
                <c:pt idx="4">
                  <c:v>ソフトウェアファースト開発 (n=983)</c:v>
                </c:pt>
                <c:pt idx="5">
                  <c:v>DevOpsを導入した開発 (n=975)</c:v>
                </c:pt>
                <c:pt idx="6">
                  <c:v>CI/CDを活用した開発 (n=973)</c:v>
                </c:pt>
                <c:pt idx="7">
                  <c:v>自動コード生成を活用した開発 (n=974)</c:v>
                </c:pt>
                <c:pt idx="8">
                  <c:v>ノーコード／ローコード開発 (n=983)</c:v>
                </c:pt>
                <c:pt idx="9">
                  <c:v>新規開発（派生・再利用開発以外のもの） (n=981)</c:v>
                </c:pt>
                <c:pt idx="10">
                  <c:v>派生・再利用開発 (n=976)</c:v>
                </c:pt>
                <c:pt idx="11">
                  <c:v>スクラッチ開発 (n=986)</c:v>
                </c:pt>
                <c:pt idx="12">
                  <c:v>標準プラットフォームを利用した開発 (n=978)</c:v>
                </c:pt>
                <c:pt idx="13">
                  <c:v>OSSを利用した開発 (n=973)</c:v>
                </c:pt>
                <c:pt idx="14">
                  <c:v>商用ソフトウェア（有償・無償を含む）を利用した開発 (n=989)</c:v>
                </c:pt>
                <c:pt idx="15">
                  <c:v>擦り合わせ開発 (n=978)</c:v>
                </c:pt>
                <c:pt idx="16">
                  <c:v>組み合わせ開発 (n=976)</c:v>
                </c:pt>
              </c:strCache>
            </c:strRef>
          </c:cat>
          <c:val>
            <c:numRef>
              <c:f>'20-1開発スタイル_現在'!$I$5:$I$38</c:f>
              <c:numCache>
                <c:formatCode>0.0%</c:formatCode>
                <c:ptCount val="17"/>
                <c:pt idx="0">
                  <c:v>6.1764705882352944E-2</c:v>
                </c:pt>
                <c:pt idx="1">
                  <c:v>0.16666666666666666</c:v>
                </c:pt>
                <c:pt idx="2">
                  <c:v>0.10564102564102563</c:v>
                </c:pt>
                <c:pt idx="3">
                  <c:v>9.6839959225280325E-2</c:v>
                </c:pt>
                <c:pt idx="4">
                  <c:v>8.6469989827060015E-2</c:v>
                </c:pt>
                <c:pt idx="5">
                  <c:v>9.2307692307692313E-2</c:v>
                </c:pt>
                <c:pt idx="6">
                  <c:v>8.8386433710174711E-2</c:v>
                </c:pt>
                <c:pt idx="7">
                  <c:v>0.10369609856262833</c:v>
                </c:pt>
                <c:pt idx="8">
                  <c:v>0.12817904374364192</c:v>
                </c:pt>
                <c:pt idx="9">
                  <c:v>0.23037716615698267</c:v>
                </c:pt>
                <c:pt idx="10">
                  <c:v>0.14344262295081966</c:v>
                </c:pt>
                <c:pt idx="11">
                  <c:v>0.1460446247464503</c:v>
                </c:pt>
                <c:pt idx="12">
                  <c:v>0.13803680981595093</c:v>
                </c:pt>
                <c:pt idx="13">
                  <c:v>0.12744090441932168</c:v>
                </c:pt>
                <c:pt idx="14">
                  <c:v>0.16582406471183014</c:v>
                </c:pt>
                <c:pt idx="15">
                  <c:v>0.11349693251533742</c:v>
                </c:pt>
                <c:pt idx="16">
                  <c:v>0.12807377049180327</c:v>
                </c:pt>
              </c:numCache>
            </c:numRef>
          </c:val>
          <c:extLst>
            <c:ext xmlns:c16="http://schemas.microsoft.com/office/drawing/2014/chart" uri="{C3380CC4-5D6E-409C-BE32-E72D297353CC}">
              <c16:uniqueId val="{0000000E-BCD4-475E-9B8E-89ED4DC94A34}"/>
            </c:ext>
          </c:extLst>
        </c:ser>
        <c:ser>
          <c:idx val="4"/>
          <c:order val="4"/>
          <c:tx>
            <c:strRef>
              <c:f>'20-1開発スタイル_現在'!$J$4</c:f>
              <c:strCache>
                <c:ptCount val="1"/>
                <c:pt idx="0">
                  <c:v>ほとんどない（１割未満）</c:v>
                </c:pt>
              </c:strCache>
            </c:strRef>
          </c:tx>
          <c:spPr>
            <a:solidFill>
              <a:srgbClr val="A9D18E"/>
            </a:solidFill>
            <a:ln w="9525">
              <a:solidFill>
                <a:srgbClr val="000000"/>
              </a:solidFill>
            </a:ln>
          </c:spPr>
          <c:invertIfNegative val="0"/>
          <c:dLbls>
            <c:dLbl>
              <c:idx val="0"/>
              <c:layout>
                <c:manualLayout>
                  <c:x val="-1.1418484193901624E-3"/>
                  <c:y val="2.4035457106323245E-7"/>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BCD4-475E-9B8E-89ED4DC94A34}"/>
                </c:ext>
              </c:extLst>
            </c:dLbl>
            <c:dLbl>
              <c:idx val="1"/>
              <c:layout>
                <c:manualLayout>
                  <c:x val="-2.9339418855829943E-3"/>
                  <c:y val="-6.1047657504349857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BCD4-475E-9B8E-89ED4DC94A34}"/>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'20-1開発スタイル_現在'!$C$5:$C$38</c:f>
              <c:strCache>
                <c:ptCount val="17"/>
                <c:pt idx="0">
                  <c:v>ウォーターフォール開発/V字開発 (n=1020)</c:v>
                </c:pt>
                <c:pt idx="1">
                  <c:v>アジャイル開発 (n=1014)</c:v>
                </c:pt>
                <c:pt idx="2">
                  <c:v>モデルベース開発 (n=975)</c:v>
                </c:pt>
                <c:pt idx="3">
                  <c:v>プロダクトライン開発 (n=981)</c:v>
                </c:pt>
                <c:pt idx="4">
                  <c:v>ソフトウェアファースト開発 (n=983)</c:v>
                </c:pt>
                <c:pt idx="5">
                  <c:v>DevOpsを導入した開発 (n=975)</c:v>
                </c:pt>
                <c:pt idx="6">
                  <c:v>CI/CDを活用した開発 (n=973)</c:v>
                </c:pt>
                <c:pt idx="7">
                  <c:v>自動コード生成を活用した開発 (n=974)</c:v>
                </c:pt>
                <c:pt idx="8">
                  <c:v>ノーコード／ローコード開発 (n=983)</c:v>
                </c:pt>
                <c:pt idx="9">
                  <c:v>新規開発（派生・再利用開発以外のもの） (n=981)</c:v>
                </c:pt>
                <c:pt idx="10">
                  <c:v>派生・再利用開発 (n=976)</c:v>
                </c:pt>
                <c:pt idx="11">
                  <c:v>スクラッチ開発 (n=986)</c:v>
                </c:pt>
                <c:pt idx="12">
                  <c:v>標準プラットフォームを利用した開発 (n=978)</c:v>
                </c:pt>
                <c:pt idx="13">
                  <c:v>OSSを利用した開発 (n=973)</c:v>
                </c:pt>
                <c:pt idx="14">
                  <c:v>商用ソフトウェア（有償・無償を含む）を利用した開発 (n=989)</c:v>
                </c:pt>
                <c:pt idx="15">
                  <c:v>擦り合わせ開発 (n=978)</c:v>
                </c:pt>
                <c:pt idx="16">
                  <c:v>組み合わせ開発 (n=976)</c:v>
                </c:pt>
              </c:strCache>
            </c:strRef>
          </c:cat>
          <c:val>
            <c:numRef>
              <c:f>'20-1開発スタイル_現在'!$J$5:$J$38</c:f>
              <c:numCache>
                <c:formatCode>0.0%</c:formatCode>
                <c:ptCount val="17"/>
                <c:pt idx="0">
                  <c:v>0.23431372549019608</c:v>
                </c:pt>
                <c:pt idx="1">
                  <c:v>0.34023668639053256</c:v>
                </c:pt>
                <c:pt idx="2">
                  <c:v>0.46974358974358976</c:v>
                </c:pt>
                <c:pt idx="3">
                  <c:v>0.43628950050968401</c:v>
                </c:pt>
                <c:pt idx="4">
                  <c:v>0.4506612410986775</c:v>
                </c:pt>
                <c:pt idx="5">
                  <c:v>0.45846153846153848</c:v>
                </c:pt>
                <c:pt idx="6">
                  <c:v>0.48818088386433711</c:v>
                </c:pt>
                <c:pt idx="7">
                  <c:v>0.51334702258726894</c:v>
                </c:pt>
                <c:pt idx="8">
                  <c:v>0.50152594099694814</c:v>
                </c:pt>
                <c:pt idx="9">
                  <c:v>0.28440366972477066</c:v>
                </c:pt>
                <c:pt idx="10">
                  <c:v>0.25102459016393441</c:v>
                </c:pt>
                <c:pt idx="11">
                  <c:v>0.30324543610547666</c:v>
                </c:pt>
                <c:pt idx="12">
                  <c:v>0.30981595092024539</c:v>
                </c:pt>
                <c:pt idx="13">
                  <c:v>0.34532374100719426</c:v>
                </c:pt>
                <c:pt idx="14">
                  <c:v>0.29828109201213349</c:v>
                </c:pt>
                <c:pt idx="15">
                  <c:v>0.36503067484662577</c:v>
                </c:pt>
                <c:pt idx="16">
                  <c:v>0.36270491803278687</c:v>
                </c:pt>
              </c:numCache>
            </c:numRef>
          </c:val>
          <c:extLst>
            <c:ext xmlns:c16="http://schemas.microsoft.com/office/drawing/2014/chart" uri="{C3380CC4-5D6E-409C-BE32-E72D297353CC}">
              <c16:uniqueId val="{00000011-BCD4-475E-9B8E-89ED4DC94A34}"/>
            </c:ext>
          </c:extLst>
        </c:ser>
        <c:ser>
          <c:idx val="5"/>
          <c:order val="5"/>
          <c:tx>
            <c:strRef>
              <c:f>'20-1開発スタイル_現在'!$K$4</c:f>
              <c:strCache>
                <c:ptCount val="1"/>
                <c:pt idx="0">
                  <c:v>わからない</c:v>
                </c:pt>
              </c:strCache>
            </c:strRef>
          </c:tx>
          <c:spPr>
            <a:solidFill>
              <a:sysClr val="window" lastClr="FFFFFF"/>
            </a:solidFill>
            <a:ln>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'20-1開発スタイル_現在'!$C$5:$C$38</c:f>
              <c:strCache>
                <c:ptCount val="17"/>
                <c:pt idx="0">
                  <c:v>ウォーターフォール開発/V字開発 (n=1020)</c:v>
                </c:pt>
                <c:pt idx="1">
                  <c:v>アジャイル開発 (n=1014)</c:v>
                </c:pt>
                <c:pt idx="2">
                  <c:v>モデルベース開発 (n=975)</c:v>
                </c:pt>
                <c:pt idx="3">
                  <c:v>プロダクトライン開発 (n=981)</c:v>
                </c:pt>
                <c:pt idx="4">
                  <c:v>ソフトウェアファースト開発 (n=983)</c:v>
                </c:pt>
                <c:pt idx="5">
                  <c:v>DevOpsを導入した開発 (n=975)</c:v>
                </c:pt>
                <c:pt idx="6">
                  <c:v>CI/CDを活用した開発 (n=973)</c:v>
                </c:pt>
                <c:pt idx="7">
                  <c:v>自動コード生成を活用した開発 (n=974)</c:v>
                </c:pt>
                <c:pt idx="8">
                  <c:v>ノーコード／ローコード開発 (n=983)</c:v>
                </c:pt>
                <c:pt idx="9">
                  <c:v>新規開発（派生・再利用開発以外のもの） (n=981)</c:v>
                </c:pt>
                <c:pt idx="10">
                  <c:v>派生・再利用開発 (n=976)</c:v>
                </c:pt>
                <c:pt idx="11">
                  <c:v>スクラッチ開発 (n=986)</c:v>
                </c:pt>
                <c:pt idx="12">
                  <c:v>標準プラットフォームを利用した開発 (n=978)</c:v>
                </c:pt>
                <c:pt idx="13">
                  <c:v>OSSを利用した開発 (n=973)</c:v>
                </c:pt>
                <c:pt idx="14">
                  <c:v>商用ソフトウェア（有償・無償を含む）を利用した開発 (n=989)</c:v>
                </c:pt>
                <c:pt idx="15">
                  <c:v>擦り合わせ開発 (n=978)</c:v>
                </c:pt>
                <c:pt idx="16">
                  <c:v>組み合わせ開発 (n=976)</c:v>
                </c:pt>
              </c:strCache>
            </c:strRef>
          </c:cat>
          <c:val>
            <c:numRef>
              <c:f>'20-1開発スタイル_現在'!$K$5:$K$38</c:f>
              <c:numCache>
                <c:formatCode>0.0%</c:formatCode>
                <c:ptCount val="17"/>
                <c:pt idx="0">
                  <c:v>0.26862745098039215</c:v>
                </c:pt>
                <c:pt idx="1">
                  <c:v>0.27218934911242604</c:v>
                </c:pt>
                <c:pt idx="2">
                  <c:v>0.3323076923076923</c:v>
                </c:pt>
                <c:pt idx="3">
                  <c:v>0.34352701325178392</c:v>
                </c:pt>
                <c:pt idx="4">
                  <c:v>0.33977619532044762</c:v>
                </c:pt>
                <c:pt idx="5">
                  <c:v>0.3405128205128205</c:v>
                </c:pt>
                <c:pt idx="6">
                  <c:v>0.35765673175745116</c:v>
                </c:pt>
                <c:pt idx="7">
                  <c:v>0.32238193018480493</c:v>
                </c:pt>
                <c:pt idx="8">
                  <c:v>0.30824008138351983</c:v>
                </c:pt>
                <c:pt idx="9">
                  <c:v>0.27930682976554538</c:v>
                </c:pt>
                <c:pt idx="10">
                  <c:v>0.28586065573770492</c:v>
                </c:pt>
                <c:pt idx="11">
                  <c:v>0.28296146044624748</c:v>
                </c:pt>
                <c:pt idx="12">
                  <c:v>0.29652351738241312</c:v>
                </c:pt>
                <c:pt idx="13">
                  <c:v>0.32887975334018499</c:v>
                </c:pt>
                <c:pt idx="14">
                  <c:v>0.26794742163801821</c:v>
                </c:pt>
                <c:pt idx="15">
                  <c:v>0.33742331288343558</c:v>
                </c:pt>
                <c:pt idx="16">
                  <c:v>0.33811475409836067</c:v>
                </c:pt>
              </c:numCache>
            </c:numRef>
          </c:val>
          <c:extLst>
            <c:ext xmlns:c16="http://schemas.microsoft.com/office/drawing/2014/chart" uri="{C3380CC4-5D6E-409C-BE32-E72D297353CC}">
              <c16:uniqueId val="{00000012-BCD4-475E-9B8E-89ED4DC94A34}"/>
            </c:ext>
          </c:extLst>
        </c:ser>
        <c:dLbls>
          <c:showLegendKey val="0"/>
          <c:showVal val="0"/>
          <c:showCatName val="0"/>
          <c:showSerName val="0"/>
          <c:showPercent val="0"/>
          <c:showBubbleSize val="0"/>
        </c:dLbls>
        <c:gapWidth val="60"/>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ysClr val="windowText" lastClr="000000">
              <a:lumMod val="50000"/>
              <a:lumOff val="50000"/>
            </a:sysClr>
          </a:solidFill>
        </a:ln>
      </c:spPr>
    </c:plotArea>
    <c:legend>
      <c:legendPos val="t"/>
      <c:layout>
        <c:manualLayout>
          <c:xMode val="edge"/>
          <c:yMode val="edge"/>
          <c:x val="3.1882735465792837E-2"/>
          <c:y val="0.89363594256600265"/>
          <c:w val="0.96365221138402479"/>
          <c:h val="7.8508348221178234E-2"/>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139616876248678"/>
          <c:y val="8.137704321613265E-2"/>
          <c:w val="0.57583308561407875"/>
          <c:h val="0.78259946467087649"/>
        </c:manualLayout>
      </c:layout>
      <c:barChart>
        <c:barDir val="bar"/>
        <c:grouping val="percentStacked"/>
        <c:varyColors val="0"/>
        <c:ser>
          <c:idx val="0"/>
          <c:order val="0"/>
          <c:tx>
            <c:strRef>
              <c:f>'20-3開発スタイル_5年後'!$F$4</c:f>
              <c:strCache>
                <c:ptCount val="1"/>
                <c:pt idx="0">
                  <c:v>ほぼすべて（９割以上）</c:v>
                </c:pt>
              </c:strCache>
            </c:strRef>
          </c:tx>
          <c:spPr>
            <a:solidFill>
              <a:srgbClr val="F4B183"/>
            </a:solidFill>
            <a:ln w="9525">
              <a:solidFill>
                <a:srgbClr val="000000"/>
              </a:solid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D7-4EBE-AF0C-AF4EC4928C90}"/>
                </c:ext>
              </c:extLst>
            </c:dLbl>
            <c:dLbl>
              <c:idx val="7"/>
              <c:delete val="1"/>
              <c:extLst>
                <c:ext xmlns:c15="http://schemas.microsoft.com/office/drawing/2012/chart" uri="{CE6537A1-D6FC-4f65-9D91-7224C49458BB}"/>
                <c:ext xmlns:c16="http://schemas.microsoft.com/office/drawing/2014/chart" uri="{C3380CC4-5D6E-409C-BE32-E72D297353CC}">
                  <c16:uniqueId val="{00000001-CBD7-4EBE-AF0C-AF4EC4928C90}"/>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D7-4EBE-AF0C-AF4EC4928C9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'20-3開発スタイル_5年後'!$C$5:$C$38</c:f>
              <c:strCache>
                <c:ptCount val="17"/>
                <c:pt idx="0">
                  <c:v>ウォーターフォール開発/V字開発 (n=1006)</c:v>
                </c:pt>
                <c:pt idx="1">
                  <c:v>アジャイル開発 (n=1012)</c:v>
                </c:pt>
                <c:pt idx="2">
                  <c:v>モデルベース開発 (n=982)</c:v>
                </c:pt>
                <c:pt idx="3">
                  <c:v>プロダクトライン開発 (n=982)</c:v>
                </c:pt>
                <c:pt idx="4">
                  <c:v>ソフトウェアファースト開発 (n=988)</c:v>
                </c:pt>
                <c:pt idx="5">
                  <c:v>DevOpsを導入した開発 (n=981)</c:v>
                </c:pt>
                <c:pt idx="6">
                  <c:v>CI/CDを活用した開発 (n=980)</c:v>
                </c:pt>
                <c:pt idx="7">
                  <c:v>自動コード生成を活用した開発 (n=980)</c:v>
                </c:pt>
                <c:pt idx="8">
                  <c:v>ノーコード／ローコード開発 (n=991)</c:v>
                </c:pt>
                <c:pt idx="9">
                  <c:v>新規開発（派生・再利用開発以外のもの） (n=989)</c:v>
                </c:pt>
                <c:pt idx="10">
                  <c:v>派生・再利用開発 (n=983)</c:v>
                </c:pt>
                <c:pt idx="11">
                  <c:v>スクラッチ開発 (n=991)</c:v>
                </c:pt>
                <c:pt idx="12">
                  <c:v>標準プラットフォームを利用した開発 (n=987)</c:v>
                </c:pt>
                <c:pt idx="13">
                  <c:v>OSSを利用した開発 (n=983)</c:v>
                </c:pt>
                <c:pt idx="14">
                  <c:v>商用ソフトウェア（有償・無償を含む）を利用した開発 (n=992)</c:v>
                </c:pt>
                <c:pt idx="15">
                  <c:v>擦り合わせ開発 (n=989)</c:v>
                </c:pt>
                <c:pt idx="16">
                  <c:v>組み合わせ開発 (n=986)</c:v>
                </c:pt>
              </c:strCache>
            </c:strRef>
          </c:cat>
          <c:val>
            <c:numRef>
              <c:f>'20-3開発スタイル_5年後'!$F$5:$F$38</c:f>
              <c:numCache>
                <c:formatCode>0.0%</c:formatCode>
                <c:ptCount val="17"/>
                <c:pt idx="0">
                  <c:v>4.7713717693836977E-2</c:v>
                </c:pt>
                <c:pt idx="1">
                  <c:v>7.5098814229249009E-2</c:v>
                </c:pt>
                <c:pt idx="2">
                  <c:v>2.3421588594704685E-2</c:v>
                </c:pt>
                <c:pt idx="3">
                  <c:v>3.1568228105906315E-2</c:v>
                </c:pt>
                <c:pt idx="4">
                  <c:v>3.643724696356275E-2</c:v>
                </c:pt>
                <c:pt idx="5">
                  <c:v>4.1794087665647302E-2</c:v>
                </c:pt>
                <c:pt idx="6">
                  <c:v>3.4693877551020408E-2</c:v>
                </c:pt>
                <c:pt idx="7">
                  <c:v>1.5306122448979591E-2</c:v>
                </c:pt>
                <c:pt idx="8">
                  <c:v>2.2199798183652877E-2</c:v>
                </c:pt>
                <c:pt idx="9">
                  <c:v>2.7300303336703743E-2</c:v>
                </c:pt>
                <c:pt idx="10">
                  <c:v>2.8484231943031537E-2</c:v>
                </c:pt>
                <c:pt idx="11">
                  <c:v>4.1372351160443993E-2</c:v>
                </c:pt>
                <c:pt idx="12">
                  <c:v>4.4579533941236066E-2</c:v>
                </c:pt>
                <c:pt idx="13">
                  <c:v>4.5778229908443539E-2</c:v>
                </c:pt>
                <c:pt idx="14">
                  <c:v>4.5362903225806453E-2</c:v>
                </c:pt>
                <c:pt idx="15">
                  <c:v>4.0444893832153689E-2</c:v>
                </c:pt>
                <c:pt idx="16">
                  <c:v>3.1440162271805273E-2</c:v>
                </c:pt>
              </c:numCache>
            </c:numRef>
          </c:val>
          <c:extLst>
            <c:ext xmlns:c16="http://schemas.microsoft.com/office/drawing/2014/chart" uri="{C3380CC4-5D6E-409C-BE32-E72D297353CC}">
              <c16:uniqueId val="{00000003-CBD7-4EBE-AF0C-AF4EC4928C90}"/>
            </c:ext>
          </c:extLst>
        </c:ser>
        <c:ser>
          <c:idx val="1"/>
          <c:order val="1"/>
          <c:tx>
            <c:strRef>
              <c:f>'20-3開発スタイル_5年後'!$G$4</c:f>
              <c:strCache>
                <c:ptCount val="1"/>
                <c:pt idx="0">
                  <c:v>どちらかというと多い（６割以上９割未満）</c:v>
                </c:pt>
              </c:strCache>
            </c:strRef>
          </c:tx>
          <c:spPr>
            <a:solidFill>
              <a:srgbClr val="F8CBAD"/>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'20-3開発スタイル_5年後'!$C$5:$C$38</c:f>
              <c:strCache>
                <c:ptCount val="17"/>
                <c:pt idx="0">
                  <c:v>ウォーターフォール開発/V字開発 (n=1006)</c:v>
                </c:pt>
                <c:pt idx="1">
                  <c:v>アジャイル開発 (n=1012)</c:v>
                </c:pt>
                <c:pt idx="2">
                  <c:v>モデルベース開発 (n=982)</c:v>
                </c:pt>
                <c:pt idx="3">
                  <c:v>プロダクトライン開発 (n=982)</c:v>
                </c:pt>
                <c:pt idx="4">
                  <c:v>ソフトウェアファースト開発 (n=988)</c:v>
                </c:pt>
                <c:pt idx="5">
                  <c:v>DevOpsを導入した開発 (n=981)</c:v>
                </c:pt>
                <c:pt idx="6">
                  <c:v>CI/CDを活用した開発 (n=980)</c:v>
                </c:pt>
                <c:pt idx="7">
                  <c:v>自動コード生成を活用した開発 (n=980)</c:v>
                </c:pt>
                <c:pt idx="8">
                  <c:v>ノーコード／ローコード開発 (n=991)</c:v>
                </c:pt>
                <c:pt idx="9">
                  <c:v>新規開発（派生・再利用開発以外のもの） (n=989)</c:v>
                </c:pt>
                <c:pt idx="10">
                  <c:v>派生・再利用開発 (n=983)</c:v>
                </c:pt>
                <c:pt idx="11">
                  <c:v>スクラッチ開発 (n=991)</c:v>
                </c:pt>
                <c:pt idx="12">
                  <c:v>標準プラットフォームを利用した開発 (n=987)</c:v>
                </c:pt>
                <c:pt idx="13">
                  <c:v>OSSを利用した開発 (n=983)</c:v>
                </c:pt>
                <c:pt idx="14">
                  <c:v>商用ソフトウェア（有償・無償を含む）を利用した開発 (n=992)</c:v>
                </c:pt>
                <c:pt idx="15">
                  <c:v>擦り合わせ開発 (n=989)</c:v>
                </c:pt>
                <c:pt idx="16">
                  <c:v>組み合わせ開発 (n=986)</c:v>
                </c:pt>
              </c:strCache>
            </c:strRef>
          </c:cat>
          <c:val>
            <c:numRef>
              <c:f>'20-3開発スタイル_5年後'!$G$5:$G$38</c:f>
              <c:numCache>
                <c:formatCode>0.0%</c:formatCode>
                <c:ptCount val="17"/>
                <c:pt idx="0">
                  <c:v>0.13220675944333996</c:v>
                </c:pt>
                <c:pt idx="1">
                  <c:v>0.116600790513834</c:v>
                </c:pt>
                <c:pt idx="2">
                  <c:v>5.3971486761710798E-2</c:v>
                </c:pt>
                <c:pt idx="3">
                  <c:v>6.9246435845213852E-2</c:v>
                </c:pt>
                <c:pt idx="4">
                  <c:v>6.0728744939271252E-2</c:v>
                </c:pt>
                <c:pt idx="5">
                  <c:v>6.1162079510703363E-2</c:v>
                </c:pt>
                <c:pt idx="6">
                  <c:v>4.1836734693877553E-2</c:v>
                </c:pt>
                <c:pt idx="7">
                  <c:v>5.2040816326530612E-2</c:v>
                </c:pt>
                <c:pt idx="8">
                  <c:v>5.8526740665993948E-2</c:v>
                </c:pt>
                <c:pt idx="9">
                  <c:v>7.9878665318503544E-2</c:v>
                </c:pt>
                <c:pt idx="10">
                  <c:v>0.1353001017293998</c:v>
                </c:pt>
                <c:pt idx="11">
                  <c:v>7.4672048435923316E-2</c:v>
                </c:pt>
                <c:pt idx="12">
                  <c:v>0.10942249240121581</c:v>
                </c:pt>
                <c:pt idx="13">
                  <c:v>8.7487283825025436E-2</c:v>
                </c:pt>
                <c:pt idx="14">
                  <c:v>9.0725806451612906E-2</c:v>
                </c:pt>
                <c:pt idx="15">
                  <c:v>7.6845298281092017E-2</c:v>
                </c:pt>
                <c:pt idx="16">
                  <c:v>8.5192697768762676E-2</c:v>
                </c:pt>
              </c:numCache>
            </c:numRef>
          </c:val>
          <c:extLst>
            <c:ext xmlns:c16="http://schemas.microsoft.com/office/drawing/2014/chart" uri="{C3380CC4-5D6E-409C-BE32-E72D297353CC}">
              <c16:uniqueId val="{00000004-CBD7-4EBE-AF0C-AF4EC4928C90}"/>
            </c:ext>
          </c:extLst>
        </c:ser>
        <c:ser>
          <c:idx val="2"/>
          <c:order val="2"/>
          <c:tx>
            <c:strRef>
              <c:f>'20-3開発スタイル_5年後'!$H$4</c:f>
              <c:strCache>
                <c:ptCount val="1"/>
                <c:pt idx="0">
                  <c:v>ほぼ半々（４割以上６割未満）</c:v>
                </c:pt>
              </c:strCache>
            </c:strRef>
          </c:tx>
          <c:spPr>
            <a:solidFill>
              <a:srgbClr val="FFFF99"/>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'20-3開発スタイル_5年後'!$C$5:$C$38</c:f>
              <c:strCache>
                <c:ptCount val="17"/>
                <c:pt idx="0">
                  <c:v>ウォーターフォール開発/V字開発 (n=1006)</c:v>
                </c:pt>
                <c:pt idx="1">
                  <c:v>アジャイル開発 (n=1012)</c:v>
                </c:pt>
                <c:pt idx="2">
                  <c:v>モデルベース開発 (n=982)</c:v>
                </c:pt>
                <c:pt idx="3">
                  <c:v>プロダクトライン開発 (n=982)</c:v>
                </c:pt>
                <c:pt idx="4">
                  <c:v>ソフトウェアファースト開発 (n=988)</c:v>
                </c:pt>
                <c:pt idx="5">
                  <c:v>DevOpsを導入した開発 (n=981)</c:v>
                </c:pt>
                <c:pt idx="6">
                  <c:v>CI/CDを活用した開発 (n=980)</c:v>
                </c:pt>
                <c:pt idx="7">
                  <c:v>自動コード生成を活用した開発 (n=980)</c:v>
                </c:pt>
                <c:pt idx="8">
                  <c:v>ノーコード／ローコード開発 (n=991)</c:v>
                </c:pt>
                <c:pt idx="9">
                  <c:v>新規開発（派生・再利用開発以外のもの） (n=989)</c:v>
                </c:pt>
                <c:pt idx="10">
                  <c:v>派生・再利用開発 (n=983)</c:v>
                </c:pt>
                <c:pt idx="11">
                  <c:v>スクラッチ開発 (n=991)</c:v>
                </c:pt>
                <c:pt idx="12">
                  <c:v>標準プラットフォームを利用した開発 (n=987)</c:v>
                </c:pt>
                <c:pt idx="13">
                  <c:v>OSSを利用した開発 (n=983)</c:v>
                </c:pt>
                <c:pt idx="14">
                  <c:v>商用ソフトウェア（有償・無償を含む）を利用した開発 (n=992)</c:v>
                </c:pt>
                <c:pt idx="15">
                  <c:v>擦り合わせ開発 (n=989)</c:v>
                </c:pt>
                <c:pt idx="16">
                  <c:v>組み合わせ開発 (n=986)</c:v>
                </c:pt>
              </c:strCache>
            </c:strRef>
          </c:cat>
          <c:val>
            <c:numRef>
              <c:f>'20-3開発スタイル_5年後'!$H$5:$H$38</c:f>
              <c:numCache>
                <c:formatCode>0.0%</c:formatCode>
                <c:ptCount val="17"/>
                <c:pt idx="0">
                  <c:v>0.1679920477137177</c:v>
                </c:pt>
                <c:pt idx="1">
                  <c:v>0.16897233201581027</c:v>
                </c:pt>
                <c:pt idx="2">
                  <c:v>8.6558044806517312E-2</c:v>
                </c:pt>
                <c:pt idx="3">
                  <c:v>8.5539714867617106E-2</c:v>
                </c:pt>
                <c:pt idx="4">
                  <c:v>7.28744939271255E-2</c:v>
                </c:pt>
                <c:pt idx="5">
                  <c:v>8.8685015290519878E-2</c:v>
                </c:pt>
                <c:pt idx="6">
                  <c:v>8.0612244897959179E-2</c:v>
                </c:pt>
                <c:pt idx="7">
                  <c:v>8.8775510204081629E-2</c:v>
                </c:pt>
                <c:pt idx="8">
                  <c:v>0.10191725529767912</c:v>
                </c:pt>
                <c:pt idx="9">
                  <c:v>0.14863498483316481</c:v>
                </c:pt>
                <c:pt idx="10">
                  <c:v>0.17090539165818922</c:v>
                </c:pt>
                <c:pt idx="11">
                  <c:v>0.12714429868819374</c:v>
                </c:pt>
                <c:pt idx="12">
                  <c:v>0.13677811550151975</c:v>
                </c:pt>
                <c:pt idx="13">
                  <c:v>0.11698880976602238</c:v>
                </c:pt>
                <c:pt idx="14">
                  <c:v>0.14919354838709678</c:v>
                </c:pt>
                <c:pt idx="15">
                  <c:v>9.5045500505561167E-2</c:v>
                </c:pt>
                <c:pt idx="16">
                  <c:v>0.10040567951318459</c:v>
                </c:pt>
              </c:numCache>
            </c:numRef>
          </c:val>
          <c:extLst>
            <c:ext xmlns:c16="http://schemas.microsoft.com/office/drawing/2014/chart" uri="{C3380CC4-5D6E-409C-BE32-E72D297353CC}">
              <c16:uniqueId val="{00000005-CBD7-4EBE-AF0C-AF4EC4928C90}"/>
            </c:ext>
          </c:extLst>
        </c:ser>
        <c:ser>
          <c:idx val="3"/>
          <c:order val="3"/>
          <c:tx>
            <c:strRef>
              <c:f>'20-3開発スタイル_5年後'!$I$4</c:f>
              <c:strCache>
                <c:ptCount val="1"/>
                <c:pt idx="0">
                  <c:v>どちらかというと少ない（１割以上４割未満）</c:v>
                </c:pt>
              </c:strCache>
            </c:strRef>
          </c:tx>
          <c:spPr>
            <a:solidFill>
              <a:srgbClr val="C6E0B4"/>
            </a:solidFill>
            <a:ln w="9525">
              <a:solidFill>
                <a:srgbClr val="000000"/>
              </a:solidFill>
            </a:ln>
          </c:spPr>
          <c:invertIfNegative val="0"/>
          <c:dLbls>
            <c:dLbl>
              <c:idx val="0"/>
              <c:layout>
                <c:manualLayout>
                  <c:x val="-1.0816000913008136E-16"/>
                  <c:y val="3.8394239181640758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CBD7-4EBE-AF0C-AF4EC4928C90}"/>
                </c:ext>
              </c:extLst>
            </c:dLbl>
            <c:dLbl>
              <c:idx val="1"/>
              <c:layout>
                <c:manualLayout>
                  <c:x val="2.6326852948690064E-3"/>
                  <c:y val="-5.3180852393450821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CBD7-4EBE-AF0C-AF4EC4928C9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'20-3開発スタイル_5年後'!$C$5:$C$38</c:f>
              <c:strCache>
                <c:ptCount val="17"/>
                <c:pt idx="0">
                  <c:v>ウォーターフォール開発/V字開発 (n=1006)</c:v>
                </c:pt>
                <c:pt idx="1">
                  <c:v>アジャイル開発 (n=1012)</c:v>
                </c:pt>
                <c:pt idx="2">
                  <c:v>モデルベース開発 (n=982)</c:v>
                </c:pt>
                <c:pt idx="3">
                  <c:v>プロダクトライン開発 (n=982)</c:v>
                </c:pt>
                <c:pt idx="4">
                  <c:v>ソフトウェアファースト開発 (n=988)</c:v>
                </c:pt>
                <c:pt idx="5">
                  <c:v>DevOpsを導入した開発 (n=981)</c:v>
                </c:pt>
                <c:pt idx="6">
                  <c:v>CI/CDを活用した開発 (n=980)</c:v>
                </c:pt>
                <c:pt idx="7">
                  <c:v>自動コード生成を活用した開発 (n=980)</c:v>
                </c:pt>
                <c:pt idx="8">
                  <c:v>ノーコード／ローコード開発 (n=991)</c:v>
                </c:pt>
                <c:pt idx="9">
                  <c:v>新規開発（派生・再利用開発以外のもの） (n=989)</c:v>
                </c:pt>
                <c:pt idx="10">
                  <c:v>派生・再利用開発 (n=983)</c:v>
                </c:pt>
                <c:pt idx="11">
                  <c:v>スクラッチ開発 (n=991)</c:v>
                </c:pt>
                <c:pt idx="12">
                  <c:v>標準プラットフォームを利用した開発 (n=987)</c:v>
                </c:pt>
                <c:pt idx="13">
                  <c:v>OSSを利用した開発 (n=983)</c:v>
                </c:pt>
                <c:pt idx="14">
                  <c:v>商用ソフトウェア（有償・無償を含む）を利用した開発 (n=992)</c:v>
                </c:pt>
                <c:pt idx="15">
                  <c:v>擦り合わせ開発 (n=989)</c:v>
                </c:pt>
                <c:pt idx="16">
                  <c:v>組み合わせ開発 (n=986)</c:v>
                </c:pt>
              </c:strCache>
            </c:strRef>
          </c:cat>
          <c:val>
            <c:numRef>
              <c:f>'20-3開発スタイル_5年後'!$I$5:$I$38</c:f>
              <c:numCache>
                <c:formatCode>0.0%</c:formatCode>
                <c:ptCount val="17"/>
                <c:pt idx="0">
                  <c:v>0.11033797216699801</c:v>
                </c:pt>
                <c:pt idx="1">
                  <c:v>0.11067193675889328</c:v>
                </c:pt>
                <c:pt idx="2">
                  <c:v>0.1109979633401222</c:v>
                </c:pt>
                <c:pt idx="3">
                  <c:v>9.6741344195519344E-2</c:v>
                </c:pt>
                <c:pt idx="4">
                  <c:v>9.0080971659919032E-2</c:v>
                </c:pt>
                <c:pt idx="5">
                  <c:v>8.766564729867482E-2</c:v>
                </c:pt>
                <c:pt idx="6">
                  <c:v>8.7755102040816324E-2</c:v>
                </c:pt>
                <c:pt idx="7">
                  <c:v>0.12448979591836734</c:v>
                </c:pt>
                <c:pt idx="8">
                  <c:v>0.14530776992936428</c:v>
                </c:pt>
                <c:pt idx="9">
                  <c:v>0.1698685540950455</c:v>
                </c:pt>
                <c:pt idx="10">
                  <c:v>0.12105798575788403</c:v>
                </c:pt>
                <c:pt idx="11">
                  <c:v>0.1442986881937437</c:v>
                </c:pt>
                <c:pt idx="12">
                  <c:v>0.11955420466058764</c:v>
                </c:pt>
                <c:pt idx="13">
                  <c:v>0.11393692777212615</c:v>
                </c:pt>
                <c:pt idx="14">
                  <c:v>0.13508064516129031</c:v>
                </c:pt>
                <c:pt idx="15">
                  <c:v>0.1102123356926188</c:v>
                </c:pt>
                <c:pt idx="16">
                  <c:v>0.12170385395537525</c:v>
                </c:pt>
              </c:numCache>
            </c:numRef>
          </c:val>
          <c:extLst>
            <c:ext xmlns:c16="http://schemas.microsoft.com/office/drawing/2014/chart" uri="{C3380CC4-5D6E-409C-BE32-E72D297353CC}">
              <c16:uniqueId val="{00000008-CBD7-4EBE-AF0C-AF4EC4928C90}"/>
            </c:ext>
          </c:extLst>
        </c:ser>
        <c:ser>
          <c:idx val="4"/>
          <c:order val="4"/>
          <c:tx>
            <c:strRef>
              <c:f>'20-3開発スタイル_5年後'!$J$4</c:f>
              <c:strCache>
                <c:ptCount val="1"/>
                <c:pt idx="0">
                  <c:v>ほとんどない（１割未満）</c:v>
                </c:pt>
              </c:strCache>
            </c:strRef>
          </c:tx>
          <c:spPr>
            <a:solidFill>
              <a:srgbClr val="A9D18E"/>
            </a:solidFill>
            <a:ln w="9525">
              <a:solidFill>
                <a:srgbClr val="000000"/>
              </a:solidFill>
            </a:ln>
          </c:spPr>
          <c:invertIfNegative val="0"/>
          <c:dLbls>
            <c:dLbl>
              <c:idx val="0"/>
              <c:layout>
                <c:manualLayout>
                  <c:x val="-1.1418484193901624E-3"/>
                  <c:y val="2.4035457106323245E-7"/>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CBD7-4EBE-AF0C-AF4EC4928C90}"/>
                </c:ext>
              </c:extLst>
            </c:dLbl>
            <c:dLbl>
              <c:idx val="1"/>
              <c:layout>
                <c:manualLayout>
                  <c:x val="-2.9339418855829943E-3"/>
                  <c:y val="-6.1047657504349857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CBD7-4EBE-AF0C-AF4EC4928C9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'20-3開発スタイル_5年後'!$C$5:$C$38</c:f>
              <c:strCache>
                <c:ptCount val="17"/>
                <c:pt idx="0">
                  <c:v>ウォーターフォール開発/V字開発 (n=1006)</c:v>
                </c:pt>
                <c:pt idx="1">
                  <c:v>アジャイル開発 (n=1012)</c:v>
                </c:pt>
                <c:pt idx="2">
                  <c:v>モデルベース開発 (n=982)</c:v>
                </c:pt>
                <c:pt idx="3">
                  <c:v>プロダクトライン開発 (n=982)</c:v>
                </c:pt>
                <c:pt idx="4">
                  <c:v>ソフトウェアファースト開発 (n=988)</c:v>
                </c:pt>
                <c:pt idx="5">
                  <c:v>DevOpsを導入した開発 (n=981)</c:v>
                </c:pt>
                <c:pt idx="6">
                  <c:v>CI/CDを活用した開発 (n=980)</c:v>
                </c:pt>
                <c:pt idx="7">
                  <c:v>自動コード生成を活用した開発 (n=980)</c:v>
                </c:pt>
                <c:pt idx="8">
                  <c:v>ノーコード／ローコード開発 (n=991)</c:v>
                </c:pt>
                <c:pt idx="9">
                  <c:v>新規開発（派生・再利用開発以外のもの） (n=989)</c:v>
                </c:pt>
                <c:pt idx="10">
                  <c:v>派生・再利用開発 (n=983)</c:v>
                </c:pt>
                <c:pt idx="11">
                  <c:v>スクラッチ開発 (n=991)</c:v>
                </c:pt>
                <c:pt idx="12">
                  <c:v>標準プラットフォームを利用した開発 (n=987)</c:v>
                </c:pt>
                <c:pt idx="13">
                  <c:v>OSSを利用した開発 (n=983)</c:v>
                </c:pt>
                <c:pt idx="14">
                  <c:v>商用ソフトウェア（有償・無償を含む）を利用した開発 (n=992)</c:v>
                </c:pt>
                <c:pt idx="15">
                  <c:v>擦り合わせ開発 (n=989)</c:v>
                </c:pt>
                <c:pt idx="16">
                  <c:v>組み合わせ開発 (n=986)</c:v>
                </c:pt>
              </c:strCache>
            </c:strRef>
          </c:cat>
          <c:val>
            <c:numRef>
              <c:f>'20-3開発スタイル_5年後'!$J$5:$J$38</c:f>
              <c:numCache>
                <c:formatCode>0.0%</c:formatCode>
                <c:ptCount val="17"/>
                <c:pt idx="0">
                  <c:v>0.21272365805168986</c:v>
                </c:pt>
                <c:pt idx="1">
                  <c:v>0.20158102766798419</c:v>
                </c:pt>
                <c:pt idx="2">
                  <c:v>0.32586558044806518</c:v>
                </c:pt>
                <c:pt idx="3">
                  <c:v>0.30957230142566189</c:v>
                </c:pt>
                <c:pt idx="4">
                  <c:v>0.33502024291497978</c:v>
                </c:pt>
                <c:pt idx="5">
                  <c:v>0.32517838939857291</c:v>
                </c:pt>
                <c:pt idx="6">
                  <c:v>0.35204081632653061</c:v>
                </c:pt>
                <c:pt idx="7">
                  <c:v>0.34285714285714286</c:v>
                </c:pt>
                <c:pt idx="8">
                  <c:v>0.30978809283551967</c:v>
                </c:pt>
                <c:pt idx="9">
                  <c:v>0.2224469160768453</c:v>
                </c:pt>
                <c:pt idx="10">
                  <c:v>0.18819938962360122</c:v>
                </c:pt>
                <c:pt idx="11">
                  <c:v>0.26337033299697277</c:v>
                </c:pt>
                <c:pt idx="12">
                  <c:v>0.23100303951367782</c:v>
                </c:pt>
                <c:pt idx="13">
                  <c:v>0.25737538148524924</c:v>
                </c:pt>
                <c:pt idx="14">
                  <c:v>0.23790322580645162</c:v>
                </c:pt>
                <c:pt idx="15">
                  <c:v>0.28513650151668352</c:v>
                </c:pt>
                <c:pt idx="16">
                  <c:v>0.26267748478701824</c:v>
                </c:pt>
              </c:numCache>
            </c:numRef>
          </c:val>
          <c:extLst>
            <c:ext xmlns:c16="http://schemas.microsoft.com/office/drawing/2014/chart" uri="{C3380CC4-5D6E-409C-BE32-E72D297353CC}">
              <c16:uniqueId val="{0000000B-CBD7-4EBE-AF0C-AF4EC4928C90}"/>
            </c:ext>
          </c:extLst>
        </c:ser>
        <c:ser>
          <c:idx val="5"/>
          <c:order val="5"/>
          <c:tx>
            <c:strRef>
              <c:f>'20-3開発スタイル_5年後'!$K$4</c:f>
              <c:strCache>
                <c:ptCount val="1"/>
                <c:pt idx="0">
                  <c:v>わからない</c:v>
                </c:pt>
              </c:strCache>
            </c:strRef>
          </c:tx>
          <c:spPr>
            <a:solidFill>
              <a:sysClr val="window" lastClr="FFFFFF"/>
            </a:solidFill>
            <a:ln>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'20-3開発スタイル_5年後'!$C$5:$C$38</c:f>
              <c:strCache>
                <c:ptCount val="17"/>
                <c:pt idx="0">
                  <c:v>ウォーターフォール開発/V字開発 (n=1006)</c:v>
                </c:pt>
                <c:pt idx="1">
                  <c:v>アジャイル開発 (n=1012)</c:v>
                </c:pt>
                <c:pt idx="2">
                  <c:v>モデルベース開発 (n=982)</c:v>
                </c:pt>
                <c:pt idx="3">
                  <c:v>プロダクトライン開発 (n=982)</c:v>
                </c:pt>
                <c:pt idx="4">
                  <c:v>ソフトウェアファースト開発 (n=988)</c:v>
                </c:pt>
                <c:pt idx="5">
                  <c:v>DevOpsを導入した開発 (n=981)</c:v>
                </c:pt>
                <c:pt idx="6">
                  <c:v>CI/CDを活用した開発 (n=980)</c:v>
                </c:pt>
                <c:pt idx="7">
                  <c:v>自動コード生成を活用した開発 (n=980)</c:v>
                </c:pt>
                <c:pt idx="8">
                  <c:v>ノーコード／ローコード開発 (n=991)</c:v>
                </c:pt>
                <c:pt idx="9">
                  <c:v>新規開発（派生・再利用開発以外のもの） (n=989)</c:v>
                </c:pt>
                <c:pt idx="10">
                  <c:v>派生・再利用開発 (n=983)</c:v>
                </c:pt>
                <c:pt idx="11">
                  <c:v>スクラッチ開発 (n=991)</c:v>
                </c:pt>
                <c:pt idx="12">
                  <c:v>標準プラットフォームを利用した開発 (n=987)</c:v>
                </c:pt>
                <c:pt idx="13">
                  <c:v>OSSを利用した開発 (n=983)</c:v>
                </c:pt>
                <c:pt idx="14">
                  <c:v>商用ソフトウェア（有償・無償を含む）を利用した開発 (n=992)</c:v>
                </c:pt>
                <c:pt idx="15">
                  <c:v>擦り合わせ開発 (n=989)</c:v>
                </c:pt>
                <c:pt idx="16">
                  <c:v>組み合わせ開発 (n=986)</c:v>
                </c:pt>
              </c:strCache>
            </c:strRef>
          </c:cat>
          <c:val>
            <c:numRef>
              <c:f>'20-3開発スタイル_5年後'!$K$5:$K$38</c:f>
              <c:numCache>
                <c:formatCode>0.0%</c:formatCode>
                <c:ptCount val="17"/>
                <c:pt idx="0">
                  <c:v>0.32902584493041748</c:v>
                </c:pt>
                <c:pt idx="1">
                  <c:v>0.32707509881422925</c:v>
                </c:pt>
                <c:pt idx="2">
                  <c:v>0.39918533604887985</c:v>
                </c:pt>
                <c:pt idx="3">
                  <c:v>0.40733197556008149</c:v>
                </c:pt>
                <c:pt idx="4">
                  <c:v>0.40485829959514169</c:v>
                </c:pt>
                <c:pt idx="5">
                  <c:v>0.39551478083588176</c:v>
                </c:pt>
                <c:pt idx="6">
                  <c:v>0.40306122448979592</c:v>
                </c:pt>
                <c:pt idx="7">
                  <c:v>0.37653061224489798</c:v>
                </c:pt>
                <c:pt idx="8">
                  <c:v>0.36226034308779009</c:v>
                </c:pt>
                <c:pt idx="9">
                  <c:v>0.35187057633973712</c:v>
                </c:pt>
                <c:pt idx="10">
                  <c:v>0.35605289928789419</c:v>
                </c:pt>
                <c:pt idx="11">
                  <c:v>0.34914228052472251</c:v>
                </c:pt>
                <c:pt idx="12">
                  <c:v>0.35866261398176291</c:v>
                </c:pt>
                <c:pt idx="13">
                  <c:v>0.37843336724313326</c:v>
                </c:pt>
                <c:pt idx="14">
                  <c:v>0.34173387096774194</c:v>
                </c:pt>
                <c:pt idx="15">
                  <c:v>0.39231547017189078</c:v>
                </c:pt>
                <c:pt idx="16">
                  <c:v>0.39858012170385393</c:v>
                </c:pt>
              </c:numCache>
            </c:numRef>
          </c:val>
          <c:extLst>
            <c:ext xmlns:c16="http://schemas.microsoft.com/office/drawing/2014/chart" uri="{C3380CC4-5D6E-409C-BE32-E72D297353CC}">
              <c16:uniqueId val="{0000000C-CBD7-4EBE-AF0C-AF4EC4928C90}"/>
            </c:ext>
          </c:extLst>
        </c:ser>
        <c:dLbls>
          <c:showLegendKey val="0"/>
          <c:showVal val="0"/>
          <c:showCatName val="0"/>
          <c:showSerName val="0"/>
          <c:showPercent val="0"/>
          <c:showBubbleSize val="0"/>
        </c:dLbls>
        <c:gapWidth val="60"/>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ysClr val="windowText" lastClr="000000">
              <a:lumMod val="50000"/>
              <a:lumOff val="50000"/>
            </a:sysClr>
          </a:solidFill>
        </a:ln>
      </c:spPr>
    </c:plotArea>
    <c:legend>
      <c:legendPos val="t"/>
      <c:layout>
        <c:manualLayout>
          <c:xMode val="edge"/>
          <c:yMode val="edge"/>
          <c:x val="3.1882735465792837E-2"/>
          <c:y val="0.89363594256600265"/>
          <c:w val="0.96365221138402479"/>
          <c:h val="7.8508348221178234E-2"/>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62922983787946"/>
          <c:y val="5.845994996894046E-2"/>
          <c:w val="0.61592052847173206"/>
          <c:h val="0.84456323556570356"/>
        </c:manualLayout>
      </c:layout>
      <c:barChart>
        <c:barDir val="bar"/>
        <c:grouping val="stacked"/>
        <c:varyColors val="0"/>
        <c:ser>
          <c:idx val="0"/>
          <c:order val="0"/>
          <c:tx>
            <c:strRef>
              <c:f>'20-2開発スタイル・位置づけ'!$M$5</c:f>
              <c:strCache>
                <c:ptCount val="1"/>
                <c:pt idx="0">
                  <c:v>ほぼすべて（９割以上）</c:v>
                </c:pt>
              </c:strCache>
            </c:strRef>
          </c:tx>
          <c:spPr>
            <a:solidFill>
              <a:schemeClr val="accent2">
                <a:lumMod val="60000"/>
                <a:lumOff val="40000"/>
              </a:schemeClr>
            </a:solidFill>
            <a:ln>
              <a:solidFill>
                <a:schemeClr val="tx1"/>
              </a:solid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E34D-4594-8C8C-EAF2AA269ACF}"/>
                </c:ext>
              </c:extLst>
            </c:dLbl>
            <c:dLbl>
              <c:idx val="8"/>
              <c:delete val="1"/>
              <c:extLst>
                <c:ext xmlns:c15="http://schemas.microsoft.com/office/drawing/2012/chart" uri="{CE6537A1-D6FC-4f65-9D91-7224C49458BB}"/>
                <c:ext xmlns:c16="http://schemas.microsoft.com/office/drawing/2014/chart" uri="{C3380CC4-5D6E-409C-BE32-E72D297353CC}">
                  <c16:uniqueId val="{00000001-E34D-4594-8C8C-EAF2AA269ACF}"/>
                </c:ext>
              </c:extLst>
            </c:dLbl>
            <c:dLbl>
              <c:idx val="25"/>
              <c:delete val="1"/>
              <c:extLst>
                <c:ext xmlns:c15="http://schemas.microsoft.com/office/drawing/2012/chart" uri="{CE6537A1-D6FC-4f65-9D91-7224C49458BB}"/>
                <c:ext xmlns:c16="http://schemas.microsoft.com/office/drawing/2014/chart" uri="{C3380CC4-5D6E-409C-BE32-E72D297353CC}">
                  <c16:uniqueId val="{00000002-E34D-4594-8C8C-EAF2AA269ACF}"/>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('20-2開発スタイル・位置づけ'!$L$6:$L$28,'20-2開発スタイル・位置づけ'!$L$30:$L$41)</c:f>
              <c:strCache>
                <c:ptCount val="35"/>
                <c:pt idx="0">
                  <c:v>【現在】　　　　　　　　　　　　　　　　　　　　　　　　</c:v>
                </c:pt>
                <c:pt idx="1">
                  <c:v>ウォーターフォール開発／V字開発（n=274）</c:v>
                </c:pt>
                <c:pt idx="2">
                  <c:v>アジャイル開発（n=270）</c:v>
                </c:pt>
                <c:pt idx="3">
                  <c:v>モデルベース開発（n=265）</c:v>
                </c:pt>
                <c:pt idx="4">
                  <c:v>プロダクトライン開発（n=264）</c:v>
                </c:pt>
                <c:pt idx="5">
                  <c:v>ソフトウェアファースト開発（n=263）</c:v>
                </c:pt>
                <c:pt idx="6">
                  <c:v>DevOpsを導入した開発（n=262）</c:v>
                </c:pt>
                <c:pt idx="7">
                  <c:v>CI/CDを活用した開発（n=263）</c:v>
                </c:pt>
                <c:pt idx="8">
                  <c:v>自動コード生成を活用した開発（n=263）</c:v>
                </c:pt>
                <c:pt idx="9">
                  <c:v>ノーコード／ローコード開発（n=266）</c:v>
                </c:pt>
                <c:pt idx="10">
                  <c:v>新規開発（派生・再利用開発以外のもの）（n=263）</c:v>
                </c:pt>
                <c:pt idx="11">
                  <c:v>派生・再利用開発（n=263）</c:v>
                </c:pt>
                <c:pt idx="12">
                  <c:v>スクラッチ開発（n=265）</c:v>
                </c:pt>
                <c:pt idx="13">
                  <c:v>標準プラットフォームを利用した開発（n=262）</c:v>
                </c:pt>
                <c:pt idx="14">
                  <c:v>OSSを利用した開発（n=261）</c:v>
                </c:pt>
                <c:pt idx="15">
                  <c:v>商用ソフトウェア（有償・無償を含む）を利用した開発（n=268）</c:v>
                </c:pt>
                <c:pt idx="16">
                  <c:v>擦り合わせ開発（n=262）</c:v>
                </c:pt>
                <c:pt idx="17">
                  <c:v>組み合わせ開発（n=259）</c:v>
                </c:pt>
                <c:pt idx="18">
                  <c:v>【5年後】　　　　　　　　　　　　　　　　　　　　　　　</c:v>
                </c:pt>
                <c:pt idx="19">
                  <c:v>ウォーターフォール開発／V字開発（n=267）</c:v>
                </c:pt>
                <c:pt idx="20">
                  <c:v>アジャイル開発（n=267）</c:v>
                </c:pt>
                <c:pt idx="21">
                  <c:v>モデルベース開発（n=260）</c:v>
                </c:pt>
                <c:pt idx="22">
                  <c:v>プロダクトライン開発（n=259）</c:v>
                </c:pt>
                <c:pt idx="23">
                  <c:v>DevOpsを導入した開発（n=259）</c:v>
                </c:pt>
                <c:pt idx="24">
                  <c:v>CI/CDを活用した開発（n=260）</c:v>
                </c:pt>
                <c:pt idx="25">
                  <c:v>自動コード生成を活用した開発（n=259）</c:v>
                </c:pt>
                <c:pt idx="26">
                  <c:v>ノーコード／ローコード開発（n=266）</c:v>
                </c:pt>
                <c:pt idx="27">
                  <c:v>新規開発（派生・再利用開発以外のもの）（n=260）</c:v>
                </c:pt>
                <c:pt idx="28">
                  <c:v>派生・再利用開発（n=262）</c:v>
                </c:pt>
                <c:pt idx="29">
                  <c:v>スクラッチ開発（n=264）</c:v>
                </c:pt>
                <c:pt idx="30">
                  <c:v>標準プラットフォームを利用した開発（n=260）</c:v>
                </c:pt>
                <c:pt idx="31">
                  <c:v>OSSを利用した開発（n=261）</c:v>
                </c:pt>
                <c:pt idx="32">
                  <c:v>商用ソフトウェア（有償・無償を含む）を利用した開発（n=265）</c:v>
                </c:pt>
                <c:pt idx="33">
                  <c:v>擦り合わせ開発（n=262）</c:v>
                </c:pt>
                <c:pt idx="34">
                  <c:v>組み合わせ開発（n=256）</c:v>
                </c:pt>
              </c:strCache>
              <c:extLst/>
            </c:strRef>
          </c:cat>
          <c:val>
            <c:numRef>
              <c:f>('20-2開発スタイル・位置づけ'!$M$6:$M$28,'20-2開発スタイル・位置づけ'!$M$30:$M$41)</c:f>
              <c:numCache>
                <c:formatCode>0.0%</c:formatCode>
                <c:ptCount val="35"/>
                <c:pt idx="1">
                  <c:v>0.10948905109489052</c:v>
                </c:pt>
                <c:pt idx="2">
                  <c:v>2.5925925925925925E-2</c:v>
                </c:pt>
                <c:pt idx="3">
                  <c:v>0</c:v>
                </c:pt>
                <c:pt idx="4">
                  <c:v>1.5151515151515152E-2</c:v>
                </c:pt>
                <c:pt idx="5">
                  <c:v>2.2813688212927757E-2</c:v>
                </c:pt>
                <c:pt idx="6">
                  <c:v>1.1450381679389313E-2</c:v>
                </c:pt>
                <c:pt idx="7">
                  <c:v>1.1406844106463879E-2</c:v>
                </c:pt>
                <c:pt idx="8">
                  <c:v>0</c:v>
                </c:pt>
                <c:pt idx="9">
                  <c:v>1.5037593984962405E-2</c:v>
                </c:pt>
                <c:pt idx="10">
                  <c:v>1.5209125475285171E-2</c:v>
                </c:pt>
                <c:pt idx="11">
                  <c:v>1.5209125475285171E-2</c:v>
                </c:pt>
                <c:pt idx="12">
                  <c:v>3.3962264150943396E-2</c:v>
                </c:pt>
                <c:pt idx="13">
                  <c:v>2.2900763358778626E-2</c:v>
                </c:pt>
                <c:pt idx="14">
                  <c:v>1.532567049808429E-2</c:v>
                </c:pt>
                <c:pt idx="15">
                  <c:v>3.7313432835820892E-2</c:v>
                </c:pt>
                <c:pt idx="16">
                  <c:v>2.6717557251908396E-2</c:v>
                </c:pt>
                <c:pt idx="17">
                  <c:v>1.5444015444015444E-2</c:v>
                </c:pt>
                <c:pt idx="19">
                  <c:v>3.3707865168539325E-2</c:v>
                </c:pt>
                <c:pt idx="20">
                  <c:v>3.7453183520599252E-2</c:v>
                </c:pt>
                <c:pt idx="21">
                  <c:v>3.8461538461538464E-3</c:v>
                </c:pt>
                <c:pt idx="22">
                  <c:v>1.1583011583011582E-2</c:v>
                </c:pt>
                <c:pt idx="23">
                  <c:v>1.9305019305019305E-2</c:v>
                </c:pt>
                <c:pt idx="24">
                  <c:v>1.5384615384615385E-2</c:v>
                </c:pt>
                <c:pt idx="25">
                  <c:v>0</c:v>
                </c:pt>
                <c:pt idx="26">
                  <c:v>1.5037593984962405E-2</c:v>
                </c:pt>
                <c:pt idx="27">
                  <c:v>7.6923076923076927E-3</c:v>
                </c:pt>
                <c:pt idx="28">
                  <c:v>7.6335877862595417E-3</c:v>
                </c:pt>
                <c:pt idx="29">
                  <c:v>1.1363636363636364E-2</c:v>
                </c:pt>
                <c:pt idx="30">
                  <c:v>2.3076923076923078E-2</c:v>
                </c:pt>
                <c:pt idx="31">
                  <c:v>1.532567049808429E-2</c:v>
                </c:pt>
                <c:pt idx="32">
                  <c:v>1.8867924528301886E-2</c:v>
                </c:pt>
                <c:pt idx="33">
                  <c:v>2.6717557251908396E-2</c:v>
                </c:pt>
                <c:pt idx="34">
                  <c:v>1.953125E-2</c:v>
                </c:pt>
              </c:numCache>
              <c:extLst/>
            </c:numRef>
          </c:val>
          <c:extLst>
            <c:ext xmlns:c16="http://schemas.microsoft.com/office/drawing/2014/chart" uri="{C3380CC4-5D6E-409C-BE32-E72D297353CC}">
              <c16:uniqueId val="{00000003-E34D-4594-8C8C-EAF2AA269ACF}"/>
            </c:ext>
          </c:extLst>
        </c:ser>
        <c:ser>
          <c:idx val="2"/>
          <c:order val="1"/>
          <c:tx>
            <c:strRef>
              <c:f>'20-2開発スタイル・位置づけ'!$N$5</c:f>
              <c:strCache>
                <c:ptCount val="1"/>
                <c:pt idx="0">
                  <c:v>どちらかというと多い（６割以上９割未満）</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('20-2開発スタイル・位置づけ'!$L$6:$L$28,'20-2開発スタイル・位置づけ'!$L$30:$L$41)</c:f>
              <c:strCache>
                <c:ptCount val="35"/>
                <c:pt idx="0">
                  <c:v>【現在】　　　　　　　　　　　　　　　　　　　　　　　　</c:v>
                </c:pt>
                <c:pt idx="1">
                  <c:v>ウォーターフォール開発／V字開発（n=274）</c:v>
                </c:pt>
                <c:pt idx="2">
                  <c:v>アジャイル開発（n=270）</c:v>
                </c:pt>
                <c:pt idx="3">
                  <c:v>モデルベース開発（n=265）</c:v>
                </c:pt>
                <c:pt idx="4">
                  <c:v>プロダクトライン開発（n=264）</c:v>
                </c:pt>
                <c:pt idx="5">
                  <c:v>ソフトウェアファースト開発（n=263）</c:v>
                </c:pt>
                <c:pt idx="6">
                  <c:v>DevOpsを導入した開発（n=262）</c:v>
                </c:pt>
                <c:pt idx="7">
                  <c:v>CI/CDを活用した開発（n=263）</c:v>
                </c:pt>
                <c:pt idx="8">
                  <c:v>自動コード生成を活用した開発（n=263）</c:v>
                </c:pt>
                <c:pt idx="9">
                  <c:v>ノーコード／ローコード開発（n=266）</c:v>
                </c:pt>
                <c:pt idx="10">
                  <c:v>新規開発（派生・再利用開発以外のもの）（n=263）</c:v>
                </c:pt>
                <c:pt idx="11">
                  <c:v>派生・再利用開発（n=263）</c:v>
                </c:pt>
                <c:pt idx="12">
                  <c:v>スクラッチ開発（n=265）</c:v>
                </c:pt>
                <c:pt idx="13">
                  <c:v>標準プラットフォームを利用した開発（n=262）</c:v>
                </c:pt>
                <c:pt idx="14">
                  <c:v>OSSを利用した開発（n=261）</c:v>
                </c:pt>
                <c:pt idx="15">
                  <c:v>商用ソフトウェア（有償・無償を含む）を利用した開発（n=268）</c:v>
                </c:pt>
                <c:pt idx="16">
                  <c:v>擦り合わせ開発（n=262）</c:v>
                </c:pt>
                <c:pt idx="17">
                  <c:v>組み合わせ開発（n=259）</c:v>
                </c:pt>
                <c:pt idx="18">
                  <c:v>【5年後】　　　　　　　　　　　　　　　　　　　　　　　</c:v>
                </c:pt>
                <c:pt idx="19">
                  <c:v>ウォーターフォール開発／V字開発（n=267）</c:v>
                </c:pt>
                <c:pt idx="20">
                  <c:v>アジャイル開発（n=267）</c:v>
                </c:pt>
                <c:pt idx="21">
                  <c:v>モデルベース開発（n=260）</c:v>
                </c:pt>
                <c:pt idx="22">
                  <c:v>プロダクトライン開発（n=259）</c:v>
                </c:pt>
                <c:pt idx="23">
                  <c:v>DevOpsを導入した開発（n=259）</c:v>
                </c:pt>
                <c:pt idx="24">
                  <c:v>CI/CDを活用した開発（n=260）</c:v>
                </c:pt>
                <c:pt idx="25">
                  <c:v>自動コード生成を活用した開発（n=259）</c:v>
                </c:pt>
                <c:pt idx="26">
                  <c:v>ノーコード／ローコード開発（n=266）</c:v>
                </c:pt>
                <c:pt idx="27">
                  <c:v>新規開発（派生・再利用開発以外のもの）（n=260）</c:v>
                </c:pt>
                <c:pt idx="28">
                  <c:v>派生・再利用開発（n=262）</c:v>
                </c:pt>
                <c:pt idx="29">
                  <c:v>スクラッチ開発（n=264）</c:v>
                </c:pt>
                <c:pt idx="30">
                  <c:v>標準プラットフォームを利用した開発（n=260）</c:v>
                </c:pt>
                <c:pt idx="31">
                  <c:v>OSSを利用した開発（n=261）</c:v>
                </c:pt>
                <c:pt idx="32">
                  <c:v>商用ソフトウェア（有償・無償を含む）を利用した開発（n=265）</c:v>
                </c:pt>
                <c:pt idx="33">
                  <c:v>擦り合わせ開発（n=262）</c:v>
                </c:pt>
                <c:pt idx="34">
                  <c:v>組み合わせ開発（n=256）</c:v>
                </c:pt>
              </c:strCache>
              <c:extLst/>
            </c:strRef>
          </c:cat>
          <c:val>
            <c:numRef>
              <c:f>('20-2開発スタイル・位置づけ'!$N$6:$N$28,'20-2開発スタイル・位置づけ'!$N$30:$N$41)</c:f>
              <c:numCache>
                <c:formatCode>0.0%</c:formatCode>
                <c:ptCount val="35"/>
                <c:pt idx="1">
                  <c:v>0.12043795620437957</c:v>
                </c:pt>
                <c:pt idx="2">
                  <c:v>4.8148148148148148E-2</c:v>
                </c:pt>
                <c:pt idx="3">
                  <c:v>3.7735849056603774E-3</c:v>
                </c:pt>
                <c:pt idx="4">
                  <c:v>1.1363636363636364E-2</c:v>
                </c:pt>
                <c:pt idx="5">
                  <c:v>1.1406844106463879E-2</c:v>
                </c:pt>
                <c:pt idx="6">
                  <c:v>2.2900763358778626E-2</c:v>
                </c:pt>
                <c:pt idx="7">
                  <c:v>7.6045627376425855E-3</c:v>
                </c:pt>
                <c:pt idx="8">
                  <c:v>1.1406844106463879E-2</c:v>
                </c:pt>
                <c:pt idx="9">
                  <c:v>1.8796992481203006E-2</c:v>
                </c:pt>
                <c:pt idx="10">
                  <c:v>3.4220532319391636E-2</c:v>
                </c:pt>
                <c:pt idx="11">
                  <c:v>5.3231939163498096E-2</c:v>
                </c:pt>
                <c:pt idx="12">
                  <c:v>6.7924528301886791E-2</c:v>
                </c:pt>
                <c:pt idx="13">
                  <c:v>5.7251908396946563E-2</c:v>
                </c:pt>
                <c:pt idx="14">
                  <c:v>1.9157088122605363E-2</c:v>
                </c:pt>
                <c:pt idx="15">
                  <c:v>8.5820895522388058E-2</c:v>
                </c:pt>
                <c:pt idx="16">
                  <c:v>4.5801526717557252E-2</c:v>
                </c:pt>
                <c:pt idx="17">
                  <c:v>4.633204633204633E-2</c:v>
                </c:pt>
                <c:pt idx="19">
                  <c:v>7.4906367041198504E-2</c:v>
                </c:pt>
                <c:pt idx="20">
                  <c:v>7.4906367041198504E-2</c:v>
                </c:pt>
                <c:pt idx="21">
                  <c:v>1.5384615384615385E-2</c:v>
                </c:pt>
                <c:pt idx="22">
                  <c:v>2.3166023166023165E-2</c:v>
                </c:pt>
                <c:pt idx="23">
                  <c:v>3.0888030888030889E-2</c:v>
                </c:pt>
                <c:pt idx="24">
                  <c:v>1.5384615384615385E-2</c:v>
                </c:pt>
                <c:pt idx="25">
                  <c:v>2.3166023166023165E-2</c:v>
                </c:pt>
                <c:pt idx="26">
                  <c:v>5.6390977443609019E-2</c:v>
                </c:pt>
                <c:pt idx="27">
                  <c:v>3.8461538461538464E-2</c:v>
                </c:pt>
                <c:pt idx="28">
                  <c:v>5.7251908396946563E-2</c:v>
                </c:pt>
                <c:pt idx="29">
                  <c:v>3.4090909090909088E-2</c:v>
                </c:pt>
                <c:pt idx="30">
                  <c:v>6.1538461538461542E-2</c:v>
                </c:pt>
                <c:pt idx="31">
                  <c:v>1.9157088122605363E-2</c:v>
                </c:pt>
                <c:pt idx="32">
                  <c:v>8.3018867924528297E-2</c:v>
                </c:pt>
                <c:pt idx="33">
                  <c:v>4.9618320610687022E-2</c:v>
                </c:pt>
                <c:pt idx="34">
                  <c:v>5.078125E-2</c:v>
                </c:pt>
              </c:numCache>
              <c:extLst/>
            </c:numRef>
          </c:val>
          <c:extLst>
            <c:ext xmlns:c16="http://schemas.microsoft.com/office/drawing/2014/chart" uri="{C3380CC4-5D6E-409C-BE32-E72D297353CC}">
              <c16:uniqueId val="{00000004-E34D-4594-8C8C-EAF2AA269ACF}"/>
            </c:ext>
          </c:extLst>
        </c:ser>
        <c:ser>
          <c:idx val="1"/>
          <c:order val="2"/>
          <c:tx>
            <c:strRef>
              <c:f>'20-2開発スタイル・位置づけ'!$O$5</c:f>
              <c:strCache>
                <c:ptCount val="1"/>
                <c:pt idx="0">
                  <c:v>ほぼ半々（４割以上６割未満）</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('20-2開発スタイル・位置づけ'!$L$6:$L$28,'20-2開発スタイル・位置づけ'!$L$30:$L$41)</c:f>
              <c:strCache>
                <c:ptCount val="35"/>
                <c:pt idx="0">
                  <c:v>【現在】　　　　　　　　　　　　　　　　　　　　　　　　</c:v>
                </c:pt>
                <c:pt idx="1">
                  <c:v>ウォーターフォール開発／V字開発（n=274）</c:v>
                </c:pt>
                <c:pt idx="2">
                  <c:v>アジャイル開発（n=270）</c:v>
                </c:pt>
                <c:pt idx="3">
                  <c:v>モデルベース開発（n=265）</c:v>
                </c:pt>
                <c:pt idx="4">
                  <c:v>プロダクトライン開発（n=264）</c:v>
                </c:pt>
                <c:pt idx="5">
                  <c:v>ソフトウェアファースト開発（n=263）</c:v>
                </c:pt>
                <c:pt idx="6">
                  <c:v>DevOpsを導入した開発（n=262）</c:v>
                </c:pt>
                <c:pt idx="7">
                  <c:v>CI/CDを活用した開発（n=263）</c:v>
                </c:pt>
                <c:pt idx="8">
                  <c:v>自動コード生成を活用した開発（n=263）</c:v>
                </c:pt>
                <c:pt idx="9">
                  <c:v>ノーコード／ローコード開発（n=266）</c:v>
                </c:pt>
                <c:pt idx="10">
                  <c:v>新規開発（派生・再利用開発以外のもの）（n=263）</c:v>
                </c:pt>
                <c:pt idx="11">
                  <c:v>派生・再利用開発（n=263）</c:v>
                </c:pt>
                <c:pt idx="12">
                  <c:v>スクラッチ開発（n=265）</c:v>
                </c:pt>
                <c:pt idx="13">
                  <c:v>標準プラットフォームを利用した開発（n=262）</c:v>
                </c:pt>
                <c:pt idx="14">
                  <c:v>OSSを利用した開発（n=261）</c:v>
                </c:pt>
                <c:pt idx="15">
                  <c:v>商用ソフトウェア（有償・無償を含む）を利用した開発（n=268）</c:v>
                </c:pt>
                <c:pt idx="16">
                  <c:v>擦り合わせ開発（n=262）</c:v>
                </c:pt>
                <c:pt idx="17">
                  <c:v>組み合わせ開発（n=259）</c:v>
                </c:pt>
                <c:pt idx="18">
                  <c:v>【5年後】　　　　　　　　　　　　　　　　　　　　　　　</c:v>
                </c:pt>
                <c:pt idx="19">
                  <c:v>ウォーターフォール開発／V字開発（n=267）</c:v>
                </c:pt>
                <c:pt idx="20">
                  <c:v>アジャイル開発（n=267）</c:v>
                </c:pt>
                <c:pt idx="21">
                  <c:v>モデルベース開発（n=260）</c:v>
                </c:pt>
                <c:pt idx="22">
                  <c:v>プロダクトライン開発（n=259）</c:v>
                </c:pt>
                <c:pt idx="23">
                  <c:v>DevOpsを導入した開発（n=259）</c:v>
                </c:pt>
                <c:pt idx="24">
                  <c:v>CI/CDを活用した開発（n=260）</c:v>
                </c:pt>
                <c:pt idx="25">
                  <c:v>自動コード生成を活用した開発（n=259）</c:v>
                </c:pt>
                <c:pt idx="26">
                  <c:v>ノーコード／ローコード開発（n=266）</c:v>
                </c:pt>
                <c:pt idx="27">
                  <c:v>新規開発（派生・再利用開発以外のもの）（n=260）</c:v>
                </c:pt>
                <c:pt idx="28">
                  <c:v>派生・再利用開発（n=262）</c:v>
                </c:pt>
                <c:pt idx="29">
                  <c:v>スクラッチ開発（n=264）</c:v>
                </c:pt>
                <c:pt idx="30">
                  <c:v>標準プラットフォームを利用した開発（n=260）</c:v>
                </c:pt>
                <c:pt idx="31">
                  <c:v>OSSを利用した開発（n=261）</c:v>
                </c:pt>
                <c:pt idx="32">
                  <c:v>商用ソフトウェア（有償・無償を含む）を利用した開発（n=265）</c:v>
                </c:pt>
                <c:pt idx="33">
                  <c:v>擦り合わせ開発（n=262）</c:v>
                </c:pt>
                <c:pt idx="34">
                  <c:v>組み合わせ開発（n=256）</c:v>
                </c:pt>
              </c:strCache>
              <c:extLst/>
            </c:strRef>
          </c:cat>
          <c:val>
            <c:numRef>
              <c:f>('20-2開発スタイル・位置づけ'!$O$6:$O$28,'20-2開発スタイル・位置づけ'!$O$30:$O$41)</c:f>
              <c:numCache>
                <c:formatCode>0.0%</c:formatCode>
                <c:ptCount val="35"/>
                <c:pt idx="1">
                  <c:v>4.0145985401459854E-2</c:v>
                </c:pt>
                <c:pt idx="2">
                  <c:v>5.185185185185185E-2</c:v>
                </c:pt>
                <c:pt idx="3">
                  <c:v>1.8867924528301886E-2</c:v>
                </c:pt>
                <c:pt idx="4">
                  <c:v>1.1363636363636364E-2</c:v>
                </c:pt>
                <c:pt idx="5">
                  <c:v>7.6045627376425855E-3</c:v>
                </c:pt>
                <c:pt idx="6">
                  <c:v>1.9083969465648856E-2</c:v>
                </c:pt>
                <c:pt idx="7">
                  <c:v>3.8022813688212928E-3</c:v>
                </c:pt>
                <c:pt idx="8">
                  <c:v>1.9011406844106463E-2</c:v>
                </c:pt>
                <c:pt idx="9">
                  <c:v>1.1278195488721804E-2</c:v>
                </c:pt>
                <c:pt idx="10">
                  <c:v>3.8022813688212927E-2</c:v>
                </c:pt>
                <c:pt idx="11">
                  <c:v>5.7034220532319393E-2</c:v>
                </c:pt>
                <c:pt idx="12">
                  <c:v>5.6603773584905662E-2</c:v>
                </c:pt>
                <c:pt idx="13">
                  <c:v>3.0534351145038167E-2</c:v>
                </c:pt>
                <c:pt idx="14">
                  <c:v>2.2988505747126436E-2</c:v>
                </c:pt>
                <c:pt idx="15">
                  <c:v>7.8358208955223885E-2</c:v>
                </c:pt>
                <c:pt idx="16">
                  <c:v>2.2900763358778626E-2</c:v>
                </c:pt>
                <c:pt idx="17">
                  <c:v>2.7027027027027029E-2</c:v>
                </c:pt>
                <c:pt idx="19">
                  <c:v>0.10486891385767791</c:v>
                </c:pt>
                <c:pt idx="20">
                  <c:v>0.10112359550561797</c:v>
                </c:pt>
                <c:pt idx="21">
                  <c:v>3.8461538461538464E-2</c:v>
                </c:pt>
                <c:pt idx="22">
                  <c:v>2.3166023166023165E-2</c:v>
                </c:pt>
                <c:pt idx="23">
                  <c:v>5.019305019305019E-2</c:v>
                </c:pt>
                <c:pt idx="24">
                  <c:v>3.4615384615384617E-2</c:v>
                </c:pt>
                <c:pt idx="25">
                  <c:v>3.4749034749034749E-2</c:v>
                </c:pt>
                <c:pt idx="26">
                  <c:v>7.5187969924812026E-2</c:v>
                </c:pt>
                <c:pt idx="27">
                  <c:v>5.7692307692307696E-2</c:v>
                </c:pt>
                <c:pt idx="28">
                  <c:v>6.4885496183206104E-2</c:v>
                </c:pt>
                <c:pt idx="29">
                  <c:v>8.7121212121212127E-2</c:v>
                </c:pt>
                <c:pt idx="30">
                  <c:v>6.5384615384615388E-2</c:v>
                </c:pt>
                <c:pt idx="31">
                  <c:v>8.0459770114942528E-2</c:v>
                </c:pt>
                <c:pt idx="32">
                  <c:v>0.10566037735849057</c:v>
                </c:pt>
                <c:pt idx="33">
                  <c:v>3.0534351145038167E-2</c:v>
                </c:pt>
                <c:pt idx="34">
                  <c:v>4.296875E-2</c:v>
                </c:pt>
              </c:numCache>
              <c:extLst/>
            </c:numRef>
          </c:val>
          <c:extLst>
            <c:ext xmlns:c16="http://schemas.microsoft.com/office/drawing/2014/chart" uri="{C3380CC4-5D6E-409C-BE32-E72D297353CC}">
              <c16:uniqueId val="{00000005-E34D-4594-8C8C-EAF2AA269ACF}"/>
            </c:ext>
          </c:extLst>
        </c:ser>
        <c:ser>
          <c:idx val="3"/>
          <c:order val="3"/>
          <c:tx>
            <c:strRef>
              <c:f>'20-2開発スタイル・位置づけ'!$P$5</c:f>
              <c:strCache>
                <c:ptCount val="1"/>
                <c:pt idx="0">
                  <c:v>どちらかというと少ない（１割以上４割未満）</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('20-2開発スタイル・位置づけ'!$L$6:$L$28,'20-2開発スタイル・位置づけ'!$L$30:$L$41)</c:f>
              <c:strCache>
                <c:ptCount val="35"/>
                <c:pt idx="0">
                  <c:v>【現在】　　　　　　　　　　　　　　　　　　　　　　　　</c:v>
                </c:pt>
                <c:pt idx="1">
                  <c:v>ウォーターフォール開発／V字開発（n=274）</c:v>
                </c:pt>
                <c:pt idx="2">
                  <c:v>アジャイル開発（n=270）</c:v>
                </c:pt>
                <c:pt idx="3">
                  <c:v>モデルベース開発（n=265）</c:v>
                </c:pt>
                <c:pt idx="4">
                  <c:v>プロダクトライン開発（n=264）</c:v>
                </c:pt>
                <c:pt idx="5">
                  <c:v>ソフトウェアファースト開発（n=263）</c:v>
                </c:pt>
                <c:pt idx="6">
                  <c:v>DevOpsを導入した開発（n=262）</c:v>
                </c:pt>
                <c:pt idx="7">
                  <c:v>CI/CDを活用した開発（n=263）</c:v>
                </c:pt>
                <c:pt idx="8">
                  <c:v>自動コード生成を活用した開発（n=263）</c:v>
                </c:pt>
                <c:pt idx="9">
                  <c:v>ノーコード／ローコード開発（n=266）</c:v>
                </c:pt>
                <c:pt idx="10">
                  <c:v>新規開発（派生・再利用開発以外のもの）（n=263）</c:v>
                </c:pt>
                <c:pt idx="11">
                  <c:v>派生・再利用開発（n=263）</c:v>
                </c:pt>
                <c:pt idx="12">
                  <c:v>スクラッチ開発（n=265）</c:v>
                </c:pt>
                <c:pt idx="13">
                  <c:v>標準プラットフォームを利用した開発（n=262）</c:v>
                </c:pt>
                <c:pt idx="14">
                  <c:v>OSSを利用した開発（n=261）</c:v>
                </c:pt>
                <c:pt idx="15">
                  <c:v>商用ソフトウェア（有償・無償を含む）を利用した開発（n=268）</c:v>
                </c:pt>
                <c:pt idx="16">
                  <c:v>擦り合わせ開発（n=262）</c:v>
                </c:pt>
                <c:pt idx="17">
                  <c:v>組み合わせ開発（n=259）</c:v>
                </c:pt>
                <c:pt idx="18">
                  <c:v>【5年後】　　　　　　　　　　　　　　　　　　　　　　　</c:v>
                </c:pt>
                <c:pt idx="19">
                  <c:v>ウォーターフォール開発／V字開発（n=267）</c:v>
                </c:pt>
                <c:pt idx="20">
                  <c:v>アジャイル開発（n=267）</c:v>
                </c:pt>
                <c:pt idx="21">
                  <c:v>モデルベース開発（n=260）</c:v>
                </c:pt>
                <c:pt idx="22">
                  <c:v>プロダクトライン開発（n=259）</c:v>
                </c:pt>
                <c:pt idx="23">
                  <c:v>DevOpsを導入した開発（n=259）</c:v>
                </c:pt>
                <c:pt idx="24">
                  <c:v>CI/CDを活用した開発（n=260）</c:v>
                </c:pt>
                <c:pt idx="25">
                  <c:v>自動コード生成を活用した開発（n=259）</c:v>
                </c:pt>
                <c:pt idx="26">
                  <c:v>ノーコード／ローコード開発（n=266）</c:v>
                </c:pt>
                <c:pt idx="27">
                  <c:v>新規開発（派生・再利用開発以外のもの）（n=260）</c:v>
                </c:pt>
                <c:pt idx="28">
                  <c:v>派生・再利用開発（n=262）</c:v>
                </c:pt>
                <c:pt idx="29">
                  <c:v>スクラッチ開発（n=264）</c:v>
                </c:pt>
                <c:pt idx="30">
                  <c:v>標準プラットフォームを利用した開発（n=260）</c:v>
                </c:pt>
                <c:pt idx="31">
                  <c:v>OSSを利用した開発（n=261）</c:v>
                </c:pt>
                <c:pt idx="32">
                  <c:v>商用ソフトウェア（有償・無償を含む）を利用した開発（n=265）</c:v>
                </c:pt>
                <c:pt idx="33">
                  <c:v>擦り合わせ開発（n=262）</c:v>
                </c:pt>
                <c:pt idx="34">
                  <c:v>組み合わせ開発（n=256）</c:v>
                </c:pt>
              </c:strCache>
              <c:extLst/>
            </c:strRef>
          </c:cat>
          <c:val>
            <c:numRef>
              <c:f>('20-2開発スタイル・位置づけ'!$P$6:$P$28,'20-2開発スタイル・位置づけ'!$P$30:$P$41)</c:f>
              <c:numCache>
                <c:formatCode>0.0%</c:formatCode>
                <c:ptCount val="35"/>
                <c:pt idx="1">
                  <c:v>4.3795620437956206E-2</c:v>
                </c:pt>
                <c:pt idx="2">
                  <c:v>8.8888888888888892E-2</c:v>
                </c:pt>
                <c:pt idx="3">
                  <c:v>7.5471698113207544E-2</c:v>
                </c:pt>
                <c:pt idx="4">
                  <c:v>5.3030303030303032E-2</c:v>
                </c:pt>
                <c:pt idx="5">
                  <c:v>4.1825095057034217E-2</c:v>
                </c:pt>
                <c:pt idx="6">
                  <c:v>4.1984732824427481E-2</c:v>
                </c:pt>
                <c:pt idx="7">
                  <c:v>3.0418250950570342E-2</c:v>
                </c:pt>
                <c:pt idx="8">
                  <c:v>4.5627376425855515E-2</c:v>
                </c:pt>
                <c:pt idx="9">
                  <c:v>0.10150375939849623</c:v>
                </c:pt>
                <c:pt idx="10">
                  <c:v>0.12927756653992395</c:v>
                </c:pt>
                <c:pt idx="11">
                  <c:v>9.125475285171103E-2</c:v>
                </c:pt>
                <c:pt idx="12">
                  <c:v>9.4339622641509441E-2</c:v>
                </c:pt>
                <c:pt idx="13">
                  <c:v>0.11068702290076336</c:v>
                </c:pt>
                <c:pt idx="14">
                  <c:v>9.5785440613026823E-2</c:v>
                </c:pt>
                <c:pt idx="15">
                  <c:v>0.11194029850746269</c:v>
                </c:pt>
                <c:pt idx="16">
                  <c:v>6.8702290076335881E-2</c:v>
                </c:pt>
                <c:pt idx="17">
                  <c:v>7.7220077220077218E-2</c:v>
                </c:pt>
                <c:pt idx="19">
                  <c:v>5.9925093632958802E-2</c:v>
                </c:pt>
                <c:pt idx="20">
                  <c:v>5.9925093632958802E-2</c:v>
                </c:pt>
                <c:pt idx="21">
                  <c:v>9.2307692307692313E-2</c:v>
                </c:pt>
                <c:pt idx="22">
                  <c:v>9.6525096525096526E-2</c:v>
                </c:pt>
                <c:pt idx="23">
                  <c:v>6.9498069498069498E-2</c:v>
                </c:pt>
                <c:pt idx="24">
                  <c:v>4.230769230769231E-2</c:v>
                </c:pt>
                <c:pt idx="25">
                  <c:v>0.11583011583011583</c:v>
                </c:pt>
                <c:pt idx="26">
                  <c:v>0.11278195488721804</c:v>
                </c:pt>
                <c:pt idx="27">
                  <c:v>0.13076923076923078</c:v>
                </c:pt>
                <c:pt idx="28">
                  <c:v>0.10687022900763359</c:v>
                </c:pt>
                <c:pt idx="29">
                  <c:v>0.11363636363636363</c:v>
                </c:pt>
                <c:pt idx="30">
                  <c:v>9.6153846153846159E-2</c:v>
                </c:pt>
                <c:pt idx="31">
                  <c:v>9.5785440613026823E-2</c:v>
                </c:pt>
                <c:pt idx="32">
                  <c:v>0.10566037735849057</c:v>
                </c:pt>
                <c:pt idx="33">
                  <c:v>0.10687022900763359</c:v>
                </c:pt>
                <c:pt idx="34">
                  <c:v>0.10546875</c:v>
                </c:pt>
              </c:numCache>
              <c:extLst/>
            </c:numRef>
          </c:val>
          <c:extLst>
            <c:ext xmlns:c16="http://schemas.microsoft.com/office/drawing/2014/chart" uri="{C3380CC4-5D6E-409C-BE32-E72D297353CC}">
              <c16:uniqueId val="{00000006-E34D-4594-8C8C-EAF2AA269ACF}"/>
            </c:ext>
          </c:extLst>
        </c:ser>
        <c:ser>
          <c:idx val="4"/>
          <c:order val="4"/>
          <c:tx>
            <c:strRef>
              <c:f>'20-2開発スタイル・位置づけ'!$Q$5</c:f>
              <c:strCache>
                <c:ptCount val="1"/>
                <c:pt idx="0">
                  <c:v>ほとんどない（１割未満）</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('20-2開発スタイル・位置づけ'!$L$6:$L$28,'20-2開発スタイル・位置づけ'!$L$30:$L$41)</c:f>
              <c:strCache>
                <c:ptCount val="35"/>
                <c:pt idx="0">
                  <c:v>【現在】　　　　　　　　　　　　　　　　　　　　　　　　</c:v>
                </c:pt>
                <c:pt idx="1">
                  <c:v>ウォーターフォール開発／V字開発（n=274）</c:v>
                </c:pt>
                <c:pt idx="2">
                  <c:v>アジャイル開発（n=270）</c:v>
                </c:pt>
                <c:pt idx="3">
                  <c:v>モデルベース開発（n=265）</c:v>
                </c:pt>
                <c:pt idx="4">
                  <c:v>プロダクトライン開発（n=264）</c:v>
                </c:pt>
                <c:pt idx="5">
                  <c:v>ソフトウェアファースト開発（n=263）</c:v>
                </c:pt>
                <c:pt idx="6">
                  <c:v>DevOpsを導入した開発（n=262）</c:v>
                </c:pt>
                <c:pt idx="7">
                  <c:v>CI/CDを活用した開発（n=263）</c:v>
                </c:pt>
                <c:pt idx="8">
                  <c:v>自動コード生成を活用した開発（n=263）</c:v>
                </c:pt>
                <c:pt idx="9">
                  <c:v>ノーコード／ローコード開発（n=266）</c:v>
                </c:pt>
                <c:pt idx="10">
                  <c:v>新規開発（派生・再利用開発以外のもの）（n=263）</c:v>
                </c:pt>
                <c:pt idx="11">
                  <c:v>派生・再利用開発（n=263）</c:v>
                </c:pt>
                <c:pt idx="12">
                  <c:v>スクラッチ開発（n=265）</c:v>
                </c:pt>
                <c:pt idx="13">
                  <c:v>標準プラットフォームを利用した開発（n=262）</c:v>
                </c:pt>
                <c:pt idx="14">
                  <c:v>OSSを利用した開発（n=261）</c:v>
                </c:pt>
                <c:pt idx="15">
                  <c:v>商用ソフトウェア（有償・無償を含む）を利用した開発（n=268）</c:v>
                </c:pt>
                <c:pt idx="16">
                  <c:v>擦り合わせ開発（n=262）</c:v>
                </c:pt>
                <c:pt idx="17">
                  <c:v>組み合わせ開発（n=259）</c:v>
                </c:pt>
                <c:pt idx="18">
                  <c:v>【5年後】　　　　　　　　　　　　　　　　　　　　　　　</c:v>
                </c:pt>
                <c:pt idx="19">
                  <c:v>ウォーターフォール開発／V字開発（n=267）</c:v>
                </c:pt>
                <c:pt idx="20">
                  <c:v>アジャイル開発（n=267）</c:v>
                </c:pt>
                <c:pt idx="21">
                  <c:v>モデルベース開発（n=260）</c:v>
                </c:pt>
                <c:pt idx="22">
                  <c:v>プロダクトライン開発（n=259）</c:v>
                </c:pt>
                <c:pt idx="23">
                  <c:v>DevOpsを導入した開発（n=259）</c:v>
                </c:pt>
                <c:pt idx="24">
                  <c:v>CI/CDを活用した開発（n=260）</c:v>
                </c:pt>
                <c:pt idx="25">
                  <c:v>自動コード生成を活用した開発（n=259）</c:v>
                </c:pt>
                <c:pt idx="26">
                  <c:v>ノーコード／ローコード開発（n=266）</c:v>
                </c:pt>
                <c:pt idx="27">
                  <c:v>新規開発（派生・再利用開発以外のもの）（n=260）</c:v>
                </c:pt>
                <c:pt idx="28">
                  <c:v>派生・再利用開発（n=262）</c:v>
                </c:pt>
                <c:pt idx="29">
                  <c:v>スクラッチ開発（n=264）</c:v>
                </c:pt>
                <c:pt idx="30">
                  <c:v>標準プラットフォームを利用した開発（n=260）</c:v>
                </c:pt>
                <c:pt idx="31">
                  <c:v>OSSを利用した開発（n=261）</c:v>
                </c:pt>
                <c:pt idx="32">
                  <c:v>商用ソフトウェア（有償・無償を含む）を利用した開発（n=265）</c:v>
                </c:pt>
                <c:pt idx="33">
                  <c:v>擦り合わせ開発（n=262）</c:v>
                </c:pt>
                <c:pt idx="34">
                  <c:v>組み合わせ開発（n=256）</c:v>
                </c:pt>
              </c:strCache>
              <c:extLst/>
            </c:strRef>
          </c:cat>
          <c:val>
            <c:numRef>
              <c:f>('20-2開発スタイル・位置づけ'!$Q$6:$Q$28,'20-2開発スタイル・位置づけ'!$Q$30:$Q$41)</c:f>
              <c:numCache>
                <c:formatCode>0.0%</c:formatCode>
                <c:ptCount val="35"/>
                <c:pt idx="1">
                  <c:v>0.29197080291970801</c:v>
                </c:pt>
                <c:pt idx="2">
                  <c:v>0.40370370370370373</c:v>
                </c:pt>
                <c:pt idx="3">
                  <c:v>0.47547169811320755</c:v>
                </c:pt>
                <c:pt idx="4">
                  <c:v>0.47348484848484851</c:v>
                </c:pt>
                <c:pt idx="5">
                  <c:v>0.47148288973384028</c:v>
                </c:pt>
                <c:pt idx="6">
                  <c:v>0.46946564885496184</c:v>
                </c:pt>
                <c:pt idx="7">
                  <c:v>0.49049429657794674</c:v>
                </c:pt>
                <c:pt idx="8">
                  <c:v>0.49429657794676807</c:v>
                </c:pt>
                <c:pt idx="9">
                  <c:v>0.44360902255639095</c:v>
                </c:pt>
                <c:pt idx="10">
                  <c:v>0.38022813688212925</c:v>
                </c:pt>
                <c:pt idx="11">
                  <c:v>0.38022813688212925</c:v>
                </c:pt>
                <c:pt idx="12">
                  <c:v>0.35849056603773582</c:v>
                </c:pt>
                <c:pt idx="13">
                  <c:v>0.37022900763358779</c:v>
                </c:pt>
                <c:pt idx="14">
                  <c:v>0.42528735632183906</c:v>
                </c:pt>
                <c:pt idx="15">
                  <c:v>0.32089552238805968</c:v>
                </c:pt>
                <c:pt idx="16">
                  <c:v>0.42366412213740456</c:v>
                </c:pt>
                <c:pt idx="17">
                  <c:v>0.42084942084942084</c:v>
                </c:pt>
                <c:pt idx="19">
                  <c:v>0.26591760299625467</c:v>
                </c:pt>
                <c:pt idx="20">
                  <c:v>0.27340823970037453</c:v>
                </c:pt>
                <c:pt idx="21">
                  <c:v>0.35</c:v>
                </c:pt>
                <c:pt idx="22">
                  <c:v>0.34362934362934361</c:v>
                </c:pt>
                <c:pt idx="23">
                  <c:v>0.3359073359073359</c:v>
                </c:pt>
                <c:pt idx="24">
                  <c:v>0.38076923076923075</c:v>
                </c:pt>
                <c:pt idx="25">
                  <c:v>0.33204633204633205</c:v>
                </c:pt>
                <c:pt idx="26">
                  <c:v>0.27443609022556392</c:v>
                </c:pt>
                <c:pt idx="27">
                  <c:v>0.3</c:v>
                </c:pt>
                <c:pt idx="28">
                  <c:v>0.29007633587786258</c:v>
                </c:pt>
                <c:pt idx="29">
                  <c:v>0.30303030303030304</c:v>
                </c:pt>
                <c:pt idx="30">
                  <c:v>0.2846153846153846</c:v>
                </c:pt>
                <c:pt idx="31">
                  <c:v>0.31417624521072796</c:v>
                </c:pt>
                <c:pt idx="32">
                  <c:v>0.25283018867924528</c:v>
                </c:pt>
                <c:pt idx="33">
                  <c:v>0.31679389312977096</c:v>
                </c:pt>
                <c:pt idx="34">
                  <c:v>0.30859375</c:v>
                </c:pt>
              </c:numCache>
              <c:extLst/>
            </c:numRef>
          </c:val>
          <c:extLst>
            <c:ext xmlns:c16="http://schemas.microsoft.com/office/drawing/2014/chart" uri="{C3380CC4-5D6E-409C-BE32-E72D297353CC}">
              <c16:uniqueId val="{00000007-E34D-4594-8C8C-EAF2AA269ACF}"/>
            </c:ext>
          </c:extLst>
        </c:ser>
        <c:ser>
          <c:idx val="5"/>
          <c:order val="5"/>
          <c:tx>
            <c:strRef>
              <c:f>'20-2開発スタイル・位置づけ'!$R$5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('20-2開発スタイル・位置づけ'!$L$6:$L$28,'20-2開発スタイル・位置づけ'!$L$30:$L$41)</c:f>
              <c:strCache>
                <c:ptCount val="35"/>
                <c:pt idx="0">
                  <c:v>【現在】　　　　　　　　　　　　　　　　　　　　　　　　</c:v>
                </c:pt>
                <c:pt idx="1">
                  <c:v>ウォーターフォール開発／V字開発（n=274）</c:v>
                </c:pt>
                <c:pt idx="2">
                  <c:v>アジャイル開発（n=270）</c:v>
                </c:pt>
                <c:pt idx="3">
                  <c:v>モデルベース開発（n=265）</c:v>
                </c:pt>
                <c:pt idx="4">
                  <c:v>プロダクトライン開発（n=264）</c:v>
                </c:pt>
                <c:pt idx="5">
                  <c:v>ソフトウェアファースト開発（n=263）</c:v>
                </c:pt>
                <c:pt idx="6">
                  <c:v>DevOpsを導入した開発（n=262）</c:v>
                </c:pt>
                <c:pt idx="7">
                  <c:v>CI/CDを活用した開発（n=263）</c:v>
                </c:pt>
                <c:pt idx="8">
                  <c:v>自動コード生成を活用した開発（n=263）</c:v>
                </c:pt>
                <c:pt idx="9">
                  <c:v>ノーコード／ローコード開発（n=266）</c:v>
                </c:pt>
                <c:pt idx="10">
                  <c:v>新規開発（派生・再利用開発以外のもの）（n=263）</c:v>
                </c:pt>
                <c:pt idx="11">
                  <c:v>派生・再利用開発（n=263）</c:v>
                </c:pt>
                <c:pt idx="12">
                  <c:v>スクラッチ開発（n=265）</c:v>
                </c:pt>
                <c:pt idx="13">
                  <c:v>標準プラットフォームを利用した開発（n=262）</c:v>
                </c:pt>
                <c:pt idx="14">
                  <c:v>OSSを利用した開発（n=261）</c:v>
                </c:pt>
                <c:pt idx="15">
                  <c:v>商用ソフトウェア（有償・無償を含む）を利用した開発（n=268）</c:v>
                </c:pt>
                <c:pt idx="16">
                  <c:v>擦り合わせ開発（n=262）</c:v>
                </c:pt>
                <c:pt idx="17">
                  <c:v>組み合わせ開発（n=259）</c:v>
                </c:pt>
                <c:pt idx="18">
                  <c:v>【5年後】　　　　　　　　　　　　　　　　　　　　　　　</c:v>
                </c:pt>
                <c:pt idx="19">
                  <c:v>ウォーターフォール開発／V字開発（n=267）</c:v>
                </c:pt>
                <c:pt idx="20">
                  <c:v>アジャイル開発（n=267）</c:v>
                </c:pt>
                <c:pt idx="21">
                  <c:v>モデルベース開発（n=260）</c:v>
                </c:pt>
                <c:pt idx="22">
                  <c:v>プロダクトライン開発（n=259）</c:v>
                </c:pt>
                <c:pt idx="23">
                  <c:v>DevOpsを導入した開発（n=259）</c:v>
                </c:pt>
                <c:pt idx="24">
                  <c:v>CI/CDを活用した開発（n=260）</c:v>
                </c:pt>
                <c:pt idx="25">
                  <c:v>自動コード生成を活用した開発（n=259）</c:v>
                </c:pt>
                <c:pt idx="26">
                  <c:v>ノーコード／ローコード開発（n=266）</c:v>
                </c:pt>
                <c:pt idx="27">
                  <c:v>新規開発（派生・再利用開発以外のもの）（n=260）</c:v>
                </c:pt>
                <c:pt idx="28">
                  <c:v>派生・再利用開発（n=262）</c:v>
                </c:pt>
                <c:pt idx="29">
                  <c:v>スクラッチ開発（n=264）</c:v>
                </c:pt>
                <c:pt idx="30">
                  <c:v>標準プラットフォームを利用した開発（n=260）</c:v>
                </c:pt>
                <c:pt idx="31">
                  <c:v>OSSを利用した開発（n=261）</c:v>
                </c:pt>
                <c:pt idx="32">
                  <c:v>商用ソフトウェア（有償・無償を含む）を利用した開発（n=265）</c:v>
                </c:pt>
                <c:pt idx="33">
                  <c:v>擦り合わせ開発（n=262）</c:v>
                </c:pt>
                <c:pt idx="34">
                  <c:v>組み合わせ開発（n=256）</c:v>
                </c:pt>
              </c:strCache>
              <c:extLst/>
            </c:strRef>
          </c:cat>
          <c:val>
            <c:numRef>
              <c:f>('20-2開発スタイル・位置づけ'!$R$6:$R$28,'20-2開発スタイル・位置づけ'!$R$30:$R$41)</c:f>
              <c:numCache>
                <c:formatCode>0.0%</c:formatCode>
                <c:ptCount val="35"/>
                <c:pt idx="1">
                  <c:v>0.39416058394160586</c:v>
                </c:pt>
                <c:pt idx="2">
                  <c:v>0.38148148148148148</c:v>
                </c:pt>
                <c:pt idx="3">
                  <c:v>0.42641509433962266</c:v>
                </c:pt>
                <c:pt idx="4">
                  <c:v>0.43560606060606061</c:v>
                </c:pt>
                <c:pt idx="5">
                  <c:v>0.44486692015209123</c:v>
                </c:pt>
                <c:pt idx="6">
                  <c:v>0.4351145038167939</c:v>
                </c:pt>
                <c:pt idx="7">
                  <c:v>0.45627376425855515</c:v>
                </c:pt>
                <c:pt idx="8">
                  <c:v>0.42965779467680609</c:v>
                </c:pt>
                <c:pt idx="9">
                  <c:v>0.40977443609022557</c:v>
                </c:pt>
                <c:pt idx="10">
                  <c:v>0.40304182509505704</c:v>
                </c:pt>
                <c:pt idx="11">
                  <c:v>0.40304182509505704</c:v>
                </c:pt>
                <c:pt idx="12">
                  <c:v>0.38867924528301889</c:v>
                </c:pt>
                <c:pt idx="13">
                  <c:v>0.40839694656488551</c:v>
                </c:pt>
                <c:pt idx="14">
                  <c:v>0.42145593869731801</c:v>
                </c:pt>
                <c:pt idx="15">
                  <c:v>0.36567164179104478</c:v>
                </c:pt>
                <c:pt idx="16">
                  <c:v>0.41221374045801529</c:v>
                </c:pt>
                <c:pt idx="17">
                  <c:v>0.41312741312741313</c:v>
                </c:pt>
                <c:pt idx="19">
                  <c:v>0.4606741573033708</c:v>
                </c:pt>
                <c:pt idx="20">
                  <c:v>0.45318352059925093</c:v>
                </c:pt>
                <c:pt idx="21">
                  <c:v>0.5</c:v>
                </c:pt>
                <c:pt idx="22">
                  <c:v>0.50193050193050193</c:v>
                </c:pt>
                <c:pt idx="23">
                  <c:v>0.49420849420849422</c:v>
                </c:pt>
                <c:pt idx="24">
                  <c:v>0.5115384615384615</c:v>
                </c:pt>
                <c:pt idx="25">
                  <c:v>0.49420849420849422</c:v>
                </c:pt>
                <c:pt idx="26">
                  <c:v>0.46616541353383456</c:v>
                </c:pt>
                <c:pt idx="27">
                  <c:v>0.4653846153846154</c:v>
                </c:pt>
                <c:pt idx="28">
                  <c:v>0.47328244274809161</c:v>
                </c:pt>
                <c:pt idx="29">
                  <c:v>0.45075757575757575</c:v>
                </c:pt>
                <c:pt idx="30">
                  <c:v>0.46923076923076923</c:v>
                </c:pt>
                <c:pt idx="31">
                  <c:v>0.47509578544061304</c:v>
                </c:pt>
                <c:pt idx="32">
                  <c:v>0.43396226415094341</c:v>
                </c:pt>
                <c:pt idx="33">
                  <c:v>0.46946564885496184</c:v>
                </c:pt>
                <c:pt idx="34">
                  <c:v>0.47265625</c:v>
                </c:pt>
              </c:numCache>
              <c:extLst/>
            </c:numRef>
          </c:val>
          <c:extLst>
            <c:ext xmlns:c16="http://schemas.microsoft.com/office/drawing/2014/chart" uri="{C3380CC4-5D6E-409C-BE32-E72D297353CC}">
              <c16:uniqueId val="{00000008-E34D-4594-8C8C-EAF2AA269ACF}"/>
            </c:ext>
          </c:extLst>
        </c:ser>
        <c:dLbls>
          <c:showLegendKey val="0"/>
          <c:showVal val="0"/>
          <c:showCatName val="0"/>
          <c:showSerName val="0"/>
          <c:showPercent val="0"/>
          <c:showBubbleSize val="0"/>
        </c:dLbls>
        <c:gapWidth val="3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20006145844581219"/>
          <c:y val="0.91903295670130791"/>
          <c:w val="0.74513551452326954"/>
          <c:h val="5.762353998203054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65015125500774"/>
          <c:y val="5.9305711610486894E-2"/>
          <c:w val="0.61789959937862804"/>
          <c:h val="0.8324547440699126"/>
        </c:manualLayout>
      </c:layout>
      <c:barChart>
        <c:barDir val="bar"/>
        <c:grouping val="stacked"/>
        <c:varyColors val="0"/>
        <c:ser>
          <c:idx val="0"/>
          <c:order val="0"/>
          <c:tx>
            <c:strRef>
              <c:f>'20-2開発スタイル・位置づけ'!$M$5</c:f>
              <c:strCache>
                <c:ptCount val="1"/>
                <c:pt idx="0">
                  <c:v>ほぼすべて（９割以上）</c:v>
                </c:pt>
              </c:strCache>
            </c:strRef>
          </c:tx>
          <c:spPr>
            <a:solidFill>
              <a:schemeClr val="accent2">
                <a:lumMod val="60000"/>
                <a:lumOff val="40000"/>
              </a:schemeClr>
            </a:solidFill>
            <a:ln>
              <a:solidFill>
                <a:schemeClr val="tx1"/>
              </a:solidFill>
            </a:ln>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38-4A4E-B2D9-2C22D457CDB1}"/>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38-4A4E-B2D9-2C22D457CDB1}"/>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38-4A4E-B2D9-2C22D457CDB1}"/>
                </c:ext>
              </c:extLst>
            </c:dLbl>
            <c:dLbl>
              <c:idx val="8"/>
              <c:delete val="1"/>
              <c:extLst>
                <c:ext xmlns:c15="http://schemas.microsoft.com/office/drawing/2012/chart" uri="{CE6537A1-D6FC-4f65-9D91-7224C49458BB}"/>
                <c:ext xmlns:c16="http://schemas.microsoft.com/office/drawing/2014/chart" uri="{C3380CC4-5D6E-409C-BE32-E72D297353CC}">
                  <c16:uniqueId val="{00000003-7338-4A4E-B2D9-2C22D457CDB1}"/>
                </c:ext>
              </c:extLst>
            </c:dLbl>
            <c:dLbl>
              <c:idx val="9"/>
              <c:delete val="1"/>
              <c:extLst>
                <c:ext xmlns:c15="http://schemas.microsoft.com/office/drawing/2012/chart" uri="{CE6537A1-D6FC-4f65-9D91-7224C49458BB}"/>
                <c:ext xmlns:c16="http://schemas.microsoft.com/office/drawing/2014/chart" uri="{C3380CC4-5D6E-409C-BE32-E72D297353CC}">
                  <c16:uniqueId val="{00000004-7338-4A4E-B2D9-2C22D457CDB1}"/>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38-4A4E-B2D9-2C22D457CDB1}"/>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38-4A4E-B2D9-2C22D457CDB1}"/>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38-4A4E-B2D9-2C22D457CDB1}"/>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'20-2開発スタイル・位置づけ'!$L$43:$L$79</c:f>
              <c:strCache>
                <c:ptCount val="36"/>
                <c:pt idx="0">
                  <c:v>【現在】　　　　　　　　　　　　　　　　　　　　　　　　</c:v>
                </c:pt>
                <c:pt idx="1">
                  <c:v>ウォーターフォール開発／V字開発（n=232）</c:v>
                </c:pt>
                <c:pt idx="2">
                  <c:v>アジャイル開発（n=228）</c:v>
                </c:pt>
                <c:pt idx="3">
                  <c:v>モデルベース開発（n=224）</c:v>
                </c:pt>
                <c:pt idx="4">
                  <c:v>プロダクトライン開発（n=226）</c:v>
                </c:pt>
                <c:pt idx="5">
                  <c:v>ソフトウェアファースト開発（n=226）</c:v>
                </c:pt>
                <c:pt idx="6">
                  <c:v>DevOpsを導入した開発（n=224）</c:v>
                </c:pt>
                <c:pt idx="7">
                  <c:v>CI/CDを活用した開発（n=224）</c:v>
                </c:pt>
                <c:pt idx="8">
                  <c:v>自動コード生成を活用した開発（n=224）</c:v>
                </c:pt>
                <c:pt idx="9">
                  <c:v>ノーコード／ローコード開発（n=225）</c:v>
                </c:pt>
                <c:pt idx="10">
                  <c:v>新規開発（派生・再利用開発以外のもの）（n=225）</c:v>
                </c:pt>
                <c:pt idx="11">
                  <c:v>派生・再利用開発（n=227）</c:v>
                </c:pt>
                <c:pt idx="12">
                  <c:v>スクラッチ開発（n=225）</c:v>
                </c:pt>
                <c:pt idx="13">
                  <c:v>標準プラットフォームを利用した開発（n=227）</c:v>
                </c:pt>
                <c:pt idx="14">
                  <c:v>OSSを利用した開発（n=224）</c:v>
                </c:pt>
                <c:pt idx="15">
                  <c:v>商用ソフトウェア（有償・無償を含む）を利用した開発（n=226）</c:v>
                </c:pt>
                <c:pt idx="16">
                  <c:v>擦り合わせ開発（n=227）</c:v>
                </c:pt>
                <c:pt idx="17">
                  <c:v>組み合わせ開発（n=225）</c:v>
                </c:pt>
                <c:pt idx="18">
                  <c:v>【5年後】　　　　　　　　　　　　　　　　　　　　　　　</c:v>
                </c:pt>
                <c:pt idx="19">
                  <c:v>ウォーターフォール開発／V字開発（n=232）</c:v>
                </c:pt>
                <c:pt idx="20">
                  <c:v>アジャイル開発（n=228）</c:v>
                </c:pt>
                <c:pt idx="21">
                  <c:v>モデルベース開発（n=223）</c:v>
                </c:pt>
                <c:pt idx="22">
                  <c:v>プロダクトライン開発（n=225）</c:v>
                </c:pt>
                <c:pt idx="23">
                  <c:v>ソフトウェアファースト開発（n=226）</c:v>
                </c:pt>
                <c:pt idx="24">
                  <c:v>DevOpsを導入した開発（n=226）</c:v>
                </c:pt>
                <c:pt idx="25">
                  <c:v>CI/CDを活用した開発（n=224）</c:v>
                </c:pt>
                <c:pt idx="26">
                  <c:v>自動コード生成を活用した開発（n=225）</c:v>
                </c:pt>
                <c:pt idx="27">
                  <c:v>ノーコード／ローコード開発（n=224）</c:v>
                </c:pt>
                <c:pt idx="28">
                  <c:v>新規開発（派生・再利用開発以外のもの）（n=228）</c:v>
                </c:pt>
                <c:pt idx="29">
                  <c:v>派生・再利用開発（n=225）</c:v>
                </c:pt>
                <c:pt idx="30">
                  <c:v>スクラッチ開発（n=227）</c:v>
                </c:pt>
                <c:pt idx="31">
                  <c:v>標準プラットフォームを利用した開発（n=226）</c:v>
                </c:pt>
                <c:pt idx="32">
                  <c:v>OSSを利用した開発（n=225）</c:v>
                </c:pt>
                <c:pt idx="33">
                  <c:v>商用ソフトウェア（有償・無償を含む）を利用した開発（n=224）</c:v>
                </c:pt>
                <c:pt idx="34">
                  <c:v>擦り合わせ開発（n=227）</c:v>
                </c:pt>
                <c:pt idx="35">
                  <c:v>組み合わせ開発（n=226）</c:v>
                </c:pt>
              </c:strCache>
            </c:strRef>
          </c:cat>
          <c:val>
            <c:numRef>
              <c:f>'20-2開発スタイル・位置づけ'!$M$43:$M$79</c:f>
              <c:numCache>
                <c:formatCode>0.0%</c:formatCode>
                <c:ptCount val="37"/>
                <c:pt idx="1">
                  <c:v>0.11637931034482758</c:v>
                </c:pt>
                <c:pt idx="2">
                  <c:v>4.3859649122807015E-2</c:v>
                </c:pt>
                <c:pt idx="3">
                  <c:v>1.7857142857142856E-2</c:v>
                </c:pt>
                <c:pt idx="4">
                  <c:v>2.6548672566371681E-2</c:v>
                </c:pt>
                <c:pt idx="5">
                  <c:v>2.2123893805309734E-2</c:v>
                </c:pt>
                <c:pt idx="6">
                  <c:v>3.5714285714285712E-2</c:v>
                </c:pt>
                <c:pt idx="7">
                  <c:v>1.7857142857142856E-2</c:v>
                </c:pt>
                <c:pt idx="8">
                  <c:v>8.9285714285714281E-3</c:v>
                </c:pt>
                <c:pt idx="9">
                  <c:v>4.4444444444444444E-3</c:v>
                </c:pt>
                <c:pt idx="10">
                  <c:v>2.6666666666666668E-2</c:v>
                </c:pt>
                <c:pt idx="11">
                  <c:v>3.9647577092511016E-2</c:v>
                </c:pt>
                <c:pt idx="12">
                  <c:v>7.1111111111111111E-2</c:v>
                </c:pt>
                <c:pt idx="13">
                  <c:v>6.6079295154185022E-2</c:v>
                </c:pt>
                <c:pt idx="14">
                  <c:v>5.3571428571428568E-2</c:v>
                </c:pt>
                <c:pt idx="15">
                  <c:v>7.9646017699115043E-2</c:v>
                </c:pt>
                <c:pt idx="16">
                  <c:v>7.0484581497797363E-2</c:v>
                </c:pt>
                <c:pt idx="17">
                  <c:v>4.8888888888888891E-2</c:v>
                </c:pt>
                <c:pt idx="19">
                  <c:v>5.6034482758620691E-2</c:v>
                </c:pt>
                <c:pt idx="20">
                  <c:v>5.2631578947368418E-2</c:v>
                </c:pt>
                <c:pt idx="21">
                  <c:v>1.7937219730941704E-2</c:v>
                </c:pt>
                <c:pt idx="22">
                  <c:v>3.5555555555555556E-2</c:v>
                </c:pt>
                <c:pt idx="23">
                  <c:v>1.7699115044247787E-2</c:v>
                </c:pt>
                <c:pt idx="24">
                  <c:v>5.7522123893805309E-2</c:v>
                </c:pt>
                <c:pt idx="25">
                  <c:v>4.0178571428571432E-2</c:v>
                </c:pt>
                <c:pt idx="26">
                  <c:v>1.3333333333333334E-2</c:v>
                </c:pt>
                <c:pt idx="27">
                  <c:v>1.3392857142857142E-2</c:v>
                </c:pt>
                <c:pt idx="28">
                  <c:v>3.5087719298245612E-2</c:v>
                </c:pt>
                <c:pt idx="29">
                  <c:v>3.5555555555555556E-2</c:v>
                </c:pt>
                <c:pt idx="30">
                  <c:v>6.1674008810572688E-2</c:v>
                </c:pt>
                <c:pt idx="31">
                  <c:v>7.9646017699115043E-2</c:v>
                </c:pt>
                <c:pt idx="32">
                  <c:v>5.7777777777777775E-2</c:v>
                </c:pt>
                <c:pt idx="33">
                  <c:v>6.6964285714285712E-2</c:v>
                </c:pt>
                <c:pt idx="34">
                  <c:v>6.1674008810572688E-2</c:v>
                </c:pt>
                <c:pt idx="35">
                  <c:v>4.4247787610619468E-2</c:v>
                </c:pt>
              </c:numCache>
            </c:numRef>
          </c:val>
          <c:extLst>
            <c:ext xmlns:c16="http://schemas.microsoft.com/office/drawing/2014/chart" uri="{C3380CC4-5D6E-409C-BE32-E72D297353CC}">
              <c16:uniqueId val="{00000008-7338-4A4E-B2D9-2C22D457CDB1}"/>
            </c:ext>
          </c:extLst>
        </c:ser>
        <c:ser>
          <c:idx val="1"/>
          <c:order val="1"/>
          <c:tx>
            <c:strRef>
              <c:f>'20-2開発スタイル・位置づけ'!$N$5</c:f>
              <c:strCache>
                <c:ptCount val="1"/>
                <c:pt idx="0">
                  <c:v>どちらかというと多い（６割以上９割未満）</c:v>
                </c:pt>
              </c:strCache>
            </c:strRef>
          </c:tx>
          <c:spPr>
            <a:solidFill>
              <a:schemeClr val="accent2">
                <a:lumMod val="40000"/>
                <a:lumOff val="60000"/>
              </a:schemeClr>
            </a:solidFill>
            <a:ln>
              <a:solidFill>
                <a:schemeClr val="tx1"/>
              </a:solid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9-7338-4A4E-B2D9-2C22D457CDB1}"/>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38-4A4E-B2D9-2C22D457CDB1}"/>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38-4A4E-B2D9-2C22D457CDB1}"/>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'20-2開発スタイル・位置づけ'!$L$43:$L$79</c:f>
              <c:strCache>
                <c:ptCount val="36"/>
                <c:pt idx="0">
                  <c:v>【現在】　　　　　　　　　　　　　　　　　　　　　　　　</c:v>
                </c:pt>
                <c:pt idx="1">
                  <c:v>ウォーターフォール開発／V字開発（n=232）</c:v>
                </c:pt>
                <c:pt idx="2">
                  <c:v>アジャイル開発（n=228）</c:v>
                </c:pt>
                <c:pt idx="3">
                  <c:v>モデルベース開発（n=224）</c:v>
                </c:pt>
                <c:pt idx="4">
                  <c:v>プロダクトライン開発（n=226）</c:v>
                </c:pt>
                <c:pt idx="5">
                  <c:v>ソフトウェアファースト開発（n=226）</c:v>
                </c:pt>
                <c:pt idx="6">
                  <c:v>DevOpsを導入した開発（n=224）</c:v>
                </c:pt>
                <c:pt idx="7">
                  <c:v>CI/CDを活用した開発（n=224）</c:v>
                </c:pt>
                <c:pt idx="8">
                  <c:v>自動コード生成を活用した開発（n=224）</c:v>
                </c:pt>
                <c:pt idx="9">
                  <c:v>ノーコード／ローコード開発（n=225）</c:v>
                </c:pt>
                <c:pt idx="10">
                  <c:v>新規開発（派生・再利用開発以外のもの）（n=225）</c:v>
                </c:pt>
                <c:pt idx="11">
                  <c:v>派生・再利用開発（n=227）</c:v>
                </c:pt>
                <c:pt idx="12">
                  <c:v>スクラッチ開発（n=225）</c:v>
                </c:pt>
                <c:pt idx="13">
                  <c:v>標準プラットフォームを利用した開発（n=227）</c:v>
                </c:pt>
                <c:pt idx="14">
                  <c:v>OSSを利用した開発（n=224）</c:v>
                </c:pt>
                <c:pt idx="15">
                  <c:v>商用ソフトウェア（有償・無償を含む）を利用した開発（n=226）</c:v>
                </c:pt>
                <c:pt idx="16">
                  <c:v>擦り合わせ開発（n=227）</c:v>
                </c:pt>
                <c:pt idx="17">
                  <c:v>組み合わせ開発（n=225）</c:v>
                </c:pt>
                <c:pt idx="18">
                  <c:v>【5年後】　　　　　　　　　　　　　　　　　　　　　　　</c:v>
                </c:pt>
                <c:pt idx="19">
                  <c:v>ウォーターフォール開発／V字開発（n=232）</c:v>
                </c:pt>
                <c:pt idx="20">
                  <c:v>アジャイル開発（n=228）</c:v>
                </c:pt>
                <c:pt idx="21">
                  <c:v>モデルベース開発（n=223）</c:v>
                </c:pt>
                <c:pt idx="22">
                  <c:v>プロダクトライン開発（n=225）</c:v>
                </c:pt>
                <c:pt idx="23">
                  <c:v>ソフトウェアファースト開発（n=226）</c:v>
                </c:pt>
                <c:pt idx="24">
                  <c:v>DevOpsを導入した開発（n=226）</c:v>
                </c:pt>
                <c:pt idx="25">
                  <c:v>CI/CDを活用した開発（n=224）</c:v>
                </c:pt>
                <c:pt idx="26">
                  <c:v>自動コード生成を活用した開発（n=225）</c:v>
                </c:pt>
                <c:pt idx="27">
                  <c:v>ノーコード／ローコード開発（n=224）</c:v>
                </c:pt>
                <c:pt idx="28">
                  <c:v>新規開発（派生・再利用開発以外のもの）（n=228）</c:v>
                </c:pt>
                <c:pt idx="29">
                  <c:v>派生・再利用開発（n=225）</c:v>
                </c:pt>
                <c:pt idx="30">
                  <c:v>スクラッチ開発（n=227）</c:v>
                </c:pt>
                <c:pt idx="31">
                  <c:v>標準プラットフォームを利用した開発（n=226）</c:v>
                </c:pt>
                <c:pt idx="32">
                  <c:v>OSSを利用した開発（n=225）</c:v>
                </c:pt>
                <c:pt idx="33">
                  <c:v>商用ソフトウェア（有償・無償を含む）を利用した開発（n=224）</c:v>
                </c:pt>
                <c:pt idx="34">
                  <c:v>擦り合わせ開発（n=227）</c:v>
                </c:pt>
                <c:pt idx="35">
                  <c:v>組み合わせ開発（n=226）</c:v>
                </c:pt>
              </c:strCache>
            </c:strRef>
          </c:cat>
          <c:val>
            <c:numRef>
              <c:f>'20-2開発スタイル・位置づけ'!$N$43:$N$79</c:f>
              <c:numCache>
                <c:formatCode>0.0%</c:formatCode>
                <c:ptCount val="37"/>
                <c:pt idx="1">
                  <c:v>0.18534482758620691</c:v>
                </c:pt>
                <c:pt idx="2">
                  <c:v>8.3333333333333329E-2</c:v>
                </c:pt>
                <c:pt idx="3">
                  <c:v>4.0178571428571432E-2</c:v>
                </c:pt>
                <c:pt idx="4">
                  <c:v>7.5221238938053103E-2</c:v>
                </c:pt>
                <c:pt idx="5">
                  <c:v>5.3097345132743362E-2</c:v>
                </c:pt>
                <c:pt idx="6">
                  <c:v>5.3571428571428568E-2</c:v>
                </c:pt>
                <c:pt idx="7">
                  <c:v>1.3392857142857142E-2</c:v>
                </c:pt>
                <c:pt idx="8">
                  <c:v>1.3392857142857142E-2</c:v>
                </c:pt>
                <c:pt idx="9">
                  <c:v>8.8888888888888889E-3</c:v>
                </c:pt>
                <c:pt idx="10">
                  <c:v>0.08</c:v>
                </c:pt>
                <c:pt idx="11">
                  <c:v>0.17180616740088106</c:v>
                </c:pt>
                <c:pt idx="12">
                  <c:v>9.7777777777777783E-2</c:v>
                </c:pt>
                <c:pt idx="13">
                  <c:v>0.11894273127753303</c:v>
                </c:pt>
                <c:pt idx="14">
                  <c:v>6.25E-2</c:v>
                </c:pt>
                <c:pt idx="15">
                  <c:v>7.5221238938053103E-2</c:v>
                </c:pt>
                <c:pt idx="16">
                  <c:v>8.8105726872246701E-2</c:v>
                </c:pt>
                <c:pt idx="17">
                  <c:v>8.4444444444444447E-2</c:v>
                </c:pt>
                <c:pt idx="19">
                  <c:v>0.16810344827586207</c:v>
                </c:pt>
                <c:pt idx="20">
                  <c:v>0.14912280701754385</c:v>
                </c:pt>
                <c:pt idx="21">
                  <c:v>5.829596412556054E-2</c:v>
                </c:pt>
                <c:pt idx="22">
                  <c:v>0.10666666666666667</c:v>
                </c:pt>
                <c:pt idx="23">
                  <c:v>7.0796460176991149E-2</c:v>
                </c:pt>
                <c:pt idx="24">
                  <c:v>7.5221238938053103E-2</c:v>
                </c:pt>
                <c:pt idx="25">
                  <c:v>4.4642857142857144E-2</c:v>
                </c:pt>
                <c:pt idx="26">
                  <c:v>5.7777777777777775E-2</c:v>
                </c:pt>
                <c:pt idx="27">
                  <c:v>4.0178571428571432E-2</c:v>
                </c:pt>
                <c:pt idx="28">
                  <c:v>9.2105263157894732E-2</c:v>
                </c:pt>
                <c:pt idx="29">
                  <c:v>0.18666666666666668</c:v>
                </c:pt>
                <c:pt idx="30">
                  <c:v>8.8105726872246701E-2</c:v>
                </c:pt>
                <c:pt idx="31">
                  <c:v>0.12389380530973451</c:v>
                </c:pt>
                <c:pt idx="32">
                  <c:v>0.10666666666666667</c:v>
                </c:pt>
                <c:pt idx="33">
                  <c:v>0.10267857142857142</c:v>
                </c:pt>
                <c:pt idx="34">
                  <c:v>9.6916299559471369E-2</c:v>
                </c:pt>
                <c:pt idx="35">
                  <c:v>0.10176991150442478</c:v>
                </c:pt>
              </c:numCache>
            </c:numRef>
          </c:val>
          <c:extLst>
            <c:ext xmlns:c16="http://schemas.microsoft.com/office/drawing/2014/chart" uri="{C3380CC4-5D6E-409C-BE32-E72D297353CC}">
              <c16:uniqueId val="{0000000C-7338-4A4E-B2D9-2C22D457CDB1}"/>
            </c:ext>
          </c:extLst>
        </c:ser>
        <c:ser>
          <c:idx val="2"/>
          <c:order val="2"/>
          <c:tx>
            <c:strRef>
              <c:f>'20-2開発スタイル・位置づけ'!$O$5</c:f>
              <c:strCache>
                <c:ptCount val="1"/>
                <c:pt idx="0">
                  <c:v>ほぼ半々（４割以上６割未満）</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'20-2開発スタイル・位置づけ'!$L$43:$L$79</c:f>
              <c:strCache>
                <c:ptCount val="36"/>
                <c:pt idx="0">
                  <c:v>【現在】　　　　　　　　　　　　　　　　　　　　　　　　</c:v>
                </c:pt>
                <c:pt idx="1">
                  <c:v>ウォーターフォール開発／V字開発（n=232）</c:v>
                </c:pt>
                <c:pt idx="2">
                  <c:v>アジャイル開発（n=228）</c:v>
                </c:pt>
                <c:pt idx="3">
                  <c:v>モデルベース開発（n=224）</c:v>
                </c:pt>
                <c:pt idx="4">
                  <c:v>プロダクトライン開発（n=226）</c:v>
                </c:pt>
                <c:pt idx="5">
                  <c:v>ソフトウェアファースト開発（n=226）</c:v>
                </c:pt>
                <c:pt idx="6">
                  <c:v>DevOpsを導入した開発（n=224）</c:v>
                </c:pt>
                <c:pt idx="7">
                  <c:v>CI/CDを活用した開発（n=224）</c:v>
                </c:pt>
                <c:pt idx="8">
                  <c:v>自動コード生成を活用した開発（n=224）</c:v>
                </c:pt>
                <c:pt idx="9">
                  <c:v>ノーコード／ローコード開発（n=225）</c:v>
                </c:pt>
                <c:pt idx="10">
                  <c:v>新規開発（派生・再利用開発以外のもの）（n=225）</c:v>
                </c:pt>
                <c:pt idx="11">
                  <c:v>派生・再利用開発（n=227）</c:v>
                </c:pt>
                <c:pt idx="12">
                  <c:v>スクラッチ開発（n=225）</c:v>
                </c:pt>
                <c:pt idx="13">
                  <c:v>標準プラットフォームを利用した開発（n=227）</c:v>
                </c:pt>
                <c:pt idx="14">
                  <c:v>OSSを利用した開発（n=224）</c:v>
                </c:pt>
                <c:pt idx="15">
                  <c:v>商用ソフトウェア（有償・無償を含む）を利用した開発（n=226）</c:v>
                </c:pt>
                <c:pt idx="16">
                  <c:v>擦り合わせ開発（n=227）</c:v>
                </c:pt>
                <c:pt idx="17">
                  <c:v>組み合わせ開発（n=225）</c:v>
                </c:pt>
                <c:pt idx="18">
                  <c:v>【5年後】　　　　　　　　　　　　　　　　　　　　　　　</c:v>
                </c:pt>
                <c:pt idx="19">
                  <c:v>ウォーターフォール開発／V字開発（n=232）</c:v>
                </c:pt>
                <c:pt idx="20">
                  <c:v>アジャイル開発（n=228）</c:v>
                </c:pt>
                <c:pt idx="21">
                  <c:v>モデルベース開発（n=223）</c:v>
                </c:pt>
                <c:pt idx="22">
                  <c:v>プロダクトライン開発（n=225）</c:v>
                </c:pt>
                <c:pt idx="23">
                  <c:v>ソフトウェアファースト開発（n=226）</c:v>
                </c:pt>
                <c:pt idx="24">
                  <c:v>DevOpsを導入した開発（n=226）</c:v>
                </c:pt>
                <c:pt idx="25">
                  <c:v>CI/CDを活用した開発（n=224）</c:v>
                </c:pt>
                <c:pt idx="26">
                  <c:v>自動コード生成を活用した開発（n=225）</c:v>
                </c:pt>
                <c:pt idx="27">
                  <c:v>ノーコード／ローコード開発（n=224）</c:v>
                </c:pt>
                <c:pt idx="28">
                  <c:v>新規開発（派生・再利用開発以外のもの）（n=228）</c:v>
                </c:pt>
                <c:pt idx="29">
                  <c:v>派生・再利用開発（n=225）</c:v>
                </c:pt>
                <c:pt idx="30">
                  <c:v>スクラッチ開発（n=227）</c:v>
                </c:pt>
                <c:pt idx="31">
                  <c:v>標準プラットフォームを利用した開発（n=226）</c:v>
                </c:pt>
                <c:pt idx="32">
                  <c:v>OSSを利用した開発（n=225）</c:v>
                </c:pt>
                <c:pt idx="33">
                  <c:v>商用ソフトウェア（有償・無償を含む）を利用した開発（n=224）</c:v>
                </c:pt>
                <c:pt idx="34">
                  <c:v>擦り合わせ開発（n=227）</c:v>
                </c:pt>
                <c:pt idx="35">
                  <c:v>組み合わせ開発（n=226）</c:v>
                </c:pt>
              </c:strCache>
            </c:strRef>
          </c:cat>
          <c:val>
            <c:numRef>
              <c:f>'20-2開発スタイル・位置づけ'!$O$43:$O$79</c:f>
              <c:numCache>
                <c:formatCode>0.0%</c:formatCode>
                <c:ptCount val="37"/>
                <c:pt idx="1">
                  <c:v>0.10344827586206896</c:v>
                </c:pt>
                <c:pt idx="2">
                  <c:v>8.3333333333333329E-2</c:v>
                </c:pt>
                <c:pt idx="3">
                  <c:v>3.5714285714285712E-2</c:v>
                </c:pt>
                <c:pt idx="4">
                  <c:v>8.8495575221238937E-2</c:v>
                </c:pt>
                <c:pt idx="5">
                  <c:v>4.8672566371681415E-2</c:v>
                </c:pt>
                <c:pt idx="6">
                  <c:v>4.0178571428571432E-2</c:v>
                </c:pt>
                <c:pt idx="7">
                  <c:v>3.125E-2</c:v>
                </c:pt>
                <c:pt idx="8">
                  <c:v>4.4642857142857144E-2</c:v>
                </c:pt>
                <c:pt idx="9">
                  <c:v>4.4444444444444446E-2</c:v>
                </c:pt>
                <c:pt idx="10">
                  <c:v>0.12444444444444444</c:v>
                </c:pt>
                <c:pt idx="11">
                  <c:v>0.1894273127753304</c:v>
                </c:pt>
                <c:pt idx="12">
                  <c:v>0.14222222222222222</c:v>
                </c:pt>
                <c:pt idx="13">
                  <c:v>0.12334801762114538</c:v>
                </c:pt>
                <c:pt idx="14">
                  <c:v>0.10267857142857142</c:v>
                </c:pt>
                <c:pt idx="15">
                  <c:v>0.1415929203539823</c:v>
                </c:pt>
                <c:pt idx="16">
                  <c:v>0.1013215859030837</c:v>
                </c:pt>
                <c:pt idx="17">
                  <c:v>0.1111111111111111</c:v>
                </c:pt>
                <c:pt idx="19">
                  <c:v>0.14224137931034483</c:v>
                </c:pt>
                <c:pt idx="20">
                  <c:v>0.12719298245614036</c:v>
                </c:pt>
                <c:pt idx="21">
                  <c:v>7.623318385650224E-2</c:v>
                </c:pt>
                <c:pt idx="22">
                  <c:v>0.11555555555555555</c:v>
                </c:pt>
                <c:pt idx="23">
                  <c:v>0.10176991150442478</c:v>
                </c:pt>
                <c:pt idx="24">
                  <c:v>0.10176991150442478</c:v>
                </c:pt>
                <c:pt idx="25">
                  <c:v>8.9285714285714288E-2</c:v>
                </c:pt>
                <c:pt idx="26">
                  <c:v>9.3333333333333338E-2</c:v>
                </c:pt>
                <c:pt idx="27">
                  <c:v>8.9285714285714288E-2</c:v>
                </c:pt>
                <c:pt idx="28">
                  <c:v>0.18859649122807018</c:v>
                </c:pt>
                <c:pt idx="29">
                  <c:v>0.22222222222222221</c:v>
                </c:pt>
                <c:pt idx="30">
                  <c:v>0.14096916299559473</c:v>
                </c:pt>
                <c:pt idx="31">
                  <c:v>0.1415929203539823</c:v>
                </c:pt>
                <c:pt idx="32">
                  <c:v>0.10222222222222223</c:v>
                </c:pt>
                <c:pt idx="33">
                  <c:v>0.15625</c:v>
                </c:pt>
                <c:pt idx="34">
                  <c:v>9.2511013215859028E-2</c:v>
                </c:pt>
                <c:pt idx="35">
                  <c:v>0.11946902654867257</c:v>
                </c:pt>
              </c:numCache>
            </c:numRef>
          </c:val>
          <c:extLst>
            <c:ext xmlns:c16="http://schemas.microsoft.com/office/drawing/2014/chart" uri="{C3380CC4-5D6E-409C-BE32-E72D297353CC}">
              <c16:uniqueId val="{0000000D-7338-4A4E-B2D9-2C22D457CDB1}"/>
            </c:ext>
          </c:extLst>
        </c:ser>
        <c:ser>
          <c:idx val="3"/>
          <c:order val="3"/>
          <c:tx>
            <c:strRef>
              <c:f>'20-2開発スタイル・位置づけ'!$P$5</c:f>
              <c:strCache>
                <c:ptCount val="1"/>
                <c:pt idx="0">
                  <c:v>どちらかというと少ない（１割以上４割未満）</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'20-2開発スタイル・位置づけ'!$L$43:$L$79</c:f>
              <c:strCache>
                <c:ptCount val="36"/>
                <c:pt idx="0">
                  <c:v>【現在】　　　　　　　　　　　　　　　　　　　　　　　　</c:v>
                </c:pt>
                <c:pt idx="1">
                  <c:v>ウォーターフォール開発／V字開発（n=232）</c:v>
                </c:pt>
                <c:pt idx="2">
                  <c:v>アジャイル開発（n=228）</c:v>
                </c:pt>
                <c:pt idx="3">
                  <c:v>モデルベース開発（n=224）</c:v>
                </c:pt>
                <c:pt idx="4">
                  <c:v>プロダクトライン開発（n=226）</c:v>
                </c:pt>
                <c:pt idx="5">
                  <c:v>ソフトウェアファースト開発（n=226）</c:v>
                </c:pt>
                <c:pt idx="6">
                  <c:v>DevOpsを導入した開発（n=224）</c:v>
                </c:pt>
                <c:pt idx="7">
                  <c:v>CI/CDを活用した開発（n=224）</c:v>
                </c:pt>
                <c:pt idx="8">
                  <c:v>自動コード生成を活用した開発（n=224）</c:v>
                </c:pt>
                <c:pt idx="9">
                  <c:v>ノーコード／ローコード開発（n=225）</c:v>
                </c:pt>
                <c:pt idx="10">
                  <c:v>新規開発（派生・再利用開発以外のもの）（n=225）</c:v>
                </c:pt>
                <c:pt idx="11">
                  <c:v>派生・再利用開発（n=227）</c:v>
                </c:pt>
                <c:pt idx="12">
                  <c:v>スクラッチ開発（n=225）</c:v>
                </c:pt>
                <c:pt idx="13">
                  <c:v>標準プラットフォームを利用した開発（n=227）</c:v>
                </c:pt>
                <c:pt idx="14">
                  <c:v>OSSを利用した開発（n=224）</c:v>
                </c:pt>
                <c:pt idx="15">
                  <c:v>商用ソフトウェア（有償・無償を含む）を利用した開発（n=226）</c:v>
                </c:pt>
                <c:pt idx="16">
                  <c:v>擦り合わせ開発（n=227）</c:v>
                </c:pt>
                <c:pt idx="17">
                  <c:v>組み合わせ開発（n=225）</c:v>
                </c:pt>
                <c:pt idx="18">
                  <c:v>【5年後】　　　　　　　　　　　　　　　　　　　　　　　</c:v>
                </c:pt>
                <c:pt idx="19">
                  <c:v>ウォーターフォール開発／V字開発（n=232）</c:v>
                </c:pt>
                <c:pt idx="20">
                  <c:v>アジャイル開発（n=228）</c:v>
                </c:pt>
                <c:pt idx="21">
                  <c:v>モデルベース開発（n=223）</c:v>
                </c:pt>
                <c:pt idx="22">
                  <c:v>プロダクトライン開発（n=225）</c:v>
                </c:pt>
                <c:pt idx="23">
                  <c:v>ソフトウェアファースト開発（n=226）</c:v>
                </c:pt>
                <c:pt idx="24">
                  <c:v>DevOpsを導入した開発（n=226）</c:v>
                </c:pt>
                <c:pt idx="25">
                  <c:v>CI/CDを活用した開発（n=224）</c:v>
                </c:pt>
                <c:pt idx="26">
                  <c:v>自動コード生成を活用した開発（n=225）</c:v>
                </c:pt>
                <c:pt idx="27">
                  <c:v>ノーコード／ローコード開発（n=224）</c:v>
                </c:pt>
                <c:pt idx="28">
                  <c:v>新規開発（派生・再利用開発以外のもの）（n=228）</c:v>
                </c:pt>
                <c:pt idx="29">
                  <c:v>派生・再利用開発（n=225）</c:v>
                </c:pt>
                <c:pt idx="30">
                  <c:v>スクラッチ開発（n=227）</c:v>
                </c:pt>
                <c:pt idx="31">
                  <c:v>標準プラットフォームを利用した開発（n=226）</c:v>
                </c:pt>
                <c:pt idx="32">
                  <c:v>OSSを利用した開発（n=225）</c:v>
                </c:pt>
                <c:pt idx="33">
                  <c:v>商用ソフトウェア（有償・無償を含む）を利用した開発（n=224）</c:v>
                </c:pt>
                <c:pt idx="34">
                  <c:v>擦り合わせ開発（n=227）</c:v>
                </c:pt>
                <c:pt idx="35">
                  <c:v>組み合わせ開発（n=226）</c:v>
                </c:pt>
              </c:strCache>
            </c:strRef>
          </c:cat>
          <c:val>
            <c:numRef>
              <c:f>'20-2開発スタイル・位置づけ'!$P$43:$P$79</c:f>
              <c:numCache>
                <c:formatCode>0.0%</c:formatCode>
                <c:ptCount val="37"/>
                <c:pt idx="1">
                  <c:v>6.8965517241379309E-2</c:v>
                </c:pt>
                <c:pt idx="2">
                  <c:v>0.16666666666666666</c:v>
                </c:pt>
                <c:pt idx="3">
                  <c:v>0.10267857142857142</c:v>
                </c:pt>
                <c:pt idx="4">
                  <c:v>7.5221238938053103E-2</c:v>
                </c:pt>
                <c:pt idx="5">
                  <c:v>0.10176991150442478</c:v>
                </c:pt>
                <c:pt idx="6">
                  <c:v>9.375E-2</c:v>
                </c:pt>
                <c:pt idx="7">
                  <c:v>0.10267857142857142</c:v>
                </c:pt>
                <c:pt idx="8">
                  <c:v>9.375E-2</c:v>
                </c:pt>
                <c:pt idx="9">
                  <c:v>0.10222222222222223</c:v>
                </c:pt>
                <c:pt idx="10">
                  <c:v>0.28444444444444444</c:v>
                </c:pt>
                <c:pt idx="11">
                  <c:v>0.15418502202643172</c:v>
                </c:pt>
                <c:pt idx="12">
                  <c:v>0.14222222222222222</c:v>
                </c:pt>
                <c:pt idx="13">
                  <c:v>0.15418502202643172</c:v>
                </c:pt>
                <c:pt idx="14">
                  <c:v>0.10714285714285714</c:v>
                </c:pt>
                <c:pt idx="15">
                  <c:v>0.16371681415929204</c:v>
                </c:pt>
                <c:pt idx="16">
                  <c:v>0.11453744493392071</c:v>
                </c:pt>
                <c:pt idx="17">
                  <c:v>0.15555555555555556</c:v>
                </c:pt>
                <c:pt idx="19">
                  <c:v>0.10775862068965517</c:v>
                </c:pt>
                <c:pt idx="20">
                  <c:v>0.16228070175438597</c:v>
                </c:pt>
                <c:pt idx="21">
                  <c:v>0.11210762331838565</c:v>
                </c:pt>
                <c:pt idx="22">
                  <c:v>9.3333333333333338E-2</c:v>
                </c:pt>
                <c:pt idx="23">
                  <c:v>9.7345132743362831E-2</c:v>
                </c:pt>
                <c:pt idx="24">
                  <c:v>7.5221238938053103E-2</c:v>
                </c:pt>
                <c:pt idx="25">
                  <c:v>9.375E-2</c:v>
                </c:pt>
                <c:pt idx="26">
                  <c:v>0.10666666666666667</c:v>
                </c:pt>
                <c:pt idx="27">
                  <c:v>0.14285714285714285</c:v>
                </c:pt>
                <c:pt idx="28">
                  <c:v>0.19736842105263158</c:v>
                </c:pt>
                <c:pt idx="29">
                  <c:v>0.10222222222222223</c:v>
                </c:pt>
                <c:pt idx="30">
                  <c:v>0.14096916299559473</c:v>
                </c:pt>
                <c:pt idx="31">
                  <c:v>0.13274336283185842</c:v>
                </c:pt>
                <c:pt idx="32">
                  <c:v>0.12444444444444444</c:v>
                </c:pt>
                <c:pt idx="33">
                  <c:v>0.12946428571428573</c:v>
                </c:pt>
                <c:pt idx="34">
                  <c:v>9.6916299559471369E-2</c:v>
                </c:pt>
                <c:pt idx="35">
                  <c:v>0.12831858407079647</c:v>
                </c:pt>
              </c:numCache>
            </c:numRef>
          </c:val>
          <c:extLst>
            <c:ext xmlns:c16="http://schemas.microsoft.com/office/drawing/2014/chart" uri="{C3380CC4-5D6E-409C-BE32-E72D297353CC}">
              <c16:uniqueId val="{0000000E-7338-4A4E-B2D9-2C22D457CDB1}"/>
            </c:ext>
          </c:extLst>
        </c:ser>
        <c:ser>
          <c:idx val="4"/>
          <c:order val="4"/>
          <c:tx>
            <c:strRef>
              <c:f>'20-2開発スタイル・位置づけ'!$Q$5</c:f>
              <c:strCache>
                <c:ptCount val="1"/>
                <c:pt idx="0">
                  <c:v>ほとんどない（１割未満）</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'20-2開発スタイル・位置づけ'!$L$43:$L$79</c:f>
              <c:strCache>
                <c:ptCount val="36"/>
                <c:pt idx="0">
                  <c:v>【現在】　　　　　　　　　　　　　　　　　　　　　　　　</c:v>
                </c:pt>
                <c:pt idx="1">
                  <c:v>ウォーターフォール開発／V字開発（n=232）</c:v>
                </c:pt>
                <c:pt idx="2">
                  <c:v>アジャイル開発（n=228）</c:v>
                </c:pt>
                <c:pt idx="3">
                  <c:v>モデルベース開発（n=224）</c:v>
                </c:pt>
                <c:pt idx="4">
                  <c:v>プロダクトライン開発（n=226）</c:v>
                </c:pt>
                <c:pt idx="5">
                  <c:v>ソフトウェアファースト開発（n=226）</c:v>
                </c:pt>
                <c:pt idx="6">
                  <c:v>DevOpsを導入した開発（n=224）</c:v>
                </c:pt>
                <c:pt idx="7">
                  <c:v>CI/CDを活用した開発（n=224）</c:v>
                </c:pt>
                <c:pt idx="8">
                  <c:v>自動コード生成を活用した開発（n=224）</c:v>
                </c:pt>
                <c:pt idx="9">
                  <c:v>ノーコード／ローコード開発（n=225）</c:v>
                </c:pt>
                <c:pt idx="10">
                  <c:v>新規開発（派生・再利用開発以外のもの）（n=225）</c:v>
                </c:pt>
                <c:pt idx="11">
                  <c:v>派生・再利用開発（n=227）</c:v>
                </c:pt>
                <c:pt idx="12">
                  <c:v>スクラッチ開発（n=225）</c:v>
                </c:pt>
                <c:pt idx="13">
                  <c:v>標準プラットフォームを利用した開発（n=227）</c:v>
                </c:pt>
                <c:pt idx="14">
                  <c:v>OSSを利用した開発（n=224）</c:v>
                </c:pt>
                <c:pt idx="15">
                  <c:v>商用ソフトウェア（有償・無償を含む）を利用した開発（n=226）</c:v>
                </c:pt>
                <c:pt idx="16">
                  <c:v>擦り合わせ開発（n=227）</c:v>
                </c:pt>
                <c:pt idx="17">
                  <c:v>組み合わせ開発（n=225）</c:v>
                </c:pt>
                <c:pt idx="18">
                  <c:v>【5年後】　　　　　　　　　　　　　　　　　　　　　　　</c:v>
                </c:pt>
                <c:pt idx="19">
                  <c:v>ウォーターフォール開発／V字開発（n=232）</c:v>
                </c:pt>
                <c:pt idx="20">
                  <c:v>アジャイル開発（n=228）</c:v>
                </c:pt>
                <c:pt idx="21">
                  <c:v>モデルベース開発（n=223）</c:v>
                </c:pt>
                <c:pt idx="22">
                  <c:v>プロダクトライン開発（n=225）</c:v>
                </c:pt>
                <c:pt idx="23">
                  <c:v>ソフトウェアファースト開発（n=226）</c:v>
                </c:pt>
                <c:pt idx="24">
                  <c:v>DevOpsを導入した開発（n=226）</c:v>
                </c:pt>
                <c:pt idx="25">
                  <c:v>CI/CDを活用した開発（n=224）</c:v>
                </c:pt>
                <c:pt idx="26">
                  <c:v>自動コード生成を活用した開発（n=225）</c:v>
                </c:pt>
                <c:pt idx="27">
                  <c:v>ノーコード／ローコード開発（n=224）</c:v>
                </c:pt>
                <c:pt idx="28">
                  <c:v>新規開発（派生・再利用開発以外のもの）（n=228）</c:v>
                </c:pt>
                <c:pt idx="29">
                  <c:v>派生・再利用開発（n=225）</c:v>
                </c:pt>
                <c:pt idx="30">
                  <c:v>スクラッチ開発（n=227）</c:v>
                </c:pt>
                <c:pt idx="31">
                  <c:v>標準プラットフォームを利用した開発（n=226）</c:v>
                </c:pt>
                <c:pt idx="32">
                  <c:v>OSSを利用した開発（n=225）</c:v>
                </c:pt>
                <c:pt idx="33">
                  <c:v>商用ソフトウェア（有償・無償を含む）を利用した開発（n=224）</c:v>
                </c:pt>
                <c:pt idx="34">
                  <c:v>擦り合わせ開発（n=227）</c:v>
                </c:pt>
                <c:pt idx="35">
                  <c:v>組み合わせ開発（n=226）</c:v>
                </c:pt>
              </c:strCache>
            </c:strRef>
          </c:cat>
          <c:val>
            <c:numRef>
              <c:f>'20-2開発スタイル・位置づけ'!$Q$43:$Q$79</c:f>
              <c:numCache>
                <c:formatCode>0.0%</c:formatCode>
                <c:ptCount val="37"/>
                <c:pt idx="1">
                  <c:v>0.26293103448275862</c:v>
                </c:pt>
                <c:pt idx="2">
                  <c:v>0.34210526315789475</c:v>
                </c:pt>
                <c:pt idx="3">
                  <c:v>0.5178571428571429</c:v>
                </c:pt>
                <c:pt idx="4">
                  <c:v>0.44247787610619471</c:v>
                </c:pt>
                <c:pt idx="5">
                  <c:v>0.47787610619469029</c:v>
                </c:pt>
                <c:pt idx="6">
                  <c:v>0.4732142857142857</c:v>
                </c:pt>
                <c:pt idx="7">
                  <c:v>0.5133928571428571</c:v>
                </c:pt>
                <c:pt idx="8">
                  <c:v>0.5401785714285714</c:v>
                </c:pt>
                <c:pt idx="9">
                  <c:v>0.55111111111111111</c:v>
                </c:pt>
                <c:pt idx="10">
                  <c:v>0.24444444444444444</c:v>
                </c:pt>
                <c:pt idx="11">
                  <c:v>0.20704845814977973</c:v>
                </c:pt>
                <c:pt idx="12">
                  <c:v>0.27555555555555555</c:v>
                </c:pt>
                <c:pt idx="13">
                  <c:v>0.27753303964757708</c:v>
                </c:pt>
                <c:pt idx="14">
                  <c:v>0.36607142857142855</c:v>
                </c:pt>
                <c:pt idx="15">
                  <c:v>0.30530973451327431</c:v>
                </c:pt>
                <c:pt idx="16">
                  <c:v>0.32599118942731276</c:v>
                </c:pt>
                <c:pt idx="17">
                  <c:v>0.31111111111111112</c:v>
                </c:pt>
                <c:pt idx="19">
                  <c:v>0.22844827586206898</c:v>
                </c:pt>
                <c:pt idx="20">
                  <c:v>0.22368421052631579</c:v>
                </c:pt>
                <c:pt idx="21">
                  <c:v>0.39461883408071746</c:v>
                </c:pt>
                <c:pt idx="22">
                  <c:v>0.31111111111111112</c:v>
                </c:pt>
                <c:pt idx="23">
                  <c:v>0.36725663716814161</c:v>
                </c:pt>
                <c:pt idx="24">
                  <c:v>0.3584070796460177</c:v>
                </c:pt>
                <c:pt idx="25">
                  <c:v>0.39285714285714285</c:v>
                </c:pt>
                <c:pt idx="26">
                  <c:v>0.39111111111111113</c:v>
                </c:pt>
                <c:pt idx="27">
                  <c:v>0.39285714285714285</c:v>
                </c:pt>
                <c:pt idx="28">
                  <c:v>0.19298245614035087</c:v>
                </c:pt>
                <c:pt idx="29">
                  <c:v>0.15555555555555556</c:v>
                </c:pt>
                <c:pt idx="30">
                  <c:v>0.24229074889867841</c:v>
                </c:pt>
                <c:pt idx="31">
                  <c:v>0.22123893805309736</c:v>
                </c:pt>
                <c:pt idx="32">
                  <c:v>0.27111111111111114</c:v>
                </c:pt>
                <c:pt idx="33">
                  <c:v>0.26339285714285715</c:v>
                </c:pt>
                <c:pt idx="34">
                  <c:v>0.29515418502202645</c:v>
                </c:pt>
                <c:pt idx="35">
                  <c:v>0.24778761061946902</c:v>
                </c:pt>
              </c:numCache>
            </c:numRef>
          </c:val>
          <c:extLst>
            <c:ext xmlns:c16="http://schemas.microsoft.com/office/drawing/2014/chart" uri="{C3380CC4-5D6E-409C-BE32-E72D297353CC}">
              <c16:uniqueId val="{0000000F-7338-4A4E-B2D9-2C22D457CDB1}"/>
            </c:ext>
          </c:extLst>
        </c:ser>
        <c:ser>
          <c:idx val="5"/>
          <c:order val="5"/>
          <c:tx>
            <c:strRef>
              <c:f>'20-2開発スタイル・位置づけ'!$R$5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'20-2開発スタイル・位置づけ'!$L$43:$L$79</c:f>
              <c:strCache>
                <c:ptCount val="36"/>
                <c:pt idx="0">
                  <c:v>【現在】　　　　　　　　　　　　　　　　　　　　　　　　</c:v>
                </c:pt>
                <c:pt idx="1">
                  <c:v>ウォーターフォール開発／V字開発（n=232）</c:v>
                </c:pt>
                <c:pt idx="2">
                  <c:v>アジャイル開発（n=228）</c:v>
                </c:pt>
                <c:pt idx="3">
                  <c:v>モデルベース開発（n=224）</c:v>
                </c:pt>
                <c:pt idx="4">
                  <c:v>プロダクトライン開発（n=226）</c:v>
                </c:pt>
                <c:pt idx="5">
                  <c:v>ソフトウェアファースト開発（n=226）</c:v>
                </c:pt>
                <c:pt idx="6">
                  <c:v>DevOpsを導入した開発（n=224）</c:v>
                </c:pt>
                <c:pt idx="7">
                  <c:v>CI/CDを活用した開発（n=224）</c:v>
                </c:pt>
                <c:pt idx="8">
                  <c:v>自動コード生成を活用した開発（n=224）</c:v>
                </c:pt>
                <c:pt idx="9">
                  <c:v>ノーコード／ローコード開発（n=225）</c:v>
                </c:pt>
                <c:pt idx="10">
                  <c:v>新規開発（派生・再利用開発以外のもの）（n=225）</c:v>
                </c:pt>
                <c:pt idx="11">
                  <c:v>派生・再利用開発（n=227）</c:v>
                </c:pt>
                <c:pt idx="12">
                  <c:v>スクラッチ開発（n=225）</c:v>
                </c:pt>
                <c:pt idx="13">
                  <c:v>標準プラットフォームを利用した開発（n=227）</c:v>
                </c:pt>
                <c:pt idx="14">
                  <c:v>OSSを利用した開発（n=224）</c:v>
                </c:pt>
                <c:pt idx="15">
                  <c:v>商用ソフトウェア（有償・無償を含む）を利用した開発（n=226）</c:v>
                </c:pt>
                <c:pt idx="16">
                  <c:v>擦り合わせ開発（n=227）</c:v>
                </c:pt>
                <c:pt idx="17">
                  <c:v>組み合わせ開発（n=225）</c:v>
                </c:pt>
                <c:pt idx="18">
                  <c:v>【5年後】　　　　　　　　　　　　　　　　　　　　　　　</c:v>
                </c:pt>
                <c:pt idx="19">
                  <c:v>ウォーターフォール開発／V字開発（n=232）</c:v>
                </c:pt>
                <c:pt idx="20">
                  <c:v>アジャイル開発（n=228）</c:v>
                </c:pt>
                <c:pt idx="21">
                  <c:v>モデルベース開発（n=223）</c:v>
                </c:pt>
                <c:pt idx="22">
                  <c:v>プロダクトライン開発（n=225）</c:v>
                </c:pt>
                <c:pt idx="23">
                  <c:v>ソフトウェアファースト開発（n=226）</c:v>
                </c:pt>
                <c:pt idx="24">
                  <c:v>DevOpsを導入した開発（n=226）</c:v>
                </c:pt>
                <c:pt idx="25">
                  <c:v>CI/CDを活用した開発（n=224）</c:v>
                </c:pt>
                <c:pt idx="26">
                  <c:v>自動コード生成を活用した開発（n=225）</c:v>
                </c:pt>
                <c:pt idx="27">
                  <c:v>ノーコード／ローコード開発（n=224）</c:v>
                </c:pt>
                <c:pt idx="28">
                  <c:v>新規開発（派生・再利用開発以外のもの）（n=228）</c:v>
                </c:pt>
                <c:pt idx="29">
                  <c:v>派生・再利用開発（n=225）</c:v>
                </c:pt>
                <c:pt idx="30">
                  <c:v>スクラッチ開発（n=227）</c:v>
                </c:pt>
                <c:pt idx="31">
                  <c:v>標準プラットフォームを利用した開発（n=226）</c:v>
                </c:pt>
                <c:pt idx="32">
                  <c:v>OSSを利用した開発（n=225）</c:v>
                </c:pt>
                <c:pt idx="33">
                  <c:v>商用ソフトウェア（有償・無償を含む）を利用した開発（n=224）</c:v>
                </c:pt>
                <c:pt idx="34">
                  <c:v>擦り合わせ開発（n=227）</c:v>
                </c:pt>
                <c:pt idx="35">
                  <c:v>組み合わせ開発（n=226）</c:v>
                </c:pt>
              </c:strCache>
            </c:strRef>
          </c:cat>
          <c:val>
            <c:numRef>
              <c:f>'20-2開発スタイル・位置づけ'!$R$43:$R$79</c:f>
              <c:numCache>
                <c:formatCode>0.0%</c:formatCode>
                <c:ptCount val="37"/>
                <c:pt idx="1">
                  <c:v>0.26293103448275862</c:v>
                </c:pt>
                <c:pt idx="2">
                  <c:v>0.2807017543859649</c:v>
                </c:pt>
                <c:pt idx="3">
                  <c:v>0.2857142857142857</c:v>
                </c:pt>
                <c:pt idx="4">
                  <c:v>0.29203539823008851</c:v>
                </c:pt>
                <c:pt idx="5">
                  <c:v>0.29646017699115046</c:v>
                </c:pt>
                <c:pt idx="6">
                  <c:v>0.30357142857142855</c:v>
                </c:pt>
                <c:pt idx="7">
                  <c:v>0.32142857142857145</c:v>
                </c:pt>
                <c:pt idx="8">
                  <c:v>0.29910714285714285</c:v>
                </c:pt>
                <c:pt idx="9">
                  <c:v>0.28888888888888886</c:v>
                </c:pt>
                <c:pt idx="10">
                  <c:v>0.24</c:v>
                </c:pt>
                <c:pt idx="11">
                  <c:v>0.23788546255506607</c:v>
                </c:pt>
                <c:pt idx="12">
                  <c:v>0.27111111111111114</c:v>
                </c:pt>
                <c:pt idx="13">
                  <c:v>0.25991189427312777</c:v>
                </c:pt>
                <c:pt idx="14">
                  <c:v>0.3080357142857143</c:v>
                </c:pt>
                <c:pt idx="15">
                  <c:v>0.23451327433628319</c:v>
                </c:pt>
                <c:pt idx="16">
                  <c:v>0.29955947136563876</c:v>
                </c:pt>
                <c:pt idx="17">
                  <c:v>0.28888888888888886</c:v>
                </c:pt>
                <c:pt idx="19">
                  <c:v>0.29741379310344829</c:v>
                </c:pt>
                <c:pt idx="20">
                  <c:v>0.28508771929824561</c:v>
                </c:pt>
                <c:pt idx="21">
                  <c:v>0.34080717488789236</c:v>
                </c:pt>
                <c:pt idx="22">
                  <c:v>0.33777777777777779</c:v>
                </c:pt>
                <c:pt idx="23">
                  <c:v>0.34513274336283184</c:v>
                </c:pt>
                <c:pt idx="24">
                  <c:v>0.33185840707964603</c:v>
                </c:pt>
                <c:pt idx="25">
                  <c:v>0.3392857142857143</c:v>
                </c:pt>
                <c:pt idx="26">
                  <c:v>0.33777777777777779</c:v>
                </c:pt>
                <c:pt idx="27">
                  <c:v>0.32142857142857145</c:v>
                </c:pt>
                <c:pt idx="28">
                  <c:v>0.29385964912280704</c:v>
                </c:pt>
                <c:pt idx="29">
                  <c:v>0.29777777777777775</c:v>
                </c:pt>
                <c:pt idx="30">
                  <c:v>0.32599118942731276</c:v>
                </c:pt>
                <c:pt idx="31">
                  <c:v>0.30088495575221241</c:v>
                </c:pt>
                <c:pt idx="32">
                  <c:v>0.33777777777777779</c:v>
                </c:pt>
                <c:pt idx="33">
                  <c:v>0.28125</c:v>
                </c:pt>
                <c:pt idx="34">
                  <c:v>0.35682819383259912</c:v>
                </c:pt>
                <c:pt idx="35">
                  <c:v>0.3584070796460177</c:v>
                </c:pt>
              </c:numCache>
            </c:numRef>
          </c:val>
          <c:extLst>
            <c:ext xmlns:c16="http://schemas.microsoft.com/office/drawing/2014/chart" uri="{C3380CC4-5D6E-409C-BE32-E72D297353CC}">
              <c16:uniqueId val="{00000010-7338-4A4E-B2D9-2C22D457CDB1}"/>
            </c:ext>
          </c:extLst>
        </c:ser>
        <c:dLbls>
          <c:showLegendKey val="0"/>
          <c:showVal val="0"/>
          <c:showCatName val="0"/>
          <c:showSerName val="0"/>
          <c:showPercent val="0"/>
          <c:showBubbleSize val="0"/>
        </c:dLbls>
        <c:gapWidth val="3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majorUnit val="0.1"/>
      </c:valAx>
      <c:spPr>
        <a:noFill/>
        <a:ln w="12700">
          <a:solidFill>
            <a:schemeClr val="tx1">
              <a:lumMod val="50000"/>
              <a:lumOff val="50000"/>
            </a:schemeClr>
          </a:solidFill>
        </a:ln>
        <a:effectLst/>
      </c:spPr>
    </c:plotArea>
    <c:legend>
      <c:legendPos val="b"/>
      <c:layout>
        <c:manualLayout>
          <c:xMode val="edge"/>
          <c:yMode val="edge"/>
          <c:x val="0.16164101934644595"/>
          <c:y val="0.91636079900124845"/>
          <c:w val="0.79036046870326226"/>
          <c:h val="6.118901098901097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53192269595156"/>
          <c:y val="7.1903732327871256E-2"/>
          <c:w val="0.61201783561366008"/>
          <c:h val="0.82636693918753723"/>
        </c:manualLayout>
      </c:layout>
      <c:barChart>
        <c:barDir val="bar"/>
        <c:grouping val="stacked"/>
        <c:varyColors val="0"/>
        <c:ser>
          <c:idx val="0"/>
          <c:order val="0"/>
          <c:tx>
            <c:strRef>
              <c:f>'20-2開発スタイル・位置づけ'!$M$5</c:f>
              <c:strCache>
                <c:ptCount val="1"/>
                <c:pt idx="0">
                  <c:v>ほぼすべて（９割以上）</c:v>
                </c:pt>
              </c:strCache>
            </c:strRef>
          </c:tx>
          <c:spPr>
            <a:solidFill>
              <a:schemeClr val="accent2">
                <a:lumMod val="60000"/>
                <a:lumOff val="40000"/>
              </a:schemeClr>
            </a:solidFill>
            <a:ln>
              <a:solidFill>
                <a:schemeClr val="tx1"/>
              </a:solid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0-0CBB-412E-9765-C57829382016}"/>
                </c:ext>
              </c:extLst>
            </c:dLbl>
            <c:dLbl>
              <c:idx val="8"/>
              <c:delete val="1"/>
              <c:extLst>
                <c:ext xmlns:c15="http://schemas.microsoft.com/office/drawing/2012/chart" uri="{CE6537A1-D6FC-4f65-9D91-7224C49458BB}"/>
                <c:ext xmlns:c16="http://schemas.microsoft.com/office/drawing/2014/chart" uri="{C3380CC4-5D6E-409C-BE32-E72D297353CC}">
                  <c16:uniqueId val="{00000001-0CBB-412E-9765-C57829382016}"/>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BB-412E-9765-C57829382016}"/>
                </c:ext>
              </c:extLst>
            </c:dLbl>
            <c:dLbl>
              <c:idx val="26"/>
              <c:delete val="1"/>
              <c:extLst>
                <c:ext xmlns:c15="http://schemas.microsoft.com/office/drawing/2012/chart" uri="{CE6537A1-D6FC-4f65-9D91-7224C49458BB}"/>
                <c:ext xmlns:c16="http://schemas.microsoft.com/office/drawing/2014/chart" uri="{C3380CC4-5D6E-409C-BE32-E72D297353CC}">
                  <c16:uniqueId val="{00000003-0CBB-412E-9765-C57829382016}"/>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BB-412E-9765-C57829382016}"/>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'20-2開発スタイル・位置づけ'!$L$80:$L$116</c:f>
              <c:strCache>
                <c:ptCount val="36"/>
                <c:pt idx="0">
                  <c:v>【現在】　　　　　　　　　　　　　　　　　　　　　　　　</c:v>
                </c:pt>
                <c:pt idx="1">
                  <c:v>ウォーターフォール開発／V字開発（n=158）</c:v>
                </c:pt>
                <c:pt idx="2">
                  <c:v>アジャイル開発（n=160）</c:v>
                </c:pt>
                <c:pt idx="3">
                  <c:v>モデルベース開発（n=159）</c:v>
                </c:pt>
                <c:pt idx="4">
                  <c:v>プロダクトライン開発（n=158）</c:v>
                </c:pt>
                <c:pt idx="5">
                  <c:v>ソフトウェアファースト開発（n=160）</c:v>
                </c:pt>
                <c:pt idx="6">
                  <c:v>DevOpsを導入した開発（n=156）</c:v>
                </c:pt>
                <c:pt idx="7">
                  <c:v>CI/CDを活用した開発（n=155）</c:v>
                </c:pt>
                <c:pt idx="8">
                  <c:v>自動コード生成を活用した開発（n=156）</c:v>
                </c:pt>
                <c:pt idx="9">
                  <c:v>ノーコード／ローコード開発（n=157）</c:v>
                </c:pt>
                <c:pt idx="10">
                  <c:v>新規開発（派生・再利用開発以外のもの）（n=159）</c:v>
                </c:pt>
                <c:pt idx="11">
                  <c:v>派生・再利用開発（n=157）</c:v>
                </c:pt>
                <c:pt idx="12">
                  <c:v>スクラッチ開発（n=158）</c:v>
                </c:pt>
                <c:pt idx="13">
                  <c:v>標準プラットフォームを利用した開発（n=158）</c:v>
                </c:pt>
                <c:pt idx="14">
                  <c:v>OSSを利用した開発（n=156）</c:v>
                </c:pt>
                <c:pt idx="15">
                  <c:v>商用ソフトウェア（有償・無償を含む）を利用した開発（n=158）</c:v>
                </c:pt>
                <c:pt idx="16">
                  <c:v>擦り合わせ開発（n=156）</c:v>
                </c:pt>
                <c:pt idx="17">
                  <c:v>組み合わせ開発（n=157）</c:v>
                </c:pt>
                <c:pt idx="18">
                  <c:v>【5年後】　　　　　　　　　　　　　　　　　　　　　　　</c:v>
                </c:pt>
                <c:pt idx="19">
                  <c:v>ウォーターフォール開発／V字開発（n=158）</c:v>
                </c:pt>
                <c:pt idx="20">
                  <c:v>アジャイル開発（n=161）</c:v>
                </c:pt>
                <c:pt idx="21">
                  <c:v>モデルベース開発（n=158）</c:v>
                </c:pt>
                <c:pt idx="22">
                  <c:v>プロダクトライン開発（n=157）</c:v>
                </c:pt>
                <c:pt idx="23">
                  <c:v>ソフトウェアファースト開発（n=157）</c:v>
                </c:pt>
                <c:pt idx="24">
                  <c:v>DevOpsを導入した開発（n=157）</c:v>
                </c:pt>
                <c:pt idx="25">
                  <c:v>CI/CDを活用した開発（n=156）</c:v>
                </c:pt>
                <c:pt idx="26">
                  <c:v>自動コード生成を活用した開発（n=155）</c:v>
                </c:pt>
                <c:pt idx="27">
                  <c:v>ノーコード／ローコード開発（n=156）</c:v>
                </c:pt>
                <c:pt idx="28">
                  <c:v>新規開発（派生・再利用開発以外のもの）（n=159）</c:v>
                </c:pt>
                <c:pt idx="29">
                  <c:v>派生・再利用開発（n=154）</c:v>
                </c:pt>
                <c:pt idx="30">
                  <c:v>スクラッチ開発（n=157）</c:v>
                </c:pt>
                <c:pt idx="31">
                  <c:v>標準プラットフォームを利用した開発（n=158）</c:v>
                </c:pt>
                <c:pt idx="32">
                  <c:v>OSSを利用した開発（n=155）</c:v>
                </c:pt>
                <c:pt idx="33">
                  <c:v>商用ソフトウェア（有償・無償を含む）を利用した開発（n=157）</c:v>
                </c:pt>
                <c:pt idx="34">
                  <c:v>擦り合わせ開発（n=157）</c:v>
                </c:pt>
                <c:pt idx="35">
                  <c:v>組み合わせ開発（n=158）</c:v>
                </c:pt>
              </c:strCache>
            </c:strRef>
          </c:cat>
          <c:val>
            <c:numRef>
              <c:f>'20-2開発スタイル・位置づけ'!$M$80:$M$116</c:f>
              <c:numCache>
                <c:formatCode>0.0%</c:formatCode>
                <c:ptCount val="37"/>
                <c:pt idx="1">
                  <c:v>0.12658227848101267</c:v>
                </c:pt>
                <c:pt idx="2">
                  <c:v>7.4999999999999997E-2</c:v>
                </c:pt>
                <c:pt idx="3">
                  <c:v>2.5157232704402517E-2</c:v>
                </c:pt>
                <c:pt idx="4">
                  <c:v>2.5316455696202531E-2</c:v>
                </c:pt>
                <c:pt idx="5">
                  <c:v>7.4999999999999997E-2</c:v>
                </c:pt>
                <c:pt idx="6">
                  <c:v>1.9230769230769232E-2</c:v>
                </c:pt>
                <c:pt idx="7">
                  <c:v>0</c:v>
                </c:pt>
                <c:pt idx="8">
                  <c:v>0</c:v>
                </c:pt>
                <c:pt idx="9">
                  <c:v>6.369426751592357E-3</c:v>
                </c:pt>
                <c:pt idx="10">
                  <c:v>5.0314465408805034E-2</c:v>
                </c:pt>
                <c:pt idx="11">
                  <c:v>3.8216560509554139E-2</c:v>
                </c:pt>
                <c:pt idx="12">
                  <c:v>7.5949367088607597E-2</c:v>
                </c:pt>
                <c:pt idx="13">
                  <c:v>4.4303797468354431E-2</c:v>
                </c:pt>
                <c:pt idx="14">
                  <c:v>5.7692307692307696E-2</c:v>
                </c:pt>
                <c:pt idx="15">
                  <c:v>9.49367088607595E-2</c:v>
                </c:pt>
                <c:pt idx="16">
                  <c:v>6.4102564102564097E-2</c:v>
                </c:pt>
                <c:pt idx="17">
                  <c:v>5.7324840764331211E-2</c:v>
                </c:pt>
                <c:pt idx="19">
                  <c:v>6.9620253164556958E-2</c:v>
                </c:pt>
                <c:pt idx="20">
                  <c:v>9.9378881987577633E-2</c:v>
                </c:pt>
                <c:pt idx="21">
                  <c:v>3.1645569620253167E-2</c:v>
                </c:pt>
                <c:pt idx="22">
                  <c:v>5.0955414012738856E-2</c:v>
                </c:pt>
                <c:pt idx="23">
                  <c:v>7.0063694267515922E-2</c:v>
                </c:pt>
                <c:pt idx="24">
                  <c:v>3.8216560509554139E-2</c:v>
                </c:pt>
                <c:pt idx="25">
                  <c:v>4.4871794871794872E-2</c:v>
                </c:pt>
                <c:pt idx="26">
                  <c:v>6.4516129032258064E-3</c:v>
                </c:pt>
                <c:pt idx="27">
                  <c:v>1.282051282051282E-2</c:v>
                </c:pt>
                <c:pt idx="28">
                  <c:v>5.6603773584905662E-2</c:v>
                </c:pt>
                <c:pt idx="29">
                  <c:v>5.1948051948051951E-2</c:v>
                </c:pt>
                <c:pt idx="30">
                  <c:v>7.0063694267515922E-2</c:v>
                </c:pt>
                <c:pt idx="31">
                  <c:v>5.0632911392405063E-2</c:v>
                </c:pt>
                <c:pt idx="32">
                  <c:v>7.0967741935483872E-2</c:v>
                </c:pt>
                <c:pt idx="33">
                  <c:v>8.9171974522292988E-2</c:v>
                </c:pt>
                <c:pt idx="34">
                  <c:v>7.0063694267515922E-2</c:v>
                </c:pt>
                <c:pt idx="35">
                  <c:v>6.3291139240506333E-2</c:v>
                </c:pt>
              </c:numCache>
            </c:numRef>
          </c:val>
          <c:extLst>
            <c:ext xmlns:c16="http://schemas.microsoft.com/office/drawing/2014/chart" uri="{C3380CC4-5D6E-409C-BE32-E72D297353CC}">
              <c16:uniqueId val="{00000005-0CBB-412E-9765-C57829382016}"/>
            </c:ext>
          </c:extLst>
        </c:ser>
        <c:ser>
          <c:idx val="2"/>
          <c:order val="1"/>
          <c:tx>
            <c:strRef>
              <c:f>'20-2開発スタイル・位置づけ'!$N$5</c:f>
              <c:strCache>
                <c:ptCount val="1"/>
                <c:pt idx="0">
                  <c:v>どちらかというと多い（６割以上９割未満）</c:v>
                </c:pt>
              </c:strCache>
            </c:strRef>
          </c:tx>
          <c:spPr>
            <a:solidFill>
              <a:srgbClr val="FCD5B5"/>
            </a:solidFill>
            <a:ln>
              <a:solidFill>
                <a:schemeClr val="tx1"/>
              </a:solid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6-0CBB-412E-9765-C57829382016}"/>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'20-2開発スタイル・位置づけ'!$L$80:$L$116</c:f>
              <c:strCache>
                <c:ptCount val="36"/>
                <c:pt idx="0">
                  <c:v>【現在】　　　　　　　　　　　　　　　　　　　　　　　　</c:v>
                </c:pt>
                <c:pt idx="1">
                  <c:v>ウォーターフォール開発／V字開発（n=158）</c:v>
                </c:pt>
                <c:pt idx="2">
                  <c:v>アジャイル開発（n=160）</c:v>
                </c:pt>
                <c:pt idx="3">
                  <c:v>モデルベース開発（n=159）</c:v>
                </c:pt>
                <c:pt idx="4">
                  <c:v>プロダクトライン開発（n=158）</c:v>
                </c:pt>
                <c:pt idx="5">
                  <c:v>ソフトウェアファースト開発（n=160）</c:v>
                </c:pt>
                <c:pt idx="6">
                  <c:v>DevOpsを導入した開発（n=156）</c:v>
                </c:pt>
                <c:pt idx="7">
                  <c:v>CI/CDを活用した開発（n=155）</c:v>
                </c:pt>
                <c:pt idx="8">
                  <c:v>自動コード生成を活用した開発（n=156）</c:v>
                </c:pt>
                <c:pt idx="9">
                  <c:v>ノーコード／ローコード開発（n=157）</c:v>
                </c:pt>
                <c:pt idx="10">
                  <c:v>新規開発（派生・再利用開発以外のもの）（n=159）</c:v>
                </c:pt>
                <c:pt idx="11">
                  <c:v>派生・再利用開発（n=157）</c:v>
                </c:pt>
                <c:pt idx="12">
                  <c:v>スクラッチ開発（n=158）</c:v>
                </c:pt>
                <c:pt idx="13">
                  <c:v>標準プラットフォームを利用した開発（n=158）</c:v>
                </c:pt>
                <c:pt idx="14">
                  <c:v>OSSを利用した開発（n=156）</c:v>
                </c:pt>
                <c:pt idx="15">
                  <c:v>商用ソフトウェア（有償・無償を含む）を利用した開発（n=158）</c:v>
                </c:pt>
                <c:pt idx="16">
                  <c:v>擦り合わせ開発（n=156）</c:v>
                </c:pt>
                <c:pt idx="17">
                  <c:v>組み合わせ開発（n=157）</c:v>
                </c:pt>
                <c:pt idx="18">
                  <c:v>【5年後】　　　　　　　　　　　　　　　　　　　　　　　</c:v>
                </c:pt>
                <c:pt idx="19">
                  <c:v>ウォーターフォール開発／V字開発（n=158）</c:v>
                </c:pt>
                <c:pt idx="20">
                  <c:v>アジャイル開発（n=161）</c:v>
                </c:pt>
                <c:pt idx="21">
                  <c:v>モデルベース開発（n=158）</c:v>
                </c:pt>
                <c:pt idx="22">
                  <c:v>プロダクトライン開発（n=157）</c:v>
                </c:pt>
                <c:pt idx="23">
                  <c:v>ソフトウェアファースト開発（n=157）</c:v>
                </c:pt>
                <c:pt idx="24">
                  <c:v>DevOpsを導入した開発（n=157）</c:v>
                </c:pt>
                <c:pt idx="25">
                  <c:v>CI/CDを活用した開発（n=156）</c:v>
                </c:pt>
                <c:pt idx="26">
                  <c:v>自動コード生成を活用した開発（n=155）</c:v>
                </c:pt>
                <c:pt idx="27">
                  <c:v>ノーコード／ローコード開発（n=156）</c:v>
                </c:pt>
                <c:pt idx="28">
                  <c:v>新規開発（派生・再利用開発以外のもの）（n=159）</c:v>
                </c:pt>
                <c:pt idx="29">
                  <c:v>派生・再利用開発（n=154）</c:v>
                </c:pt>
                <c:pt idx="30">
                  <c:v>スクラッチ開発（n=157）</c:v>
                </c:pt>
                <c:pt idx="31">
                  <c:v>標準プラットフォームを利用した開発（n=158）</c:v>
                </c:pt>
                <c:pt idx="32">
                  <c:v>OSSを利用した開発（n=155）</c:v>
                </c:pt>
                <c:pt idx="33">
                  <c:v>商用ソフトウェア（有償・無償を含む）を利用した開発（n=157）</c:v>
                </c:pt>
                <c:pt idx="34">
                  <c:v>擦り合わせ開発（n=157）</c:v>
                </c:pt>
                <c:pt idx="35">
                  <c:v>組み合わせ開発（n=158）</c:v>
                </c:pt>
              </c:strCache>
            </c:strRef>
          </c:cat>
          <c:val>
            <c:numRef>
              <c:f>'20-2開発スタイル・位置づけ'!$N$80:$N$116</c:f>
              <c:numCache>
                <c:formatCode>0.0%</c:formatCode>
                <c:ptCount val="37"/>
                <c:pt idx="1">
                  <c:v>0.19620253164556961</c:v>
                </c:pt>
                <c:pt idx="2">
                  <c:v>6.8750000000000006E-2</c:v>
                </c:pt>
                <c:pt idx="3">
                  <c:v>5.0314465408805034E-2</c:v>
                </c:pt>
                <c:pt idx="4">
                  <c:v>5.6962025316455694E-2</c:v>
                </c:pt>
                <c:pt idx="5">
                  <c:v>6.25E-2</c:v>
                </c:pt>
                <c:pt idx="6">
                  <c:v>2.564102564102564E-2</c:v>
                </c:pt>
                <c:pt idx="7">
                  <c:v>5.1612903225806452E-2</c:v>
                </c:pt>
                <c:pt idx="8">
                  <c:v>1.9230769230769232E-2</c:v>
                </c:pt>
                <c:pt idx="9">
                  <c:v>3.1847133757961783E-2</c:v>
                </c:pt>
                <c:pt idx="10">
                  <c:v>0.11949685534591195</c:v>
                </c:pt>
                <c:pt idx="11">
                  <c:v>0.15286624203821655</c:v>
                </c:pt>
                <c:pt idx="12">
                  <c:v>0.13291139240506328</c:v>
                </c:pt>
                <c:pt idx="13">
                  <c:v>0.12025316455696203</c:v>
                </c:pt>
                <c:pt idx="14">
                  <c:v>7.0512820512820512E-2</c:v>
                </c:pt>
                <c:pt idx="15">
                  <c:v>7.5949367088607597E-2</c:v>
                </c:pt>
                <c:pt idx="16">
                  <c:v>8.9743589743589744E-2</c:v>
                </c:pt>
                <c:pt idx="17">
                  <c:v>8.9171974522292988E-2</c:v>
                </c:pt>
                <c:pt idx="19">
                  <c:v>0.13291139240506328</c:v>
                </c:pt>
                <c:pt idx="20">
                  <c:v>0.11180124223602485</c:v>
                </c:pt>
                <c:pt idx="21">
                  <c:v>5.6962025316455694E-2</c:v>
                </c:pt>
                <c:pt idx="22">
                  <c:v>8.9171974522292988E-2</c:v>
                </c:pt>
                <c:pt idx="23">
                  <c:v>9.5541401273885357E-2</c:v>
                </c:pt>
                <c:pt idx="24">
                  <c:v>4.4585987261146494E-2</c:v>
                </c:pt>
                <c:pt idx="25">
                  <c:v>3.8461538461538464E-2</c:v>
                </c:pt>
                <c:pt idx="26">
                  <c:v>5.1612903225806452E-2</c:v>
                </c:pt>
                <c:pt idx="27">
                  <c:v>8.3333333333333329E-2</c:v>
                </c:pt>
                <c:pt idx="28">
                  <c:v>9.4339622641509441E-2</c:v>
                </c:pt>
                <c:pt idx="29">
                  <c:v>0.16883116883116883</c:v>
                </c:pt>
                <c:pt idx="30">
                  <c:v>9.5541401273885357E-2</c:v>
                </c:pt>
                <c:pt idx="31">
                  <c:v>0.12025316455696203</c:v>
                </c:pt>
                <c:pt idx="32">
                  <c:v>8.387096774193549E-2</c:v>
                </c:pt>
                <c:pt idx="33">
                  <c:v>0.10191082802547771</c:v>
                </c:pt>
                <c:pt idx="34">
                  <c:v>8.9171974522292988E-2</c:v>
                </c:pt>
                <c:pt idx="35">
                  <c:v>0.12658227848101267</c:v>
                </c:pt>
              </c:numCache>
            </c:numRef>
          </c:val>
          <c:extLst>
            <c:ext xmlns:c16="http://schemas.microsoft.com/office/drawing/2014/chart" uri="{C3380CC4-5D6E-409C-BE32-E72D297353CC}">
              <c16:uniqueId val="{00000007-0CBB-412E-9765-C57829382016}"/>
            </c:ext>
          </c:extLst>
        </c:ser>
        <c:ser>
          <c:idx val="1"/>
          <c:order val="2"/>
          <c:tx>
            <c:strRef>
              <c:f>'20-2開発スタイル・位置づけ'!$O$5</c:f>
              <c:strCache>
                <c:ptCount val="1"/>
                <c:pt idx="0">
                  <c:v>ほぼ半々（４割以上６割未満）</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'20-2開発スタイル・位置づけ'!$L$80:$L$116</c:f>
              <c:strCache>
                <c:ptCount val="36"/>
                <c:pt idx="0">
                  <c:v>【現在】　　　　　　　　　　　　　　　　　　　　　　　　</c:v>
                </c:pt>
                <c:pt idx="1">
                  <c:v>ウォーターフォール開発／V字開発（n=158）</c:v>
                </c:pt>
                <c:pt idx="2">
                  <c:v>アジャイル開発（n=160）</c:v>
                </c:pt>
                <c:pt idx="3">
                  <c:v>モデルベース開発（n=159）</c:v>
                </c:pt>
                <c:pt idx="4">
                  <c:v>プロダクトライン開発（n=158）</c:v>
                </c:pt>
                <c:pt idx="5">
                  <c:v>ソフトウェアファースト開発（n=160）</c:v>
                </c:pt>
                <c:pt idx="6">
                  <c:v>DevOpsを導入した開発（n=156）</c:v>
                </c:pt>
                <c:pt idx="7">
                  <c:v>CI/CDを活用した開発（n=155）</c:v>
                </c:pt>
                <c:pt idx="8">
                  <c:v>自動コード生成を活用した開発（n=156）</c:v>
                </c:pt>
                <c:pt idx="9">
                  <c:v>ノーコード／ローコード開発（n=157）</c:v>
                </c:pt>
                <c:pt idx="10">
                  <c:v>新規開発（派生・再利用開発以外のもの）（n=159）</c:v>
                </c:pt>
                <c:pt idx="11">
                  <c:v>派生・再利用開発（n=157）</c:v>
                </c:pt>
                <c:pt idx="12">
                  <c:v>スクラッチ開発（n=158）</c:v>
                </c:pt>
                <c:pt idx="13">
                  <c:v>標準プラットフォームを利用した開発（n=158）</c:v>
                </c:pt>
                <c:pt idx="14">
                  <c:v>OSSを利用した開発（n=156）</c:v>
                </c:pt>
                <c:pt idx="15">
                  <c:v>商用ソフトウェア（有償・無償を含む）を利用した開発（n=158）</c:v>
                </c:pt>
                <c:pt idx="16">
                  <c:v>擦り合わせ開発（n=156）</c:v>
                </c:pt>
                <c:pt idx="17">
                  <c:v>組み合わせ開発（n=157）</c:v>
                </c:pt>
                <c:pt idx="18">
                  <c:v>【5年後】　　　　　　　　　　　　　　　　　　　　　　　</c:v>
                </c:pt>
                <c:pt idx="19">
                  <c:v>ウォーターフォール開発／V字開発（n=158）</c:v>
                </c:pt>
                <c:pt idx="20">
                  <c:v>アジャイル開発（n=161）</c:v>
                </c:pt>
                <c:pt idx="21">
                  <c:v>モデルベース開発（n=158）</c:v>
                </c:pt>
                <c:pt idx="22">
                  <c:v>プロダクトライン開発（n=157）</c:v>
                </c:pt>
                <c:pt idx="23">
                  <c:v>ソフトウェアファースト開発（n=157）</c:v>
                </c:pt>
                <c:pt idx="24">
                  <c:v>DevOpsを導入した開発（n=157）</c:v>
                </c:pt>
                <c:pt idx="25">
                  <c:v>CI/CDを活用した開発（n=156）</c:v>
                </c:pt>
                <c:pt idx="26">
                  <c:v>自動コード生成を活用した開発（n=155）</c:v>
                </c:pt>
                <c:pt idx="27">
                  <c:v>ノーコード／ローコード開発（n=156）</c:v>
                </c:pt>
                <c:pt idx="28">
                  <c:v>新規開発（派生・再利用開発以外のもの）（n=159）</c:v>
                </c:pt>
                <c:pt idx="29">
                  <c:v>派生・再利用開発（n=154）</c:v>
                </c:pt>
                <c:pt idx="30">
                  <c:v>スクラッチ開発（n=157）</c:v>
                </c:pt>
                <c:pt idx="31">
                  <c:v>標準プラットフォームを利用した開発（n=158）</c:v>
                </c:pt>
                <c:pt idx="32">
                  <c:v>OSSを利用した開発（n=155）</c:v>
                </c:pt>
                <c:pt idx="33">
                  <c:v>商用ソフトウェア（有償・無償を含む）を利用した開発（n=157）</c:v>
                </c:pt>
                <c:pt idx="34">
                  <c:v>擦り合わせ開発（n=157）</c:v>
                </c:pt>
                <c:pt idx="35">
                  <c:v>組み合わせ開発（n=158）</c:v>
                </c:pt>
              </c:strCache>
            </c:strRef>
          </c:cat>
          <c:val>
            <c:numRef>
              <c:f>'20-2開発スタイル・位置づけ'!$O$80:$O$116</c:f>
              <c:numCache>
                <c:formatCode>0.0%</c:formatCode>
                <c:ptCount val="37"/>
                <c:pt idx="1">
                  <c:v>0.15189873417721519</c:v>
                </c:pt>
                <c:pt idx="2">
                  <c:v>0.13750000000000001</c:v>
                </c:pt>
                <c:pt idx="3">
                  <c:v>9.4339622641509441E-2</c:v>
                </c:pt>
                <c:pt idx="4">
                  <c:v>0.11392405063291139</c:v>
                </c:pt>
                <c:pt idx="5">
                  <c:v>8.1250000000000003E-2</c:v>
                </c:pt>
                <c:pt idx="6">
                  <c:v>7.6923076923076927E-2</c:v>
                </c:pt>
                <c:pt idx="7">
                  <c:v>3.870967741935484E-2</c:v>
                </c:pt>
                <c:pt idx="8">
                  <c:v>5.7692307692307696E-2</c:v>
                </c:pt>
                <c:pt idx="9">
                  <c:v>4.4585987261146494E-2</c:v>
                </c:pt>
                <c:pt idx="10">
                  <c:v>0.16981132075471697</c:v>
                </c:pt>
                <c:pt idx="11">
                  <c:v>0.21019108280254778</c:v>
                </c:pt>
                <c:pt idx="12">
                  <c:v>0.10126582278481013</c:v>
                </c:pt>
                <c:pt idx="13">
                  <c:v>0.13924050632911392</c:v>
                </c:pt>
                <c:pt idx="14">
                  <c:v>9.6153846153846159E-2</c:v>
                </c:pt>
                <c:pt idx="15">
                  <c:v>0.13924050632911392</c:v>
                </c:pt>
                <c:pt idx="16">
                  <c:v>0.10256410256410256</c:v>
                </c:pt>
                <c:pt idx="17">
                  <c:v>9.5541401273885357E-2</c:v>
                </c:pt>
                <c:pt idx="19">
                  <c:v>0.189873417721519</c:v>
                </c:pt>
                <c:pt idx="20">
                  <c:v>0.19875776397515527</c:v>
                </c:pt>
                <c:pt idx="21">
                  <c:v>0.13291139240506328</c:v>
                </c:pt>
                <c:pt idx="22">
                  <c:v>0.13375796178343949</c:v>
                </c:pt>
                <c:pt idx="23">
                  <c:v>9.5541401273885357E-2</c:v>
                </c:pt>
                <c:pt idx="24">
                  <c:v>0.12738853503184713</c:v>
                </c:pt>
                <c:pt idx="25">
                  <c:v>0.12179487179487179</c:v>
                </c:pt>
                <c:pt idx="26">
                  <c:v>0.10967741935483871</c:v>
                </c:pt>
                <c:pt idx="27">
                  <c:v>9.6153846153846159E-2</c:v>
                </c:pt>
                <c:pt idx="28">
                  <c:v>0.1761006289308176</c:v>
                </c:pt>
                <c:pt idx="29">
                  <c:v>0.16883116883116883</c:v>
                </c:pt>
                <c:pt idx="30">
                  <c:v>0.10828025477707007</c:v>
                </c:pt>
                <c:pt idx="31">
                  <c:v>0.15822784810126583</c:v>
                </c:pt>
                <c:pt idx="32">
                  <c:v>0.11612903225806452</c:v>
                </c:pt>
                <c:pt idx="33">
                  <c:v>0.13375796178343949</c:v>
                </c:pt>
                <c:pt idx="34">
                  <c:v>0.17834394904458598</c:v>
                </c:pt>
                <c:pt idx="35">
                  <c:v>0.15189873417721519</c:v>
                </c:pt>
              </c:numCache>
            </c:numRef>
          </c:val>
          <c:extLst>
            <c:ext xmlns:c16="http://schemas.microsoft.com/office/drawing/2014/chart" uri="{C3380CC4-5D6E-409C-BE32-E72D297353CC}">
              <c16:uniqueId val="{00000008-0CBB-412E-9765-C57829382016}"/>
            </c:ext>
          </c:extLst>
        </c:ser>
        <c:ser>
          <c:idx val="3"/>
          <c:order val="3"/>
          <c:tx>
            <c:strRef>
              <c:f>'20-2開発スタイル・位置づけ'!$P$5</c:f>
              <c:strCache>
                <c:ptCount val="1"/>
                <c:pt idx="0">
                  <c:v>どちらかというと少ない（１割以上４割未満）</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'20-2開発スタイル・位置づけ'!$L$80:$L$116</c:f>
              <c:strCache>
                <c:ptCount val="36"/>
                <c:pt idx="0">
                  <c:v>【現在】　　　　　　　　　　　　　　　　　　　　　　　　</c:v>
                </c:pt>
                <c:pt idx="1">
                  <c:v>ウォーターフォール開発／V字開発（n=158）</c:v>
                </c:pt>
                <c:pt idx="2">
                  <c:v>アジャイル開発（n=160）</c:v>
                </c:pt>
                <c:pt idx="3">
                  <c:v>モデルベース開発（n=159）</c:v>
                </c:pt>
                <c:pt idx="4">
                  <c:v>プロダクトライン開発（n=158）</c:v>
                </c:pt>
                <c:pt idx="5">
                  <c:v>ソフトウェアファースト開発（n=160）</c:v>
                </c:pt>
                <c:pt idx="6">
                  <c:v>DevOpsを導入した開発（n=156）</c:v>
                </c:pt>
                <c:pt idx="7">
                  <c:v>CI/CDを活用した開発（n=155）</c:v>
                </c:pt>
                <c:pt idx="8">
                  <c:v>自動コード生成を活用した開発（n=156）</c:v>
                </c:pt>
                <c:pt idx="9">
                  <c:v>ノーコード／ローコード開発（n=157）</c:v>
                </c:pt>
                <c:pt idx="10">
                  <c:v>新規開発（派生・再利用開発以外のもの）（n=159）</c:v>
                </c:pt>
                <c:pt idx="11">
                  <c:v>派生・再利用開発（n=157）</c:v>
                </c:pt>
                <c:pt idx="12">
                  <c:v>スクラッチ開発（n=158）</c:v>
                </c:pt>
                <c:pt idx="13">
                  <c:v>標準プラットフォームを利用した開発（n=158）</c:v>
                </c:pt>
                <c:pt idx="14">
                  <c:v>OSSを利用した開発（n=156）</c:v>
                </c:pt>
                <c:pt idx="15">
                  <c:v>商用ソフトウェア（有償・無償を含む）を利用した開発（n=158）</c:v>
                </c:pt>
                <c:pt idx="16">
                  <c:v>擦り合わせ開発（n=156）</c:v>
                </c:pt>
                <c:pt idx="17">
                  <c:v>組み合わせ開発（n=157）</c:v>
                </c:pt>
                <c:pt idx="18">
                  <c:v>【5年後】　　　　　　　　　　　　　　　　　　　　　　　</c:v>
                </c:pt>
                <c:pt idx="19">
                  <c:v>ウォーターフォール開発／V字開発（n=158）</c:v>
                </c:pt>
                <c:pt idx="20">
                  <c:v>アジャイル開発（n=161）</c:v>
                </c:pt>
                <c:pt idx="21">
                  <c:v>モデルベース開発（n=158）</c:v>
                </c:pt>
                <c:pt idx="22">
                  <c:v>プロダクトライン開発（n=157）</c:v>
                </c:pt>
                <c:pt idx="23">
                  <c:v>ソフトウェアファースト開発（n=157）</c:v>
                </c:pt>
                <c:pt idx="24">
                  <c:v>DevOpsを導入した開発（n=157）</c:v>
                </c:pt>
                <c:pt idx="25">
                  <c:v>CI/CDを活用した開発（n=156）</c:v>
                </c:pt>
                <c:pt idx="26">
                  <c:v>自動コード生成を活用した開発（n=155）</c:v>
                </c:pt>
                <c:pt idx="27">
                  <c:v>ノーコード／ローコード開発（n=156）</c:v>
                </c:pt>
                <c:pt idx="28">
                  <c:v>新規開発（派生・再利用開発以外のもの）（n=159）</c:v>
                </c:pt>
                <c:pt idx="29">
                  <c:v>派生・再利用開発（n=154）</c:v>
                </c:pt>
                <c:pt idx="30">
                  <c:v>スクラッチ開発（n=157）</c:v>
                </c:pt>
                <c:pt idx="31">
                  <c:v>標準プラットフォームを利用した開発（n=158）</c:v>
                </c:pt>
                <c:pt idx="32">
                  <c:v>OSSを利用した開発（n=155）</c:v>
                </c:pt>
                <c:pt idx="33">
                  <c:v>商用ソフトウェア（有償・無償を含む）を利用した開発（n=157）</c:v>
                </c:pt>
                <c:pt idx="34">
                  <c:v>擦り合わせ開発（n=157）</c:v>
                </c:pt>
                <c:pt idx="35">
                  <c:v>組み合わせ開発（n=158）</c:v>
                </c:pt>
              </c:strCache>
            </c:strRef>
          </c:cat>
          <c:val>
            <c:numRef>
              <c:f>'20-2開発スタイル・位置づけ'!$P$80:$P$116</c:f>
              <c:numCache>
                <c:formatCode>0.0%</c:formatCode>
                <c:ptCount val="37"/>
                <c:pt idx="1">
                  <c:v>6.3291139240506333E-2</c:v>
                </c:pt>
                <c:pt idx="2">
                  <c:v>0.15625</c:v>
                </c:pt>
                <c:pt idx="3">
                  <c:v>0.13207547169811321</c:v>
                </c:pt>
                <c:pt idx="4">
                  <c:v>0.14556962025316456</c:v>
                </c:pt>
                <c:pt idx="5">
                  <c:v>0.10625</c:v>
                </c:pt>
                <c:pt idx="6">
                  <c:v>0.14102564102564102</c:v>
                </c:pt>
                <c:pt idx="7">
                  <c:v>0.13548387096774195</c:v>
                </c:pt>
                <c:pt idx="8">
                  <c:v>0.12820512820512819</c:v>
                </c:pt>
                <c:pt idx="9">
                  <c:v>0.12738853503184713</c:v>
                </c:pt>
                <c:pt idx="10">
                  <c:v>0.2389937106918239</c:v>
                </c:pt>
                <c:pt idx="11">
                  <c:v>0.17834394904458598</c:v>
                </c:pt>
                <c:pt idx="12">
                  <c:v>0.14556962025316456</c:v>
                </c:pt>
                <c:pt idx="13">
                  <c:v>0.13924050632911392</c:v>
                </c:pt>
                <c:pt idx="14">
                  <c:v>0.1858974358974359</c:v>
                </c:pt>
                <c:pt idx="15">
                  <c:v>0.19620253164556961</c:v>
                </c:pt>
                <c:pt idx="16">
                  <c:v>0.14743589743589744</c:v>
                </c:pt>
                <c:pt idx="17">
                  <c:v>0.1464968152866242</c:v>
                </c:pt>
                <c:pt idx="19">
                  <c:v>9.49367088607595E-2</c:v>
                </c:pt>
                <c:pt idx="20">
                  <c:v>9.9378881987577633E-2</c:v>
                </c:pt>
                <c:pt idx="21">
                  <c:v>0.17088607594936708</c:v>
                </c:pt>
                <c:pt idx="22">
                  <c:v>0.10828025477707007</c:v>
                </c:pt>
                <c:pt idx="23">
                  <c:v>0.11464968152866242</c:v>
                </c:pt>
                <c:pt idx="24">
                  <c:v>0.1464968152866242</c:v>
                </c:pt>
                <c:pt idx="25">
                  <c:v>0.14102564102564102</c:v>
                </c:pt>
                <c:pt idx="26">
                  <c:v>0.17419354838709677</c:v>
                </c:pt>
                <c:pt idx="27">
                  <c:v>0.16025641025641027</c:v>
                </c:pt>
                <c:pt idx="28">
                  <c:v>0.20754716981132076</c:v>
                </c:pt>
                <c:pt idx="29">
                  <c:v>0.16883116883116883</c:v>
                </c:pt>
                <c:pt idx="30">
                  <c:v>0.17834394904458598</c:v>
                </c:pt>
                <c:pt idx="31">
                  <c:v>0.13291139240506328</c:v>
                </c:pt>
                <c:pt idx="32">
                  <c:v>0.14838709677419354</c:v>
                </c:pt>
                <c:pt idx="33">
                  <c:v>0.17834394904458598</c:v>
                </c:pt>
                <c:pt idx="34">
                  <c:v>0.12738853503184713</c:v>
                </c:pt>
                <c:pt idx="35">
                  <c:v>0.10126582278481013</c:v>
                </c:pt>
              </c:numCache>
            </c:numRef>
          </c:val>
          <c:extLst>
            <c:ext xmlns:c16="http://schemas.microsoft.com/office/drawing/2014/chart" uri="{C3380CC4-5D6E-409C-BE32-E72D297353CC}">
              <c16:uniqueId val="{00000009-0CBB-412E-9765-C57829382016}"/>
            </c:ext>
          </c:extLst>
        </c:ser>
        <c:ser>
          <c:idx val="4"/>
          <c:order val="4"/>
          <c:tx>
            <c:strRef>
              <c:f>'20-2開発スタイル・位置づけ'!$Q$5</c:f>
              <c:strCache>
                <c:ptCount val="1"/>
                <c:pt idx="0">
                  <c:v>ほとんどない（１割未満）</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'20-2開発スタイル・位置づけ'!$L$80:$L$116</c:f>
              <c:strCache>
                <c:ptCount val="36"/>
                <c:pt idx="0">
                  <c:v>【現在】　　　　　　　　　　　　　　　　　　　　　　　　</c:v>
                </c:pt>
                <c:pt idx="1">
                  <c:v>ウォーターフォール開発／V字開発（n=158）</c:v>
                </c:pt>
                <c:pt idx="2">
                  <c:v>アジャイル開発（n=160）</c:v>
                </c:pt>
                <c:pt idx="3">
                  <c:v>モデルベース開発（n=159）</c:v>
                </c:pt>
                <c:pt idx="4">
                  <c:v>プロダクトライン開発（n=158）</c:v>
                </c:pt>
                <c:pt idx="5">
                  <c:v>ソフトウェアファースト開発（n=160）</c:v>
                </c:pt>
                <c:pt idx="6">
                  <c:v>DevOpsを導入した開発（n=156）</c:v>
                </c:pt>
                <c:pt idx="7">
                  <c:v>CI/CDを活用した開発（n=155）</c:v>
                </c:pt>
                <c:pt idx="8">
                  <c:v>自動コード生成を活用した開発（n=156）</c:v>
                </c:pt>
                <c:pt idx="9">
                  <c:v>ノーコード／ローコード開発（n=157）</c:v>
                </c:pt>
                <c:pt idx="10">
                  <c:v>新規開発（派生・再利用開発以外のもの）（n=159）</c:v>
                </c:pt>
                <c:pt idx="11">
                  <c:v>派生・再利用開発（n=157）</c:v>
                </c:pt>
                <c:pt idx="12">
                  <c:v>スクラッチ開発（n=158）</c:v>
                </c:pt>
                <c:pt idx="13">
                  <c:v>標準プラットフォームを利用した開発（n=158）</c:v>
                </c:pt>
                <c:pt idx="14">
                  <c:v>OSSを利用した開発（n=156）</c:v>
                </c:pt>
                <c:pt idx="15">
                  <c:v>商用ソフトウェア（有償・無償を含む）を利用した開発（n=158）</c:v>
                </c:pt>
                <c:pt idx="16">
                  <c:v>擦り合わせ開発（n=156）</c:v>
                </c:pt>
                <c:pt idx="17">
                  <c:v>組み合わせ開発（n=157）</c:v>
                </c:pt>
                <c:pt idx="18">
                  <c:v>【5年後】　　　　　　　　　　　　　　　　　　　　　　　</c:v>
                </c:pt>
                <c:pt idx="19">
                  <c:v>ウォーターフォール開発／V字開発（n=158）</c:v>
                </c:pt>
                <c:pt idx="20">
                  <c:v>アジャイル開発（n=161）</c:v>
                </c:pt>
                <c:pt idx="21">
                  <c:v>モデルベース開発（n=158）</c:v>
                </c:pt>
                <c:pt idx="22">
                  <c:v>プロダクトライン開発（n=157）</c:v>
                </c:pt>
                <c:pt idx="23">
                  <c:v>ソフトウェアファースト開発（n=157）</c:v>
                </c:pt>
                <c:pt idx="24">
                  <c:v>DevOpsを導入した開発（n=157）</c:v>
                </c:pt>
                <c:pt idx="25">
                  <c:v>CI/CDを活用した開発（n=156）</c:v>
                </c:pt>
                <c:pt idx="26">
                  <c:v>自動コード生成を活用した開発（n=155）</c:v>
                </c:pt>
                <c:pt idx="27">
                  <c:v>ノーコード／ローコード開発（n=156）</c:v>
                </c:pt>
                <c:pt idx="28">
                  <c:v>新規開発（派生・再利用開発以外のもの）（n=159）</c:v>
                </c:pt>
                <c:pt idx="29">
                  <c:v>派生・再利用開発（n=154）</c:v>
                </c:pt>
                <c:pt idx="30">
                  <c:v>スクラッチ開発（n=157）</c:v>
                </c:pt>
                <c:pt idx="31">
                  <c:v>標準プラットフォームを利用した開発（n=158）</c:v>
                </c:pt>
                <c:pt idx="32">
                  <c:v>OSSを利用した開発（n=155）</c:v>
                </c:pt>
                <c:pt idx="33">
                  <c:v>商用ソフトウェア（有償・無償を含む）を利用した開発（n=157）</c:v>
                </c:pt>
                <c:pt idx="34">
                  <c:v>擦り合わせ開発（n=157）</c:v>
                </c:pt>
                <c:pt idx="35">
                  <c:v>組み合わせ開発（n=158）</c:v>
                </c:pt>
              </c:strCache>
            </c:strRef>
          </c:cat>
          <c:val>
            <c:numRef>
              <c:f>'20-2開発スタイル・位置づけ'!$Q$80:$Q$116</c:f>
              <c:numCache>
                <c:formatCode>0.0%</c:formatCode>
                <c:ptCount val="37"/>
                <c:pt idx="1">
                  <c:v>0.24683544303797469</c:v>
                </c:pt>
                <c:pt idx="2">
                  <c:v>0.35</c:v>
                </c:pt>
                <c:pt idx="3">
                  <c:v>0.43396226415094341</c:v>
                </c:pt>
                <c:pt idx="4">
                  <c:v>0.36708860759493672</c:v>
                </c:pt>
                <c:pt idx="5">
                  <c:v>0.41875000000000001</c:v>
                </c:pt>
                <c:pt idx="6">
                  <c:v>0.42948717948717946</c:v>
                </c:pt>
                <c:pt idx="7">
                  <c:v>0.45806451612903226</c:v>
                </c:pt>
                <c:pt idx="8">
                  <c:v>0.53205128205128205</c:v>
                </c:pt>
                <c:pt idx="9">
                  <c:v>0.53503184713375795</c:v>
                </c:pt>
                <c:pt idx="10">
                  <c:v>0.20125786163522014</c:v>
                </c:pt>
                <c:pt idx="11">
                  <c:v>0.19108280254777071</c:v>
                </c:pt>
                <c:pt idx="12">
                  <c:v>0.32278481012658228</c:v>
                </c:pt>
                <c:pt idx="13">
                  <c:v>0.310126582278481</c:v>
                </c:pt>
                <c:pt idx="14">
                  <c:v>0.28205128205128205</c:v>
                </c:pt>
                <c:pt idx="15">
                  <c:v>0.25949367088607594</c:v>
                </c:pt>
                <c:pt idx="16">
                  <c:v>0.3141025641025641</c:v>
                </c:pt>
                <c:pt idx="17">
                  <c:v>0.33121019108280253</c:v>
                </c:pt>
                <c:pt idx="19">
                  <c:v>0.24050632911392406</c:v>
                </c:pt>
                <c:pt idx="20">
                  <c:v>0.21118012422360249</c:v>
                </c:pt>
                <c:pt idx="21">
                  <c:v>0.2848101265822785</c:v>
                </c:pt>
                <c:pt idx="22">
                  <c:v>0.2929936305732484</c:v>
                </c:pt>
                <c:pt idx="23">
                  <c:v>0.29936305732484075</c:v>
                </c:pt>
                <c:pt idx="24">
                  <c:v>0.29936305732484075</c:v>
                </c:pt>
                <c:pt idx="25">
                  <c:v>0.3141025641025641</c:v>
                </c:pt>
                <c:pt idx="26">
                  <c:v>0.34838709677419355</c:v>
                </c:pt>
                <c:pt idx="27">
                  <c:v>0.34615384615384615</c:v>
                </c:pt>
                <c:pt idx="28">
                  <c:v>0.1761006289308176</c:v>
                </c:pt>
                <c:pt idx="29">
                  <c:v>0.13636363636363635</c:v>
                </c:pt>
                <c:pt idx="30">
                  <c:v>0.26751592356687898</c:v>
                </c:pt>
                <c:pt idx="31">
                  <c:v>0.21518987341772153</c:v>
                </c:pt>
                <c:pt idx="32">
                  <c:v>0.21935483870967742</c:v>
                </c:pt>
                <c:pt idx="33">
                  <c:v>0.20382165605095542</c:v>
                </c:pt>
                <c:pt idx="34">
                  <c:v>0.19745222929936307</c:v>
                </c:pt>
                <c:pt idx="35">
                  <c:v>0.21518987341772153</c:v>
                </c:pt>
              </c:numCache>
            </c:numRef>
          </c:val>
          <c:extLst>
            <c:ext xmlns:c16="http://schemas.microsoft.com/office/drawing/2014/chart" uri="{C3380CC4-5D6E-409C-BE32-E72D297353CC}">
              <c16:uniqueId val="{0000000A-0CBB-412E-9765-C57829382016}"/>
            </c:ext>
          </c:extLst>
        </c:ser>
        <c:ser>
          <c:idx val="5"/>
          <c:order val="5"/>
          <c:tx>
            <c:strRef>
              <c:f>'20-2開発スタイル・位置づけ'!$R$5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'20-2開発スタイル・位置づけ'!$L$80:$L$116</c:f>
              <c:strCache>
                <c:ptCount val="36"/>
                <c:pt idx="0">
                  <c:v>【現在】　　　　　　　　　　　　　　　　　　　　　　　　</c:v>
                </c:pt>
                <c:pt idx="1">
                  <c:v>ウォーターフォール開発／V字開発（n=158）</c:v>
                </c:pt>
                <c:pt idx="2">
                  <c:v>アジャイル開発（n=160）</c:v>
                </c:pt>
                <c:pt idx="3">
                  <c:v>モデルベース開発（n=159）</c:v>
                </c:pt>
                <c:pt idx="4">
                  <c:v>プロダクトライン開発（n=158）</c:v>
                </c:pt>
                <c:pt idx="5">
                  <c:v>ソフトウェアファースト開発（n=160）</c:v>
                </c:pt>
                <c:pt idx="6">
                  <c:v>DevOpsを導入した開発（n=156）</c:v>
                </c:pt>
                <c:pt idx="7">
                  <c:v>CI/CDを活用した開発（n=155）</c:v>
                </c:pt>
                <c:pt idx="8">
                  <c:v>自動コード生成を活用した開発（n=156）</c:v>
                </c:pt>
                <c:pt idx="9">
                  <c:v>ノーコード／ローコード開発（n=157）</c:v>
                </c:pt>
                <c:pt idx="10">
                  <c:v>新規開発（派生・再利用開発以外のもの）（n=159）</c:v>
                </c:pt>
                <c:pt idx="11">
                  <c:v>派生・再利用開発（n=157）</c:v>
                </c:pt>
                <c:pt idx="12">
                  <c:v>スクラッチ開発（n=158）</c:v>
                </c:pt>
                <c:pt idx="13">
                  <c:v>標準プラットフォームを利用した開発（n=158）</c:v>
                </c:pt>
                <c:pt idx="14">
                  <c:v>OSSを利用した開発（n=156）</c:v>
                </c:pt>
                <c:pt idx="15">
                  <c:v>商用ソフトウェア（有償・無償を含む）を利用した開発（n=158）</c:v>
                </c:pt>
                <c:pt idx="16">
                  <c:v>擦り合わせ開発（n=156）</c:v>
                </c:pt>
                <c:pt idx="17">
                  <c:v>組み合わせ開発（n=157）</c:v>
                </c:pt>
                <c:pt idx="18">
                  <c:v>【5年後】　　　　　　　　　　　　　　　　　　　　　　　</c:v>
                </c:pt>
                <c:pt idx="19">
                  <c:v>ウォーターフォール開発／V字開発（n=158）</c:v>
                </c:pt>
                <c:pt idx="20">
                  <c:v>アジャイル開発（n=161）</c:v>
                </c:pt>
                <c:pt idx="21">
                  <c:v>モデルベース開発（n=158）</c:v>
                </c:pt>
                <c:pt idx="22">
                  <c:v>プロダクトライン開発（n=157）</c:v>
                </c:pt>
                <c:pt idx="23">
                  <c:v>ソフトウェアファースト開発（n=157）</c:v>
                </c:pt>
                <c:pt idx="24">
                  <c:v>DevOpsを導入した開発（n=157）</c:v>
                </c:pt>
                <c:pt idx="25">
                  <c:v>CI/CDを活用した開発（n=156）</c:v>
                </c:pt>
                <c:pt idx="26">
                  <c:v>自動コード生成を活用した開発（n=155）</c:v>
                </c:pt>
                <c:pt idx="27">
                  <c:v>ノーコード／ローコード開発（n=156）</c:v>
                </c:pt>
                <c:pt idx="28">
                  <c:v>新規開発（派生・再利用開発以外のもの）（n=159）</c:v>
                </c:pt>
                <c:pt idx="29">
                  <c:v>派生・再利用開発（n=154）</c:v>
                </c:pt>
                <c:pt idx="30">
                  <c:v>スクラッチ開発（n=157）</c:v>
                </c:pt>
                <c:pt idx="31">
                  <c:v>標準プラットフォームを利用した開発（n=158）</c:v>
                </c:pt>
                <c:pt idx="32">
                  <c:v>OSSを利用した開発（n=155）</c:v>
                </c:pt>
                <c:pt idx="33">
                  <c:v>商用ソフトウェア（有償・無償を含む）を利用した開発（n=157）</c:v>
                </c:pt>
                <c:pt idx="34">
                  <c:v>擦り合わせ開発（n=157）</c:v>
                </c:pt>
                <c:pt idx="35">
                  <c:v>組み合わせ開発（n=158）</c:v>
                </c:pt>
              </c:strCache>
            </c:strRef>
          </c:cat>
          <c:val>
            <c:numRef>
              <c:f>'20-2開発スタイル・位置づけ'!$R$80:$R$116</c:f>
              <c:numCache>
                <c:formatCode>0.0%</c:formatCode>
                <c:ptCount val="37"/>
                <c:pt idx="1">
                  <c:v>0.21518987341772153</c:v>
                </c:pt>
                <c:pt idx="2">
                  <c:v>0.21249999999999999</c:v>
                </c:pt>
                <c:pt idx="3">
                  <c:v>0.26415094339622641</c:v>
                </c:pt>
                <c:pt idx="4">
                  <c:v>0.29113924050632911</c:v>
                </c:pt>
                <c:pt idx="5">
                  <c:v>0.25624999999999998</c:v>
                </c:pt>
                <c:pt idx="6">
                  <c:v>0.30769230769230771</c:v>
                </c:pt>
                <c:pt idx="7">
                  <c:v>0.31612903225806449</c:v>
                </c:pt>
                <c:pt idx="8">
                  <c:v>0.26282051282051283</c:v>
                </c:pt>
                <c:pt idx="9">
                  <c:v>0.25477707006369427</c:v>
                </c:pt>
                <c:pt idx="10">
                  <c:v>0.22012578616352202</c:v>
                </c:pt>
                <c:pt idx="11">
                  <c:v>0.22929936305732485</c:v>
                </c:pt>
                <c:pt idx="12">
                  <c:v>0.22151898734177214</c:v>
                </c:pt>
                <c:pt idx="13">
                  <c:v>0.24683544303797469</c:v>
                </c:pt>
                <c:pt idx="14">
                  <c:v>0.30769230769230771</c:v>
                </c:pt>
                <c:pt idx="15">
                  <c:v>0.23417721518987342</c:v>
                </c:pt>
                <c:pt idx="16">
                  <c:v>0.28205128205128205</c:v>
                </c:pt>
                <c:pt idx="17">
                  <c:v>0.28025477707006369</c:v>
                </c:pt>
                <c:pt idx="19">
                  <c:v>0.27215189873417722</c:v>
                </c:pt>
                <c:pt idx="20">
                  <c:v>0.27950310559006208</c:v>
                </c:pt>
                <c:pt idx="21">
                  <c:v>0.32278481012658228</c:v>
                </c:pt>
                <c:pt idx="22">
                  <c:v>0.32484076433121017</c:v>
                </c:pt>
                <c:pt idx="23">
                  <c:v>0.32484076433121017</c:v>
                </c:pt>
                <c:pt idx="24">
                  <c:v>0.34394904458598724</c:v>
                </c:pt>
                <c:pt idx="25">
                  <c:v>0.33974358974358976</c:v>
                </c:pt>
                <c:pt idx="26">
                  <c:v>0.30967741935483872</c:v>
                </c:pt>
                <c:pt idx="27">
                  <c:v>0.30128205128205127</c:v>
                </c:pt>
                <c:pt idx="28">
                  <c:v>0.28930817610062892</c:v>
                </c:pt>
                <c:pt idx="29">
                  <c:v>0.30519480519480519</c:v>
                </c:pt>
                <c:pt idx="30">
                  <c:v>0.28025477707006369</c:v>
                </c:pt>
                <c:pt idx="31">
                  <c:v>0.32278481012658228</c:v>
                </c:pt>
                <c:pt idx="32">
                  <c:v>0.36129032258064514</c:v>
                </c:pt>
                <c:pt idx="33">
                  <c:v>0.2929936305732484</c:v>
                </c:pt>
                <c:pt idx="34">
                  <c:v>0.33757961783439489</c:v>
                </c:pt>
                <c:pt idx="35">
                  <c:v>0.34177215189873417</c:v>
                </c:pt>
              </c:numCache>
            </c:numRef>
          </c:val>
          <c:extLst>
            <c:ext xmlns:c16="http://schemas.microsoft.com/office/drawing/2014/chart" uri="{C3380CC4-5D6E-409C-BE32-E72D297353CC}">
              <c16:uniqueId val="{0000000B-0CBB-412E-9765-C57829382016}"/>
            </c:ext>
          </c:extLst>
        </c:ser>
        <c:dLbls>
          <c:showLegendKey val="0"/>
          <c:showVal val="0"/>
          <c:showCatName val="0"/>
          <c:showSerName val="0"/>
          <c:showPercent val="0"/>
          <c:showBubbleSize val="0"/>
        </c:dLbls>
        <c:gapWidth val="3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776911868510255"/>
          <c:y val="0.9113445620748627"/>
          <c:w val="0.77115773434893142"/>
          <c:h val="7.087541964231217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02477311748841"/>
          <c:y val="7.058591323612684E-2"/>
          <c:w val="0.61452497751614754"/>
          <c:h val="0.81254051826459628"/>
        </c:manualLayout>
      </c:layout>
      <c:barChart>
        <c:barDir val="bar"/>
        <c:grouping val="stacked"/>
        <c:varyColors val="0"/>
        <c:ser>
          <c:idx val="0"/>
          <c:order val="0"/>
          <c:tx>
            <c:strRef>
              <c:f>'20-2開発スタイル・位置づけ'!$M$5</c:f>
              <c:strCache>
                <c:ptCount val="1"/>
                <c:pt idx="0">
                  <c:v>ほぼすべて（９割以上）</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'20-2開発スタイル・位置づけ'!$L$117:$L$153</c:f>
              <c:strCache>
                <c:ptCount val="36"/>
                <c:pt idx="0">
                  <c:v>【現在】　　　　　　　　　　　　　　　　　　　　　　　　</c:v>
                </c:pt>
                <c:pt idx="1">
                  <c:v>ウォーターフォール開発／V字開発（n=321）</c:v>
                </c:pt>
                <c:pt idx="2">
                  <c:v>アジャイル開発（n=324）</c:v>
                </c:pt>
                <c:pt idx="3">
                  <c:v>モデルベース開発（n=298）</c:v>
                </c:pt>
                <c:pt idx="4">
                  <c:v>プロダクトライン開発（n=303）</c:v>
                </c:pt>
                <c:pt idx="5">
                  <c:v>ソフトウェアファースト開発（n=304）</c:v>
                </c:pt>
                <c:pt idx="6">
                  <c:v>DevOpsを導入した開発（n=303）</c:v>
                </c:pt>
                <c:pt idx="7">
                  <c:v>CI/CDを活用した開発（n=301）</c:v>
                </c:pt>
                <c:pt idx="8">
                  <c:v>自動コード生成を活用した開発（n=302）</c:v>
                </c:pt>
                <c:pt idx="9">
                  <c:v>ノーコード／ローコード開発（n=305）</c:v>
                </c:pt>
                <c:pt idx="10">
                  <c:v>新規開発（派生・再利用開発以外のもの）（n=305）</c:v>
                </c:pt>
                <c:pt idx="11">
                  <c:v>派生・再利用開発（n=299）</c:v>
                </c:pt>
                <c:pt idx="12">
                  <c:v>スクラッチ開発（n=308）</c:v>
                </c:pt>
                <c:pt idx="13">
                  <c:v>標準プラットフォームを利用した開発（n=302）</c:v>
                </c:pt>
                <c:pt idx="14">
                  <c:v>OSSを利用した開発（n=302）</c:v>
                </c:pt>
                <c:pt idx="15">
                  <c:v>商用ソフトウェア（有償・無償を含む）を利用した開発（n=306）</c:v>
                </c:pt>
                <c:pt idx="16">
                  <c:v>擦り合わせ開発（n=303）</c:v>
                </c:pt>
                <c:pt idx="17">
                  <c:v>組み合わせ開発（n=304）</c:v>
                </c:pt>
                <c:pt idx="18">
                  <c:v>【5年後】　　　　　　　　　　　　　　　　　　　　　　　</c:v>
                </c:pt>
                <c:pt idx="19">
                  <c:v>ウォーターフォール開発／V字開発（n=316）</c:v>
                </c:pt>
                <c:pt idx="20">
                  <c:v>アジャイル開発（n=324）</c:v>
                </c:pt>
                <c:pt idx="21">
                  <c:v>モデルベース開発（n=309）</c:v>
                </c:pt>
                <c:pt idx="22">
                  <c:v>プロダクトライン開発（n=309）</c:v>
                </c:pt>
                <c:pt idx="23">
                  <c:v>ソフトウェアファースト開発（n=312）</c:v>
                </c:pt>
                <c:pt idx="24">
                  <c:v>DevOpsを導入した開発（n=307）</c:v>
                </c:pt>
                <c:pt idx="25">
                  <c:v>CI/CDを活用した開発（n=308）</c:v>
                </c:pt>
                <c:pt idx="26">
                  <c:v>自動コード生成を活用した開発（n=309）</c:v>
                </c:pt>
                <c:pt idx="27">
                  <c:v>ノーコード／ローコード開発（n=313）</c:v>
                </c:pt>
                <c:pt idx="28">
                  <c:v>新規開発（派生・再利用開発以外のもの）（n=311）</c:v>
                </c:pt>
                <c:pt idx="29">
                  <c:v>派生・再利用開発（n=310）</c:v>
                </c:pt>
                <c:pt idx="30">
                  <c:v>スクラッチ開発（n=311）</c:v>
                </c:pt>
                <c:pt idx="31">
                  <c:v>標準プラットフォームを利用した開発（n=311）</c:v>
                </c:pt>
                <c:pt idx="32">
                  <c:v>OSSを利用した開発（n=310）</c:v>
                </c:pt>
                <c:pt idx="33">
                  <c:v>商用ソフトウェア（有償・無償を含む）を利用した開発（n=314）</c:v>
                </c:pt>
                <c:pt idx="34">
                  <c:v>擦り合わせ開発（n=311）</c:v>
                </c:pt>
                <c:pt idx="35">
                  <c:v>組み合わせ開発（n=314）</c:v>
                </c:pt>
              </c:strCache>
            </c:strRef>
          </c:cat>
          <c:val>
            <c:numRef>
              <c:f>'20-2開発スタイル・位置づけ'!$M$117:$M$153</c:f>
              <c:numCache>
                <c:formatCode>0.0%</c:formatCode>
                <c:ptCount val="37"/>
                <c:pt idx="1">
                  <c:v>0.16822429906542055</c:v>
                </c:pt>
                <c:pt idx="2">
                  <c:v>6.1728395061728392E-2</c:v>
                </c:pt>
                <c:pt idx="3">
                  <c:v>2.0134228187919462E-2</c:v>
                </c:pt>
                <c:pt idx="4">
                  <c:v>1.65016501650165E-2</c:v>
                </c:pt>
                <c:pt idx="5">
                  <c:v>3.6184210526315791E-2</c:v>
                </c:pt>
                <c:pt idx="6">
                  <c:v>2.6402640264026403E-2</c:v>
                </c:pt>
                <c:pt idx="7">
                  <c:v>1.9933554817275746E-2</c:v>
                </c:pt>
                <c:pt idx="8">
                  <c:v>6.6225165562913907E-3</c:v>
                </c:pt>
                <c:pt idx="9">
                  <c:v>1.9672131147540985E-2</c:v>
                </c:pt>
                <c:pt idx="10">
                  <c:v>1.3114754098360656E-2</c:v>
                </c:pt>
                <c:pt idx="11">
                  <c:v>3.678929765886288E-2</c:v>
                </c:pt>
                <c:pt idx="12">
                  <c:v>4.2207792207792208E-2</c:v>
                </c:pt>
                <c:pt idx="13">
                  <c:v>2.9801324503311258E-2</c:v>
                </c:pt>
                <c:pt idx="14">
                  <c:v>3.9735099337748346E-2</c:v>
                </c:pt>
                <c:pt idx="15">
                  <c:v>4.5751633986928102E-2</c:v>
                </c:pt>
                <c:pt idx="16">
                  <c:v>2.3102310231023101E-2</c:v>
                </c:pt>
                <c:pt idx="17">
                  <c:v>1.3157894736842105E-2</c:v>
                </c:pt>
                <c:pt idx="19">
                  <c:v>4.1139240506329111E-2</c:v>
                </c:pt>
                <c:pt idx="20">
                  <c:v>0.10802469135802469</c:v>
                </c:pt>
                <c:pt idx="21">
                  <c:v>3.8834951456310676E-2</c:v>
                </c:pt>
                <c:pt idx="22">
                  <c:v>3.8834951456310676E-2</c:v>
                </c:pt>
                <c:pt idx="23">
                  <c:v>4.4871794871794872E-2</c:v>
                </c:pt>
                <c:pt idx="24">
                  <c:v>5.2117263843648211E-2</c:v>
                </c:pt>
                <c:pt idx="25">
                  <c:v>4.2207792207792208E-2</c:v>
                </c:pt>
                <c:pt idx="26">
                  <c:v>3.5598705501618123E-2</c:v>
                </c:pt>
                <c:pt idx="27">
                  <c:v>4.1533546325878593E-2</c:v>
                </c:pt>
                <c:pt idx="28">
                  <c:v>2.2508038585209004E-2</c:v>
                </c:pt>
                <c:pt idx="29">
                  <c:v>3.2258064516129031E-2</c:v>
                </c:pt>
                <c:pt idx="30">
                  <c:v>3.8585209003215437E-2</c:v>
                </c:pt>
                <c:pt idx="31">
                  <c:v>3.8585209003215437E-2</c:v>
                </c:pt>
                <c:pt idx="32">
                  <c:v>5.1612903225806452E-2</c:v>
                </c:pt>
                <c:pt idx="33">
                  <c:v>3.5031847133757961E-2</c:v>
                </c:pt>
                <c:pt idx="34">
                  <c:v>2.5723472668810289E-2</c:v>
                </c:pt>
                <c:pt idx="35">
                  <c:v>1.9108280254777069E-2</c:v>
                </c:pt>
              </c:numCache>
            </c:numRef>
          </c:val>
          <c:extLst>
            <c:ext xmlns:c16="http://schemas.microsoft.com/office/drawing/2014/chart" uri="{C3380CC4-5D6E-409C-BE32-E72D297353CC}">
              <c16:uniqueId val="{0000000A-6506-473B-90EE-657808332DF8}"/>
            </c:ext>
          </c:extLst>
        </c:ser>
        <c:ser>
          <c:idx val="2"/>
          <c:order val="1"/>
          <c:tx>
            <c:strRef>
              <c:f>'20-2開発スタイル・位置づけ'!$N$5</c:f>
              <c:strCache>
                <c:ptCount val="1"/>
                <c:pt idx="0">
                  <c:v>どちらかというと多い（６割以上９割未満）</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'20-2開発スタイル・位置づけ'!$L$117:$L$153</c:f>
              <c:strCache>
                <c:ptCount val="36"/>
                <c:pt idx="0">
                  <c:v>【現在】　　　　　　　　　　　　　　　　　　　　　　　　</c:v>
                </c:pt>
                <c:pt idx="1">
                  <c:v>ウォーターフォール開発／V字開発（n=321）</c:v>
                </c:pt>
                <c:pt idx="2">
                  <c:v>アジャイル開発（n=324）</c:v>
                </c:pt>
                <c:pt idx="3">
                  <c:v>モデルベース開発（n=298）</c:v>
                </c:pt>
                <c:pt idx="4">
                  <c:v>プロダクトライン開発（n=303）</c:v>
                </c:pt>
                <c:pt idx="5">
                  <c:v>ソフトウェアファースト開発（n=304）</c:v>
                </c:pt>
                <c:pt idx="6">
                  <c:v>DevOpsを導入した開発（n=303）</c:v>
                </c:pt>
                <c:pt idx="7">
                  <c:v>CI/CDを活用した開発（n=301）</c:v>
                </c:pt>
                <c:pt idx="8">
                  <c:v>自動コード生成を活用した開発（n=302）</c:v>
                </c:pt>
                <c:pt idx="9">
                  <c:v>ノーコード／ローコード開発（n=305）</c:v>
                </c:pt>
                <c:pt idx="10">
                  <c:v>新規開発（派生・再利用開発以外のもの）（n=305）</c:v>
                </c:pt>
                <c:pt idx="11">
                  <c:v>派生・再利用開発（n=299）</c:v>
                </c:pt>
                <c:pt idx="12">
                  <c:v>スクラッチ開発（n=308）</c:v>
                </c:pt>
                <c:pt idx="13">
                  <c:v>標準プラットフォームを利用した開発（n=302）</c:v>
                </c:pt>
                <c:pt idx="14">
                  <c:v>OSSを利用した開発（n=302）</c:v>
                </c:pt>
                <c:pt idx="15">
                  <c:v>商用ソフトウェア（有償・無償を含む）を利用した開発（n=306）</c:v>
                </c:pt>
                <c:pt idx="16">
                  <c:v>擦り合わせ開発（n=303）</c:v>
                </c:pt>
                <c:pt idx="17">
                  <c:v>組み合わせ開発（n=304）</c:v>
                </c:pt>
                <c:pt idx="18">
                  <c:v>【5年後】　　　　　　　　　　　　　　　　　　　　　　　</c:v>
                </c:pt>
                <c:pt idx="19">
                  <c:v>ウォーターフォール開発／V字開発（n=316）</c:v>
                </c:pt>
                <c:pt idx="20">
                  <c:v>アジャイル開発（n=324）</c:v>
                </c:pt>
                <c:pt idx="21">
                  <c:v>モデルベース開発（n=309）</c:v>
                </c:pt>
                <c:pt idx="22">
                  <c:v>プロダクトライン開発（n=309）</c:v>
                </c:pt>
                <c:pt idx="23">
                  <c:v>ソフトウェアファースト開発（n=312）</c:v>
                </c:pt>
                <c:pt idx="24">
                  <c:v>DevOpsを導入した開発（n=307）</c:v>
                </c:pt>
                <c:pt idx="25">
                  <c:v>CI/CDを活用した開発（n=308）</c:v>
                </c:pt>
                <c:pt idx="26">
                  <c:v>自動コード生成を活用した開発（n=309）</c:v>
                </c:pt>
                <c:pt idx="27">
                  <c:v>ノーコード／ローコード開発（n=313）</c:v>
                </c:pt>
                <c:pt idx="28">
                  <c:v>新規開発（派生・再利用開発以外のもの）（n=311）</c:v>
                </c:pt>
                <c:pt idx="29">
                  <c:v>派生・再利用開発（n=310）</c:v>
                </c:pt>
                <c:pt idx="30">
                  <c:v>スクラッチ開発（n=311）</c:v>
                </c:pt>
                <c:pt idx="31">
                  <c:v>標準プラットフォームを利用した開発（n=311）</c:v>
                </c:pt>
                <c:pt idx="32">
                  <c:v>OSSを利用した開発（n=310）</c:v>
                </c:pt>
                <c:pt idx="33">
                  <c:v>商用ソフトウェア（有償・無償を含む）を利用した開発（n=314）</c:v>
                </c:pt>
                <c:pt idx="34">
                  <c:v>擦り合わせ開発（n=311）</c:v>
                </c:pt>
                <c:pt idx="35">
                  <c:v>組み合わせ開発（n=314）</c:v>
                </c:pt>
              </c:strCache>
            </c:strRef>
          </c:cat>
          <c:val>
            <c:numRef>
              <c:f>'20-2開発スタイル・位置づけ'!$N$117:$N$153</c:f>
              <c:numCache>
                <c:formatCode>0.0%</c:formatCode>
                <c:ptCount val="37"/>
                <c:pt idx="1">
                  <c:v>0.30218068535825543</c:v>
                </c:pt>
                <c:pt idx="2">
                  <c:v>9.8765432098765427E-2</c:v>
                </c:pt>
                <c:pt idx="3">
                  <c:v>4.6979865771812082E-2</c:v>
                </c:pt>
                <c:pt idx="4">
                  <c:v>4.6204620462046202E-2</c:v>
                </c:pt>
                <c:pt idx="5">
                  <c:v>5.2631578947368418E-2</c:v>
                </c:pt>
                <c:pt idx="6">
                  <c:v>4.6204620462046202E-2</c:v>
                </c:pt>
                <c:pt idx="7">
                  <c:v>3.3222591362126248E-2</c:v>
                </c:pt>
                <c:pt idx="8">
                  <c:v>3.3112582781456956E-2</c:v>
                </c:pt>
                <c:pt idx="9">
                  <c:v>3.6065573770491806E-2</c:v>
                </c:pt>
                <c:pt idx="10">
                  <c:v>6.5573770491803282E-2</c:v>
                </c:pt>
                <c:pt idx="11">
                  <c:v>0.16722408026755853</c:v>
                </c:pt>
                <c:pt idx="12">
                  <c:v>0.13311688311688311</c:v>
                </c:pt>
                <c:pt idx="13">
                  <c:v>0.12582781456953643</c:v>
                </c:pt>
                <c:pt idx="14">
                  <c:v>0.10927152317880795</c:v>
                </c:pt>
                <c:pt idx="15">
                  <c:v>9.4771241830065356E-2</c:v>
                </c:pt>
                <c:pt idx="16">
                  <c:v>7.590759075907591E-2</c:v>
                </c:pt>
                <c:pt idx="17">
                  <c:v>7.8947368421052627E-2</c:v>
                </c:pt>
                <c:pt idx="19">
                  <c:v>0.16455696202531644</c:v>
                </c:pt>
                <c:pt idx="20">
                  <c:v>0.13580246913580246</c:v>
                </c:pt>
                <c:pt idx="21">
                  <c:v>8.0906148867313912E-2</c:v>
                </c:pt>
                <c:pt idx="22">
                  <c:v>6.7961165048543687E-2</c:v>
                </c:pt>
                <c:pt idx="23">
                  <c:v>7.371794871794872E-2</c:v>
                </c:pt>
                <c:pt idx="24">
                  <c:v>8.4690553745928335E-2</c:v>
                </c:pt>
                <c:pt idx="25">
                  <c:v>6.1688311688311688E-2</c:v>
                </c:pt>
                <c:pt idx="26">
                  <c:v>6.7961165048543687E-2</c:v>
                </c:pt>
                <c:pt idx="27">
                  <c:v>6.070287539936102E-2</c:v>
                </c:pt>
                <c:pt idx="28">
                  <c:v>9.9678456591639875E-2</c:v>
                </c:pt>
                <c:pt idx="29">
                  <c:v>0.15161290322580645</c:v>
                </c:pt>
                <c:pt idx="30">
                  <c:v>9.0032154340836015E-2</c:v>
                </c:pt>
                <c:pt idx="31">
                  <c:v>0.13504823151125403</c:v>
                </c:pt>
                <c:pt idx="32">
                  <c:v>0.13225806451612904</c:v>
                </c:pt>
                <c:pt idx="33">
                  <c:v>7.6433121019108277E-2</c:v>
                </c:pt>
                <c:pt idx="34">
                  <c:v>8.0385852090032156E-2</c:v>
                </c:pt>
                <c:pt idx="35">
                  <c:v>8.2802547770700632E-2</c:v>
                </c:pt>
              </c:numCache>
            </c:numRef>
          </c:val>
          <c:extLst>
            <c:ext xmlns:c16="http://schemas.microsoft.com/office/drawing/2014/chart" uri="{C3380CC4-5D6E-409C-BE32-E72D297353CC}">
              <c16:uniqueId val="{0000000B-6506-473B-90EE-657808332DF8}"/>
            </c:ext>
          </c:extLst>
        </c:ser>
        <c:ser>
          <c:idx val="1"/>
          <c:order val="2"/>
          <c:tx>
            <c:strRef>
              <c:f>'20-2開発スタイル・位置づけ'!$O$5</c:f>
              <c:strCache>
                <c:ptCount val="1"/>
                <c:pt idx="0">
                  <c:v>ほぼ半々（４割以上６割未満）</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'20-2開発スタイル・位置づけ'!$L$117:$L$153</c:f>
              <c:strCache>
                <c:ptCount val="36"/>
                <c:pt idx="0">
                  <c:v>【現在】　　　　　　　　　　　　　　　　　　　　　　　　</c:v>
                </c:pt>
                <c:pt idx="1">
                  <c:v>ウォーターフォール開発／V字開発（n=321）</c:v>
                </c:pt>
                <c:pt idx="2">
                  <c:v>アジャイル開発（n=324）</c:v>
                </c:pt>
                <c:pt idx="3">
                  <c:v>モデルベース開発（n=298）</c:v>
                </c:pt>
                <c:pt idx="4">
                  <c:v>プロダクトライン開発（n=303）</c:v>
                </c:pt>
                <c:pt idx="5">
                  <c:v>ソフトウェアファースト開発（n=304）</c:v>
                </c:pt>
                <c:pt idx="6">
                  <c:v>DevOpsを導入した開発（n=303）</c:v>
                </c:pt>
                <c:pt idx="7">
                  <c:v>CI/CDを活用した開発（n=301）</c:v>
                </c:pt>
                <c:pt idx="8">
                  <c:v>自動コード生成を活用した開発（n=302）</c:v>
                </c:pt>
                <c:pt idx="9">
                  <c:v>ノーコード／ローコード開発（n=305）</c:v>
                </c:pt>
                <c:pt idx="10">
                  <c:v>新規開発（派生・再利用開発以外のもの）（n=305）</c:v>
                </c:pt>
                <c:pt idx="11">
                  <c:v>派生・再利用開発（n=299）</c:v>
                </c:pt>
                <c:pt idx="12">
                  <c:v>スクラッチ開発（n=308）</c:v>
                </c:pt>
                <c:pt idx="13">
                  <c:v>標準プラットフォームを利用した開発（n=302）</c:v>
                </c:pt>
                <c:pt idx="14">
                  <c:v>OSSを利用した開発（n=302）</c:v>
                </c:pt>
                <c:pt idx="15">
                  <c:v>商用ソフトウェア（有償・無償を含む）を利用した開発（n=306）</c:v>
                </c:pt>
                <c:pt idx="16">
                  <c:v>擦り合わせ開発（n=303）</c:v>
                </c:pt>
                <c:pt idx="17">
                  <c:v>組み合わせ開発（n=304）</c:v>
                </c:pt>
                <c:pt idx="18">
                  <c:v>【5年後】　　　　　　　　　　　　　　　　　　　　　　　</c:v>
                </c:pt>
                <c:pt idx="19">
                  <c:v>ウォーターフォール開発／V字開発（n=316）</c:v>
                </c:pt>
                <c:pt idx="20">
                  <c:v>アジャイル開発（n=324）</c:v>
                </c:pt>
                <c:pt idx="21">
                  <c:v>モデルベース開発（n=309）</c:v>
                </c:pt>
                <c:pt idx="22">
                  <c:v>プロダクトライン開発（n=309）</c:v>
                </c:pt>
                <c:pt idx="23">
                  <c:v>ソフトウェアファースト開発（n=312）</c:v>
                </c:pt>
                <c:pt idx="24">
                  <c:v>DevOpsを導入した開発（n=307）</c:v>
                </c:pt>
                <c:pt idx="25">
                  <c:v>CI/CDを活用した開発（n=308）</c:v>
                </c:pt>
                <c:pt idx="26">
                  <c:v>自動コード生成を活用した開発（n=309）</c:v>
                </c:pt>
                <c:pt idx="27">
                  <c:v>ノーコード／ローコード開発（n=313）</c:v>
                </c:pt>
                <c:pt idx="28">
                  <c:v>新規開発（派生・再利用開発以外のもの）（n=311）</c:v>
                </c:pt>
                <c:pt idx="29">
                  <c:v>派生・再利用開発（n=310）</c:v>
                </c:pt>
                <c:pt idx="30">
                  <c:v>スクラッチ開発（n=311）</c:v>
                </c:pt>
                <c:pt idx="31">
                  <c:v>標準プラットフォームを利用した開発（n=311）</c:v>
                </c:pt>
                <c:pt idx="32">
                  <c:v>OSSを利用した開発（n=310）</c:v>
                </c:pt>
                <c:pt idx="33">
                  <c:v>商用ソフトウェア（有償・無償を含む）を利用した開発（n=314）</c:v>
                </c:pt>
                <c:pt idx="34">
                  <c:v>擦り合わせ開発（n=311）</c:v>
                </c:pt>
                <c:pt idx="35">
                  <c:v>組み合わせ開発（n=314）</c:v>
                </c:pt>
              </c:strCache>
            </c:strRef>
          </c:cat>
          <c:val>
            <c:numRef>
              <c:f>'20-2開発スタイル・位置づけ'!$O$117:$O$153</c:f>
              <c:numCache>
                <c:formatCode>0.0%</c:formatCode>
                <c:ptCount val="37"/>
                <c:pt idx="1">
                  <c:v>0.12149532710280374</c:v>
                </c:pt>
                <c:pt idx="2">
                  <c:v>0.12037037037037036</c:v>
                </c:pt>
                <c:pt idx="3">
                  <c:v>4.6979865771812082E-2</c:v>
                </c:pt>
                <c:pt idx="4">
                  <c:v>5.2805280528052806E-2</c:v>
                </c:pt>
                <c:pt idx="5">
                  <c:v>5.921052631578947E-2</c:v>
                </c:pt>
                <c:pt idx="6">
                  <c:v>6.6006600660066E-2</c:v>
                </c:pt>
                <c:pt idx="7">
                  <c:v>3.9867109634551492E-2</c:v>
                </c:pt>
                <c:pt idx="8">
                  <c:v>3.6423841059602648E-2</c:v>
                </c:pt>
                <c:pt idx="9">
                  <c:v>1.9672131147540985E-2</c:v>
                </c:pt>
                <c:pt idx="10">
                  <c:v>0.1540983606557377</c:v>
                </c:pt>
                <c:pt idx="11">
                  <c:v>0.20066889632107024</c:v>
                </c:pt>
                <c:pt idx="12">
                  <c:v>0.1461038961038961</c:v>
                </c:pt>
                <c:pt idx="13">
                  <c:v>0.17549668874172186</c:v>
                </c:pt>
                <c:pt idx="14">
                  <c:v>0.15894039735099338</c:v>
                </c:pt>
                <c:pt idx="15">
                  <c:v>0.15686274509803921</c:v>
                </c:pt>
                <c:pt idx="16">
                  <c:v>8.2508250825082508E-2</c:v>
                </c:pt>
                <c:pt idx="17">
                  <c:v>7.2368421052631582E-2</c:v>
                </c:pt>
                <c:pt idx="19">
                  <c:v>0.23734177215189872</c:v>
                </c:pt>
                <c:pt idx="20">
                  <c:v>0.25</c:v>
                </c:pt>
                <c:pt idx="21">
                  <c:v>0.11326860841423948</c:v>
                </c:pt>
                <c:pt idx="22">
                  <c:v>9.7087378640776698E-2</c:v>
                </c:pt>
                <c:pt idx="23">
                  <c:v>8.9743589743589744E-2</c:v>
                </c:pt>
                <c:pt idx="24">
                  <c:v>9.4462540716612378E-2</c:v>
                </c:pt>
                <c:pt idx="25">
                  <c:v>9.7402597402597407E-2</c:v>
                </c:pt>
                <c:pt idx="26">
                  <c:v>0.12621359223300971</c:v>
                </c:pt>
                <c:pt idx="27">
                  <c:v>0.14376996805111822</c:v>
                </c:pt>
                <c:pt idx="28">
                  <c:v>0.18971061093247588</c:v>
                </c:pt>
                <c:pt idx="29">
                  <c:v>0.23548387096774193</c:v>
                </c:pt>
                <c:pt idx="30">
                  <c:v>0.16398713826366559</c:v>
                </c:pt>
                <c:pt idx="31">
                  <c:v>0.18971061093247588</c:v>
                </c:pt>
                <c:pt idx="32">
                  <c:v>0.16774193548387098</c:v>
                </c:pt>
                <c:pt idx="33">
                  <c:v>0.20063694267515925</c:v>
                </c:pt>
                <c:pt idx="34">
                  <c:v>0.1157556270096463</c:v>
                </c:pt>
                <c:pt idx="35">
                  <c:v>0.11464968152866242</c:v>
                </c:pt>
              </c:numCache>
            </c:numRef>
          </c:val>
          <c:extLst>
            <c:ext xmlns:c16="http://schemas.microsoft.com/office/drawing/2014/chart" uri="{C3380CC4-5D6E-409C-BE32-E72D297353CC}">
              <c16:uniqueId val="{0000000C-6506-473B-90EE-657808332DF8}"/>
            </c:ext>
          </c:extLst>
        </c:ser>
        <c:ser>
          <c:idx val="3"/>
          <c:order val="3"/>
          <c:tx>
            <c:strRef>
              <c:f>'20-2開発スタイル・位置づけ'!$P$5</c:f>
              <c:strCache>
                <c:ptCount val="1"/>
                <c:pt idx="0">
                  <c:v>どちらかというと少ない（１割以上４割未満）</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'20-2開発スタイル・位置づけ'!$L$117:$L$153</c:f>
              <c:strCache>
                <c:ptCount val="36"/>
                <c:pt idx="0">
                  <c:v>【現在】　　　　　　　　　　　　　　　　　　　　　　　　</c:v>
                </c:pt>
                <c:pt idx="1">
                  <c:v>ウォーターフォール開発／V字開発（n=321）</c:v>
                </c:pt>
                <c:pt idx="2">
                  <c:v>アジャイル開発（n=324）</c:v>
                </c:pt>
                <c:pt idx="3">
                  <c:v>モデルベース開発（n=298）</c:v>
                </c:pt>
                <c:pt idx="4">
                  <c:v>プロダクトライン開発（n=303）</c:v>
                </c:pt>
                <c:pt idx="5">
                  <c:v>ソフトウェアファースト開発（n=304）</c:v>
                </c:pt>
                <c:pt idx="6">
                  <c:v>DevOpsを導入した開発（n=303）</c:v>
                </c:pt>
                <c:pt idx="7">
                  <c:v>CI/CDを活用した開発（n=301）</c:v>
                </c:pt>
                <c:pt idx="8">
                  <c:v>自動コード生成を活用した開発（n=302）</c:v>
                </c:pt>
                <c:pt idx="9">
                  <c:v>ノーコード／ローコード開発（n=305）</c:v>
                </c:pt>
                <c:pt idx="10">
                  <c:v>新規開発（派生・再利用開発以外のもの）（n=305）</c:v>
                </c:pt>
                <c:pt idx="11">
                  <c:v>派生・再利用開発（n=299）</c:v>
                </c:pt>
                <c:pt idx="12">
                  <c:v>スクラッチ開発（n=308）</c:v>
                </c:pt>
                <c:pt idx="13">
                  <c:v>標準プラットフォームを利用した開発（n=302）</c:v>
                </c:pt>
                <c:pt idx="14">
                  <c:v>OSSを利用した開発（n=302）</c:v>
                </c:pt>
                <c:pt idx="15">
                  <c:v>商用ソフトウェア（有償・無償を含む）を利用した開発（n=306）</c:v>
                </c:pt>
                <c:pt idx="16">
                  <c:v>擦り合わせ開発（n=303）</c:v>
                </c:pt>
                <c:pt idx="17">
                  <c:v>組み合わせ開発（n=304）</c:v>
                </c:pt>
                <c:pt idx="18">
                  <c:v>【5年後】　　　　　　　　　　　　　　　　　　　　　　　</c:v>
                </c:pt>
                <c:pt idx="19">
                  <c:v>ウォーターフォール開発／V字開発（n=316）</c:v>
                </c:pt>
                <c:pt idx="20">
                  <c:v>アジャイル開発（n=324）</c:v>
                </c:pt>
                <c:pt idx="21">
                  <c:v>モデルベース開発（n=309）</c:v>
                </c:pt>
                <c:pt idx="22">
                  <c:v>プロダクトライン開発（n=309）</c:v>
                </c:pt>
                <c:pt idx="23">
                  <c:v>ソフトウェアファースト開発（n=312）</c:v>
                </c:pt>
                <c:pt idx="24">
                  <c:v>DevOpsを導入した開発（n=307）</c:v>
                </c:pt>
                <c:pt idx="25">
                  <c:v>CI/CDを活用した開発（n=308）</c:v>
                </c:pt>
                <c:pt idx="26">
                  <c:v>自動コード生成を活用した開発（n=309）</c:v>
                </c:pt>
                <c:pt idx="27">
                  <c:v>ノーコード／ローコード開発（n=313）</c:v>
                </c:pt>
                <c:pt idx="28">
                  <c:v>新規開発（派生・再利用開発以外のもの）（n=311）</c:v>
                </c:pt>
                <c:pt idx="29">
                  <c:v>派生・再利用開発（n=310）</c:v>
                </c:pt>
                <c:pt idx="30">
                  <c:v>スクラッチ開発（n=311）</c:v>
                </c:pt>
                <c:pt idx="31">
                  <c:v>標準プラットフォームを利用した開発（n=311）</c:v>
                </c:pt>
                <c:pt idx="32">
                  <c:v>OSSを利用した開発（n=310）</c:v>
                </c:pt>
                <c:pt idx="33">
                  <c:v>商用ソフトウェア（有償・無償を含む）を利用した開発（n=314）</c:v>
                </c:pt>
                <c:pt idx="34">
                  <c:v>擦り合わせ開発（n=311）</c:v>
                </c:pt>
                <c:pt idx="35">
                  <c:v>組み合わせ開発（n=314）</c:v>
                </c:pt>
              </c:strCache>
            </c:strRef>
          </c:cat>
          <c:val>
            <c:numRef>
              <c:f>'20-2開発スタイル・位置づけ'!$P$117:$P$153</c:f>
              <c:numCache>
                <c:formatCode>0.0%</c:formatCode>
                <c:ptCount val="37"/>
                <c:pt idx="1">
                  <c:v>7.1651090342679122E-2</c:v>
                </c:pt>
                <c:pt idx="2">
                  <c:v>0.24691358024691357</c:v>
                </c:pt>
                <c:pt idx="3">
                  <c:v>0.13087248322147652</c:v>
                </c:pt>
                <c:pt idx="4">
                  <c:v>0.132013201320132</c:v>
                </c:pt>
                <c:pt idx="5">
                  <c:v>0.10855263157894737</c:v>
                </c:pt>
                <c:pt idx="6">
                  <c:v>0.11551155115511551</c:v>
                </c:pt>
                <c:pt idx="7">
                  <c:v>0.11295681063122924</c:v>
                </c:pt>
                <c:pt idx="8">
                  <c:v>0.15562913907284767</c:v>
                </c:pt>
                <c:pt idx="9">
                  <c:v>0.17049180327868851</c:v>
                </c:pt>
                <c:pt idx="10">
                  <c:v>0.28524590163934427</c:v>
                </c:pt>
                <c:pt idx="11">
                  <c:v>0.17391304347826086</c:v>
                </c:pt>
                <c:pt idx="12">
                  <c:v>0.19480519480519481</c:v>
                </c:pt>
                <c:pt idx="13">
                  <c:v>0.15894039735099338</c:v>
                </c:pt>
                <c:pt idx="14">
                  <c:v>0.14238410596026491</c:v>
                </c:pt>
                <c:pt idx="15">
                  <c:v>0.20261437908496732</c:v>
                </c:pt>
                <c:pt idx="16">
                  <c:v>0.13531353135313531</c:v>
                </c:pt>
                <c:pt idx="17">
                  <c:v>0.14473684210526316</c:v>
                </c:pt>
                <c:pt idx="19">
                  <c:v>0.16139240506329114</c:v>
                </c:pt>
                <c:pt idx="20">
                  <c:v>0.12037037037037036</c:v>
                </c:pt>
                <c:pt idx="21">
                  <c:v>0.10355987055016182</c:v>
                </c:pt>
                <c:pt idx="22">
                  <c:v>9.3851132686084138E-2</c:v>
                </c:pt>
                <c:pt idx="23">
                  <c:v>9.6153846153846159E-2</c:v>
                </c:pt>
                <c:pt idx="24">
                  <c:v>8.7947882736156349E-2</c:v>
                </c:pt>
                <c:pt idx="25">
                  <c:v>9.7402597402597407E-2</c:v>
                </c:pt>
                <c:pt idx="26">
                  <c:v>0.12944983818770225</c:v>
                </c:pt>
                <c:pt idx="27">
                  <c:v>0.17252396166134185</c:v>
                </c:pt>
                <c:pt idx="28">
                  <c:v>0.17684887459807075</c:v>
                </c:pt>
                <c:pt idx="29">
                  <c:v>0.12580645161290321</c:v>
                </c:pt>
                <c:pt idx="30">
                  <c:v>0.16398713826366559</c:v>
                </c:pt>
                <c:pt idx="31">
                  <c:v>0.12861736334405144</c:v>
                </c:pt>
                <c:pt idx="32">
                  <c:v>0.1064516129032258</c:v>
                </c:pt>
                <c:pt idx="33">
                  <c:v>0.14968152866242038</c:v>
                </c:pt>
                <c:pt idx="34">
                  <c:v>0.12218649517684887</c:v>
                </c:pt>
                <c:pt idx="35">
                  <c:v>0.14968152866242038</c:v>
                </c:pt>
              </c:numCache>
            </c:numRef>
          </c:val>
          <c:extLst>
            <c:ext xmlns:c16="http://schemas.microsoft.com/office/drawing/2014/chart" uri="{C3380CC4-5D6E-409C-BE32-E72D297353CC}">
              <c16:uniqueId val="{0000000D-6506-473B-90EE-657808332DF8}"/>
            </c:ext>
          </c:extLst>
        </c:ser>
        <c:ser>
          <c:idx val="4"/>
          <c:order val="4"/>
          <c:tx>
            <c:strRef>
              <c:f>'20-2開発スタイル・位置づけ'!$Q$5</c:f>
              <c:strCache>
                <c:ptCount val="1"/>
                <c:pt idx="0">
                  <c:v>ほとんどない（１割未満）</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'20-2開発スタイル・位置づけ'!$L$117:$L$153</c:f>
              <c:strCache>
                <c:ptCount val="36"/>
                <c:pt idx="0">
                  <c:v>【現在】　　　　　　　　　　　　　　　　　　　　　　　　</c:v>
                </c:pt>
                <c:pt idx="1">
                  <c:v>ウォーターフォール開発／V字開発（n=321）</c:v>
                </c:pt>
                <c:pt idx="2">
                  <c:v>アジャイル開発（n=324）</c:v>
                </c:pt>
                <c:pt idx="3">
                  <c:v>モデルベース開発（n=298）</c:v>
                </c:pt>
                <c:pt idx="4">
                  <c:v>プロダクトライン開発（n=303）</c:v>
                </c:pt>
                <c:pt idx="5">
                  <c:v>ソフトウェアファースト開発（n=304）</c:v>
                </c:pt>
                <c:pt idx="6">
                  <c:v>DevOpsを導入した開発（n=303）</c:v>
                </c:pt>
                <c:pt idx="7">
                  <c:v>CI/CDを活用した開発（n=301）</c:v>
                </c:pt>
                <c:pt idx="8">
                  <c:v>自動コード生成を活用した開発（n=302）</c:v>
                </c:pt>
                <c:pt idx="9">
                  <c:v>ノーコード／ローコード開発（n=305）</c:v>
                </c:pt>
                <c:pt idx="10">
                  <c:v>新規開発（派生・再利用開発以外のもの）（n=305）</c:v>
                </c:pt>
                <c:pt idx="11">
                  <c:v>派生・再利用開発（n=299）</c:v>
                </c:pt>
                <c:pt idx="12">
                  <c:v>スクラッチ開発（n=308）</c:v>
                </c:pt>
                <c:pt idx="13">
                  <c:v>標準プラットフォームを利用した開発（n=302）</c:v>
                </c:pt>
                <c:pt idx="14">
                  <c:v>OSSを利用した開発（n=302）</c:v>
                </c:pt>
                <c:pt idx="15">
                  <c:v>商用ソフトウェア（有償・無償を含む）を利用した開発（n=306）</c:v>
                </c:pt>
                <c:pt idx="16">
                  <c:v>擦り合わせ開発（n=303）</c:v>
                </c:pt>
                <c:pt idx="17">
                  <c:v>組み合わせ開発（n=304）</c:v>
                </c:pt>
                <c:pt idx="18">
                  <c:v>【5年後】　　　　　　　　　　　　　　　　　　　　　　　</c:v>
                </c:pt>
                <c:pt idx="19">
                  <c:v>ウォーターフォール開発／V字開発（n=316）</c:v>
                </c:pt>
                <c:pt idx="20">
                  <c:v>アジャイル開発（n=324）</c:v>
                </c:pt>
                <c:pt idx="21">
                  <c:v>モデルベース開発（n=309）</c:v>
                </c:pt>
                <c:pt idx="22">
                  <c:v>プロダクトライン開発（n=309）</c:v>
                </c:pt>
                <c:pt idx="23">
                  <c:v>ソフトウェアファースト開発（n=312）</c:v>
                </c:pt>
                <c:pt idx="24">
                  <c:v>DevOpsを導入した開発（n=307）</c:v>
                </c:pt>
                <c:pt idx="25">
                  <c:v>CI/CDを活用した開発（n=308）</c:v>
                </c:pt>
                <c:pt idx="26">
                  <c:v>自動コード生成を活用した開発（n=309）</c:v>
                </c:pt>
                <c:pt idx="27">
                  <c:v>ノーコード／ローコード開発（n=313）</c:v>
                </c:pt>
                <c:pt idx="28">
                  <c:v>新規開発（派生・再利用開発以外のもの）（n=311）</c:v>
                </c:pt>
                <c:pt idx="29">
                  <c:v>派生・再利用開発（n=310）</c:v>
                </c:pt>
                <c:pt idx="30">
                  <c:v>スクラッチ開発（n=311）</c:v>
                </c:pt>
                <c:pt idx="31">
                  <c:v>標準プラットフォームを利用した開発（n=311）</c:v>
                </c:pt>
                <c:pt idx="32">
                  <c:v>OSSを利用した開発（n=310）</c:v>
                </c:pt>
                <c:pt idx="33">
                  <c:v>商用ソフトウェア（有償・無償を含む）を利用した開発（n=314）</c:v>
                </c:pt>
                <c:pt idx="34">
                  <c:v>擦り合わせ開発（n=311）</c:v>
                </c:pt>
                <c:pt idx="35">
                  <c:v>組み合わせ開発（n=314）</c:v>
                </c:pt>
              </c:strCache>
            </c:strRef>
          </c:cat>
          <c:val>
            <c:numRef>
              <c:f>'20-2開発スタイル・位置づけ'!$Q$117:$Q$153</c:f>
              <c:numCache>
                <c:formatCode>0.0%</c:formatCode>
                <c:ptCount val="37"/>
                <c:pt idx="1">
                  <c:v>0.15887850467289719</c:v>
                </c:pt>
                <c:pt idx="2">
                  <c:v>0.27777777777777779</c:v>
                </c:pt>
                <c:pt idx="3">
                  <c:v>0.45302013422818793</c:v>
                </c:pt>
                <c:pt idx="4">
                  <c:v>0.44224422442244227</c:v>
                </c:pt>
                <c:pt idx="5">
                  <c:v>0.4375</c:v>
                </c:pt>
                <c:pt idx="6">
                  <c:v>0.46204620462046203</c:v>
                </c:pt>
                <c:pt idx="7">
                  <c:v>0.49169435215946844</c:v>
                </c:pt>
                <c:pt idx="8">
                  <c:v>0.51324503311258274</c:v>
                </c:pt>
                <c:pt idx="9">
                  <c:v>0.50819672131147542</c:v>
                </c:pt>
                <c:pt idx="10">
                  <c:v>0.27540983606557379</c:v>
                </c:pt>
                <c:pt idx="11">
                  <c:v>0.20066889632107024</c:v>
                </c:pt>
                <c:pt idx="12">
                  <c:v>0.26948051948051949</c:v>
                </c:pt>
                <c:pt idx="13">
                  <c:v>0.27814569536423839</c:v>
                </c:pt>
                <c:pt idx="14">
                  <c:v>0.28476821192052981</c:v>
                </c:pt>
                <c:pt idx="15">
                  <c:v>0.2908496732026144</c:v>
                </c:pt>
                <c:pt idx="16">
                  <c:v>0.37293729372937295</c:v>
                </c:pt>
                <c:pt idx="17">
                  <c:v>0.37171052631578949</c:v>
                </c:pt>
                <c:pt idx="19">
                  <c:v>0.14556962025316456</c:v>
                </c:pt>
                <c:pt idx="20">
                  <c:v>0.12654320987654322</c:v>
                </c:pt>
                <c:pt idx="21">
                  <c:v>0.29126213592233008</c:v>
                </c:pt>
                <c:pt idx="22">
                  <c:v>0.30420711974110032</c:v>
                </c:pt>
                <c:pt idx="23">
                  <c:v>0.3141025641025641</c:v>
                </c:pt>
                <c:pt idx="24">
                  <c:v>0.31596091205211724</c:v>
                </c:pt>
                <c:pt idx="25">
                  <c:v>0.33441558441558439</c:v>
                </c:pt>
                <c:pt idx="26">
                  <c:v>0.32686084142394822</c:v>
                </c:pt>
                <c:pt idx="27">
                  <c:v>0.27156549520766771</c:v>
                </c:pt>
                <c:pt idx="28">
                  <c:v>0.20900321543408359</c:v>
                </c:pt>
                <c:pt idx="29">
                  <c:v>0.15806451612903225</c:v>
                </c:pt>
                <c:pt idx="30">
                  <c:v>0.25401929260450162</c:v>
                </c:pt>
                <c:pt idx="31">
                  <c:v>0.20900321543408359</c:v>
                </c:pt>
                <c:pt idx="32">
                  <c:v>0.22258064516129034</c:v>
                </c:pt>
                <c:pt idx="33">
                  <c:v>0.23248407643312102</c:v>
                </c:pt>
                <c:pt idx="34">
                  <c:v>0.29903536977491962</c:v>
                </c:pt>
                <c:pt idx="35">
                  <c:v>0.26114649681528662</c:v>
                </c:pt>
              </c:numCache>
            </c:numRef>
          </c:val>
          <c:extLst>
            <c:ext xmlns:c16="http://schemas.microsoft.com/office/drawing/2014/chart" uri="{C3380CC4-5D6E-409C-BE32-E72D297353CC}">
              <c16:uniqueId val="{0000000E-6506-473B-90EE-657808332DF8}"/>
            </c:ext>
          </c:extLst>
        </c:ser>
        <c:ser>
          <c:idx val="5"/>
          <c:order val="5"/>
          <c:tx>
            <c:strRef>
              <c:f>'20-2開発スタイル・位置づけ'!$R$5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'20-2開発スタイル・位置づけ'!$L$117:$L$153</c:f>
              <c:strCache>
                <c:ptCount val="36"/>
                <c:pt idx="0">
                  <c:v>【現在】　　　　　　　　　　　　　　　　　　　　　　　　</c:v>
                </c:pt>
                <c:pt idx="1">
                  <c:v>ウォーターフォール開発／V字開発（n=321）</c:v>
                </c:pt>
                <c:pt idx="2">
                  <c:v>アジャイル開発（n=324）</c:v>
                </c:pt>
                <c:pt idx="3">
                  <c:v>モデルベース開発（n=298）</c:v>
                </c:pt>
                <c:pt idx="4">
                  <c:v>プロダクトライン開発（n=303）</c:v>
                </c:pt>
                <c:pt idx="5">
                  <c:v>ソフトウェアファースト開発（n=304）</c:v>
                </c:pt>
                <c:pt idx="6">
                  <c:v>DevOpsを導入した開発（n=303）</c:v>
                </c:pt>
                <c:pt idx="7">
                  <c:v>CI/CDを活用した開発（n=301）</c:v>
                </c:pt>
                <c:pt idx="8">
                  <c:v>自動コード生成を活用した開発（n=302）</c:v>
                </c:pt>
                <c:pt idx="9">
                  <c:v>ノーコード／ローコード開発（n=305）</c:v>
                </c:pt>
                <c:pt idx="10">
                  <c:v>新規開発（派生・再利用開発以外のもの）（n=305）</c:v>
                </c:pt>
                <c:pt idx="11">
                  <c:v>派生・再利用開発（n=299）</c:v>
                </c:pt>
                <c:pt idx="12">
                  <c:v>スクラッチ開発（n=308）</c:v>
                </c:pt>
                <c:pt idx="13">
                  <c:v>標準プラットフォームを利用した開発（n=302）</c:v>
                </c:pt>
                <c:pt idx="14">
                  <c:v>OSSを利用した開発（n=302）</c:v>
                </c:pt>
                <c:pt idx="15">
                  <c:v>商用ソフトウェア（有償・無償を含む）を利用した開発（n=306）</c:v>
                </c:pt>
                <c:pt idx="16">
                  <c:v>擦り合わせ開発（n=303）</c:v>
                </c:pt>
                <c:pt idx="17">
                  <c:v>組み合わせ開発（n=304）</c:v>
                </c:pt>
                <c:pt idx="18">
                  <c:v>【5年後】　　　　　　　　　　　　　　　　　　　　　　　</c:v>
                </c:pt>
                <c:pt idx="19">
                  <c:v>ウォーターフォール開発／V字開発（n=316）</c:v>
                </c:pt>
                <c:pt idx="20">
                  <c:v>アジャイル開発（n=324）</c:v>
                </c:pt>
                <c:pt idx="21">
                  <c:v>モデルベース開発（n=309）</c:v>
                </c:pt>
                <c:pt idx="22">
                  <c:v>プロダクトライン開発（n=309）</c:v>
                </c:pt>
                <c:pt idx="23">
                  <c:v>ソフトウェアファースト開発（n=312）</c:v>
                </c:pt>
                <c:pt idx="24">
                  <c:v>DevOpsを導入した開発（n=307）</c:v>
                </c:pt>
                <c:pt idx="25">
                  <c:v>CI/CDを活用した開発（n=308）</c:v>
                </c:pt>
                <c:pt idx="26">
                  <c:v>自動コード生成を活用した開発（n=309）</c:v>
                </c:pt>
                <c:pt idx="27">
                  <c:v>ノーコード／ローコード開発（n=313）</c:v>
                </c:pt>
                <c:pt idx="28">
                  <c:v>新規開発（派生・再利用開発以外のもの）（n=311）</c:v>
                </c:pt>
                <c:pt idx="29">
                  <c:v>派生・再利用開発（n=310）</c:v>
                </c:pt>
                <c:pt idx="30">
                  <c:v>スクラッチ開発（n=311）</c:v>
                </c:pt>
                <c:pt idx="31">
                  <c:v>標準プラットフォームを利用した開発（n=311）</c:v>
                </c:pt>
                <c:pt idx="32">
                  <c:v>OSSを利用した開発（n=310）</c:v>
                </c:pt>
                <c:pt idx="33">
                  <c:v>商用ソフトウェア（有償・無償を含む）を利用した開発（n=314）</c:v>
                </c:pt>
                <c:pt idx="34">
                  <c:v>擦り合わせ開発（n=311）</c:v>
                </c:pt>
                <c:pt idx="35">
                  <c:v>組み合わせ開発（n=314）</c:v>
                </c:pt>
              </c:strCache>
            </c:strRef>
          </c:cat>
          <c:val>
            <c:numRef>
              <c:f>'20-2開発スタイル・位置づけ'!$R$117:$R$153</c:f>
              <c:numCache>
                <c:formatCode>0.0%</c:formatCode>
                <c:ptCount val="37"/>
                <c:pt idx="1">
                  <c:v>0.17757009345794392</c:v>
                </c:pt>
                <c:pt idx="2">
                  <c:v>0.19444444444444445</c:v>
                </c:pt>
                <c:pt idx="3">
                  <c:v>0.30201342281879195</c:v>
                </c:pt>
                <c:pt idx="4">
                  <c:v>0.31023102310231021</c:v>
                </c:pt>
                <c:pt idx="5">
                  <c:v>0.30592105263157893</c:v>
                </c:pt>
                <c:pt idx="6">
                  <c:v>0.28382838283828382</c:v>
                </c:pt>
                <c:pt idx="7">
                  <c:v>0.30232558139534882</c:v>
                </c:pt>
                <c:pt idx="8">
                  <c:v>0.25496688741721857</c:v>
                </c:pt>
                <c:pt idx="9">
                  <c:v>0.24590163934426229</c:v>
                </c:pt>
                <c:pt idx="10">
                  <c:v>0.20655737704918034</c:v>
                </c:pt>
                <c:pt idx="11">
                  <c:v>0.22073578595317725</c:v>
                </c:pt>
                <c:pt idx="12">
                  <c:v>0.21428571428571427</c:v>
                </c:pt>
                <c:pt idx="13">
                  <c:v>0.23178807947019867</c:v>
                </c:pt>
                <c:pt idx="14">
                  <c:v>0.26490066225165565</c:v>
                </c:pt>
                <c:pt idx="15">
                  <c:v>0.20915032679738563</c:v>
                </c:pt>
                <c:pt idx="16">
                  <c:v>0.31023102310231021</c:v>
                </c:pt>
                <c:pt idx="17">
                  <c:v>0.31907894736842107</c:v>
                </c:pt>
                <c:pt idx="19">
                  <c:v>0.25</c:v>
                </c:pt>
                <c:pt idx="20">
                  <c:v>0.25925925925925924</c:v>
                </c:pt>
                <c:pt idx="21">
                  <c:v>0.37216828478964403</c:v>
                </c:pt>
                <c:pt idx="22">
                  <c:v>0.39805825242718446</c:v>
                </c:pt>
                <c:pt idx="23">
                  <c:v>0.38141025641025639</c:v>
                </c:pt>
                <c:pt idx="24">
                  <c:v>0.36482084690553745</c:v>
                </c:pt>
                <c:pt idx="25">
                  <c:v>0.36688311688311687</c:v>
                </c:pt>
                <c:pt idx="26">
                  <c:v>0.31391585760517798</c:v>
                </c:pt>
                <c:pt idx="27">
                  <c:v>0.30990415335463256</c:v>
                </c:pt>
                <c:pt idx="28">
                  <c:v>0.30225080385852088</c:v>
                </c:pt>
                <c:pt idx="29">
                  <c:v>0.29677419354838708</c:v>
                </c:pt>
                <c:pt idx="30">
                  <c:v>0.28938906752411575</c:v>
                </c:pt>
                <c:pt idx="31">
                  <c:v>0.29903536977491962</c:v>
                </c:pt>
                <c:pt idx="32">
                  <c:v>0.3193548387096774</c:v>
                </c:pt>
                <c:pt idx="33">
                  <c:v>0.30573248407643311</c:v>
                </c:pt>
                <c:pt idx="34">
                  <c:v>0.35691318327974275</c:v>
                </c:pt>
                <c:pt idx="35">
                  <c:v>0.37261146496815284</c:v>
                </c:pt>
              </c:numCache>
            </c:numRef>
          </c:val>
          <c:extLst>
            <c:ext xmlns:c16="http://schemas.microsoft.com/office/drawing/2014/chart" uri="{C3380CC4-5D6E-409C-BE32-E72D297353CC}">
              <c16:uniqueId val="{0000000F-6506-473B-90EE-657808332DF8}"/>
            </c:ext>
          </c:extLst>
        </c:ser>
        <c:dLbls>
          <c:dLblPos val="ctr"/>
          <c:showLegendKey val="0"/>
          <c:showVal val="1"/>
          <c:showCatName val="0"/>
          <c:showSerName val="0"/>
          <c:showPercent val="0"/>
          <c:showBubbleSize val="0"/>
        </c:dLbls>
        <c:gapWidth val="3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7892573897649972"/>
          <c:y val="0.91785447929858854"/>
          <c:w val="0.76921254309998832"/>
          <c:h val="6.581819291819292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5635597140256"/>
          <c:y val="6.1564682757045366E-2"/>
          <c:w val="0.46535289428202548"/>
          <c:h val="0.91175425770121954"/>
        </c:manualLayout>
      </c:layout>
      <c:barChart>
        <c:barDir val="bar"/>
        <c:grouping val="clustered"/>
        <c:varyColors val="0"/>
        <c:ser>
          <c:idx val="0"/>
          <c:order val="0"/>
          <c:spPr>
            <a:solidFill>
              <a:schemeClr val="accent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'21-1事業を推進するための技術_現在必要な技術'!$C$7:$C$27</c:f>
              <c:strCache>
                <c:ptCount val="21"/>
                <c:pt idx="0">
                  <c:v>クラウド活用技術</c:v>
                </c:pt>
                <c:pt idx="1">
                  <c:v>無線通信・ネットワーク技術</c:v>
                </c:pt>
                <c:pt idx="2">
                  <c:v>セキュリティ技術</c:v>
                </c:pt>
                <c:pt idx="3">
                  <c:v>センサ技術</c:v>
                </c:pt>
                <c:pt idx="4">
                  <c:v>IoTシステム構築技術</c:v>
                </c:pt>
                <c:pt idx="5">
                  <c:v>AI（機械学習、ディープラーニング等）技術</c:v>
                </c:pt>
                <c:pt idx="6">
                  <c:v>デバイス技術</c:v>
                </c:pt>
                <c:pt idx="7">
                  <c:v>画像・音声認識技術／合成技術</c:v>
                </c:pt>
                <c:pt idx="8">
                  <c:v>ビッグデータの収集・分析・解析技術</c:v>
                </c:pt>
                <c:pt idx="9">
                  <c:v>リアルタイム技術</c:v>
                </c:pt>
                <c:pt idx="10">
                  <c:v>ユーザインタフェース技術／フィジカルコンピューティング</c:v>
                </c:pt>
                <c:pt idx="11">
                  <c:v>モデリング技術</c:v>
                </c:pt>
                <c:pt idx="12">
                  <c:v>シミュレーション技術</c:v>
                </c:pt>
                <c:pt idx="13">
                  <c:v>エッジコンピューティング／フォグコンピューティング</c:v>
                </c:pt>
                <c:pt idx="14">
                  <c:v>セーフティ技術</c:v>
                </c:pt>
                <c:pt idx="15">
                  <c:v>仮想化技術への取り組み</c:v>
                </c:pt>
                <c:pt idx="16">
                  <c:v>制御系プラットフォーム技術</c:v>
                </c:pt>
                <c:pt idx="17">
                  <c:v>ユーザエクスペリエンス技術</c:v>
                </c:pt>
                <c:pt idx="18">
                  <c:v>アクチュエータ技術</c:v>
                </c:pt>
                <c:pt idx="19">
                  <c:v>低遅延技術</c:v>
                </c:pt>
                <c:pt idx="20">
                  <c:v>更新技術</c:v>
                </c:pt>
              </c:strCache>
            </c:strRef>
          </c:cat>
          <c:val>
            <c:numRef>
              <c:f>'21-1事業を推進するための技術_現在必要な技術'!$E$7:$E$27</c:f>
              <c:numCache>
                <c:formatCode>0.0%</c:formatCode>
                <c:ptCount val="21"/>
                <c:pt idx="0">
                  <c:v>0.47681331747919142</c:v>
                </c:pt>
                <c:pt idx="1">
                  <c:v>0.39833531510107018</c:v>
                </c:pt>
                <c:pt idx="2">
                  <c:v>0.38763376932223542</c:v>
                </c:pt>
                <c:pt idx="3">
                  <c:v>0.32223543400713439</c:v>
                </c:pt>
                <c:pt idx="4">
                  <c:v>0.30558858501783592</c:v>
                </c:pt>
                <c:pt idx="5">
                  <c:v>0.30202140309155767</c:v>
                </c:pt>
                <c:pt idx="6">
                  <c:v>0.29131985731272297</c:v>
                </c:pt>
                <c:pt idx="7">
                  <c:v>0.26634958382877527</c:v>
                </c:pt>
                <c:pt idx="8">
                  <c:v>0.23424494649227109</c:v>
                </c:pt>
                <c:pt idx="9">
                  <c:v>0.2235434007134364</c:v>
                </c:pt>
                <c:pt idx="10">
                  <c:v>0.20451843043995244</c:v>
                </c:pt>
                <c:pt idx="11">
                  <c:v>0.18192627824019025</c:v>
                </c:pt>
                <c:pt idx="12">
                  <c:v>0.17598097502972651</c:v>
                </c:pt>
                <c:pt idx="13">
                  <c:v>0.14506539833531509</c:v>
                </c:pt>
                <c:pt idx="14">
                  <c:v>0.14387633769322236</c:v>
                </c:pt>
                <c:pt idx="15">
                  <c:v>0.13436385255648037</c:v>
                </c:pt>
                <c:pt idx="16">
                  <c:v>0.1248513674197384</c:v>
                </c:pt>
                <c:pt idx="17">
                  <c:v>0.11890606420927467</c:v>
                </c:pt>
                <c:pt idx="18">
                  <c:v>0.11414982164090369</c:v>
                </c:pt>
                <c:pt idx="19">
                  <c:v>0.1117717003567182</c:v>
                </c:pt>
                <c:pt idx="20">
                  <c:v>8.5612366230677764E-2</c:v>
                </c:pt>
              </c:numCache>
            </c:numRef>
          </c:val>
          <c:extLst>
            <c:ext xmlns:c16="http://schemas.microsoft.com/office/drawing/2014/chart" uri="{C3380CC4-5D6E-409C-BE32-E72D297353CC}">
              <c16:uniqueId val="{00000000-5F9D-4461-A87D-1D9DDE10D25B}"/>
            </c:ext>
          </c:extLst>
        </c:ser>
        <c:dLbls>
          <c:showLegendKey val="0"/>
          <c:showVal val="0"/>
          <c:showCatName val="0"/>
          <c:showSerName val="0"/>
          <c:showPercent val="0"/>
          <c:showBubbleSize val="0"/>
        </c:dLbls>
        <c:gapWidth val="60"/>
        <c:axId val="1817673887"/>
        <c:axId val="1817674303"/>
      </c:barChart>
      <c:catAx>
        <c:axId val="1817673887"/>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4303"/>
        <c:crosses val="autoZero"/>
        <c:auto val="1"/>
        <c:lblAlgn val="ctr"/>
        <c:lblOffset val="100"/>
        <c:noMultiLvlLbl val="0"/>
      </c:catAx>
      <c:valAx>
        <c:axId val="1817674303"/>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3887"/>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75905402544371"/>
          <c:y val="0.18864631647071514"/>
          <c:w val="0.58523668579102683"/>
          <c:h val="0.71089706252471863"/>
        </c:manualLayout>
      </c:layout>
      <c:barChart>
        <c:barDir val="bar"/>
        <c:grouping val="clustered"/>
        <c:varyColors val="0"/>
        <c:ser>
          <c:idx val="0"/>
          <c:order val="0"/>
          <c:spPr>
            <a:solidFill>
              <a:schemeClr val="accent1"/>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'21-1事業を推進するための技術_現在必要な技術'!$C$28:$C$31</c:f>
              <c:strCache>
                <c:ptCount val="4"/>
                <c:pt idx="0">
                  <c:v>設計・実装技術</c:v>
                </c:pt>
                <c:pt idx="1">
                  <c:v>要求獲得・要件定義技術</c:v>
                </c:pt>
                <c:pt idx="2">
                  <c:v>評価・検証技術</c:v>
                </c:pt>
                <c:pt idx="3">
                  <c:v>運用・保守技術</c:v>
                </c:pt>
              </c:strCache>
            </c:strRef>
          </c:cat>
          <c:val>
            <c:numRef>
              <c:f>'21-1事業を推進するための技術_現在必要な技術'!$E$28:$E$31</c:f>
              <c:numCache>
                <c:formatCode>0.0%</c:formatCode>
                <c:ptCount val="4"/>
                <c:pt idx="0">
                  <c:v>0.57074910820451841</c:v>
                </c:pt>
                <c:pt idx="1">
                  <c:v>0.49346016646848989</c:v>
                </c:pt>
                <c:pt idx="2">
                  <c:v>0.44470868014268727</c:v>
                </c:pt>
                <c:pt idx="3">
                  <c:v>0.39595719381688466</c:v>
                </c:pt>
              </c:numCache>
            </c:numRef>
          </c:val>
          <c:extLst>
            <c:ext xmlns:c16="http://schemas.microsoft.com/office/drawing/2014/chart" uri="{C3380CC4-5D6E-409C-BE32-E72D297353CC}">
              <c16:uniqueId val="{00000000-6D92-44FB-A71B-EBAC0BED1339}"/>
            </c:ext>
          </c:extLst>
        </c:ser>
        <c:dLbls>
          <c:showLegendKey val="0"/>
          <c:showVal val="0"/>
          <c:showCatName val="0"/>
          <c:showSerName val="0"/>
          <c:showPercent val="0"/>
          <c:showBubbleSize val="0"/>
        </c:dLbls>
        <c:gapWidth val="60"/>
        <c:axId val="1817673887"/>
        <c:axId val="1817674303"/>
      </c:barChart>
      <c:catAx>
        <c:axId val="1817673887"/>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4303"/>
        <c:crosses val="autoZero"/>
        <c:auto val="1"/>
        <c:lblAlgn val="ctr"/>
        <c:lblOffset val="100"/>
        <c:noMultiLvlLbl val="0"/>
      </c:catAx>
      <c:valAx>
        <c:axId val="1817674303"/>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3887"/>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80427859418319"/>
          <c:y val="0.17817777430426657"/>
          <c:w val="0.59618041588984294"/>
          <c:h val="0.70602404538142427"/>
        </c:manualLayout>
      </c:layout>
      <c:barChart>
        <c:barDir val="bar"/>
        <c:grouping val="clustered"/>
        <c:varyColors val="0"/>
        <c:ser>
          <c:idx val="0"/>
          <c:order val="0"/>
          <c:spPr>
            <a:solidFill>
              <a:schemeClr val="accent5">
                <a:lumMod val="60000"/>
                <a:lumOff val="40000"/>
              </a:schemeClr>
            </a:solidFill>
            <a:ln w="9525">
              <a:solidFill>
                <a:sysClr val="windowText" lastClr="000000"/>
              </a:solidFill>
            </a:ln>
          </c:spPr>
          <c:invertIfNegative val="0"/>
          <c:cat>
            <c:strRef>
              <c:f>'3-6取引先（納品先）の位置づけ_すべて_5年後'!$C$6:$C$10</c:f>
              <c:strCache>
                <c:ptCount val="5"/>
                <c:pt idx="0">
                  <c:v>A．ユーザー企業 (n=760)</c:v>
                </c:pt>
                <c:pt idx="1">
                  <c:v>B．メーカー企業 (n=656)</c:v>
                </c:pt>
                <c:pt idx="2">
                  <c:v>C．サブシステム提供企業 (n=414)</c:v>
                </c:pt>
                <c:pt idx="3">
                  <c:v>D．サービス提供企業 (n=335)</c:v>
                </c:pt>
                <c:pt idx="4">
                  <c:v>E．その他 (n=58)</c:v>
                </c:pt>
              </c:strCache>
            </c:strRef>
          </c:cat>
          <c:val>
            <c:numRef>
              <c:f>'3-6取引先（納品先）の位置づけ_すべて_5年後'!$D$6:$D$10</c:f>
              <c:numCache>
                <c:formatCode>0</c:formatCode>
                <c:ptCount val="5"/>
                <c:pt idx="0">
                  <c:v>760</c:v>
                </c:pt>
                <c:pt idx="1">
                  <c:v>656</c:v>
                </c:pt>
                <c:pt idx="2">
                  <c:v>414</c:v>
                </c:pt>
                <c:pt idx="3">
                  <c:v>335</c:v>
                </c:pt>
                <c:pt idx="4">
                  <c:v>58</c:v>
                </c:pt>
              </c:numCache>
            </c:numRef>
          </c:val>
          <c:extLst>
            <c:ext xmlns:c16="http://schemas.microsoft.com/office/drawing/2014/chart" uri="{C3380CC4-5D6E-409C-BE32-E72D297353CC}">
              <c16:uniqueId val="{00000000-9E3C-49D0-B641-BF895EDEBD8C}"/>
            </c:ext>
          </c:extLst>
        </c:ser>
        <c:dLbls>
          <c:showLegendKey val="0"/>
          <c:showVal val="0"/>
          <c:showCatName val="0"/>
          <c:showSerName val="0"/>
          <c:showPercent val="0"/>
          <c:showBubbleSize val="0"/>
        </c:dLbls>
        <c:gapWidth val="100"/>
        <c:axId val="395391464"/>
        <c:axId val="1"/>
      </c:barChart>
      <c:catAx>
        <c:axId val="395391464"/>
        <c:scaling>
          <c:orientation val="maxMin"/>
        </c:scaling>
        <c:delete val="0"/>
        <c:axPos val="l"/>
        <c:numFmt formatCode="General" sourceLinked="1"/>
        <c:majorTickMark val="none"/>
        <c:minorTickMark val="none"/>
        <c:tickLblPos val="nextTo"/>
        <c:txPr>
          <a:bodyPr rot="0" vert="horz"/>
          <a:lstStyle/>
          <a:p>
            <a:pPr>
              <a:defRPr/>
            </a:pPr>
            <a:endParaRPr lang="ja-JP"/>
          </a:p>
        </c:txPr>
        <c:crossAx val="1"/>
        <c:crosses val="autoZero"/>
        <c:auto val="1"/>
        <c:lblAlgn val="ctr"/>
        <c:lblOffset val="100"/>
        <c:tickLblSkip val="1"/>
        <c:noMultiLvlLbl val="1"/>
      </c:catAx>
      <c:valAx>
        <c:axId val="1"/>
        <c:scaling>
          <c:orientation val="minMax"/>
        </c:scaling>
        <c:delete val="0"/>
        <c:axPos val="t"/>
        <c:majorGridlines>
          <c:spPr>
            <a:ln w="3175">
              <a:solidFill>
                <a:schemeClr val="tx1">
                  <a:lumMod val="50000"/>
                  <a:lumOff val="50000"/>
                </a:schemeClr>
              </a:solidFill>
            </a:ln>
          </c:spPr>
        </c:majorGridlines>
        <c:numFmt formatCode="#,##0_);[Red]\(#,##0\)" sourceLinked="0"/>
        <c:majorTickMark val="none"/>
        <c:minorTickMark val="none"/>
        <c:tickLblPos val="nextTo"/>
        <c:crossAx val="395391464"/>
        <c:crossesAt val="1"/>
        <c:crossBetween val="between"/>
      </c:valAx>
      <c:spPr>
        <a:ln w="12700">
          <a:solidFill>
            <a:schemeClr val="tx1">
              <a:lumMod val="50000"/>
              <a:lumOff val="50000"/>
            </a:schemeClr>
          </a:solidFill>
        </a:ln>
      </c:spPr>
    </c:plotArea>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1">
    <c:autoUpdate val="0"/>
  </c:externalData>
  <c:userShapes r:id="rId2"/>
</c:chartSpace>
</file>

<file path=ppt/charts/chart2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10916805132693"/>
          <c:y val="6.0884144884576281E-2"/>
          <c:w val="0.46677265720295436"/>
          <c:h val="0.91272972881597314"/>
        </c:manualLayout>
      </c:layout>
      <c:barChart>
        <c:barDir val="bar"/>
        <c:grouping val="clustered"/>
        <c:varyColors val="0"/>
        <c:ser>
          <c:idx val="0"/>
          <c:order val="0"/>
          <c:spPr>
            <a:solidFill>
              <a:schemeClr val="accent1"/>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'21-2事業を推進するための技術_強みとしている技術'!$C$7:$C$27</c:f>
              <c:strCache>
                <c:ptCount val="21"/>
                <c:pt idx="0">
                  <c:v>無線通信・ネットワーク技術</c:v>
                </c:pt>
                <c:pt idx="1">
                  <c:v>センサ技術</c:v>
                </c:pt>
                <c:pt idx="2">
                  <c:v>クラウド活用技術</c:v>
                </c:pt>
                <c:pt idx="3">
                  <c:v>デバイス技術</c:v>
                </c:pt>
                <c:pt idx="4">
                  <c:v>IoTシステム構築技術</c:v>
                </c:pt>
                <c:pt idx="5">
                  <c:v>画像・音声認識技術／合成技術</c:v>
                </c:pt>
                <c:pt idx="6">
                  <c:v>セキュリティ技術</c:v>
                </c:pt>
                <c:pt idx="7">
                  <c:v>リアルタイム技術</c:v>
                </c:pt>
                <c:pt idx="8">
                  <c:v>ユーザインタフェース技術／フィジカルコンピューティング</c:v>
                </c:pt>
                <c:pt idx="9">
                  <c:v>AI（機械学習、ディープラーニング等）技術</c:v>
                </c:pt>
                <c:pt idx="10">
                  <c:v>モデリング技術</c:v>
                </c:pt>
                <c:pt idx="11">
                  <c:v>シミュレーション技術</c:v>
                </c:pt>
                <c:pt idx="12">
                  <c:v>ビッグデータの収集・分析・解析技術</c:v>
                </c:pt>
                <c:pt idx="13">
                  <c:v>制御系プラットフォーム技術</c:v>
                </c:pt>
                <c:pt idx="14">
                  <c:v>エッジコンピューティング／フォグコンピューティング</c:v>
                </c:pt>
                <c:pt idx="15">
                  <c:v>アクチュエータ技術</c:v>
                </c:pt>
                <c:pt idx="16">
                  <c:v>仮想化技術への取り組み</c:v>
                </c:pt>
                <c:pt idx="17">
                  <c:v>ユーザエクスペリエンス技術</c:v>
                </c:pt>
                <c:pt idx="18">
                  <c:v>低遅延技術</c:v>
                </c:pt>
                <c:pt idx="19">
                  <c:v>セーフティ技術</c:v>
                </c:pt>
                <c:pt idx="20">
                  <c:v>更新技術</c:v>
                </c:pt>
              </c:strCache>
            </c:strRef>
          </c:cat>
          <c:val>
            <c:numRef>
              <c:f>'21-2事業を推進するための技術_強みとしている技術'!$E$7:$E$27</c:f>
              <c:numCache>
                <c:formatCode>0.0%</c:formatCode>
                <c:ptCount val="21"/>
                <c:pt idx="0">
                  <c:v>0.28473177441540576</c:v>
                </c:pt>
                <c:pt idx="1">
                  <c:v>0.2077028885832187</c:v>
                </c:pt>
                <c:pt idx="2">
                  <c:v>0.20357634112792297</c:v>
                </c:pt>
                <c:pt idx="3">
                  <c:v>0.19807427785419532</c:v>
                </c:pt>
                <c:pt idx="4">
                  <c:v>0.18294360385144429</c:v>
                </c:pt>
                <c:pt idx="5">
                  <c:v>0.17193947730398901</c:v>
                </c:pt>
                <c:pt idx="6">
                  <c:v>0.1609353507565337</c:v>
                </c:pt>
                <c:pt idx="7">
                  <c:v>0.1485557083906465</c:v>
                </c:pt>
                <c:pt idx="8">
                  <c:v>0.14442916093535077</c:v>
                </c:pt>
                <c:pt idx="9">
                  <c:v>0.13480055020632736</c:v>
                </c:pt>
                <c:pt idx="10">
                  <c:v>0.1155433287482806</c:v>
                </c:pt>
                <c:pt idx="11">
                  <c:v>0.10178817056396149</c:v>
                </c:pt>
                <c:pt idx="12">
                  <c:v>9.9037138927097659E-2</c:v>
                </c:pt>
                <c:pt idx="13">
                  <c:v>9.353507565337002E-2</c:v>
                </c:pt>
                <c:pt idx="14">
                  <c:v>8.2530949105914714E-2</c:v>
                </c:pt>
                <c:pt idx="15">
                  <c:v>7.4277854195323248E-2</c:v>
                </c:pt>
                <c:pt idx="16">
                  <c:v>7.4277854195323248E-2</c:v>
                </c:pt>
                <c:pt idx="17">
                  <c:v>7.1526822558459421E-2</c:v>
                </c:pt>
                <c:pt idx="18">
                  <c:v>6.6024759284731768E-2</c:v>
                </c:pt>
                <c:pt idx="19">
                  <c:v>6.3273727647867956E-2</c:v>
                </c:pt>
                <c:pt idx="20">
                  <c:v>4.264099037138927E-2</c:v>
                </c:pt>
              </c:numCache>
            </c:numRef>
          </c:val>
          <c:extLst>
            <c:ext xmlns:c16="http://schemas.microsoft.com/office/drawing/2014/chart" uri="{C3380CC4-5D6E-409C-BE32-E72D297353CC}">
              <c16:uniqueId val="{00000000-919B-4BD4-B176-BDA0468037CE}"/>
            </c:ext>
          </c:extLst>
        </c:ser>
        <c:dLbls>
          <c:showLegendKey val="0"/>
          <c:showVal val="0"/>
          <c:showCatName val="0"/>
          <c:showSerName val="0"/>
          <c:showPercent val="0"/>
          <c:showBubbleSize val="0"/>
        </c:dLbls>
        <c:gapWidth val="60"/>
        <c:axId val="1817673887"/>
        <c:axId val="1817674303"/>
      </c:barChart>
      <c:catAx>
        <c:axId val="1817673887"/>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4303"/>
        <c:crosses val="autoZero"/>
        <c:auto val="1"/>
        <c:lblAlgn val="ctr"/>
        <c:lblOffset val="100"/>
        <c:noMultiLvlLbl val="0"/>
      </c:catAx>
      <c:valAx>
        <c:axId val="1817674303"/>
        <c:scaling>
          <c:orientation val="minMax"/>
          <c:max val="0.60000000000000009"/>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3887"/>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'21-2事業を推進するための技術_強みとしている技術'!$C$28:$C$31</c:f>
              <c:strCache>
                <c:ptCount val="4"/>
                <c:pt idx="0">
                  <c:v>設計・実装技術</c:v>
                </c:pt>
                <c:pt idx="1">
                  <c:v>評価・検証技術</c:v>
                </c:pt>
                <c:pt idx="2">
                  <c:v>要求獲得・要件定義技術</c:v>
                </c:pt>
                <c:pt idx="3">
                  <c:v>運用・保守技術</c:v>
                </c:pt>
              </c:strCache>
            </c:strRef>
          </c:cat>
          <c:val>
            <c:numRef>
              <c:f>'21-2事業を推進するための技術_強みとしている技術'!$E$28:$E$31</c:f>
              <c:numCache>
                <c:formatCode>0.0%</c:formatCode>
                <c:ptCount val="4"/>
                <c:pt idx="0">
                  <c:v>0.62310866574965618</c:v>
                </c:pt>
                <c:pt idx="1">
                  <c:v>0.35763411279229712</c:v>
                </c:pt>
                <c:pt idx="2">
                  <c:v>0.32737276478679506</c:v>
                </c:pt>
                <c:pt idx="3">
                  <c:v>0.31636863823933975</c:v>
                </c:pt>
              </c:numCache>
            </c:numRef>
          </c:val>
          <c:extLst>
            <c:ext xmlns:c16="http://schemas.microsoft.com/office/drawing/2014/chart" uri="{C3380CC4-5D6E-409C-BE32-E72D297353CC}">
              <c16:uniqueId val="{00000000-1CA8-48E8-90BA-FABE57F7BC04}"/>
            </c:ext>
          </c:extLst>
        </c:ser>
        <c:dLbls>
          <c:showLegendKey val="0"/>
          <c:showVal val="0"/>
          <c:showCatName val="0"/>
          <c:showSerName val="0"/>
          <c:showPercent val="0"/>
          <c:showBubbleSize val="0"/>
        </c:dLbls>
        <c:gapWidth val="60"/>
        <c:axId val="1817673887"/>
        <c:axId val="1817674303"/>
      </c:barChart>
      <c:catAx>
        <c:axId val="1817673887"/>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4303"/>
        <c:crosses val="autoZero"/>
        <c:auto val="1"/>
        <c:lblAlgn val="ctr"/>
        <c:lblOffset val="100"/>
        <c:noMultiLvlLbl val="0"/>
      </c:catAx>
      <c:valAx>
        <c:axId val="1817674303"/>
        <c:scaling>
          <c:orientation val="minMax"/>
          <c:max val="0.8"/>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3887"/>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88315101863118"/>
          <c:y val="6.0884144884576281E-2"/>
          <c:w val="0.46393208644549172"/>
          <c:h val="0.91272972881597314"/>
        </c:manualLayout>
      </c:layout>
      <c:barChart>
        <c:barDir val="bar"/>
        <c:grouping val="clustered"/>
        <c:varyColors val="0"/>
        <c:ser>
          <c:idx val="0"/>
          <c:order val="0"/>
          <c:spPr>
            <a:solidFill>
              <a:schemeClr val="accent1"/>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'21-3事業を推進するための技術_将来獲得したい技術'!$C$7:$C$27</c:f>
              <c:strCache>
                <c:ptCount val="21"/>
                <c:pt idx="0">
                  <c:v>AI（機械学習、ディープラーニング等）技術</c:v>
                </c:pt>
                <c:pt idx="1">
                  <c:v>クラウド活用技術</c:v>
                </c:pt>
                <c:pt idx="2">
                  <c:v>ビッグデータの収集・分析・解析技術</c:v>
                </c:pt>
                <c:pt idx="3">
                  <c:v>セキュリティ技術</c:v>
                </c:pt>
                <c:pt idx="4">
                  <c:v>IoTシステム構築技術</c:v>
                </c:pt>
                <c:pt idx="5">
                  <c:v>画像・音声認識技術／合成技術</c:v>
                </c:pt>
                <c:pt idx="6">
                  <c:v>センサ技術</c:v>
                </c:pt>
                <c:pt idx="7">
                  <c:v>無線通信・ネットワーク技術</c:v>
                </c:pt>
                <c:pt idx="8">
                  <c:v>仮想化技術への取り組み</c:v>
                </c:pt>
                <c:pt idx="9">
                  <c:v>エッジコンピューティング／フォグコンピューティング</c:v>
                </c:pt>
                <c:pt idx="10">
                  <c:v>シミュレーション技術</c:v>
                </c:pt>
                <c:pt idx="11">
                  <c:v>デバイス技術</c:v>
                </c:pt>
                <c:pt idx="12">
                  <c:v>ユーザインタフェース技術／フィジカルコンピューティング</c:v>
                </c:pt>
                <c:pt idx="13">
                  <c:v>ユーザエクスペリエンス技術</c:v>
                </c:pt>
                <c:pt idx="14">
                  <c:v>モデリング技術</c:v>
                </c:pt>
                <c:pt idx="15">
                  <c:v>リアルタイム技術</c:v>
                </c:pt>
                <c:pt idx="16">
                  <c:v>制御系プラットフォーム技術</c:v>
                </c:pt>
                <c:pt idx="17">
                  <c:v>セーフティ技術</c:v>
                </c:pt>
                <c:pt idx="18">
                  <c:v>アクチュエータ技術</c:v>
                </c:pt>
                <c:pt idx="19">
                  <c:v>低遅延技術</c:v>
                </c:pt>
                <c:pt idx="20">
                  <c:v>更新技術</c:v>
                </c:pt>
              </c:strCache>
            </c:strRef>
          </c:cat>
          <c:val>
            <c:numRef>
              <c:f>'21-3事業を推進するための技術_将来獲得したい技術'!$E$7:$E$27</c:f>
              <c:numCache>
                <c:formatCode>0.0%</c:formatCode>
                <c:ptCount val="21"/>
                <c:pt idx="0">
                  <c:v>0.49759036144578311</c:v>
                </c:pt>
                <c:pt idx="1">
                  <c:v>0.42771084337349397</c:v>
                </c:pt>
                <c:pt idx="2">
                  <c:v>0.38192771084337351</c:v>
                </c:pt>
                <c:pt idx="3">
                  <c:v>0.3493975903614458</c:v>
                </c:pt>
                <c:pt idx="4">
                  <c:v>0.34096385542168672</c:v>
                </c:pt>
                <c:pt idx="5">
                  <c:v>0.31927710843373491</c:v>
                </c:pt>
                <c:pt idx="6">
                  <c:v>0.26506024096385544</c:v>
                </c:pt>
                <c:pt idx="7">
                  <c:v>0.24457831325301205</c:v>
                </c:pt>
                <c:pt idx="8">
                  <c:v>0.21566265060240963</c:v>
                </c:pt>
                <c:pt idx="9">
                  <c:v>0.20602409638554217</c:v>
                </c:pt>
                <c:pt idx="10">
                  <c:v>0.20602409638554217</c:v>
                </c:pt>
                <c:pt idx="11">
                  <c:v>0.19879518072289157</c:v>
                </c:pt>
                <c:pt idx="12">
                  <c:v>0.19277108433734941</c:v>
                </c:pt>
                <c:pt idx="13">
                  <c:v>0.18674698795180722</c:v>
                </c:pt>
                <c:pt idx="14">
                  <c:v>0.1855421686746988</c:v>
                </c:pt>
                <c:pt idx="15">
                  <c:v>0.1783132530120482</c:v>
                </c:pt>
                <c:pt idx="16">
                  <c:v>0.16987951807228915</c:v>
                </c:pt>
                <c:pt idx="17">
                  <c:v>0.16867469879518071</c:v>
                </c:pt>
                <c:pt idx="18">
                  <c:v>0.14939759036144579</c:v>
                </c:pt>
                <c:pt idx="19">
                  <c:v>0.14457831325301204</c:v>
                </c:pt>
                <c:pt idx="20">
                  <c:v>0.13493975903614458</c:v>
                </c:pt>
              </c:numCache>
            </c:numRef>
          </c:val>
          <c:extLst>
            <c:ext xmlns:c16="http://schemas.microsoft.com/office/drawing/2014/chart" uri="{C3380CC4-5D6E-409C-BE32-E72D297353CC}">
              <c16:uniqueId val="{00000000-7192-4993-9C84-6D7A90222494}"/>
            </c:ext>
          </c:extLst>
        </c:ser>
        <c:dLbls>
          <c:showLegendKey val="0"/>
          <c:showVal val="0"/>
          <c:showCatName val="0"/>
          <c:showSerName val="0"/>
          <c:showPercent val="0"/>
          <c:showBubbleSize val="0"/>
        </c:dLbls>
        <c:gapWidth val="60"/>
        <c:axId val="1817673887"/>
        <c:axId val="1817674303"/>
      </c:barChart>
      <c:catAx>
        <c:axId val="1817673887"/>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4303"/>
        <c:crosses val="autoZero"/>
        <c:auto val="1"/>
        <c:lblAlgn val="ctr"/>
        <c:lblOffset val="100"/>
        <c:noMultiLvlLbl val="0"/>
      </c:catAx>
      <c:valAx>
        <c:axId val="1817674303"/>
        <c:scaling>
          <c:orientation val="minMax"/>
          <c:max val="0.60000000000000009"/>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3887"/>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'21-3事業を推進するための技術_将来獲得したい技術'!$C$28:$C$31</c:f>
              <c:strCache>
                <c:ptCount val="4"/>
                <c:pt idx="0">
                  <c:v>要求獲得・要件定義技術</c:v>
                </c:pt>
                <c:pt idx="1">
                  <c:v>設計・実装技術</c:v>
                </c:pt>
                <c:pt idx="2">
                  <c:v>評価・検証技術</c:v>
                </c:pt>
                <c:pt idx="3">
                  <c:v>運用・保守技術</c:v>
                </c:pt>
              </c:strCache>
            </c:strRef>
          </c:cat>
          <c:val>
            <c:numRef>
              <c:f>'21-3事業を推進するための技術_将来獲得したい技術'!$E$28:$E$31</c:f>
              <c:numCache>
                <c:formatCode>0.0%</c:formatCode>
                <c:ptCount val="4"/>
                <c:pt idx="0">
                  <c:v>0.34819277108433733</c:v>
                </c:pt>
                <c:pt idx="1">
                  <c:v>0.31927710843373491</c:v>
                </c:pt>
                <c:pt idx="2">
                  <c:v>0.27228915662650605</c:v>
                </c:pt>
                <c:pt idx="3">
                  <c:v>0.26746987951807227</c:v>
                </c:pt>
              </c:numCache>
            </c:numRef>
          </c:val>
          <c:extLst>
            <c:ext xmlns:c16="http://schemas.microsoft.com/office/drawing/2014/chart" uri="{C3380CC4-5D6E-409C-BE32-E72D297353CC}">
              <c16:uniqueId val="{00000000-8C2A-4637-AEA5-8E48EC5AF461}"/>
            </c:ext>
          </c:extLst>
        </c:ser>
        <c:dLbls>
          <c:showLegendKey val="0"/>
          <c:showVal val="0"/>
          <c:showCatName val="0"/>
          <c:showSerName val="0"/>
          <c:showPercent val="0"/>
          <c:showBubbleSize val="0"/>
        </c:dLbls>
        <c:gapWidth val="60"/>
        <c:axId val="1817673887"/>
        <c:axId val="1817674303"/>
      </c:barChart>
      <c:catAx>
        <c:axId val="1817673887"/>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4303"/>
        <c:crosses val="autoZero"/>
        <c:auto val="1"/>
        <c:lblAlgn val="ctr"/>
        <c:lblOffset val="100"/>
        <c:noMultiLvlLbl val="0"/>
      </c:catAx>
      <c:valAx>
        <c:axId val="1817674303"/>
        <c:scaling>
          <c:orientation val="minMax"/>
          <c:max val="0.60000000000000009"/>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3887"/>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47750849325651"/>
          <c:y val="8.0975958005249343E-2"/>
          <c:w val="0.57707229778095925"/>
          <c:h val="0.84188670498062246"/>
        </c:manualLayout>
      </c:layout>
      <c:barChart>
        <c:barDir val="bar"/>
        <c:grouping val="stacked"/>
        <c:varyColors val="0"/>
        <c:ser>
          <c:idx val="0"/>
          <c:order val="0"/>
          <c:tx>
            <c:strRef>
              <c:f>'21-10事業推進技術（必要技術）・DX取組'!$N$5</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'21-10事業推進技術（必要技術）・DX取組'!$M$6:$M$26</c:f>
              <c:strCache>
                <c:ptCount val="21"/>
                <c:pt idx="0">
                  <c:v>クラウド活用技術（n=392）</c:v>
                </c:pt>
                <c:pt idx="1">
                  <c:v>無線通信・ネットワーク技術（n=330）</c:v>
                </c:pt>
                <c:pt idx="2">
                  <c:v>セキュリティ技術（n=317）</c:v>
                </c:pt>
                <c:pt idx="3">
                  <c:v>センサ技術（n=265）</c:v>
                </c:pt>
                <c:pt idx="4">
                  <c:v>IoTシステム構築技術（n=250）</c:v>
                </c:pt>
                <c:pt idx="5">
                  <c:v>AI技術（n=247）</c:v>
                </c:pt>
                <c:pt idx="6">
                  <c:v>デバイス技術（n=238）</c:v>
                </c:pt>
                <c:pt idx="7">
                  <c:v>画像・音声認識技術／合成技術（n=218）</c:v>
                </c:pt>
                <c:pt idx="8">
                  <c:v>ビッグデータの収集・分析・解析技術（n=191）</c:v>
                </c:pt>
                <c:pt idx="9">
                  <c:v>リアルタイム技術（n=180）</c:v>
                </c:pt>
                <c:pt idx="10">
                  <c:v>ユーザインタフェース技術／フィジカルコンピューティング（n=167）</c:v>
                </c:pt>
                <c:pt idx="11">
                  <c:v>モデリング技術（n=149）</c:v>
                </c:pt>
                <c:pt idx="12">
                  <c:v>シミュレーション技術（n=142）</c:v>
                </c:pt>
                <c:pt idx="13">
                  <c:v>エッジコンピューティング／フォグコンピューティング（n=118）</c:v>
                </c:pt>
                <c:pt idx="14">
                  <c:v>セーフティ技術（n=118）</c:v>
                </c:pt>
                <c:pt idx="15">
                  <c:v>仮想化技術への取り組み（n=111）</c:v>
                </c:pt>
                <c:pt idx="16">
                  <c:v>制御系プラットフォーム技術（n=101）</c:v>
                </c:pt>
                <c:pt idx="17">
                  <c:v>ユーザエクスペリエンス技術（n=97）</c:v>
                </c:pt>
                <c:pt idx="18">
                  <c:v>アクチュエータ技術（n=92）</c:v>
                </c:pt>
                <c:pt idx="19">
                  <c:v>低遅延技術（n=90）</c:v>
                </c:pt>
                <c:pt idx="20">
                  <c:v>更新技術（n=71）</c:v>
                </c:pt>
              </c:strCache>
            </c:strRef>
          </c:cat>
          <c:val>
            <c:numRef>
              <c:f>'21-10事業推進技術（必要技術）・DX取組'!$N$6:$N$26</c:f>
              <c:numCache>
                <c:formatCode>0.0%</c:formatCode>
                <c:ptCount val="21"/>
                <c:pt idx="0">
                  <c:v>0.12244897959183673</c:v>
                </c:pt>
                <c:pt idx="1">
                  <c:v>8.1818181818181818E-2</c:v>
                </c:pt>
                <c:pt idx="2">
                  <c:v>0.11041009463722397</c:v>
                </c:pt>
                <c:pt idx="3">
                  <c:v>6.0377358490566038E-2</c:v>
                </c:pt>
                <c:pt idx="4">
                  <c:v>8.7999999999999995E-2</c:v>
                </c:pt>
                <c:pt idx="5">
                  <c:v>0.12955465587044535</c:v>
                </c:pt>
                <c:pt idx="6">
                  <c:v>7.1428571428571425E-2</c:v>
                </c:pt>
                <c:pt idx="7">
                  <c:v>0.11009174311926606</c:v>
                </c:pt>
                <c:pt idx="8">
                  <c:v>0.16753926701570682</c:v>
                </c:pt>
                <c:pt idx="9">
                  <c:v>8.3333333333333329E-2</c:v>
                </c:pt>
                <c:pt idx="10">
                  <c:v>0.11377245508982035</c:v>
                </c:pt>
                <c:pt idx="11">
                  <c:v>0.10738255033557047</c:v>
                </c:pt>
                <c:pt idx="12">
                  <c:v>0.10563380281690141</c:v>
                </c:pt>
                <c:pt idx="13">
                  <c:v>9.3220338983050849E-2</c:v>
                </c:pt>
                <c:pt idx="14">
                  <c:v>0.11016949152542373</c:v>
                </c:pt>
                <c:pt idx="15">
                  <c:v>0.16216216216216217</c:v>
                </c:pt>
                <c:pt idx="16">
                  <c:v>7.9207920792079209E-2</c:v>
                </c:pt>
                <c:pt idx="17">
                  <c:v>0.19587628865979381</c:v>
                </c:pt>
                <c:pt idx="18">
                  <c:v>7.6086956521739135E-2</c:v>
                </c:pt>
                <c:pt idx="19">
                  <c:v>0.1111111111111111</c:v>
                </c:pt>
                <c:pt idx="20">
                  <c:v>0.15492957746478872</c:v>
                </c:pt>
              </c:numCache>
            </c:numRef>
          </c:val>
          <c:extLst>
            <c:ext xmlns:c16="http://schemas.microsoft.com/office/drawing/2014/chart" uri="{C3380CC4-5D6E-409C-BE32-E72D297353CC}">
              <c16:uniqueId val="{00000000-A1C3-4689-807B-2F2ED907FD42}"/>
            </c:ext>
          </c:extLst>
        </c:ser>
        <c:ser>
          <c:idx val="2"/>
          <c:order val="1"/>
          <c:tx>
            <c:strRef>
              <c:f>'21-10事業推進技術（必要技術）・DX取組'!$O$5</c:f>
              <c:strCache>
                <c:ptCount val="1"/>
                <c:pt idx="0">
                  <c:v>活発</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'21-10事業推進技術（必要技術）・DX取組'!$M$6:$M$26</c:f>
              <c:strCache>
                <c:ptCount val="21"/>
                <c:pt idx="0">
                  <c:v>クラウド活用技術（n=392）</c:v>
                </c:pt>
                <c:pt idx="1">
                  <c:v>無線通信・ネットワーク技術（n=330）</c:v>
                </c:pt>
                <c:pt idx="2">
                  <c:v>セキュリティ技術（n=317）</c:v>
                </c:pt>
                <c:pt idx="3">
                  <c:v>センサ技術（n=265）</c:v>
                </c:pt>
                <c:pt idx="4">
                  <c:v>IoTシステム構築技術（n=250）</c:v>
                </c:pt>
                <c:pt idx="5">
                  <c:v>AI技術（n=247）</c:v>
                </c:pt>
                <c:pt idx="6">
                  <c:v>デバイス技術（n=238）</c:v>
                </c:pt>
                <c:pt idx="7">
                  <c:v>画像・音声認識技術／合成技術（n=218）</c:v>
                </c:pt>
                <c:pt idx="8">
                  <c:v>ビッグデータの収集・分析・解析技術（n=191）</c:v>
                </c:pt>
                <c:pt idx="9">
                  <c:v>リアルタイム技術（n=180）</c:v>
                </c:pt>
                <c:pt idx="10">
                  <c:v>ユーザインタフェース技術／フィジカルコンピューティング（n=167）</c:v>
                </c:pt>
                <c:pt idx="11">
                  <c:v>モデリング技術（n=149）</c:v>
                </c:pt>
                <c:pt idx="12">
                  <c:v>シミュレーション技術（n=142）</c:v>
                </c:pt>
                <c:pt idx="13">
                  <c:v>エッジコンピューティング／フォグコンピューティング（n=118）</c:v>
                </c:pt>
                <c:pt idx="14">
                  <c:v>セーフティ技術（n=118）</c:v>
                </c:pt>
                <c:pt idx="15">
                  <c:v>仮想化技術への取り組み（n=111）</c:v>
                </c:pt>
                <c:pt idx="16">
                  <c:v>制御系プラットフォーム技術（n=101）</c:v>
                </c:pt>
                <c:pt idx="17">
                  <c:v>ユーザエクスペリエンス技術（n=97）</c:v>
                </c:pt>
                <c:pt idx="18">
                  <c:v>アクチュエータ技術（n=92）</c:v>
                </c:pt>
                <c:pt idx="19">
                  <c:v>低遅延技術（n=90）</c:v>
                </c:pt>
                <c:pt idx="20">
                  <c:v>更新技術（n=71）</c:v>
                </c:pt>
              </c:strCache>
            </c:strRef>
          </c:cat>
          <c:val>
            <c:numRef>
              <c:f>'21-10事業推進技術（必要技術）・DX取組'!$O$6:$O$26</c:f>
              <c:numCache>
                <c:formatCode>0.0%</c:formatCode>
                <c:ptCount val="21"/>
                <c:pt idx="0">
                  <c:v>0.35969387755102039</c:v>
                </c:pt>
                <c:pt idx="1">
                  <c:v>0.34545454545454546</c:v>
                </c:pt>
                <c:pt idx="2">
                  <c:v>0.37854889589905361</c:v>
                </c:pt>
                <c:pt idx="3">
                  <c:v>0.38867924528301889</c:v>
                </c:pt>
                <c:pt idx="4">
                  <c:v>0.40799999999999997</c:v>
                </c:pt>
                <c:pt idx="5">
                  <c:v>0.41295546558704455</c:v>
                </c:pt>
                <c:pt idx="6">
                  <c:v>0.35714285714285715</c:v>
                </c:pt>
                <c:pt idx="7">
                  <c:v>0.41284403669724773</c:v>
                </c:pt>
                <c:pt idx="8">
                  <c:v>0.45549738219895286</c:v>
                </c:pt>
                <c:pt idx="9">
                  <c:v>0.39444444444444443</c:v>
                </c:pt>
                <c:pt idx="10">
                  <c:v>0.3532934131736527</c:v>
                </c:pt>
                <c:pt idx="11">
                  <c:v>0.44966442953020136</c:v>
                </c:pt>
                <c:pt idx="12">
                  <c:v>0.40845070422535212</c:v>
                </c:pt>
                <c:pt idx="13">
                  <c:v>0.50847457627118642</c:v>
                </c:pt>
                <c:pt idx="14">
                  <c:v>0.4152542372881356</c:v>
                </c:pt>
                <c:pt idx="15">
                  <c:v>0.48648648648648651</c:v>
                </c:pt>
                <c:pt idx="16">
                  <c:v>0.48514851485148514</c:v>
                </c:pt>
                <c:pt idx="17">
                  <c:v>0.44329896907216493</c:v>
                </c:pt>
                <c:pt idx="18">
                  <c:v>0.38043478260869568</c:v>
                </c:pt>
                <c:pt idx="19">
                  <c:v>0.4777777777777778</c:v>
                </c:pt>
                <c:pt idx="20">
                  <c:v>0.50704225352112675</c:v>
                </c:pt>
              </c:numCache>
            </c:numRef>
          </c:val>
          <c:extLst>
            <c:ext xmlns:c16="http://schemas.microsoft.com/office/drawing/2014/chart" uri="{C3380CC4-5D6E-409C-BE32-E72D297353CC}">
              <c16:uniqueId val="{00000001-A1C3-4689-807B-2F2ED907FD42}"/>
            </c:ext>
          </c:extLst>
        </c:ser>
        <c:ser>
          <c:idx val="1"/>
          <c:order val="2"/>
          <c:tx>
            <c:strRef>
              <c:f>'21-10事業推進技術（必要技術）・DX取組'!$P$5</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'21-10事業推進技術（必要技術）・DX取組'!$M$6:$M$26</c:f>
              <c:strCache>
                <c:ptCount val="21"/>
                <c:pt idx="0">
                  <c:v>クラウド活用技術（n=392）</c:v>
                </c:pt>
                <c:pt idx="1">
                  <c:v>無線通信・ネットワーク技術（n=330）</c:v>
                </c:pt>
                <c:pt idx="2">
                  <c:v>セキュリティ技術（n=317）</c:v>
                </c:pt>
                <c:pt idx="3">
                  <c:v>センサ技術（n=265）</c:v>
                </c:pt>
                <c:pt idx="4">
                  <c:v>IoTシステム構築技術（n=250）</c:v>
                </c:pt>
                <c:pt idx="5">
                  <c:v>AI技術（n=247）</c:v>
                </c:pt>
                <c:pt idx="6">
                  <c:v>デバイス技術（n=238）</c:v>
                </c:pt>
                <c:pt idx="7">
                  <c:v>画像・音声認識技術／合成技術（n=218）</c:v>
                </c:pt>
                <c:pt idx="8">
                  <c:v>ビッグデータの収集・分析・解析技術（n=191）</c:v>
                </c:pt>
                <c:pt idx="9">
                  <c:v>リアルタイム技術（n=180）</c:v>
                </c:pt>
                <c:pt idx="10">
                  <c:v>ユーザインタフェース技術／フィジカルコンピューティング（n=167）</c:v>
                </c:pt>
                <c:pt idx="11">
                  <c:v>モデリング技術（n=149）</c:v>
                </c:pt>
                <c:pt idx="12">
                  <c:v>シミュレーション技術（n=142）</c:v>
                </c:pt>
                <c:pt idx="13">
                  <c:v>エッジコンピューティング／フォグコンピューティング（n=118）</c:v>
                </c:pt>
                <c:pt idx="14">
                  <c:v>セーフティ技術（n=118）</c:v>
                </c:pt>
                <c:pt idx="15">
                  <c:v>仮想化技術への取り組み（n=111）</c:v>
                </c:pt>
                <c:pt idx="16">
                  <c:v>制御系プラットフォーム技術（n=101）</c:v>
                </c:pt>
                <c:pt idx="17">
                  <c:v>ユーザエクスペリエンス技術（n=97）</c:v>
                </c:pt>
                <c:pt idx="18">
                  <c:v>アクチュエータ技術（n=92）</c:v>
                </c:pt>
                <c:pt idx="19">
                  <c:v>低遅延技術（n=90）</c:v>
                </c:pt>
                <c:pt idx="20">
                  <c:v>更新技術（n=71）</c:v>
                </c:pt>
              </c:strCache>
            </c:strRef>
          </c:cat>
          <c:val>
            <c:numRef>
              <c:f>'21-10事業推進技術（必要技術）・DX取組'!$P$6:$P$26</c:f>
              <c:numCache>
                <c:formatCode>0.0%</c:formatCode>
                <c:ptCount val="21"/>
                <c:pt idx="0">
                  <c:v>0.35204081632653061</c:v>
                </c:pt>
                <c:pt idx="1">
                  <c:v>0.40303030303030302</c:v>
                </c:pt>
                <c:pt idx="2">
                  <c:v>0.35962145110410093</c:v>
                </c:pt>
                <c:pt idx="3">
                  <c:v>0.4</c:v>
                </c:pt>
                <c:pt idx="4">
                  <c:v>0.38</c:v>
                </c:pt>
                <c:pt idx="5">
                  <c:v>0.33603238866396762</c:v>
                </c:pt>
                <c:pt idx="6">
                  <c:v>0.3907563025210084</c:v>
                </c:pt>
                <c:pt idx="7">
                  <c:v>0.34862385321100919</c:v>
                </c:pt>
                <c:pt idx="8">
                  <c:v>0.28272251308900526</c:v>
                </c:pt>
                <c:pt idx="9">
                  <c:v>0.37222222222222223</c:v>
                </c:pt>
                <c:pt idx="10">
                  <c:v>0.3712574850299401</c:v>
                </c:pt>
                <c:pt idx="11">
                  <c:v>0.31543624161073824</c:v>
                </c:pt>
                <c:pt idx="12">
                  <c:v>0.39436619718309857</c:v>
                </c:pt>
                <c:pt idx="13">
                  <c:v>0.3135593220338983</c:v>
                </c:pt>
                <c:pt idx="14">
                  <c:v>0.33898305084745761</c:v>
                </c:pt>
                <c:pt idx="15">
                  <c:v>0.27927927927927926</c:v>
                </c:pt>
                <c:pt idx="16">
                  <c:v>0.32673267326732675</c:v>
                </c:pt>
                <c:pt idx="17">
                  <c:v>0.24742268041237114</c:v>
                </c:pt>
                <c:pt idx="18">
                  <c:v>0.41304347826086957</c:v>
                </c:pt>
                <c:pt idx="19">
                  <c:v>0.31111111111111112</c:v>
                </c:pt>
                <c:pt idx="20">
                  <c:v>0.28169014084507044</c:v>
                </c:pt>
              </c:numCache>
            </c:numRef>
          </c:val>
          <c:extLst>
            <c:ext xmlns:c16="http://schemas.microsoft.com/office/drawing/2014/chart" uri="{C3380CC4-5D6E-409C-BE32-E72D297353CC}">
              <c16:uniqueId val="{00000002-A1C3-4689-807B-2F2ED907FD42}"/>
            </c:ext>
          </c:extLst>
        </c:ser>
        <c:ser>
          <c:idx val="3"/>
          <c:order val="3"/>
          <c:tx>
            <c:strRef>
              <c:f>'21-10事業推進技術（必要技術）・DX取組'!$Q$5</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'21-10事業推進技術（必要技術）・DX取組'!$M$6:$M$26</c:f>
              <c:strCache>
                <c:ptCount val="21"/>
                <c:pt idx="0">
                  <c:v>クラウド活用技術（n=392）</c:v>
                </c:pt>
                <c:pt idx="1">
                  <c:v>無線通信・ネットワーク技術（n=330）</c:v>
                </c:pt>
                <c:pt idx="2">
                  <c:v>セキュリティ技術（n=317）</c:v>
                </c:pt>
                <c:pt idx="3">
                  <c:v>センサ技術（n=265）</c:v>
                </c:pt>
                <c:pt idx="4">
                  <c:v>IoTシステム構築技術（n=250）</c:v>
                </c:pt>
                <c:pt idx="5">
                  <c:v>AI技術（n=247）</c:v>
                </c:pt>
                <c:pt idx="6">
                  <c:v>デバイス技術（n=238）</c:v>
                </c:pt>
                <c:pt idx="7">
                  <c:v>画像・音声認識技術／合成技術（n=218）</c:v>
                </c:pt>
                <c:pt idx="8">
                  <c:v>ビッグデータの収集・分析・解析技術（n=191）</c:v>
                </c:pt>
                <c:pt idx="9">
                  <c:v>リアルタイム技術（n=180）</c:v>
                </c:pt>
                <c:pt idx="10">
                  <c:v>ユーザインタフェース技術／フィジカルコンピューティング（n=167）</c:v>
                </c:pt>
                <c:pt idx="11">
                  <c:v>モデリング技術（n=149）</c:v>
                </c:pt>
                <c:pt idx="12">
                  <c:v>シミュレーション技術（n=142）</c:v>
                </c:pt>
                <c:pt idx="13">
                  <c:v>エッジコンピューティング／フォグコンピューティング（n=118）</c:v>
                </c:pt>
                <c:pt idx="14">
                  <c:v>セーフティ技術（n=118）</c:v>
                </c:pt>
                <c:pt idx="15">
                  <c:v>仮想化技術への取り組み（n=111）</c:v>
                </c:pt>
                <c:pt idx="16">
                  <c:v>制御系プラットフォーム技術（n=101）</c:v>
                </c:pt>
                <c:pt idx="17">
                  <c:v>ユーザエクスペリエンス技術（n=97）</c:v>
                </c:pt>
                <c:pt idx="18">
                  <c:v>アクチュエータ技術（n=92）</c:v>
                </c:pt>
                <c:pt idx="19">
                  <c:v>低遅延技術（n=90）</c:v>
                </c:pt>
                <c:pt idx="20">
                  <c:v>更新技術（n=71）</c:v>
                </c:pt>
              </c:strCache>
            </c:strRef>
          </c:cat>
          <c:val>
            <c:numRef>
              <c:f>'21-10事業推進技術（必要技術）・DX取組'!$Q$6:$Q$26</c:f>
              <c:numCache>
                <c:formatCode>0.0%</c:formatCode>
                <c:ptCount val="21"/>
                <c:pt idx="0">
                  <c:v>0.11734693877551021</c:v>
                </c:pt>
                <c:pt idx="1">
                  <c:v>0.11212121212121212</c:v>
                </c:pt>
                <c:pt idx="2">
                  <c:v>0.11041009463722397</c:v>
                </c:pt>
                <c:pt idx="3">
                  <c:v>9.056603773584905E-2</c:v>
                </c:pt>
                <c:pt idx="4">
                  <c:v>7.1999999999999995E-2</c:v>
                </c:pt>
                <c:pt idx="5">
                  <c:v>8.0971659919028341E-2</c:v>
                </c:pt>
                <c:pt idx="6">
                  <c:v>0.1092436974789916</c:v>
                </c:pt>
                <c:pt idx="7">
                  <c:v>8.7155963302752298E-2</c:v>
                </c:pt>
                <c:pt idx="8">
                  <c:v>5.7591623036649213E-2</c:v>
                </c:pt>
                <c:pt idx="9">
                  <c:v>7.7777777777777779E-2</c:v>
                </c:pt>
                <c:pt idx="10">
                  <c:v>0.12574850299401197</c:v>
                </c:pt>
                <c:pt idx="11">
                  <c:v>0.10067114093959731</c:v>
                </c:pt>
                <c:pt idx="12">
                  <c:v>6.3380281690140844E-2</c:v>
                </c:pt>
                <c:pt idx="13">
                  <c:v>4.2372881355932202E-2</c:v>
                </c:pt>
                <c:pt idx="14">
                  <c:v>7.6271186440677971E-2</c:v>
                </c:pt>
                <c:pt idx="15">
                  <c:v>5.4054054054054057E-2</c:v>
                </c:pt>
                <c:pt idx="16">
                  <c:v>5.9405940594059403E-2</c:v>
                </c:pt>
                <c:pt idx="17">
                  <c:v>8.247422680412371E-2</c:v>
                </c:pt>
                <c:pt idx="18">
                  <c:v>0.11956521739130435</c:v>
                </c:pt>
                <c:pt idx="19">
                  <c:v>7.7777777777777779E-2</c:v>
                </c:pt>
                <c:pt idx="20">
                  <c:v>5.6338028169014086E-2</c:v>
                </c:pt>
              </c:numCache>
            </c:numRef>
          </c:val>
          <c:extLst>
            <c:ext xmlns:c16="http://schemas.microsoft.com/office/drawing/2014/chart" uri="{C3380CC4-5D6E-409C-BE32-E72D297353CC}">
              <c16:uniqueId val="{00000003-A1C3-4689-807B-2F2ED907FD42}"/>
            </c:ext>
          </c:extLst>
        </c:ser>
        <c:ser>
          <c:idx val="4"/>
          <c:order val="4"/>
          <c:tx>
            <c:strRef>
              <c:f>'21-10事業推進技術（必要技術）・DX取組'!$R$5</c:f>
              <c:strCache>
                <c:ptCount val="1"/>
                <c:pt idx="0">
                  <c:v>わからない</c:v>
                </c:pt>
              </c:strCache>
            </c:strRef>
          </c:tx>
          <c:spPr>
            <a:solidFill>
              <a:schemeClr val="bg1"/>
            </a:solidFill>
            <a:ln>
              <a:solidFill>
                <a:schemeClr val="tx1"/>
              </a:solid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4-A1C3-4689-807B-2F2ED907FD42}"/>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'21-10事業推進技術（必要技術）・DX取組'!$M$6:$M$26</c:f>
              <c:strCache>
                <c:ptCount val="21"/>
                <c:pt idx="0">
                  <c:v>クラウド活用技術（n=392）</c:v>
                </c:pt>
                <c:pt idx="1">
                  <c:v>無線通信・ネットワーク技術（n=330）</c:v>
                </c:pt>
                <c:pt idx="2">
                  <c:v>セキュリティ技術（n=317）</c:v>
                </c:pt>
                <c:pt idx="3">
                  <c:v>センサ技術（n=265）</c:v>
                </c:pt>
                <c:pt idx="4">
                  <c:v>IoTシステム構築技術（n=250）</c:v>
                </c:pt>
                <c:pt idx="5">
                  <c:v>AI技術（n=247）</c:v>
                </c:pt>
                <c:pt idx="6">
                  <c:v>デバイス技術（n=238）</c:v>
                </c:pt>
                <c:pt idx="7">
                  <c:v>画像・音声認識技術／合成技術（n=218）</c:v>
                </c:pt>
                <c:pt idx="8">
                  <c:v>ビッグデータの収集・分析・解析技術（n=191）</c:v>
                </c:pt>
                <c:pt idx="9">
                  <c:v>リアルタイム技術（n=180）</c:v>
                </c:pt>
                <c:pt idx="10">
                  <c:v>ユーザインタフェース技術／フィジカルコンピューティング（n=167）</c:v>
                </c:pt>
                <c:pt idx="11">
                  <c:v>モデリング技術（n=149）</c:v>
                </c:pt>
                <c:pt idx="12">
                  <c:v>シミュレーション技術（n=142）</c:v>
                </c:pt>
                <c:pt idx="13">
                  <c:v>エッジコンピューティング／フォグコンピューティング（n=118）</c:v>
                </c:pt>
                <c:pt idx="14">
                  <c:v>セーフティ技術（n=118）</c:v>
                </c:pt>
                <c:pt idx="15">
                  <c:v>仮想化技術への取り組み（n=111）</c:v>
                </c:pt>
                <c:pt idx="16">
                  <c:v>制御系プラットフォーム技術（n=101）</c:v>
                </c:pt>
                <c:pt idx="17">
                  <c:v>ユーザエクスペリエンス技術（n=97）</c:v>
                </c:pt>
                <c:pt idx="18">
                  <c:v>アクチュエータ技術（n=92）</c:v>
                </c:pt>
                <c:pt idx="19">
                  <c:v>低遅延技術（n=90）</c:v>
                </c:pt>
                <c:pt idx="20">
                  <c:v>更新技術（n=71）</c:v>
                </c:pt>
              </c:strCache>
            </c:strRef>
          </c:cat>
          <c:val>
            <c:numRef>
              <c:f>'21-10事業推進技術（必要技術）・DX取組'!$R$6:$R$26</c:f>
              <c:numCache>
                <c:formatCode>0.0%</c:formatCode>
                <c:ptCount val="21"/>
                <c:pt idx="0">
                  <c:v>4.8469387755102039E-2</c:v>
                </c:pt>
                <c:pt idx="1">
                  <c:v>5.7575757575757579E-2</c:v>
                </c:pt>
                <c:pt idx="2">
                  <c:v>4.1009463722397478E-2</c:v>
                </c:pt>
                <c:pt idx="3">
                  <c:v>6.0377358490566038E-2</c:v>
                </c:pt>
                <c:pt idx="4">
                  <c:v>5.1999999999999998E-2</c:v>
                </c:pt>
                <c:pt idx="5">
                  <c:v>4.048582995951417E-2</c:v>
                </c:pt>
                <c:pt idx="6">
                  <c:v>7.1428571428571425E-2</c:v>
                </c:pt>
                <c:pt idx="7">
                  <c:v>4.1284403669724773E-2</c:v>
                </c:pt>
                <c:pt idx="8">
                  <c:v>3.6649214659685861E-2</c:v>
                </c:pt>
                <c:pt idx="9">
                  <c:v>7.2222222222222215E-2</c:v>
                </c:pt>
                <c:pt idx="10">
                  <c:v>3.5928143712574849E-2</c:v>
                </c:pt>
                <c:pt idx="11">
                  <c:v>2.6845637583892617E-2</c:v>
                </c:pt>
                <c:pt idx="12">
                  <c:v>2.8169014084507043E-2</c:v>
                </c:pt>
                <c:pt idx="13">
                  <c:v>4.2372881355932202E-2</c:v>
                </c:pt>
                <c:pt idx="14">
                  <c:v>5.9322033898305086E-2</c:v>
                </c:pt>
                <c:pt idx="15">
                  <c:v>1.8018018018018018E-2</c:v>
                </c:pt>
                <c:pt idx="16">
                  <c:v>4.9504950495049507E-2</c:v>
                </c:pt>
                <c:pt idx="17">
                  <c:v>3.0927835051546393E-2</c:v>
                </c:pt>
                <c:pt idx="18">
                  <c:v>1.0869565217391304E-2</c:v>
                </c:pt>
                <c:pt idx="19">
                  <c:v>2.2222222222222223E-2</c:v>
                </c:pt>
                <c:pt idx="20">
                  <c:v>0</c:v>
                </c:pt>
              </c:numCache>
            </c:numRef>
          </c:val>
          <c:extLst>
            <c:ext xmlns:c16="http://schemas.microsoft.com/office/drawing/2014/chart" uri="{C3380CC4-5D6E-409C-BE32-E72D297353CC}">
              <c16:uniqueId val="{00000005-A1C3-4689-807B-2F2ED907FD42}"/>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47750849325651"/>
          <c:y val="0.14676151932980061"/>
          <c:w val="0.57707229778095925"/>
          <c:h val="0.66802455898099622"/>
        </c:manualLayout>
      </c:layout>
      <c:barChart>
        <c:barDir val="bar"/>
        <c:grouping val="stacked"/>
        <c:varyColors val="0"/>
        <c:ser>
          <c:idx val="0"/>
          <c:order val="0"/>
          <c:tx>
            <c:strRef>
              <c:f>'21-10事業推進技術（必要技術）・DX取組'!$N$5</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'21-10事業推進技術（必要技術）・DX取組'!$M$27:$M$30</c:f>
              <c:strCache>
                <c:ptCount val="4"/>
                <c:pt idx="0">
                  <c:v>設計・実装技術（n=468）</c:v>
                </c:pt>
                <c:pt idx="1">
                  <c:v>要求獲得・要件定義技術（n=405）</c:v>
                </c:pt>
                <c:pt idx="2">
                  <c:v>評価・検証技術（n=363）</c:v>
                </c:pt>
                <c:pt idx="3">
                  <c:v>運用・保守技術（n=322）</c:v>
                </c:pt>
              </c:strCache>
            </c:strRef>
          </c:cat>
          <c:val>
            <c:numRef>
              <c:f>'21-10事業推進技術（必要技術）・DX取組'!$N$27:$N$30</c:f>
              <c:numCache>
                <c:formatCode>0.0%</c:formatCode>
                <c:ptCount val="4"/>
                <c:pt idx="0">
                  <c:v>7.6923076923076927E-2</c:v>
                </c:pt>
                <c:pt idx="1">
                  <c:v>8.1481481481481488E-2</c:v>
                </c:pt>
                <c:pt idx="2">
                  <c:v>6.6115702479338845E-2</c:v>
                </c:pt>
                <c:pt idx="3">
                  <c:v>7.4534161490683232E-2</c:v>
                </c:pt>
              </c:numCache>
            </c:numRef>
          </c:val>
          <c:extLst>
            <c:ext xmlns:c16="http://schemas.microsoft.com/office/drawing/2014/chart" uri="{C3380CC4-5D6E-409C-BE32-E72D297353CC}">
              <c16:uniqueId val="{00000000-8CE3-4023-93C1-C5FED732485B}"/>
            </c:ext>
          </c:extLst>
        </c:ser>
        <c:ser>
          <c:idx val="2"/>
          <c:order val="1"/>
          <c:tx>
            <c:strRef>
              <c:f>'21-10事業推進技術（必要技術）・DX取組'!$O$5</c:f>
              <c:strCache>
                <c:ptCount val="1"/>
                <c:pt idx="0">
                  <c:v>活発</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'21-10事業推進技術（必要技術）・DX取組'!$M$27:$M$30</c:f>
              <c:strCache>
                <c:ptCount val="4"/>
                <c:pt idx="0">
                  <c:v>設計・実装技術（n=468）</c:v>
                </c:pt>
                <c:pt idx="1">
                  <c:v>要求獲得・要件定義技術（n=405）</c:v>
                </c:pt>
                <c:pt idx="2">
                  <c:v>評価・検証技術（n=363）</c:v>
                </c:pt>
                <c:pt idx="3">
                  <c:v>運用・保守技術（n=322）</c:v>
                </c:pt>
              </c:strCache>
            </c:strRef>
          </c:cat>
          <c:val>
            <c:numRef>
              <c:f>'21-10事業推進技術（必要技術）・DX取組'!$O$27:$O$30</c:f>
              <c:numCache>
                <c:formatCode>0.0%</c:formatCode>
                <c:ptCount val="4"/>
                <c:pt idx="0">
                  <c:v>0.34188034188034189</c:v>
                </c:pt>
                <c:pt idx="1">
                  <c:v>0.36296296296296299</c:v>
                </c:pt>
                <c:pt idx="2">
                  <c:v>0.36363636363636365</c:v>
                </c:pt>
                <c:pt idx="3">
                  <c:v>0.37267080745341613</c:v>
                </c:pt>
              </c:numCache>
            </c:numRef>
          </c:val>
          <c:extLst>
            <c:ext xmlns:c16="http://schemas.microsoft.com/office/drawing/2014/chart" uri="{C3380CC4-5D6E-409C-BE32-E72D297353CC}">
              <c16:uniqueId val="{00000001-8CE3-4023-93C1-C5FED732485B}"/>
            </c:ext>
          </c:extLst>
        </c:ser>
        <c:ser>
          <c:idx val="1"/>
          <c:order val="2"/>
          <c:tx>
            <c:strRef>
              <c:f>'21-10事業推進技術（必要技術）・DX取組'!$P$5</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'21-10事業推進技術（必要技術）・DX取組'!$M$27:$M$30</c:f>
              <c:strCache>
                <c:ptCount val="4"/>
                <c:pt idx="0">
                  <c:v>設計・実装技術（n=468）</c:v>
                </c:pt>
                <c:pt idx="1">
                  <c:v>要求獲得・要件定義技術（n=405）</c:v>
                </c:pt>
                <c:pt idx="2">
                  <c:v>評価・検証技術（n=363）</c:v>
                </c:pt>
                <c:pt idx="3">
                  <c:v>運用・保守技術（n=322）</c:v>
                </c:pt>
              </c:strCache>
            </c:strRef>
          </c:cat>
          <c:val>
            <c:numRef>
              <c:f>'21-10事業推進技術（必要技術）・DX取組'!$P$27:$P$30</c:f>
              <c:numCache>
                <c:formatCode>0.0%</c:formatCode>
                <c:ptCount val="4"/>
                <c:pt idx="0">
                  <c:v>0.38675213675213677</c:v>
                </c:pt>
                <c:pt idx="1">
                  <c:v>0.40740740740740738</c:v>
                </c:pt>
                <c:pt idx="2">
                  <c:v>0.4049586776859504</c:v>
                </c:pt>
                <c:pt idx="3">
                  <c:v>0.39130434782608697</c:v>
                </c:pt>
              </c:numCache>
            </c:numRef>
          </c:val>
          <c:extLst>
            <c:ext xmlns:c16="http://schemas.microsoft.com/office/drawing/2014/chart" uri="{C3380CC4-5D6E-409C-BE32-E72D297353CC}">
              <c16:uniqueId val="{00000002-8CE3-4023-93C1-C5FED732485B}"/>
            </c:ext>
          </c:extLst>
        </c:ser>
        <c:ser>
          <c:idx val="3"/>
          <c:order val="3"/>
          <c:tx>
            <c:strRef>
              <c:f>'21-10事業推進技術（必要技術）・DX取組'!$Q$5</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'21-10事業推進技術（必要技術）・DX取組'!$M$27:$M$30</c:f>
              <c:strCache>
                <c:ptCount val="4"/>
                <c:pt idx="0">
                  <c:v>設計・実装技術（n=468）</c:v>
                </c:pt>
                <c:pt idx="1">
                  <c:v>要求獲得・要件定義技術（n=405）</c:v>
                </c:pt>
                <c:pt idx="2">
                  <c:v>評価・検証技術（n=363）</c:v>
                </c:pt>
                <c:pt idx="3">
                  <c:v>運用・保守技術（n=322）</c:v>
                </c:pt>
              </c:strCache>
            </c:strRef>
          </c:cat>
          <c:val>
            <c:numRef>
              <c:f>'21-10事業推進技術（必要技術）・DX取組'!$Q$27:$Q$30</c:f>
              <c:numCache>
                <c:formatCode>0.0%</c:formatCode>
                <c:ptCount val="4"/>
                <c:pt idx="0">
                  <c:v>0.13034188034188035</c:v>
                </c:pt>
                <c:pt idx="1">
                  <c:v>9.6296296296296297E-2</c:v>
                </c:pt>
                <c:pt idx="2">
                  <c:v>0.11570247933884298</c:v>
                </c:pt>
                <c:pt idx="3">
                  <c:v>0.11490683229813664</c:v>
                </c:pt>
              </c:numCache>
            </c:numRef>
          </c:val>
          <c:extLst>
            <c:ext xmlns:c16="http://schemas.microsoft.com/office/drawing/2014/chart" uri="{C3380CC4-5D6E-409C-BE32-E72D297353CC}">
              <c16:uniqueId val="{00000003-8CE3-4023-93C1-C5FED732485B}"/>
            </c:ext>
          </c:extLst>
        </c:ser>
        <c:ser>
          <c:idx val="4"/>
          <c:order val="4"/>
          <c:tx>
            <c:strRef>
              <c:f>'21-10事業推進技術（必要技術）・DX取組'!$R$5</c:f>
              <c:strCache>
                <c:ptCount val="1"/>
                <c:pt idx="0">
                  <c:v>わからない</c:v>
                </c:pt>
              </c:strCache>
            </c:strRef>
          </c:tx>
          <c:spPr>
            <a:solidFill>
              <a:schemeClr val="bg1"/>
            </a:solidFill>
            <a:ln>
              <a:solidFill>
                <a:schemeClr val="tx1"/>
              </a:solid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4-8CE3-4023-93C1-C5FED732485B}"/>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'21-10事業推進技術（必要技術）・DX取組'!$M$27:$M$30</c:f>
              <c:strCache>
                <c:ptCount val="4"/>
                <c:pt idx="0">
                  <c:v>設計・実装技術（n=468）</c:v>
                </c:pt>
                <c:pt idx="1">
                  <c:v>要求獲得・要件定義技術（n=405）</c:v>
                </c:pt>
                <c:pt idx="2">
                  <c:v>評価・検証技術（n=363）</c:v>
                </c:pt>
                <c:pt idx="3">
                  <c:v>運用・保守技術（n=322）</c:v>
                </c:pt>
              </c:strCache>
            </c:strRef>
          </c:cat>
          <c:val>
            <c:numRef>
              <c:f>'21-10事業推進技術（必要技術）・DX取組'!$R$27:$R$30</c:f>
              <c:numCache>
                <c:formatCode>0.0%</c:formatCode>
                <c:ptCount val="4"/>
                <c:pt idx="0">
                  <c:v>6.4102564102564097E-2</c:v>
                </c:pt>
                <c:pt idx="1">
                  <c:v>5.185185185185185E-2</c:v>
                </c:pt>
                <c:pt idx="2">
                  <c:v>4.9586776859504134E-2</c:v>
                </c:pt>
                <c:pt idx="3">
                  <c:v>4.6583850931677016E-2</c:v>
                </c:pt>
              </c:numCache>
            </c:numRef>
          </c:val>
          <c:extLst>
            <c:ext xmlns:c16="http://schemas.microsoft.com/office/drawing/2014/chart" uri="{C3380CC4-5D6E-409C-BE32-E72D297353CC}">
              <c16:uniqueId val="{00000005-8CE3-4023-93C1-C5FED732485B}"/>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37507129790594357"/>
          <c:y val="0.8772073150065971"/>
          <c:w val="0.57578018656758811"/>
          <c:h val="0.105703961715576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47750849325651"/>
          <c:y val="8.0975958005249343E-2"/>
          <c:w val="0.57707229778095925"/>
          <c:h val="0.84188670498062246"/>
        </c:manualLayout>
      </c:layout>
      <c:barChart>
        <c:barDir val="bar"/>
        <c:grouping val="stacked"/>
        <c:varyColors val="0"/>
        <c:ser>
          <c:idx val="0"/>
          <c:order val="0"/>
          <c:tx>
            <c:strRef>
              <c:f>'21-11事業推進技術（強み技術）・DX取組'!$N$5</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'21-11事業推進技術（強み技術）・DX取組'!$M$6:$M$26</c:f>
              <c:strCache>
                <c:ptCount val="21"/>
                <c:pt idx="0">
                  <c:v>無線通信・ネットワーク技術（n=201）</c:v>
                </c:pt>
                <c:pt idx="1">
                  <c:v>センサ技術（n=149）</c:v>
                </c:pt>
                <c:pt idx="2">
                  <c:v>クラウド活用技術（n=144）</c:v>
                </c:pt>
                <c:pt idx="3">
                  <c:v>デバイス技術（n=141）</c:v>
                </c:pt>
                <c:pt idx="4">
                  <c:v>IoTシステム構築技術（n=130）</c:v>
                </c:pt>
                <c:pt idx="5">
                  <c:v>画像・音声認識技術／合成技術（n=121）</c:v>
                </c:pt>
                <c:pt idx="6">
                  <c:v>セキュリティ技術（n=113）</c:v>
                </c:pt>
                <c:pt idx="7">
                  <c:v>リアルタイム技術（n=105）</c:v>
                </c:pt>
                <c:pt idx="8">
                  <c:v>ユーザインタフェース技術／フィジカルコンピューティング（n=102）</c:v>
                </c:pt>
                <c:pt idx="9">
                  <c:v>AI技術（n=93）</c:v>
                </c:pt>
                <c:pt idx="10">
                  <c:v>モデリング技術（n=83）</c:v>
                </c:pt>
                <c:pt idx="11">
                  <c:v>シミュレーション技術（n=72）</c:v>
                </c:pt>
                <c:pt idx="12">
                  <c:v>ビッグデータの収集・分析・解析技術（n=70）</c:v>
                </c:pt>
                <c:pt idx="13">
                  <c:v>制御系プラットフォーム技術（n=65）</c:v>
                </c:pt>
                <c:pt idx="14">
                  <c:v>エッジコンピューティング／フォグコンピューティング（n=59）</c:v>
                </c:pt>
                <c:pt idx="15">
                  <c:v>アクチュエータ技術（n=53）</c:v>
                </c:pt>
                <c:pt idx="16">
                  <c:v>仮想化技術への取り組み（n=54）</c:v>
                </c:pt>
                <c:pt idx="17">
                  <c:v>ユーザエクスペリエンス技術（n=52）</c:v>
                </c:pt>
                <c:pt idx="18">
                  <c:v>低遅延技術（n=46）</c:v>
                </c:pt>
                <c:pt idx="19">
                  <c:v>セーフティ技術（n=45）</c:v>
                </c:pt>
                <c:pt idx="20">
                  <c:v>更新技術（n=31）</c:v>
                </c:pt>
              </c:strCache>
            </c:strRef>
          </c:cat>
          <c:val>
            <c:numRef>
              <c:f>'21-11事業推進技術（強み技術）・DX取組'!$N$6:$N$26</c:f>
              <c:numCache>
                <c:formatCode>0.0%</c:formatCode>
                <c:ptCount val="21"/>
                <c:pt idx="0">
                  <c:v>9.950248756218906E-2</c:v>
                </c:pt>
                <c:pt idx="1">
                  <c:v>7.3825503355704702E-2</c:v>
                </c:pt>
                <c:pt idx="2">
                  <c:v>0.16666666666666666</c:v>
                </c:pt>
                <c:pt idx="3">
                  <c:v>9.9290780141843976E-2</c:v>
                </c:pt>
                <c:pt idx="4">
                  <c:v>0.16153846153846155</c:v>
                </c:pt>
                <c:pt idx="5">
                  <c:v>0.11570247933884298</c:v>
                </c:pt>
                <c:pt idx="6">
                  <c:v>0.13274336283185842</c:v>
                </c:pt>
                <c:pt idx="7">
                  <c:v>8.5714285714285715E-2</c:v>
                </c:pt>
                <c:pt idx="8">
                  <c:v>0.13725490196078433</c:v>
                </c:pt>
                <c:pt idx="9">
                  <c:v>0.22580645161290322</c:v>
                </c:pt>
                <c:pt idx="10">
                  <c:v>0.15662650602409639</c:v>
                </c:pt>
                <c:pt idx="11">
                  <c:v>0.1388888888888889</c:v>
                </c:pt>
                <c:pt idx="12">
                  <c:v>0.22857142857142856</c:v>
                </c:pt>
                <c:pt idx="13">
                  <c:v>0.15384615384615385</c:v>
                </c:pt>
                <c:pt idx="14">
                  <c:v>0.20338983050847459</c:v>
                </c:pt>
                <c:pt idx="15">
                  <c:v>0.15094339622641509</c:v>
                </c:pt>
                <c:pt idx="16">
                  <c:v>0.20370370370370369</c:v>
                </c:pt>
                <c:pt idx="17">
                  <c:v>0.23076923076923078</c:v>
                </c:pt>
                <c:pt idx="18">
                  <c:v>0.19565217391304349</c:v>
                </c:pt>
                <c:pt idx="19">
                  <c:v>0.17777777777777778</c:v>
                </c:pt>
                <c:pt idx="20">
                  <c:v>0.25806451612903225</c:v>
                </c:pt>
              </c:numCache>
            </c:numRef>
          </c:val>
          <c:extLst>
            <c:ext xmlns:c16="http://schemas.microsoft.com/office/drawing/2014/chart" uri="{C3380CC4-5D6E-409C-BE32-E72D297353CC}">
              <c16:uniqueId val="{00000000-655C-41A9-B6AC-3925D47F05BC}"/>
            </c:ext>
          </c:extLst>
        </c:ser>
        <c:ser>
          <c:idx val="2"/>
          <c:order val="1"/>
          <c:tx>
            <c:strRef>
              <c:f>'21-11事業推進技術（強み技術）・DX取組'!$O$5</c:f>
              <c:strCache>
                <c:ptCount val="1"/>
                <c:pt idx="0">
                  <c:v>活発</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'21-11事業推進技術（強み技術）・DX取組'!$M$6:$M$26</c:f>
              <c:strCache>
                <c:ptCount val="21"/>
                <c:pt idx="0">
                  <c:v>無線通信・ネットワーク技術（n=201）</c:v>
                </c:pt>
                <c:pt idx="1">
                  <c:v>センサ技術（n=149）</c:v>
                </c:pt>
                <c:pt idx="2">
                  <c:v>クラウド活用技術（n=144）</c:v>
                </c:pt>
                <c:pt idx="3">
                  <c:v>デバイス技術（n=141）</c:v>
                </c:pt>
                <c:pt idx="4">
                  <c:v>IoTシステム構築技術（n=130）</c:v>
                </c:pt>
                <c:pt idx="5">
                  <c:v>画像・音声認識技術／合成技術（n=121）</c:v>
                </c:pt>
                <c:pt idx="6">
                  <c:v>セキュリティ技術（n=113）</c:v>
                </c:pt>
                <c:pt idx="7">
                  <c:v>リアルタイム技術（n=105）</c:v>
                </c:pt>
                <c:pt idx="8">
                  <c:v>ユーザインタフェース技術／フィジカルコンピューティング（n=102）</c:v>
                </c:pt>
                <c:pt idx="9">
                  <c:v>AI技術（n=93）</c:v>
                </c:pt>
                <c:pt idx="10">
                  <c:v>モデリング技術（n=83）</c:v>
                </c:pt>
                <c:pt idx="11">
                  <c:v>シミュレーション技術（n=72）</c:v>
                </c:pt>
                <c:pt idx="12">
                  <c:v>ビッグデータの収集・分析・解析技術（n=70）</c:v>
                </c:pt>
                <c:pt idx="13">
                  <c:v>制御系プラットフォーム技術（n=65）</c:v>
                </c:pt>
                <c:pt idx="14">
                  <c:v>エッジコンピューティング／フォグコンピューティング（n=59）</c:v>
                </c:pt>
                <c:pt idx="15">
                  <c:v>アクチュエータ技術（n=53）</c:v>
                </c:pt>
                <c:pt idx="16">
                  <c:v>仮想化技術への取り組み（n=54）</c:v>
                </c:pt>
                <c:pt idx="17">
                  <c:v>ユーザエクスペリエンス技術（n=52）</c:v>
                </c:pt>
                <c:pt idx="18">
                  <c:v>低遅延技術（n=46）</c:v>
                </c:pt>
                <c:pt idx="19">
                  <c:v>セーフティ技術（n=45）</c:v>
                </c:pt>
                <c:pt idx="20">
                  <c:v>更新技術（n=31）</c:v>
                </c:pt>
              </c:strCache>
            </c:strRef>
          </c:cat>
          <c:val>
            <c:numRef>
              <c:f>'21-11事業推進技術（強み技術）・DX取組'!$O$6:$O$26</c:f>
              <c:numCache>
                <c:formatCode>0.0%</c:formatCode>
                <c:ptCount val="21"/>
                <c:pt idx="0">
                  <c:v>0.3383084577114428</c:v>
                </c:pt>
                <c:pt idx="1">
                  <c:v>0.34228187919463088</c:v>
                </c:pt>
                <c:pt idx="2">
                  <c:v>0.39583333333333331</c:v>
                </c:pt>
                <c:pt idx="3">
                  <c:v>0.36170212765957449</c:v>
                </c:pt>
                <c:pt idx="4">
                  <c:v>0.42307692307692307</c:v>
                </c:pt>
                <c:pt idx="5">
                  <c:v>0.42148760330578511</c:v>
                </c:pt>
                <c:pt idx="6">
                  <c:v>0.41592920353982299</c:v>
                </c:pt>
                <c:pt idx="7">
                  <c:v>0.33333333333333331</c:v>
                </c:pt>
                <c:pt idx="8">
                  <c:v>0.35294117647058826</c:v>
                </c:pt>
                <c:pt idx="9">
                  <c:v>0.45161290322580644</c:v>
                </c:pt>
                <c:pt idx="10">
                  <c:v>0.39759036144578314</c:v>
                </c:pt>
                <c:pt idx="11">
                  <c:v>0.2638888888888889</c:v>
                </c:pt>
                <c:pt idx="12">
                  <c:v>0.38571428571428573</c:v>
                </c:pt>
                <c:pt idx="13">
                  <c:v>0.4</c:v>
                </c:pt>
                <c:pt idx="14">
                  <c:v>0.3728813559322034</c:v>
                </c:pt>
                <c:pt idx="15">
                  <c:v>0.30188679245283018</c:v>
                </c:pt>
                <c:pt idx="16">
                  <c:v>0.48148148148148145</c:v>
                </c:pt>
                <c:pt idx="17">
                  <c:v>0.40384615384615385</c:v>
                </c:pt>
                <c:pt idx="18">
                  <c:v>0.2608695652173913</c:v>
                </c:pt>
                <c:pt idx="19">
                  <c:v>0.46666666666666667</c:v>
                </c:pt>
                <c:pt idx="20">
                  <c:v>0.38709677419354838</c:v>
                </c:pt>
              </c:numCache>
            </c:numRef>
          </c:val>
          <c:extLst>
            <c:ext xmlns:c16="http://schemas.microsoft.com/office/drawing/2014/chart" uri="{C3380CC4-5D6E-409C-BE32-E72D297353CC}">
              <c16:uniqueId val="{00000001-655C-41A9-B6AC-3925D47F05BC}"/>
            </c:ext>
          </c:extLst>
        </c:ser>
        <c:ser>
          <c:idx val="1"/>
          <c:order val="2"/>
          <c:tx>
            <c:strRef>
              <c:f>'21-11事業推進技術（強み技術）・DX取組'!$P$5</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'21-11事業推進技術（強み技術）・DX取組'!$M$6:$M$26</c:f>
              <c:strCache>
                <c:ptCount val="21"/>
                <c:pt idx="0">
                  <c:v>無線通信・ネットワーク技術（n=201）</c:v>
                </c:pt>
                <c:pt idx="1">
                  <c:v>センサ技術（n=149）</c:v>
                </c:pt>
                <c:pt idx="2">
                  <c:v>クラウド活用技術（n=144）</c:v>
                </c:pt>
                <c:pt idx="3">
                  <c:v>デバイス技術（n=141）</c:v>
                </c:pt>
                <c:pt idx="4">
                  <c:v>IoTシステム構築技術（n=130）</c:v>
                </c:pt>
                <c:pt idx="5">
                  <c:v>画像・音声認識技術／合成技術（n=121）</c:v>
                </c:pt>
                <c:pt idx="6">
                  <c:v>セキュリティ技術（n=113）</c:v>
                </c:pt>
                <c:pt idx="7">
                  <c:v>リアルタイム技術（n=105）</c:v>
                </c:pt>
                <c:pt idx="8">
                  <c:v>ユーザインタフェース技術／フィジカルコンピューティング（n=102）</c:v>
                </c:pt>
                <c:pt idx="9">
                  <c:v>AI技術（n=93）</c:v>
                </c:pt>
                <c:pt idx="10">
                  <c:v>モデリング技術（n=83）</c:v>
                </c:pt>
                <c:pt idx="11">
                  <c:v>シミュレーション技術（n=72）</c:v>
                </c:pt>
                <c:pt idx="12">
                  <c:v>ビッグデータの収集・分析・解析技術（n=70）</c:v>
                </c:pt>
                <c:pt idx="13">
                  <c:v>制御系プラットフォーム技術（n=65）</c:v>
                </c:pt>
                <c:pt idx="14">
                  <c:v>エッジコンピューティング／フォグコンピューティング（n=59）</c:v>
                </c:pt>
                <c:pt idx="15">
                  <c:v>アクチュエータ技術（n=53）</c:v>
                </c:pt>
                <c:pt idx="16">
                  <c:v>仮想化技術への取り組み（n=54）</c:v>
                </c:pt>
                <c:pt idx="17">
                  <c:v>ユーザエクスペリエンス技術（n=52）</c:v>
                </c:pt>
                <c:pt idx="18">
                  <c:v>低遅延技術（n=46）</c:v>
                </c:pt>
                <c:pt idx="19">
                  <c:v>セーフティ技術（n=45）</c:v>
                </c:pt>
                <c:pt idx="20">
                  <c:v>更新技術（n=31）</c:v>
                </c:pt>
              </c:strCache>
            </c:strRef>
          </c:cat>
          <c:val>
            <c:numRef>
              <c:f>'21-11事業推進技術（強み技術）・DX取組'!$P$6:$P$26</c:f>
              <c:numCache>
                <c:formatCode>0.0%</c:formatCode>
                <c:ptCount val="21"/>
                <c:pt idx="0">
                  <c:v>0.4079601990049751</c:v>
                </c:pt>
                <c:pt idx="1">
                  <c:v>0.44295302013422821</c:v>
                </c:pt>
                <c:pt idx="2">
                  <c:v>0.34027777777777779</c:v>
                </c:pt>
                <c:pt idx="3">
                  <c:v>0.41843971631205673</c:v>
                </c:pt>
                <c:pt idx="4">
                  <c:v>0.3</c:v>
                </c:pt>
                <c:pt idx="5">
                  <c:v>0.34710743801652894</c:v>
                </c:pt>
                <c:pt idx="6">
                  <c:v>0.36283185840707965</c:v>
                </c:pt>
                <c:pt idx="7">
                  <c:v>0.40952380952380951</c:v>
                </c:pt>
                <c:pt idx="8">
                  <c:v>0.38235294117647056</c:v>
                </c:pt>
                <c:pt idx="9">
                  <c:v>0.25806451612903225</c:v>
                </c:pt>
                <c:pt idx="10">
                  <c:v>0.31325301204819278</c:v>
                </c:pt>
                <c:pt idx="11">
                  <c:v>0.40277777777777779</c:v>
                </c:pt>
                <c:pt idx="12">
                  <c:v>0.3</c:v>
                </c:pt>
                <c:pt idx="13">
                  <c:v>0.29230769230769232</c:v>
                </c:pt>
                <c:pt idx="14">
                  <c:v>0.3559322033898305</c:v>
                </c:pt>
                <c:pt idx="15">
                  <c:v>0.39622641509433965</c:v>
                </c:pt>
                <c:pt idx="16">
                  <c:v>0.25925925925925924</c:v>
                </c:pt>
                <c:pt idx="17">
                  <c:v>0.28846153846153844</c:v>
                </c:pt>
                <c:pt idx="18">
                  <c:v>0.41304347826086957</c:v>
                </c:pt>
                <c:pt idx="19">
                  <c:v>0.26666666666666666</c:v>
                </c:pt>
                <c:pt idx="20">
                  <c:v>0.25806451612903225</c:v>
                </c:pt>
              </c:numCache>
            </c:numRef>
          </c:val>
          <c:extLst>
            <c:ext xmlns:c16="http://schemas.microsoft.com/office/drawing/2014/chart" uri="{C3380CC4-5D6E-409C-BE32-E72D297353CC}">
              <c16:uniqueId val="{00000002-655C-41A9-B6AC-3925D47F05BC}"/>
            </c:ext>
          </c:extLst>
        </c:ser>
        <c:ser>
          <c:idx val="3"/>
          <c:order val="3"/>
          <c:tx>
            <c:strRef>
              <c:f>'21-11事業推進技術（強み技術）・DX取組'!$Q$5</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'21-11事業推進技術（強み技術）・DX取組'!$M$6:$M$26</c:f>
              <c:strCache>
                <c:ptCount val="21"/>
                <c:pt idx="0">
                  <c:v>無線通信・ネットワーク技術（n=201）</c:v>
                </c:pt>
                <c:pt idx="1">
                  <c:v>センサ技術（n=149）</c:v>
                </c:pt>
                <c:pt idx="2">
                  <c:v>クラウド活用技術（n=144）</c:v>
                </c:pt>
                <c:pt idx="3">
                  <c:v>デバイス技術（n=141）</c:v>
                </c:pt>
                <c:pt idx="4">
                  <c:v>IoTシステム構築技術（n=130）</c:v>
                </c:pt>
                <c:pt idx="5">
                  <c:v>画像・音声認識技術／合成技術（n=121）</c:v>
                </c:pt>
                <c:pt idx="6">
                  <c:v>セキュリティ技術（n=113）</c:v>
                </c:pt>
                <c:pt idx="7">
                  <c:v>リアルタイム技術（n=105）</c:v>
                </c:pt>
                <c:pt idx="8">
                  <c:v>ユーザインタフェース技術／フィジカルコンピューティング（n=102）</c:v>
                </c:pt>
                <c:pt idx="9">
                  <c:v>AI技術（n=93）</c:v>
                </c:pt>
                <c:pt idx="10">
                  <c:v>モデリング技術（n=83）</c:v>
                </c:pt>
                <c:pt idx="11">
                  <c:v>シミュレーション技術（n=72）</c:v>
                </c:pt>
                <c:pt idx="12">
                  <c:v>ビッグデータの収集・分析・解析技術（n=70）</c:v>
                </c:pt>
                <c:pt idx="13">
                  <c:v>制御系プラットフォーム技術（n=65）</c:v>
                </c:pt>
                <c:pt idx="14">
                  <c:v>エッジコンピューティング／フォグコンピューティング（n=59）</c:v>
                </c:pt>
                <c:pt idx="15">
                  <c:v>アクチュエータ技術（n=53）</c:v>
                </c:pt>
                <c:pt idx="16">
                  <c:v>仮想化技術への取り組み（n=54）</c:v>
                </c:pt>
                <c:pt idx="17">
                  <c:v>ユーザエクスペリエンス技術（n=52）</c:v>
                </c:pt>
                <c:pt idx="18">
                  <c:v>低遅延技術（n=46）</c:v>
                </c:pt>
                <c:pt idx="19">
                  <c:v>セーフティ技術（n=45）</c:v>
                </c:pt>
                <c:pt idx="20">
                  <c:v>更新技術（n=31）</c:v>
                </c:pt>
              </c:strCache>
            </c:strRef>
          </c:cat>
          <c:val>
            <c:numRef>
              <c:f>'21-11事業推進技術（強み技術）・DX取組'!$Q$6:$Q$26</c:f>
              <c:numCache>
                <c:formatCode>0.0%</c:formatCode>
                <c:ptCount val="21"/>
                <c:pt idx="0">
                  <c:v>9.4527363184079602E-2</c:v>
                </c:pt>
                <c:pt idx="1">
                  <c:v>7.3825503355704702E-2</c:v>
                </c:pt>
                <c:pt idx="2">
                  <c:v>4.8611111111111112E-2</c:v>
                </c:pt>
                <c:pt idx="3">
                  <c:v>7.0921985815602842E-2</c:v>
                </c:pt>
                <c:pt idx="4">
                  <c:v>6.9230769230769235E-2</c:v>
                </c:pt>
                <c:pt idx="5">
                  <c:v>8.2644628099173556E-2</c:v>
                </c:pt>
                <c:pt idx="6">
                  <c:v>4.4247787610619468E-2</c:v>
                </c:pt>
                <c:pt idx="7">
                  <c:v>0.10476190476190476</c:v>
                </c:pt>
                <c:pt idx="8">
                  <c:v>8.8235294117647065E-2</c:v>
                </c:pt>
                <c:pt idx="9">
                  <c:v>5.3763440860215055E-2</c:v>
                </c:pt>
                <c:pt idx="10">
                  <c:v>9.6385542168674704E-2</c:v>
                </c:pt>
                <c:pt idx="11">
                  <c:v>0.125</c:v>
                </c:pt>
                <c:pt idx="12">
                  <c:v>2.8571428571428571E-2</c:v>
                </c:pt>
                <c:pt idx="13">
                  <c:v>6.1538461538461542E-2</c:v>
                </c:pt>
                <c:pt idx="14">
                  <c:v>5.0847457627118647E-2</c:v>
                </c:pt>
                <c:pt idx="15">
                  <c:v>0.13207547169811321</c:v>
                </c:pt>
                <c:pt idx="16">
                  <c:v>3.7037037037037035E-2</c:v>
                </c:pt>
                <c:pt idx="17">
                  <c:v>3.8461538461538464E-2</c:v>
                </c:pt>
                <c:pt idx="18">
                  <c:v>8.6956521739130432E-2</c:v>
                </c:pt>
                <c:pt idx="19">
                  <c:v>6.6666666666666666E-2</c:v>
                </c:pt>
                <c:pt idx="20">
                  <c:v>9.6774193548387094E-2</c:v>
                </c:pt>
              </c:numCache>
            </c:numRef>
          </c:val>
          <c:extLst>
            <c:ext xmlns:c16="http://schemas.microsoft.com/office/drawing/2014/chart" uri="{C3380CC4-5D6E-409C-BE32-E72D297353CC}">
              <c16:uniqueId val="{00000003-655C-41A9-B6AC-3925D47F05BC}"/>
            </c:ext>
          </c:extLst>
        </c:ser>
        <c:ser>
          <c:idx val="4"/>
          <c:order val="4"/>
          <c:tx>
            <c:strRef>
              <c:f>'21-11事業推進技術（強み技術）・DX取組'!$R$5</c:f>
              <c:strCache>
                <c:ptCount val="1"/>
                <c:pt idx="0">
                  <c:v>わからない</c:v>
                </c:pt>
              </c:strCache>
            </c:strRef>
          </c:tx>
          <c:spPr>
            <a:solidFill>
              <a:schemeClr val="bg1"/>
            </a:solidFill>
            <a:ln>
              <a:solidFill>
                <a:schemeClr val="tx1"/>
              </a:solid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4-655C-41A9-B6AC-3925D47F05BC}"/>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'21-11事業推進技術（強み技術）・DX取組'!$M$6:$M$26</c:f>
              <c:strCache>
                <c:ptCount val="21"/>
                <c:pt idx="0">
                  <c:v>無線通信・ネットワーク技術（n=201）</c:v>
                </c:pt>
                <c:pt idx="1">
                  <c:v>センサ技術（n=149）</c:v>
                </c:pt>
                <c:pt idx="2">
                  <c:v>クラウド活用技術（n=144）</c:v>
                </c:pt>
                <c:pt idx="3">
                  <c:v>デバイス技術（n=141）</c:v>
                </c:pt>
                <c:pt idx="4">
                  <c:v>IoTシステム構築技術（n=130）</c:v>
                </c:pt>
                <c:pt idx="5">
                  <c:v>画像・音声認識技術／合成技術（n=121）</c:v>
                </c:pt>
                <c:pt idx="6">
                  <c:v>セキュリティ技術（n=113）</c:v>
                </c:pt>
                <c:pt idx="7">
                  <c:v>リアルタイム技術（n=105）</c:v>
                </c:pt>
                <c:pt idx="8">
                  <c:v>ユーザインタフェース技術／フィジカルコンピューティング（n=102）</c:v>
                </c:pt>
                <c:pt idx="9">
                  <c:v>AI技術（n=93）</c:v>
                </c:pt>
                <c:pt idx="10">
                  <c:v>モデリング技術（n=83）</c:v>
                </c:pt>
                <c:pt idx="11">
                  <c:v>シミュレーション技術（n=72）</c:v>
                </c:pt>
                <c:pt idx="12">
                  <c:v>ビッグデータの収集・分析・解析技術（n=70）</c:v>
                </c:pt>
                <c:pt idx="13">
                  <c:v>制御系プラットフォーム技術（n=65）</c:v>
                </c:pt>
                <c:pt idx="14">
                  <c:v>エッジコンピューティング／フォグコンピューティング（n=59）</c:v>
                </c:pt>
                <c:pt idx="15">
                  <c:v>アクチュエータ技術（n=53）</c:v>
                </c:pt>
                <c:pt idx="16">
                  <c:v>仮想化技術への取り組み（n=54）</c:v>
                </c:pt>
                <c:pt idx="17">
                  <c:v>ユーザエクスペリエンス技術（n=52）</c:v>
                </c:pt>
                <c:pt idx="18">
                  <c:v>低遅延技術（n=46）</c:v>
                </c:pt>
                <c:pt idx="19">
                  <c:v>セーフティ技術（n=45）</c:v>
                </c:pt>
                <c:pt idx="20">
                  <c:v>更新技術（n=31）</c:v>
                </c:pt>
              </c:strCache>
            </c:strRef>
          </c:cat>
          <c:val>
            <c:numRef>
              <c:f>'21-11事業推進技術（強み技術）・DX取組'!$R$6:$R$26</c:f>
              <c:numCache>
                <c:formatCode>0.0%</c:formatCode>
                <c:ptCount val="21"/>
                <c:pt idx="0">
                  <c:v>5.9701492537313432E-2</c:v>
                </c:pt>
                <c:pt idx="1">
                  <c:v>6.7114093959731544E-2</c:v>
                </c:pt>
                <c:pt idx="2">
                  <c:v>4.8611111111111112E-2</c:v>
                </c:pt>
                <c:pt idx="3">
                  <c:v>4.9645390070921988E-2</c:v>
                </c:pt>
                <c:pt idx="4">
                  <c:v>4.6153846153846156E-2</c:v>
                </c:pt>
                <c:pt idx="5">
                  <c:v>3.3057851239669422E-2</c:v>
                </c:pt>
                <c:pt idx="6">
                  <c:v>4.4247787610619468E-2</c:v>
                </c:pt>
                <c:pt idx="7">
                  <c:v>6.6666666666666666E-2</c:v>
                </c:pt>
                <c:pt idx="8">
                  <c:v>3.9215686274509803E-2</c:v>
                </c:pt>
                <c:pt idx="9">
                  <c:v>1.0752688172043012E-2</c:v>
                </c:pt>
                <c:pt idx="10">
                  <c:v>3.614457831325301E-2</c:v>
                </c:pt>
                <c:pt idx="11">
                  <c:v>6.9444444444444448E-2</c:v>
                </c:pt>
                <c:pt idx="12">
                  <c:v>5.7142857142857141E-2</c:v>
                </c:pt>
                <c:pt idx="13">
                  <c:v>9.2307692307692313E-2</c:v>
                </c:pt>
                <c:pt idx="14">
                  <c:v>1.6949152542372881E-2</c:v>
                </c:pt>
                <c:pt idx="15">
                  <c:v>1.8867924528301886E-2</c:v>
                </c:pt>
                <c:pt idx="16">
                  <c:v>1.8518518518518517E-2</c:v>
                </c:pt>
                <c:pt idx="17">
                  <c:v>3.8461538461538464E-2</c:v>
                </c:pt>
                <c:pt idx="18">
                  <c:v>4.3478260869565216E-2</c:v>
                </c:pt>
                <c:pt idx="19">
                  <c:v>2.2222222222222223E-2</c:v>
                </c:pt>
                <c:pt idx="20">
                  <c:v>0</c:v>
                </c:pt>
              </c:numCache>
            </c:numRef>
          </c:val>
          <c:extLst>
            <c:ext xmlns:c16="http://schemas.microsoft.com/office/drawing/2014/chart" uri="{C3380CC4-5D6E-409C-BE32-E72D297353CC}">
              <c16:uniqueId val="{00000005-655C-41A9-B6AC-3925D47F05BC}"/>
            </c:ext>
          </c:extLst>
        </c:ser>
        <c:ser>
          <c:idx val="5"/>
          <c:order val="5"/>
          <c:tx>
            <c:strRef>
              <c:f>'21-11事業推進技術（強み技術）・DX取組'!$G$5</c:f>
              <c:strCache>
                <c:ptCount val="1"/>
                <c:pt idx="0">
                  <c:v>非常に活発</c:v>
                </c:pt>
              </c:strCache>
            </c:strRef>
          </c:tx>
          <c:spPr>
            <a:solidFill>
              <a:schemeClr val="accent6"/>
            </a:solidFill>
            <a:ln>
              <a:noFill/>
            </a:ln>
            <a:effectLst/>
          </c:spPr>
          <c:invertIfNegative val="0"/>
          <c:cat>
            <c:strRef>
              <c:f>'21-11事業推進技術（強み技術）・DX取組'!$F$27:$F$30</c:f>
              <c:strCache>
                <c:ptCount val="4"/>
                <c:pt idx="0">
                  <c:v>設計・実装技術</c:v>
                </c:pt>
                <c:pt idx="1">
                  <c:v>評価・検証技術</c:v>
                </c:pt>
                <c:pt idx="2">
                  <c:v>要求獲得・要件定義技術</c:v>
                </c:pt>
                <c:pt idx="3">
                  <c:v>運用・保守技術</c:v>
                </c:pt>
              </c:strCache>
            </c:strRef>
          </c:cat>
          <c:val>
            <c:numRef>
              <c:f>'21-11事業推進技術（強み技術）・DX取組'!$G$27:$G$30</c:f>
              <c:numCache>
                <c:formatCode>General</c:formatCode>
                <c:ptCount val="4"/>
                <c:pt idx="0">
                  <c:v>31</c:v>
                </c:pt>
                <c:pt idx="1">
                  <c:v>17</c:v>
                </c:pt>
                <c:pt idx="2">
                  <c:v>26</c:v>
                </c:pt>
                <c:pt idx="3">
                  <c:v>21</c:v>
                </c:pt>
              </c:numCache>
            </c:numRef>
          </c:val>
          <c:extLst>
            <c:ext xmlns:c16="http://schemas.microsoft.com/office/drawing/2014/chart" uri="{C3380CC4-5D6E-409C-BE32-E72D297353CC}">
              <c16:uniqueId val="{00000006-655C-41A9-B6AC-3925D47F05BC}"/>
            </c:ext>
          </c:extLst>
        </c:ser>
        <c:ser>
          <c:idx val="6"/>
          <c:order val="6"/>
          <c:tx>
            <c:strRef>
              <c:f>'21-11事業推進技術（強み技術）・DX取組'!$H$5</c:f>
              <c:strCache>
                <c:ptCount val="1"/>
                <c:pt idx="0">
                  <c:v>活発</c:v>
                </c:pt>
              </c:strCache>
            </c:strRef>
          </c:tx>
          <c:spPr>
            <a:solidFill>
              <a:schemeClr val="accent1">
                <a:lumMod val="60000"/>
              </a:schemeClr>
            </a:solidFill>
            <a:ln>
              <a:noFill/>
            </a:ln>
            <a:effectLst/>
          </c:spPr>
          <c:invertIfNegative val="0"/>
          <c:cat>
            <c:strRef>
              <c:f>'21-11事業推進技術（強み技術）・DX取組'!$F$27:$F$30</c:f>
              <c:strCache>
                <c:ptCount val="4"/>
                <c:pt idx="0">
                  <c:v>設計・実装技術</c:v>
                </c:pt>
                <c:pt idx="1">
                  <c:v>評価・検証技術</c:v>
                </c:pt>
                <c:pt idx="2">
                  <c:v>要求獲得・要件定義技術</c:v>
                </c:pt>
                <c:pt idx="3">
                  <c:v>運用・保守技術</c:v>
                </c:pt>
              </c:strCache>
            </c:strRef>
          </c:cat>
          <c:val>
            <c:numRef>
              <c:f>'21-11事業推進技術（強み技術）・DX取組'!$H$27:$H$30</c:f>
              <c:numCache>
                <c:formatCode>General</c:formatCode>
                <c:ptCount val="4"/>
                <c:pt idx="0">
                  <c:v>145</c:v>
                </c:pt>
                <c:pt idx="1">
                  <c:v>88</c:v>
                </c:pt>
                <c:pt idx="2">
                  <c:v>82</c:v>
                </c:pt>
                <c:pt idx="3">
                  <c:v>78</c:v>
                </c:pt>
              </c:numCache>
            </c:numRef>
          </c:val>
          <c:extLst>
            <c:ext xmlns:c16="http://schemas.microsoft.com/office/drawing/2014/chart" uri="{C3380CC4-5D6E-409C-BE32-E72D297353CC}">
              <c16:uniqueId val="{00000007-655C-41A9-B6AC-3925D47F05BC}"/>
            </c:ext>
          </c:extLst>
        </c:ser>
        <c:ser>
          <c:idx val="7"/>
          <c:order val="7"/>
          <c:tx>
            <c:strRef>
              <c:f>'21-11事業推進技術（強み技術）・DX取組'!$I$5</c:f>
              <c:strCache>
                <c:ptCount val="1"/>
                <c:pt idx="0">
                  <c:v>あまり活発でない</c:v>
                </c:pt>
              </c:strCache>
            </c:strRef>
          </c:tx>
          <c:spPr>
            <a:solidFill>
              <a:schemeClr val="accent2">
                <a:lumMod val="60000"/>
              </a:schemeClr>
            </a:solidFill>
            <a:ln>
              <a:noFill/>
            </a:ln>
            <a:effectLst/>
          </c:spPr>
          <c:invertIfNegative val="0"/>
          <c:cat>
            <c:strRef>
              <c:f>'21-11事業推進技術（強み技術）・DX取組'!$F$27:$F$30</c:f>
              <c:strCache>
                <c:ptCount val="4"/>
                <c:pt idx="0">
                  <c:v>設計・実装技術</c:v>
                </c:pt>
                <c:pt idx="1">
                  <c:v>評価・検証技術</c:v>
                </c:pt>
                <c:pt idx="2">
                  <c:v>要求獲得・要件定義技術</c:v>
                </c:pt>
                <c:pt idx="3">
                  <c:v>運用・保守技術</c:v>
                </c:pt>
              </c:strCache>
            </c:strRef>
          </c:cat>
          <c:val>
            <c:numRef>
              <c:f>'21-11事業推進技術（強み技術）・DX取組'!$I$27:$I$30</c:f>
              <c:numCache>
                <c:formatCode>General</c:formatCode>
                <c:ptCount val="4"/>
                <c:pt idx="0">
                  <c:v>172</c:v>
                </c:pt>
                <c:pt idx="1">
                  <c:v>103</c:v>
                </c:pt>
                <c:pt idx="2">
                  <c:v>95</c:v>
                </c:pt>
                <c:pt idx="3">
                  <c:v>91</c:v>
                </c:pt>
              </c:numCache>
            </c:numRef>
          </c:val>
          <c:extLst>
            <c:ext xmlns:c16="http://schemas.microsoft.com/office/drawing/2014/chart" uri="{C3380CC4-5D6E-409C-BE32-E72D297353CC}">
              <c16:uniqueId val="{00000008-655C-41A9-B6AC-3925D47F05BC}"/>
            </c:ext>
          </c:extLst>
        </c:ser>
        <c:ser>
          <c:idx val="8"/>
          <c:order val="8"/>
          <c:tx>
            <c:strRef>
              <c:f>'21-11事業推進技術（強み技術）・DX取組'!$J$5</c:f>
              <c:strCache>
                <c:ptCount val="1"/>
                <c:pt idx="0">
                  <c:v>取り組んでいない</c:v>
                </c:pt>
              </c:strCache>
            </c:strRef>
          </c:tx>
          <c:spPr>
            <a:solidFill>
              <a:schemeClr val="accent3">
                <a:lumMod val="60000"/>
              </a:schemeClr>
            </a:solidFill>
            <a:ln>
              <a:noFill/>
            </a:ln>
            <a:effectLst/>
          </c:spPr>
          <c:invertIfNegative val="0"/>
          <c:cat>
            <c:strRef>
              <c:f>'21-11事業推進技術（強み技術）・DX取組'!$F$27:$F$30</c:f>
              <c:strCache>
                <c:ptCount val="4"/>
                <c:pt idx="0">
                  <c:v>設計・実装技術</c:v>
                </c:pt>
                <c:pt idx="1">
                  <c:v>評価・検証技術</c:v>
                </c:pt>
                <c:pt idx="2">
                  <c:v>要求獲得・要件定義技術</c:v>
                </c:pt>
                <c:pt idx="3">
                  <c:v>運用・保守技術</c:v>
                </c:pt>
              </c:strCache>
            </c:strRef>
          </c:cat>
          <c:val>
            <c:numRef>
              <c:f>'21-11事業推進技術（強み技術）・DX取組'!$J$27:$J$30</c:f>
              <c:numCache>
                <c:formatCode>General</c:formatCode>
                <c:ptCount val="4"/>
                <c:pt idx="0">
                  <c:v>59</c:v>
                </c:pt>
                <c:pt idx="1">
                  <c:v>25</c:v>
                </c:pt>
                <c:pt idx="2">
                  <c:v>15</c:v>
                </c:pt>
                <c:pt idx="3">
                  <c:v>18</c:v>
                </c:pt>
              </c:numCache>
            </c:numRef>
          </c:val>
          <c:extLst>
            <c:ext xmlns:c16="http://schemas.microsoft.com/office/drawing/2014/chart" uri="{C3380CC4-5D6E-409C-BE32-E72D297353CC}">
              <c16:uniqueId val="{00000009-655C-41A9-B6AC-3925D47F05BC}"/>
            </c:ext>
          </c:extLst>
        </c:ser>
        <c:ser>
          <c:idx val="9"/>
          <c:order val="9"/>
          <c:tx>
            <c:strRef>
              <c:f>'21-11事業推進技術（強み技術）・DX取組'!$K$5</c:f>
              <c:strCache>
                <c:ptCount val="1"/>
                <c:pt idx="0">
                  <c:v>わからない</c:v>
                </c:pt>
              </c:strCache>
            </c:strRef>
          </c:tx>
          <c:spPr>
            <a:solidFill>
              <a:schemeClr val="accent4">
                <a:lumMod val="60000"/>
              </a:schemeClr>
            </a:solidFill>
            <a:ln>
              <a:noFill/>
            </a:ln>
            <a:effectLst/>
          </c:spPr>
          <c:invertIfNegative val="0"/>
          <c:cat>
            <c:strRef>
              <c:f>'21-11事業推進技術（強み技術）・DX取組'!$F$27:$F$30</c:f>
              <c:strCache>
                <c:ptCount val="4"/>
                <c:pt idx="0">
                  <c:v>設計・実装技術</c:v>
                </c:pt>
                <c:pt idx="1">
                  <c:v>評価・検証技術</c:v>
                </c:pt>
                <c:pt idx="2">
                  <c:v>要求獲得・要件定義技術</c:v>
                </c:pt>
                <c:pt idx="3">
                  <c:v>運用・保守技術</c:v>
                </c:pt>
              </c:strCache>
            </c:strRef>
          </c:cat>
          <c:val>
            <c:numRef>
              <c:f>'21-11事業推進技術（強み技術）・DX取組'!$K$27:$K$30</c:f>
              <c:numCache>
                <c:formatCode>General</c:formatCode>
                <c:ptCount val="4"/>
                <c:pt idx="0">
                  <c:v>32</c:v>
                </c:pt>
                <c:pt idx="1">
                  <c:v>17</c:v>
                </c:pt>
                <c:pt idx="2">
                  <c:v>13</c:v>
                </c:pt>
                <c:pt idx="3">
                  <c:v>13</c:v>
                </c:pt>
              </c:numCache>
            </c:numRef>
          </c:val>
          <c:extLst>
            <c:ext xmlns:c16="http://schemas.microsoft.com/office/drawing/2014/chart" uri="{C3380CC4-5D6E-409C-BE32-E72D297353CC}">
              <c16:uniqueId val="{0000000A-655C-41A9-B6AC-3925D47F05BC}"/>
            </c:ext>
          </c:extLst>
        </c:ser>
        <c:ser>
          <c:idx val="10"/>
          <c:order val="10"/>
          <c:tx>
            <c:strRef>
              <c:f>'21-11事業推進技術（強み技術）・DX取組'!$G$5</c:f>
              <c:strCache>
                <c:ptCount val="1"/>
                <c:pt idx="0">
                  <c:v>非常に活発</c:v>
                </c:pt>
              </c:strCache>
            </c:strRef>
          </c:tx>
          <c:spPr>
            <a:solidFill>
              <a:schemeClr val="accent5">
                <a:lumMod val="60000"/>
              </a:schemeClr>
            </a:solidFill>
            <a:ln>
              <a:noFill/>
            </a:ln>
            <a:effectLst/>
          </c:spPr>
          <c:invertIfNegative val="0"/>
          <c:cat>
            <c:strRef>
              <c:f>'21-11事業推進技術（強み技術）・DX取組'!$F$27:$F$30</c:f>
              <c:strCache>
                <c:ptCount val="4"/>
                <c:pt idx="0">
                  <c:v>設計・実装技術</c:v>
                </c:pt>
                <c:pt idx="1">
                  <c:v>評価・検証技術</c:v>
                </c:pt>
                <c:pt idx="2">
                  <c:v>要求獲得・要件定義技術</c:v>
                </c:pt>
                <c:pt idx="3">
                  <c:v>運用・保守技術</c:v>
                </c:pt>
              </c:strCache>
            </c:strRef>
          </c:cat>
          <c:val>
            <c:numRef>
              <c:f>'21-11事業推進技術（強み技術）・DX取組'!$G$27:$G$30</c:f>
              <c:numCache>
                <c:formatCode>General</c:formatCode>
                <c:ptCount val="4"/>
                <c:pt idx="0">
                  <c:v>31</c:v>
                </c:pt>
                <c:pt idx="1">
                  <c:v>17</c:v>
                </c:pt>
                <c:pt idx="2">
                  <c:v>26</c:v>
                </c:pt>
                <c:pt idx="3">
                  <c:v>21</c:v>
                </c:pt>
              </c:numCache>
            </c:numRef>
          </c:val>
          <c:extLst>
            <c:ext xmlns:c16="http://schemas.microsoft.com/office/drawing/2014/chart" uri="{C3380CC4-5D6E-409C-BE32-E72D297353CC}">
              <c16:uniqueId val="{0000000B-655C-41A9-B6AC-3925D47F05BC}"/>
            </c:ext>
          </c:extLst>
        </c:ser>
        <c:ser>
          <c:idx val="11"/>
          <c:order val="11"/>
          <c:tx>
            <c:strRef>
              <c:f>'21-11事業推進技術（強み技術）・DX取組'!$H$5</c:f>
              <c:strCache>
                <c:ptCount val="1"/>
                <c:pt idx="0">
                  <c:v>活発</c:v>
                </c:pt>
              </c:strCache>
            </c:strRef>
          </c:tx>
          <c:spPr>
            <a:solidFill>
              <a:schemeClr val="accent6">
                <a:lumMod val="60000"/>
              </a:schemeClr>
            </a:solidFill>
            <a:ln>
              <a:noFill/>
            </a:ln>
            <a:effectLst/>
          </c:spPr>
          <c:invertIfNegative val="0"/>
          <c:cat>
            <c:strRef>
              <c:f>'21-11事業推進技術（強み技術）・DX取組'!$F$27:$F$30</c:f>
              <c:strCache>
                <c:ptCount val="4"/>
                <c:pt idx="0">
                  <c:v>設計・実装技術</c:v>
                </c:pt>
                <c:pt idx="1">
                  <c:v>評価・検証技術</c:v>
                </c:pt>
                <c:pt idx="2">
                  <c:v>要求獲得・要件定義技術</c:v>
                </c:pt>
                <c:pt idx="3">
                  <c:v>運用・保守技術</c:v>
                </c:pt>
              </c:strCache>
            </c:strRef>
          </c:cat>
          <c:val>
            <c:numRef>
              <c:f>'21-11事業推進技術（強み技術）・DX取組'!$H$27:$H$30</c:f>
              <c:numCache>
                <c:formatCode>General</c:formatCode>
                <c:ptCount val="4"/>
                <c:pt idx="0">
                  <c:v>145</c:v>
                </c:pt>
                <c:pt idx="1">
                  <c:v>88</c:v>
                </c:pt>
                <c:pt idx="2">
                  <c:v>82</c:v>
                </c:pt>
                <c:pt idx="3">
                  <c:v>78</c:v>
                </c:pt>
              </c:numCache>
            </c:numRef>
          </c:val>
          <c:extLst>
            <c:ext xmlns:c16="http://schemas.microsoft.com/office/drawing/2014/chart" uri="{C3380CC4-5D6E-409C-BE32-E72D297353CC}">
              <c16:uniqueId val="{0000000C-655C-41A9-B6AC-3925D47F05BC}"/>
            </c:ext>
          </c:extLst>
        </c:ser>
        <c:ser>
          <c:idx val="12"/>
          <c:order val="12"/>
          <c:tx>
            <c:strRef>
              <c:f>'21-11事業推進技術（強み技術）・DX取組'!$I$5</c:f>
              <c:strCache>
                <c:ptCount val="1"/>
                <c:pt idx="0">
                  <c:v>あまり活発でない</c:v>
                </c:pt>
              </c:strCache>
            </c:strRef>
          </c:tx>
          <c:spPr>
            <a:solidFill>
              <a:schemeClr val="accent1">
                <a:lumMod val="80000"/>
                <a:lumOff val="20000"/>
              </a:schemeClr>
            </a:solidFill>
            <a:ln>
              <a:noFill/>
            </a:ln>
            <a:effectLst/>
          </c:spPr>
          <c:invertIfNegative val="0"/>
          <c:cat>
            <c:strRef>
              <c:f>'21-11事業推進技術（強み技術）・DX取組'!$F$27:$F$30</c:f>
              <c:strCache>
                <c:ptCount val="4"/>
                <c:pt idx="0">
                  <c:v>設計・実装技術</c:v>
                </c:pt>
                <c:pt idx="1">
                  <c:v>評価・検証技術</c:v>
                </c:pt>
                <c:pt idx="2">
                  <c:v>要求獲得・要件定義技術</c:v>
                </c:pt>
                <c:pt idx="3">
                  <c:v>運用・保守技術</c:v>
                </c:pt>
              </c:strCache>
            </c:strRef>
          </c:cat>
          <c:val>
            <c:numRef>
              <c:f>'21-11事業推進技術（強み技術）・DX取組'!$I$27:$I$30</c:f>
              <c:numCache>
                <c:formatCode>General</c:formatCode>
                <c:ptCount val="4"/>
                <c:pt idx="0">
                  <c:v>172</c:v>
                </c:pt>
                <c:pt idx="1">
                  <c:v>103</c:v>
                </c:pt>
                <c:pt idx="2">
                  <c:v>95</c:v>
                </c:pt>
                <c:pt idx="3">
                  <c:v>91</c:v>
                </c:pt>
              </c:numCache>
            </c:numRef>
          </c:val>
          <c:extLst>
            <c:ext xmlns:c16="http://schemas.microsoft.com/office/drawing/2014/chart" uri="{C3380CC4-5D6E-409C-BE32-E72D297353CC}">
              <c16:uniqueId val="{0000000D-655C-41A9-B6AC-3925D47F05BC}"/>
            </c:ext>
          </c:extLst>
        </c:ser>
        <c:ser>
          <c:idx val="13"/>
          <c:order val="13"/>
          <c:tx>
            <c:strRef>
              <c:f>'21-11事業推進技術（強み技術）・DX取組'!$J$5</c:f>
              <c:strCache>
                <c:ptCount val="1"/>
                <c:pt idx="0">
                  <c:v>取り組んでいない</c:v>
                </c:pt>
              </c:strCache>
            </c:strRef>
          </c:tx>
          <c:spPr>
            <a:solidFill>
              <a:schemeClr val="accent2">
                <a:lumMod val="80000"/>
                <a:lumOff val="20000"/>
              </a:schemeClr>
            </a:solidFill>
            <a:ln>
              <a:noFill/>
            </a:ln>
            <a:effectLst/>
          </c:spPr>
          <c:invertIfNegative val="0"/>
          <c:cat>
            <c:strRef>
              <c:f>'21-11事業推進技術（強み技術）・DX取組'!$F$27:$F$30</c:f>
              <c:strCache>
                <c:ptCount val="4"/>
                <c:pt idx="0">
                  <c:v>設計・実装技術</c:v>
                </c:pt>
                <c:pt idx="1">
                  <c:v>評価・検証技術</c:v>
                </c:pt>
                <c:pt idx="2">
                  <c:v>要求獲得・要件定義技術</c:v>
                </c:pt>
                <c:pt idx="3">
                  <c:v>運用・保守技術</c:v>
                </c:pt>
              </c:strCache>
            </c:strRef>
          </c:cat>
          <c:val>
            <c:numRef>
              <c:f>'21-11事業推進技術（強み技術）・DX取組'!$J$27:$J$30</c:f>
              <c:numCache>
                <c:formatCode>General</c:formatCode>
                <c:ptCount val="4"/>
                <c:pt idx="0">
                  <c:v>59</c:v>
                </c:pt>
                <c:pt idx="1">
                  <c:v>25</c:v>
                </c:pt>
                <c:pt idx="2">
                  <c:v>15</c:v>
                </c:pt>
                <c:pt idx="3">
                  <c:v>18</c:v>
                </c:pt>
              </c:numCache>
            </c:numRef>
          </c:val>
          <c:extLst>
            <c:ext xmlns:c16="http://schemas.microsoft.com/office/drawing/2014/chart" uri="{C3380CC4-5D6E-409C-BE32-E72D297353CC}">
              <c16:uniqueId val="{0000000E-655C-41A9-B6AC-3925D47F05BC}"/>
            </c:ext>
          </c:extLst>
        </c:ser>
        <c:ser>
          <c:idx val="14"/>
          <c:order val="14"/>
          <c:tx>
            <c:strRef>
              <c:f>'21-11事業推進技術（強み技術）・DX取組'!$K$5</c:f>
              <c:strCache>
                <c:ptCount val="1"/>
                <c:pt idx="0">
                  <c:v>わからない</c:v>
                </c:pt>
              </c:strCache>
            </c:strRef>
          </c:tx>
          <c:spPr>
            <a:solidFill>
              <a:schemeClr val="accent3">
                <a:lumMod val="80000"/>
                <a:lumOff val="20000"/>
              </a:schemeClr>
            </a:solidFill>
            <a:ln>
              <a:noFill/>
            </a:ln>
            <a:effectLst/>
          </c:spPr>
          <c:invertIfNegative val="0"/>
          <c:cat>
            <c:strRef>
              <c:f>'21-11事業推進技術（強み技術）・DX取組'!$F$27:$F$30</c:f>
              <c:strCache>
                <c:ptCount val="4"/>
                <c:pt idx="0">
                  <c:v>設計・実装技術</c:v>
                </c:pt>
                <c:pt idx="1">
                  <c:v>評価・検証技術</c:v>
                </c:pt>
                <c:pt idx="2">
                  <c:v>要求獲得・要件定義技術</c:v>
                </c:pt>
                <c:pt idx="3">
                  <c:v>運用・保守技術</c:v>
                </c:pt>
              </c:strCache>
            </c:strRef>
          </c:cat>
          <c:val>
            <c:numRef>
              <c:f>'21-11事業推進技術（強み技術）・DX取組'!$K$27:$K$30</c:f>
              <c:numCache>
                <c:formatCode>General</c:formatCode>
                <c:ptCount val="4"/>
                <c:pt idx="0">
                  <c:v>32</c:v>
                </c:pt>
                <c:pt idx="1">
                  <c:v>17</c:v>
                </c:pt>
                <c:pt idx="2">
                  <c:v>13</c:v>
                </c:pt>
                <c:pt idx="3">
                  <c:v>13</c:v>
                </c:pt>
              </c:numCache>
            </c:numRef>
          </c:val>
          <c:extLst>
            <c:ext xmlns:c16="http://schemas.microsoft.com/office/drawing/2014/chart" uri="{C3380CC4-5D6E-409C-BE32-E72D297353CC}">
              <c16:uniqueId val="{0000000F-655C-41A9-B6AC-3925D47F05B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47750849325651"/>
          <c:y val="0.14676151932980061"/>
          <c:w val="0.57707229778095925"/>
          <c:h val="0.66802455898099622"/>
        </c:manualLayout>
      </c:layout>
      <c:barChart>
        <c:barDir val="bar"/>
        <c:grouping val="stacked"/>
        <c:varyColors val="0"/>
        <c:ser>
          <c:idx val="0"/>
          <c:order val="0"/>
          <c:tx>
            <c:strRef>
              <c:f>'21-11事業推進技術（強み技術）・DX取組'!$N$5</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'21-11事業推進技術（強み技術）・DX取組'!$M$27:$M$30</c:f>
              <c:strCache>
                <c:ptCount val="4"/>
                <c:pt idx="0">
                  <c:v>設計・実装技術（n=439）</c:v>
                </c:pt>
                <c:pt idx="1">
                  <c:v>評価・検証技術（n=250）</c:v>
                </c:pt>
                <c:pt idx="2">
                  <c:v>要求獲得・要件定義技術（n=231）</c:v>
                </c:pt>
                <c:pt idx="3">
                  <c:v>運用・保守技術（n=221）</c:v>
                </c:pt>
              </c:strCache>
            </c:strRef>
          </c:cat>
          <c:val>
            <c:numRef>
              <c:f>'21-11事業推進技術（強み技術）・DX取組'!$N$27:$N$30</c:f>
              <c:numCache>
                <c:formatCode>0.0%</c:formatCode>
                <c:ptCount val="4"/>
                <c:pt idx="0">
                  <c:v>7.0615034168564919E-2</c:v>
                </c:pt>
                <c:pt idx="1">
                  <c:v>6.8000000000000005E-2</c:v>
                </c:pt>
                <c:pt idx="2">
                  <c:v>0.11255411255411256</c:v>
                </c:pt>
                <c:pt idx="3">
                  <c:v>9.5022624434389136E-2</c:v>
                </c:pt>
              </c:numCache>
            </c:numRef>
          </c:val>
          <c:extLst>
            <c:ext xmlns:c16="http://schemas.microsoft.com/office/drawing/2014/chart" uri="{C3380CC4-5D6E-409C-BE32-E72D297353CC}">
              <c16:uniqueId val="{00000000-A69E-4036-86FA-CD8A62993A7B}"/>
            </c:ext>
          </c:extLst>
        </c:ser>
        <c:ser>
          <c:idx val="2"/>
          <c:order val="1"/>
          <c:tx>
            <c:strRef>
              <c:f>'21-11事業推進技術（強み技術）・DX取組'!$O$5</c:f>
              <c:strCache>
                <c:ptCount val="1"/>
                <c:pt idx="0">
                  <c:v>活発</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'21-11事業推進技術（強み技術）・DX取組'!$M$27:$M$30</c:f>
              <c:strCache>
                <c:ptCount val="4"/>
                <c:pt idx="0">
                  <c:v>設計・実装技術（n=439）</c:v>
                </c:pt>
                <c:pt idx="1">
                  <c:v>評価・検証技術（n=250）</c:v>
                </c:pt>
                <c:pt idx="2">
                  <c:v>要求獲得・要件定義技術（n=231）</c:v>
                </c:pt>
                <c:pt idx="3">
                  <c:v>運用・保守技術（n=221）</c:v>
                </c:pt>
              </c:strCache>
            </c:strRef>
          </c:cat>
          <c:val>
            <c:numRef>
              <c:f>'21-11事業推進技術（強み技術）・DX取組'!$O$27:$O$30</c:f>
              <c:numCache>
                <c:formatCode>0.0%</c:formatCode>
                <c:ptCount val="4"/>
                <c:pt idx="0">
                  <c:v>0.33029612756264237</c:v>
                </c:pt>
                <c:pt idx="1">
                  <c:v>0.35199999999999998</c:v>
                </c:pt>
                <c:pt idx="2">
                  <c:v>0.354978354978355</c:v>
                </c:pt>
                <c:pt idx="3">
                  <c:v>0.35294117647058826</c:v>
                </c:pt>
              </c:numCache>
            </c:numRef>
          </c:val>
          <c:extLst>
            <c:ext xmlns:c16="http://schemas.microsoft.com/office/drawing/2014/chart" uri="{C3380CC4-5D6E-409C-BE32-E72D297353CC}">
              <c16:uniqueId val="{00000001-A69E-4036-86FA-CD8A62993A7B}"/>
            </c:ext>
          </c:extLst>
        </c:ser>
        <c:ser>
          <c:idx val="1"/>
          <c:order val="2"/>
          <c:tx>
            <c:strRef>
              <c:f>'21-11事業推進技術（強み技術）・DX取組'!$P$5</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'21-11事業推進技術（強み技術）・DX取組'!$M$27:$M$30</c:f>
              <c:strCache>
                <c:ptCount val="4"/>
                <c:pt idx="0">
                  <c:v>設計・実装技術（n=439）</c:v>
                </c:pt>
                <c:pt idx="1">
                  <c:v>評価・検証技術（n=250）</c:v>
                </c:pt>
                <c:pt idx="2">
                  <c:v>要求獲得・要件定義技術（n=231）</c:v>
                </c:pt>
                <c:pt idx="3">
                  <c:v>運用・保守技術（n=221）</c:v>
                </c:pt>
              </c:strCache>
            </c:strRef>
          </c:cat>
          <c:val>
            <c:numRef>
              <c:f>'21-11事業推進技術（強み技術）・DX取組'!$P$27:$P$30</c:f>
              <c:numCache>
                <c:formatCode>0.0%</c:formatCode>
                <c:ptCount val="4"/>
                <c:pt idx="0">
                  <c:v>0.39179954441913439</c:v>
                </c:pt>
                <c:pt idx="1">
                  <c:v>0.41199999999999998</c:v>
                </c:pt>
                <c:pt idx="2">
                  <c:v>0.41125541125541126</c:v>
                </c:pt>
                <c:pt idx="3">
                  <c:v>0.41176470588235292</c:v>
                </c:pt>
              </c:numCache>
            </c:numRef>
          </c:val>
          <c:extLst>
            <c:ext xmlns:c16="http://schemas.microsoft.com/office/drawing/2014/chart" uri="{C3380CC4-5D6E-409C-BE32-E72D297353CC}">
              <c16:uniqueId val="{00000002-A69E-4036-86FA-CD8A62993A7B}"/>
            </c:ext>
          </c:extLst>
        </c:ser>
        <c:ser>
          <c:idx val="3"/>
          <c:order val="3"/>
          <c:tx>
            <c:strRef>
              <c:f>'21-11事業推進技術（強み技術）・DX取組'!$Q$5</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'21-11事業推進技術（強み技術）・DX取組'!$M$27:$M$30</c:f>
              <c:strCache>
                <c:ptCount val="4"/>
                <c:pt idx="0">
                  <c:v>設計・実装技術（n=439）</c:v>
                </c:pt>
                <c:pt idx="1">
                  <c:v>評価・検証技術（n=250）</c:v>
                </c:pt>
                <c:pt idx="2">
                  <c:v>要求獲得・要件定義技術（n=231）</c:v>
                </c:pt>
                <c:pt idx="3">
                  <c:v>運用・保守技術（n=221）</c:v>
                </c:pt>
              </c:strCache>
            </c:strRef>
          </c:cat>
          <c:val>
            <c:numRef>
              <c:f>'21-11事業推進技術（強み技術）・DX取組'!$Q$27:$Q$30</c:f>
              <c:numCache>
                <c:formatCode>0.0%</c:formatCode>
                <c:ptCount val="4"/>
                <c:pt idx="0">
                  <c:v>0.13439635535307518</c:v>
                </c:pt>
                <c:pt idx="1">
                  <c:v>0.1</c:v>
                </c:pt>
                <c:pt idx="2">
                  <c:v>6.4935064935064929E-2</c:v>
                </c:pt>
                <c:pt idx="3">
                  <c:v>8.1447963800904979E-2</c:v>
                </c:pt>
              </c:numCache>
            </c:numRef>
          </c:val>
          <c:extLst>
            <c:ext xmlns:c16="http://schemas.microsoft.com/office/drawing/2014/chart" uri="{C3380CC4-5D6E-409C-BE32-E72D297353CC}">
              <c16:uniqueId val="{00000003-A69E-4036-86FA-CD8A62993A7B}"/>
            </c:ext>
          </c:extLst>
        </c:ser>
        <c:ser>
          <c:idx val="4"/>
          <c:order val="4"/>
          <c:tx>
            <c:strRef>
              <c:f>'21-11事業推進技術（強み技術）・DX取組'!$R$5</c:f>
              <c:strCache>
                <c:ptCount val="1"/>
                <c:pt idx="0">
                  <c:v>わからない</c:v>
                </c:pt>
              </c:strCache>
            </c:strRef>
          </c:tx>
          <c:spPr>
            <a:solidFill>
              <a:schemeClr val="bg1"/>
            </a:solidFill>
            <a:ln>
              <a:solidFill>
                <a:schemeClr val="tx1"/>
              </a:solid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4-A69E-4036-86FA-CD8A62993A7B}"/>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'21-11事業推進技術（強み技術）・DX取組'!$M$27:$M$30</c:f>
              <c:strCache>
                <c:ptCount val="4"/>
                <c:pt idx="0">
                  <c:v>設計・実装技術（n=439）</c:v>
                </c:pt>
                <c:pt idx="1">
                  <c:v>評価・検証技術（n=250）</c:v>
                </c:pt>
                <c:pt idx="2">
                  <c:v>要求獲得・要件定義技術（n=231）</c:v>
                </c:pt>
                <c:pt idx="3">
                  <c:v>運用・保守技術（n=221）</c:v>
                </c:pt>
              </c:strCache>
            </c:strRef>
          </c:cat>
          <c:val>
            <c:numRef>
              <c:f>'21-11事業推進技術（強み技術）・DX取組'!$R$27:$R$30</c:f>
              <c:numCache>
                <c:formatCode>0.0%</c:formatCode>
                <c:ptCount val="4"/>
                <c:pt idx="0">
                  <c:v>7.289293849658314E-2</c:v>
                </c:pt>
                <c:pt idx="1">
                  <c:v>6.8000000000000005E-2</c:v>
                </c:pt>
                <c:pt idx="2">
                  <c:v>5.627705627705628E-2</c:v>
                </c:pt>
                <c:pt idx="3">
                  <c:v>5.8823529411764705E-2</c:v>
                </c:pt>
              </c:numCache>
            </c:numRef>
          </c:val>
          <c:extLst>
            <c:ext xmlns:c16="http://schemas.microsoft.com/office/drawing/2014/chart" uri="{C3380CC4-5D6E-409C-BE32-E72D297353CC}">
              <c16:uniqueId val="{00000005-A69E-4036-86FA-CD8A62993A7B}"/>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37507129790594357"/>
          <c:y val="0.8772073150065971"/>
          <c:w val="0.57682276342364447"/>
          <c:h val="9.528092135560974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47750849325651"/>
          <c:y val="8.0975958005249343E-2"/>
          <c:w val="0.57707229778095925"/>
          <c:h val="0.84188670498062246"/>
        </c:manualLayout>
      </c:layout>
      <c:barChart>
        <c:barDir val="bar"/>
        <c:grouping val="stacked"/>
        <c:varyColors val="0"/>
        <c:ser>
          <c:idx val="0"/>
          <c:order val="0"/>
          <c:tx>
            <c:strRef>
              <c:f>'21-12事業推進技術（将来技術）・DX取組'!$N$5</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'21-12事業推進技術（将来技術）・DX取組'!$M$6:$M$26</c:f>
              <c:strCache>
                <c:ptCount val="21"/>
                <c:pt idx="0">
                  <c:v>AI技術（n=406）</c:v>
                </c:pt>
                <c:pt idx="1">
                  <c:v>クラウド活用技術（n=349）</c:v>
                </c:pt>
                <c:pt idx="2">
                  <c:v>ビッグデータの収集・分析・解析技術（n=314）</c:v>
                </c:pt>
                <c:pt idx="3">
                  <c:v>セキュリティ技術（n=283）</c:v>
                </c:pt>
                <c:pt idx="4">
                  <c:v>IoTシステム構築技術（n=276）</c:v>
                </c:pt>
                <c:pt idx="5">
                  <c:v>画像・音声認識技術／合成技術（n=258）</c:v>
                </c:pt>
                <c:pt idx="6">
                  <c:v>センサ技術（n=212）</c:v>
                </c:pt>
                <c:pt idx="7">
                  <c:v>無線通信・ネットワーク技術（n=198）</c:v>
                </c:pt>
                <c:pt idx="8">
                  <c:v>仮想化技術への取り組み（n=177）</c:v>
                </c:pt>
                <c:pt idx="9">
                  <c:v>エッジコンピューティング／フォグコンピューティング（n=167）</c:v>
                </c:pt>
                <c:pt idx="10">
                  <c:v>シミュレーション技術（n=165）</c:v>
                </c:pt>
                <c:pt idx="11">
                  <c:v>デバイス技術（n=159）</c:v>
                </c:pt>
                <c:pt idx="12">
                  <c:v>ユーザインタフェース技術／フィジカルコンピューティング（n=157）</c:v>
                </c:pt>
                <c:pt idx="13">
                  <c:v>ユーザエクスペリエンス技術（n=152）</c:v>
                </c:pt>
                <c:pt idx="14">
                  <c:v>モデリング技術（n=148）</c:v>
                </c:pt>
                <c:pt idx="15">
                  <c:v>リアルタイム技術（n=139）</c:v>
                </c:pt>
                <c:pt idx="16">
                  <c:v>制御系プラットフォーム技術（n=138）</c:v>
                </c:pt>
                <c:pt idx="17">
                  <c:v>セーフティ技術（n=135）</c:v>
                </c:pt>
                <c:pt idx="18">
                  <c:v>アクチュエータ技術（n=120）</c:v>
                </c:pt>
                <c:pt idx="19">
                  <c:v>低遅延技術（n=117）</c:v>
                </c:pt>
                <c:pt idx="20">
                  <c:v>更新技術（n=110）</c:v>
                </c:pt>
              </c:strCache>
            </c:strRef>
          </c:cat>
          <c:val>
            <c:numRef>
              <c:f>'21-12事業推進技術（将来技術）・DX取組'!$N$6:$N$26</c:f>
              <c:numCache>
                <c:formatCode>0.0%</c:formatCode>
                <c:ptCount val="21"/>
                <c:pt idx="0">
                  <c:v>7.8817733990147784E-2</c:v>
                </c:pt>
                <c:pt idx="1">
                  <c:v>7.1633237822349566E-2</c:v>
                </c:pt>
                <c:pt idx="2">
                  <c:v>8.9171974522292988E-2</c:v>
                </c:pt>
                <c:pt idx="3">
                  <c:v>8.8339222614840993E-2</c:v>
                </c:pt>
                <c:pt idx="4">
                  <c:v>6.8840579710144928E-2</c:v>
                </c:pt>
                <c:pt idx="5">
                  <c:v>6.9767441860465115E-2</c:v>
                </c:pt>
                <c:pt idx="6">
                  <c:v>7.0754716981132074E-2</c:v>
                </c:pt>
                <c:pt idx="7">
                  <c:v>8.5858585858585856E-2</c:v>
                </c:pt>
                <c:pt idx="8">
                  <c:v>8.4745762711864403E-2</c:v>
                </c:pt>
                <c:pt idx="9">
                  <c:v>8.3832335329341312E-2</c:v>
                </c:pt>
                <c:pt idx="10">
                  <c:v>7.2727272727272724E-2</c:v>
                </c:pt>
                <c:pt idx="11">
                  <c:v>6.2893081761006289E-2</c:v>
                </c:pt>
                <c:pt idx="12">
                  <c:v>9.5541401273885357E-2</c:v>
                </c:pt>
                <c:pt idx="13">
                  <c:v>0.1118421052631579</c:v>
                </c:pt>
                <c:pt idx="14">
                  <c:v>6.0810810810810814E-2</c:v>
                </c:pt>
                <c:pt idx="15">
                  <c:v>9.3525179856115109E-2</c:v>
                </c:pt>
                <c:pt idx="16">
                  <c:v>0.10144927536231885</c:v>
                </c:pt>
                <c:pt idx="17">
                  <c:v>8.8888888888888892E-2</c:v>
                </c:pt>
                <c:pt idx="18">
                  <c:v>9.166666666666666E-2</c:v>
                </c:pt>
                <c:pt idx="19">
                  <c:v>9.4017094017094016E-2</c:v>
                </c:pt>
                <c:pt idx="20">
                  <c:v>0.10909090909090909</c:v>
                </c:pt>
              </c:numCache>
            </c:numRef>
          </c:val>
          <c:extLst>
            <c:ext xmlns:c16="http://schemas.microsoft.com/office/drawing/2014/chart" uri="{C3380CC4-5D6E-409C-BE32-E72D297353CC}">
              <c16:uniqueId val="{00000000-EF9C-407F-8244-C0F0A9432087}"/>
            </c:ext>
          </c:extLst>
        </c:ser>
        <c:ser>
          <c:idx val="2"/>
          <c:order val="1"/>
          <c:tx>
            <c:strRef>
              <c:f>'21-12事業推進技術（将来技術）・DX取組'!$O$5</c:f>
              <c:strCache>
                <c:ptCount val="1"/>
                <c:pt idx="0">
                  <c:v>活発</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'21-12事業推進技術（将来技術）・DX取組'!$M$6:$M$26</c:f>
              <c:strCache>
                <c:ptCount val="21"/>
                <c:pt idx="0">
                  <c:v>AI技術（n=406）</c:v>
                </c:pt>
                <c:pt idx="1">
                  <c:v>クラウド活用技術（n=349）</c:v>
                </c:pt>
                <c:pt idx="2">
                  <c:v>ビッグデータの収集・分析・解析技術（n=314）</c:v>
                </c:pt>
                <c:pt idx="3">
                  <c:v>セキュリティ技術（n=283）</c:v>
                </c:pt>
                <c:pt idx="4">
                  <c:v>IoTシステム構築技術（n=276）</c:v>
                </c:pt>
                <c:pt idx="5">
                  <c:v>画像・音声認識技術／合成技術（n=258）</c:v>
                </c:pt>
                <c:pt idx="6">
                  <c:v>センサ技術（n=212）</c:v>
                </c:pt>
                <c:pt idx="7">
                  <c:v>無線通信・ネットワーク技術（n=198）</c:v>
                </c:pt>
                <c:pt idx="8">
                  <c:v>仮想化技術への取り組み（n=177）</c:v>
                </c:pt>
                <c:pt idx="9">
                  <c:v>エッジコンピューティング／フォグコンピューティング（n=167）</c:v>
                </c:pt>
                <c:pt idx="10">
                  <c:v>シミュレーション技術（n=165）</c:v>
                </c:pt>
                <c:pt idx="11">
                  <c:v>デバイス技術（n=159）</c:v>
                </c:pt>
                <c:pt idx="12">
                  <c:v>ユーザインタフェース技術／フィジカルコンピューティング（n=157）</c:v>
                </c:pt>
                <c:pt idx="13">
                  <c:v>ユーザエクスペリエンス技術（n=152）</c:v>
                </c:pt>
                <c:pt idx="14">
                  <c:v>モデリング技術（n=148）</c:v>
                </c:pt>
                <c:pt idx="15">
                  <c:v>リアルタイム技術（n=139）</c:v>
                </c:pt>
                <c:pt idx="16">
                  <c:v>制御系プラットフォーム技術（n=138）</c:v>
                </c:pt>
                <c:pt idx="17">
                  <c:v>セーフティ技術（n=135）</c:v>
                </c:pt>
                <c:pt idx="18">
                  <c:v>アクチュエータ技術（n=120）</c:v>
                </c:pt>
                <c:pt idx="19">
                  <c:v>低遅延技術（n=117）</c:v>
                </c:pt>
                <c:pt idx="20">
                  <c:v>更新技術（n=110）</c:v>
                </c:pt>
              </c:strCache>
            </c:strRef>
          </c:cat>
          <c:val>
            <c:numRef>
              <c:f>'21-12事業推進技術（将来技術）・DX取組'!$O$6:$O$26</c:f>
              <c:numCache>
                <c:formatCode>0.0%</c:formatCode>
                <c:ptCount val="21"/>
                <c:pt idx="0">
                  <c:v>0.32266009852216748</c:v>
                </c:pt>
                <c:pt idx="1">
                  <c:v>0.3209169054441261</c:v>
                </c:pt>
                <c:pt idx="2">
                  <c:v>0.36942675159235666</c:v>
                </c:pt>
                <c:pt idx="3">
                  <c:v>0.32155477031802121</c:v>
                </c:pt>
                <c:pt idx="4">
                  <c:v>0.32971014492753625</c:v>
                </c:pt>
                <c:pt idx="5">
                  <c:v>0.33720930232558138</c:v>
                </c:pt>
                <c:pt idx="6">
                  <c:v>0.32075471698113206</c:v>
                </c:pt>
                <c:pt idx="7">
                  <c:v>0.2878787878787879</c:v>
                </c:pt>
                <c:pt idx="8">
                  <c:v>0.3615819209039548</c:v>
                </c:pt>
                <c:pt idx="9">
                  <c:v>0.3652694610778443</c:v>
                </c:pt>
                <c:pt idx="10">
                  <c:v>0.3575757575757576</c:v>
                </c:pt>
                <c:pt idx="11">
                  <c:v>0.31446540880503143</c:v>
                </c:pt>
                <c:pt idx="12">
                  <c:v>0.29936305732484075</c:v>
                </c:pt>
                <c:pt idx="13">
                  <c:v>0.32894736842105265</c:v>
                </c:pt>
                <c:pt idx="14">
                  <c:v>0.32432432432432434</c:v>
                </c:pt>
                <c:pt idx="15">
                  <c:v>0.31654676258992803</c:v>
                </c:pt>
                <c:pt idx="16">
                  <c:v>0.34782608695652173</c:v>
                </c:pt>
                <c:pt idx="17">
                  <c:v>0.34074074074074073</c:v>
                </c:pt>
                <c:pt idx="18">
                  <c:v>0.31666666666666665</c:v>
                </c:pt>
                <c:pt idx="19">
                  <c:v>0.36752136752136755</c:v>
                </c:pt>
                <c:pt idx="20">
                  <c:v>0.32727272727272727</c:v>
                </c:pt>
              </c:numCache>
            </c:numRef>
          </c:val>
          <c:extLst>
            <c:ext xmlns:c16="http://schemas.microsoft.com/office/drawing/2014/chart" uri="{C3380CC4-5D6E-409C-BE32-E72D297353CC}">
              <c16:uniqueId val="{00000001-EF9C-407F-8244-C0F0A9432087}"/>
            </c:ext>
          </c:extLst>
        </c:ser>
        <c:ser>
          <c:idx val="1"/>
          <c:order val="2"/>
          <c:tx>
            <c:strRef>
              <c:f>'21-12事業推進技術（将来技術）・DX取組'!$P$5</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'21-12事業推進技術（将来技術）・DX取組'!$M$6:$M$26</c:f>
              <c:strCache>
                <c:ptCount val="21"/>
                <c:pt idx="0">
                  <c:v>AI技術（n=406）</c:v>
                </c:pt>
                <c:pt idx="1">
                  <c:v>クラウド活用技術（n=349）</c:v>
                </c:pt>
                <c:pt idx="2">
                  <c:v>ビッグデータの収集・分析・解析技術（n=314）</c:v>
                </c:pt>
                <c:pt idx="3">
                  <c:v>セキュリティ技術（n=283）</c:v>
                </c:pt>
                <c:pt idx="4">
                  <c:v>IoTシステム構築技術（n=276）</c:v>
                </c:pt>
                <c:pt idx="5">
                  <c:v>画像・音声認識技術／合成技術（n=258）</c:v>
                </c:pt>
                <c:pt idx="6">
                  <c:v>センサ技術（n=212）</c:v>
                </c:pt>
                <c:pt idx="7">
                  <c:v>無線通信・ネットワーク技術（n=198）</c:v>
                </c:pt>
                <c:pt idx="8">
                  <c:v>仮想化技術への取り組み（n=177）</c:v>
                </c:pt>
                <c:pt idx="9">
                  <c:v>エッジコンピューティング／フォグコンピューティング（n=167）</c:v>
                </c:pt>
                <c:pt idx="10">
                  <c:v>シミュレーション技術（n=165）</c:v>
                </c:pt>
                <c:pt idx="11">
                  <c:v>デバイス技術（n=159）</c:v>
                </c:pt>
                <c:pt idx="12">
                  <c:v>ユーザインタフェース技術／フィジカルコンピューティング（n=157）</c:v>
                </c:pt>
                <c:pt idx="13">
                  <c:v>ユーザエクスペリエンス技術（n=152）</c:v>
                </c:pt>
                <c:pt idx="14">
                  <c:v>モデリング技術（n=148）</c:v>
                </c:pt>
                <c:pt idx="15">
                  <c:v>リアルタイム技術（n=139）</c:v>
                </c:pt>
                <c:pt idx="16">
                  <c:v>制御系プラットフォーム技術（n=138）</c:v>
                </c:pt>
                <c:pt idx="17">
                  <c:v>セーフティ技術（n=135）</c:v>
                </c:pt>
                <c:pt idx="18">
                  <c:v>アクチュエータ技術（n=120）</c:v>
                </c:pt>
                <c:pt idx="19">
                  <c:v>低遅延技術（n=117）</c:v>
                </c:pt>
                <c:pt idx="20">
                  <c:v>更新技術（n=110）</c:v>
                </c:pt>
              </c:strCache>
            </c:strRef>
          </c:cat>
          <c:val>
            <c:numRef>
              <c:f>'21-12事業推進技術（将来技術）・DX取組'!$P$6:$P$26</c:f>
              <c:numCache>
                <c:formatCode>0.0%</c:formatCode>
                <c:ptCount val="21"/>
                <c:pt idx="0">
                  <c:v>0.41871921182266009</c:v>
                </c:pt>
                <c:pt idx="1">
                  <c:v>0.42406876790830944</c:v>
                </c:pt>
                <c:pt idx="2">
                  <c:v>0.41719745222929938</c:v>
                </c:pt>
                <c:pt idx="3">
                  <c:v>0.42402826855123676</c:v>
                </c:pt>
                <c:pt idx="4">
                  <c:v>0.42753623188405798</c:v>
                </c:pt>
                <c:pt idx="5">
                  <c:v>0.44186046511627908</c:v>
                </c:pt>
                <c:pt idx="6">
                  <c:v>0.44811320754716982</c:v>
                </c:pt>
                <c:pt idx="7">
                  <c:v>0.43939393939393939</c:v>
                </c:pt>
                <c:pt idx="8">
                  <c:v>0.40677966101694918</c:v>
                </c:pt>
                <c:pt idx="9">
                  <c:v>0.43712574850299402</c:v>
                </c:pt>
                <c:pt idx="10">
                  <c:v>0.38787878787878788</c:v>
                </c:pt>
                <c:pt idx="11">
                  <c:v>0.45283018867924529</c:v>
                </c:pt>
                <c:pt idx="12">
                  <c:v>0.4713375796178344</c:v>
                </c:pt>
                <c:pt idx="13">
                  <c:v>0.44078947368421051</c:v>
                </c:pt>
                <c:pt idx="14">
                  <c:v>0.47297297297297297</c:v>
                </c:pt>
                <c:pt idx="15">
                  <c:v>0.43884892086330934</c:v>
                </c:pt>
                <c:pt idx="16">
                  <c:v>0.42028985507246375</c:v>
                </c:pt>
                <c:pt idx="17">
                  <c:v>0.4148148148148148</c:v>
                </c:pt>
                <c:pt idx="18">
                  <c:v>0.46666666666666667</c:v>
                </c:pt>
                <c:pt idx="19">
                  <c:v>0.41025641025641024</c:v>
                </c:pt>
                <c:pt idx="20">
                  <c:v>0.44545454545454544</c:v>
                </c:pt>
              </c:numCache>
            </c:numRef>
          </c:val>
          <c:extLst>
            <c:ext xmlns:c16="http://schemas.microsoft.com/office/drawing/2014/chart" uri="{C3380CC4-5D6E-409C-BE32-E72D297353CC}">
              <c16:uniqueId val="{00000002-EF9C-407F-8244-C0F0A9432087}"/>
            </c:ext>
          </c:extLst>
        </c:ser>
        <c:ser>
          <c:idx val="3"/>
          <c:order val="3"/>
          <c:tx>
            <c:strRef>
              <c:f>'21-12事業推進技術（将来技術）・DX取組'!$Q$5</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'21-12事業推進技術（将来技術）・DX取組'!$M$6:$M$26</c:f>
              <c:strCache>
                <c:ptCount val="21"/>
                <c:pt idx="0">
                  <c:v>AI技術（n=406）</c:v>
                </c:pt>
                <c:pt idx="1">
                  <c:v>クラウド活用技術（n=349）</c:v>
                </c:pt>
                <c:pt idx="2">
                  <c:v>ビッグデータの収集・分析・解析技術（n=314）</c:v>
                </c:pt>
                <c:pt idx="3">
                  <c:v>セキュリティ技術（n=283）</c:v>
                </c:pt>
                <c:pt idx="4">
                  <c:v>IoTシステム構築技術（n=276）</c:v>
                </c:pt>
                <c:pt idx="5">
                  <c:v>画像・音声認識技術／合成技術（n=258）</c:v>
                </c:pt>
                <c:pt idx="6">
                  <c:v>センサ技術（n=212）</c:v>
                </c:pt>
                <c:pt idx="7">
                  <c:v>無線通信・ネットワーク技術（n=198）</c:v>
                </c:pt>
                <c:pt idx="8">
                  <c:v>仮想化技術への取り組み（n=177）</c:v>
                </c:pt>
                <c:pt idx="9">
                  <c:v>エッジコンピューティング／フォグコンピューティング（n=167）</c:v>
                </c:pt>
                <c:pt idx="10">
                  <c:v>シミュレーション技術（n=165）</c:v>
                </c:pt>
                <c:pt idx="11">
                  <c:v>デバイス技術（n=159）</c:v>
                </c:pt>
                <c:pt idx="12">
                  <c:v>ユーザインタフェース技術／フィジカルコンピューティング（n=157）</c:v>
                </c:pt>
                <c:pt idx="13">
                  <c:v>ユーザエクスペリエンス技術（n=152）</c:v>
                </c:pt>
                <c:pt idx="14">
                  <c:v>モデリング技術（n=148）</c:v>
                </c:pt>
                <c:pt idx="15">
                  <c:v>リアルタイム技術（n=139）</c:v>
                </c:pt>
                <c:pt idx="16">
                  <c:v>制御系プラットフォーム技術（n=138）</c:v>
                </c:pt>
                <c:pt idx="17">
                  <c:v>セーフティ技術（n=135）</c:v>
                </c:pt>
                <c:pt idx="18">
                  <c:v>アクチュエータ技術（n=120）</c:v>
                </c:pt>
                <c:pt idx="19">
                  <c:v>低遅延技術（n=117）</c:v>
                </c:pt>
                <c:pt idx="20">
                  <c:v>更新技術（n=110）</c:v>
                </c:pt>
              </c:strCache>
            </c:strRef>
          </c:cat>
          <c:val>
            <c:numRef>
              <c:f>'21-12事業推進技術（将来技術）・DX取組'!$Q$6:$Q$26</c:f>
              <c:numCache>
                <c:formatCode>0.0%</c:formatCode>
                <c:ptCount val="21"/>
                <c:pt idx="0">
                  <c:v>0.11576354679802955</c:v>
                </c:pt>
                <c:pt idx="1">
                  <c:v>0.11174785100286533</c:v>
                </c:pt>
                <c:pt idx="2">
                  <c:v>7.9617834394904455E-2</c:v>
                </c:pt>
                <c:pt idx="3">
                  <c:v>0.11307420494699646</c:v>
                </c:pt>
                <c:pt idx="4">
                  <c:v>0.11231884057971014</c:v>
                </c:pt>
                <c:pt idx="5">
                  <c:v>0.10465116279069768</c:v>
                </c:pt>
                <c:pt idx="6">
                  <c:v>8.9622641509433956E-2</c:v>
                </c:pt>
                <c:pt idx="7">
                  <c:v>0.10606060606060606</c:v>
                </c:pt>
                <c:pt idx="8">
                  <c:v>9.6045197740112997E-2</c:v>
                </c:pt>
                <c:pt idx="9">
                  <c:v>6.5868263473053898E-2</c:v>
                </c:pt>
                <c:pt idx="10">
                  <c:v>0.12121212121212122</c:v>
                </c:pt>
                <c:pt idx="11">
                  <c:v>8.1761006289308172E-2</c:v>
                </c:pt>
                <c:pt idx="12">
                  <c:v>0.10191082802547771</c:v>
                </c:pt>
                <c:pt idx="13">
                  <c:v>7.2368421052631582E-2</c:v>
                </c:pt>
                <c:pt idx="14">
                  <c:v>8.7837837837837843E-2</c:v>
                </c:pt>
                <c:pt idx="15">
                  <c:v>9.3525179856115109E-2</c:v>
                </c:pt>
                <c:pt idx="16">
                  <c:v>7.9710144927536225E-2</c:v>
                </c:pt>
                <c:pt idx="17">
                  <c:v>0.1037037037037037</c:v>
                </c:pt>
                <c:pt idx="18">
                  <c:v>8.3333333333333329E-2</c:v>
                </c:pt>
                <c:pt idx="19">
                  <c:v>8.5470085470085472E-2</c:v>
                </c:pt>
                <c:pt idx="20">
                  <c:v>7.2727272727272724E-2</c:v>
                </c:pt>
              </c:numCache>
            </c:numRef>
          </c:val>
          <c:extLst>
            <c:ext xmlns:c16="http://schemas.microsoft.com/office/drawing/2014/chart" uri="{C3380CC4-5D6E-409C-BE32-E72D297353CC}">
              <c16:uniqueId val="{00000003-EF9C-407F-8244-C0F0A9432087}"/>
            </c:ext>
          </c:extLst>
        </c:ser>
        <c:ser>
          <c:idx val="4"/>
          <c:order val="4"/>
          <c:tx>
            <c:strRef>
              <c:f>'21-12事業推進技術（将来技術）・DX取組'!$R$5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'21-12事業推進技術（将来技術）・DX取組'!$M$6:$M$26</c:f>
              <c:strCache>
                <c:ptCount val="21"/>
                <c:pt idx="0">
                  <c:v>AI技術（n=406）</c:v>
                </c:pt>
                <c:pt idx="1">
                  <c:v>クラウド活用技術（n=349）</c:v>
                </c:pt>
                <c:pt idx="2">
                  <c:v>ビッグデータの収集・分析・解析技術（n=314）</c:v>
                </c:pt>
                <c:pt idx="3">
                  <c:v>セキュリティ技術（n=283）</c:v>
                </c:pt>
                <c:pt idx="4">
                  <c:v>IoTシステム構築技術（n=276）</c:v>
                </c:pt>
                <c:pt idx="5">
                  <c:v>画像・音声認識技術／合成技術（n=258）</c:v>
                </c:pt>
                <c:pt idx="6">
                  <c:v>センサ技術（n=212）</c:v>
                </c:pt>
                <c:pt idx="7">
                  <c:v>無線通信・ネットワーク技術（n=198）</c:v>
                </c:pt>
                <c:pt idx="8">
                  <c:v>仮想化技術への取り組み（n=177）</c:v>
                </c:pt>
                <c:pt idx="9">
                  <c:v>エッジコンピューティング／フォグコンピューティング（n=167）</c:v>
                </c:pt>
                <c:pt idx="10">
                  <c:v>シミュレーション技術（n=165）</c:v>
                </c:pt>
                <c:pt idx="11">
                  <c:v>デバイス技術（n=159）</c:v>
                </c:pt>
                <c:pt idx="12">
                  <c:v>ユーザインタフェース技術／フィジカルコンピューティング（n=157）</c:v>
                </c:pt>
                <c:pt idx="13">
                  <c:v>ユーザエクスペリエンス技術（n=152）</c:v>
                </c:pt>
                <c:pt idx="14">
                  <c:v>モデリング技術（n=148）</c:v>
                </c:pt>
                <c:pt idx="15">
                  <c:v>リアルタイム技術（n=139）</c:v>
                </c:pt>
                <c:pt idx="16">
                  <c:v>制御系プラットフォーム技術（n=138）</c:v>
                </c:pt>
                <c:pt idx="17">
                  <c:v>セーフティ技術（n=135）</c:v>
                </c:pt>
                <c:pt idx="18">
                  <c:v>アクチュエータ技術（n=120）</c:v>
                </c:pt>
                <c:pt idx="19">
                  <c:v>低遅延技術（n=117）</c:v>
                </c:pt>
                <c:pt idx="20">
                  <c:v>更新技術（n=110）</c:v>
                </c:pt>
              </c:strCache>
            </c:strRef>
          </c:cat>
          <c:val>
            <c:numRef>
              <c:f>'21-12事業推進技術（将来技術）・DX取組'!$R$6:$R$26</c:f>
              <c:numCache>
                <c:formatCode>0.0%</c:formatCode>
                <c:ptCount val="21"/>
                <c:pt idx="0">
                  <c:v>6.4039408866995079E-2</c:v>
                </c:pt>
                <c:pt idx="1">
                  <c:v>7.1633237822349566E-2</c:v>
                </c:pt>
                <c:pt idx="2">
                  <c:v>4.4585987261146494E-2</c:v>
                </c:pt>
                <c:pt idx="3">
                  <c:v>5.3003533568904596E-2</c:v>
                </c:pt>
                <c:pt idx="4">
                  <c:v>6.1594202898550728E-2</c:v>
                </c:pt>
                <c:pt idx="5">
                  <c:v>4.6511627906976744E-2</c:v>
                </c:pt>
                <c:pt idx="6">
                  <c:v>7.0754716981132074E-2</c:v>
                </c:pt>
                <c:pt idx="7">
                  <c:v>8.0808080808080815E-2</c:v>
                </c:pt>
                <c:pt idx="8">
                  <c:v>5.0847457627118647E-2</c:v>
                </c:pt>
                <c:pt idx="9">
                  <c:v>4.790419161676647E-2</c:v>
                </c:pt>
                <c:pt idx="10">
                  <c:v>6.0606060606060608E-2</c:v>
                </c:pt>
                <c:pt idx="11">
                  <c:v>8.8050314465408799E-2</c:v>
                </c:pt>
                <c:pt idx="12">
                  <c:v>3.1847133757961783E-2</c:v>
                </c:pt>
                <c:pt idx="13">
                  <c:v>4.6052631578947366E-2</c:v>
                </c:pt>
                <c:pt idx="14">
                  <c:v>5.4054054054054057E-2</c:v>
                </c:pt>
                <c:pt idx="15">
                  <c:v>5.7553956834532377E-2</c:v>
                </c:pt>
                <c:pt idx="16">
                  <c:v>5.0724637681159424E-2</c:v>
                </c:pt>
                <c:pt idx="17">
                  <c:v>5.185185185185185E-2</c:v>
                </c:pt>
                <c:pt idx="18">
                  <c:v>4.1666666666666664E-2</c:v>
                </c:pt>
                <c:pt idx="19">
                  <c:v>4.2735042735042736E-2</c:v>
                </c:pt>
                <c:pt idx="20">
                  <c:v>4.5454545454545456E-2</c:v>
                </c:pt>
              </c:numCache>
            </c:numRef>
          </c:val>
          <c:extLst>
            <c:ext xmlns:c16="http://schemas.microsoft.com/office/drawing/2014/chart" uri="{C3380CC4-5D6E-409C-BE32-E72D297353CC}">
              <c16:uniqueId val="{00000004-EF9C-407F-8244-C0F0A9432087}"/>
            </c:ext>
          </c:extLst>
        </c:ser>
        <c:dLbls>
          <c:dLblPos val="ctr"/>
          <c:showLegendKey val="0"/>
          <c:showVal val="1"/>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47750849325651"/>
          <c:y val="0.14676151932980061"/>
          <c:w val="0.57707229778095925"/>
          <c:h val="0.66802455898099622"/>
        </c:manualLayout>
      </c:layout>
      <c:barChart>
        <c:barDir val="bar"/>
        <c:grouping val="stacked"/>
        <c:varyColors val="0"/>
        <c:ser>
          <c:idx val="0"/>
          <c:order val="0"/>
          <c:tx>
            <c:strRef>
              <c:f>'21-12事業推進技術（将来技術）・DX取組'!$N$5</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'21-12事業推進技術（将来技術）・DX取組'!$M$27:$M$30</c:f>
              <c:strCache>
                <c:ptCount val="4"/>
                <c:pt idx="0">
                  <c:v>要求獲得・要件定義技術（n=279）</c:v>
                </c:pt>
                <c:pt idx="1">
                  <c:v>設計・実装技術（n=259）</c:v>
                </c:pt>
                <c:pt idx="2">
                  <c:v>評価・検証技術（n=220）</c:v>
                </c:pt>
                <c:pt idx="3">
                  <c:v>運用・保守技術（n=218）</c:v>
                </c:pt>
              </c:strCache>
            </c:strRef>
          </c:cat>
          <c:val>
            <c:numRef>
              <c:f>'21-12事業推進技術（将来技術）・DX取組'!$N$27:$N$30</c:f>
              <c:numCache>
                <c:formatCode>0.0%</c:formatCode>
                <c:ptCount val="4"/>
                <c:pt idx="0">
                  <c:v>6.4516129032258063E-2</c:v>
                </c:pt>
                <c:pt idx="1">
                  <c:v>7.7220077220077218E-2</c:v>
                </c:pt>
                <c:pt idx="2">
                  <c:v>7.7272727272727271E-2</c:v>
                </c:pt>
                <c:pt idx="3">
                  <c:v>7.3394495412844041E-2</c:v>
                </c:pt>
              </c:numCache>
            </c:numRef>
          </c:val>
          <c:extLst>
            <c:ext xmlns:c16="http://schemas.microsoft.com/office/drawing/2014/chart" uri="{C3380CC4-5D6E-409C-BE32-E72D297353CC}">
              <c16:uniqueId val="{00000000-2AA2-489D-AE9C-4AE36E35AB18}"/>
            </c:ext>
          </c:extLst>
        </c:ser>
        <c:ser>
          <c:idx val="2"/>
          <c:order val="1"/>
          <c:tx>
            <c:strRef>
              <c:f>'21-12事業推進技術（将来技術）・DX取組'!$O$5</c:f>
              <c:strCache>
                <c:ptCount val="1"/>
                <c:pt idx="0">
                  <c:v>活発</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'21-12事業推進技術（将来技術）・DX取組'!$M$27:$M$30</c:f>
              <c:strCache>
                <c:ptCount val="4"/>
                <c:pt idx="0">
                  <c:v>要求獲得・要件定義技術（n=279）</c:v>
                </c:pt>
                <c:pt idx="1">
                  <c:v>設計・実装技術（n=259）</c:v>
                </c:pt>
                <c:pt idx="2">
                  <c:v>評価・検証技術（n=220）</c:v>
                </c:pt>
                <c:pt idx="3">
                  <c:v>運用・保守技術（n=218）</c:v>
                </c:pt>
              </c:strCache>
            </c:strRef>
          </c:cat>
          <c:val>
            <c:numRef>
              <c:f>'21-12事業推進技術（将来技術）・DX取組'!$O$27:$O$30</c:f>
              <c:numCache>
                <c:formatCode>0.0%</c:formatCode>
                <c:ptCount val="4"/>
                <c:pt idx="0">
                  <c:v>0.29032258064516131</c:v>
                </c:pt>
                <c:pt idx="1">
                  <c:v>0.26640926640926643</c:v>
                </c:pt>
                <c:pt idx="2">
                  <c:v>0.30909090909090908</c:v>
                </c:pt>
                <c:pt idx="3">
                  <c:v>0.31192660550458717</c:v>
                </c:pt>
              </c:numCache>
            </c:numRef>
          </c:val>
          <c:extLst>
            <c:ext xmlns:c16="http://schemas.microsoft.com/office/drawing/2014/chart" uri="{C3380CC4-5D6E-409C-BE32-E72D297353CC}">
              <c16:uniqueId val="{00000001-2AA2-489D-AE9C-4AE36E35AB18}"/>
            </c:ext>
          </c:extLst>
        </c:ser>
        <c:ser>
          <c:idx val="1"/>
          <c:order val="2"/>
          <c:tx>
            <c:strRef>
              <c:f>'21-12事業推進技術（将来技術）・DX取組'!$P$5</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'21-12事業推進技術（将来技術）・DX取組'!$M$27:$M$30</c:f>
              <c:strCache>
                <c:ptCount val="4"/>
                <c:pt idx="0">
                  <c:v>要求獲得・要件定義技術（n=279）</c:v>
                </c:pt>
                <c:pt idx="1">
                  <c:v>設計・実装技術（n=259）</c:v>
                </c:pt>
                <c:pt idx="2">
                  <c:v>評価・検証技術（n=220）</c:v>
                </c:pt>
                <c:pt idx="3">
                  <c:v>運用・保守技術（n=218）</c:v>
                </c:pt>
              </c:strCache>
            </c:strRef>
          </c:cat>
          <c:val>
            <c:numRef>
              <c:f>'21-12事業推進技術（将来技術）・DX取組'!$P$27:$P$30</c:f>
              <c:numCache>
                <c:formatCode>0.0%</c:formatCode>
                <c:ptCount val="4"/>
                <c:pt idx="0">
                  <c:v>0.44802867383512546</c:v>
                </c:pt>
                <c:pt idx="1">
                  <c:v>0.41698841698841699</c:v>
                </c:pt>
                <c:pt idx="2">
                  <c:v>0.41363636363636364</c:v>
                </c:pt>
                <c:pt idx="3">
                  <c:v>0.40825688073394495</c:v>
                </c:pt>
              </c:numCache>
            </c:numRef>
          </c:val>
          <c:extLst>
            <c:ext xmlns:c16="http://schemas.microsoft.com/office/drawing/2014/chart" uri="{C3380CC4-5D6E-409C-BE32-E72D297353CC}">
              <c16:uniqueId val="{00000002-2AA2-489D-AE9C-4AE36E35AB18}"/>
            </c:ext>
          </c:extLst>
        </c:ser>
        <c:ser>
          <c:idx val="3"/>
          <c:order val="3"/>
          <c:tx>
            <c:strRef>
              <c:f>'21-12事業推進技術（将来技術）・DX取組'!$Q$5</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'21-12事業推進技術（将来技術）・DX取組'!$M$27:$M$30</c:f>
              <c:strCache>
                <c:ptCount val="4"/>
                <c:pt idx="0">
                  <c:v>要求獲得・要件定義技術（n=279）</c:v>
                </c:pt>
                <c:pt idx="1">
                  <c:v>設計・実装技術（n=259）</c:v>
                </c:pt>
                <c:pt idx="2">
                  <c:v>評価・検証技術（n=220）</c:v>
                </c:pt>
                <c:pt idx="3">
                  <c:v>運用・保守技術（n=218）</c:v>
                </c:pt>
              </c:strCache>
            </c:strRef>
          </c:cat>
          <c:val>
            <c:numRef>
              <c:f>'21-12事業推進技術（将来技術）・DX取組'!$Q$27:$Q$30</c:f>
              <c:numCache>
                <c:formatCode>0.0%</c:formatCode>
                <c:ptCount val="4"/>
                <c:pt idx="0">
                  <c:v>0.12186379928315412</c:v>
                </c:pt>
                <c:pt idx="1">
                  <c:v>0.14671814671814673</c:v>
                </c:pt>
                <c:pt idx="2">
                  <c:v>0.13181818181818181</c:v>
                </c:pt>
                <c:pt idx="3">
                  <c:v>0.13761467889908258</c:v>
                </c:pt>
              </c:numCache>
            </c:numRef>
          </c:val>
          <c:extLst>
            <c:ext xmlns:c16="http://schemas.microsoft.com/office/drawing/2014/chart" uri="{C3380CC4-5D6E-409C-BE32-E72D297353CC}">
              <c16:uniqueId val="{00000003-2AA2-489D-AE9C-4AE36E35AB18}"/>
            </c:ext>
          </c:extLst>
        </c:ser>
        <c:ser>
          <c:idx val="4"/>
          <c:order val="4"/>
          <c:tx>
            <c:strRef>
              <c:f>'21-12事業推進技術（将来技術）・DX取組'!$R$5</c:f>
              <c:strCache>
                <c:ptCount val="1"/>
                <c:pt idx="0">
                  <c:v>わからない</c:v>
                </c:pt>
              </c:strCache>
            </c:strRef>
          </c:tx>
          <c:spPr>
            <a:solidFill>
              <a:schemeClr val="bg1"/>
            </a:solidFill>
            <a:ln>
              <a:solidFill>
                <a:schemeClr val="tx1"/>
              </a:solid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4-2AA2-489D-AE9C-4AE36E35AB18}"/>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'21-12事業推進技術（将来技術）・DX取組'!$M$27:$M$30</c:f>
              <c:strCache>
                <c:ptCount val="4"/>
                <c:pt idx="0">
                  <c:v>要求獲得・要件定義技術（n=279）</c:v>
                </c:pt>
                <c:pt idx="1">
                  <c:v>設計・実装技術（n=259）</c:v>
                </c:pt>
                <c:pt idx="2">
                  <c:v>評価・検証技術（n=220）</c:v>
                </c:pt>
                <c:pt idx="3">
                  <c:v>運用・保守技術（n=218）</c:v>
                </c:pt>
              </c:strCache>
            </c:strRef>
          </c:cat>
          <c:val>
            <c:numRef>
              <c:f>'21-12事業推進技術（将来技術）・DX取組'!$R$27:$R$30</c:f>
              <c:numCache>
                <c:formatCode>0.0%</c:formatCode>
                <c:ptCount val="4"/>
                <c:pt idx="0">
                  <c:v>7.5268817204301078E-2</c:v>
                </c:pt>
                <c:pt idx="1">
                  <c:v>9.2664092664092659E-2</c:v>
                </c:pt>
                <c:pt idx="2">
                  <c:v>6.8181818181818177E-2</c:v>
                </c:pt>
                <c:pt idx="3">
                  <c:v>6.8807339449541288E-2</c:v>
                </c:pt>
              </c:numCache>
            </c:numRef>
          </c:val>
          <c:extLst>
            <c:ext xmlns:c16="http://schemas.microsoft.com/office/drawing/2014/chart" uri="{C3380CC4-5D6E-409C-BE32-E72D297353CC}">
              <c16:uniqueId val="{00000005-2AA2-489D-AE9C-4AE36E35AB18}"/>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37507129790594357"/>
          <c:y val="0.8772073150065971"/>
          <c:w val="0.57682276342364447"/>
          <c:h val="9.528092135560974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15139220314224"/>
          <c:y val="0.21059237283724805"/>
          <c:w val="0.41704216163730978"/>
          <c:h val="0.5722810852609429"/>
        </c:manualLayout>
      </c:layout>
      <c:pieChart>
        <c:varyColors val="1"/>
        <c:ser>
          <c:idx val="0"/>
          <c:order val="0"/>
          <c:spPr>
            <a:ln w="3175">
              <a:solidFill>
                <a:sysClr val="windowText" lastClr="000000">
                  <a:lumMod val="50000"/>
                  <a:lumOff val="50000"/>
                </a:sysClr>
              </a:solidFill>
            </a:ln>
          </c:spPr>
          <c:dPt>
            <c:idx val="0"/>
            <c:bubble3D val="0"/>
            <c:spPr>
              <a:solidFill>
                <a:srgbClr val="8FAADC"/>
              </a:solidFill>
              <a:ln w="3175">
                <a:solidFill>
                  <a:sysClr val="windowText" lastClr="000000">
                    <a:lumMod val="50000"/>
                    <a:lumOff val="50000"/>
                  </a:sysClr>
                </a:solidFill>
              </a:ln>
              <a:effectLst/>
            </c:spPr>
            <c:extLst>
              <c:ext xmlns:c16="http://schemas.microsoft.com/office/drawing/2014/chart" uri="{C3380CC4-5D6E-409C-BE32-E72D297353CC}">
                <c16:uniqueId val="{00000001-A16F-404F-8D8A-33830939F695}"/>
              </c:ext>
            </c:extLst>
          </c:dPt>
          <c:dPt>
            <c:idx val="1"/>
            <c:bubble3D val="0"/>
            <c:spPr>
              <a:solidFill>
                <a:srgbClr val="B4C6E7"/>
              </a:solidFill>
              <a:ln w="3175">
                <a:solidFill>
                  <a:sysClr val="windowText" lastClr="000000">
                    <a:lumMod val="50000"/>
                    <a:lumOff val="50000"/>
                  </a:sysClr>
                </a:solidFill>
              </a:ln>
              <a:effectLst/>
            </c:spPr>
            <c:extLst>
              <c:ext xmlns:c16="http://schemas.microsoft.com/office/drawing/2014/chart" uri="{C3380CC4-5D6E-409C-BE32-E72D297353CC}">
                <c16:uniqueId val="{00000003-A16F-404F-8D8A-33830939F695}"/>
              </c:ext>
            </c:extLst>
          </c:dPt>
          <c:dPt>
            <c:idx val="2"/>
            <c:bubble3D val="0"/>
            <c:spPr>
              <a:solidFill>
                <a:srgbClr val="D9E1F2"/>
              </a:solidFill>
              <a:ln w="3175">
                <a:solidFill>
                  <a:sysClr val="windowText" lastClr="000000">
                    <a:lumMod val="50000"/>
                    <a:lumOff val="50000"/>
                  </a:sysClr>
                </a:solidFill>
              </a:ln>
              <a:effectLst/>
            </c:spPr>
            <c:extLst>
              <c:ext xmlns:c16="http://schemas.microsoft.com/office/drawing/2014/chart" uri="{C3380CC4-5D6E-409C-BE32-E72D297353CC}">
                <c16:uniqueId val="{00000005-A16F-404F-8D8A-33830939F695}"/>
              </c:ext>
            </c:extLst>
          </c:dPt>
          <c:dPt>
            <c:idx val="3"/>
            <c:bubble3D val="0"/>
            <c:spPr>
              <a:solidFill>
                <a:srgbClr val="A9D18E"/>
              </a:solidFill>
              <a:ln w="3175">
                <a:solidFill>
                  <a:sysClr val="windowText" lastClr="000000">
                    <a:lumMod val="50000"/>
                    <a:lumOff val="50000"/>
                  </a:sysClr>
                </a:solidFill>
              </a:ln>
              <a:effectLst/>
            </c:spPr>
            <c:extLst>
              <c:ext xmlns:c16="http://schemas.microsoft.com/office/drawing/2014/chart" uri="{C3380CC4-5D6E-409C-BE32-E72D297353CC}">
                <c16:uniqueId val="{00000007-A16F-404F-8D8A-33830939F695}"/>
              </c:ext>
            </c:extLst>
          </c:dPt>
          <c:dPt>
            <c:idx val="4"/>
            <c:bubble3D val="0"/>
            <c:spPr>
              <a:solidFill>
                <a:srgbClr val="C6E0B4"/>
              </a:solidFill>
              <a:ln w="3175">
                <a:solidFill>
                  <a:sysClr val="windowText" lastClr="000000">
                    <a:lumMod val="50000"/>
                    <a:lumOff val="50000"/>
                  </a:sysClr>
                </a:solidFill>
              </a:ln>
              <a:effectLst/>
            </c:spPr>
            <c:extLst>
              <c:ext xmlns:c16="http://schemas.microsoft.com/office/drawing/2014/chart" uri="{C3380CC4-5D6E-409C-BE32-E72D297353CC}">
                <c16:uniqueId val="{00000009-A16F-404F-8D8A-33830939F695}"/>
              </c:ext>
            </c:extLst>
          </c:dPt>
          <c:dPt>
            <c:idx val="5"/>
            <c:bubble3D val="0"/>
            <c:spPr>
              <a:solidFill>
                <a:srgbClr val="E2EFDA"/>
              </a:solidFill>
              <a:ln w="3175">
                <a:solidFill>
                  <a:sysClr val="windowText" lastClr="000000">
                    <a:lumMod val="50000"/>
                    <a:lumOff val="50000"/>
                  </a:sysClr>
                </a:solidFill>
              </a:ln>
              <a:effectLst/>
            </c:spPr>
            <c:extLst>
              <c:ext xmlns:c16="http://schemas.microsoft.com/office/drawing/2014/chart" uri="{C3380CC4-5D6E-409C-BE32-E72D297353CC}">
                <c16:uniqueId val="{0000000B-A16F-404F-8D8A-33830939F695}"/>
              </c:ext>
            </c:extLst>
          </c:dPt>
          <c:dPt>
            <c:idx val="6"/>
            <c:bubble3D val="0"/>
            <c:spPr>
              <a:solidFill>
                <a:srgbClr val="FFD966"/>
              </a:solidFill>
              <a:ln w="3175">
                <a:solidFill>
                  <a:sysClr val="windowText" lastClr="000000">
                    <a:lumMod val="50000"/>
                    <a:lumOff val="50000"/>
                  </a:sysClr>
                </a:solidFill>
              </a:ln>
              <a:effectLst/>
            </c:spPr>
            <c:extLst>
              <c:ext xmlns:c16="http://schemas.microsoft.com/office/drawing/2014/chart" uri="{C3380CC4-5D6E-409C-BE32-E72D297353CC}">
                <c16:uniqueId val="{0000000D-A16F-404F-8D8A-33830939F695}"/>
              </c:ext>
            </c:extLst>
          </c:dPt>
          <c:dPt>
            <c:idx val="7"/>
            <c:bubble3D val="0"/>
            <c:spPr>
              <a:solidFill>
                <a:srgbClr val="FFE699"/>
              </a:solidFill>
              <a:ln w="3175">
                <a:solidFill>
                  <a:sysClr val="windowText" lastClr="000000">
                    <a:lumMod val="50000"/>
                    <a:lumOff val="50000"/>
                  </a:sysClr>
                </a:solidFill>
              </a:ln>
              <a:effectLst/>
            </c:spPr>
            <c:extLst>
              <c:ext xmlns:c16="http://schemas.microsoft.com/office/drawing/2014/chart" uri="{C3380CC4-5D6E-409C-BE32-E72D297353CC}">
                <c16:uniqueId val="{0000000F-A16F-404F-8D8A-33830939F695}"/>
              </c:ext>
            </c:extLst>
          </c:dPt>
          <c:dPt>
            <c:idx val="8"/>
            <c:bubble3D val="0"/>
            <c:spPr>
              <a:solidFill>
                <a:srgbClr val="FFF2CC"/>
              </a:solidFill>
              <a:ln w="3175">
                <a:solidFill>
                  <a:sysClr val="windowText" lastClr="000000">
                    <a:lumMod val="50000"/>
                    <a:lumOff val="50000"/>
                  </a:sysClr>
                </a:solidFill>
              </a:ln>
              <a:effectLst/>
            </c:spPr>
            <c:extLst>
              <c:ext xmlns:c16="http://schemas.microsoft.com/office/drawing/2014/chart" uri="{C3380CC4-5D6E-409C-BE32-E72D297353CC}">
                <c16:uniqueId val="{00000011-A16F-404F-8D8A-33830939F695}"/>
              </c:ext>
            </c:extLst>
          </c:dPt>
          <c:dPt>
            <c:idx val="9"/>
            <c:bubble3D val="0"/>
            <c:spPr>
              <a:solidFill>
                <a:srgbClr val="F4B183"/>
              </a:solidFill>
              <a:ln w="3175">
                <a:solidFill>
                  <a:sysClr val="windowText" lastClr="000000">
                    <a:lumMod val="50000"/>
                    <a:lumOff val="50000"/>
                  </a:sysClr>
                </a:solidFill>
              </a:ln>
              <a:effectLst/>
            </c:spPr>
            <c:extLst>
              <c:ext xmlns:c16="http://schemas.microsoft.com/office/drawing/2014/chart" uri="{C3380CC4-5D6E-409C-BE32-E72D297353CC}">
                <c16:uniqueId val="{00000013-A16F-404F-8D8A-33830939F695}"/>
              </c:ext>
            </c:extLst>
          </c:dPt>
          <c:dPt>
            <c:idx val="10"/>
            <c:bubble3D val="0"/>
            <c:spPr>
              <a:solidFill>
                <a:srgbClr val="F8CBAD"/>
              </a:solidFill>
              <a:ln w="3175">
                <a:solidFill>
                  <a:sysClr val="windowText" lastClr="000000">
                    <a:lumMod val="50000"/>
                    <a:lumOff val="50000"/>
                  </a:sysClr>
                </a:solidFill>
              </a:ln>
              <a:effectLst/>
            </c:spPr>
            <c:extLst>
              <c:ext xmlns:c16="http://schemas.microsoft.com/office/drawing/2014/chart" uri="{C3380CC4-5D6E-409C-BE32-E72D297353CC}">
                <c16:uniqueId val="{00000015-A16F-404F-8D8A-33830939F695}"/>
              </c:ext>
            </c:extLst>
          </c:dPt>
          <c:dPt>
            <c:idx val="11"/>
            <c:bubble3D val="0"/>
            <c:spPr>
              <a:solidFill>
                <a:srgbClr val="FCE4D6"/>
              </a:solidFill>
              <a:ln w="3175">
                <a:solidFill>
                  <a:sysClr val="windowText" lastClr="000000">
                    <a:lumMod val="50000"/>
                    <a:lumOff val="50000"/>
                  </a:sysClr>
                </a:solidFill>
              </a:ln>
              <a:effectLst/>
            </c:spPr>
            <c:extLst>
              <c:ext xmlns:c16="http://schemas.microsoft.com/office/drawing/2014/chart" uri="{C3380CC4-5D6E-409C-BE32-E72D297353CC}">
                <c16:uniqueId val="{00000017-A16F-404F-8D8A-33830939F695}"/>
              </c:ext>
            </c:extLst>
          </c:dPt>
          <c:dLbls>
            <c:dLbl>
              <c:idx val="6"/>
              <c:layout>
                <c:manualLayout>
                  <c:x val="-1.4016038451625072E-2"/>
                  <c:y val="2.454377357005963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16F-404F-8D8A-33830939F695}"/>
                </c:ext>
              </c:extLst>
            </c:dLbl>
            <c:dLbl>
              <c:idx val="7"/>
              <c:layout>
                <c:manualLayout>
                  <c:x val="-1.4001880470335399E-2"/>
                  <c:y val="8.074659832403177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16F-404F-8D8A-33830939F695}"/>
                </c:ext>
              </c:extLst>
            </c:dLbl>
            <c:dLbl>
              <c:idx val="8"/>
              <c:layout>
                <c:manualLayout>
                  <c:x val="-3.0393555577337087E-2"/>
                  <c:y val="-1.799333434498417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16F-404F-8D8A-33830939F695}"/>
                </c:ext>
              </c:extLst>
            </c:dLbl>
            <c:dLbl>
              <c:idx val="9"/>
              <c:layout>
                <c:manualLayout>
                  <c:x val="-5.2013700569586478E-2"/>
                  <c:y val="-8.867681689681706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16F-404F-8D8A-33830939F695}"/>
                </c:ext>
              </c:extLst>
            </c:dLbl>
            <c:dLbl>
              <c:idx val="10"/>
              <c:layout>
                <c:manualLayout>
                  <c:x val="-2.2711852408490434E-2"/>
                  <c:y val="-3.879652891354319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A16F-404F-8D8A-33830939F695}"/>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'3-7取引先（納品先）の位置づけ_主要'!$C$33:$C$37</c:f>
              <c:strCache>
                <c:ptCount val="5"/>
                <c:pt idx="0">
                  <c:v>A．ユーザー企業 (n=554)</c:v>
                </c:pt>
                <c:pt idx="1">
                  <c:v>B．メーカー企業 (n=368)</c:v>
                </c:pt>
                <c:pt idx="2">
                  <c:v>C．サブシステム提供企業 (n=115)</c:v>
                </c:pt>
                <c:pt idx="3">
                  <c:v>D．サービス提供企業 (n=124)</c:v>
                </c:pt>
                <c:pt idx="4">
                  <c:v>E．その他 (n=53)</c:v>
                </c:pt>
              </c:strCache>
            </c:strRef>
          </c:cat>
          <c:val>
            <c:numRef>
              <c:f>'3-7取引先（納品先）の位置づけ_主要'!$D$33:$D$37</c:f>
              <c:numCache>
                <c:formatCode>0</c:formatCode>
                <c:ptCount val="5"/>
                <c:pt idx="0">
                  <c:v>554</c:v>
                </c:pt>
                <c:pt idx="1">
                  <c:v>368</c:v>
                </c:pt>
                <c:pt idx="2">
                  <c:v>115</c:v>
                </c:pt>
                <c:pt idx="3">
                  <c:v>124</c:v>
                </c:pt>
                <c:pt idx="4">
                  <c:v>53</c:v>
                </c:pt>
              </c:numCache>
            </c:numRef>
          </c:val>
          <c:extLst>
            <c:ext xmlns:c16="http://schemas.microsoft.com/office/drawing/2014/chart" uri="{C3380CC4-5D6E-409C-BE32-E72D297353CC}">
              <c16:uniqueId val="{00000018-A16F-404F-8D8A-33830939F695}"/>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6951968503937012"/>
          <c:y val="0.10186640282530129"/>
          <c:w val="0.40896872265966755"/>
          <c:h val="0.78373912684998148"/>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4">
    <c:autoUpdate val="0"/>
  </c:externalData>
</c:chartSpace>
</file>

<file path=ppt/charts/chart2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'22-1事業推進等に関わるハードウェア_現在必要なハードウェア'!$C$7:$C$15</c:f>
              <c:strCache>
                <c:ptCount val="9"/>
                <c:pt idx="0">
                  <c:v>クラウド</c:v>
                </c:pt>
                <c:pt idx="1">
                  <c:v>民生用PC</c:v>
                </c:pt>
                <c:pt idx="2">
                  <c:v>タブレット</c:v>
                </c:pt>
                <c:pt idx="3">
                  <c:v>スマートフォン</c:v>
                </c:pt>
                <c:pt idx="4">
                  <c:v>専用ハードウェア</c:v>
                </c:pt>
                <c:pt idx="5">
                  <c:v>産業用PC</c:v>
                </c:pt>
                <c:pt idx="6">
                  <c:v>汎用シングルボード</c:v>
                </c:pt>
                <c:pt idx="7">
                  <c:v>エッジサーバー／フォグサーバー</c:v>
                </c:pt>
                <c:pt idx="8">
                  <c:v>その他</c:v>
                </c:pt>
              </c:strCache>
            </c:strRef>
          </c:cat>
          <c:val>
            <c:numRef>
              <c:f>'22-1事業推進等に関わるハードウェア_現在必要なハードウェア'!$E$7:$E$15</c:f>
              <c:numCache>
                <c:formatCode>0.0%</c:formatCode>
                <c:ptCount val="9"/>
                <c:pt idx="0">
                  <c:v>0.56320400500625778</c:v>
                </c:pt>
                <c:pt idx="1">
                  <c:v>0.46683354192740928</c:v>
                </c:pt>
                <c:pt idx="2">
                  <c:v>0.45181476846057572</c:v>
                </c:pt>
                <c:pt idx="3">
                  <c:v>0.42428035043804757</c:v>
                </c:pt>
                <c:pt idx="4">
                  <c:v>0.35794743429286607</c:v>
                </c:pt>
                <c:pt idx="5">
                  <c:v>0.33541927409261579</c:v>
                </c:pt>
                <c:pt idx="6">
                  <c:v>0.18648310387984982</c:v>
                </c:pt>
                <c:pt idx="7">
                  <c:v>0.16020025031289112</c:v>
                </c:pt>
                <c:pt idx="8">
                  <c:v>6.2578222778473091E-3</c:v>
                </c:pt>
              </c:numCache>
            </c:numRef>
          </c:val>
          <c:extLst>
            <c:ext xmlns:c16="http://schemas.microsoft.com/office/drawing/2014/chart" uri="{C3380CC4-5D6E-409C-BE32-E72D297353CC}">
              <c16:uniqueId val="{00000000-2E91-4369-AA4C-08C5BAC7CE0F}"/>
            </c:ext>
          </c:extLst>
        </c:ser>
        <c:dLbls>
          <c:showLegendKey val="0"/>
          <c:showVal val="0"/>
          <c:showCatName val="0"/>
          <c:showSerName val="0"/>
          <c:showPercent val="0"/>
          <c:showBubbleSize val="0"/>
        </c:dLbls>
        <c:gapWidth val="60"/>
        <c:axId val="1817673887"/>
        <c:axId val="1817674303"/>
      </c:barChart>
      <c:catAx>
        <c:axId val="1817673887"/>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4303"/>
        <c:crosses val="autoZero"/>
        <c:auto val="1"/>
        <c:lblAlgn val="ctr"/>
        <c:lblOffset val="100"/>
        <c:noMultiLvlLbl val="0"/>
      </c:catAx>
      <c:valAx>
        <c:axId val="1817674303"/>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3887"/>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S UI Gothic" panose="020B0600070205080204" pitchFamily="50" charset="-128"/>
                    <a:ea typeface="MS UI Gothic" panose="020B060007020508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'22-2事業推進等に関わるハードウェア_強みとしているハードウ'!$C$7:$C$15</c:f>
              <c:strCache>
                <c:ptCount val="9"/>
                <c:pt idx="0">
                  <c:v>専用ハードウェア</c:v>
                </c:pt>
                <c:pt idx="1">
                  <c:v>民生用PC</c:v>
                </c:pt>
                <c:pt idx="2">
                  <c:v>産業用PC</c:v>
                </c:pt>
                <c:pt idx="3">
                  <c:v>クラウド</c:v>
                </c:pt>
                <c:pt idx="4">
                  <c:v>タブレット</c:v>
                </c:pt>
                <c:pt idx="5">
                  <c:v>スマートフォン</c:v>
                </c:pt>
                <c:pt idx="6">
                  <c:v>汎用シングルボード</c:v>
                </c:pt>
                <c:pt idx="7">
                  <c:v>エッジサーバー／フォグサーバー</c:v>
                </c:pt>
                <c:pt idx="8">
                  <c:v>その他</c:v>
                </c:pt>
              </c:strCache>
            </c:strRef>
          </c:cat>
          <c:val>
            <c:numRef>
              <c:f>'22-2事業推進等に関わるハードウェア_強みとしているハードウ'!$E$7:$E$15</c:f>
              <c:numCache>
                <c:formatCode>0.0%</c:formatCode>
                <c:ptCount val="9"/>
                <c:pt idx="0">
                  <c:v>0.41261261261261262</c:v>
                </c:pt>
                <c:pt idx="1">
                  <c:v>0.3783783783783784</c:v>
                </c:pt>
                <c:pt idx="2">
                  <c:v>0.27387387387387385</c:v>
                </c:pt>
                <c:pt idx="3">
                  <c:v>0.27027027027027029</c:v>
                </c:pt>
                <c:pt idx="4">
                  <c:v>0.21801801801801801</c:v>
                </c:pt>
                <c:pt idx="5">
                  <c:v>0.21441441441441442</c:v>
                </c:pt>
                <c:pt idx="6">
                  <c:v>0.20360360360360361</c:v>
                </c:pt>
                <c:pt idx="7">
                  <c:v>0.10270270270270271</c:v>
                </c:pt>
                <c:pt idx="8">
                  <c:v>2.1621621621621623E-2</c:v>
                </c:pt>
              </c:numCache>
            </c:numRef>
          </c:val>
          <c:extLst>
            <c:ext xmlns:c16="http://schemas.microsoft.com/office/drawing/2014/chart" uri="{C3380CC4-5D6E-409C-BE32-E72D297353CC}">
              <c16:uniqueId val="{00000000-3270-45B1-9BCA-556CB0A52759}"/>
            </c:ext>
          </c:extLst>
        </c:ser>
        <c:dLbls>
          <c:dLblPos val="outEnd"/>
          <c:showLegendKey val="0"/>
          <c:showVal val="1"/>
          <c:showCatName val="0"/>
          <c:showSerName val="0"/>
          <c:showPercent val="0"/>
          <c:showBubbleSize val="0"/>
        </c:dLbls>
        <c:gapWidth val="100"/>
        <c:axId val="1817673887"/>
        <c:axId val="1817674303"/>
      </c:barChart>
      <c:catAx>
        <c:axId val="1817673887"/>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4303"/>
        <c:crosses val="autoZero"/>
        <c:auto val="1"/>
        <c:lblAlgn val="ctr"/>
        <c:lblOffset val="100"/>
        <c:noMultiLvlLbl val="0"/>
      </c:catAx>
      <c:valAx>
        <c:axId val="1817674303"/>
        <c:scaling>
          <c:orientation val="minMax"/>
          <c:max val="0.60000000000000009"/>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3887"/>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S UI Gothic" panose="020B0600070205080204" pitchFamily="50" charset="-128"/>
                    <a:ea typeface="MS UI Gothic" panose="020B060007020508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'22-3事業推進等に関わるハードウェア_将来採用したいハード'!$C$7:$C$15</c:f>
              <c:strCache>
                <c:ptCount val="9"/>
                <c:pt idx="0">
                  <c:v>クラウド</c:v>
                </c:pt>
                <c:pt idx="1">
                  <c:v>タブレット</c:v>
                </c:pt>
                <c:pt idx="2">
                  <c:v>スマートフォン</c:v>
                </c:pt>
                <c:pt idx="3">
                  <c:v>専用ハードウェア</c:v>
                </c:pt>
                <c:pt idx="4">
                  <c:v>エッジサーバー／フォグサーバー</c:v>
                </c:pt>
                <c:pt idx="5">
                  <c:v>汎用シングルボード</c:v>
                </c:pt>
                <c:pt idx="6">
                  <c:v>産業用PC</c:v>
                </c:pt>
                <c:pt idx="7">
                  <c:v>民生用PC</c:v>
                </c:pt>
                <c:pt idx="8">
                  <c:v>その他</c:v>
                </c:pt>
              </c:strCache>
            </c:strRef>
          </c:cat>
          <c:val>
            <c:numRef>
              <c:f>'22-3事業推進等に関わるハードウェア_将来採用したいハード'!$E$7:$E$15</c:f>
              <c:numCache>
                <c:formatCode>0.0%</c:formatCode>
                <c:ptCount val="9"/>
                <c:pt idx="0">
                  <c:v>0.56965517241379315</c:v>
                </c:pt>
                <c:pt idx="1">
                  <c:v>0.42482758620689653</c:v>
                </c:pt>
                <c:pt idx="2">
                  <c:v>0.40413793103448276</c:v>
                </c:pt>
                <c:pt idx="3">
                  <c:v>0.28551724137931034</c:v>
                </c:pt>
                <c:pt idx="4">
                  <c:v>0.25379310344827588</c:v>
                </c:pt>
                <c:pt idx="5">
                  <c:v>0.23310344827586207</c:v>
                </c:pt>
                <c:pt idx="6">
                  <c:v>0.23310344827586207</c:v>
                </c:pt>
                <c:pt idx="7">
                  <c:v>0.21655172413793103</c:v>
                </c:pt>
                <c:pt idx="8">
                  <c:v>1.1034482758620689E-2</c:v>
                </c:pt>
              </c:numCache>
            </c:numRef>
          </c:val>
          <c:extLst>
            <c:ext xmlns:c16="http://schemas.microsoft.com/office/drawing/2014/chart" uri="{C3380CC4-5D6E-409C-BE32-E72D297353CC}">
              <c16:uniqueId val="{00000000-8598-411D-AB24-70461277E8E9}"/>
            </c:ext>
          </c:extLst>
        </c:ser>
        <c:dLbls>
          <c:dLblPos val="outEnd"/>
          <c:showLegendKey val="0"/>
          <c:showVal val="1"/>
          <c:showCatName val="0"/>
          <c:showSerName val="0"/>
          <c:showPercent val="0"/>
          <c:showBubbleSize val="0"/>
        </c:dLbls>
        <c:gapWidth val="100"/>
        <c:axId val="1817673887"/>
        <c:axId val="1817674303"/>
      </c:barChart>
      <c:catAx>
        <c:axId val="1817673887"/>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4303"/>
        <c:crosses val="autoZero"/>
        <c:auto val="1"/>
        <c:lblAlgn val="ctr"/>
        <c:lblOffset val="100"/>
        <c:noMultiLvlLbl val="0"/>
      </c:catAx>
      <c:valAx>
        <c:axId val="1817674303"/>
        <c:scaling>
          <c:orientation val="minMax"/>
          <c:max val="0.60000000000000009"/>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3887"/>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47750849325651"/>
          <c:y val="8.0975958005249343E-2"/>
          <c:w val="0.57707229778095925"/>
          <c:h val="0.84188670498062246"/>
        </c:manualLayout>
      </c:layout>
      <c:barChart>
        <c:barDir val="bar"/>
        <c:grouping val="stacked"/>
        <c:varyColors val="0"/>
        <c:ser>
          <c:idx val="0"/>
          <c:order val="0"/>
          <c:tx>
            <c:strRef>
              <c:f>'22-10事業推進技術（必要なHD）・DX取組'!$N$5</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'22-10事業推進技術（必要なHD）・DX取組'!$M$6:$M$13</c:f>
              <c:strCache>
                <c:ptCount val="8"/>
                <c:pt idx="0">
                  <c:v>クラウド（n=446）</c:v>
                </c:pt>
                <c:pt idx="1">
                  <c:v>民生用PC（n=368）</c:v>
                </c:pt>
                <c:pt idx="2">
                  <c:v>タブレット（n=354）</c:v>
                </c:pt>
                <c:pt idx="3">
                  <c:v>スマートフォン（n=332）</c:v>
                </c:pt>
                <c:pt idx="4">
                  <c:v>専用ハードウェア（n=276）</c:v>
                </c:pt>
                <c:pt idx="5">
                  <c:v>産業用PC（n=259）</c:v>
                </c:pt>
                <c:pt idx="6">
                  <c:v>汎用シングルボード（n=146）</c:v>
                </c:pt>
                <c:pt idx="7">
                  <c:v>エッジサーバー／フォグサーバー（n=127）</c:v>
                </c:pt>
              </c:strCache>
            </c:strRef>
          </c:cat>
          <c:val>
            <c:numRef>
              <c:f>'22-10事業推進技術（必要なHD）・DX取組'!$N$6:$N$13</c:f>
              <c:numCache>
                <c:formatCode>0.0%</c:formatCode>
                <c:ptCount val="8"/>
                <c:pt idx="0">
                  <c:v>0.10538116591928251</c:v>
                </c:pt>
                <c:pt idx="1">
                  <c:v>6.5217391304347824E-2</c:v>
                </c:pt>
                <c:pt idx="2">
                  <c:v>9.03954802259887E-2</c:v>
                </c:pt>
                <c:pt idx="3">
                  <c:v>0.10542168674698796</c:v>
                </c:pt>
                <c:pt idx="4">
                  <c:v>6.1594202898550728E-2</c:v>
                </c:pt>
                <c:pt idx="5">
                  <c:v>6.9498069498069498E-2</c:v>
                </c:pt>
                <c:pt idx="6">
                  <c:v>5.4794520547945202E-2</c:v>
                </c:pt>
                <c:pt idx="7">
                  <c:v>0.14173228346456693</c:v>
                </c:pt>
              </c:numCache>
            </c:numRef>
          </c:val>
          <c:extLst>
            <c:ext xmlns:c16="http://schemas.microsoft.com/office/drawing/2014/chart" uri="{C3380CC4-5D6E-409C-BE32-E72D297353CC}">
              <c16:uniqueId val="{00000000-CF33-4C9D-8E60-79C326B1A3E4}"/>
            </c:ext>
          </c:extLst>
        </c:ser>
        <c:ser>
          <c:idx val="2"/>
          <c:order val="1"/>
          <c:tx>
            <c:strRef>
              <c:f>'22-10事業推進技術（必要なHD）・DX取組'!$O$5</c:f>
              <c:strCache>
                <c:ptCount val="1"/>
                <c:pt idx="0">
                  <c:v>活発</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'22-10事業推進技術（必要なHD）・DX取組'!$M$6:$M$13</c:f>
              <c:strCache>
                <c:ptCount val="8"/>
                <c:pt idx="0">
                  <c:v>クラウド（n=446）</c:v>
                </c:pt>
                <c:pt idx="1">
                  <c:v>民生用PC（n=368）</c:v>
                </c:pt>
                <c:pt idx="2">
                  <c:v>タブレット（n=354）</c:v>
                </c:pt>
                <c:pt idx="3">
                  <c:v>スマートフォン（n=332）</c:v>
                </c:pt>
                <c:pt idx="4">
                  <c:v>専用ハードウェア（n=276）</c:v>
                </c:pt>
                <c:pt idx="5">
                  <c:v>産業用PC（n=259）</c:v>
                </c:pt>
                <c:pt idx="6">
                  <c:v>汎用シングルボード（n=146）</c:v>
                </c:pt>
                <c:pt idx="7">
                  <c:v>エッジサーバー／フォグサーバー（n=127）</c:v>
                </c:pt>
              </c:strCache>
            </c:strRef>
          </c:cat>
          <c:val>
            <c:numRef>
              <c:f>'22-10事業推進技術（必要なHD）・DX取組'!$O$6:$O$13</c:f>
              <c:numCache>
                <c:formatCode>0.0%</c:formatCode>
                <c:ptCount val="8"/>
                <c:pt idx="0">
                  <c:v>0.3923766816143498</c:v>
                </c:pt>
                <c:pt idx="1">
                  <c:v>0.34510869565217389</c:v>
                </c:pt>
                <c:pt idx="2">
                  <c:v>0.35875706214689268</c:v>
                </c:pt>
                <c:pt idx="3">
                  <c:v>0.37349397590361444</c:v>
                </c:pt>
                <c:pt idx="4">
                  <c:v>0.36594202898550726</c:v>
                </c:pt>
                <c:pt idx="5">
                  <c:v>0.35907335907335908</c:v>
                </c:pt>
                <c:pt idx="6">
                  <c:v>0.4041095890410959</c:v>
                </c:pt>
                <c:pt idx="7">
                  <c:v>0.43307086614173229</c:v>
                </c:pt>
              </c:numCache>
            </c:numRef>
          </c:val>
          <c:extLst>
            <c:ext xmlns:c16="http://schemas.microsoft.com/office/drawing/2014/chart" uri="{C3380CC4-5D6E-409C-BE32-E72D297353CC}">
              <c16:uniqueId val="{00000001-CF33-4C9D-8E60-79C326B1A3E4}"/>
            </c:ext>
          </c:extLst>
        </c:ser>
        <c:ser>
          <c:idx val="1"/>
          <c:order val="2"/>
          <c:tx>
            <c:strRef>
              <c:f>'22-10事業推進技術（必要なHD）・DX取組'!$P$5</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'22-10事業推進技術（必要なHD）・DX取組'!$M$6:$M$13</c:f>
              <c:strCache>
                <c:ptCount val="8"/>
                <c:pt idx="0">
                  <c:v>クラウド（n=446）</c:v>
                </c:pt>
                <c:pt idx="1">
                  <c:v>民生用PC（n=368）</c:v>
                </c:pt>
                <c:pt idx="2">
                  <c:v>タブレット（n=354）</c:v>
                </c:pt>
                <c:pt idx="3">
                  <c:v>スマートフォン（n=332）</c:v>
                </c:pt>
                <c:pt idx="4">
                  <c:v>専用ハードウェア（n=276）</c:v>
                </c:pt>
                <c:pt idx="5">
                  <c:v>産業用PC（n=259）</c:v>
                </c:pt>
                <c:pt idx="6">
                  <c:v>汎用シングルボード（n=146）</c:v>
                </c:pt>
                <c:pt idx="7">
                  <c:v>エッジサーバー／フォグサーバー（n=127）</c:v>
                </c:pt>
              </c:strCache>
            </c:strRef>
          </c:cat>
          <c:val>
            <c:numRef>
              <c:f>'22-10事業推進技術（必要なHD）・DX取組'!$P$6:$P$13</c:f>
              <c:numCache>
                <c:formatCode>0.0%</c:formatCode>
                <c:ptCount val="8"/>
                <c:pt idx="0">
                  <c:v>0.35201793721973096</c:v>
                </c:pt>
                <c:pt idx="1">
                  <c:v>0.37228260869565216</c:v>
                </c:pt>
                <c:pt idx="2">
                  <c:v>0.37570621468926552</c:v>
                </c:pt>
                <c:pt idx="3">
                  <c:v>0.33132530120481929</c:v>
                </c:pt>
                <c:pt idx="4">
                  <c:v>0.39855072463768115</c:v>
                </c:pt>
                <c:pt idx="5">
                  <c:v>0.38223938223938225</c:v>
                </c:pt>
                <c:pt idx="6">
                  <c:v>0.36986301369863012</c:v>
                </c:pt>
                <c:pt idx="7">
                  <c:v>0.26771653543307089</c:v>
                </c:pt>
              </c:numCache>
            </c:numRef>
          </c:val>
          <c:extLst>
            <c:ext xmlns:c16="http://schemas.microsoft.com/office/drawing/2014/chart" uri="{C3380CC4-5D6E-409C-BE32-E72D297353CC}">
              <c16:uniqueId val="{00000002-CF33-4C9D-8E60-79C326B1A3E4}"/>
            </c:ext>
          </c:extLst>
        </c:ser>
        <c:ser>
          <c:idx val="3"/>
          <c:order val="3"/>
          <c:tx>
            <c:strRef>
              <c:f>'22-10事業推進技術（必要なHD）・DX取組'!$Q$5</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'22-10事業推進技術（必要なHD）・DX取組'!$M$6:$M$13</c:f>
              <c:strCache>
                <c:ptCount val="8"/>
                <c:pt idx="0">
                  <c:v>クラウド（n=446）</c:v>
                </c:pt>
                <c:pt idx="1">
                  <c:v>民生用PC（n=368）</c:v>
                </c:pt>
                <c:pt idx="2">
                  <c:v>タブレット（n=354）</c:v>
                </c:pt>
                <c:pt idx="3">
                  <c:v>スマートフォン（n=332）</c:v>
                </c:pt>
                <c:pt idx="4">
                  <c:v>専用ハードウェア（n=276）</c:v>
                </c:pt>
                <c:pt idx="5">
                  <c:v>産業用PC（n=259）</c:v>
                </c:pt>
                <c:pt idx="6">
                  <c:v>汎用シングルボード（n=146）</c:v>
                </c:pt>
                <c:pt idx="7">
                  <c:v>エッジサーバー／フォグサーバー（n=127）</c:v>
                </c:pt>
              </c:strCache>
            </c:strRef>
          </c:cat>
          <c:val>
            <c:numRef>
              <c:f>'22-10事業推進技術（必要なHD）・DX取組'!$Q$6:$Q$13</c:f>
              <c:numCache>
                <c:formatCode>0.0%</c:formatCode>
                <c:ptCount val="8"/>
                <c:pt idx="0">
                  <c:v>8.0717488789237665E-2</c:v>
                </c:pt>
                <c:pt idx="1">
                  <c:v>0.14673913043478262</c:v>
                </c:pt>
                <c:pt idx="2">
                  <c:v>0.11299435028248588</c:v>
                </c:pt>
                <c:pt idx="3">
                  <c:v>0.12349397590361445</c:v>
                </c:pt>
                <c:pt idx="4">
                  <c:v>0.10144927536231885</c:v>
                </c:pt>
                <c:pt idx="5">
                  <c:v>0.12741312741312741</c:v>
                </c:pt>
                <c:pt idx="6">
                  <c:v>0.12328767123287671</c:v>
                </c:pt>
                <c:pt idx="7">
                  <c:v>9.4488188976377951E-2</c:v>
                </c:pt>
              </c:numCache>
            </c:numRef>
          </c:val>
          <c:extLst>
            <c:ext xmlns:c16="http://schemas.microsoft.com/office/drawing/2014/chart" uri="{C3380CC4-5D6E-409C-BE32-E72D297353CC}">
              <c16:uniqueId val="{00000003-CF33-4C9D-8E60-79C326B1A3E4}"/>
            </c:ext>
          </c:extLst>
        </c:ser>
        <c:ser>
          <c:idx val="4"/>
          <c:order val="4"/>
          <c:tx>
            <c:strRef>
              <c:f>'22-10事業推進技術（必要なHD）・DX取組'!$R$5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'22-10事業推進技術（必要なHD）・DX取組'!$M$6:$M$13</c:f>
              <c:strCache>
                <c:ptCount val="8"/>
                <c:pt idx="0">
                  <c:v>クラウド（n=446）</c:v>
                </c:pt>
                <c:pt idx="1">
                  <c:v>民生用PC（n=368）</c:v>
                </c:pt>
                <c:pt idx="2">
                  <c:v>タブレット（n=354）</c:v>
                </c:pt>
                <c:pt idx="3">
                  <c:v>スマートフォン（n=332）</c:v>
                </c:pt>
                <c:pt idx="4">
                  <c:v>専用ハードウェア（n=276）</c:v>
                </c:pt>
                <c:pt idx="5">
                  <c:v>産業用PC（n=259）</c:v>
                </c:pt>
                <c:pt idx="6">
                  <c:v>汎用シングルボード（n=146）</c:v>
                </c:pt>
                <c:pt idx="7">
                  <c:v>エッジサーバー／フォグサーバー（n=127）</c:v>
                </c:pt>
              </c:strCache>
            </c:strRef>
          </c:cat>
          <c:val>
            <c:numRef>
              <c:f>'22-10事業推進技術（必要なHD）・DX取組'!$R$6:$R$13</c:f>
              <c:numCache>
                <c:formatCode>0.0%</c:formatCode>
                <c:ptCount val="8"/>
                <c:pt idx="0">
                  <c:v>6.9506726457399109E-2</c:v>
                </c:pt>
                <c:pt idx="1">
                  <c:v>7.0652173913043473E-2</c:v>
                </c:pt>
                <c:pt idx="2">
                  <c:v>6.2146892655367235E-2</c:v>
                </c:pt>
                <c:pt idx="3">
                  <c:v>6.6265060240963861E-2</c:v>
                </c:pt>
                <c:pt idx="4">
                  <c:v>7.2463768115942032E-2</c:v>
                </c:pt>
                <c:pt idx="5">
                  <c:v>6.1776061776061778E-2</c:v>
                </c:pt>
                <c:pt idx="6">
                  <c:v>4.7945205479452052E-2</c:v>
                </c:pt>
                <c:pt idx="7">
                  <c:v>6.2992125984251968E-2</c:v>
                </c:pt>
              </c:numCache>
            </c:numRef>
          </c:val>
          <c:extLst>
            <c:ext xmlns:c16="http://schemas.microsoft.com/office/drawing/2014/chart" uri="{C3380CC4-5D6E-409C-BE32-E72D297353CC}">
              <c16:uniqueId val="{00000004-CF33-4C9D-8E60-79C326B1A3E4}"/>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37362829646294216"/>
          <c:y val="0.94206618529717445"/>
          <c:w val="0.57722318801058958"/>
          <c:h val="4.461740791989287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47750849325651"/>
          <c:y val="8.0975958005249343E-2"/>
          <c:w val="0.57707229778095925"/>
          <c:h val="0.78622564484241619"/>
        </c:manualLayout>
      </c:layout>
      <c:barChart>
        <c:barDir val="bar"/>
        <c:grouping val="stacked"/>
        <c:varyColors val="0"/>
        <c:ser>
          <c:idx val="0"/>
          <c:order val="0"/>
          <c:tx>
            <c:strRef>
              <c:f>'22-11事業推進技術（強みのHW）・DX取組'!$N$5</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'22-11事業推進技術（強みのHW）・DX取組'!$M$6:$M$13</c:f>
              <c:strCache>
                <c:ptCount val="8"/>
                <c:pt idx="0">
                  <c:v>専用ハードウェア（n=222）</c:v>
                </c:pt>
                <c:pt idx="1">
                  <c:v>民生用PC（n=205）</c:v>
                </c:pt>
                <c:pt idx="2">
                  <c:v>産業用PC（n=147）</c:v>
                </c:pt>
                <c:pt idx="3">
                  <c:v>クラウド（n=147）</c:v>
                </c:pt>
                <c:pt idx="4">
                  <c:v>タブレット（n=118）</c:v>
                </c:pt>
                <c:pt idx="5">
                  <c:v>スマートフォン（n=116）</c:v>
                </c:pt>
                <c:pt idx="6">
                  <c:v>汎用シングルボード（n=112）</c:v>
                </c:pt>
                <c:pt idx="7">
                  <c:v>エッジサーバー／フォグサーバー（n=56）</c:v>
                </c:pt>
              </c:strCache>
            </c:strRef>
          </c:cat>
          <c:val>
            <c:numRef>
              <c:f>'22-11事業推進技術（強みのHW）・DX取組'!$N$6:$N$13</c:f>
              <c:numCache>
                <c:formatCode>0.0%</c:formatCode>
                <c:ptCount val="8"/>
                <c:pt idx="0">
                  <c:v>7.6576576576576572E-2</c:v>
                </c:pt>
                <c:pt idx="1">
                  <c:v>0.1024390243902439</c:v>
                </c:pt>
                <c:pt idx="2">
                  <c:v>0.10204081632653061</c:v>
                </c:pt>
                <c:pt idx="3">
                  <c:v>0.18367346938775511</c:v>
                </c:pt>
                <c:pt idx="4">
                  <c:v>0.11016949152542373</c:v>
                </c:pt>
                <c:pt idx="5">
                  <c:v>0.13793103448275862</c:v>
                </c:pt>
                <c:pt idx="6">
                  <c:v>0.125</c:v>
                </c:pt>
                <c:pt idx="7">
                  <c:v>0.25</c:v>
                </c:pt>
              </c:numCache>
            </c:numRef>
          </c:val>
          <c:extLst>
            <c:ext xmlns:c16="http://schemas.microsoft.com/office/drawing/2014/chart" uri="{C3380CC4-5D6E-409C-BE32-E72D297353CC}">
              <c16:uniqueId val="{00000000-588A-498E-972A-68489F594711}"/>
            </c:ext>
          </c:extLst>
        </c:ser>
        <c:ser>
          <c:idx val="2"/>
          <c:order val="1"/>
          <c:tx>
            <c:strRef>
              <c:f>'22-11事業推進技術（強みのHW）・DX取組'!$O$5</c:f>
              <c:strCache>
                <c:ptCount val="1"/>
                <c:pt idx="0">
                  <c:v>活発</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'22-11事業推進技術（強みのHW）・DX取組'!$M$6:$M$13</c:f>
              <c:strCache>
                <c:ptCount val="8"/>
                <c:pt idx="0">
                  <c:v>専用ハードウェア（n=222）</c:v>
                </c:pt>
                <c:pt idx="1">
                  <c:v>民生用PC（n=205）</c:v>
                </c:pt>
                <c:pt idx="2">
                  <c:v>産業用PC（n=147）</c:v>
                </c:pt>
                <c:pt idx="3">
                  <c:v>クラウド（n=147）</c:v>
                </c:pt>
                <c:pt idx="4">
                  <c:v>タブレット（n=118）</c:v>
                </c:pt>
                <c:pt idx="5">
                  <c:v>スマートフォン（n=116）</c:v>
                </c:pt>
                <c:pt idx="6">
                  <c:v>汎用シングルボード（n=112）</c:v>
                </c:pt>
                <c:pt idx="7">
                  <c:v>エッジサーバー／フォグサーバー（n=56）</c:v>
                </c:pt>
              </c:strCache>
            </c:strRef>
          </c:cat>
          <c:val>
            <c:numRef>
              <c:f>'22-11事業推進技術（強みのHW）・DX取組'!$O$6:$O$13</c:f>
              <c:numCache>
                <c:formatCode>0.0%</c:formatCode>
                <c:ptCount val="8"/>
                <c:pt idx="0">
                  <c:v>0.36486486486486486</c:v>
                </c:pt>
                <c:pt idx="1">
                  <c:v>0.28292682926829266</c:v>
                </c:pt>
                <c:pt idx="2">
                  <c:v>0.41496598639455784</c:v>
                </c:pt>
                <c:pt idx="3">
                  <c:v>0.39455782312925169</c:v>
                </c:pt>
                <c:pt idx="4">
                  <c:v>0.38135593220338981</c:v>
                </c:pt>
                <c:pt idx="5">
                  <c:v>0.37931034482758619</c:v>
                </c:pt>
                <c:pt idx="6">
                  <c:v>0.36607142857142855</c:v>
                </c:pt>
                <c:pt idx="7">
                  <c:v>0.4107142857142857</c:v>
                </c:pt>
              </c:numCache>
            </c:numRef>
          </c:val>
          <c:extLst>
            <c:ext xmlns:c16="http://schemas.microsoft.com/office/drawing/2014/chart" uri="{C3380CC4-5D6E-409C-BE32-E72D297353CC}">
              <c16:uniqueId val="{00000001-588A-498E-972A-68489F594711}"/>
            </c:ext>
          </c:extLst>
        </c:ser>
        <c:ser>
          <c:idx val="1"/>
          <c:order val="2"/>
          <c:tx>
            <c:strRef>
              <c:f>'22-11事業推進技術（強みのHW）・DX取組'!$P$5</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'22-11事業推進技術（強みのHW）・DX取組'!$M$6:$M$13</c:f>
              <c:strCache>
                <c:ptCount val="8"/>
                <c:pt idx="0">
                  <c:v>専用ハードウェア（n=222）</c:v>
                </c:pt>
                <c:pt idx="1">
                  <c:v>民生用PC（n=205）</c:v>
                </c:pt>
                <c:pt idx="2">
                  <c:v>産業用PC（n=147）</c:v>
                </c:pt>
                <c:pt idx="3">
                  <c:v>クラウド（n=147）</c:v>
                </c:pt>
                <c:pt idx="4">
                  <c:v>タブレット（n=118）</c:v>
                </c:pt>
                <c:pt idx="5">
                  <c:v>スマートフォン（n=116）</c:v>
                </c:pt>
                <c:pt idx="6">
                  <c:v>汎用シングルボード（n=112）</c:v>
                </c:pt>
                <c:pt idx="7">
                  <c:v>エッジサーバー／フォグサーバー（n=56）</c:v>
                </c:pt>
              </c:strCache>
            </c:strRef>
          </c:cat>
          <c:val>
            <c:numRef>
              <c:f>'22-11事業推進技術（強みのHW）・DX取組'!$P$6:$P$13</c:f>
              <c:numCache>
                <c:formatCode>0.0%</c:formatCode>
                <c:ptCount val="8"/>
                <c:pt idx="0">
                  <c:v>0.36936936936936937</c:v>
                </c:pt>
                <c:pt idx="1">
                  <c:v>0.37073170731707317</c:v>
                </c:pt>
                <c:pt idx="2">
                  <c:v>0.33333333333333331</c:v>
                </c:pt>
                <c:pt idx="3">
                  <c:v>0.29931972789115646</c:v>
                </c:pt>
                <c:pt idx="4">
                  <c:v>0.38135593220338981</c:v>
                </c:pt>
                <c:pt idx="5">
                  <c:v>0.32758620689655171</c:v>
                </c:pt>
                <c:pt idx="6">
                  <c:v>0.3482142857142857</c:v>
                </c:pt>
                <c:pt idx="7">
                  <c:v>0.25</c:v>
                </c:pt>
              </c:numCache>
            </c:numRef>
          </c:val>
          <c:extLst>
            <c:ext xmlns:c16="http://schemas.microsoft.com/office/drawing/2014/chart" uri="{C3380CC4-5D6E-409C-BE32-E72D297353CC}">
              <c16:uniqueId val="{00000002-588A-498E-972A-68489F594711}"/>
            </c:ext>
          </c:extLst>
        </c:ser>
        <c:ser>
          <c:idx val="3"/>
          <c:order val="3"/>
          <c:tx>
            <c:strRef>
              <c:f>'22-11事業推進技術（強みのHW）・DX取組'!$Q$5</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'22-11事業推進技術（強みのHW）・DX取組'!$M$6:$M$13</c:f>
              <c:strCache>
                <c:ptCount val="8"/>
                <c:pt idx="0">
                  <c:v>専用ハードウェア（n=222）</c:v>
                </c:pt>
                <c:pt idx="1">
                  <c:v>民生用PC（n=205）</c:v>
                </c:pt>
                <c:pt idx="2">
                  <c:v>産業用PC（n=147）</c:v>
                </c:pt>
                <c:pt idx="3">
                  <c:v>クラウド（n=147）</c:v>
                </c:pt>
                <c:pt idx="4">
                  <c:v>タブレット（n=118）</c:v>
                </c:pt>
                <c:pt idx="5">
                  <c:v>スマートフォン（n=116）</c:v>
                </c:pt>
                <c:pt idx="6">
                  <c:v>汎用シングルボード（n=112）</c:v>
                </c:pt>
                <c:pt idx="7">
                  <c:v>エッジサーバー／フォグサーバー（n=56）</c:v>
                </c:pt>
              </c:strCache>
            </c:strRef>
          </c:cat>
          <c:val>
            <c:numRef>
              <c:f>'22-11事業推進技術（強みのHW）・DX取組'!$Q$6:$Q$13</c:f>
              <c:numCache>
                <c:formatCode>0.0%</c:formatCode>
                <c:ptCount val="8"/>
                <c:pt idx="0">
                  <c:v>0.11261261261261261</c:v>
                </c:pt>
                <c:pt idx="1">
                  <c:v>0.17073170731707318</c:v>
                </c:pt>
                <c:pt idx="2">
                  <c:v>8.8435374149659865E-2</c:v>
                </c:pt>
                <c:pt idx="3">
                  <c:v>8.1632653061224483E-2</c:v>
                </c:pt>
                <c:pt idx="4">
                  <c:v>8.4745762711864403E-2</c:v>
                </c:pt>
                <c:pt idx="5">
                  <c:v>9.4827586206896547E-2</c:v>
                </c:pt>
                <c:pt idx="6">
                  <c:v>0.11607142857142858</c:v>
                </c:pt>
                <c:pt idx="7">
                  <c:v>8.9285714285714288E-2</c:v>
                </c:pt>
              </c:numCache>
            </c:numRef>
          </c:val>
          <c:extLst>
            <c:ext xmlns:c16="http://schemas.microsoft.com/office/drawing/2014/chart" uri="{C3380CC4-5D6E-409C-BE32-E72D297353CC}">
              <c16:uniqueId val="{00000003-588A-498E-972A-68489F594711}"/>
            </c:ext>
          </c:extLst>
        </c:ser>
        <c:ser>
          <c:idx val="4"/>
          <c:order val="4"/>
          <c:tx>
            <c:strRef>
              <c:f>'22-11事業推進技術（強みのHW）・DX取組'!$R$5</c:f>
              <c:strCache>
                <c:ptCount val="1"/>
                <c:pt idx="0">
                  <c:v>わからない</c:v>
                </c:pt>
              </c:strCache>
            </c:strRef>
          </c:tx>
          <c:spPr>
            <a:solidFill>
              <a:schemeClr val="bg1"/>
            </a:solidFill>
            <a:ln>
              <a:solidFill>
                <a:schemeClr val="tx1"/>
              </a:solid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0-340B-4188-A3A2-C1377089EE3F}"/>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'22-11事業推進技術（強みのHW）・DX取組'!$M$6:$M$13</c:f>
              <c:strCache>
                <c:ptCount val="8"/>
                <c:pt idx="0">
                  <c:v>専用ハードウェア（n=222）</c:v>
                </c:pt>
                <c:pt idx="1">
                  <c:v>民生用PC（n=205）</c:v>
                </c:pt>
                <c:pt idx="2">
                  <c:v>産業用PC（n=147）</c:v>
                </c:pt>
                <c:pt idx="3">
                  <c:v>クラウド（n=147）</c:v>
                </c:pt>
                <c:pt idx="4">
                  <c:v>タブレット（n=118）</c:v>
                </c:pt>
                <c:pt idx="5">
                  <c:v>スマートフォン（n=116）</c:v>
                </c:pt>
                <c:pt idx="6">
                  <c:v>汎用シングルボード（n=112）</c:v>
                </c:pt>
                <c:pt idx="7">
                  <c:v>エッジサーバー／フォグサーバー（n=56）</c:v>
                </c:pt>
              </c:strCache>
            </c:strRef>
          </c:cat>
          <c:val>
            <c:numRef>
              <c:f>'22-11事業推進技術（強みのHW）・DX取組'!$R$6:$R$13</c:f>
              <c:numCache>
                <c:formatCode>0.0%</c:formatCode>
                <c:ptCount val="8"/>
                <c:pt idx="0">
                  <c:v>7.6576576576576572E-2</c:v>
                </c:pt>
                <c:pt idx="1">
                  <c:v>7.3170731707317069E-2</c:v>
                </c:pt>
                <c:pt idx="2">
                  <c:v>6.1224489795918366E-2</c:v>
                </c:pt>
                <c:pt idx="3">
                  <c:v>4.0816326530612242E-2</c:v>
                </c:pt>
                <c:pt idx="4">
                  <c:v>4.2372881355932202E-2</c:v>
                </c:pt>
                <c:pt idx="5">
                  <c:v>6.0344827586206899E-2</c:v>
                </c:pt>
                <c:pt idx="6">
                  <c:v>4.4642857142857144E-2</c:v>
                </c:pt>
                <c:pt idx="7">
                  <c:v>0</c:v>
                </c:pt>
              </c:numCache>
            </c:numRef>
          </c:val>
          <c:extLst>
            <c:ext xmlns:c16="http://schemas.microsoft.com/office/drawing/2014/chart" uri="{C3380CC4-5D6E-409C-BE32-E72D297353CC}">
              <c16:uniqueId val="{00000006-588A-498E-972A-68489F59471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37507129790594357"/>
          <c:y val="0.89581678180025959"/>
          <c:w val="0.57578018656758811"/>
          <c:h val="5.552410243198127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47750849325651"/>
          <c:y val="8.0975958005249343E-2"/>
          <c:w val="0.57707229778095925"/>
          <c:h val="0.79725632891722309"/>
        </c:manualLayout>
      </c:layout>
      <c:barChart>
        <c:barDir val="bar"/>
        <c:grouping val="stacked"/>
        <c:varyColors val="0"/>
        <c:ser>
          <c:idx val="0"/>
          <c:order val="0"/>
          <c:tx>
            <c:strRef>
              <c:f>'22-12事業推進技術（将来のHW）・DX取組'!$N$5</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'22-12事業推進技術（将来のHW）・DX取組'!$M$6:$M$13</c:f>
              <c:strCache>
                <c:ptCount val="8"/>
                <c:pt idx="0">
                  <c:v>クラウド（n=407）</c:v>
                </c:pt>
                <c:pt idx="1">
                  <c:v>タブレット（n=305）</c:v>
                </c:pt>
                <c:pt idx="2">
                  <c:v>スマートフォン（n=288）</c:v>
                </c:pt>
                <c:pt idx="3">
                  <c:v>専用ハードウェア（n=203）</c:v>
                </c:pt>
                <c:pt idx="4">
                  <c:v>エッジサーバー／フォグサーバー（n=181）</c:v>
                </c:pt>
                <c:pt idx="5">
                  <c:v>汎用シングルボード（n=166）</c:v>
                </c:pt>
                <c:pt idx="6">
                  <c:v>産業用PC（n=165）</c:v>
                </c:pt>
                <c:pt idx="7">
                  <c:v>民生用PC（n=155）</c:v>
                </c:pt>
              </c:strCache>
            </c:strRef>
          </c:cat>
          <c:val>
            <c:numRef>
              <c:f>'22-12事業推進技術（将来のHW）・DX取組'!$N$6:$N$13</c:f>
              <c:numCache>
                <c:formatCode>0.0%</c:formatCode>
                <c:ptCount val="8"/>
                <c:pt idx="0">
                  <c:v>7.3710073710073709E-2</c:v>
                </c:pt>
                <c:pt idx="1">
                  <c:v>4.9180327868852458E-2</c:v>
                </c:pt>
                <c:pt idx="2">
                  <c:v>6.5972222222222224E-2</c:v>
                </c:pt>
                <c:pt idx="3">
                  <c:v>8.8669950738916259E-2</c:v>
                </c:pt>
                <c:pt idx="4">
                  <c:v>9.3922651933701654E-2</c:v>
                </c:pt>
                <c:pt idx="5">
                  <c:v>7.8313253012048195E-2</c:v>
                </c:pt>
                <c:pt idx="6">
                  <c:v>9.0909090909090912E-2</c:v>
                </c:pt>
                <c:pt idx="7">
                  <c:v>6.4516129032258063E-2</c:v>
                </c:pt>
              </c:numCache>
            </c:numRef>
          </c:val>
          <c:extLst>
            <c:ext xmlns:c16="http://schemas.microsoft.com/office/drawing/2014/chart" uri="{C3380CC4-5D6E-409C-BE32-E72D297353CC}">
              <c16:uniqueId val="{00000000-04DE-49EE-9018-9C3BFC3EE442}"/>
            </c:ext>
          </c:extLst>
        </c:ser>
        <c:ser>
          <c:idx val="2"/>
          <c:order val="1"/>
          <c:tx>
            <c:strRef>
              <c:f>'22-12事業推進技術（将来のHW）・DX取組'!$O$5</c:f>
              <c:strCache>
                <c:ptCount val="1"/>
                <c:pt idx="0">
                  <c:v>活発</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'22-12事業推進技術（将来のHW）・DX取組'!$M$6:$M$13</c:f>
              <c:strCache>
                <c:ptCount val="8"/>
                <c:pt idx="0">
                  <c:v>クラウド（n=407）</c:v>
                </c:pt>
                <c:pt idx="1">
                  <c:v>タブレット（n=305）</c:v>
                </c:pt>
                <c:pt idx="2">
                  <c:v>スマートフォン（n=288）</c:v>
                </c:pt>
                <c:pt idx="3">
                  <c:v>専用ハードウェア（n=203）</c:v>
                </c:pt>
                <c:pt idx="4">
                  <c:v>エッジサーバー／フォグサーバー（n=181）</c:v>
                </c:pt>
                <c:pt idx="5">
                  <c:v>汎用シングルボード（n=166）</c:v>
                </c:pt>
                <c:pt idx="6">
                  <c:v>産業用PC（n=165）</c:v>
                </c:pt>
                <c:pt idx="7">
                  <c:v>民生用PC（n=155）</c:v>
                </c:pt>
              </c:strCache>
            </c:strRef>
          </c:cat>
          <c:val>
            <c:numRef>
              <c:f>'22-12事業推進技術（将来のHW）・DX取組'!$O$6:$O$13</c:f>
              <c:numCache>
                <c:formatCode>0.0%</c:formatCode>
                <c:ptCount val="8"/>
                <c:pt idx="0">
                  <c:v>0.30466830466830469</c:v>
                </c:pt>
                <c:pt idx="1">
                  <c:v>0.30819672131147541</c:v>
                </c:pt>
                <c:pt idx="2">
                  <c:v>0.30208333333333331</c:v>
                </c:pt>
                <c:pt idx="3">
                  <c:v>0.33497536945812806</c:v>
                </c:pt>
                <c:pt idx="4">
                  <c:v>0.37569060773480661</c:v>
                </c:pt>
                <c:pt idx="5">
                  <c:v>0.35542168674698793</c:v>
                </c:pt>
                <c:pt idx="6">
                  <c:v>0.36363636363636365</c:v>
                </c:pt>
                <c:pt idx="7">
                  <c:v>0.2709677419354839</c:v>
                </c:pt>
              </c:numCache>
            </c:numRef>
          </c:val>
          <c:extLst>
            <c:ext xmlns:c16="http://schemas.microsoft.com/office/drawing/2014/chart" uri="{C3380CC4-5D6E-409C-BE32-E72D297353CC}">
              <c16:uniqueId val="{00000001-04DE-49EE-9018-9C3BFC3EE442}"/>
            </c:ext>
          </c:extLst>
        </c:ser>
        <c:ser>
          <c:idx val="1"/>
          <c:order val="2"/>
          <c:tx>
            <c:strRef>
              <c:f>'22-12事業推進技術（将来のHW）・DX取組'!$P$5</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'22-12事業推進技術（将来のHW）・DX取組'!$M$6:$M$13</c:f>
              <c:strCache>
                <c:ptCount val="8"/>
                <c:pt idx="0">
                  <c:v>クラウド（n=407）</c:v>
                </c:pt>
                <c:pt idx="1">
                  <c:v>タブレット（n=305）</c:v>
                </c:pt>
                <c:pt idx="2">
                  <c:v>スマートフォン（n=288）</c:v>
                </c:pt>
                <c:pt idx="3">
                  <c:v>専用ハードウェア（n=203）</c:v>
                </c:pt>
                <c:pt idx="4">
                  <c:v>エッジサーバー／フォグサーバー（n=181）</c:v>
                </c:pt>
                <c:pt idx="5">
                  <c:v>汎用シングルボード（n=166）</c:v>
                </c:pt>
                <c:pt idx="6">
                  <c:v>産業用PC（n=165）</c:v>
                </c:pt>
                <c:pt idx="7">
                  <c:v>民生用PC（n=155）</c:v>
                </c:pt>
              </c:strCache>
            </c:strRef>
          </c:cat>
          <c:val>
            <c:numRef>
              <c:f>'22-12事業推進技術（将来のHW）・DX取組'!$P$6:$P$13</c:f>
              <c:numCache>
                <c:formatCode>0.0%</c:formatCode>
                <c:ptCount val="8"/>
                <c:pt idx="0">
                  <c:v>0.43980343980343978</c:v>
                </c:pt>
                <c:pt idx="1">
                  <c:v>0.44918032786885248</c:v>
                </c:pt>
                <c:pt idx="2">
                  <c:v>0.4375</c:v>
                </c:pt>
                <c:pt idx="3">
                  <c:v>0.40886699507389163</c:v>
                </c:pt>
                <c:pt idx="4">
                  <c:v>0.41988950276243092</c:v>
                </c:pt>
                <c:pt idx="5">
                  <c:v>0.38554216867469882</c:v>
                </c:pt>
                <c:pt idx="6">
                  <c:v>0.4</c:v>
                </c:pt>
                <c:pt idx="7">
                  <c:v>0.41290322580645161</c:v>
                </c:pt>
              </c:numCache>
            </c:numRef>
          </c:val>
          <c:extLst>
            <c:ext xmlns:c16="http://schemas.microsoft.com/office/drawing/2014/chart" uri="{C3380CC4-5D6E-409C-BE32-E72D297353CC}">
              <c16:uniqueId val="{00000002-04DE-49EE-9018-9C3BFC3EE442}"/>
            </c:ext>
          </c:extLst>
        </c:ser>
        <c:ser>
          <c:idx val="3"/>
          <c:order val="3"/>
          <c:tx>
            <c:strRef>
              <c:f>'22-12事業推進技術（将来のHW）・DX取組'!$Q$5</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'22-12事業推進技術（将来のHW）・DX取組'!$M$6:$M$13</c:f>
              <c:strCache>
                <c:ptCount val="8"/>
                <c:pt idx="0">
                  <c:v>クラウド（n=407）</c:v>
                </c:pt>
                <c:pt idx="1">
                  <c:v>タブレット（n=305）</c:v>
                </c:pt>
                <c:pt idx="2">
                  <c:v>スマートフォン（n=288）</c:v>
                </c:pt>
                <c:pt idx="3">
                  <c:v>専用ハードウェア（n=203）</c:v>
                </c:pt>
                <c:pt idx="4">
                  <c:v>エッジサーバー／フォグサーバー（n=181）</c:v>
                </c:pt>
                <c:pt idx="5">
                  <c:v>汎用シングルボード（n=166）</c:v>
                </c:pt>
                <c:pt idx="6">
                  <c:v>産業用PC（n=165）</c:v>
                </c:pt>
                <c:pt idx="7">
                  <c:v>民生用PC（n=155）</c:v>
                </c:pt>
              </c:strCache>
            </c:strRef>
          </c:cat>
          <c:val>
            <c:numRef>
              <c:f>'22-12事業推進技術（将来のHW）・DX取組'!$Q$6:$Q$13</c:f>
              <c:numCache>
                <c:formatCode>0.0%</c:formatCode>
                <c:ptCount val="8"/>
                <c:pt idx="0">
                  <c:v>0.12285012285012285</c:v>
                </c:pt>
                <c:pt idx="1">
                  <c:v>0.13442622950819672</c:v>
                </c:pt>
                <c:pt idx="2">
                  <c:v>0.12847222222222221</c:v>
                </c:pt>
                <c:pt idx="3">
                  <c:v>7.8817733990147784E-2</c:v>
                </c:pt>
                <c:pt idx="4">
                  <c:v>6.6298342541436461E-2</c:v>
                </c:pt>
                <c:pt idx="5">
                  <c:v>0.12048192771084337</c:v>
                </c:pt>
                <c:pt idx="6">
                  <c:v>9.0909090909090912E-2</c:v>
                </c:pt>
                <c:pt idx="7">
                  <c:v>0.16129032258064516</c:v>
                </c:pt>
              </c:numCache>
            </c:numRef>
          </c:val>
          <c:extLst>
            <c:ext xmlns:c16="http://schemas.microsoft.com/office/drawing/2014/chart" uri="{C3380CC4-5D6E-409C-BE32-E72D297353CC}">
              <c16:uniqueId val="{00000003-04DE-49EE-9018-9C3BFC3EE442}"/>
            </c:ext>
          </c:extLst>
        </c:ser>
        <c:ser>
          <c:idx val="4"/>
          <c:order val="4"/>
          <c:tx>
            <c:strRef>
              <c:f>'22-12事業推進技術（将来のHW）・DX取組'!$R$5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'22-12事業推進技術（将来のHW）・DX取組'!$M$6:$M$13</c:f>
              <c:strCache>
                <c:ptCount val="8"/>
                <c:pt idx="0">
                  <c:v>クラウド（n=407）</c:v>
                </c:pt>
                <c:pt idx="1">
                  <c:v>タブレット（n=305）</c:v>
                </c:pt>
                <c:pt idx="2">
                  <c:v>スマートフォン（n=288）</c:v>
                </c:pt>
                <c:pt idx="3">
                  <c:v>専用ハードウェア（n=203）</c:v>
                </c:pt>
                <c:pt idx="4">
                  <c:v>エッジサーバー／フォグサーバー（n=181）</c:v>
                </c:pt>
                <c:pt idx="5">
                  <c:v>汎用シングルボード（n=166）</c:v>
                </c:pt>
                <c:pt idx="6">
                  <c:v>産業用PC（n=165）</c:v>
                </c:pt>
                <c:pt idx="7">
                  <c:v>民生用PC（n=155）</c:v>
                </c:pt>
              </c:strCache>
            </c:strRef>
          </c:cat>
          <c:val>
            <c:numRef>
              <c:f>'22-12事業推進技術（将来のHW）・DX取組'!$R$6:$R$13</c:f>
              <c:numCache>
                <c:formatCode>0.0%</c:formatCode>
                <c:ptCount val="8"/>
                <c:pt idx="0">
                  <c:v>5.896805896805897E-2</c:v>
                </c:pt>
                <c:pt idx="1">
                  <c:v>5.9016393442622953E-2</c:v>
                </c:pt>
                <c:pt idx="2">
                  <c:v>6.5972222222222224E-2</c:v>
                </c:pt>
                <c:pt idx="3">
                  <c:v>8.8669950738916259E-2</c:v>
                </c:pt>
                <c:pt idx="4">
                  <c:v>4.4198895027624308E-2</c:v>
                </c:pt>
                <c:pt idx="5">
                  <c:v>6.0240963855421686E-2</c:v>
                </c:pt>
                <c:pt idx="6">
                  <c:v>5.4545454545454543E-2</c:v>
                </c:pt>
                <c:pt idx="7">
                  <c:v>9.0322580645161285E-2</c:v>
                </c:pt>
              </c:numCache>
            </c:numRef>
          </c:val>
          <c:extLst>
            <c:ext xmlns:c16="http://schemas.microsoft.com/office/drawing/2014/chart" uri="{C3380CC4-5D6E-409C-BE32-E72D297353CC}">
              <c16:uniqueId val="{00000004-04DE-49EE-9018-9C3BFC3EE442}"/>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37218529501994069"/>
          <c:y val="0.90856413785257084"/>
          <c:w val="0.58299519378259523"/>
          <c:h val="6.13538340298413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139616876248678"/>
          <c:y val="8.137704321613265E-2"/>
          <c:w val="0.57583308561407875"/>
          <c:h val="0.80220737113743124"/>
        </c:manualLayout>
      </c:layout>
      <c:barChart>
        <c:barDir val="bar"/>
        <c:grouping val="percentStacked"/>
        <c:varyColors val="0"/>
        <c:ser>
          <c:idx val="0"/>
          <c:order val="0"/>
          <c:tx>
            <c:strRef>
              <c:f>'23-1確保・強化したい人材'!$N$6</c:f>
              <c:strCache>
                <c:ptCount val="1"/>
                <c:pt idx="0">
                  <c:v>最優先で確保・強化したい</c:v>
                </c:pt>
              </c:strCache>
            </c:strRef>
          </c:tx>
          <c:spPr>
            <a:solidFill>
              <a:srgbClr val="ED7D31">
                <a:lumMod val="60000"/>
                <a:lumOff val="40000"/>
              </a:srgbClr>
            </a:solidFill>
            <a:ln>
              <a:solidFill>
                <a:sysClr val="windowText" lastClr="000000"/>
              </a:solidFill>
            </a:ln>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0-0AEB-41F6-A835-6533F7243643}"/>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'23-1確保・強化したい人材'!$M$7:$M$24</c:f>
              <c:strCache>
                <c:ptCount val="18"/>
                <c:pt idx="0">
                  <c:v>ビジネスをデザイン／構築できる人材 (n=983)</c:v>
                </c:pt>
                <c:pt idx="1">
                  <c:v>プロジェクトマネージャ (n=967)</c:v>
                </c:pt>
                <c:pt idx="2">
                  <c:v>システム全体（モノ／コト）を俯瞰して思考できる人材 (n=967)</c:v>
                </c:pt>
                <c:pt idx="3">
                  <c:v>設計技術者 (n=976)</c:v>
                </c:pt>
                <c:pt idx="4">
                  <c:v>複数の応用分野をまたいでとりまとめができる人材 (n=971)</c:v>
                </c:pt>
                <c:pt idx="5">
                  <c:v>AI活用技術者 (n=942)</c:v>
                </c:pt>
                <c:pt idx="6">
                  <c:v>実装技術者 (n=954)</c:v>
                </c:pt>
                <c:pt idx="7">
                  <c:v>セーフティ／セキュリティ技術者 (n=931)</c:v>
                </c:pt>
                <c:pt idx="8">
                  <c:v>データサイエンティスト (n=916)</c:v>
                </c:pt>
                <c:pt idx="9">
                  <c:v>開発プロセス管理技術者 (n=922)</c:v>
                </c:pt>
                <c:pt idx="10">
                  <c:v>品質管理技術者 (n=934)</c:v>
                </c:pt>
                <c:pt idx="11">
                  <c:v>検証技術者 (n=935)</c:v>
                </c:pt>
                <c:pt idx="12">
                  <c:v>運用技術者 (n=942)</c:v>
                </c:pt>
                <c:pt idx="13">
                  <c:v>モデルベース開発技術者（MATLAB/Simulink） (n=903)</c:v>
                </c:pt>
                <c:pt idx="14">
                  <c:v>製品／応用ドメインスペシャリスト (n=909)</c:v>
                </c:pt>
                <c:pt idx="15">
                  <c:v>UXデザイナー (n=909)</c:v>
                </c:pt>
                <c:pt idx="16">
                  <c:v>モデリング技術者（SysML/UML） (n=907)</c:v>
                </c:pt>
                <c:pt idx="17">
                  <c:v>その他 (n=10)</c:v>
                </c:pt>
              </c:strCache>
            </c:strRef>
          </c:cat>
          <c:val>
            <c:numRef>
              <c:f>'23-1確保・強化したい人材'!$N$7:$N$24</c:f>
              <c:numCache>
                <c:formatCode>0.0%</c:formatCode>
                <c:ptCount val="18"/>
                <c:pt idx="0">
                  <c:v>0.21363173957273651</c:v>
                </c:pt>
                <c:pt idx="1">
                  <c:v>0.20268872802481902</c:v>
                </c:pt>
                <c:pt idx="2">
                  <c:v>0.18614270941054809</c:v>
                </c:pt>
                <c:pt idx="3">
                  <c:v>0.18032786885245902</c:v>
                </c:pt>
                <c:pt idx="4">
                  <c:v>0.16374871266735325</c:v>
                </c:pt>
                <c:pt idx="5">
                  <c:v>0.11464968152866242</c:v>
                </c:pt>
                <c:pt idx="6">
                  <c:v>0.1090146750524109</c:v>
                </c:pt>
                <c:pt idx="7">
                  <c:v>7.9484425349087007E-2</c:v>
                </c:pt>
                <c:pt idx="8">
                  <c:v>7.7510917030567686E-2</c:v>
                </c:pt>
                <c:pt idx="9">
                  <c:v>6.3991323210412149E-2</c:v>
                </c:pt>
                <c:pt idx="10">
                  <c:v>6.1027837259100645E-2</c:v>
                </c:pt>
                <c:pt idx="11">
                  <c:v>5.5614973262032089E-2</c:v>
                </c:pt>
                <c:pt idx="12">
                  <c:v>4.7770700636942678E-2</c:v>
                </c:pt>
                <c:pt idx="13">
                  <c:v>3.875968992248062E-2</c:v>
                </c:pt>
                <c:pt idx="14">
                  <c:v>3.8503850385038507E-2</c:v>
                </c:pt>
                <c:pt idx="15">
                  <c:v>3.7403740374037403E-2</c:v>
                </c:pt>
                <c:pt idx="16">
                  <c:v>2.8665931642778392E-2</c:v>
                </c:pt>
                <c:pt idx="17">
                  <c:v>0</c:v>
                </c:pt>
              </c:numCache>
            </c:numRef>
          </c:val>
          <c:extLst>
            <c:ext xmlns:c16="http://schemas.microsoft.com/office/drawing/2014/chart" uri="{C3380CC4-5D6E-409C-BE32-E72D297353CC}">
              <c16:uniqueId val="{00000001-0AEB-41F6-A835-6533F7243643}"/>
            </c:ext>
          </c:extLst>
        </c:ser>
        <c:ser>
          <c:idx val="1"/>
          <c:order val="1"/>
          <c:tx>
            <c:strRef>
              <c:f>'23-1確保・強化したい人材'!$O$6</c:f>
              <c:strCache>
                <c:ptCount val="1"/>
                <c:pt idx="0">
                  <c:v>確保・強化したい</c:v>
                </c:pt>
              </c:strCache>
            </c:strRef>
          </c:tx>
          <c:spPr>
            <a:solidFill>
              <a:srgbClr val="ED7D31">
                <a:lumMod val="40000"/>
                <a:lumOff val="60000"/>
              </a:srgbClr>
            </a:solidFill>
            <a:ln>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'23-1確保・強化したい人材'!$M$7:$M$24</c:f>
              <c:strCache>
                <c:ptCount val="18"/>
                <c:pt idx="0">
                  <c:v>ビジネスをデザイン／構築できる人材 (n=983)</c:v>
                </c:pt>
                <c:pt idx="1">
                  <c:v>プロジェクトマネージャ (n=967)</c:v>
                </c:pt>
                <c:pt idx="2">
                  <c:v>システム全体（モノ／コト）を俯瞰して思考できる人材 (n=967)</c:v>
                </c:pt>
                <c:pt idx="3">
                  <c:v>設計技術者 (n=976)</c:v>
                </c:pt>
                <c:pt idx="4">
                  <c:v>複数の応用分野をまたいでとりまとめができる人材 (n=971)</c:v>
                </c:pt>
                <c:pt idx="5">
                  <c:v>AI活用技術者 (n=942)</c:v>
                </c:pt>
                <c:pt idx="6">
                  <c:v>実装技術者 (n=954)</c:v>
                </c:pt>
                <c:pt idx="7">
                  <c:v>セーフティ／セキュリティ技術者 (n=931)</c:v>
                </c:pt>
                <c:pt idx="8">
                  <c:v>データサイエンティスト (n=916)</c:v>
                </c:pt>
                <c:pt idx="9">
                  <c:v>開発プロセス管理技術者 (n=922)</c:v>
                </c:pt>
                <c:pt idx="10">
                  <c:v>品質管理技術者 (n=934)</c:v>
                </c:pt>
                <c:pt idx="11">
                  <c:v>検証技術者 (n=935)</c:v>
                </c:pt>
                <c:pt idx="12">
                  <c:v>運用技術者 (n=942)</c:v>
                </c:pt>
                <c:pt idx="13">
                  <c:v>モデルベース開発技術者（MATLAB/Simulink） (n=903)</c:v>
                </c:pt>
                <c:pt idx="14">
                  <c:v>製品／応用ドメインスペシャリスト (n=909)</c:v>
                </c:pt>
                <c:pt idx="15">
                  <c:v>UXデザイナー (n=909)</c:v>
                </c:pt>
                <c:pt idx="16">
                  <c:v>モデリング技術者（SysML/UML） (n=907)</c:v>
                </c:pt>
                <c:pt idx="17">
                  <c:v>その他 (n=10)</c:v>
                </c:pt>
              </c:strCache>
            </c:strRef>
          </c:cat>
          <c:val>
            <c:numRef>
              <c:f>'23-1確保・強化したい人材'!$O$7:$O$24</c:f>
              <c:numCache>
                <c:formatCode>0.0%</c:formatCode>
                <c:ptCount val="18"/>
                <c:pt idx="0">
                  <c:v>0.53916581892166837</c:v>
                </c:pt>
                <c:pt idx="1">
                  <c:v>0.48603929679420887</c:v>
                </c:pt>
                <c:pt idx="2">
                  <c:v>0.55222337125129262</c:v>
                </c:pt>
                <c:pt idx="3">
                  <c:v>0.50614754098360659</c:v>
                </c:pt>
                <c:pt idx="4">
                  <c:v>0.56230690010298656</c:v>
                </c:pt>
                <c:pt idx="5">
                  <c:v>0.40764331210191085</c:v>
                </c:pt>
                <c:pt idx="6">
                  <c:v>0.44129979035639411</c:v>
                </c:pt>
                <c:pt idx="7">
                  <c:v>0.4221267454350161</c:v>
                </c:pt>
                <c:pt idx="8">
                  <c:v>0.27729257641921395</c:v>
                </c:pt>
                <c:pt idx="9">
                  <c:v>0.33839479392624727</c:v>
                </c:pt>
                <c:pt idx="10">
                  <c:v>0.40149892933618841</c:v>
                </c:pt>
                <c:pt idx="11">
                  <c:v>0.36470588235294116</c:v>
                </c:pt>
                <c:pt idx="12">
                  <c:v>0.33227176220806792</c:v>
                </c:pt>
                <c:pt idx="13">
                  <c:v>0.19047619047619047</c:v>
                </c:pt>
                <c:pt idx="14">
                  <c:v>0.27832783278327833</c:v>
                </c:pt>
                <c:pt idx="15">
                  <c:v>0.27392739273927391</c:v>
                </c:pt>
                <c:pt idx="16">
                  <c:v>0.20617420066152151</c:v>
                </c:pt>
                <c:pt idx="17">
                  <c:v>0.1</c:v>
                </c:pt>
              </c:numCache>
            </c:numRef>
          </c:val>
          <c:extLst>
            <c:ext xmlns:c16="http://schemas.microsoft.com/office/drawing/2014/chart" uri="{C3380CC4-5D6E-409C-BE32-E72D297353CC}">
              <c16:uniqueId val="{00000002-0AEB-41F6-A835-6533F7243643}"/>
            </c:ext>
          </c:extLst>
        </c:ser>
        <c:ser>
          <c:idx val="2"/>
          <c:order val="2"/>
          <c:tx>
            <c:strRef>
              <c:f>'23-1確保・強化したい人材'!$P$6</c:f>
              <c:strCache>
                <c:ptCount val="1"/>
                <c:pt idx="0">
                  <c:v>現状維持でよい</c:v>
                </c:pt>
              </c:strCache>
            </c:strRef>
          </c:tx>
          <c:spPr>
            <a:solidFill>
              <a:srgbClr val="FFFF99"/>
            </a:solidFill>
            <a:ln>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'23-1確保・強化したい人材'!$M$7:$M$24</c:f>
              <c:strCache>
                <c:ptCount val="18"/>
                <c:pt idx="0">
                  <c:v>ビジネスをデザイン／構築できる人材 (n=983)</c:v>
                </c:pt>
                <c:pt idx="1">
                  <c:v>プロジェクトマネージャ (n=967)</c:v>
                </c:pt>
                <c:pt idx="2">
                  <c:v>システム全体（モノ／コト）を俯瞰して思考できる人材 (n=967)</c:v>
                </c:pt>
                <c:pt idx="3">
                  <c:v>設計技術者 (n=976)</c:v>
                </c:pt>
                <c:pt idx="4">
                  <c:v>複数の応用分野をまたいでとりまとめができる人材 (n=971)</c:v>
                </c:pt>
                <c:pt idx="5">
                  <c:v>AI活用技術者 (n=942)</c:v>
                </c:pt>
                <c:pt idx="6">
                  <c:v>実装技術者 (n=954)</c:v>
                </c:pt>
                <c:pt idx="7">
                  <c:v>セーフティ／セキュリティ技術者 (n=931)</c:v>
                </c:pt>
                <c:pt idx="8">
                  <c:v>データサイエンティスト (n=916)</c:v>
                </c:pt>
                <c:pt idx="9">
                  <c:v>開発プロセス管理技術者 (n=922)</c:v>
                </c:pt>
                <c:pt idx="10">
                  <c:v>品質管理技術者 (n=934)</c:v>
                </c:pt>
                <c:pt idx="11">
                  <c:v>検証技術者 (n=935)</c:v>
                </c:pt>
                <c:pt idx="12">
                  <c:v>運用技術者 (n=942)</c:v>
                </c:pt>
                <c:pt idx="13">
                  <c:v>モデルベース開発技術者（MATLAB/Simulink） (n=903)</c:v>
                </c:pt>
                <c:pt idx="14">
                  <c:v>製品／応用ドメインスペシャリスト (n=909)</c:v>
                </c:pt>
                <c:pt idx="15">
                  <c:v>UXデザイナー (n=909)</c:v>
                </c:pt>
                <c:pt idx="16">
                  <c:v>モデリング技術者（SysML/UML） (n=907)</c:v>
                </c:pt>
                <c:pt idx="17">
                  <c:v>その他 (n=10)</c:v>
                </c:pt>
              </c:strCache>
            </c:strRef>
          </c:cat>
          <c:val>
            <c:numRef>
              <c:f>'23-1確保・強化したい人材'!$P$7:$P$24</c:f>
              <c:numCache>
                <c:formatCode>0.0%</c:formatCode>
                <c:ptCount val="18"/>
                <c:pt idx="0">
                  <c:v>9.9694811800610378E-2</c:v>
                </c:pt>
                <c:pt idx="1">
                  <c:v>0.17166494312306102</c:v>
                </c:pt>
                <c:pt idx="2">
                  <c:v>0.11271975180972078</c:v>
                </c:pt>
                <c:pt idx="3">
                  <c:v>0.18032786885245902</c:v>
                </c:pt>
                <c:pt idx="4">
                  <c:v>0.11534500514933059</c:v>
                </c:pt>
                <c:pt idx="5">
                  <c:v>0.14225053078556263</c:v>
                </c:pt>
                <c:pt idx="6">
                  <c:v>0.25576519916142559</c:v>
                </c:pt>
                <c:pt idx="7">
                  <c:v>0.19763694951664876</c:v>
                </c:pt>
                <c:pt idx="8">
                  <c:v>0.23144104803493451</c:v>
                </c:pt>
                <c:pt idx="9">
                  <c:v>0.28091106290672452</c:v>
                </c:pt>
                <c:pt idx="10">
                  <c:v>0.30406852248394006</c:v>
                </c:pt>
                <c:pt idx="11">
                  <c:v>0.34759358288770054</c:v>
                </c:pt>
                <c:pt idx="12">
                  <c:v>0.36093418259023352</c:v>
                </c:pt>
                <c:pt idx="13">
                  <c:v>0.24806201550387597</c:v>
                </c:pt>
                <c:pt idx="14">
                  <c:v>0.30473047304730472</c:v>
                </c:pt>
                <c:pt idx="15">
                  <c:v>0.22112211221122113</c:v>
                </c:pt>
                <c:pt idx="16">
                  <c:v>0.26240352811466372</c:v>
                </c:pt>
                <c:pt idx="17">
                  <c:v>0.1</c:v>
                </c:pt>
              </c:numCache>
            </c:numRef>
          </c:val>
          <c:extLst>
            <c:ext xmlns:c16="http://schemas.microsoft.com/office/drawing/2014/chart" uri="{C3380CC4-5D6E-409C-BE32-E72D297353CC}">
              <c16:uniqueId val="{00000003-0AEB-41F6-A835-6533F7243643}"/>
            </c:ext>
          </c:extLst>
        </c:ser>
        <c:ser>
          <c:idx val="3"/>
          <c:order val="3"/>
          <c:tx>
            <c:strRef>
              <c:f>'23-1確保・強化したい人材'!$Q$6</c:f>
              <c:strCache>
                <c:ptCount val="1"/>
                <c:pt idx="0">
                  <c:v>余裕があり転換したい</c:v>
                </c:pt>
              </c:strCache>
            </c:strRef>
          </c:tx>
          <c:spPr>
            <a:solidFill>
              <a:srgbClr val="70AD47">
                <a:lumMod val="40000"/>
                <a:lumOff val="60000"/>
              </a:srgbClr>
            </a:solidFill>
            <a:ln>
              <a:solidFill>
                <a:sysClr val="windowText" lastClr="000000"/>
              </a:solidFill>
            </a:ln>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4-0AEB-41F6-A835-6533F7243643}"/>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'23-1確保・強化したい人材'!$M$7:$M$24</c:f>
              <c:strCache>
                <c:ptCount val="18"/>
                <c:pt idx="0">
                  <c:v>ビジネスをデザイン／構築できる人材 (n=983)</c:v>
                </c:pt>
                <c:pt idx="1">
                  <c:v>プロジェクトマネージャ (n=967)</c:v>
                </c:pt>
                <c:pt idx="2">
                  <c:v>システム全体（モノ／コト）を俯瞰して思考できる人材 (n=967)</c:v>
                </c:pt>
                <c:pt idx="3">
                  <c:v>設計技術者 (n=976)</c:v>
                </c:pt>
                <c:pt idx="4">
                  <c:v>複数の応用分野をまたいでとりまとめができる人材 (n=971)</c:v>
                </c:pt>
                <c:pt idx="5">
                  <c:v>AI活用技術者 (n=942)</c:v>
                </c:pt>
                <c:pt idx="6">
                  <c:v>実装技術者 (n=954)</c:v>
                </c:pt>
                <c:pt idx="7">
                  <c:v>セーフティ／セキュリティ技術者 (n=931)</c:v>
                </c:pt>
                <c:pt idx="8">
                  <c:v>データサイエンティスト (n=916)</c:v>
                </c:pt>
                <c:pt idx="9">
                  <c:v>開発プロセス管理技術者 (n=922)</c:v>
                </c:pt>
                <c:pt idx="10">
                  <c:v>品質管理技術者 (n=934)</c:v>
                </c:pt>
                <c:pt idx="11">
                  <c:v>検証技術者 (n=935)</c:v>
                </c:pt>
                <c:pt idx="12">
                  <c:v>運用技術者 (n=942)</c:v>
                </c:pt>
                <c:pt idx="13">
                  <c:v>モデルベース開発技術者（MATLAB/Simulink） (n=903)</c:v>
                </c:pt>
                <c:pt idx="14">
                  <c:v>製品／応用ドメインスペシャリスト (n=909)</c:v>
                </c:pt>
                <c:pt idx="15">
                  <c:v>UXデザイナー (n=909)</c:v>
                </c:pt>
                <c:pt idx="16">
                  <c:v>モデリング技術者（SysML/UML） (n=907)</c:v>
                </c:pt>
                <c:pt idx="17">
                  <c:v>その他 (n=10)</c:v>
                </c:pt>
              </c:strCache>
            </c:strRef>
          </c:cat>
          <c:val>
            <c:numRef>
              <c:f>'23-1確保・強化したい人材'!$Q$7:$Q$24</c:f>
              <c:numCache>
                <c:formatCode>0.0%</c:formatCode>
                <c:ptCount val="18"/>
                <c:pt idx="0">
                  <c:v>1.4242115971515769E-2</c:v>
                </c:pt>
                <c:pt idx="1">
                  <c:v>1.0341261633919338E-2</c:v>
                </c:pt>
                <c:pt idx="2">
                  <c:v>1.4477766287487074E-2</c:v>
                </c:pt>
                <c:pt idx="3">
                  <c:v>7.1721311475409838E-3</c:v>
                </c:pt>
                <c:pt idx="4">
                  <c:v>1.4418125643666324E-2</c:v>
                </c:pt>
                <c:pt idx="5">
                  <c:v>2.6539278131634821E-2</c:v>
                </c:pt>
                <c:pt idx="6">
                  <c:v>1.3626834381551363E-2</c:v>
                </c:pt>
                <c:pt idx="7">
                  <c:v>3.007518796992481E-2</c:v>
                </c:pt>
                <c:pt idx="8">
                  <c:v>1.9650655021834062E-2</c:v>
                </c:pt>
                <c:pt idx="9">
                  <c:v>1.9522776572668113E-2</c:v>
                </c:pt>
                <c:pt idx="10">
                  <c:v>1.0706638115631691E-2</c:v>
                </c:pt>
                <c:pt idx="11">
                  <c:v>2.5668449197860963E-2</c:v>
                </c:pt>
                <c:pt idx="12">
                  <c:v>2.5477707006369428E-2</c:v>
                </c:pt>
                <c:pt idx="13">
                  <c:v>2.8792912513842746E-2</c:v>
                </c:pt>
                <c:pt idx="14">
                  <c:v>1.8701870187018702E-2</c:v>
                </c:pt>
                <c:pt idx="15">
                  <c:v>2.7502750275027504E-2</c:v>
                </c:pt>
                <c:pt idx="16">
                  <c:v>2.9768467475192944E-2</c:v>
                </c:pt>
                <c:pt idx="17">
                  <c:v>0</c:v>
                </c:pt>
              </c:numCache>
            </c:numRef>
          </c:val>
          <c:extLst>
            <c:ext xmlns:c16="http://schemas.microsoft.com/office/drawing/2014/chart" uri="{C3380CC4-5D6E-409C-BE32-E72D297353CC}">
              <c16:uniqueId val="{00000005-0AEB-41F6-A835-6533F7243643}"/>
            </c:ext>
          </c:extLst>
        </c:ser>
        <c:ser>
          <c:idx val="4"/>
          <c:order val="4"/>
          <c:tx>
            <c:strRef>
              <c:f>'23-1確保・強化したい人材'!$R$6</c:f>
              <c:strCache>
                <c:ptCount val="1"/>
                <c:pt idx="0">
                  <c:v>必要性がない</c:v>
                </c:pt>
              </c:strCache>
            </c:strRef>
          </c:tx>
          <c:spPr>
            <a:solidFill>
              <a:srgbClr val="70AD47">
                <a:lumMod val="60000"/>
                <a:lumOff val="40000"/>
              </a:srgbClr>
            </a:solidFill>
            <a:ln>
              <a:solidFill>
                <a:sysClr val="windowText" lastClr="000000"/>
              </a:solidFill>
            </a:ln>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6-0AEB-41F6-A835-6533F7243643}"/>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'23-1確保・強化したい人材'!$M$7:$M$24</c:f>
              <c:strCache>
                <c:ptCount val="18"/>
                <c:pt idx="0">
                  <c:v>ビジネスをデザイン／構築できる人材 (n=983)</c:v>
                </c:pt>
                <c:pt idx="1">
                  <c:v>プロジェクトマネージャ (n=967)</c:v>
                </c:pt>
                <c:pt idx="2">
                  <c:v>システム全体（モノ／コト）を俯瞰して思考できる人材 (n=967)</c:v>
                </c:pt>
                <c:pt idx="3">
                  <c:v>設計技術者 (n=976)</c:v>
                </c:pt>
                <c:pt idx="4">
                  <c:v>複数の応用分野をまたいでとりまとめができる人材 (n=971)</c:v>
                </c:pt>
                <c:pt idx="5">
                  <c:v>AI活用技術者 (n=942)</c:v>
                </c:pt>
                <c:pt idx="6">
                  <c:v>実装技術者 (n=954)</c:v>
                </c:pt>
                <c:pt idx="7">
                  <c:v>セーフティ／セキュリティ技術者 (n=931)</c:v>
                </c:pt>
                <c:pt idx="8">
                  <c:v>データサイエンティスト (n=916)</c:v>
                </c:pt>
                <c:pt idx="9">
                  <c:v>開発プロセス管理技術者 (n=922)</c:v>
                </c:pt>
                <c:pt idx="10">
                  <c:v>品質管理技術者 (n=934)</c:v>
                </c:pt>
                <c:pt idx="11">
                  <c:v>検証技術者 (n=935)</c:v>
                </c:pt>
                <c:pt idx="12">
                  <c:v>運用技術者 (n=942)</c:v>
                </c:pt>
                <c:pt idx="13">
                  <c:v>モデルベース開発技術者（MATLAB/Simulink） (n=903)</c:v>
                </c:pt>
                <c:pt idx="14">
                  <c:v>製品／応用ドメインスペシャリスト (n=909)</c:v>
                </c:pt>
                <c:pt idx="15">
                  <c:v>UXデザイナー (n=909)</c:v>
                </c:pt>
                <c:pt idx="16">
                  <c:v>モデリング技術者（SysML/UML） (n=907)</c:v>
                </c:pt>
                <c:pt idx="17">
                  <c:v>その他 (n=10)</c:v>
                </c:pt>
              </c:strCache>
            </c:strRef>
          </c:cat>
          <c:val>
            <c:numRef>
              <c:f>'23-1確保・強化したい人材'!$R$7:$R$24</c:f>
              <c:numCache>
                <c:formatCode>0.0%</c:formatCode>
                <c:ptCount val="18"/>
                <c:pt idx="0">
                  <c:v>4.170905391658189E-2</c:v>
                </c:pt>
                <c:pt idx="1">
                  <c:v>4.963805584281282E-2</c:v>
                </c:pt>
                <c:pt idx="2">
                  <c:v>4.4467425025853151E-2</c:v>
                </c:pt>
                <c:pt idx="3">
                  <c:v>5.0204918032786885E-2</c:v>
                </c:pt>
                <c:pt idx="4">
                  <c:v>4.6343975283213185E-2</c:v>
                </c:pt>
                <c:pt idx="5">
                  <c:v>0.14437367303609341</c:v>
                </c:pt>
                <c:pt idx="6">
                  <c:v>7.6519916142557654E-2</c:v>
                </c:pt>
                <c:pt idx="7">
                  <c:v>0.10955961331901182</c:v>
                </c:pt>
                <c:pt idx="8">
                  <c:v>0.18231441048034935</c:v>
                </c:pt>
                <c:pt idx="9">
                  <c:v>0.12039045553145336</c:v>
                </c:pt>
                <c:pt idx="10">
                  <c:v>8.3511777301927201E-2</c:v>
                </c:pt>
                <c:pt idx="11">
                  <c:v>8.3422459893048126E-2</c:v>
                </c:pt>
                <c:pt idx="12">
                  <c:v>0.11889596602972399</c:v>
                </c:pt>
                <c:pt idx="13">
                  <c:v>0.22812846068660023</c:v>
                </c:pt>
                <c:pt idx="14">
                  <c:v>0.14851485148514851</c:v>
                </c:pt>
                <c:pt idx="15">
                  <c:v>0.20022002200220021</c:v>
                </c:pt>
                <c:pt idx="16">
                  <c:v>0.20727673649393605</c:v>
                </c:pt>
                <c:pt idx="17">
                  <c:v>0</c:v>
                </c:pt>
              </c:numCache>
            </c:numRef>
          </c:val>
          <c:extLst>
            <c:ext xmlns:c16="http://schemas.microsoft.com/office/drawing/2014/chart" uri="{C3380CC4-5D6E-409C-BE32-E72D297353CC}">
              <c16:uniqueId val="{00000007-0AEB-41F6-A835-6533F7243643}"/>
            </c:ext>
          </c:extLst>
        </c:ser>
        <c:ser>
          <c:idx val="5"/>
          <c:order val="5"/>
          <c:tx>
            <c:strRef>
              <c:f>'23-1確保・強化したい人材'!$S$6</c:f>
              <c:strCache>
                <c:ptCount val="1"/>
                <c:pt idx="0">
                  <c:v>わからない</c:v>
                </c:pt>
              </c:strCache>
            </c:strRef>
          </c:tx>
          <c:spPr>
            <a:solidFill>
              <a:sysClr val="window" lastClr="FFFFFF"/>
            </a:solidFill>
            <a:ln>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'23-1確保・強化したい人材'!$M$7:$M$24</c:f>
              <c:strCache>
                <c:ptCount val="18"/>
                <c:pt idx="0">
                  <c:v>ビジネスをデザイン／構築できる人材 (n=983)</c:v>
                </c:pt>
                <c:pt idx="1">
                  <c:v>プロジェクトマネージャ (n=967)</c:v>
                </c:pt>
                <c:pt idx="2">
                  <c:v>システム全体（モノ／コト）を俯瞰して思考できる人材 (n=967)</c:v>
                </c:pt>
                <c:pt idx="3">
                  <c:v>設計技術者 (n=976)</c:v>
                </c:pt>
                <c:pt idx="4">
                  <c:v>複数の応用分野をまたいでとりまとめができる人材 (n=971)</c:v>
                </c:pt>
                <c:pt idx="5">
                  <c:v>AI活用技術者 (n=942)</c:v>
                </c:pt>
                <c:pt idx="6">
                  <c:v>実装技術者 (n=954)</c:v>
                </c:pt>
                <c:pt idx="7">
                  <c:v>セーフティ／セキュリティ技術者 (n=931)</c:v>
                </c:pt>
                <c:pt idx="8">
                  <c:v>データサイエンティスト (n=916)</c:v>
                </c:pt>
                <c:pt idx="9">
                  <c:v>開発プロセス管理技術者 (n=922)</c:v>
                </c:pt>
                <c:pt idx="10">
                  <c:v>品質管理技術者 (n=934)</c:v>
                </c:pt>
                <c:pt idx="11">
                  <c:v>検証技術者 (n=935)</c:v>
                </c:pt>
                <c:pt idx="12">
                  <c:v>運用技術者 (n=942)</c:v>
                </c:pt>
                <c:pt idx="13">
                  <c:v>モデルベース開発技術者（MATLAB/Simulink） (n=903)</c:v>
                </c:pt>
                <c:pt idx="14">
                  <c:v>製品／応用ドメインスペシャリスト (n=909)</c:v>
                </c:pt>
                <c:pt idx="15">
                  <c:v>UXデザイナー (n=909)</c:v>
                </c:pt>
                <c:pt idx="16">
                  <c:v>モデリング技術者（SysML/UML） (n=907)</c:v>
                </c:pt>
                <c:pt idx="17">
                  <c:v>その他 (n=10)</c:v>
                </c:pt>
              </c:strCache>
            </c:strRef>
          </c:cat>
          <c:val>
            <c:numRef>
              <c:f>'23-1確保・強化したい人材'!$S$7:$S$24</c:f>
              <c:numCache>
                <c:formatCode>0.0%</c:formatCode>
                <c:ptCount val="18"/>
                <c:pt idx="0">
                  <c:v>9.1556459816887079E-2</c:v>
                </c:pt>
                <c:pt idx="1">
                  <c:v>7.9627714581178899E-2</c:v>
                </c:pt>
                <c:pt idx="2">
                  <c:v>8.9968976215098237E-2</c:v>
                </c:pt>
                <c:pt idx="3">
                  <c:v>7.5819672131147542E-2</c:v>
                </c:pt>
                <c:pt idx="4">
                  <c:v>9.7837281153450056E-2</c:v>
                </c:pt>
                <c:pt idx="5">
                  <c:v>0.16454352441613587</c:v>
                </c:pt>
                <c:pt idx="6">
                  <c:v>0.10377358490566038</c:v>
                </c:pt>
                <c:pt idx="7">
                  <c:v>0.1611170784103115</c:v>
                </c:pt>
                <c:pt idx="8">
                  <c:v>0.21179039301310043</c:v>
                </c:pt>
                <c:pt idx="9">
                  <c:v>0.17678958785249457</c:v>
                </c:pt>
                <c:pt idx="10">
                  <c:v>0.13918629550321199</c:v>
                </c:pt>
                <c:pt idx="11">
                  <c:v>0.12299465240641712</c:v>
                </c:pt>
                <c:pt idx="12">
                  <c:v>0.11464968152866242</c:v>
                </c:pt>
                <c:pt idx="13">
                  <c:v>0.26578073089700999</c:v>
                </c:pt>
                <c:pt idx="14">
                  <c:v>0.21122112211221122</c:v>
                </c:pt>
                <c:pt idx="15">
                  <c:v>0.23982398239823982</c:v>
                </c:pt>
                <c:pt idx="16">
                  <c:v>0.2657111356119074</c:v>
                </c:pt>
                <c:pt idx="17">
                  <c:v>0.8</c:v>
                </c:pt>
              </c:numCache>
            </c:numRef>
          </c:val>
          <c:extLst>
            <c:ext xmlns:c16="http://schemas.microsoft.com/office/drawing/2014/chart" uri="{C3380CC4-5D6E-409C-BE32-E72D297353CC}">
              <c16:uniqueId val="{00000008-0AEB-41F6-A835-6533F7243643}"/>
            </c:ext>
          </c:extLst>
        </c:ser>
        <c:dLbls>
          <c:showLegendKey val="0"/>
          <c:showVal val="0"/>
          <c:showCatName val="0"/>
          <c:showSerName val="0"/>
          <c:showPercent val="0"/>
          <c:showBubbleSize val="0"/>
        </c:dLbls>
        <c:gapWidth val="60"/>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ysClr val="windowText" lastClr="000000">
              <a:lumMod val="50000"/>
              <a:lumOff val="50000"/>
            </a:sysClr>
          </a:solidFill>
        </a:ln>
      </c:spPr>
    </c:plotArea>
    <c:legend>
      <c:legendPos val="t"/>
      <c:layout>
        <c:manualLayout>
          <c:xMode val="edge"/>
          <c:yMode val="edge"/>
          <c:x val="0.28093841315161383"/>
          <c:y val="0.91884602659961612"/>
          <c:w val="0.71906157395648129"/>
          <c:h val="5.0140056022408959E-2"/>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22122605961378"/>
          <c:y val="0.12669027777777778"/>
          <c:w val="0.58020966191107315"/>
          <c:h val="0.72979590853841003"/>
        </c:manualLayout>
      </c:layout>
      <c:barChart>
        <c:barDir val="bar"/>
        <c:grouping val="stacked"/>
        <c:varyColors val="0"/>
        <c:ser>
          <c:idx val="0"/>
          <c:order val="0"/>
          <c:tx>
            <c:strRef>
              <c:f>'23-2確保強化したい人材・位置づけ'!$O$5</c:f>
              <c:strCache>
                <c:ptCount val="1"/>
                <c:pt idx="0">
                  <c:v>最優先で確保・強化したい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'23-2確保強化したい人材・位置づけ'!$N$6:$N$22</c:f>
              <c:strCache>
                <c:ptCount val="17"/>
                <c:pt idx="0">
                  <c:v>ビジネスをデザイン／構築できる人材（n=216）</c:v>
                </c:pt>
                <c:pt idx="1">
                  <c:v>プロジェクトマネージャ（n=199）</c:v>
                </c:pt>
                <c:pt idx="2">
                  <c:v>システム全体を俯瞰して思考できる人材（n=204）</c:v>
                </c:pt>
                <c:pt idx="3">
                  <c:v>設計技術者（n=200）</c:v>
                </c:pt>
                <c:pt idx="4">
                  <c:v>複数の応用分野をまたいでとりまとめができる人材（n=210）</c:v>
                </c:pt>
                <c:pt idx="5">
                  <c:v>AI活用技術者（n=180）</c:v>
                </c:pt>
                <c:pt idx="6">
                  <c:v>実装技術者（n=181）</c:v>
                </c:pt>
                <c:pt idx="7">
                  <c:v>セーフティ／セキュリティ技術者（n=182）</c:v>
                </c:pt>
                <c:pt idx="8">
                  <c:v>データサイエンティスト（n=168）</c:v>
                </c:pt>
                <c:pt idx="9">
                  <c:v>開発プロセス管理技術者（n=169）</c:v>
                </c:pt>
                <c:pt idx="10">
                  <c:v>品質管理技術者（n=186）</c:v>
                </c:pt>
                <c:pt idx="11">
                  <c:v>検証技術者（n=180）</c:v>
                </c:pt>
                <c:pt idx="12">
                  <c:v>運用技術者（n=187）</c:v>
                </c:pt>
                <c:pt idx="13">
                  <c:v>モデルベース開発技術者（n=144）</c:v>
                </c:pt>
                <c:pt idx="14">
                  <c:v>製品／応用ドメインスペシャリスト（n=159）</c:v>
                </c:pt>
                <c:pt idx="15">
                  <c:v>UXデザイナー（n=156）</c:v>
                </c:pt>
                <c:pt idx="16">
                  <c:v>モデリング技術者（n=145）</c:v>
                </c:pt>
              </c:strCache>
            </c:strRef>
          </c:cat>
          <c:val>
            <c:numRef>
              <c:f>'23-2確保強化したい人材・位置づけ'!$O$6:$O$22</c:f>
              <c:numCache>
                <c:formatCode>0.0%</c:formatCode>
                <c:ptCount val="17"/>
                <c:pt idx="0">
                  <c:v>0.20717131474103587</c:v>
                </c:pt>
                <c:pt idx="1">
                  <c:v>9.9173553719008267E-2</c:v>
                </c:pt>
                <c:pt idx="2">
                  <c:v>0.13877551020408163</c:v>
                </c:pt>
                <c:pt idx="3">
                  <c:v>9.8360655737704916E-2</c:v>
                </c:pt>
                <c:pt idx="4">
                  <c:v>0.12048192771084337</c:v>
                </c:pt>
                <c:pt idx="5">
                  <c:v>9.2436974789915971E-2</c:v>
                </c:pt>
                <c:pt idx="6">
                  <c:v>2.5423728813559324E-2</c:v>
                </c:pt>
                <c:pt idx="7">
                  <c:v>5.0420168067226892E-2</c:v>
                </c:pt>
                <c:pt idx="8">
                  <c:v>5.6034482758620691E-2</c:v>
                </c:pt>
                <c:pt idx="9">
                  <c:v>3.0042918454935622E-2</c:v>
                </c:pt>
                <c:pt idx="10">
                  <c:v>3.8135593220338986E-2</c:v>
                </c:pt>
                <c:pt idx="11">
                  <c:v>2.5423728813559324E-2</c:v>
                </c:pt>
                <c:pt idx="12">
                  <c:v>2.9288702928870293E-2</c:v>
                </c:pt>
                <c:pt idx="13">
                  <c:v>4.3668122270742356E-3</c:v>
                </c:pt>
                <c:pt idx="14">
                  <c:v>1.7467248908296942E-2</c:v>
                </c:pt>
                <c:pt idx="15">
                  <c:v>2.1551724137931036E-2</c:v>
                </c:pt>
                <c:pt idx="16">
                  <c:v>8.6956521739130436E-3</c:v>
                </c:pt>
              </c:numCache>
            </c:numRef>
          </c:val>
          <c:extLst>
            <c:ext xmlns:c16="http://schemas.microsoft.com/office/drawing/2014/chart" uri="{C3380CC4-5D6E-409C-BE32-E72D297353CC}">
              <c16:uniqueId val="{00000000-0E8F-4984-B129-3956B1237E69}"/>
            </c:ext>
          </c:extLst>
        </c:ser>
        <c:ser>
          <c:idx val="2"/>
          <c:order val="1"/>
          <c:tx>
            <c:strRef>
              <c:f>'23-2確保強化したい人材・位置づけ'!$P$5</c:f>
              <c:strCache>
                <c:ptCount val="1"/>
                <c:pt idx="0">
                  <c:v>確保・強化したい</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'23-2確保強化したい人材・位置づけ'!$N$6:$N$22</c:f>
              <c:strCache>
                <c:ptCount val="17"/>
                <c:pt idx="0">
                  <c:v>ビジネスをデザイン／構築できる人材（n=216）</c:v>
                </c:pt>
                <c:pt idx="1">
                  <c:v>プロジェクトマネージャ（n=199）</c:v>
                </c:pt>
                <c:pt idx="2">
                  <c:v>システム全体を俯瞰して思考できる人材（n=204）</c:v>
                </c:pt>
                <c:pt idx="3">
                  <c:v>設計技術者（n=200）</c:v>
                </c:pt>
                <c:pt idx="4">
                  <c:v>複数の応用分野をまたいでとりまとめができる人材（n=210）</c:v>
                </c:pt>
                <c:pt idx="5">
                  <c:v>AI活用技術者（n=180）</c:v>
                </c:pt>
                <c:pt idx="6">
                  <c:v>実装技術者（n=181）</c:v>
                </c:pt>
                <c:pt idx="7">
                  <c:v>セーフティ／セキュリティ技術者（n=182）</c:v>
                </c:pt>
                <c:pt idx="8">
                  <c:v>データサイエンティスト（n=168）</c:v>
                </c:pt>
                <c:pt idx="9">
                  <c:v>開発プロセス管理技術者（n=169）</c:v>
                </c:pt>
                <c:pt idx="10">
                  <c:v>品質管理技術者（n=186）</c:v>
                </c:pt>
                <c:pt idx="11">
                  <c:v>検証技術者（n=180）</c:v>
                </c:pt>
                <c:pt idx="12">
                  <c:v>運用技術者（n=187）</c:v>
                </c:pt>
                <c:pt idx="13">
                  <c:v>モデルベース開発技術者（n=144）</c:v>
                </c:pt>
                <c:pt idx="14">
                  <c:v>製品／応用ドメインスペシャリスト（n=159）</c:v>
                </c:pt>
                <c:pt idx="15">
                  <c:v>UXデザイナー（n=156）</c:v>
                </c:pt>
                <c:pt idx="16">
                  <c:v>モデリング技術者（n=145）</c:v>
                </c:pt>
              </c:strCache>
            </c:strRef>
          </c:cat>
          <c:val>
            <c:numRef>
              <c:f>'23-2確保強化したい人材・位置づけ'!$P$6:$P$22</c:f>
              <c:numCache>
                <c:formatCode>0.0%</c:formatCode>
                <c:ptCount val="17"/>
                <c:pt idx="0">
                  <c:v>0.48207171314741037</c:v>
                </c:pt>
                <c:pt idx="1">
                  <c:v>0.48347107438016529</c:v>
                </c:pt>
                <c:pt idx="2">
                  <c:v>0.51836734693877551</c:v>
                </c:pt>
                <c:pt idx="3">
                  <c:v>0.4344262295081967</c:v>
                </c:pt>
                <c:pt idx="4">
                  <c:v>0.54216867469879515</c:v>
                </c:pt>
                <c:pt idx="5">
                  <c:v>0.33193277310924368</c:v>
                </c:pt>
                <c:pt idx="6">
                  <c:v>0.3771186440677966</c:v>
                </c:pt>
                <c:pt idx="7">
                  <c:v>0.3949579831932773</c:v>
                </c:pt>
                <c:pt idx="8">
                  <c:v>0.26724137931034481</c:v>
                </c:pt>
                <c:pt idx="9">
                  <c:v>0.31330472103004292</c:v>
                </c:pt>
                <c:pt idx="10">
                  <c:v>0.38983050847457629</c:v>
                </c:pt>
                <c:pt idx="11">
                  <c:v>0.32627118644067798</c:v>
                </c:pt>
                <c:pt idx="12">
                  <c:v>0.33891213389121339</c:v>
                </c:pt>
                <c:pt idx="13">
                  <c:v>0.13537117903930132</c:v>
                </c:pt>
                <c:pt idx="14">
                  <c:v>0.27510917030567683</c:v>
                </c:pt>
                <c:pt idx="15">
                  <c:v>0.22844827586206898</c:v>
                </c:pt>
                <c:pt idx="16">
                  <c:v>0.14347826086956522</c:v>
                </c:pt>
              </c:numCache>
            </c:numRef>
          </c:val>
          <c:extLst>
            <c:ext xmlns:c16="http://schemas.microsoft.com/office/drawing/2014/chart" uri="{C3380CC4-5D6E-409C-BE32-E72D297353CC}">
              <c16:uniqueId val="{00000001-0E8F-4984-B129-3956B1237E69}"/>
            </c:ext>
          </c:extLst>
        </c:ser>
        <c:ser>
          <c:idx val="1"/>
          <c:order val="2"/>
          <c:tx>
            <c:strRef>
              <c:f>'23-2確保強化したい人材・位置づけ'!$Q$5</c:f>
              <c:strCache>
                <c:ptCount val="1"/>
                <c:pt idx="0">
                  <c:v>現状維持でよい</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'23-2確保強化したい人材・位置づけ'!$N$6:$N$22</c:f>
              <c:strCache>
                <c:ptCount val="17"/>
                <c:pt idx="0">
                  <c:v>ビジネスをデザイン／構築できる人材（n=216）</c:v>
                </c:pt>
                <c:pt idx="1">
                  <c:v>プロジェクトマネージャ（n=199）</c:v>
                </c:pt>
                <c:pt idx="2">
                  <c:v>システム全体を俯瞰して思考できる人材（n=204）</c:v>
                </c:pt>
                <c:pt idx="3">
                  <c:v>設計技術者（n=200）</c:v>
                </c:pt>
                <c:pt idx="4">
                  <c:v>複数の応用分野をまたいでとりまとめができる人材（n=210）</c:v>
                </c:pt>
                <c:pt idx="5">
                  <c:v>AI活用技術者（n=180）</c:v>
                </c:pt>
                <c:pt idx="6">
                  <c:v>実装技術者（n=181）</c:v>
                </c:pt>
                <c:pt idx="7">
                  <c:v>セーフティ／セキュリティ技術者（n=182）</c:v>
                </c:pt>
                <c:pt idx="8">
                  <c:v>データサイエンティスト（n=168）</c:v>
                </c:pt>
                <c:pt idx="9">
                  <c:v>開発プロセス管理技術者（n=169）</c:v>
                </c:pt>
                <c:pt idx="10">
                  <c:v>品質管理技術者（n=186）</c:v>
                </c:pt>
                <c:pt idx="11">
                  <c:v>検証技術者（n=180）</c:v>
                </c:pt>
                <c:pt idx="12">
                  <c:v>運用技術者（n=187）</c:v>
                </c:pt>
                <c:pt idx="13">
                  <c:v>モデルベース開発技術者（n=144）</c:v>
                </c:pt>
                <c:pt idx="14">
                  <c:v>製品／応用ドメインスペシャリスト（n=159）</c:v>
                </c:pt>
                <c:pt idx="15">
                  <c:v>UXデザイナー（n=156）</c:v>
                </c:pt>
                <c:pt idx="16">
                  <c:v>モデリング技術者（n=145）</c:v>
                </c:pt>
              </c:strCache>
            </c:strRef>
          </c:cat>
          <c:val>
            <c:numRef>
              <c:f>'23-2確保強化したい人材・位置づけ'!$Q$6:$Q$22</c:f>
              <c:numCache>
                <c:formatCode>0.0%</c:formatCode>
                <c:ptCount val="17"/>
                <c:pt idx="0">
                  <c:v>9.9601593625498003E-2</c:v>
                </c:pt>
                <c:pt idx="1">
                  <c:v>0.13636363636363635</c:v>
                </c:pt>
                <c:pt idx="2">
                  <c:v>9.3877551020408165E-2</c:v>
                </c:pt>
                <c:pt idx="3">
                  <c:v>0.16803278688524589</c:v>
                </c:pt>
                <c:pt idx="4">
                  <c:v>9.6385542168674704E-2</c:v>
                </c:pt>
                <c:pt idx="5">
                  <c:v>9.6638655462184878E-2</c:v>
                </c:pt>
                <c:pt idx="6">
                  <c:v>0.2076271186440678</c:v>
                </c:pt>
                <c:pt idx="7">
                  <c:v>0.15546218487394958</c:v>
                </c:pt>
                <c:pt idx="8">
                  <c:v>0.18965517241379309</c:v>
                </c:pt>
                <c:pt idx="9">
                  <c:v>0.18454935622317598</c:v>
                </c:pt>
                <c:pt idx="10">
                  <c:v>0.24576271186440679</c:v>
                </c:pt>
                <c:pt idx="11">
                  <c:v>0.23728813559322035</c:v>
                </c:pt>
                <c:pt idx="12">
                  <c:v>0.25523012552301255</c:v>
                </c:pt>
                <c:pt idx="13">
                  <c:v>0.18340611353711792</c:v>
                </c:pt>
                <c:pt idx="14">
                  <c:v>0.21397379912663755</c:v>
                </c:pt>
                <c:pt idx="15">
                  <c:v>0.15517241379310345</c:v>
                </c:pt>
                <c:pt idx="16">
                  <c:v>0.19130434782608696</c:v>
                </c:pt>
              </c:numCache>
            </c:numRef>
          </c:val>
          <c:extLst>
            <c:ext xmlns:c16="http://schemas.microsoft.com/office/drawing/2014/chart" uri="{C3380CC4-5D6E-409C-BE32-E72D297353CC}">
              <c16:uniqueId val="{00000002-0E8F-4984-B129-3956B1237E69}"/>
            </c:ext>
          </c:extLst>
        </c:ser>
        <c:ser>
          <c:idx val="3"/>
          <c:order val="3"/>
          <c:tx>
            <c:strRef>
              <c:f>'23-2確保強化したい人材・位置づけ'!$R$5</c:f>
              <c:strCache>
                <c:ptCount val="1"/>
                <c:pt idx="0">
                  <c:v>余裕があり転換したい</c:v>
                </c:pt>
              </c:strCache>
            </c:strRef>
          </c:tx>
          <c:spPr>
            <a:solidFill>
              <a:schemeClr val="accent6">
                <a:lumMod val="40000"/>
                <a:lumOff val="6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0E8F-4984-B129-3956B1237E69}"/>
                </c:ext>
              </c:extLst>
            </c:dLbl>
            <c:dLbl>
              <c:idx val="1"/>
              <c:delete val="1"/>
              <c:extLst>
                <c:ext xmlns:c15="http://schemas.microsoft.com/office/drawing/2012/chart" uri="{CE6537A1-D6FC-4f65-9D91-7224C49458BB}"/>
                <c:ext xmlns:c16="http://schemas.microsoft.com/office/drawing/2014/chart" uri="{C3380CC4-5D6E-409C-BE32-E72D297353CC}">
                  <c16:uniqueId val="{00000004-0E8F-4984-B129-3956B1237E69}"/>
                </c:ext>
              </c:extLst>
            </c:dLbl>
            <c:dLbl>
              <c:idx val="2"/>
              <c:delete val="1"/>
              <c:extLst>
                <c:ext xmlns:c15="http://schemas.microsoft.com/office/drawing/2012/chart" uri="{CE6537A1-D6FC-4f65-9D91-7224C49458BB}"/>
                <c:ext xmlns:c16="http://schemas.microsoft.com/office/drawing/2014/chart" uri="{C3380CC4-5D6E-409C-BE32-E72D297353CC}">
                  <c16:uniqueId val="{00000005-0E8F-4984-B129-3956B1237E69}"/>
                </c:ext>
              </c:extLst>
            </c:dLbl>
            <c:dLbl>
              <c:idx val="3"/>
              <c:delete val="1"/>
              <c:extLst>
                <c:ext xmlns:c15="http://schemas.microsoft.com/office/drawing/2012/chart" uri="{CE6537A1-D6FC-4f65-9D91-7224C49458BB}"/>
                <c:ext xmlns:c16="http://schemas.microsoft.com/office/drawing/2014/chart" uri="{C3380CC4-5D6E-409C-BE32-E72D297353CC}">
                  <c16:uniqueId val="{00000006-0E8F-4984-B129-3956B1237E69}"/>
                </c:ext>
              </c:extLst>
            </c:dLbl>
            <c:dLbl>
              <c:idx val="4"/>
              <c:delete val="1"/>
              <c:extLst>
                <c:ext xmlns:c15="http://schemas.microsoft.com/office/drawing/2012/chart" uri="{CE6537A1-D6FC-4f65-9D91-7224C49458BB}"/>
                <c:ext xmlns:c16="http://schemas.microsoft.com/office/drawing/2014/chart" uri="{C3380CC4-5D6E-409C-BE32-E72D297353CC}">
                  <c16:uniqueId val="{00000007-0E8F-4984-B129-3956B1237E69}"/>
                </c:ext>
              </c:extLst>
            </c:dLbl>
            <c:dLbl>
              <c:idx val="6"/>
              <c:delete val="1"/>
              <c:extLst>
                <c:ext xmlns:c15="http://schemas.microsoft.com/office/drawing/2012/chart" uri="{CE6537A1-D6FC-4f65-9D91-7224C49458BB}"/>
                <c:ext xmlns:c16="http://schemas.microsoft.com/office/drawing/2014/chart" uri="{C3380CC4-5D6E-409C-BE32-E72D297353CC}">
                  <c16:uniqueId val="{00000008-0E8F-4984-B129-3956B1237E69}"/>
                </c:ext>
              </c:extLst>
            </c:dLbl>
            <c:dLbl>
              <c:idx val="7"/>
              <c:delete val="1"/>
              <c:extLst>
                <c:ext xmlns:c15="http://schemas.microsoft.com/office/drawing/2012/chart" uri="{CE6537A1-D6FC-4f65-9D91-7224C49458BB}"/>
                <c:ext xmlns:c16="http://schemas.microsoft.com/office/drawing/2014/chart" uri="{C3380CC4-5D6E-409C-BE32-E72D297353CC}">
                  <c16:uniqueId val="{00000009-0E8F-4984-B129-3956B1237E69}"/>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'23-2確保強化したい人材・位置づけ'!$N$6:$N$22</c:f>
              <c:strCache>
                <c:ptCount val="17"/>
                <c:pt idx="0">
                  <c:v>ビジネスをデザイン／構築できる人材（n=216）</c:v>
                </c:pt>
                <c:pt idx="1">
                  <c:v>プロジェクトマネージャ（n=199）</c:v>
                </c:pt>
                <c:pt idx="2">
                  <c:v>システム全体を俯瞰して思考できる人材（n=204）</c:v>
                </c:pt>
                <c:pt idx="3">
                  <c:v>設計技術者（n=200）</c:v>
                </c:pt>
                <c:pt idx="4">
                  <c:v>複数の応用分野をまたいでとりまとめができる人材（n=210）</c:v>
                </c:pt>
                <c:pt idx="5">
                  <c:v>AI活用技術者（n=180）</c:v>
                </c:pt>
                <c:pt idx="6">
                  <c:v>実装技術者（n=181）</c:v>
                </c:pt>
                <c:pt idx="7">
                  <c:v>セーフティ／セキュリティ技術者（n=182）</c:v>
                </c:pt>
                <c:pt idx="8">
                  <c:v>データサイエンティスト（n=168）</c:v>
                </c:pt>
                <c:pt idx="9">
                  <c:v>開発プロセス管理技術者（n=169）</c:v>
                </c:pt>
                <c:pt idx="10">
                  <c:v>品質管理技術者（n=186）</c:v>
                </c:pt>
                <c:pt idx="11">
                  <c:v>検証技術者（n=180）</c:v>
                </c:pt>
                <c:pt idx="12">
                  <c:v>運用技術者（n=187）</c:v>
                </c:pt>
                <c:pt idx="13">
                  <c:v>モデルベース開発技術者（n=144）</c:v>
                </c:pt>
                <c:pt idx="14">
                  <c:v>製品／応用ドメインスペシャリスト（n=159）</c:v>
                </c:pt>
                <c:pt idx="15">
                  <c:v>UXデザイナー（n=156）</c:v>
                </c:pt>
                <c:pt idx="16">
                  <c:v>モデリング技術者（n=145）</c:v>
                </c:pt>
              </c:strCache>
            </c:strRef>
          </c:cat>
          <c:val>
            <c:numRef>
              <c:f>'23-2確保強化したい人材・位置づけ'!$R$6:$R$22</c:f>
              <c:numCache>
                <c:formatCode>0.0%</c:formatCode>
                <c:ptCount val="17"/>
                <c:pt idx="0">
                  <c:v>7.9681274900398405E-3</c:v>
                </c:pt>
                <c:pt idx="1">
                  <c:v>1.2396694214876033E-2</c:v>
                </c:pt>
                <c:pt idx="2">
                  <c:v>1.2244897959183673E-2</c:v>
                </c:pt>
                <c:pt idx="3">
                  <c:v>4.0983606557377051E-3</c:v>
                </c:pt>
                <c:pt idx="4">
                  <c:v>1.2048192771084338E-2</c:v>
                </c:pt>
                <c:pt idx="5">
                  <c:v>2.9411764705882353E-2</c:v>
                </c:pt>
                <c:pt idx="6">
                  <c:v>1.2711864406779662E-2</c:v>
                </c:pt>
                <c:pt idx="7">
                  <c:v>1.680672268907563E-2</c:v>
                </c:pt>
                <c:pt idx="8">
                  <c:v>1.7241379310344827E-2</c:v>
                </c:pt>
                <c:pt idx="9">
                  <c:v>1.7167381974248927E-2</c:v>
                </c:pt>
                <c:pt idx="10">
                  <c:v>8.4745762711864406E-3</c:v>
                </c:pt>
                <c:pt idx="11">
                  <c:v>2.1186440677966101E-2</c:v>
                </c:pt>
                <c:pt idx="12">
                  <c:v>1.6736401673640166E-2</c:v>
                </c:pt>
                <c:pt idx="13">
                  <c:v>2.1834061135371178E-2</c:v>
                </c:pt>
                <c:pt idx="14">
                  <c:v>4.3668122270742356E-3</c:v>
                </c:pt>
                <c:pt idx="15">
                  <c:v>2.1551724137931036E-2</c:v>
                </c:pt>
                <c:pt idx="16">
                  <c:v>1.7391304347826087E-2</c:v>
                </c:pt>
              </c:numCache>
            </c:numRef>
          </c:val>
          <c:extLst>
            <c:ext xmlns:c16="http://schemas.microsoft.com/office/drawing/2014/chart" uri="{C3380CC4-5D6E-409C-BE32-E72D297353CC}">
              <c16:uniqueId val="{0000000A-0E8F-4984-B129-3956B1237E69}"/>
            </c:ext>
          </c:extLst>
        </c:ser>
        <c:ser>
          <c:idx val="4"/>
          <c:order val="4"/>
          <c:tx>
            <c:strRef>
              <c:f>'23-2確保強化したい人材・位置づけ'!$S$5</c:f>
              <c:strCache>
                <c:ptCount val="1"/>
                <c:pt idx="0">
                  <c:v>必要性がない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'23-2確保強化したい人材・位置づけ'!$N$6:$N$22</c:f>
              <c:strCache>
                <c:ptCount val="17"/>
                <c:pt idx="0">
                  <c:v>ビジネスをデザイン／構築できる人材（n=216）</c:v>
                </c:pt>
                <c:pt idx="1">
                  <c:v>プロジェクトマネージャ（n=199）</c:v>
                </c:pt>
                <c:pt idx="2">
                  <c:v>システム全体を俯瞰して思考できる人材（n=204）</c:v>
                </c:pt>
                <c:pt idx="3">
                  <c:v>設計技術者（n=200）</c:v>
                </c:pt>
                <c:pt idx="4">
                  <c:v>複数の応用分野をまたいでとりまとめができる人材（n=210）</c:v>
                </c:pt>
                <c:pt idx="5">
                  <c:v>AI活用技術者（n=180）</c:v>
                </c:pt>
                <c:pt idx="6">
                  <c:v>実装技術者（n=181）</c:v>
                </c:pt>
                <c:pt idx="7">
                  <c:v>セーフティ／セキュリティ技術者（n=182）</c:v>
                </c:pt>
                <c:pt idx="8">
                  <c:v>データサイエンティスト（n=168）</c:v>
                </c:pt>
                <c:pt idx="9">
                  <c:v>開発プロセス管理技術者（n=169）</c:v>
                </c:pt>
                <c:pt idx="10">
                  <c:v>品質管理技術者（n=186）</c:v>
                </c:pt>
                <c:pt idx="11">
                  <c:v>検証技術者（n=180）</c:v>
                </c:pt>
                <c:pt idx="12">
                  <c:v>運用技術者（n=187）</c:v>
                </c:pt>
                <c:pt idx="13">
                  <c:v>モデルベース開発技術者（n=144）</c:v>
                </c:pt>
                <c:pt idx="14">
                  <c:v>製品／応用ドメインスペシャリスト（n=159）</c:v>
                </c:pt>
                <c:pt idx="15">
                  <c:v>UXデザイナー（n=156）</c:v>
                </c:pt>
                <c:pt idx="16">
                  <c:v>モデリング技術者（n=145）</c:v>
                </c:pt>
              </c:strCache>
            </c:strRef>
          </c:cat>
          <c:val>
            <c:numRef>
              <c:f>'23-2確保強化したい人材・位置づけ'!$S$6:$S$22</c:f>
              <c:numCache>
                <c:formatCode>0.0%</c:formatCode>
                <c:ptCount val="17"/>
                <c:pt idx="0">
                  <c:v>6.3745019920318724E-2</c:v>
                </c:pt>
                <c:pt idx="1">
                  <c:v>9.0909090909090912E-2</c:v>
                </c:pt>
                <c:pt idx="2">
                  <c:v>6.9387755102040816E-2</c:v>
                </c:pt>
                <c:pt idx="3">
                  <c:v>0.11475409836065574</c:v>
                </c:pt>
                <c:pt idx="4">
                  <c:v>7.2289156626506021E-2</c:v>
                </c:pt>
                <c:pt idx="5">
                  <c:v>0.20588235294117646</c:v>
                </c:pt>
                <c:pt idx="6">
                  <c:v>0.1440677966101695</c:v>
                </c:pt>
                <c:pt idx="7">
                  <c:v>0.14705882352941177</c:v>
                </c:pt>
                <c:pt idx="8">
                  <c:v>0.19396551724137931</c:v>
                </c:pt>
                <c:pt idx="9">
                  <c:v>0.18025751072961374</c:v>
                </c:pt>
                <c:pt idx="10">
                  <c:v>0.1059322033898305</c:v>
                </c:pt>
                <c:pt idx="11">
                  <c:v>0.15254237288135594</c:v>
                </c:pt>
                <c:pt idx="12">
                  <c:v>0.14225941422594143</c:v>
                </c:pt>
                <c:pt idx="13">
                  <c:v>0.28384279475982532</c:v>
                </c:pt>
                <c:pt idx="14">
                  <c:v>0.18340611353711792</c:v>
                </c:pt>
                <c:pt idx="15">
                  <c:v>0.24568965517241378</c:v>
                </c:pt>
                <c:pt idx="16">
                  <c:v>0.26956521739130435</c:v>
                </c:pt>
              </c:numCache>
            </c:numRef>
          </c:val>
          <c:extLst>
            <c:ext xmlns:c16="http://schemas.microsoft.com/office/drawing/2014/chart" uri="{C3380CC4-5D6E-409C-BE32-E72D297353CC}">
              <c16:uniqueId val="{0000000B-0E8F-4984-B129-3956B1237E69}"/>
            </c:ext>
          </c:extLst>
        </c:ser>
        <c:ser>
          <c:idx val="5"/>
          <c:order val="5"/>
          <c:tx>
            <c:strRef>
              <c:f>'23-2確保強化したい人材・位置づけ'!$T$5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'23-2確保強化したい人材・位置づけ'!$N$6:$N$22</c:f>
              <c:strCache>
                <c:ptCount val="17"/>
                <c:pt idx="0">
                  <c:v>ビジネスをデザイン／構築できる人材（n=216）</c:v>
                </c:pt>
                <c:pt idx="1">
                  <c:v>プロジェクトマネージャ（n=199）</c:v>
                </c:pt>
                <c:pt idx="2">
                  <c:v>システム全体を俯瞰して思考できる人材（n=204）</c:v>
                </c:pt>
                <c:pt idx="3">
                  <c:v>設計技術者（n=200）</c:v>
                </c:pt>
                <c:pt idx="4">
                  <c:v>複数の応用分野をまたいでとりまとめができる人材（n=210）</c:v>
                </c:pt>
                <c:pt idx="5">
                  <c:v>AI活用技術者（n=180）</c:v>
                </c:pt>
                <c:pt idx="6">
                  <c:v>実装技術者（n=181）</c:v>
                </c:pt>
                <c:pt idx="7">
                  <c:v>セーフティ／セキュリティ技術者（n=182）</c:v>
                </c:pt>
                <c:pt idx="8">
                  <c:v>データサイエンティスト（n=168）</c:v>
                </c:pt>
                <c:pt idx="9">
                  <c:v>開発プロセス管理技術者（n=169）</c:v>
                </c:pt>
                <c:pt idx="10">
                  <c:v>品質管理技術者（n=186）</c:v>
                </c:pt>
                <c:pt idx="11">
                  <c:v>検証技術者（n=180）</c:v>
                </c:pt>
                <c:pt idx="12">
                  <c:v>運用技術者（n=187）</c:v>
                </c:pt>
                <c:pt idx="13">
                  <c:v>モデルベース開発技術者（n=144）</c:v>
                </c:pt>
                <c:pt idx="14">
                  <c:v>製品／応用ドメインスペシャリスト（n=159）</c:v>
                </c:pt>
                <c:pt idx="15">
                  <c:v>UXデザイナー（n=156）</c:v>
                </c:pt>
                <c:pt idx="16">
                  <c:v>モデリング技術者（n=145）</c:v>
                </c:pt>
              </c:strCache>
            </c:strRef>
          </c:cat>
          <c:val>
            <c:numRef>
              <c:f>'23-2確保強化したい人材・位置づけ'!$T$6:$T$22</c:f>
              <c:numCache>
                <c:formatCode>0.0%</c:formatCode>
                <c:ptCount val="17"/>
                <c:pt idx="0">
                  <c:v>0.1394422310756972</c:v>
                </c:pt>
                <c:pt idx="1">
                  <c:v>0.17768595041322313</c:v>
                </c:pt>
                <c:pt idx="2">
                  <c:v>0.16734693877551021</c:v>
                </c:pt>
                <c:pt idx="3">
                  <c:v>0.18032786885245902</c:v>
                </c:pt>
                <c:pt idx="4">
                  <c:v>0.15662650602409639</c:v>
                </c:pt>
                <c:pt idx="5">
                  <c:v>0.24369747899159663</c:v>
                </c:pt>
                <c:pt idx="6">
                  <c:v>0.23305084745762711</c:v>
                </c:pt>
                <c:pt idx="7">
                  <c:v>0.23529411764705882</c:v>
                </c:pt>
                <c:pt idx="8">
                  <c:v>0.27586206896551724</c:v>
                </c:pt>
                <c:pt idx="9">
                  <c:v>0.27467811158798283</c:v>
                </c:pt>
                <c:pt idx="10">
                  <c:v>0.21186440677966101</c:v>
                </c:pt>
                <c:pt idx="11">
                  <c:v>0.23728813559322035</c:v>
                </c:pt>
                <c:pt idx="12">
                  <c:v>0.21757322175732219</c:v>
                </c:pt>
                <c:pt idx="13">
                  <c:v>0.37117903930131002</c:v>
                </c:pt>
                <c:pt idx="14">
                  <c:v>0.3056768558951965</c:v>
                </c:pt>
                <c:pt idx="15">
                  <c:v>0.32758620689655171</c:v>
                </c:pt>
                <c:pt idx="16">
                  <c:v>0.36956521739130432</c:v>
                </c:pt>
              </c:numCache>
            </c:numRef>
          </c:val>
          <c:extLst>
            <c:ext xmlns:c16="http://schemas.microsoft.com/office/drawing/2014/chart" uri="{C3380CC4-5D6E-409C-BE32-E72D297353CC}">
              <c16:uniqueId val="{0000000C-0E8F-4984-B129-3956B1237E69}"/>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4913842291452704"/>
          <c:h val="8.28747800281926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78611733466106"/>
          <c:y val="0.12416454425871909"/>
          <c:w val="0.579017094017094"/>
          <c:h val="0.72979590853841003"/>
        </c:manualLayout>
      </c:layout>
      <c:barChart>
        <c:barDir val="bar"/>
        <c:grouping val="stacked"/>
        <c:varyColors val="0"/>
        <c:ser>
          <c:idx val="0"/>
          <c:order val="0"/>
          <c:tx>
            <c:strRef>
              <c:f>'23-2確保強化したい人材・位置づけ'!$O$5</c:f>
              <c:strCache>
                <c:ptCount val="1"/>
                <c:pt idx="0">
                  <c:v>最優先で確保・強化したい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'23-2確保強化したい人材・位置づけ'!$N$24:$N$40</c:f>
              <c:strCache>
                <c:ptCount val="17"/>
                <c:pt idx="0">
                  <c:v>ビジネスをデザイン／構築できる人材（n=212）</c:v>
                </c:pt>
                <c:pt idx="1">
                  <c:v>プロジェクトマネージャ（n=214）</c:v>
                </c:pt>
                <c:pt idx="2">
                  <c:v>システム全体を俯瞰して思考できる人材（n=212）</c:v>
                </c:pt>
                <c:pt idx="3">
                  <c:v>設計技術者（n=226）</c:v>
                </c:pt>
                <c:pt idx="4">
                  <c:v>複数の応用分野をまたいでとりまとめができる人材（n=212）</c:v>
                </c:pt>
                <c:pt idx="5">
                  <c:v>AI活用技術者（n=188）</c:v>
                </c:pt>
                <c:pt idx="6">
                  <c:v>実装技術者（n=212）</c:v>
                </c:pt>
                <c:pt idx="7">
                  <c:v>セーフティ／セキュリティ技術者（n=187）</c:v>
                </c:pt>
                <c:pt idx="8">
                  <c:v>データサイエンティスト（n=171）</c:v>
                </c:pt>
                <c:pt idx="9">
                  <c:v>開発プロセス管理技術者（n=196）</c:v>
                </c:pt>
                <c:pt idx="10">
                  <c:v>品質管理技術者（n=207）</c:v>
                </c:pt>
                <c:pt idx="11">
                  <c:v>検証技術者（n=203）</c:v>
                </c:pt>
                <c:pt idx="12">
                  <c:v>運用技術者（n=205）</c:v>
                </c:pt>
                <c:pt idx="13">
                  <c:v>モデルベース開発技術者（n=165）</c:v>
                </c:pt>
                <c:pt idx="14">
                  <c:v>製品／応用ドメインスペシャリスト（n=180）</c:v>
                </c:pt>
                <c:pt idx="15">
                  <c:v>UXデザイナー（n=170）</c:v>
                </c:pt>
                <c:pt idx="16">
                  <c:v>モデリング技術者（n=164）</c:v>
                </c:pt>
              </c:strCache>
            </c:strRef>
          </c:cat>
          <c:val>
            <c:numRef>
              <c:f>'23-2確保強化したい人材・位置づけ'!$O$24:$O$40</c:f>
              <c:numCache>
                <c:formatCode>0.0%</c:formatCode>
                <c:ptCount val="17"/>
                <c:pt idx="0">
                  <c:v>0.22222222222222221</c:v>
                </c:pt>
                <c:pt idx="1">
                  <c:v>0.18421052631578946</c:v>
                </c:pt>
                <c:pt idx="2">
                  <c:v>0.22173913043478261</c:v>
                </c:pt>
                <c:pt idx="3">
                  <c:v>0.20512820512820512</c:v>
                </c:pt>
                <c:pt idx="4">
                  <c:v>0.19130434782608696</c:v>
                </c:pt>
                <c:pt idx="5">
                  <c:v>0.14349775784753363</c:v>
                </c:pt>
                <c:pt idx="6">
                  <c:v>7.9295154185022032E-2</c:v>
                </c:pt>
                <c:pt idx="7">
                  <c:v>8.0717488789237665E-2</c:v>
                </c:pt>
                <c:pt idx="8">
                  <c:v>0.1004566210045662</c:v>
                </c:pt>
                <c:pt idx="9">
                  <c:v>7.5555555555555556E-2</c:v>
                </c:pt>
                <c:pt idx="10">
                  <c:v>7.4235807860262015E-2</c:v>
                </c:pt>
                <c:pt idx="11">
                  <c:v>5.3811659192825115E-2</c:v>
                </c:pt>
                <c:pt idx="12">
                  <c:v>5.8035714285714288E-2</c:v>
                </c:pt>
                <c:pt idx="13">
                  <c:v>3.6866359447004608E-2</c:v>
                </c:pt>
                <c:pt idx="14">
                  <c:v>4.5871559633027525E-2</c:v>
                </c:pt>
                <c:pt idx="15">
                  <c:v>5.0925925925925923E-2</c:v>
                </c:pt>
                <c:pt idx="16">
                  <c:v>1.8433179723502304E-2</c:v>
                </c:pt>
              </c:numCache>
            </c:numRef>
          </c:val>
          <c:extLst>
            <c:ext xmlns:c16="http://schemas.microsoft.com/office/drawing/2014/chart" uri="{C3380CC4-5D6E-409C-BE32-E72D297353CC}">
              <c16:uniqueId val="{00000000-846F-46A5-B091-4AE67C4D439D}"/>
            </c:ext>
          </c:extLst>
        </c:ser>
        <c:ser>
          <c:idx val="1"/>
          <c:order val="1"/>
          <c:tx>
            <c:strRef>
              <c:f>'23-2確保強化したい人材・位置づけ'!$P$5</c:f>
              <c:strCache>
                <c:ptCount val="1"/>
                <c:pt idx="0">
                  <c:v>確保・強化したい</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'23-2確保強化したい人材・位置づけ'!$N$24:$N$40</c:f>
              <c:strCache>
                <c:ptCount val="17"/>
                <c:pt idx="0">
                  <c:v>ビジネスをデザイン／構築できる人材（n=212）</c:v>
                </c:pt>
                <c:pt idx="1">
                  <c:v>プロジェクトマネージャ（n=214）</c:v>
                </c:pt>
                <c:pt idx="2">
                  <c:v>システム全体を俯瞰して思考できる人材（n=212）</c:v>
                </c:pt>
                <c:pt idx="3">
                  <c:v>設計技術者（n=226）</c:v>
                </c:pt>
                <c:pt idx="4">
                  <c:v>複数の応用分野をまたいでとりまとめができる人材（n=212）</c:v>
                </c:pt>
                <c:pt idx="5">
                  <c:v>AI活用技術者（n=188）</c:v>
                </c:pt>
                <c:pt idx="6">
                  <c:v>実装技術者（n=212）</c:v>
                </c:pt>
                <c:pt idx="7">
                  <c:v>セーフティ／セキュリティ技術者（n=187）</c:v>
                </c:pt>
                <c:pt idx="8">
                  <c:v>データサイエンティスト（n=171）</c:v>
                </c:pt>
                <c:pt idx="9">
                  <c:v>開発プロセス管理技術者（n=196）</c:v>
                </c:pt>
                <c:pt idx="10">
                  <c:v>品質管理技術者（n=207）</c:v>
                </c:pt>
                <c:pt idx="11">
                  <c:v>検証技術者（n=203）</c:v>
                </c:pt>
                <c:pt idx="12">
                  <c:v>運用技術者（n=205）</c:v>
                </c:pt>
                <c:pt idx="13">
                  <c:v>モデルベース開発技術者（n=165）</c:v>
                </c:pt>
                <c:pt idx="14">
                  <c:v>製品／応用ドメインスペシャリスト（n=180）</c:v>
                </c:pt>
                <c:pt idx="15">
                  <c:v>UXデザイナー（n=170）</c:v>
                </c:pt>
                <c:pt idx="16">
                  <c:v>モデリング技術者（n=164）</c:v>
                </c:pt>
              </c:strCache>
            </c:strRef>
          </c:cat>
          <c:val>
            <c:numRef>
              <c:f>'23-2確保強化したい人材・位置づけ'!$P$24:$P$40</c:f>
              <c:numCache>
                <c:formatCode>0.0%</c:formatCode>
                <c:ptCount val="17"/>
                <c:pt idx="0">
                  <c:v>0.5641025641025641</c:v>
                </c:pt>
                <c:pt idx="1">
                  <c:v>0.49561403508771928</c:v>
                </c:pt>
                <c:pt idx="2">
                  <c:v>0.5304347826086957</c:v>
                </c:pt>
                <c:pt idx="3">
                  <c:v>0.5213675213675214</c:v>
                </c:pt>
                <c:pt idx="4">
                  <c:v>0.58695652173913049</c:v>
                </c:pt>
                <c:pt idx="5">
                  <c:v>0.38565022421524664</c:v>
                </c:pt>
                <c:pt idx="6">
                  <c:v>0.47577092511013214</c:v>
                </c:pt>
                <c:pt idx="7">
                  <c:v>0.3811659192825112</c:v>
                </c:pt>
                <c:pt idx="8">
                  <c:v>0.21917808219178081</c:v>
                </c:pt>
                <c:pt idx="9">
                  <c:v>0.34666666666666668</c:v>
                </c:pt>
                <c:pt idx="10">
                  <c:v>0.39737991266375544</c:v>
                </c:pt>
                <c:pt idx="11">
                  <c:v>0.40807174887892378</c:v>
                </c:pt>
                <c:pt idx="12">
                  <c:v>0.3705357142857143</c:v>
                </c:pt>
                <c:pt idx="13">
                  <c:v>0.1889400921658986</c:v>
                </c:pt>
                <c:pt idx="14">
                  <c:v>0.30275229357798167</c:v>
                </c:pt>
                <c:pt idx="15">
                  <c:v>0.24537037037037038</c:v>
                </c:pt>
                <c:pt idx="16">
                  <c:v>0.18433179723502305</c:v>
                </c:pt>
              </c:numCache>
            </c:numRef>
          </c:val>
          <c:extLst>
            <c:ext xmlns:c16="http://schemas.microsoft.com/office/drawing/2014/chart" uri="{C3380CC4-5D6E-409C-BE32-E72D297353CC}">
              <c16:uniqueId val="{00000001-846F-46A5-B091-4AE67C4D439D}"/>
            </c:ext>
          </c:extLst>
        </c:ser>
        <c:ser>
          <c:idx val="2"/>
          <c:order val="2"/>
          <c:tx>
            <c:strRef>
              <c:f>'23-2確保強化したい人材・位置づけ'!$Q$5</c:f>
              <c:strCache>
                <c:ptCount val="1"/>
                <c:pt idx="0">
                  <c:v>現状維持でよい</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'23-2確保強化したい人材・位置づけ'!$N$24:$N$40</c:f>
              <c:strCache>
                <c:ptCount val="17"/>
                <c:pt idx="0">
                  <c:v>ビジネスをデザイン／構築できる人材（n=212）</c:v>
                </c:pt>
                <c:pt idx="1">
                  <c:v>プロジェクトマネージャ（n=214）</c:v>
                </c:pt>
                <c:pt idx="2">
                  <c:v>システム全体を俯瞰して思考できる人材（n=212）</c:v>
                </c:pt>
                <c:pt idx="3">
                  <c:v>設計技術者（n=226）</c:v>
                </c:pt>
                <c:pt idx="4">
                  <c:v>複数の応用分野をまたいでとりまとめができる人材（n=212）</c:v>
                </c:pt>
                <c:pt idx="5">
                  <c:v>AI活用技術者（n=188）</c:v>
                </c:pt>
                <c:pt idx="6">
                  <c:v>実装技術者（n=212）</c:v>
                </c:pt>
                <c:pt idx="7">
                  <c:v>セーフティ／セキュリティ技術者（n=187）</c:v>
                </c:pt>
                <c:pt idx="8">
                  <c:v>データサイエンティスト（n=171）</c:v>
                </c:pt>
                <c:pt idx="9">
                  <c:v>開発プロセス管理技術者（n=196）</c:v>
                </c:pt>
                <c:pt idx="10">
                  <c:v>品質管理技術者（n=207）</c:v>
                </c:pt>
                <c:pt idx="11">
                  <c:v>検証技術者（n=203）</c:v>
                </c:pt>
                <c:pt idx="12">
                  <c:v>運用技術者（n=205）</c:v>
                </c:pt>
                <c:pt idx="13">
                  <c:v>モデルベース開発技術者（n=165）</c:v>
                </c:pt>
                <c:pt idx="14">
                  <c:v>製品／応用ドメインスペシャリスト（n=180）</c:v>
                </c:pt>
                <c:pt idx="15">
                  <c:v>UXデザイナー（n=170）</c:v>
                </c:pt>
                <c:pt idx="16">
                  <c:v>モデリング技術者（n=164）</c:v>
                </c:pt>
              </c:strCache>
            </c:strRef>
          </c:cat>
          <c:val>
            <c:numRef>
              <c:f>'23-2確保強化したい人材・位置づけ'!$Q$24:$Q$40</c:f>
              <c:numCache>
                <c:formatCode>0.0%</c:formatCode>
                <c:ptCount val="17"/>
                <c:pt idx="0">
                  <c:v>8.5470085470085472E-2</c:v>
                </c:pt>
                <c:pt idx="1">
                  <c:v>0.21052631578947367</c:v>
                </c:pt>
                <c:pt idx="2">
                  <c:v>0.11304347826086956</c:v>
                </c:pt>
                <c:pt idx="3">
                  <c:v>0.20085470085470086</c:v>
                </c:pt>
                <c:pt idx="4">
                  <c:v>0.1</c:v>
                </c:pt>
                <c:pt idx="5">
                  <c:v>0.17488789237668162</c:v>
                </c:pt>
                <c:pt idx="6">
                  <c:v>0.29515418502202645</c:v>
                </c:pt>
                <c:pt idx="7">
                  <c:v>0.22421524663677131</c:v>
                </c:pt>
                <c:pt idx="8">
                  <c:v>0.23744292237442921</c:v>
                </c:pt>
                <c:pt idx="9">
                  <c:v>0.32444444444444442</c:v>
                </c:pt>
                <c:pt idx="10">
                  <c:v>0.36681222707423583</c:v>
                </c:pt>
                <c:pt idx="11">
                  <c:v>0.37219730941704038</c:v>
                </c:pt>
                <c:pt idx="12">
                  <c:v>0.35267857142857145</c:v>
                </c:pt>
                <c:pt idx="13">
                  <c:v>0.26728110599078342</c:v>
                </c:pt>
                <c:pt idx="14">
                  <c:v>0.33027522935779818</c:v>
                </c:pt>
                <c:pt idx="15">
                  <c:v>0.25925925925925924</c:v>
                </c:pt>
                <c:pt idx="16">
                  <c:v>0.29953917050691242</c:v>
                </c:pt>
              </c:numCache>
            </c:numRef>
          </c:val>
          <c:extLst>
            <c:ext xmlns:c16="http://schemas.microsoft.com/office/drawing/2014/chart" uri="{C3380CC4-5D6E-409C-BE32-E72D297353CC}">
              <c16:uniqueId val="{00000002-846F-46A5-B091-4AE67C4D439D}"/>
            </c:ext>
          </c:extLst>
        </c:ser>
        <c:ser>
          <c:idx val="3"/>
          <c:order val="3"/>
          <c:tx>
            <c:strRef>
              <c:f>'23-2確保強化したい人材・位置づけ'!$R$5</c:f>
              <c:strCache>
                <c:ptCount val="1"/>
                <c:pt idx="0">
                  <c:v>余裕があり転換したい</c:v>
                </c:pt>
              </c:strCache>
            </c:strRef>
          </c:tx>
          <c:spPr>
            <a:solidFill>
              <a:schemeClr val="accent6">
                <a:lumMod val="40000"/>
                <a:lumOff val="6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846F-46A5-B091-4AE67C4D439D}"/>
                </c:ext>
              </c:extLst>
            </c:dLbl>
            <c:dLbl>
              <c:idx val="1"/>
              <c:delete val="1"/>
              <c:extLst>
                <c:ext xmlns:c15="http://schemas.microsoft.com/office/drawing/2012/chart" uri="{CE6537A1-D6FC-4f65-9D91-7224C49458BB}"/>
                <c:ext xmlns:c16="http://schemas.microsoft.com/office/drawing/2014/chart" uri="{C3380CC4-5D6E-409C-BE32-E72D297353CC}">
                  <c16:uniqueId val="{00000004-846F-46A5-B091-4AE67C4D439D}"/>
                </c:ext>
              </c:extLst>
            </c:dLbl>
            <c:dLbl>
              <c:idx val="2"/>
              <c:delete val="1"/>
              <c:extLst>
                <c:ext xmlns:c15="http://schemas.microsoft.com/office/drawing/2012/chart" uri="{CE6537A1-D6FC-4f65-9D91-7224C49458BB}"/>
                <c:ext xmlns:c16="http://schemas.microsoft.com/office/drawing/2014/chart" uri="{C3380CC4-5D6E-409C-BE32-E72D297353CC}">
                  <c16:uniqueId val="{00000005-846F-46A5-B091-4AE67C4D439D}"/>
                </c:ext>
              </c:extLst>
            </c:dLbl>
            <c:dLbl>
              <c:idx val="3"/>
              <c:delete val="1"/>
              <c:extLst>
                <c:ext xmlns:c15="http://schemas.microsoft.com/office/drawing/2012/chart" uri="{CE6537A1-D6FC-4f65-9D91-7224C49458BB}"/>
                <c:ext xmlns:c16="http://schemas.microsoft.com/office/drawing/2014/chart" uri="{C3380CC4-5D6E-409C-BE32-E72D297353CC}">
                  <c16:uniqueId val="{00000006-846F-46A5-B091-4AE67C4D439D}"/>
                </c:ext>
              </c:extLst>
            </c:dLbl>
            <c:dLbl>
              <c:idx val="4"/>
              <c:delete val="1"/>
              <c:extLst>
                <c:ext xmlns:c15="http://schemas.microsoft.com/office/drawing/2012/chart" uri="{CE6537A1-D6FC-4f65-9D91-7224C49458BB}"/>
                <c:ext xmlns:c16="http://schemas.microsoft.com/office/drawing/2014/chart" uri="{C3380CC4-5D6E-409C-BE32-E72D297353CC}">
                  <c16:uniqueId val="{00000007-846F-46A5-B091-4AE67C4D439D}"/>
                </c:ext>
              </c:extLst>
            </c:dLbl>
            <c:dLbl>
              <c:idx val="5"/>
              <c:delete val="1"/>
              <c:extLst>
                <c:ext xmlns:c15="http://schemas.microsoft.com/office/drawing/2012/chart" uri="{CE6537A1-D6FC-4f65-9D91-7224C49458BB}"/>
                <c:ext xmlns:c16="http://schemas.microsoft.com/office/drawing/2014/chart" uri="{C3380CC4-5D6E-409C-BE32-E72D297353CC}">
                  <c16:uniqueId val="{00000008-846F-46A5-B091-4AE67C4D439D}"/>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'23-2確保強化したい人材・位置づけ'!$N$24:$N$40</c:f>
              <c:strCache>
                <c:ptCount val="17"/>
                <c:pt idx="0">
                  <c:v>ビジネスをデザイン／構築できる人材（n=212）</c:v>
                </c:pt>
                <c:pt idx="1">
                  <c:v>プロジェクトマネージャ（n=214）</c:v>
                </c:pt>
                <c:pt idx="2">
                  <c:v>システム全体を俯瞰して思考できる人材（n=212）</c:v>
                </c:pt>
                <c:pt idx="3">
                  <c:v>設計技術者（n=226）</c:v>
                </c:pt>
                <c:pt idx="4">
                  <c:v>複数の応用分野をまたいでとりまとめができる人材（n=212）</c:v>
                </c:pt>
                <c:pt idx="5">
                  <c:v>AI活用技術者（n=188）</c:v>
                </c:pt>
                <c:pt idx="6">
                  <c:v>実装技術者（n=212）</c:v>
                </c:pt>
                <c:pt idx="7">
                  <c:v>セーフティ／セキュリティ技術者（n=187）</c:v>
                </c:pt>
                <c:pt idx="8">
                  <c:v>データサイエンティスト（n=171）</c:v>
                </c:pt>
                <c:pt idx="9">
                  <c:v>開発プロセス管理技術者（n=196）</c:v>
                </c:pt>
                <c:pt idx="10">
                  <c:v>品質管理技術者（n=207）</c:v>
                </c:pt>
                <c:pt idx="11">
                  <c:v>検証技術者（n=203）</c:v>
                </c:pt>
                <c:pt idx="12">
                  <c:v>運用技術者（n=205）</c:v>
                </c:pt>
                <c:pt idx="13">
                  <c:v>モデルベース開発技術者（n=165）</c:v>
                </c:pt>
                <c:pt idx="14">
                  <c:v>製品／応用ドメインスペシャリスト（n=180）</c:v>
                </c:pt>
                <c:pt idx="15">
                  <c:v>UXデザイナー（n=170）</c:v>
                </c:pt>
                <c:pt idx="16">
                  <c:v>モデリング技術者（n=164）</c:v>
                </c:pt>
              </c:strCache>
            </c:strRef>
          </c:cat>
          <c:val>
            <c:numRef>
              <c:f>'23-2確保強化したい人材・位置づけ'!$R$24:$R$40</c:f>
              <c:numCache>
                <c:formatCode>0.0%</c:formatCode>
                <c:ptCount val="17"/>
                <c:pt idx="0">
                  <c:v>8.5470085470085479E-3</c:v>
                </c:pt>
                <c:pt idx="1">
                  <c:v>8.771929824561403E-3</c:v>
                </c:pt>
                <c:pt idx="2">
                  <c:v>8.6956521739130436E-3</c:v>
                </c:pt>
                <c:pt idx="3">
                  <c:v>8.5470085470085479E-3</c:v>
                </c:pt>
                <c:pt idx="4">
                  <c:v>8.6956521739130436E-3</c:v>
                </c:pt>
                <c:pt idx="5">
                  <c:v>1.3452914798206279E-2</c:v>
                </c:pt>
                <c:pt idx="6">
                  <c:v>1.3215859030837005E-2</c:v>
                </c:pt>
                <c:pt idx="7">
                  <c:v>4.4843049327354258E-2</c:v>
                </c:pt>
                <c:pt idx="8">
                  <c:v>2.7397260273972601E-2</c:v>
                </c:pt>
                <c:pt idx="9">
                  <c:v>2.6666666666666668E-2</c:v>
                </c:pt>
                <c:pt idx="10">
                  <c:v>1.3100436681222707E-2</c:v>
                </c:pt>
                <c:pt idx="11">
                  <c:v>2.2421524663677129E-2</c:v>
                </c:pt>
                <c:pt idx="12">
                  <c:v>3.5714285714285712E-2</c:v>
                </c:pt>
                <c:pt idx="13">
                  <c:v>4.1474654377880185E-2</c:v>
                </c:pt>
                <c:pt idx="14">
                  <c:v>3.2110091743119268E-2</c:v>
                </c:pt>
                <c:pt idx="15">
                  <c:v>2.7777777777777776E-2</c:v>
                </c:pt>
                <c:pt idx="16">
                  <c:v>5.0691244239631339E-2</c:v>
                </c:pt>
              </c:numCache>
            </c:numRef>
          </c:val>
          <c:extLst>
            <c:ext xmlns:c16="http://schemas.microsoft.com/office/drawing/2014/chart" uri="{C3380CC4-5D6E-409C-BE32-E72D297353CC}">
              <c16:uniqueId val="{00000009-846F-46A5-B091-4AE67C4D439D}"/>
            </c:ext>
          </c:extLst>
        </c:ser>
        <c:ser>
          <c:idx val="5"/>
          <c:order val="4"/>
          <c:tx>
            <c:strRef>
              <c:f>'23-2確保強化したい人材・位置づけ'!$S$5</c:f>
              <c:strCache>
                <c:ptCount val="1"/>
                <c:pt idx="0">
                  <c:v>必要性がない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'23-2確保強化したい人材・位置づけ'!$N$24:$N$40</c:f>
              <c:strCache>
                <c:ptCount val="17"/>
                <c:pt idx="0">
                  <c:v>ビジネスをデザイン／構築できる人材（n=212）</c:v>
                </c:pt>
                <c:pt idx="1">
                  <c:v>プロジェクトマネージャ（n=214）</c:v>
                </c:pt>
                <c:pt idx="2">
                  <c:v>システム全体を俯瞰して思考できる人材（n=212）</c:v>
                </c:pt>
                <c:pt idx="3">
                  <c:v>設計技術者（n=226）</c:v>
                </c:pt>
                <c:pt idx="4">
                  <c:v>複数の応用分野をまたいでとりまとめができる人材（n=212）</c:v>
                </c:pt>
                <c:pt idx="5">
                  <c:v>AI活用技術者（n=188）</c:v>
                </c:pt>
                <c:pt idx="6">
                  <c:v>実装技術者（n=212）</c:v>
                </c:pt>
                <c:pt idx="7">
                  <c:v>セーフティ／セキュリティ技術者（n=187）</c:v>
                </c:pt>
                <c:pt idx="8">
                  <c:v>データサイエンティスト（n=171）</c:v>
                </c:pt>
                <c:pt idx="9">
                  <c:v>開発プロセス管理技術者（n=196）</c:v>
                </c:pt>
                <c:pt idx="10">
                  <c:v>品質管理技術者（n=207）</c:v>
                </c:pt>
                <c:pt idx="11">
                  <c:v>検証技術者（n=203）</c:v>
                </c:pt>
                <c:pt idx="12">
                  <c:v>運用技術者（n=205）</c:v>
                </c:pt>
                <c:pt idx="13">
                  <c:v>モデルベース開発技術者（n=165）</c:v>
                </c:pt>
                <c:pt idx="14">
                  <c:v>製品／応用ドメインスペシャリスト（n=180）</c:v>
                </c:pt>
                <c:pt idx="15">
                  <c:v>UXデザイナー（n=170）</c:v>
                </c:pt>
                <c:pt idx="16">
                  <c:v>モデリング技術者（n=164）</c:v>
                </c:pt>
              </c:strCache>
            </c:strRef>
          </c:cat>
          <c:val>
            <c:numRef>
              <c:f>'23-2確保強化したい人材・位置づけ'!$S$24:$S$40</c:f>
              <c:numCache>
                <c:formatCode>0.0%</c:formatCode>
                <c:ptCount val="17"/>
                <c:pt idx="0">
                  <c:v>2.564102564102564E-2</c:v>
                </c:pt>
                <c:pt idx="1">
                  <c:v>3.9473684210526314E-2</c:v>
                </c:pt>
                <c:pt idx="2">
                  <c:v>4.7826086956521741E-2</c:v>
                </c:pt>
                <c:pt idx="3">
                  <c:v>2.9914529914529916E-2</c:v>
                </c:pt>
                <c:pt idx="4">
                  <c:v>3.4782608695652174E-2</c:v>
                </c:pt>
                <c:pt idx="5">
                  <c:v>0.12556053811659193</c:v>
                </c:pt>
                <c:pt idx="6">
                  <c:v>7.0484581497797363E-2</c:v>
                </c:pt>
                <c:pt idx="7">
                  <c:v>0.10762331838565023</c:v>
                </c:pt>
                <c:pt idx="8">
                  <c:v>0.19634703196347031</c:v>
                </c:pt>
                <c:pt idx="9">
                  <c:v>9.7777777777777783E-2</c:v>
                </c:pt>
                <c:pt idx="10">
                  <c:v>5.2401746724890827E-2</c:v>
                </c:pt>
                <c:pt idx="11">
                  <c:v>5.3811659192825115E-2</c:v>
                </c:pt>
                <c:pt idx="12">
                  <c:v>9.8214285714285712E-2</c:v>
                </c:pt>
                <c:pt idx="13">
                  <c:v>0.22580645161290322</c:v>
                </c:pt>
                <c:pt idx="14">
                  <c:v>0.11467889908256881</c:v>
                </c:pt>
                <c:pt idx="15">
                  <c:v>0.20370370370370369</c:v>
                </c:pt>
                <c:pt idx="16">
                  <c:v>0.20276497695852536</c:v>
                </c:pt>
              </c:numCache>
            </c:numRef>
          </c:val>
          <c:extLst>
            <c:ext xmlns:c16="http://schemas.microsoft.com/office/drawing/2014/chart" uri="{C3380CC4-5D6E-409C-BE32-E72D297353CC}">
              <c16:uniqueId val="{0000000A-846F-46A5-B091-4AE67C4D439D}"/>
            </c:ext>
          </c:extLst>
        </c:ser>
        <c:ser>
          <c:idx val="4"/>
          <c:order val="5"/>
          <c:tx>
            <c:strRef>
              <c:f>'23-2確保強化したい人材・位置づけ'!$T$5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'23-2確保強化したい人材・位置づけ'!$N$24:$N$40</c:f>
              <c:strCache>
                <c:ptCount val="17"/>
                <c:pt idx="0">
                  <c:v>ビジネスをデザイン／構築できる人材（n=212）</c:v>
                </c:pt>
                <c:pt idx="1">
                  <c:v>プロジェクトマネージャ（n=214）</c:v>
                </c:pt>
                <c:pt idx="2">
                  <c:v>システム全体を俯瞰して思考できる人材（n=212）</c:v>
                </c:pt>
                <c:pt idx="3">
                  <c:v>設計技術者（n=226）</c:v>
                </c:pt>
                <c:pt idx="4">
                  <c:v>複数の応用分野をまたいでとりまとめができる人材（n=212）</c:v>
                </c:pt>
                <c:pt idx="5">
                  <c:v>AI活用技術者（n=188）</c:v>
                </c:pt>
                <c:pt idx="6">
                  <c:v>実装技術者（n=212）</c:v>
                </c:pt>
                <c:pt idx="7">
                  <c:v>セーフティ／セキュリティ技術者（n=187）</c:v>
                </c:pt>
                <c:pt idx="8">
                  <c:v>データサイエンティスト（n=171）</c:v>
                </c:pt>
                <c:pt idx="9">
                  <c:v>開発プロセス管理技術者（n=196）</c:v>
                </c:pt>
                <c:pt idx="10">
                  <c:v>品質管理技術者（n=207）</c:v>
                </c:pt>
                <c:pt idx="11">
                  <c:v>検証技術者（n=203）</c:v>
                </c:pt>
                <c:pt idx="12">
                  <c:v>運用技術者（n=205）</c:v>
                </c:pt>
                <c:pt idx="13">
                  <c:v>モデルベース開発技術者（n=165）</c:v>
                </c:pt>
                <c:pt idx="14">
                  <c:v>製品／応用ドメインスペシャリスト（n=180）</c:v>
                </c:pt>
                <c:pt idx="15">
                  <c:v>UXデザイナー（n=170）</c:v>
                </c:pt>
                <c:pt idx="16">
                  <c:v>モデリング技術者（n=164）</c:v>
                </c:pt>
              </c:strCache>
            </c:strRef>
          </c:cat>
          <c:val>
            <c:numRef>
              <c:f>'23-2確保強化したい人材・位置づけ'!$T$24:$T$40</c:f>
              <c:numCache>
                <c:formatCode>0.0%</c:formatCode>
                <c:ptCount val="17"/>
                <c:pt idx="0">
                  <c:v>9.4017094017094016E-2</c:v>
                </c:pt>
                <c:pt idx="1">
                  <c:v>6.1403508771929821E-2</c:v>
                </c:pt>
                <c:pt idx="2">
                  <c:v>7.8260869565217397E-2</c:v>
                </c:pt>
                <c:pt idx="3">
                  <c:v>3.4188034188034191E-2</c:v>
                </c:pt>
                <c:pt idx="4">
                  <c:v>7.8260869565217397E-2</c:v>
                </c:pt>
                <c:pt idx="5">
                  <c:v>0.15695067264573992</c:v>
                </c:pt>
                <c:pt idx="6">
                  <c:v>6.6079295154185022E-2</c:v>
                </c:pt>
                <c:pt idx="7">
                  <c:v>0.16143497757847533</c:v>
                </c:pt>
                <c:pt idx="8">
                  <c:v>0.21917808219178081</c:v>
                </c:pt>
                <c:pt idx="9">
                  <c:v>0.12888888888888889</c:v>
                </c:pt>
                <c:pt idx="10">
                  <c:v>9.606986899563319E-2</c:v>
                </c:pt>
                <c:pt idx="11">
                  <c:v>8.9686098654708515E-2</c:v>
                </c:pt>
                <c:pt idx="12">
                  <c:v>8.4821428571428575E-2</c:v>
                </c:pt>
                <c:pt idx="13">
                  <c:v>0.23963133640552994</c:v>
                </c:pt>
                <c:pt idx="14">
                  <c:v>0.1743119266055046</c:v>
                </c:pt>
                <c:pt idx="15">
                  <c:v>0.21296296296296297</c:v>
                </c:pt>
                <c:pt idx="16">
                  <c:v>0.24423963133640553</c:v>
                </c:pt>
              </c:numCache>
            </c:numRef>
          </c:val>
          <c:extLst>
            <c:ext xmlns:c16="http://schemas.microsoft.com/office/drawing/2014/chart" uri="{C3380CC4-5D6E-409C-BE32-E72D297353CC}">
              <c16:uniqueId val="{0000000B-846F-46A5-B091-4AE67C4D439D}"/>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0162629363790507"/>
          <c:h val="7.765231708201682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90109404641254"/>
          <c:y val="0.12669035224878453"/>
          <c:w val="0.5749291338582676"/>
          <c:h val="0.72979590853841003"/>
        </c:manualLayout>
      </c:layout>
      <c:barChart>
        <c:barDir val="bar"/>
        <c:grouping val="stacked"/>
        <c:varyColors val="0"/>
        <c:ser>
          <c:idx val="0"/>
          <c:order val="0"/>
          <c:tx>
            <c:strRef>
              <c:f>'23-2確保強化したい人材・位置づけ'!$O$5</c:f>
              <c:strCache>
                <c:ptCount val="1"/>
                <c:pt idx="0">
                  <c:v>最優先で確保・強化したい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'23-2確保強化したい人材・位置づけ'!$N$42:$N$58</c:f>
              <c:strCache>
                <c:ptCount val="17"/>
                <c:pt idx="0">
                  <c:v>ビジネスをデザイン／構築できる人材（n=150）</c:v>
                </c:pt>
                <c:pt idx="1">
                  <c:v>プロジェクトマネージャ（n=151）</c:v>
                </c:pt>
                <c:pt idx="2">
                  <c:v>システム全体を俯瞰して思考できる人材（n=148）</c:v>
                </c:pt>
                <c:pt idx="3">
                  <c:v>設計技術者（n=155）</c:v>
                </c:pt>
                <c:pt idx="4">
                  <c:v>複数の応用分野をまたいでとりまとめができる人材（n=151）</c:v>
                </c:pt>
                <c:pt idx="5">
                  <c:v>AI活用技術者（n=126）</c:v>
                </c:pt>
                <c:pt idx="6">
                  <c:v>実装技術者（n=152）</c:v>
                </c:pt>
                <c:pt idx="7">
                  <c:v>セーフティ／セキュリティ技術者（n=126）</c:v>
                </c:pt>
                <c:pt idx="8">
                  <c:v>データサイエンティスト（n=121）</c:v>
                </c:pt>
                <c:pt idx="9">
                  <c:v>開発プロセス管理技術者（n=125）</c:v>
                </c:pt>
                <c:pt idx="10">
                  <c:v>品質管理技術者（n=136）</c:v>
                </c:pt>
                <c:pt idx="11">
                  <c:v>検証技術者（n=140）</c:v>
                </c:pt>
                <c:pt idx="12">
                  <c:v>運用技術者（n=141）</c:v>
                </c:pt>
                <c:pt idx="13">
                  <c:v>モデルベース開発技術者（n=113）</c:v>
                </c:pt>
                <c:pt idx="14">
                  <c:v>製品／応用ドメインスペシャリスト（n=124）</c:v>
                </c:pt>
                <c:pt idx="15">
                  <c:v>UXデザイナー（n=115）</c:v>
                </c:pt>
                <c:pt idx="16">
                  <c:v>モデリング技術者（n=114）</c:v>
                </c:pt>
              </c:strCache>
            </c:strRef>
          </c:cat>
          <c:val>
            <c:numRef>
              <c:f>'23-2確保強化したい人材・位置づけ'!$O$42:$O$58</c:f>
              <c:numCache>
                <c:formatCode>0.0%</c:formatCode>
                <c:ptCount val="17"/>
                <c:pt idx="0">
                  <c:v>0.20886075949367089</c:v>
                </c:pt>
                <c:pt idx="1">
                  <c:v>0.23076923076923078</c:v>
                </c:pt>
                <c:pt idx="2">
                  <c:v>0.1858974358974359</c:v>
                </c:pt>
                <c:pt idx="3">
                  <c:v>0.23125000000000001</c:v>
                </c:pt>
                <c:pt idx="4">
                  <c:v>0.16250000000000001</c:v>
                </c:pt>
                <c:pt idx="5">
                  <c:v>9.5238095238095233E-2</c:v>
                </c:pt>
                <c:pt idx="6">
                  <c:v>0.1761006289308176</c:v>
                </c:pt>
                <c:pt idx="7">
                  <c:v>7.5342465753424653E-2</c:v>
                </c:pt>
                <c:pt idx="8">
                  <c:v>5.5555555555555552E-2</c:v>
                </c:pt>
                <c:pt idx="9">
                  <c:v>9.45945945945946E-2</c:v>
                </c:pt>
                <c:pt idx="10">
                  <c:v>7.8947368421052627E-2</c:v>
                </c:pt>
                <c:pt idx="11">
                  <c:v>7.9470198675496692E-2</c:v>
                </c:pt>
                <c:pt idx="12">
                  <c:v>5.9602649006622516E-2</c:v>
                </c:pt>
                <c:pt idx="13">
                  <c:v>5.5944055944055944E-2</c:v>
                </c:pt>
                <c:pt idx="14">
                  <c:v>4.6979865771812082E-2</c:v>
                </c:pt>
                <c:pt idx="15">
                  <c:v>2.7972027972027972E-2</c:v>
                </c:pt>
                <c:pt idx="16">
                  <c:v>2.7777777777777776E-2</c:v>
                </c:pt>
              </c:numCache>
            </c:numRef>
          </c:val>
          <c:extLst>
            <c:ext xmlns:c16="http://schemas.microsoft.com/office/drawing/2014/chart" uri="{C3380CC4-5D6E-409C-BE32-E72D297353CC}">
              <c16:uniqueId val="{00000000-CA4F-4BBD-B93B-7B34086C7B1C}"/>
            </c:ext>
          </c:extLst>
        </c:ser>
        <c:ser>
          <c:idx val="2"/>
          <c:order val="1"/>
          <c:tx>
            <c:strRef>
              <c:f>'23-2確保強化したい人材・位置づけ'!$P$5</c:f>
              <c:strCache>
                <c:ptCount val="1"/>
                <c:pt idx="0">
                  <c:v>確保・強化したい</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'23-2確保強化したい人材・位置づけ'!$N$42:$N$58</c:f>
              <c:strCache>
                <c:ptCount val="17"/>
                <c:pt idx="0">
                  <c:v>ビジネスをデザイン／構築できる人材（n=150）</c:v>
                </c:pt>
                <c:pt idx="1">
                  <c:v>プロジェクトマネージャ（n=151）</c:v>
                </c:pt>
                <c:pt idx="2">
                  <c:v>システム全体を俯瞰して思考できる人材（n=148）</c:v>
                </c:pt>
                <c:pt idx="3">
                  <c:v>設計技術者（n=155）</c:v>
                </c:pt>
                <c:pt idx="4">
                  <c:v>複数の応用分野をまたいでとりまとめができる人材（n=151）</c:v>
                </c:pt>
                <c:pt idx="5">
                  <c:v>AI活用技術者（n=126）</c:v>
                </c:pt>
                <c:pt idx="6">
                  <c:v>実装技術者（n=152）</c:v>
                </c:pt>
                <c:pt idx="7">
                  <c:v>セーフティ／セキュリティ技術者（n=126）</c:v>
                </c:pt>
                <c:pt idx="8">
                  <c:v>データサイエンティスト（n=121）</c:v>
                </c:pt>
                <c:pt idx="9">
                  <c:v>開発プロセス管理技術者（n=125）</c:v>
                </c:pt>
                <c:pt idx="10">
                  <c:v>品質管理技術者（n=136）</c:v>
                </c:pt>
                <c:pt idx="11">
                  <c:v>検証技術者（n=140）</c:v>
                </c:pt>
                <c:pt idx="12">
                  <c:v>運用技術者（n=141）</c:v>
                </c:pt>
                <c:pt idx="13">
                  <c:v>モデルベース開発技術者（n=113）</c:v>
                </c:pt>
                <c:pt idx="14">
                  <c:v>製品／応用ドメインスペシャリスト（n=124）</c:v>
                </c:pt>
                <c:pt idx="15">
                  <c:v>UXデザイナー（n=115）</c:v>
                </c:pt>
                <c:pt idx="16">
                  <c:v>モデリング技術者（n=114）</c:v>
                </c:pt>
              </c:strCache>
            </c:strRef>
          </c:cat>
          <c:val>
            <c:numRef>
              <c:f>'23-2確保強化したい人材・位置づけ'!$P$42:$P$58</c:f>
              <c:numCache>
                <c:formatCode>0.0%</c:formatCode>
                <c:ptCount val="17"/>
                <c:pt idx="0">
                  <c:v>0.55696202531645567</c:v>
                </c:pt>
                <c:pt idx="1">
                  <c:v>0.48717948717948717</c:v>
                </c:pt>
                <c:pt idx="2">
                  <c:v>0.55769230769230771</c:v>
                </c:pt>
                <c:pt idx="3">
                  <c:v>0.53749999999999998</c:v>
                </c:pt>
                <c:pt idx="4">
                  <c:v>0.61875000000000002</c:v>
                </c:pt>
                <c:pt idx="5">
                  <c:v>0.47619047619047616</c:v>
                </c:pt>
                <c:pt idx="6">
                  <c:v>0.4779874213836478</c:v>
                </c:pt>
                <c:pt idx="7">
                  <c:v>0.43835616438356162</c:v>
                </c:pt>
                <c:pt idx="8">
                  <c:v>0.27777777777777779</c:v>
                </c:pt>
                <c:pt idx="9">
                  <c:v>0.29054054054054052</c:v>
                </c:pt>
                <c:pt idx="10">
                  <c:v>0.36184210526315791</c:v>
                </c:pt>
                <c:pt idx="11">
                  <c:v>0.35099337748344372</c:v>
                </c:pt>
                <c:pt idx="12">
                  <c:v>0.31125827814569534</c:v>
                </c:pt>
                <c:pt idx="13">
                  <c:v>0.23776223776223776</c:v>
                </c:pt>
                <c:pt idx="14">
                  <c:v>0.22818791946308725</c:v>
                </c:pt>
                <c:pt idx="15">
                  <c:v>0.31468531468531469</c:v>
                </c:pt>
                <c:pt idx="16">
                  <c:v>0.28472222222222221</c:v>
                </c:pt>
              </c:numCache>
            </c:numRef>
          </c:val>
          <c:extLst>
            <c:ext xmlns:c16="http://schemas.microsoft.com/office/drawing/2014/chart" uri="{C3380CC4-5D6E-409C-BE32-E72D297353CC}">
              <c16:uniqueId val="{00000001-CA4F-4BBD-B93B-7B34086C7B1C}"/>
            </c:ext>
          </c:extLst>
        </c:ser>
        <c:ser>
          <c:idx val="1"/>
          <c:order val="2"/>
          <c:tx>
            <c:strRef>
              <c:f>'23-2確保強化したい人材・位置づけ'!$Q$5</c:f>
              <c:strCache>
                <c:ptCount val="1"/>
                <c:pt idx="0">
                  <c:v>現状維持でよい</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'23-2確保強化したい人材・位置づけ'!$N$42:$N$58</c:f>
              <c:strCache>
                <c:ptCount val="17"/>
                <c:pt idx="0">
                  <c:v>ビジネスをデザイン／構築できる人材（n=150）</c:v>
                </c:pt>
                <c:pt idx="1">
                  <c:v>プロジェクトマネージャ（n=151）</c:v>
                </c:pt>
                <c:pt idx="2">
                  <c:v>システム全体を俯瞰して思考できる人材（n=148）</c:v>
                </c:pt>
                <c:pt idx="3">
                  <c:v>設計技術者（n=155）</c:v>
                </c:pt>
                <c:pt idx="4">
                  <c:v>複数の応用分野をまたいでとりまとめができる人材（n=151）</c:v>
                </c:pt>
                <c:pt idx="5">
                  <c:v>AI活用技術者（n=126）</c:v>
                </c:pt>
                <c:pt idx="6">
                  <c:v>実装技術者（n=152）</c:v>
                </c:pt>
                <c:pt idx="7">
                  <c:v>セーフティ／セキュリティ技術者（n=126）</c:v>
                </c:pt>
                <c:pt idx="8">
                  <c:v>データサイエンティスト（n=121）</c:v>
                </c:pt>
                <c:pt idx="9">
                  <c:v>開発プロセス管理技術者（n=125）</c:v>
                </c:pt>
                <c:pt idx="10">
                  <c:v>品質管理技術者（n=136）</c:v>
                </c:pt>
                <c:pt idx="11">
                  <c:v>検証技術者（n=140）</c:v>
                </c:pt>
                <c:pt idx="12">
                  <c:v>運用技術者（n=141）</c:v>
                </c:pt>
                <c:pt idx="13">
                  <c:v>モデルベース開発技術者（n=113）</c:v>
                </c:pt>
                <c:pt idx="14">
                  <c:v>製品／応用ドメインスペシャリスト（n=124）</c:v>
                </c:pt>
                <c:pt idx="15">
                  <c:v>UXデザイナー（n=115）</c:v>
                </c:pt>
                <c:pt idx="16">
                  <c:v>モデリング技術者（n=114）</c:v>
                </c:pt>
              </c:strCache>
            </c:strRef>
          </c:cat>
          <c:val>
            <c:numRef>
              <c:f>'23-2確保強化したい人材・位置づけ'!$Q$42:$Q$58</c:f>
              <c:numCache>
                <c:formatCode>0.0%</c:formatCode>
                <c:ptCount val="17"/>
                <c:pt idx="0">
                  <c:v>0.11392405063291139</c:v>
                </c:pt>
                <c:pt idx="1">
                  <c:v>0.21794871794871795</c:v>
                </c:pt>
                <c:pt idx="2">
                  <c:v>0.15384615384615385</c:v>
                </c:pt>
                <c:pt idx="3">
                  <c:v>0.18124999999999999</c:v>
                </c:pt>
                <c:pt idx="4">
                  <c:v>0.1125</c:v>
                </c:pt>
                <c:pt idx="5">
                  <c:v>0.12925170068027211</c:v>
                </c:pt>
                <c:pt idx="6">
                  <c:v>0.24528301886792453</c:v>
                </c:pt>
                <c:pt idx="7">
                  <c:v>0.21917808219178081</c:v>
                </c:pt>
                <c:pt idx="8">
                  <c:v>0.31944444444444442</c:v>
                </c:pt>
                <c:pt idx="9">
                  <c:v>0.33783783783783783</c:v>
                </c:pt>
                <c:pt idx="10">
                  <c:v>0.35526315789473684</c:v>
                </c:pt>
                <c:pt idx="11">
                  <c:v>0.40397350993377484</c:v>
                </c:pt>
                <c:pt idx="12">
                  <c:v>0.46357615894039733</c:v>
                </c:pt>
                <c:pt idx="13">
                  <c:v>0.2937062937062937</c:v>
                </c:pt>
                <c:pt idx="14">
                  <c:v>0.39597315436241609</c:v>
                </c:pt>
                <c:pt idx="15">
                  <c:v>0.25174825174825177</c:v>
                </c:pt>
                <c:pt idx="16">
                  <c:v>0.30555555555555558</c:v>
                </c:pt>
              </c:numCache>
            </c:numRef>
          </c:val>
          <c:extLst>
            <c:ext xmlns:c16="http://schemas.microsoft.com/office/drawing/2014/chart" uri="{C3380CC4-5D6E-409C-BE32-E72D297353CC}">
              <c16:uniqueId val="{00000002-CA4F-4BBD-B93B-7B34086C7B1C}"/>
            </c:ext>
          </c:extLst>
        </c:ser>
        <c:ser>
          <c:idx val="3"/>
          <c:order val="3"/>
          <c:tx>
            <c:strRef>
              <c:f>'23-2確保強化したい人材・位置づけ'!$R$5</c:f>
              <c:strCache>
                <c:ptCount val="1"/>
                <c:pt idx="0">
                  <c:v>余裕があり転換したい</c:v>
                </c:pt>
              </c:strCache>
            </c:strRef>
          </c:tx>
          <c:spPr>
            <a:solidFill>
              <a:schemeClr val="accent6">
                <a:lumMod val="40000"/>
                <a:lumOff val="60000"/>
              </a:schemeClr>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CA4F-4BBD-B93B-7B34086C7B1C}"/>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4F-4BBD-B93B-7B34086C7B1C}"/>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'23-2確保強化したい人材・位置づけ'!$N$42:$N$58</c:f>
              <c:strCache>
                <c:ptCount val="17"/>
                <c:pt idx="0">
                  <c:v>ビジネスをデザイン／構築できる人材（n=150）</c:v>
                </c:pt>
                <c:pt idx="1">
                  <c:v>プロジェクトマネージャ（n=151）</c:v>
                </c:pt>
                <c:pt idx="2">
                  <c:v>システム全体を俯瞰して思考できる人材（n=148）</c:v>
                </c:pt>
                <c:pt idx="3">
                  <c:v>設計技術者（n=155）</c:v>
                </c:pt>
                <c:pt idx="4">
                  <c:v>複数の応用分野をまたいでとりまとめができる人材（n=151）</c:v>
                </c:pt>
                <c:pt idx="5">
                  <c:v>AI活用技術者（n=126）</c:v>
                </c:pt>
                <c:pt idx="6">
                  <c:v>実装技術者（n=152）</c:v>
                </c:pt>
                <c:pt idx="7">
                  <c:v>セーフティ／セキュリティ技術者（n=126）</c:v>
                </c:pt>
                <c:pt idx="8">
                  <c:v>データサイエンティスト（n=121）</c:v>
                </c:pt>
                <c:pt idx="9">
                  <c:v>開発プロセス管理技術者（n=125）</c:v>
                </c:pt>
                <c:pt idx="10">
                  <c:v>品質管理技術者（n=136）</c:v>
                </c:pt>
                <c:pt idx="11">
                  <c:v>検証技術者（n=140）</c:v>
                </c:pt>
                <c:pt idx="12">
                  <c:v>運用技術者（n=141）</c:v>
                </c:pt>
                <c:pt idx="13">
                  <c:v>モデルベース開発技術者（n=113）</c:v>
                </c:pt>
                <c:pt idx="14">
                  <c:v>製品／応用ドメインスペシャリスト（n=124）</c:v>
                </c:pt>
                <c:pt idx="15">
                  <c:v>UXデザイナー（n=115）</c:v>
                </c:pt>
                <c:pt idx="16">
                  <c:v>モデリング技術者（n=114）</c:v>
                </c:pt>
              </c:strCache>
            </c:strRef>
          </c:cat>
          <c:val>
            <c:numRef>
              <c:f>'23-2確保強化したい人材・位置づけ'!$R$42:$R$58</c:f>
              <c:numCache>
                <c:formatCode>0.0%</c:formatCode>
                <c:ptCount val="17"/>
                <c:pt idx="0">
                  <c:v>3.1645569620253167E-2</c:v>
                </c:pt>
                <c:pt idx="1">
                  <c:v>6.41025641025641E-3</c:v>
                </c:pt>
                <c:pt idx="2">
                  <c:v>2.564102564102564E-2</c:v>
                </c:pt>
                <c:pt idx="3">
                  <c:v>1.2500000000000001E-2</c:v>
                </c:pt>
                <c:pt idx="4">
                  <c:v>2.5000000000000001E-2</c:v>
                </c:pt>
                <c:pt idx="5">
                  <c:v>4.7619047619047616E-2</c:v>
                </c:pt>
                <c:pt idx="6">
                  <c:v>1.8867924528301886E-2</c:v>
                </c:pt>
                <c:pt idx="7">
                  <c:v>4.7945205479452052E-2</c:v>
                </c:pt>
                <c:pt idx="8">
                  <c:v>3.4722222222222224E-2</c:v>
                </c:pt>
                <c:pt idx="9">
                  <c:v>2.7027027027027029E-2</c:v>
                </c:pt>
                <c:pt idx="10">
                  <c:v>2.6315789473684209E-2</c:v>
                </c:pt>
                <c:pt idx="11">
                  <c:v>3.9735099337748346E-2</c:v>
                </c:pt>
                <c:pt idx="12">
                  <c:v>3.3112582781456956E-2</c:v>
                </c:pt>
                <c:pt idx="13">
                  <c:v>3.4965034965034968E-2</c:v>
                </c:pt>
                <c:pt idx="14">
                  <c:v>4.0268456375838924E-2</c:v>
                </c:pt>
                <c:pt idx="15">
                  <c:v>4.195804195804196E-2</c:v>
                </c:pt>
                <c:pt idx="16">
                  <c:v>2.7777777777777776E-2</c:v>
                </c:pt>
              </c:numCache>
            </c:numRef>
          </c:val>
          <c:extLst>
            <c:ext xmlns:c16="http://schemas.microsoft.com/office/drawing/2014/chart" uri="{C3380CC4-5D6E-409C-BE32-E72D297353CC}">
              <c16:uniqueId val="{00000007-CA4F-4BBD-B93B-7B34086C7B1C}"/>
            </c:ext>
          </c:extLst>
        </c:ser>
        <c:ser>
          <c:idx val="4"/>
          <c:order val="4"/>
          <c:tx>
            <c:strRef>
              <c:f>'23-2確保強化したい人材・位置づけ'!$S$5</c:f>
              <c:strCache>
                <c:ptCount val="1"/>
                <c:pt idx="0">
                  <c:v>必要性がない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'23-2確保強化したい人材・位置づけ'!$N$42:$N$58</c:f>
              <c:strCache>
                <c:ptCount val="17"/>
                <c:pt idx="0">
                  <c:v>ビジネスをデザイン／構築できる人材（n=150）</c:v>
                </c:pt>
                <c:pt idx="1">
                  <c:v>プロジェクトマネージャ（n=151）</c:v>
                </c:pt>
                <c:pt idx="2">
                  <c:v>システム全体を俯瞰して思考できる人材（n=148）</c:v>
                </c:pt>
                <c:pt idx="3">
                  <c:v>設計技術者（n=155）</c:v>
                </c:pt>
                <c:pt idx="4">
                  <c:v>複数の応用分野をまたいでとりまとめができる人材（n=151）</c:v>
                </c:pt>
                <c:pt idx="5">
                  <c:v>AI活用技術者（n=126）</c:v>
                </c:pt>
                <c:pt idx="6">
                  <c:v>実装技術者（n=152）</c:v>
                </c:pt>
                <c:pt idx="7">
                  <c:v>セーフティ／セキュリティ技術者（n=126）</c:v>
                </c:pt>
                <c:pt idx="8">
                  <c:v>データサイエンティスト（n=121）</c:v>
                </c:pt>
                <c:pt idx="9">
                  <c:v>開発プロセス管理技術者（n=125）</c:v>
                </c:pt>
                <c:pt idx="10">
                  <c:v>品質管理技術者（n=136）</c:v>
                </c:pt>
                <c:pt idx="11">
                  <c:v>検証技術者（n=140）</c:v>
                </c:pt>
                <c:pt idx="12">
                  <c:v>運用技術者（n=141）</c:v>
                </c:pt>
                <c:pt idx="13">
                  <c:v>モデルベース開発技術者（n=113）</c:v>
                </c:pt>
                <c:pt idx="14">
                  <c:v>製品／応用ドメインスペシャリスト（n=124）</c:v>
                </c:pt>
                <c:pt idx="15">
                  <c:v>UXデザイナー（n=115）</c:v>
                </c:pt>
                <c:pt idx="16">
                  <c:v>モデリング技術者（n=114）</c:v>
                </c:pt>
              </c:strCache>
            </c:strRef>
          </c:cat>
          <c:val>
            <c:numRef>
              <c:f>'23-2確保強化したい人材・位置づけ'!$S$42:$S$58</c:f>
              <c:numCache>
                <c:formatCode>0.0%</c:formatCode>
                <c:ptCount val="17"/>
                <c:pt idx="0">
                  <c:v>3.7974683544303799E-2</c:v>
                </c:pt>
                <c:pt idx="1">
                  <c:v>2.564102564102564E-2</c:v>
                </c:pt>
                <c:pt idx="2">
                  <c:v>2.564102564102564E-2</c:v>
                </c:pt>
                <c:pt idx="3">
                  <c:v>6.2500000000000003E-3</c:v>
                </c:pt>
                <c:pt idx="4">
                  <c:v>2.5000000000000001E-2</c:v>
                </c:pt>
                <c:pt idx="5">
                  <c:v>0.10884353741496598</c:v>
                </c:pt>
                <c:pt idx="6">
                  <c:v>3.7735849056603772E-2</c:v>
                </c:pt>
                <c:pt idx="7">
                  <c:v>8.2191780821917804E-2</c:v>
                </c:pt>
                <c:pt idx="8">
                  <c:v>0.15277777777777779</c:v>
                </c:pt>
                <c:pt idx="9">
                  <c:v>9.45945945945946E-2</c:v>
                </c:pt>
                <c:pt idx="10">
                  <c:v>7.2368421052631582E-2</c:v>
                </c:pt>
                <c:pt idx="11">
                  <c:v>5.2980132450331126E-2</c:v>
                </c:pt>
                <c:pt idx="12">
                  <c:v>6.6225165562913912E-2</c:v>
                </c:pt>
                <c:pt idx="13">
                  <c:v>0.16783216783216784</c:v>
                </c:pt>
                <c:pt idx="14">
                  <c:v>0.12080536912751678</c:v>
                </c:pt>
                <c:pt idx="15">
                  <c:v>0.16783216783216784</c:v>
                </c:pt>
                <c:pt idx="16">
                  <c:v>0.14583333333333334</c:v>
                </c:pt>
              </c:numCache>
            </c:numRef>
          </c:val>
          <c:extLst>
            <c:ext xmlns:c16="http://schemas.microsoft.com/office/drawing/2014/chart" uri="{C3380CC4-5D6E-409C-BE32-E72D297353CC}">
              <c16:uniqueId val="{0000000A-CA4F-4BBD-B93B-7B34086C7B1C}"/>
            </c:ext>
          </c:extLst>
        </c:ser>
        <c:ser>
          <c:idx val="5"/>
          <c:order val="5"/>
          <c:tx>
            <c:strRef>
              <c:f>'23-2確保強化したい人材・位置づけ'!$T$5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'23-2確保強化したい人材・位置づけ'!$N$42:$N$58</c:f>
              <c:strCache>
                <c:ptCount val="17"/>
                <c:pt idx="0">
                  <c:v>ビジネスをデザイン／構築できる人材（n=150）</c:v>
                </c:pt>
                <c:pt idx="1">
                  <c:v>プロジェクトマネージャ（n=151）</c:v>
                </c:pt>
                <c:pt idx="2">
                  <c:v>システム全体を俯瞰して思考できる人材（n=148）</c:v>
                </c:pt>
                <c:pt idx="3">
                  <c:v>設計技術者（n=155）</c:v>
                </c:pt>
                <c:pt idx="4">
                  <c:v>複数の応用分野をまたいでとりまとめができる人材（n=151）</c:v>
                </c:pt>
                <c:pt idx="5">
                  <c:v>AI活用技術者（n=126）</c:v>
                </c:pt>
                <c:pt idx="6">
                  <c:v>実装技術者（n=152）</c:v>
                </c:pt>
                <c:pt idx="7">
                  <c:v>セーフティ／セキュリティ技術者（n=126）</c:v>
                </c:pt>
                <c:pt idx="8">
                  <c:v>データサイエンティスト（n=121）</c:v>
                </c:pt>
                <c:pt idx="9">
                  <c:v>開発プロセス管理技術者（n=125）</c:v>
                </c:pt>
                <c:pt idx="10">
                  <c:v>品質管理技術者（n=136）</c:v>
                </c:pt>
                <c:pt idx="11">
                  <c:v>検証技術者（n=140）</c:v>
                </c:pt>
                <c:pt idx="12">
                  <c:v>運用技術者（n=141）</c:v>
                </c:pt>
                <c:pt idx="13">
                  <c:v>モデルベース開発技術者（n=113）</c:v>
                </c:pt>
                <c:pt idx="14">
                  <c:v>製品／応用ドメインスペシャリスト（n=124）</c:v>
                </c:pt>
                <c:pt idx="15">
                  <c:v>UXデザイナー（n=115）</c:v>
                </c:pt>
                <c:pt idx="16">
                  <c:v>モデリング技術者（n=114）</c:v>
                </c:pt>
              </c:strCache>
            </c:strRef>
          </c:cat>
          <c:val>
            <c:numRef>
              <c:f>'23-2確保強化したい人材・位置づけ'!$T$42:$T$58</c:f>
              <c:numCache>
                <c:formatCode>0.0%</c:formatCode>
                <c:ptCount val="17"/>
                <c:pt idx="0">
                  <c:v>5.0632911392405063E-2</c:v>
                </c:pt>
                <c:pt idx="1">
                  <c:v>3.2051282051282048E-2</c:v>
                </c:pt>
                <c:pt idx="2">
                  <c:v>5.128205128205128E-2</c:v>
                </c:pt>
                <c:pt idx="3">
                  <c:v>3.125E-2</c:v>
                </c:pt>
                <c:pt idx="4">
                  <c:v>5.6250000000000001E-2</c:v>
                </c:pt>
                <c:pt idx="5">
                  <c:v>0.14285714285714285</c:v>
                </c:pt>
                <c:pt idx="6">
                  <c:v>4.40251572327044E-2</c:v>
                </c:pt>
                <c:pt idx="7">
                  <c:v>0.13698630136986301</c:v>
                </c:pt>
                <c:pt idx="8">
                  <c:v>0.15972222222222221</c:v>
                </c:pt>
                <c:pt idx="9">
                  <c:v>0.1554054054054054</c:v>
                </c:pt>
                <c:pt idx="10">
                  <c:v>0.10526315789473684</c:v>
                </c:pt>
                <c:pt idx="11">
                  <c:v>7.2847682119205295E-2</c:v>
                </c:pt>
                <c:pt idx="12">
                  <c:v>6.6225165562913912E-2</c:v>
                </c:pt>
                <c:pt idx="13">
                  <c:v>0.20979020979020979</c:v>
                </c:pt>
                <c:pt idx="14">
                  <c:v>0.16778523489932887</c:v>
                </c:pt>
                <c:pt idx="15">
                  <c:v>0.19580419580419581</c:v>
                </c:pt>
                <c:pt idx="16">
                  <c:v>0.20833333333333334</c:v>
                </c:pt>
              </c:numCache>
            </c:numRef>
          </c:val>
          <c:extLst>
            <c:ext xmlns:c16="http://schemas.microsoft.com/office/drawing/2014/chart" uri="{C3380CC4-5D6E-409C-BE32-E72D297353CC}">
              <c16:uniqueId val="{0000000B-CA4F-4BBD-B93B-7B34086C7B1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2278796178145721"/>
          <c:h val="6.163826690044345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15139220314224"/>
          <c:y val="0.21059237283724805"/>
          <c:w val="0.41704216163730978"/>
          <c:h val="0.5722810852609429"/>
        </c:manualLayout>
      </c:layout>
      <c:pieChart>
        <c:varyColors val="1"/>
        <c:ser>
          <c:idx val="0"/>
          <c:order val="0"/>
          <c:spPr>
            <a:ln w="3175">
              <a:solidFill>
                <a:sysClr val="windowText" lastClr="000000">
                  <a:lumMod val="50000"/>
                  <a:lumOff val="50000"/>
                </a:sysClr>
              </a:solidFill>
            </a:ln>
          </c:spPr>
          <c:dPt>
            <c:idx val="0"/>
            <c:bubble3D val="0"/>
            <c:spPr>
              <a:solidFill>
                <a:srgbClr val="8FAADC"/>
              </a:solidFill>
              <a:ln w="3175">
                <a:solidFill>
                  <a:sysClr val="windowText" lastClr="000000">
                    <a:lumMod val="50000"/>
                    <a:lumOff val="50000"/>
                  </a:sysClr>
                </a:solidFill>
              </a:ln>
              <a:effectLst/>
            </c:spPr>
            <c:extLst>
              <c:ext xmlns:c16="http://schemas.microsoft.com/office/drawing/2014/chart" uri="{C3380CC4-5D6E-409C-BE32-E72D297353CC}">
                <c16:uniqueId val="{00000001-41CC-4808-B4B6-D5AF8B16C6BA}"/>
              </c:ext>
            </c:extLst>
          </c:dPt>
          <c:dPt>
            <c:idx val="1"/>
            <c:bubble3D val="0"/>
            <c:spPr>
              <a:solidFill>
                <a:srgbClr val="B4C6E7"/>
              </a:solidFill>
              <a:ln w="3175">
                <a:solidFill>
                  <a:sysClr val="windowText" lastClr="000000">
                    <a:lumMod val="50000"/>
                    <a:lumOff val="50000"/>
                  </a:sysClr>
                </a:solidFill>
              </a:ln>
              <a:effectLst/>
            </c:spPr>
            <c:extLst>
              <c:ext xmlns:c16="http://schemas.microsoft.com/office/drawing/2014/chart" uri="{C3380CC4-5D6E-409C-BE32-E72D297353CC}">
                <c16:uniqueId val="{00000003-41CC-4808-B4B6-D5AF8B16C6BA}"/>
              </c:ext>
            </c:extLst>
          </c:dPt>
          <c:dPt>
            <c:idx val="2"/>
            <c:bubble3D val="0"/>
            <c:spPr>
              <a:solidFill>
                <a:srgbClr val="D9E1F2"/>
              </a:solidFill>
              <a:ln w="3175">
                <a:solidFill>
                  <a:sysClr val="windowText" lastClr="000000">
                    <a:lumMod val="50000"/>
                    <a:lumOff val="50000"/>
                  </a:sysClr>
                </a:solidFill>
              </a:ln>
              <a:effectLst/>
            </c:spPr>
            <c:extLst>
              <c:ext xmlns:c16="http://schemas.microsoft.com/office/drawing/2014/chart" uri="{C3380CC4-5D6E-409C-BE32-E72D297353CC}">
                <c16:uniqueId val="{00000005-41CC-4808-B4B6-D5AF8B16C6BA}"/>
              </c:ext>
            </c:extLst>
          </c:dPt>
          <c:dPt>
            <c:idx val="3"/>
            <c:bubble3D val="0"/>
            <c:spPr>
              <a:solidFill>
                <a:srgbClr val="A9D18E"/>
              </a:solidFill>
              <a:ln w="3175">
                <a:solidFill>
                  <a:sysClr val="windowText" lastClr="000000">
                    <a:lumMod val="50000"/>
                    <a:lumOff val="50000"/>
                  </a:sysClr>
                </a:solidFill>
              </a:ln>
              <a:effectLst/>
            </c:spPr>
            <c:extLst>
              <c:ext xmlns:c16="http://schemas.microsoft.com/office/drawing/2014/chart" uri="{C3380CC4-5D6E-409C-BE32-E72D297353CC}">
                <c16:uniqueId val="{00000007-41CC-4808-B4B6-D5AF8B16C6BA}"/>
              </c:ext>
            </c:extLst>
          </c:dPt>
          <c:dPt>
            <c:idx val="4"/>
            <c:bubble3D val="0"/>
            <c:spPr>
              <a:solidFill>
                <a:srgbClr val="C6E0B4"/>
              </a:solidFill>
              <a:ln w="3175">
                <a:solidFill>
                  <a:sysClr val="windowText" lastClr="000000">
                    <a:lumMod val="50000"/>
                    <a:lumOff val="50000"/>
                  </a:sysClr>
                </a:solidFill>
              </a:ln>
              <a:effectLst/>
            </c:spPr>
            <c:extLst>
              <c:ext xmlns:c16="http://schemas.microsoft.com/office/drawing/2014/chart" uri="{C3380CC4-5D6E-409C-BE32-E72D297353CC}">
                <c16:uniqueId val="{00000009-41CC-4808-B4B6-D5AF8B16C6BA}"/>
              </c:ext>
            </c:extLst>
          </c:dPt>
          <c:dPt>
            <c:idx val="5"/>
            <c:bubble3D val="0"/>
            <c:spPr>
              <a:solidFill>
                <a:srgbClr val="E2EFDA"/>
              </a:solidFill>
              <a:ln w="3175">
                <a:solidFill>
                  <a:sysClr val="windowText" lastClr="000000">
                    <a:lumMod val="50000"/>
                    <a:lumOff val="50000"/>
                  </a:sysClr>
                </a:solidFill>
              </a:ln>
              <a:effectLst/>
            </c:spPr>
            <c:extLst>
              <c:ext xmlns:c16="http://schemas.microsoft.com/office/drawing/2014/chart" uri="{C3380CC4-5D6E-409C-BE32-E72D297353CC}">
                <c16:uniqueId val="{0000000B-41CC-4808-B4B6-D5AF8B16C6BA}"/>
              </c:ext>
            </c:extLst>
          </c:dPt>
          <c:dPt>
            <c:idx val="6"/>
            <c:bubble3D val="0"/>
            <c:spPr>
              <a:solidFill>
                <a:srgbClr val="FFD966"/>
              </a:solidFill>
              <a:ln w="3175">
                <a:solidFill>
                  <a:sysClr val="windowText" lastClr="000000">
                    <a:lumMod val="50000"/>
                    <a:lumOff val="50000"/>
                  </a:sysClr>
                </a:solidFill>
              </a:ln>
              <a:effectLst/>
            </c:spPr>
            <c:extLst>
              <c:ext xmlns:c16="http://schemas.microsoft.com/office/drawing/2014/chart" uri="{C3380CC4-5D6E-409C-BE32-E72D297353CC}">
                <c16:uniqueId val="{0000000D-41CC-4808-B4B6-D5AF8B16C6BA}"/>
              </c:ext>
            </c:extLst>
          </c:dPt>
          <c:dPt>
            <c:idx val="7"/>
            <c:bubble3D val="0"/>
            <c:spPr>
              <a:solidFill>
                <a:srgbClr val="FFE699"/>
              </a:solidFill>
              <a:ln w="3175">
                <a:solidFill>
                  <a:sysClr val="windowText" lastClr="000000">
                    <a:lumMod val="50000"/>
                    <a:lumOff val="50000"/>
                  </a:sysClr>
                </a:solidFill>
              </a:ln>
              <a:effectLst/>
            </c:spPr>
            <c:extLst>
              <c:ext xmlns:c16="http://schemas.microsoft.com/office/drawing/2014/chart" uri="{C3380CC4-5D6E-409C-BE32-E72D297353CC}">
                <c16:uniqueId val="{0000000F-41CC-4808-B4B6-D5AF8B16C6BA}"/>
              </c:ext>
            </c:extLst>
          </c:dPt>
          <c:dPt>
            <c:idx val="8"/>
            <c:bubble3D val="0"/>
            <c:spPr>
              <a:solidFill>
                <a:srgbClr val="FFF2CC"/>
              </a:solidFill>
              <a:ln w="3175">
                <a:solidFill>
                  <a:sysClr val="windowText" lastClr="000000">
                    <a:lumMod val="50000"/>
                    <a:lumOff val="50000"/>
                  </a:sysClr>
                </a:solidFill>
              </a:ln>
              <a:effectLst/>
            </c:spPr>
            <c:extLst>
              <c:ext xmlns:c16="http://schemas.microsoft.com/office/drawing/2014/chart" uri="{C3380CC4-5D6E-409C-BE32-E72D297353CC}">
                <c16:uniqueId val="{00000011-41CC-4808-B4B6-D5AF8B16C6BA}"/>
              </c:ext>
            </c:extLst>
          </c:dPt>
          <c:dPt>
            <c:idx val="9"/>
            <c:bubble3D val="0"/>
            <c:spPr>
              <a:solidFill>
                <a:srgbClr val="F4B183"/>
              </a:solidFill>
              <a:ln w="3175">
                <a:solidFill>
                  <a:sysClr val="windowText" lastClr="000000">
                    <a:lumMod val="50000"/>
                    <a:lumOff val="50000"/>
                  </a:sysClr>
                </a:solidFill>
              </a:ln>
              <a:effectLst/>
            </c:spPr>
            <c:extLst>
              <c:ext xmlns:c16="http://schemas.microsoft.com/office/drawing/2014/chart" uri="{C3380CC4-5D6E-409C-BE32-E72D297353CC}">
                <c16:uniqueId val="{00000013-41CC-4808-B4B6-D5AF8B16C6BA}"/>
              </c:ext>
            </c:extLst>
          </c:dPt>
          <c:dPt>
            <c:idx val="10"/>
            <c:bubble3D val="0"/>
            <c:spPr>
              <a:solidFill>
                <a:srgbClr val="F8CBAD"/>
              </a:solidFill>
              <a:ln w="3175">
                <a:solidFill>
                  <a:sysClr val="windowText" lastClr="000000">
                    <a:lumMod val="50000"/>
                    <a:lumOff val="50000"/>
                  </a:sysClr>
                </a:solidFill>
              </a:ln>
              <a:effectLst/>
            </c:spPr>
            <c:extLst>
              <c:ext xmlns:c16="http://schemas.microsoft.com/office/drawing/2014/chart" uri="{C3380CC4-5D6E-409C-BE32-E72D297353CC}">
                <c16:uniqueId val="{00000015-41CC-4808-B4B6-D5AF8B16C6BA}"/>
              </c:ext>
            </c:extLst>
          </c:dPt>
          <c:dPt>
            <c:idx val="11"/>
            <c:bubble3D val="0"/>
            <c:spPr>
              <a:solidFill>
                <a:srgbClr val="FCE4D6"/>
              </a:solidFill>
              <a:ln w="3175">
                <a:solidFill>
                  <a:sysClr val="windowText" lastClr="000000">
                    <a:lumMod val="50000"/>
                    <a:lumOff val="50000"/>
                  </a:sysClr>
                </a:solidFill>
              </a:ln>
              <a:effectLst/>
            </c:spPr>
            <c:extLst>
              <c:ext xmlns:c16="http://schemas.microsoft.com/office/drawing/2014/chart" uri="{C3380CC4-5D6E-409C-BE32-E72D297353CC}">
                <c16:uniqueId val="{00000017-41CC-4808-B4B6-D5AF8B16C6BA}"/>
              </c:ext>
            </c:extLst>
          </c:dPt>
          <c:dLbls>
            <c:dLbl>
              <c:idx val="4"/>
              <c:layout>
                <c:manualLayout>
                  <c:x val="-2.3886482939632546E-2"/>
                  <c:y val="-4.230169145523477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1CC-4808-B4B6-D5AF8B16C6BA}"/>
                </c:ext>
              </c:extLst>
            </c:dLbl>
            <c:dLbl>
              <c:idx val="6"/>
              <c:layout>
                <c:manualLayout>
                  <c:x val="-1.4016038451625072E-2"/>
                  <c:y val="2.454377357005963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1CC-4808-B4B6-D5AF8B16C6BA}"/>
                </c:ext>
              </c:extLst>
            </c:dLbl>
            <c:dLbl>
              <c:idx val="7"/>
              <c:layout>
                <c:manualLayout>
                  <c:x val="-1.4001880470335399E-2"/>
                  <c:y val="8.074659832403177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1CC-4808-B4B6-D5AF8B16C6BA}"/>
                </c:ext>
              </c:extLst>
            </c:dLbl>
            <c:dLbl>
              <c:idx val="8"/>
              <c:layout>
                <c:manualLayout>
                  <c:x val="-3.0393555577337087E-2"/>
                  <c:y val="-1.799333434498417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41CC-4808-B4B6-D5AF8B16C6BA}"/>
                </c:ext>
              </c:extLst>
            </c:dLbl>
            <c:dLbl>
              <c:idx val="9"/>
              <c:layout>
                <c:manualLayout>
                  <c:x val="-5.2013700569586478E-2"/>
                  <c:y val="-8.867681689681706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41CC-4808-B4B6-D5AF8B16C6BA}"/>
                </c:ext>
              </c:extLst>
            </c:dLbl>
            <c:dLbl>
              <c:idx val="10"/>
              <c:layout>
                <c:manualLayout>
                  <c:x val="-2.2711852408490434E-2"/>
                  <c:y val="-3.879652891354319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41CC-4808-B4B6-D5AF8B16C6BA}"/>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'3-7取引先（納品先）の位置づけ_主要'!$C$6:$C$10</c:f>
              <c:strCache>
                <c:ptCount val="5"/>
                <c:pt idx="0">
                  <c:v>A．ユーザー企業 (n=545)</c:v>
                </c:pt>
                <c:pt idx="1">
                  <c:v>B．メーカー企業 (n=349)</c:v>
                </c:pt>
                <c:pt idx="2">
                  <c:v>C．サブシステム提供企業 (n=130)</c:v>
                </c:pt>
                <c:pt idx="3">
                  <c:v>D．サービス提供企業 (n=136)</c:v>
                </c:pt>
                <c:pt idx="4">
                  <c:v>E．その他 (n=54)</c:v>
                </c:pt>
              </c:strCache>
            </c:strRef>
          </c:cat>
          <c:val>
            <c:numRef>
              <c:f>'3-7取引先（納品先）の位置づけ_主要'!$D$6:$D$10</c:f>
              <c:numCache>
                <c:formatCode>0</c:formatCode>
                <c:ptCount val="5"/>
                <c:pt idx="0">
                  <c:v>545</c:v>
                </c:pt>
                <c:pt idx="1">
                  <c:v>349</c:v>
                </c:pt>
                <c:pt idx="2">
                  <c:v>130</c:v>
                </c:pt>
                <c:pt idx="3">
                  <c:v>136</c:v>
                </c:pt>
                <c:pt idx="4">
                  <c:v>54</c:v>
                </c:pt>
              </c:numCache>
            </c:numRef>
          </c:val>
          <c:extLst>
            <c:ext xmlns:c16="http://schemas.microsoft.com/office/drawing/2014/chart" uri="{C3380CC4-5D6E-409C-BE32-E72D297353CC}">
              <c16:uniqueId val="{00000018-41CC-4808-B4B6-D5AF8B16C6BA}"/>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5840857392825882"/>
          <c:y val="0.10186640282530129"/>
          <c:w val="0.42285761154855639"/>
          <c:h val="0.78373912684998148"/>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4">
    <c:autoUpdate val="0"/>
  </c:externalData>
</c:chartSpace>
</file>

<file path=ppt/charts/chart2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72174508339557"/>
          <c:y val="0.12416454425871909"/>
          <c:w val="0.57868091859596704"/>
          <c:h val="0.72979590853841003"/>
        </c:manualLayout>
      </c:layout>
      <c:barChart>
        <c:barDir val="bar"/>
        <c:grouping val="stacked"/>
        <c:varyColors val="0"/>
        <c:ser>
          <c:idx val="0"/>
          <c:order val="0"/>
          <c:tx>
            <c:strRef>
              <c:f>'23-2確保強化したい人材・位置づけ'!$O$5</c:f>
              <c:strCache>
                <c:ptCount val="1"/>
                <c:pt idx="0">
                  <c:v>最優先で確保・強化したい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'23-2確保強化したい人材・位置づけ'!$N$60:$N$76</c:f>
              <c:strCache>
                <c:ptCount val="17"/>
                <c:pt idx="0">
                  <c:v>ビジネスをデザイン／構築できる人材（n=291）</c:v>
                </c:pt>
                <c:pt idx="1">
                  <c:v>プロジェクトマネージャ（n=301）</c:v>
                </c:pt>
                <c:pt idx="2">
                  <c:v>システム全体を俯瞰して思考できる人材（n=292）</c:v>
                </c:pt>
                <c:pt idx="3">
                  <c:v>設計技術者（n=300）</c:v>
                </c:pt>
                <c:pt idx="4">
                  <c:v>複数の応用分野をまたいでとりまとめができる人材（n=278）</c:v>
                </c:pt>
                <c:pt idx="5">
                  <c:v>AI活用技術者（n=270）</c:v>
                </c:pt>
                <c:pt idx="6">
                  <c:v>実装技術者（n=290）</c:v>
                </c:pt>
                <c:pt idx="7">
                  <c:v>セーフティ／セキュリティ技術者（n=264）</c:v>
                </c:pt>
                <c:pt idx="8">
                  <c:v>データサイエンティスト（n=242）</c:v>
                </c:pt>
                <c:pt idx="9">
                  <c:v>開発プロセス管理技術者（n=251）</c:v>
                </c:pt>
                <c:pt idx="10">
                  <c:v>品質管理技術者（n=252）</c:v>
                </c:pt>
                <c:pt idx="11">
                  <c:v>検証技術者（n=279）</c:v>
                </c:pt>
                <c:pt idx="12">
                  <c:v>運用技術者（n=281）</c:v>
                </c:pt>
                <c:pt idx="13">
                  <c:v>モデルベース開発技術者（n=223）</c:v>
                </c:pt>
                <c:pt idx="14">
                  <c:v>製品／応用ドメインスペシャリスト（n=236）</c:v>
                </c:pt>
                <c:pt idx="15">
                  <c:v>UXデザイナー（n=232）</c:v>
                </c:pt>
                <c:pt idx="16">
                  <c:v>モデリング技術者（n=225）</c:v>
                </c:pt>
              </c:strCache>
            </c:strRef>
          </c:cat>
          <c:val>
            <c:numRef>
              <c:f>'23-2確保強化したい人材・位置づけ'!$O$60:$O$76</c:f>
              <c:numCache>
                <c:formatCode>0.0%</c:formatCode>
                <c:ptCount val="17"/>
                <c:pt idx="0">
                  <c:v>0.22611464968152867</c:v>
                </c:pt>
                <c:pt idx="1">
                  <c:v>0.28980891719745222</c:v>
                </c:pt>
                <c:pt idx="2">
                  <c:v>0.20257234726688103</c:v>
                </c:pt>
                <c:pt idx="3">
                  <c:v>0.19488817891373802</c:v>
                </c:pt>
                <c:pt idx="4">
                  <c:v>0.18360655737704917</c:v>
                </c:pt>
                <c:pt idx="5">
                  <c:v>0.12418300653594772</c:v>
                </c:pt>
                <c:pt idx="6">
                  <c:v>0.16233766233766234</c:v>
                </c:pt>
                <c:pt idx="7">
                  <c:v>9.7315436241610737E-2</c:v>
                </c:pt>
                <c:pt idx="8">
                  <c:v>8.7837837837837843E-2</c:v>
                </c:pt>
                <c:pt idx="9">
                  <c:v>7.1917808219178078E-2</c:v>
                </c:pt>
                <c:pt idx="10">
                  <c:v>6.5292096219931275E-2</c:v>
                </c:pt>
                <c:pt idx="11">
                  <c:v>7.2847682119205295E-2</c:v>
                </c:pt>
                <c:pt idx="12">
                  <c:v>4.9342105263157895E-2</c:v>
                </c:pt>
                <c:pt idx="13">
                  <c:v>5.8823529411764705E-2</c:v>
                </c:pt>
                <c:pt idx="14">
                  <c:v>4.4982698961937718E-2</c:v>
                </c:pt>
                <c:pt idx="15">
                  <c:v>4.778156996587031E-2</c:v>
                </c:pt>
                <c:pt idx="16">
                  <c:v>5.4982817869415807E-2</c:v>
                </c:pt>
              </c:numCache>
            </c:numRef>
          </c:val>
          <c:extLst>
            <c:ext xmlns:c16="http://schemas.microsoft.com/office/drawing/2014/chart" uri="{C3380CC4-5D6E-409C-BE32-E72D297353CC}">
              <c16:uniqueId val="{00000000-1C02-421D-87D6-E788AE8B2A64}"/>
            </c:ext>
          </c:extLst>
        </c:ser>
        <c:ser>
          <c:idx val="2"/>
          <c:order val="1"/>
          <c:tx>
            <c:strRef>
              <c:f>'23-2確保強化したい人材・位置づけ'!$P$5</c:f>
              <c:strCache>
                <c:ptCount val="1"/>
                <c:pt idx="0">
                  <c:v>確保・強化したい</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'23-2確保強化したい人材・位置づけ'!$N$60:$N$76</c:f>
              <c:strCache>
                <c:ptCount val="17"/>
                <c:pt idx="0">
                  <c:v>ビジネスをデザイン／構築できる人材（n=291）</c:v>
                </c:pt>
                <c:pt idx="1">
                  <c:v>プロジェクトマネージャ（n=301）</c:v>
                </c:pt>
                <c:pt idx="2">
                  <c:v>システム全体を俯瞰して思考できる人材（n=292）</c:v>
                </c:pt>
                <c:pt idx="3">
                  <c:v>設計技術者（n=300）</c:v>
                </c:pt>
                <c:pt idx="4">
                  <c:v>複数の応用分野をまたいでとりまとめができる人材（n=278）</c:v>
                </c:pt>
                <c:pt idx="5">
                  <c:v>AI活用技術者（n=270）</c:v>
                </c:pt>
                <c:pt idx="6">
                  <c:v>実装技術者（n=290）</c:v>
                </c:pt>
                <c:pt idx="7">
                  <c:v>セーフティ／セキュリティ技術者（n=264）</c:v>
                </c:pt>
                <c:pt idx="8">
                  <c:v>データサイエンティスト（n=242）</c:v>
                </c:pt>
                <c:pt idx="9">
                  <c:v>開発プロセス管理技術者（n=251）</c:v>
                </c:pt>
                <c:pt idx="10">
                  <c:v>品質管理技術者（n=252）</c:v>
                </c:pt>
                <c:pt idx="11">
                  <c:v>検証技術者（n=279）</c:v>
                </c:pt>
                <c:pt idx="12">
                  <c:v>運用技術者（n=281）</c:v>
                </c:pt>
                <c:pt idx="13">
                  <c:v>モデルベース開発技術者（n=223）</c:v>
                </c:pt>
                <c:pt idx="14">
                  <c:v>製品／応用ドメインスペシャリスト（n=236）</c:v>
                </c:pt>
                <c:pt idx="15">
                  <c:v>UXデザイナー（n=232）</c:v>
                </c:pt>
                <c:pt idx="16">
                  <c:v>モデリング技術者（n=225）</c:v>
                </c:pt>
              </c:strCache>
            </c:strRef>
          </c:cat>
          <c:val>
            <c:numRef>
              <c:f>'23-2確保強化したい人材・位置づけ'!$P$60:$P$76</c:f>
              <c:numCache>
                <c:formatCode>0.0%</c:formatCode>
                <c:ptCount val="17"/>
                <c:pt idx="0">
                  <c:v>0.56050955414012738</c:v>
                </c:pt>
                <c:pt idx="1">
                  <c:v>0.5</c:v>
                </c:pt>
                <c:pt idx="2">
                  <c:v>0.59807073954983925</c:v>
                </c:pt>
                <c:pt idx="3">
                  <c:v>0.55271565495207664</c:v>
                </c:pt>
                <c:pt idx="4">
                  <c:v>0.53442622950819674</c:v>
                </c:pt>
                <c:pt idx="5">
                  <c:v>0.46405228758169936</c:v>
                </c:pt>
                <c:pt idx="6">
                  <c:v>0.45779220779220781</c:v>
                </c:pt>
                <c:pt idx="7">
                  <c:v>0.48322147651006714</c:v>
                </c:pt>
                <c:pt idx="8">
                  <c:v>0.33783783783783783</c:v>
                </c:pt>
                <c:pt idx="9">
                  <c:v>0.39383561643835618</c:v>
                </c:pt>
                <c:pt idx="10">
                  <c:v>0.44673539518900346</c:v>
                </c:pt>
                <c:pt idx="11">
                  <c:v>0.38079470198675497</c:v>
                </c:pt>
                <c:pt idx="12">
                  <c:v>0.32236842105263158</c:v>
                </c:pt>
                <c:pt idx="13">
                  <c:v>0.22145328719723184</c:v>
                </c:pt>
                <c:pt idx="14">
                  <c:v>0.29757785467128028</c:v>
                </c:pt>
                <c:pt idx="15">
                  <c:v>0.32423208191126279</c:v>
                </c:pt>
                <c:pt idx="16">
                  <c:v>0.24054982817869416</c:v>
                </c:pt>
              </c:numCache>
            </c:numRef>
          </c:val>
          <c:extLst>
            <c:ext xmlns:c16="http://schemas.microsoft.com/office/drawing/2014/chart" uri="{C3380CC4-5D6E-409C-BE32-E72D297353CC}">
              <c16:uniqueId val="{00000001-1C02-421D-87D6-E788AE8B2A64}"/>
            </c:ext>
          </c:extLst>
        </c:ser>
        <c:ser>
          <c:idx val="1"/>
          <c:order val="2"/>
          <c:tx>
            <c:strRef>
              <c:f>'23-2確保強化したい人材・位置づけ'!$Q$5</c:f>
              <c:strCache>
                <c:ptCount val="1"/>
                <c:pt idx="0">
                  <c:v>現状維持でよい</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'23-2確保強化したい人材・位置づけ'!$N$60:$N$76</c:f>
              <c:strCache>
                <c:ptCount val="17"/>
                <c:pt idx="0">
                  <c:v>ビジネスをデザイン／構築できる人材（n=291）</c:v>
                </c:pt>
                <c:pt idx="1">
                  <c:v>プロジェクトマネージャ（n=301）</c:v>
                </c:pt>
                <c:pt idx="2">
                  <c:v>システム全体を俯瞰して思考できる人材（n=292）</c:v>
                </c:pt>
                <c:pt idx="3">
                  <c:v>設計技術者（n=300）</c:v>
                </c:pt>
                <c:pt idx="4">
                  <c:v>複数の応用分野をまたいでとりまとめができる人材（n=278）</c:v>
                </c:pt>
                <c:pt idx="5">
                  <c:v>AI活用技術者（n=270）</c:v>
                </c:pt>
                <c:pt idx="6">
                  <c:v>実装技術者（n=290）</c:v>
                </c:pt>
                <c:pt idx="7">
                  <c:v>セーフティ／セキュリティ技術者（n=264）</c:v>
                </c:pt>
                <c:pt idx="8">
                  <c:v>データサイエンティスト（n=242）</c:v>
                </c:pt>
                <c:pt idx="9">
                  <c:v>開発プロセス管理技術者（n=251）</c:v>
                </c:pt>
                <c:pt idx="10">
                  <c:v>品質管理技術者（n=252）</c:v>
                </c:pt>
                <c:pt idx="11">
                  <c:v>検証技術者（n=279）</c:v>
                </c:pt>
                <c:pt idx="12">
                  <c:v>運用技術者（n=281）</c:v>
                </c:pt>
                <c:pt idx="13">
                  <c:v>モデルベース開発技術者（n=223）</c:v>
                </c:pt>
                <c:pt idx="14">
                  <c:v>製品／応用ドメインスペシャリスト（n=236）</c:v>
                </c:pt>
                <c:pt idx="15">
                  <c:v>UXデザイナー（n=232）</c:v>
                </c:pt>
                <c:pt idx="16">
                  <c:v>モデリング技術者（n=225）</c:v>
                </c:pt>
              </c:strCache>
            </c:strRef>
          </c:cat>
          <c:val>
            <c:numRef>
              <c:f>'23-2確保強化したい人材・位置づけ'!$Q$60:$Q$76</c:f>
              <c:numCache>
                <c:formatCode>0.0%</c:formatCode>
                <c:ptCount val="17"/>
                <c:pt idx="0">
                  <c:v>9.5541401273885357E-2</c:v>
                </c:pt>
                <c:pt idx="1">
                  <c:v>0.13057324840764331</c:v>
                </c:pt>
                <c:pt idx="2">
                  <c:v>9.9678456591639875E-2</c:v>
                </c:pt>
                <c:pt idx="3">
                  <c:v>0.1757188498402556</c:v>
                </c:pt>
                <c:pt idx="4">
                  <c:v>0.14098360655737704</c:v>
                </c:pt>
                <c:pt idx="5">
                  <c:v>0.15686274509803921</c:v>
                </c:pt>
                <c:pt idx="6">
                  <c:v>0.27272727272727271</c:v>
                </c:pt>
                <c:pt idx="7">
                  <c:v>0.20469798657718122</c:v>
                </c:pt>
                <c:pt idx="8">
                  <c:v>0.2195945945945946</c:v>
                </c:pt>
                <c:pt idx="9">
                  <c:v>0.29452054794520549</c:v>
                </c:pt>
                <c:pt idx="10">
                  <c:v>0.26804123711340205</c:v>
                </c:pt>
                <c:pt idx="11">
                  <c:v>0.39072847682119205</c:v>
                </c:pt>
                <c:pt idx="12">
                  <c:v>0.39802631578947367</c:v>
                </c:pt>
                <c:pt idx="13">
                  <c:v>0.26989619377162632</c:v>
                </c:pt>
                <c:pt idx="14">
                  <c:v>0.3217993079584775</c:v>
                </c:pt>
                <c:pt idx="15">
                  <c:v>0.23208191126279865</c:v>
                </c:pt>
                <c:pt idx="16">
                  <c:v>0.27835051546391754</c:v>
                </c:pt>
              </c:numCache>
            </c:numRef>
          </c:val>
          <c:extLst>
            <c:ext xmlns:c16="http://schemas.microsoft.com/office/drawing/2014/chart" uri="{C3380CC4-5D6E-409C-BE32-E72D297353CC}">
              <c16:uniqueId val="{00000002-1C02-421D-87D6-E788AE8B2A64}"/>
            </c:ext>
          </c:extLst>
        </c:ser>
        <c:ser>
          <c:idx val="3"/>
          <c:order val="3"/>
          <c:tx>
            <c:strRef>
              <c:f>'23-2確保強化したい人材・位置づけ'!$R$5</c:f>
              <c:strCache>
                <c:ptCount val="1"/>
                <c:pt idx="0">
                  <c:v>余裕があり転換したい</c:v>
                </c:pt>
              </c:strCache>
            </c:strRef>
          </c:tx>
          <c:spPr>
            <a:solidFill>
              <a:schemeClr val="accent6">
                <a:lumMod val="40000"/>
                <a:lumOff val="60000"/>
              </a:schemeClr>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02-421D-87D6-E788AE8B2A64}"/>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02-421D-87D6-E788AE8B2A64}"/>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C02-421D-87D6-E788AE8B2A64}"/>
                </c:ext>
              </c:extLst>
            </c:dLbl>
            <c:dLbl>
              <c:idx val="10"/>
              <c:delete val="1"/>
              <c:extLst>
                <c:ext xmlns:c15="http://schemas.microsoft.com/office/drawing/2012/chart" uri="{CE6537A1-D6FC-4f65-9D91-7224C49458BB}"/>
                <c:ext xmlns:c16="http://schemas.microsoft.com/office/drawing/2014/chart" uri="{C3380CC4-5D6E-409C-BE32-E72D297353CC}">
                  <c16:uniqueId val="{00000000-B448-471D-952D-A995BF42B0B8}"/>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'23-2確保強化したい人材・位置づけ'!$N$60:$N$76</c:f>
              <c:strCache>
                <c:ptCount val="17"/>
                <c:pt idx="0">
                  <c:v>ビジネスをデザイン／構築できる人材（n=291）</c:v>
                </c:pt>
                <c:pt idx="1">
                  <c:v>プロジェクトマネージャ（n=301）</c:v>
                </c:pt>
                <c:pt idx="2">
                  <c:v>システム全体を俯瞰して思考できる人材（n=292）</c:v>
                </c:pt>
                <c:pt idx="3">
                  <c:v>設計技術者（n=300）</c:v>
                </c:pt>
                <c:pt idx="4">
                  <c:v>複数の応用分野をまたいでとりまとめができる人材（n=278）</c:v>
                </c:pt>
                <c:pt idx="5">
                  <c:v>AI活用技術者（n=270）</c:v>
                </c:pt>
                <c:pt idx="6">
                  <c:v>実装技術者（n=290）</c:v>
                </c:pt>
                <c:pt idx="7">
                  <c:v>セーフティ／セキュリティ技術者（n=264）</c:v>
                </c:pt>
                <c:pt idx="8">
                  <c:v>データサイエンティスト（n=242）</c:v>
                </c:pt>
                <c:pt idx="9">
                  <c:v>開発プロセス管理技術者（n=251）</c:v>
                </c:pt>
                <c:pt idx="10">
                  <c:v>品質管理技術者（n=252）</c:v>
                </c:pt>
                <c:pt idx="11">
                  <c:v>検証技術者（n=279）</c:v>
                </c:pt>
                <c:pt idx="12">
                  <c:v>運用技術者（n=281）</c:v>
                </c:pt>
                <c:pt idx="13">
                  <c:v>モデルベース開発技術者（n=223）</c:v>
                </c:pt>
                <c:pt idx="14">
                  <c:v>製品／応用ドメインスペシャリスト（n=236）</c:v>
                </c:pt>
                <c:pt idx="15">
                  <c:v>UXデザイナー（n=232）</c:v>
                </c:pt>
                <c:pt idx="16">
                  <c:v>モデリング技術者（n=225）</c:v>
                </c:pt>
              </c:strCache>
            </c:strRef>
          </c:cat>
          <c:val>
            <c:numRef>
              <c:f>'23-2確保強化したい人材・位置づけ'!$R$60:$R$76</c:f>
              <c:numCache>
                <c:formatCode>0.0%</c:formatCode>
                <c:ptCount val="17"/>
                <c:pt idx="0">
                  <c:v>1.5923566878980892E-2</c:v>
                </c:pt>
                <c:pt idx="1">
                  <c:v>1.2738853503184714E-2</c:v>
                </c:pt>
                <c:pt idx="2">
                  <c:v>1.607717041800643E-2</c:v>
                </c:pt>
                <c:pt idx="3">
                  <c:v>6.3897763578274758E-3</c:v>
                </c:pt>
                <c:pt idx="4">
                  <c:v>1.6393442622950821E-2</c:v>
                </c:pt>
                <c:pt idx="5">
                  <c:v>2.6143790849673203E-2</c:v>
                </c:pt>
                <c:pt idx="6">
                  <c:v>9.74025974025974E-3</c:v>
                </c:pt>
                <c:pt idx="7">
                  <c:v>2.3489932885906041E-2</c:v>
                </c:pt>
                <c:pt idx="8">
                  <c:v>1.0135135135135136E-2</c:v>
                </c:pt>
                <c:pt idx="9">
                  <c:v>1.3698630136986301E-2</c:v>
                </c:pt>
                <c:pt idx="10">
                  <c:v>3.4364261168384879E-3</c:v>
                </c:pt>
                <c:pt idx="11">
                  <c:v>2.6490066225165563E-2</c:v>
                </c:pt>
                <c:pt idx="12">
                  <c:v>2.3026315789473683E-2</c:v>
                </c:pt>
                <c:pt idx="13">
                  <c:v>2.4221453287197232E-2</c:v>
                </c:pt>
                <c:pt idx="14">
                  <c:v>1.0380622837370242E-2</c:v>
                </c:pt>
                <c:pt idx="15">
                  <c:v>2.7303754266211604E-2</c:v>
                </c:pt>
                <c:pt idx="16">
                  <c:v>2.7491408934707903E-2</c:v>
                </c:pt>
              </c:numCache>
            </c:numRef>
          </c:val>
          <c:extLst>
            <c:ext xmlns:c16="http://schemas.microsoft.com/office/drawing/2014/chart" uri="{C3380CC4-5D6E-409C-BE32-E72D297353CC}">
              <c16:uniqueId val="{00000007-1C02-421D-87D6-E788AE8B2A64}"/>
            </c:ext>
          </c:extLst>
        </c:ser>
        <c:ser>
          <c:idx val="4"/>
          <c:order val="4"/>
          <c:tx>
            <c:strRef>
              <c:f>'23-2確保強化したい人材・位置づけ'!$S$5</c:f>
              <c:strCache>
                <c:ptCount val="1"/>
                <c:pt idx="0">
                  <c:v>必要性がない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'23-2確保強化したい人材・位置づけ'!$N$60:$N$76</c:f>
              <c:strCache>
                <c:ptCount val="17"/>
                <c:pt idx="0">
                  <c:v>ビジネスをデザイン／構築できる人材（n=291）</c:v>
                </c:pt>
                <c:pt idx="1">
                  <c:v>プロジェクトマネージャ（n=301）</c:v>
                </c:pt>
                <c:pt idx="2">
                  <c:v>システム全体を俯瞰して思考できる人材（n=292）</c:v>
                </c:pt>
                <c:pt idx="3">
                  <c:v>設計技術者（n=300）</c:v>
                </c:pt>
                <c:pt idx="4">
                  <c:v>複数の応用分野をまたいでとりまとめができる人材（n=278）</c:v>
                </c:pt>
                <c:pt idx="5">
                  <c:v>AI活用技術者（n=270）</c:v>
                </c:pt>
                <c:pt idx="6">
                  <c:v>実装技術者（n=290）</c:v>
                </c:pt>
                <c:pt idx="7">
                  <c:v>セーフティ／セキュリティ技術者（n=264）</c:v>
                </c:pt>
                <c:pt idx="8">
                  <c:v>データサイエンティスト（n=242）</c:v>
                </c:pt>
                <c:pt idx="9">
                  <c:v>開発プロセス管理技術者（n=251）</c:v>
                </c:pt>
                <c:pt idx="10">
                  <c:v>品質管理技術者（n=252）</c:v>
                </c:pt>
                <c:pt idx="11">
                  <c:v>検証技術者（n=279）</c:v>
                </c:pt>
                <c:pt idx="12">
                  <c:v>運用技術者（n=281）</c:v>
                </c:pt>
                <c:pt idx="13">
                  <c:v>モデルベース開発技術者（n=223）</c:v>
                </c:pt>
                <c:pt idx="14">
                  <c:v>製品／応用ドメインスペシャリスト（n=236）</c:v>
                </c:pt>
                <c:pt idx="15">
                  <c:v>UXデザイナー（n=232）</c:v>
                </c:pt>
                <c:pt idx="16">
                  <c:v>モデリング技術者（n=225）</c:v>
                </c:pt>
              </c:strCache>
            </c:strRef>
          </c:cat>
          <c:val>
            <c:numRef>
              <c:f>'23-2確保強化したい人材・位置づけ'!$S$60:$S$76</c:f>
              <c:numCache>
                <c:formatCode>0.0%</c:formatCode>
                <c:ptCount val="17"/>
                <c:pt idx="0">
                  <c:v>2.8662420382165606E-2</c:v>
                </c:pt>
                <c:pt idx="1">
                  <c:v>2.5477707006369428E-2</c:v>
                </c:pt>
                <c:pt idx="2">
                  <c:v>2.2508038585209004E-2</c:v>
                </c:pt>
                <c:pt idx="3">
                  <c:v>2.8753993610223641E-2</c:v>
                </c:pt>
                <c:pt idx="4">
                  <c:v>3.6065573770491806E-2</c:v>
                </c:pt>
                <c:pt idx="5">
                  <c:v>0.1111111111111111</c:v>
                </c:pt>
                <c:pt idx="6">
                  <c:v>3.896103896103896E-2</c:v>
                </c:pt>
                <c:pt idx="7">
                  <c:v>7.7181208053691275E-2</c:v>
                </c:pt>
                <c:pt idx="8">
                  <c:v>0.16216216216216217</c:v>
                </c:pt>
                <c:pt idx="9">
                  <c:v>8.5616438356164379E-2</c:v>
                </c:pt>
                <c:pt idx="10">
                  <c:v>8.247422680412371E-2</c:v>
                </c:pt>
                <c:pt idx="11">
                  <c:v>5.2980132450331126E-2</c:v>
                </c:pt>
                <c:pt idx="12">
                  <c:v>0.13157894736842105</c:v>
                </c:pt>
                <c:pt idx="13">
                  <c:v>0.1972318339100346</c:v>
                </c:pt>
                <c:pt idx="14">
                  <c:v>0.14186851211072665</c:v>
                </c:pt>
                <c:pt idx="15">
                  <c:v>0.16040955631399317</c:v>
                </c:pt>
                <c:pt idx="16">
                  <c:v>0.1718213058419244</c:v>
                </c:pt>
              </c:numCache>
            </c:numRef>
          </c:val>
          <c:extLst>
            <c:ext xmlns:c16="http://schemas.microsoft.com/office/drawing/2014/chart" uri="{C3380CC4-5D6E-409C-BE32-E72D297353CC}">
              <c16:uniqueId val="{00000008-1C02-421D-87D6-E788AE8B2A64}"/>
            </c:ext>
          </c:extLst>
        </c:ser>
        <c:ser>
          <c:idx val="5"/>
          <c:order val="5"/>
          <c:tx>
            <c:strRef>
              <c:f>'23-2確保強化したい人材・位置づけ'!$T$5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'23-2確保強化したい人材・位置づけ'!$N$60:$N$76</c:f>
              <c:strCache>
                <c:ptCount val="17"/>
                <c:pt idx="0">
                  <c:v>ビジネスをデザイン／構築できる人材（n=291）</c:v>
                </c:pt>
                <c:pt idx="1">
                  <c:v>プロジェクトマネージャ（n=301）</c:v>
                </c:pt>
                <c:pt idx="2">
                  <c:v>システム全体を俯瞰して思考できる人材（n=292）</c:v>
                </c:pt>
                <c:pt idx="3">
                  <c:v>設計技術者（n=300）</c:v>
                </c:pt>
                <c:pt idx="4">
                  <c:v>複数の応用分野をまたいでとりまとめができる人材（n=278）</c:v>
                </c:pt>
                <c:pt idx="5">
                  <c:v>AI活用技術者（n=270）</c:v>
                </c:pt>
                <c:pt idx="6">
                  <c:v>実装技術者（n=290）</c:v>
                </c:pt>
                <c:pt idx="7">
                  <c:v>セーフティ／セキュリティ技術者（n=264）</c:v>
                </c:pt>
                <c:pt idx="8">
                  <c:v>データサイエンティスト（n=242）</c:v>
                </c:pt>
                <c:pt idx="9">
                  <c:v>開発プロセス管理技術者（n=251）</c:v>
                </c:pt>
                <c:pt idx="10">
                  <c:v>品質管理技術者（n=252）</c:v>
                </c:pt>
                <c:pt idx="11">
                  <c:v>検証技術者（n=279）</c:v>
                </c:pt>
                <c:pt idx="12">
                  <c:v>運用技術者（n=281）</c:v>
                </c:pt>
                <c:pt idx="13">
                  <c:v>モデルベース開発技術者（n=223）</c:v>
                </c:pt>
                <c:pt idx="14">
                  <c:v>製品／応用ドメインスペシャリスト（n=236）</c:v>
                </c:pt>
                <c:pt idx="15">
                  <c:v>UXデザイナー（n=232）</c:v>
                </c:pt>
                <c:pt idx="16">
                  <c:v>モデリング技術者（n=225）</c:v>
                </c:pt>
              </c:strCache>
            </c:strRef>
          </c:cat>
          <c:val>
            <c:numRef>
              <c:f>'23-2確保強化したい人材・位置づけ'!$T$60:$T$76</c:f>
              <c:numCache>
                <c:formatCode>0.0%</c:formatCode>
                <c:ptCount val="17"/>
                <c:pt idx="0">
                  <c:v>7.32484076433121E-2</c:v>
                </c:pt>
                <c:pt idx="1">
                  <c:v>4.1401273885350316E-2</c:v>
                </c:pt>
                <c:pt idx="2">
                  <c:v>6.1093247588424437E-2</c:v>
                </c:pt>
                <c:pt idx="3">
                  <c:v>4.1533546325878593E-2</c:v>
                </c:pt>
                <c:pt idx="4">
                  <c:v>8.8524590163934422E-2</c:v>
                </c:pt>
                <c:pt idx="5">
                  <c:v>0.11764705882352941</c:v>
                </c:pt>
                <c:pt idx="6">
                  <c:v>5.844155844155844E-2</c:v>
                </c:pt>
                <c:pt idx="7">
                  <c:v>0.11409395973154363</c:v>
                </c:pt>
                <c:pt idx="8">
                  <c:v>0.18243243243243243</c:v>
                </c:pt>
                <c:pt idx="9">
                  <c:v>0.1404109589041096</c:v>
                </c:pt>
                <c:pt idx="10">
                  <c:v>0.13402061855670103</c:v>
                </c:pt>
                <c:pt idx="11">
                  <c:v>7.6158940397350994E-2</c:v>
                </c:pt>
                <c:pt idx="12">
                  <c:v>7.5657894736842105E-2</c:v>
                </c:pt>
                <c:pt idx="13">
                  <c:v>0.22837370242214533</c:v>
                </c:pt>
                <c:pt idx="14">
                  <c:v>0.18339100346020762</c:v>
                </c:pt>
                <c:pt idx="15">
                  <c:v>0.20819112627986347</c:v>
                </c:pt>
                <c:pt idx="16">
                  <c:v>0.22680412371134021</c:v>
                </c:pt>
              </c:numCache>
            </c:numRef>
          </c:val>
          <c:extLst>
            <c:ext xmlns:c16="http://schemas.microsoft.com/office/drawing/2014/chart" uri="{C3380CC4-5D6E-409C-BE32-E72D297353CC}">
              <c16:uniqueId val="{00000009-1C02-421D-87D6-E788AE8B2A64}"/>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2997828784444663"/>
          <c:h val="8.03303176656944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792002641667942"/>
          <c:y val="6.4344975343991098E-2"/>
          <c:w val="0.57873736527614894"/>
          <c:h val="0.80796583119417753"/>
        </c:manualLayout>
      </c:layout>
      <c:barChart>
        <c:barDir val="bar"/>
        <c:grouping val="percentStacked"/>
        <c:varyColors val="0"/>
        <c:ser>
          <c:idx val="0"/>
          <c:order val="0"/>
          <c:tx>
            <c:strRef>
              <c:f>'24-1人材の確保・強化においての取り組み'!$M$6</c:f>
              <c:strCache>
                <c:ptCount val="1"/>
                <c:pt idx="0">
                  <c:v>実施中</c:v>
                </c:pt>
              </c:strCache>
            </c:strRef>
          </c:tx>
          <c:spPr>
            <a:solidFill>
              <a:srgbClr val="ED7D31">
                <a:lumMod val="60000"/>
                <a:lumOff val="40000"/>
              </a:srgbClr>
            </a:solidFill>
            <a:ln>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'24-1人材の確保・強化においての取り組み'!$L$7:$L$16</c:f>
              <c:strCache>
                <c:ptCount val="10"/>
                <c:pt idx="0">
                  <c:v>不足人材の雇用 (n=1030)</c:v>
                </c:pt>
                <c:pt idx="1">
                  <c:v>社内人材の配置転換 (n=972)</c:v>
                </c:pt>
                <c:pt idx="2">
                  <c:v>外部専門家の活用 (n=969)</c:v>
                </c:pt>
                <c:pt idx="3">
                  <c:v>就労条件の多様化 (n=958)</c:v>
                </c:pt>
                <c:pt idx="4">
                  <c:v>公的支援制度（雇用調整助成金等）の活用 (n=950)</c:v>
                </c:pt>
                <c:pt idx="5">
                  <c:v>社内人材のリスキリング (n=963)</c:v>
                </c:pt>
                <c:pt idx="6">
                  <c:v>組織の改革 (n=955)</c:v>
                </c:pt>
                <c:pt idx="7">
                  <c:v>自動化/AI等ツールの活用 (n=952)</c:v>
                </c:pt>
                <c:pt idx="8">
                  <c:v>スキル標準・ナレッジマネジメントの導入 (n=949)</c:v>
                </c:pt>
                <c:pt idx="9">
                  <c:v>その他 (n=10)</c:v>
                </c:pt>
              </c:strCache>
            </c:strRef>
          </c:cat>
          <c:val>
            <c:numRef>
              <c:f>'24-1人材の確保・強化においての取り組み'!$M$7:$M$16</c:f>
              <c:numCache>
                <c:formatCode>0.0%</c:formatCode>
                <c:ptCount val="10"/>
                <c:pt idx="0">
                  <c:v>0.55048543689320384</c:v>
                </c:pt>
                <c:pt idx="1">
                  <c:v>0.2839506172839506</c:v>
                </c:pt>
                <c:pt idx="2">
                  <c:v>0.26109391124871001</c:v>
                </c:pt>
                <c:pt idx="3">
                  <c:v>0.25887265135699372</c:v>
                </c:pt>
                <c:pt idx="4">
                  <c:v>0.20105263157894737</c:v>
                </c:pt>
                <c:pt idx="5">
                  <c:v>0.17964693665628245</c:v>
                </c:pt>
                <c:pt idx="6">
                  <c:v>0.16125654450261781</c:v>
                </c:pt>
                <c:pt idx="7">
                  <c:v>0.13655462184873948</c:v>
                </c:pt>
                <c:pt idx="8">
                  <c:v>0.12223393045310854</c:v>
                </c:pt>
                <c:pt idx="9">
                  <c:v>0.1</c:v>
                </c:pt>
              </c:numCache>
            </c:numRef>
          </c:val>
          <c:extLst>
            <c:ext xmlns:c16="http://schemas.microsoft.com/office/drawing/2014/chart" uri="{C3380CC4-5D6E-409C-BE32-E72D297353CC}">
              <c16:uniqueId val="{00000000-D29A-43E2-B0E0-FFABC3E3417A}"/>
            </c:ext>
          </c:extLst>
        </c:ser>
        <c:ser>
          <c:idx val="1"/>
          <c:order val="1"/>
          <c:tx>
            <c:strRef>
              <c:f>'24-1人材の確保・強化においての取り組み'!$N$6</c:f>
              <c:strCache>
                <c:ptCount val="1"/>
                <c:pt idx="0">
                  <c:v>準備中</c:v>
                </c:pt>
              </c:strCache>
            </c:strRef>
          </c:tx>
          <c:spPr>
            <a:solidFill>
              <a:srgbClr val="ED7D31">
                <a:lumMod val="40000"/>
                <a:lumOff val="60000"/>
              </a:srgbClr>
            </a:solidFill>
            <a:ln>
              <a:solidFill>
                <a:sysClr val="windowText" lastClr="000000"/>
              </a:solidFill>
            </a:ln>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1-D29A-43E2-B0E0-FFABC3E3417A}"/>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'24-1人材の確保・強化においての取り組み'!$L$7:$L$16</c:f>
              <c:strCache>
                <c:ptCount val="10"/>
                <c:pt idx="0">
                  <c:v>不足人材の雇用 (n=1030)</c:v>
                </c:pt>
                <c:pt idx="1">
                  <c:v>社内人材の配置転換 (n=972)</c:v>
                </c:pt>
                <c:pt idx="2">
                  <c:v>外部専門家の活用 (n=969)</c:v>
                </c:pt>
                <c:pt idx="3">
                  <c:v>就労条件の多様化 (n=958)</c:v>
                </c:pt>
                <c:pt idx="4">
                  <c:v>公的支援制度（雇用調整助成金等）の活用 (n=950)</c:v>
                </c:pt>
                <c:pt idx="5">
                  <c:v>社内人材のリスキリング (n=963)</c:v>
                </c:pt>
                <c:pt idx="6">
                  <c:v>組織の改革 (n=955)</c:v>
                </c:pt>
                <c:pt idx="7">
                  <c:v>自動化/AI等ツールの活用 (n=952)</c:v>
                </c:pt>
                <c:pt idx="8">
                  <c:v>スキル標準・ナレッジマネジメントの導入 (n=949)</c:v>
                </c:pt>
                <c:pt idx="9">
                  <c:v>その他 (n=10)</c:v>
                </c:pt>
              </c:strCache>
            </c:strRef>
          </c:cat>
          <c:val>
            <c:numRef>
              <c:f>'24-1人材の確保・強化においての取り組み'!$N$7:$N$16</c:f>
              <c:numCache>
                <c:formatCode>0.0%</c:formatCode>
                <c:ptCount val="10"/>
                <c:pt idx="0">
                  <c:v>9.9029126213592236E-2</c:v>
                </c:pt>
                <c:pt idx="1">
                  <c:v>6.9958847736625515E-2</c:v>
                </c:pt>
                <c:pt idx="2">
                  <c:v>5.9855521155830753E-2</c:v>
                </c:pt>
                <c:pt idx="3">
                  <c:v>5.9498956158663886E-2</c:v>
                </c:pt>
                <c:pt idx="4">
                  <c:v>4.5263157894736845E-2</c:v>
                </c:pt>
                <c:pt idx="5">
                  <c:v>8.8265835929387332E-2</c:v>
                </c:pt>
                <c:pt idx="6">
                  <c:v>0.11413612565445026</c:v>
                </c:pt>
                <c:pt idx="7">
                  <c:v>7.2478991596638662E-2</c:v>
                </c:pt>
                <c:pt idx="8">
                  <c:v>9.0621707060063228E-2</c:v>
                </c:pt>
                <c:pt idx="9">
                  <c:v>0</c:v>
                </c:pt>
              </c:numCache>
            </c:numRef>
          </c:val>
          <c:extLst>
            <c:ext xmlns:c16="http://schemas.microsoft.com/office/drawing/2014/chart" uri="{C3380CC4-5D6E-409C-BE32-E72D297353CC}">
              <c16:uniqueId val="{00000002-D29A-43E2-B0E0-FFABC3E3417A}"/>
            </c:ext>
          </c:extLst>
        </c:ser>
        <c:ser>
          <c:idx val="2"/>
          <c:order val="2"/>
          <c:tx>
            <c:strRef>
              <c:f>'24-1人材の確保・強化においての取り組み'!$O$6</c:f>
              <c:strCache>
                <c:ptCount val="1"/>
                <c:pt idx="0">
                  <c:v>検討中</c:v>
                </c:pt>
              </c:strCache>
            </c:strRef>
          </c:tx>
          <c:spPr>
            <a:solidFill>
              <a:srgbClr val="70AD47">
                <a:lumMod val="40000"/>
                <a:lumOff val="60000"/>
              </a:srgbClr>
            </a:solidFill>
            <a:ln>
              <a:solidFill>
                <a:sysClr val="windowText" lastClr="000000"/>
              </a:solidFill>
            </a:ln>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3-D29A-43E2-B0E0-FFABC3E3417A}"/>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'24-1人材の確保・強化においての取り組み'!$L$7:$L$16</c:f>
              <c:strCache>
                <c:ptCount val="10"/>
                <c:pt idx="0">
                  <c:v>不足人材の雇用 (n=1030)</c:v>
                </c:pt>
                <c:pt idx="1">
                  <c:v>社内人材の配置転換 (n=972)</c:v>
                </c:pt>
                <c:pt idx="2">
                  <c:v>外部専門家の活用 (n=969)</c:v>
                </c:pt>
                <c:pt idx="3">
                  <c:v>就労条件の多様化 (n=958)</c:v>
                </c:pt>
                <c:pt idx="4">
                  <c:v>公的支援制度（雇用調整助成金等）の活用 (n=950)</c:v>
                </c:pt>
                <c:pt idx="5">
                  <c:v>社内人材のリスキリング (n=963)</c:v>
                </c:pt>
                <c:pt idx="6">
                  <c:v>組織の改革 (n=955)</c:v>
                </c:pt>
                <c:pt idx="7">
                  <c:v>自動化/AI等ツールの活用 (n=952)</c:v>
                </c:pt>
                <c:pt idx="8">
                  <c:v>スキル標準・ナレッジマネジメントの導入 (n=949)</c:v>
                </c:pt>
                <c:pt idx="9">
                  <c:v>その他 (n=10)</c:v>
                </c:pt>
              </c:strCache>
            </c:strRef>
          </c:cat>
          <c:val>
            <c:numRef>
              <c:f>'24-1人材の確保・強化においての取り組み'!$O$7:$O$16</c:f>
              <c:numCache>
                <c:formatCode>0.0%</c:formatCode>
                <c:ptCount val="10"/>
                <c:pt idx="0">
                  <c:v>0.17864077669902911</c:v>
                </c:pt>
                <c:pt idx="1">
                  <c:v>0.2551440329218107</c:v>
                </c:pt>
                <c:pt idx="2">
                  <c:v>0.21362229102167182</c:v>
                </c:pt>
                <c:pt idx="3">
                  <c:v>0.23068893528183715</c:v>
                </c:pt>
                <c:pt idx="4">
                  <c:v>0.18842105263157893</c:v>
                </c:pt>
                <c:pt idx="5">
                  <c:v>0.25233644859813081</c:v>
                </c:pt>
                <c:pt idx="6">
                  <c:v>0.25654450261780104</c:v>
                </c:pt>
                <c:pt idx="7">
                  <c:v>0.2657563025210084</c:v>
                </c:pt>
                <c:pt idx="8">
                  <c:v>0.26027397260273971</c:v>
                </c:pt>
                <c:pt idx="9">
                  <c:v>0</c:v>
                </c:pt>
              </c:numCache>
            </c:numRef>
          </c:val>
          <c:extLst>
            <c:ext xmlns:c16="http://schemas.microsoft.com/office/drawing/2014/chart" uri="{C3380CC4-5D6E-409C-BE32-E72D297353CC}">
              <c16:uniqueId val="{00000004-D29A-43E2-B0E0-FFABC3E3417A}"/>
            </c:ext>
          </c:extLst>
        </c:ser>
        <c:ser>
          <c:idx val="3"/>
          <c:order val="3"/>
          <c:tx>
            <c:strRef>
              <c:f>'24-1人材の確保・強化においての取り組み'!$P$6</c:f>
              <c:strCache>
                <c:ptCount val="1"/>
                <c:pt idx="0">
                  <c:v>実施／検討していない</c:v>
                </c:pt>
              </c:strCache>
            </c:strRef>
          </c:tx>
          <c:spPr>
            <a:solidFill>
              <a:srgbClr val="70AD47">
                <a:lumMod val="60000"/>
                <a:lumOff val="40000"/>
              </a:srgbClr>
            </a:solidFill>
            <a:ln>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'24-1人材の確保・強化においての取り組み'!$L$7:$L$16</c:f>
              <c:strCache>
                <c:ptCount val="10"/>
                <c:pt idx="0">
                  <c:v>不足人材の雇用 (n=1030)</c:v>
                </c:pt>
                <c:pt idx="1">
                  <c:v>社内人材の配置転換 (n=972)</c:v>
                </c:pt>
                <c:pt idx="2">
                  <c:v>外部専門家の活用 (n=969)</c:v>
                </c:pt>
                <c:pt idx="3">
                  <c:v>就労条件の多様化 (n=958)</c:v>
                </c:pt>
                <c:pt idx="4">
                  <c:v>公的支援制度（雇用調整助成金等）の活用 (n=950)</c:v>
                </c:pt>
                <c:pt idx="5">
                  <c:v>社内人材のリスキリング (n=963)</c:v>
                </c:pt>
                <c:pt idx="6">
                  <c:v>組織の改革 (n=955)</c:v>
                </c:pt>
                <c:pt idx="7">
                  <c:v>自動化/AI等ツールの活用 (n=952)</c:v>
                </c:pt>
                <c:pt idx="8">
                  <c:v>スキル標準・ナレッジマネジメントの導入 (n=949)</c:v>
                </c:pt>
                <c:pt idx="9">
                  <c:v>その他 (n=10)</c:v>
                </c:pt>
              </c:strCache>
            </c:strRef>
          </c:cat>
          <c:val>
            <c:numRef>
              <c:f>'24-1人材の確保・強化においての取り組み'!$P$7:$P$16</c:f>
              <c:numCache>
                <c:formatCode>0.0%</c:formatCode>
                <c:ptCount val="10"/>
                <c:pt idx="0">
                  <c:v>0.13203883495145632</c:v>
                </c:pt>
                <c:pt idx="1">
                  <c:v>0.33641975308641975</c:v>
                </c:pt>
                <c:pt idx="2">
                  <c:v>0.38906088751289991</c:v>
                </c:pt>
                <c:pt idx="3">
                  <c:v>0.37056367432150311</c:v>
                </c:pt>
                <c:pt idx="4">
                  <c:v>0.43473684210526314</c:v>
                </c:pt>
                <c:pt idx="5">
                  <c:v>0.40083073727933544</c:v>
                </c:pt>
                <c:pt idx="6">
                  <c:v>0.36753926701570683</c:v>
                </c:pt>
                <c:pt idx="7">
                  <c:v>0.43592436974789917</c:v>
                </c:pt>
                <c:pt idx="8">
                  <c:v>0.40463645943097998</c:v>
                </c:pt>
                <c:pt idx="9">
                  <c:v>0.4</c:v>
                </c:pt>
              </c:numCache>
            </c:numRef>
          </c:val>
          <c:extLst>
            <c:ext xmlns:c16="http://schemas.microsoft.com/office/drawing/2014/chart" uri="{C3380CC4-5D6E-409C-BE32-E72D297353CC}">
              <c16:uniqueId val="{00000005-D29A-43E2-B0E0-FFABC3E3417A}"/>
            </c:ext>
          </c:extLst>
        </c:ser>
        <c:ser>
          <c:idx val="4"/>
          <c:order val="4"/>
          <c:tx>
            <c:strRef>
              <c:f>'24-1人材の確保・強化においての取り組み'!$Q$6</c:f>
              <c:strCache>
                <c:ptCount val="1"/>
                <c:pt idx="0">
                  <c:v>わからない</c:v>
                </c:pt>
              </c:strCache>
            </c:strRef>
          </c:tx>
          <c:spPr>
            <a:solidFill>
              <a:sysClr val="window" lastClr="FFFFFF"/>
            </a:solidFill>
            <a:ln>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'24-1人材の確保・強化においての取り組み'!$L$7:$L$16</c:f>
              <c:strCache>
                <c:ptCount val="10"/>
                <c:pt idx="0">
                  <c:v>不足人材の雇用 (n=1030)</c:v>
                </c:pt>
                <c:pt idx="1">
                  <c:v>社内人材の配置転換 (n=972)</c:v>
                </c:pt>
                <c:pt idx="2">
                  <c:v>外部専門家の活用 (n=969)</c:v>
                </c:pt>
                <c:pt idx="3">
                  <c:v>就労条件の多様化 (n=958)</c:v>
                </c:pt>
                <c:pt idx="4">
                  <c:v>公的支援制度（雇用調整助成金等）の活用 (n=950)</c:v>
                </c:pt>
                <c:pt idx="5">
                  <c:v>社内人材のリスキリング (n=963)</c:v>
                </c:pt>
                <c:pt idx="6">
                  <c:v>組織の改革 (n=955)</c:v>
                </c:pt>
                <c:pt idx="7">
                  <c:v>自動化/AI等ツールの活用 (n=952)</c:v>
                </c:pt>
                <c:pt idx="8">
                  <c:v>スキル標準・ナレッジマネジメントの導入 (n=949)</c:v>
                </c:pt>
                <c:pt idx="9">
                  <c:v>その他 (n=10)</c:v>
                </c:pt>
              </c:strCache>
            </c:strRef>
          </c:cat>
          <c:val>
            <c:numRef>
              <c:f>'24-1人材の確保・強化においての取り組み'!$Q$7:$Q$16</c:f>
              <c:numCache>
                <c:formatCode>0.0%</c:formatCode>
                <c:ptCount val="10"/>
                <c:pt idx="0">
                  <c:v>3.9805825242718446E-2</c:v>
                </c:pt>
                <c:pt idx="1">
                  <c:v>5.4526748971193417E-2</c:v>
                </c:pt>
                <c:pt idx="2">
                  <c:v>7.6367389060887511E-2</c:v>
                </c:pt>
                <c:pt idx="3">
                  <c:v>8.0375782881002084E-2</c:v>
                </c:pt>
                <c:pt idx="4">
                  <c:v>0.13052631578947368</c:v>
                </c:pt>
                <c:pt idx="5">
                  <c:v>7.8920041536863966E-2</c:v>
                </c:pt>
                <c:pt idx="6">
                  <c:v>0.10052356020942409</c:v>
                </c:pt>
                <c:pt idx="7">
                  <c:v>8.9285714285714288E-2</c:v>
                </c:pt>
                <c:pt idx="8">
                  <c:v>0.12223393045310854</c:v>
                </c:pt>
                <c:pt idx="9">
                  <c:v>0.5</c:v>
                </c:pt>
              </c:numCache>
            </c:numRef>
          </c:val>
          <c:extLst>
            <c:ext xmlns:c16="http://schemas.microsoft.com/office/drawing/2014/chart" uri="{C3380CC4-5D6E-409C-BE32-E72D297353CC}">
              <c16:uniqueId val="{00000006-D29A-43E2-B0E0-FFABC3E3417A}"/>
            </c:ext>
          </c:extLst>
        </c:ser>
        <c:dLbls>
          <c:showLegendKey val="0"/>
          <c:showVal val="0"/>
          <c:showCatName val="0"/>
          <c:showSerName val="0"/>
          <c:showPercent val="0"/>
          <c:showBubbleSize val="0"/>
        </c:dLbls>
        <c:gapWidth val="60"/>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ysClr val="windowText" lastClr="000000">
              <a:lumMod val="50000"/>
              <a:lumOff val="50000"/>
            </a:sysClr>
          </a:solidFill>
        </a:ln>
      </c:spPr>
    </c:plotArea>
    <c:legend>
      <c:legendPos val="t"/>
      <c:layout>
        <c:manualLayout>
          <c:xMode val="edge"/>
          <c:yMode val="edge"/>
          <c:x val="0.35818202028025192"/>
          <c:y val="0.91686160124145055"/>
          <c:w val="0.48312393327883202"/>
          <c:h val="4.8357664233576646E-2"/>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22122605961378"/>
          <c:y val="0.12669027777777778"/>
          <c:w val="0.58020966191107315"/>
          <c:h val="0.72979590853841003"/>
        </c:manualLayout>
      </c:layout>
      <c:barChart>
        <c:barDir val="bar"/>
        <c:grouping val="stacked"/>
        <c:varyColors val="0"/>
        <c:ser>
          <c:idx val="0"/>
          <c:order val="0"/>
          <c:tx>
            <c:strRef>
              <c:f>'24-2人材確保強化の取組・位置づけ'!$N$5</c:f>
              <c:strCache>
                <c:ptCount val="1"/>
                <c:pt idx="0">
                  <c:v>実施中</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'24-2人材確保強化の取組・位置づけ'!$M$6:$M$14</c:f>
              <c:strCache>
                <c:ptCount val="9"/>
                <c:pt idx="0">
                  <c:v>不足人材の雇用（n=250）</c:v>
                </c:pt>
                <c:pt idx="1">
                  <c:v>社内人材の配置転換（n=223）</c:v>
                </c:pt>
                <c:pt idx="2">
                  <c:v>外部専門家の活用（n=221）</c:v>
                </c:pt>
                <c:pt idx="3">
                  <c:v>就労条件の多様化（n=213）</c:v>
                </c:pt>
                <c:pt idx="4">
                  <c:v>公的支援制度（雇用調整助成金等）の活用（n=196）</c:v>
                </c:pt>
                <c:pt idx="5">
                  <c:v>社内人材のリスキリング（n=214）</c:v>
                </c:pt>
                <c:pt idx="6">
                  <c:v>組織の改革（n=207）</c:v>
                </c:pt>
                <c:pt idx="7">
                  <c:v>自動化/AI等ツールの活用（n=212）</c:v>
                </c:pt>
                <c:pt idx="8">
                  <c:v>スキル標準・ナレッジマネジメントの導入（n=200）</c:v>
                </c:pt>
              </c:strCache>
            </c:strRef>
          </c:cat>
          <c:val>
            <c:numRef>
              <c:f>'24-2人材確保強化の取組・位置づけ'!$N$6:$N$14</c:f>
              <c:numCache>
                <c:formatCode>0.0%</c:formatCode>
                <c:ptCount val="9"/>
                <c:pt idx="0">
                  <c:v>0.53183520599250933</c:v>
                </c:pt>
                <c:pt idx="1">
                  <c:v>0.3</c:v>
                </c:pt>
                <c:pt idx="2">
                  <c:v>0.31872509960159362</c:v>
                </c:pt>
                <c:pt idx="3">
                  <c:v>0.21951219512195122</c:v>
                </c:pt>
                <c:pt idx="4">
                  <c:v>0.2139917695473251</c:v>
                </c:pt>
                <c:pt idx="5">
                  <c:v>0.16129032258064516</c:v>
                </c:pt>
                <c:pt idx="6">
                  <c:v>0.17622950819672131</c:v>
                </c:pt>
                <c:pt idx="7">
                  <c:v>0.16666666666666666</c:v>
                </c:pt>
                <c:pt idx="8">
                  <c:v>0.12295081967213115</c:v>
                </c:pt>
              </c:numCache>
            </c:numRef>
          </c:val>
          <c:extLst>
            <c:ext xmlns:c16="http://schemas.microsoft.com/office/drawing/2014/chart" uri="{C3380CC4-5D6E-409C-BE32-E72D297353CC}">
              <c16:uniqueId val="{00000000-07BB-43C4-B74A-9AF9302741FB}"/>
            </c:ext>
          </c:extLst>
        </c:ser>
        <c:ser>
          <c:idx val="2"/>
          <c:order val="1"/>
          <c:tx>
            <c:strRef>
              <c:f>'24-2人材確保強化の取組・位置づけ'!$O$5</c:f>
              <c:strCache>
                <c:ptCount val="1"/>
                <c:pt idx="0">
                  <c:v>準備中</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'24-2人材確保強化の取組・位置づけ'!$M$6:$M$14</c:f>
              <c:strCache>
                <c:ptCount val="9"/>
                <c:pt idx="0">
                  <c:v>不足人材の雇用（n=250）</c:v>
                </c:pt>
                <c:pt idx="1">
                  <c:v>社内人材の配置転換（n=223）</c:v>
                </c:pt>
                <c:pt idx="2">
                  <c:v>外部専門家の活用（n=221）</c:v>
                </c:pt>
                <c:pt idx="3">
                  <c:v>就労条件の多様化（n=213）</c:v>
                </c:pt>
                <c:pt idx="4">
                  <c:v>公的支援制度（雇用調整助成金等）の活用（n=196）</c:v>
                </c:pt>
                <c:pt idx="5">
                  <c:v>社内人材のリスキリング（n=214）</c:v>
                </c:pt>
                <c:pt idx="6">
                  <c:v>組織の改革（n=207）</c:v>
                </c:pt>
                <c:pt idx="7">
                  <c:v>自動化/AI等ツールの活用（n=212）</c:v>
                </c:pt>
                <c:pt idx="8">
                  <c:v>スキル標準・ナレッジマネジメントの導入（n=200）</c:v>
                </c:pt>
              </c:strCache>
            </c:strRef>
          </c:cat>
          <c:val>
            <c:numRef>
              <c:f>'24-2人材確保強化の取組・位置づけ'!$O$6:$O$14</c:f>
              <c:numCache>
                <c:formatCode>0.0%</c:formatCode>
                <c:ptCount val="9"/>
                <c:pt idx="0">
                  <c:v>7.116104868913857E-2</c:v>
                </c:pt>
                <c:pt idx="1">
                  <c:v>4.3999999999999997E-2</c:v>
                </c:pt>
                <c:pt idx="2">
                  <c:v>5.9760956175298807E-2</c:v>
                </c:pt>
                <c:pt idx="3">
                  <c:v>6.097560975609756E-2</c:v>
                </c:pt>
                <c:pt idx="4">
                  <c:v>3.292181069958848E-2</c:v>
                </c:pt>
                <c:pt idx="5">
                  <c:v>7.6612903225806453E-2</c:v>
                </c:pt>
                <c:pt idx="6">
                  <c:v>0.10245901639344263</c:v>
                </c:pt>
                <c:pt idx="7">
                  <c:v>8.1300813008130079E-2</c:v>
                </c:pt>
                <c:pt idx="8">
                  <c:v>7.7868852459016397E-2</c:v>
                </c:pt>
              </c:numCache>
            </c:numRef>
          </c:val>
          <c:extLst>
            <c:ext xmlns:c16="http://schemas.microsoft.com/office/drawing/2014/chart" uri="{C3380CC4-5D6E-409C-BE32-E72D297353CC}">
              <c16:uniqueId val="{00000001-07BB-43C4-B74A-9AF9302741FB}"/>
            </c:ext>
          </c:extLst>
        </c:ser>
        <c:ser>
          <c:idx val="1"/>
          <c:order val="2"/>
          <c:tx>
            <c:strRef>
              <c:f>'24-2人材確保強化の取組・位置づけ'!$P$5</c:f>
              <c:strCache>
                <c:ptCount val="1"/>
                <c:pt idx="0">
                  <c:v>検討中</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'24-2人材確保強化の取組・位置づけ'!$M$6:$M$14</c:f>
              <c:strCache>
                <c:ptCount val="9"/>
                <c:pt idx="0">
                  <c:v>不足人材の雇用（n=250）</c:v>
                </c:pt>
                <c:pt idx="1">
                  <c:v>社内人材の配置転換（n=223）</c:v>
                </c:pt>
                <c:pt idx="2">
                  <c:v>外部専門家の活用（n=221）</c:v>
                </c:pt>
                <c:pt idx="3">
                  <c:v>就労条件の多様化（n=213）</c:v>
                </c:pt>
                <c:pt idx="4">
                  <c:v>公的支援制度（雇用調整助成金等）の活用（n=196）</c:v>
                </c:pt>
                <c:pt idx="5">
                  <c:v>社内人材のリスキリング（n=214）</c:v>
                </c:pt>
                <c:pt idx="6">
                  <c:v>組織の改革（n=207）</c:v>
                </c:pt>
                <c:pt idx="7">
                  <c:v>自動化/AI等ツールの活用（n=212）</c:v>
                </c:pt>
                <c:pt idx="8">
                  <c:v>スキル標準・ナレッジマネジメントの導入（n=200）</c:v>
                </c:pt>
              </c:strCache>
            </c:strRef>
          </c:cat>
          <c:val>
            <c:numRef>
              <c:f>'24-2人材確保強化の取組・位置づけ'!$P$6:$P$14</c:f>
              <c:numCache>
                <c:formatCode>0.0%</c:formatCode>
                <c:ptCount val="9"/>
                <c:pt idx="0">
                  <c:v>0.19475655430711611</c:v>
                </c:pt>
                <c:pt idx="1">
                  <c:v>0.24</c:v>
                </c:pt>
                <c:pt idx="2">
                  <c:v>0.17928286852589642</c:v>
                </c:pt>
                <c:pt idx="3">
                  <c:v>0.2032520325203252</c:v>
                </c:pt>
                <c:pt idx="4">
                  <c:v>0.13991769547325103</c:v>
                </c:pt>
                <c:pt idx="5">
                  <c:v>0.21774193548387097</c:v>
                </c:pt>
                <c:pt idx="6">
                  <c:v>0.21311475409836064</c:v>
                </c:pt>
                <c:pt idx="7">
                  <c:v>0.23170731707317074</c:v>
                </c:pt>
                <c:pt idx="8">
                  <c:v>0.23360655737704919</c:v>
                </c:pt>
              </c:numCache>
            </c:numRef>
          </c:val>
          <c:extLst>
            <c:ext xmlns:c16="http://schemas.microsoft.com/office/drawing/2014/chart" uri="{C3380CC4-5D6E-409C-BE32-E72D297353CC}">
              <c16:uniqueId val="{00000002-07BB-43C4-B74A-9AF9302741FB}"/>
            </c:ext>
          </c:extLst>
        </c:ser>
        <c:ser>
          <c:idx val="3"/>
          <c:order val="3"/>
          <c:tx>
            <c:strRef>
              <c:f>'24-2人材確保強化の取組・位置づけ'!$Q$5</c:f>
              <c:strCache>
                <c:ptCount val="1"/>
                <c:pt idx="0">
                  <c:v>実施／検討していない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'24-2人材確保強化の取組・位置づけ'!$M$6:$M$14</c:f>
              <c:strCache>
                <c:ptCount val="9"/>
                <c:pt idx="0">
                  <c:v>不足人材の雇用（n=250）</c:v>
                </c:pt>
                <c:pt idx="1">
                  <c:v>社内人材の配置転換（n=223）</c:v>
                </c:pt>
                <c:pt idx="2">
                  <c:v>外部専門家の活用（n=221）</c:v>
                </c:pt>
                <c:pt idx="3">
                  <c:v>就労条件の多様化（n=213）</c:v>
                </c:pt>
                <c:pt idx="4">
                  <c:v>公的支援制度（雇用調整助成金等）の活用（n=196）</c:v>
                </c:pt>
                <c:pt idx="5">
                  <c:v>社内人材のリスキリング（n=214）</c:v>
                </c:pt>
                <c:pt idx="6">
                  <c:v>組織の改革（n=207）</c:v>
                </c:pt>
                <c:pt idx="7">
                  <c:v>自動化/AI等ツールの活用（n=212）</c:v>
                </c:pt>
                <c:pt idx="8">
                  <c:v>スキル標準・ナレッジマネジメントの導入（n=200）</c:v>
                </c:pt>
              </c:strCache>
            </c:strRef>
          </c:cat>
          <c:val>
            <c:numRef>
              <c:f>'24-2人材確保強化の取組・位置づけ'!$Q$6:$Q$14</c:f>
              <c:numCache>
                <c:formatCode>0.0%</c:formatCode>
                <c:ptCount val="9"/>
                <c:pt idx="0">
                  <c:v>0.13857677902621723</c:v>
                </c:pt>
                <c:pt idx="1">
                  <c:v>0.308</c:v>
                </c:pt>
                <c:pt idx="2">
                  <c:v>0.32270916334661354</c:v>
                </c:pt>
                <c:pt idx="3">
                  <c:v>0.38211382113821141</c:v>
                </c:pt>
                <c:pt idx="4">
                  <c:v>0.41975308641975306</c:v>
                </c:pt>
                <c:pt idx="5">
                  <c:v>0.40725806451612906</c:v>
                </c:pt>
                <c:pt idx="6">
                  <c:v>0.35655737704918034</c:v>
                </c:pt>
                <c:pt idx="7">
                  <c:v>0.38211382113821141</c:v>
                </c:pt>
                <c:pt idx="8">
                  <c:v>0.38524590163934425</c:v>
                </c:pt>
              </c:numCache>
            </c:numRef>
          </c:val>
          <c:extLst>
            <c:ext xmlns:c16="http://schemas.microsoft.com/office/drawing/2014/chart" uri="{C3380CC4-5D6E-409C-BE32-E72D297353CC}">
              <c16:uniqueId val="{00000003-07BB-43C4-B74A-9AF9302741FB}"/>
            </c:ext>
          </c:extLst>
        </c:ser>
        <c:ser>
          <c:idx val="4"/>
          <c:order val="4"/>
          <c:tx>
            <c:strRef>
              <c:f>'24-2人材確保強化の取組・位置づけ'!$R$5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'24-2人材確保強化の取組・位置づけ'!$M$6:$M$14</c:f>
              <c:strCache>
                <c:ptCount val="9"/>
                <c:pt idx="0">
                  <c:v>不足人材の雇用（n=250）</c:v>
                </c:pt>
                <c:pt idx="1">
                  <c:v>社内人材の配置転換（n=223）</c:v>
                </c:pt>
                <c:pt idx="2">
                  <c:v>外部専門家の活用（n=221）</c:v>
                </c:pt>
                <c:pt idx="3">
                  <c:v>就労条件の多様化（n=213）</c:v>
                </c:pt>
                <c:pt idx="4">
                  <c:v>公的支援制度（雇用調整助成金等）の活用（n=196）</c:v>
                </c:pt>
                <c:pt idx="5">
                  <c:v>社内人材のリスキリング（n=214）</c:v>
                </c:pt>
                <c:pt idx="6">
                  <c:v>組織の改革（n=207）</c:v>
                </c:pt>
                <c:pt idx="7">
                  <c:v>自動化/AI等ツールの活用（n=212）</c:v>
                </c:pt>
                <c:pt idx="8">
                  <c:v>スキル標準・ナレッジマネジメントの導入（n=200）</c:v>
                </c:pt>
              </c:strCache>
            </c:strRef>
          </c:cat>
          <c:val>
            <c:numRef>
              <c:f>'24-2人材確保強化の取組・位置づけ'!$R$6:$R$14</c:f>
              <c:numCache>
                <c:formatCode>0.0%</c:formatCode>
                <c:ptCount val="9"/>
                <c:pt idx="0">
                  <c:v>6.3670411985018729E-2</c:v>
                </c:pt>
                <c:pt idx="1">
                  <c:v>0.108</c:v>
                </c:pt>
                <c:pt idx="2">
                  <c:v>0.11952191235059761</c:v>
                </c:pt>
                <c:pt idx="3">
                  <c:v>0.13414634146341464</c:v>
                </c:pt>
                <c:pt idx="4">
                  <c:v>0.19341563786008231</c:v>
                </c:pt>
                <c:pt idx="5">
                  <c:v>0.13709677419354838</c:v>
                </c:pt>
                <c:pt idx="6">
                  <c:v>0.15163934426229508</c:v>
                </c:pt>
                <c:pt idx="7">
                  <c:v>0.13821138211382114</c:v>
                </c:pt>
                <c:pt idx="8">
                  <c:v>0.18032786885245902</c:v>
                </c:pt>
              </c:numCache>
            </c:numRef>
          </c:val>
          <c:extLst>
            <c:ext xmlns:c16="http://schemas.microsoft.com/office/drawing/2014/chart" uri="{C3380CC4-5D6E-409C-BE32-E72D297353CC}">
              <c16:uniqueId val="{00000004-07BB-43C4-B74A-9AF9302741FB}"/>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4913842291452704"/>
          <c:h val="8.28747800281926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16134634832694"/>
          <c:y val="0.12416454425871909"/>
          <c:w val="0.5776419117970365"/>
          <c:h val="0.72979590853841003"/>
        </c:manualLayout>
      </c:layout>
      <c:barChart>
        <c:barDir val="bar"/>
        <c:grouping val="stacked"/>
        <c:varyColors val="0"/>
        <c:ser>
          <c:idx val="0"/>
          <c:order val="0"/>
          <c:tx>
            <c:strRef>
              <c:f>'24-2人材確保強化の取組・位置づけ'!$N$5</c:f>
              <c:strCache>
                <c:ptCount val="1"/>
                <c:pt idx="0">
                  <c:v>実施中</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'24-2人材確保強化の取組・位置づけ'!$M$16:$M$24</c:f>
              <c:strCache>
                <c:ptCount val="9"/>
                <c:pt idx="0">
                  <c:v>不足人材の雇用（n=228）</c:v>
                </c:pt>
                <c:pt idx="1">
                  <c:v>社内人材の配置転換（n=222）</c:v>
                </c:pt>
                <c:pt idx="2">
                  <c:v>外部専門家の活用（n=211）</c:v>
                </c:pt>
                <c:pt idx="3">
                  <c:v>就労条件の多様化（n=208）</c:v>
                </c:pt>
                <c:pt idx="4">
                  <c:v>公的支援制度（雇用調整助成金等）の活用（n=193）</c:v>
                </c:pt>
                <c:pt idx="5">
                  <c:v>社内人材のリスキリング（n=212）</c:v>
                </c:pt>
                <c:pt idx="6">
                  <c:v>組織の改革（n=203）</c:v>
                </c:pt>
                <c:pt idx="7">
                  <c:v>自動化/AI等ツールの活用（n=203）</c:v>
                </c:pt>
                <c:pt idx="8">
                  <c:v>スキル標準・ナレッジマネジメントの導入（n=194）</c:v>
                </c:pt>
              </c:strCache>
            </c:strRef>
          </c:cat>
          <c:val>
            <c:numRef>
              <c:f>'24-2人材確保強化の取組・位置づけ'!$N$16:$N$24</c:f>
              <c:numCache>
                <c:formatCode>0.0%</c:formatCode>
                <c:ptCount val="9"/>
                <c:pt idx="0">
                  <c:v>0.51694915254237284</c:v>
                </c:pt>
                <c:pt idx="1">
                  <c:v>0.32456140350877194</c:v>
                </c:pt>
                <c:pt idx="2">
                  <c:v>0.32142857142857145</c:v>
                </c:pt>
                <c:pt idx="3">
                  <c:v>0.29017857142857145</c:v>
                </c:pt>
                <c:pt idx="4">
                  <c:v>0.18666666666666668</c:v>
                </c:pt>
                <c:pt idx="5">
                  <c:v>0.19026548672566371</c:v>
                </c:pt>
                <c:pt idx="6">
                  <c:v>0.19911504424778761</c:v>
                </c:pt>
                <c:pt idx="7">
                  <c:v>0.15044247787610621</c:v>
                </c:pt>
                <c:pt idx="8">
                  <c:v>0.125</c:v>
                </c:pt>
              </c:numCache>
            </c:numRef>
          </c:val>
          <c:extLst>
            <c:ext xmlns:c16="http://schemas.microsoft.com/office/drawing/2014/chart" uri="{C3380CC4-5D6E-409C-BE32-E72D297353CC}">
              <c16:uniqueId val="{00000000-F53C-41D6-945A-40146669288E}"/>
            </c:ext>
          </c:extLst>
        </c:ser>
        <c:ser>
          <c:idx val="1"/>
          <c:order val="1"/>
          <c:tx>
            <c:strRef>
              <c:f>'24-2人材確保強化の取組・位置づけ'!$O$5</c:f>
              <c:strCache>
                <c:ptCount val="1"/>
                <c:pt idx="0">
                  <c:v>準備中</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'24-2人材確保強化の取組・位置づけ'!$M$16:$M$24</c:f>
              <c:strCache>
                <c:ptCount val="9"/>
                <c:pt idx="0">
                  <c:v>不足人材の雇用（n=228）</c:v>
                </c:pt>
                <c:pt idx="1">
                  <c:v>社内人材の配置転換（n=222）</c:v>
                </c:pt>
                <c:pt idx="2">
                  <c:v>外部専門家の活用（n=211）</c:v>
                </c:pt>
                <c:pt idx="3">
                  <c:v>就労条件の多様化（n=208）</c:v>
                </c:pt>
                <c:pt idx="4">
                  <c:v>公的支援制度（雇用調整助成金等）の活用（n=193）</c:v>
                </c:pt>
                <c:pt idx="5">
                  <c:v>社内人材のリスキリング（n=212）</c:v>
                </c:pt>
                <c:pt idx="6">
                  <c:v>組織の改革（n=203）</c:v>
                </c:pt>
                <c:pt idx="7">
                  <c:v>自動化/AI等ツールの活用（n=203）</c:v>
                </c:pt>
                <c:pt idx="8">
                  <c:v>スキル標準・ナレッジマネジメントの導入（n=194）</c:v>
                </c:pt>
              </c:strCache>
            </c:strRef>
          </c:cat>
          <c:val>
            <c:numRef>
              <c:f>'24-2人材確保強化の取組・位置づけ'!$O$16:$O$24</c:f>
              <c:numCache>
                <c:formatCode>0.0%</c:formatCode>
                <c:ptCount val="9"/>
                <c:pt idx="0">
                  <c:v>0.13135593220338984</c:v>
                </c:pt>
                <c:pt idx="1">
                  <c:v>5.2631578947368418E-2</c:v>
                </c:pt>
                <c:pt idx="2">
                  <c:v>4.0178571428571432E-2</c:v>
                </c:pt>
                <c:pt idx="3">
                  <c:v>5.3571428571428568E-2</c:v>
                </c:pt>
                <c:pt idx="4">
                  <c:v>4.4444444444444446E-2</c:v>
                </c:pt>
                <c:pt idx="5">
                  <c:v>7.5221238938053103E-2</c:v>
                </c:pt>
                <c:pt idx="6">
                  <c:v>9.7345132743362831E-2</c:v>
                </c:pt>
                <c:pt idx="7">
                  <c:v>6.1946902654867256E-2</c:v>
                </c:pt>
                <c:pt idx="8">
                  <c:v>8.0357142857142863E-2</c:v>
                </c:pt>
              </c:numCache>
            </c:numRef>
          </c:val>
          <c:extLst>
            <c:ext xmlns:c16="http://schemas.microsoft.com/office/drawing/2014/chart" uri="{C3380CC4-5D6E-409C-BE32-E72D297353CC}">
              <c16:uniqueId val="{00000001-F53C-41D6-945A-40146669288E}"/>
            </c:ext>
          </c:extLst>
        </c:ser>
        <c:ser>
          <c:idx val="2"/>
          <c:order val="2"/>
          <c:tx>
            <c:strRef>
              <c:f>'24-2人材確保強化の取組・位置づけ'!$P$5</c:f>
              <c:strCache>
                <c:ptCount val="1"/>
                <c:pt idx="0">
                  <c:v>検討中</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'24-2人材確保強化の取組・位置づけ'!$M$16:$M$24</c:f>
              <c:strCache>
                <c:ptCount val="9"/>
                <c:pt idx="0">
                  <c:v>不足人材の雇用（n=228）</c:v>
                </c:pt>
                <c:pt idx="1">
                  <c:v>社内人材の配置転換（n=222）</c:v>
                </c:pt>
                <c:pt idx="2">
                  <c:v>外部専門家の活用（n=211）</c:v>
                </c:pt>
                <c:pt idx="3">
                  <c:v>就労条件の多様化（n=208）</c:v>
                </c:pt>
                <c:pt idx="4">
                  <c:v>公的支援制度（雇用調整助成金等）の活用（n=193）</c:v>
                </c:pt>
                <c:pt idx="5">
                  <c:v>社内人材のリスキリング（n=212）</c:v>
                </c:pt>
                <c:pt idx="6">
                  <c:v>組織の改革（n=203）</c:v>
                </c:pt>
                <c:pt idx="7">
                  <c:v>自動化/AI等ツールの活用（n=203）</c:v>
                </c:pt>
                <c:pt idx="8">
                  <c:v>スキル標準・ナレッジマネジメントの導入（n=194）</c:v>
                </c:pt>
              </c:strCache>
            </c:strRef>
          </c:cat>
          <c:val>
            <c:numRef>
              <c:f>'24-2人材確保強化の取組・位置づけ'!$P$16:$P$24</c:f>
              <c:numCache>
                <c:formatCode>0.0%</c:formatCode>
                <c:ptCount val="9"/>
                <c:pt idx="0">
                  <c:v>0.17372881355932204</c:v>
                </c:pt>
                <c:pt idx="1">
                  <c:v>0.26315789473684209</c:v>
                </c:pt>
                <c:pt idx="2">
                  <c:v>0.20982142857142858</c:v>
                </c:pt>
                <c:pt idx="3">
                  <c:v>0.20535714285714285</c:v>
                </c:pt>
                <c:pt idx="4">
                  <c:v>0.16</c:v>
                </c:pt>
                <c:pt idx="5">
                  <c:v>0.25221238938053098</c:v>
                </c:pt>
                <c:pt idx="6">
                  <c:v>0.24336283185840707</c:v>
                </c:pt>
                <c:pt idx="7">
                  <c:v>0.24336283185840707</c:v>
                </c:pt>
                <c:pt idx="8">
                  <c:v>0.20982142857142858</c:v>
                </c:pt>
              </c:numCache>
            </c:numRef>
          </c:val>
          <c:extLst>
            <c:ext xmlns:c16="http://schemas.microsoft.com/office/drawing/2014/chart" uri="{C3380CC4-5D6E-409C-BE32-E72D297353CC}">
              <c16:uniqueId val="{00000002-F53C-41D6-945A-40146669288E}"/>
            </c:ext>
          </c:extLst>
        </c:ser>
        <c:ser>
          <c:idx val="3"/>
          <c:order val="3"/>
          <c:tx>
            <c:strRef>
              <c:f>'24-2人材確保強化の取組・位置づけ'!$Q$5</c:f>
              <c:strCache>
                <c:ptCount val="1"/>
                <c:pt idx="0">
                  <c:v>実施／検討していない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'24-2人材確保強化の取組・位置づけ'!$M$16:$M$24</c:f>
              <c:strCache>
                <c:ptCount val="9"/>
                <c:pt idx="0">
                  <c:v>不足人材の雇用（n=228）</c:v>
                </c:pt>
                <c:pt idx="1">
                  <c:v>社内人材の配置転換（n=222）</c:v>
                </c:pt>
                <c:pt idx="2">
                  <c:v>外部専門家の活用（n=211）</c:v>
                </c:pt>
                <c:pt idx="3">
                  <c:v>就労条件の多様化（n=208）</c:v>
                </c:pt>
                <c:pt idx="4">
                  <c:v>公的支援制度（雇用調整助成金等）の活用（n=193）</c:v>
                </c:pt>
                <c:pt idx="5">
                  <c:v>社内人材のリスキリング（n=212）</c:v>
                </c:pt>
                <c:pt idx="6">
                  <c:v>組織の改革（n=203）</c:v>
                </c:pt>
                <c:pt idx="7">
                  <c:v>自動化/AI等ツールの活用（n=203）</c:v>
                </c:pt>
                <c:pt idx="8">
                  <c:v>スキル標準・ナレッジマネジメントの導入（n=194）</c:v>
                </c:pt>
              </c:strCache>
            </c:strRef>
          </c:cat>
          <c:val>
            <c:numRef>
              <c:f>'24-2人材確保強化の取組・位置づけ'!$Q$16:$Q$24</c:f>
              <c:numCache>
                <c:formatCode>0.0%</c:formatCode>
                <c:ptCount val="9"/>
                <c:pt idx="0">
                  <c:v>0.1440677966101695</c:v>
                </c:pt>
                <c:pt idx="1">
                  <c:v>0.33333333333333331</c:v>
                </c:pt>
                <c:pt idx="2">
                  <c:v>0.3705357142857143</c:v>
                </c:pt>
                <c:pt idx="3">
                  <c:v>0.3794642857142857</c:v>
                </c:pt>
                <c:pt idx="4">
                  <c:v>0.46666666666666667</c:v>
                </c:pt>
                <c:pt idx="5">
                  <c:v>0.42035398230088494</c:v>
                </c:pt>
                <c:pt idx="6">
                  <c:v>0.3584070796460177</c:v>
                </c:pt>
                <c:pt idx="7">
                  <c:v>0.44247787610619471</c:v>
                </c:pt>
                <c:pt idx="8">
                  <c:v>0.45089285714285715</c:v>
                </c:pt>
              </c:numCache>
            </c:numRef>
          </c:val>
          <c:extLst>
            <c:ext xmlns:c16="http://schemas.microsoft.com/office/drawing/2014/chart" uri="{C3380CC4-5D6E-409C-BE32-E72D297353CC}">
              <c16:uniqueId val="{00000003-F53C-41D6-945A-40146669288E}"/>
            </c:ext>
          </c:extLst>
        </c:ser>
        <c:ser>
          <c:idx val="5"/>
          <c:order val="4"/>
          <c:tx>
            <c:strRef>
              <c:f>'24-2人材確保強化の取組・位置づけ'!$R$5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'24-2人材確保強化の取組・位置づけ'!$M$16:$M$24</c:f>
              <c:strCache>
                <c:ptCount val="9"/>
                <c:pt idx="0">
                  <c:v>不足人材の雇用（n=228）</c:v>
                </c:pt>
                <c:pt idx="1">
                  <c:v>社内人材の配置転換（n=222）</c:v>
                </c:pt>
                <c:pt idx="2">
                  <c:v>外部専門家の活用（n=211）</c:v>
                </c:pt>
                <c:pt idx="3">
                  <c:v>就労条件の多様化（n=208）</c:v>
                </c:pt>
                <c:pt idx="4">
                  <c:v>公的支援制度（雇用調整助成金等）の活用（n=193）</c:v>
                </c:pt>
                <c:pt idx="5">
                  <c:v>社内人材のリスキリング（n=212）</c:v>
                </c:pt>
                <c:pt idx="6">
                  <c:v>組織の改革（n=203）</c:v>
                </c:pt>
                <c:pt idx="7">
                  <c:v>自動化/AI等ツールの活用（n=203）</c:v>
                </c:pt>
                <c:pt idx="8">
                  <c:v>スキル標準・ナレッジマネジメントの導入（n=194）</c:v>
                </c:pt>
              </c:strCache>
            </c:strRef>
          </c:cat>
          <c:val>
            <c:numRef>
              <c:f>'24-2人材確保強化の取組・位置づけ'!$R$16:$R$24</c:f>
              <c:numCache>
                <c:formatCode>0.0%</c:formatCode>
                <c:ptCount val="9"/>
                <c:pt idx="0">
                  <c:v>3.3898305084745763E-2</c:v>
                </c:pt>
                <c:pt idx="1">
                  <c:v>2.6315789473684209E-2</c:v>
                </c:pt>
                <c:pt idx="2">
                  <c:v>5.8035714285714288E-2</c:v>
                </c:pt>
                <c:pt idx="3">
                  <c:v>7.1428571428571425E-2</c:v>
                </c:pt>
                <c:pt idx="4">
                  <c:v>0.14222222222222222</c:v>
                </c:pt>
                <c:pt idx="5">
                  <c:v>6.1946902654867256E-2</c:v>
                </c:pt>
                <c:pt idx="6">
                  <c:v>0.10176991150442478</c:v>
                </c:pt>
                <c:pt idx="7">
                  <c:v>0.10176991150442478</c:v>
                </c:pt>
                <c:pt idx="8">
                  <c:v>0.13392857142857142</c:v>
                </c:pt>
              </c:numCache>
            </c:numRef>
          </c:val>
          <c:extLst>
            <c:ext xmlns:c16="http://schemas.microsoft.com/office/drawing/2014/chart" uri="{C3380CC4-5D6E-409C-BE32-E72D297353CC}">
              <c16:uniqueId val="{00000004-F53C-41D6-945A-40146669288E}"/>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0162629363790507"/>
          <c:h val="7.765231708201682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90109404641254"/>
          <c:y val="0.12669035224878453"/>
          <c:w val="0.5749291338582676"/>
          <c:h val="0.72979590853841003"/>
        </c:manualLayout>
      </c:layout>
      <c:barChart>
        <c:barDir val="bar"/>
        <c:grouping val="stacked"/>
        <c:varyColors val="0"/>
        <c:ser>
          <c:idx val="0"/>
          <c:order val="0"/>
          <c:tx>
            <c:strRef>
              <c:f>'24-2人材確保強化の取組・位置づけ'!$N$5</c:f>
              <c:strCache>
                <c:ptCount val="1"/>
                <c:pt idx="0">
                  <c:v>実施中</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'24-2人材確保強化の取組・位置づけ'!$M$26:$M$34</c:f>
              <c:strCache>
                <c:ptCount val="9"/>
                <c:pt idx="0">
                  <c:v>不足人材の雇用（n=159）</c:v>
                </c:pt>
                <c:pt idx="1">
                  <c:v>社内人材の配置転換（n=147）</c:v>
                </c:pt>
                <c:pt idx="2">
                  <c:v>外部専門家の活用（n=150）</c:v>
                </c:pt>
                <c:pt idx="3">
                  <c:v>就労条件の多様化（n=145）</c:v>
                </c:pt>
                <c:pt idx="4">
                  <c:v>公的支援制度（雇用調整助成金等）の活用（n=139）</c:v>
                </c:pt>
                <c:pt idx="5">
                  <c:v>社内人材のリスキリング（n=142）</c:v>
                </c:pt>
                <c:pt idx="6">
                  <c:v>組織の改革（n=149）</c:v>
                </c:pt>
                <c:pt idx="7">
                  <c:v>自動化/AI等ツールの活用（n=144）</c:v>
                </c:pt>
                <c:pt idx="8">
                  <c:v>スキル標準・ナレッジマネジメントの導入（n=137）</c:v>
                </c:pt>
              </c:strCache>
            </c:strRef>
          </c:cat>
          <c:val>
            <c:numRef>
              <c:f>'24-2人材確保強化の取組・位置づけ'!$N$26:$N$34</c:f>
              <c:numCache>
                <c:formatCode>0.0%</c:formatCode>
                <c:ptCount val="9"/>
                <c:pt idx="0">
                  <c:v>0.54761904761904767</c:v>
                </c:pt>
                <c:pt idx="1">
                  <c:v>0.2709677419354839</c:v>
                </c:pt>
                <c:pt idx="2">
                  <c:v>0.20624999999999999</c:v>
                </c:pt>
                <c:pt idx="3">
                  <c:v>0.23376623376623376</c:v>
                </c:pt>
                <c:pt idx="4">
                  <c:v>0.16447368421052633</c:v>
                </c:pt>
                <c:pt idx="5">
                  <c:v>0.18954248366013071</c:v>
                </c:pt>
                <c:pt idx="6">
                  <c:v>0.12903225806451613</c:v>
                </c:pt>
                <c:pt idx="7">
                  <c:v>0.12418300653594772</c:v>
                </c:pt>
                <c:pt idx="8">
                  <c:v>9.1503267973856203E-2</c:v>
                </c:pt>
              </c:numCache>
            </c:numRef>
          </c:val>
          <c:extLst>
            <c:ext xmlns:c16="http://schemas.microsoft.com/office/drawing/2014/chart" uri="{C3380CC4-5D6E-409C-BE32-E72D297353CC}">
              <c16:uniqueId val="{00000000-716E-4F51-9C4E-F997495FB3F7}"/>
            </c:ext>
          </c:extLst>
        </c:ser>
        <c:ser>
          <c:idx val="2"/>
          <c:order val="1"/>
          <c:tx>
            <c:strRef>
              <c:f>'24-2人材確保強化の取組・位置づけ'!$O$5</c:f>
              <c:strCache>
                <c:ptCount val="1"/>
                <c:pt idx="0">
                  <c:v>準備中</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'24-2人材確保強化の取組・位置づけ'!$M$26:$M$34</c:f>
              <c:strCache>
                <c:ptCount val="9"/>
                <c:pt idx="0">
                  <c:v>不足人材の雇用（n=159）</c:v>
                </c:pt>
                <c:pt idx="1">
                  <c:v>社内人材の配置転換（n=147）</c:v>
                </c:pt>
                <c:pt idx="2">
                  <c:v>外部専門家の活用（n=150）</c:v>
                </c:pt>
                <c:pt idx="3">
                  <c:v>就労条件の多様化（n=145）</c:v>
                </c:pt>
                <c:pt idx="4">
                  <c:v>公的支援制度（雇用調整助成金等）の活用（n=139）</c:v>
                </c:pt>
                <c:pt idx="5">
                  <c:v>社内人材のリスキリング（n=142）</c:v>
                </c:pt>
                <c:pt idx="6">
                  <c:v>組織の改革（n=149）</c:v>
                </c:pt>
                <c:pt idx="7">
                  <c:v>自動化/AI等ツールの活用（n=144）</c:v>
                </c:pt>
                <c:pt idx="8">
                  <c:v>スキル標準・ナレッジマネジメントの導入（n=137）</c:v>
                </c:pt>
              </c:strCache>
            </c:strRef>
          </c:cat>
          <c:val>
            <c:numRef>
              <c:f>'24-2人材確保強化の取組・位置づけ'!$O$26:$O$34</c:f>
              <c:numCache>
                <c:formatCode>0.0%</c:formatCode>
                <c:ptCount val="9"/>
                <c:pt idx="0">
                  <c:v>0.1130952380952381</c:v>
                </c:pt>
                <c:pt idx="1">
                  <c:v>0.1032258064516129</c:v>
                </c:pt>
                <c:pt idx="2">
                  <c:v>6.25E-2</c:v>
                </c:pt>
                <c:pt idx="3">
                  <c:v>6.4935064935064929E-2</c:v>
                </c:pt>
                <c:pt idx="4">
                  <c:v>6.5789473684210523E-2</c:v>
                </c:pt>
                <c:pt idx="5">
                  <c:v>9.8039215686274508E-2</c:v>
                </c:pt>
                <c:pt idx="6">
                  <c:v>0.13548387096774195</c:v>
                </c:pt>
                <c:pt idx="7">
                  <c:v>8.4967320261437912E-2</c:v>
                </c:pt>
                <c:pt idx="8">
                  <c:v>7.8431372549019607E-2</c:v>
                </c:pt>
              </c:numCache>
            </c:numRef>
          </c:val>
          <c:extLst>
            <c:ext xmlns:c16="http://schemas.microsoft.com/office/drawing/2014/chart" uri="{C3380CC4-5D6E-409C-BE32-E72D297353CC}">
              <c16:uniqueId val="{00000001-716E-4F51-9C4E-F997495FB3F7}"/>
            </c:ext>
          </c:extLst>
        </c:ser>
        <c:ser>
          <c:idx val="1"/>
          <c:order val="2"/>
          <c:tx>
            <c:strRef>
              <c:f>'24-2人材確保強化の取組・位置づけ'!$P$5</c:f>
              <c:strCache>
                <c:ptCount val="1"/>
                <c:pt idx="0">
                  <c:v>検討中</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'24-2人材確保強化の取組・位置づけ'!$M$26:$M$34</c:f>
              <c:strCache>
                <c:ptCount val="9"/>
                <c:pt idx="0">
                  <c:v>不足人材の雇用（n=159）</c:v>
                </c:pt>
                <c:pt idx="1">
                  <c:v>社内人材の配置転換（n=147）</c:v>
                </c:pt>
                <c:pt idx="2">
                  <c:v>外部専門家の活用（n=150）</c:v>
                </c:pt>
                <c:pt idx="3">
                  <c:v>就労条件の多様化（n=145）</c:v>
                </c:pt>
                <c:pt idx="4">
                  <c:v>公的支援制度（雇用調整助成金等）の活用（n=139）</c:v>
                </c:pt>
                <c:pt idx="5">
                  <c:v>社内人材のリスキリング（n=142）</c:v>
                </c:pt>
                <c:pt idx="6">
                  <c:v>組織の改革（n=149）</c:v>
                </c:pt>
                <c:pt idx="7">
                  <c:v>自動化/AI等ツールの活用（n=144）</c:v>
                </c:pt>
                <c:pt idx="8">
                  <c:v>スキル標準・ナレッジマネジメントの導入（n=137）</c:v>
                </c:pt>
              </c:strCache>
            </c:strRef>
          </c:cat>
          <c:val>
            <c:numRef>
              <c:f>'24-2人材確保強化の取組・位置づけ'!$P$26:$P$34</c:f>
              <c:numCache>
                <c:formatCode>0.0%</c:formatCode>
                <c:ptCount val="9"/>
                <c:pt idx="0">
                  <c:v>0.19047619047619047</c:v>
                </c:pt>
                <c:pt idx="1">
                  <c:v>0.20645161290322581</c:v>
                </c:pt>
                <c:pt idx="2">
                  <c:v>0.21875</c:v>
                </c:pt>
                <c:pt idx="3">
                  <c:v>0.23376623376623376</c:v>
                </c:pt>
                <c:pt idx="4">
                  <c:v>0.21052631578947367</c:v>
                </c:pt>
                <c:pt idx="5">
                  <c:v>0.24836601307189543</c:v>
                </c:pt>
                <c:pt idx="6">
                  <c:v>0.29032258064516131</c:v>
                </c:pt>
                <c:pt idx="7">
                  <c:v>0.25490196078431371</c:v>
                </c:pt>
                <c:pt idx="8">
                  <c:v>0.26797385620915032</c:v>
                </c:pt>
              </c:numCache>
            </c:numRef>
          </c:val>
          <c:extLst>
            <c:ext xmlns:c16="http://schemas.microsoft.com/office/drawing/2014/chart" uri="{C3380CC4-5D6E-409C-BE32-E72D297353CC}">
              <c16:uniqueId val="{00000002-716E-4F51-9C4E-F997495FB3F7}"/>
            </c:ext>
          </c:extLst>
        </c:ser>
        <c:ser>
          <c:idx val="3"/>
          <c:order val="3"/>
          <c:tx>
            <c:strRef>
              <c:f>'24-2人材確保強化の取組・位置づけ'!$Q$5</c:f>
              <c:strCache>
                <c:ptCount val="1"/>
                <c:pt idx="0">
                  <c:v>実施／検討していない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'24-2人材確保強化の取組・位置づけ'!$M$26:$M$34</c:f>
              <c:strCache>
                <c:ptCount val="9"/>
                <c:pt idx="0">
                  <c:v>不足人材の雇用（n=159）</c:v>
                </c:pt>
                <c:pt idx="1">
                  <c:v>社内人材の配置転換（n=147）</c:v>
                </c:pt>
                <c:pt idx="2">
                  <c:v>外部専門家の活用（n=150）</c:v>
                </c:pt>
                <c:pt idx="3">
                  <c:v>就労条件の多様化（n=145）</c:v>
                </c:pt>
                <c:pt idx="4">
                  <c:v>公的支援制度（雇用調整助成金等）の活用（n=139）</c:v>
                </c:pt>
                <c:pt idx="5">
                  <c:v>社内人材のリスキリング（n=142）</c:v>
                </c:pt>
                <c:pt idx="6">
                  <c:v>組織の改革（n=149）</c:v>
                </c:pt>
                <c:pt idx="7">
                  <c:v>自動化/AI等ツールの活用（n=144）</c:v>
                </c:pt>
                <c:pt idx="8">
                  <c:v>スキル標準・ナレッジマネジメントの導入（n=137）</c:v>
                </c:pt>
              </c:strCache>
            </c:strRef>
          </c:cat>
          <c:val>
            <c:numRef>
              <c:f>'24-2人材確保強化の取組・位置づけ'!$Q$26:$Q$34</c:f>
              <c:numCache>
                <c:formatCode>0.0%</c:formatCode>
                <c:ptCount val="9"/>
                <c:pt idx="0">
                  <c:v>9.5238095238095233E-2</c:v>
                </c:pt>
                <c:pt idx="1">
                  <c:v>0.36774193548387096</c:v>
                </c:pt>
                <c:pt idx="2">
                  <c:v>0.45</c:v>
                </c:pt>
                <c:pt idx="3">
                  <c:v>0.40909090909090912</c:v>
                </c:pt>
                <c:pt idx="4">
                  <c:v>0.47368421052631576</c:v>
                </c:pt>
                <c:pt idx="5">
                  <c:v>0.39215686274509803</c:v>
                </c:pt>
                <c:pt idx="6">
                  <c:v>0.40645161290322579</c:v>
                </c:pt>
                <c:pt idx="7">
                  <c:v>0.47712418300653597</c:v>
                </c:pt>
                <c:pt idx="8">
                  <c:v>0.45751633986928103</c:v>
                </c:pt>
              </c:numCache>
            </c:numRef>
          </c:val>
          <c:extLst>
            <c:ext xmlns:c16="http://schemas.microsoft.com/office/drawing/2014/chart" uri="{C3380CC4-5D6E-409C-BE32-E72D297353CC}">
              <c16:uniqueId val="{00000003-716E-4F51-9C4E-F997495FB3F7}"/>
            </c:ext>
          </c:extLst>
        </c:ser>
        <c:ser>
          <c:idx val="4"/>
          <c:order val="4"/>
          <c:tx>
            <c:strRef>
              <c:f>'24-2人材確保強化の取組・位置づけ'!$R$5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'24-2人材確保強化の取組・位置づけ'!$M$26:$M$34</c:f>
              <c:strCache>
                <c:ptCount val="9"/>
                <c:pt idx="0">
                  <c:v>不足人材の雇用（n=159）</c:v>
                </c:pt>
                <c:pt idx="1">
                  <c:v>社内人材の配置転換（n=147）</c:v>
                </c:pt>
                <c:pt idx="2">
                  <c:v>外部専門家の活用（n=150）</c:v>
                </c:pt>
                <c:pt idx="3">
                  <c:v>就労条件の多様化（n=145）</c:v>
                </c:pt>
                <c:pt idx="4">
                  <c:v>公的支援制度（雇用調整助成金等）の活用（n=139）</c:v>
                </c:pt>
                <c:pt idx="5">
                  <c:v>社内人材のリスキリング（n=142）</c:v>
                </c:pt>
                <c:pt idx="6">
                  <c:v>組織の改革（n=149）</c:v>
                </c:pt>
                <c:pt idx="7">
                  <c:v>自動化/AI等ツールの活用（n=144）</c:v>
                </c:pt>
                <c:pt idx="8">
                  <c:v>スキル標準・ナレッジマネジメントの導入（n=137）</c:v>
                </c:pt>
              </c:strCache>
            </c:strRef>
          </c:cat>
          <c:val>
            <c:numRef>
              <c:f>'24-2人材確保強化の取組・位置づけ'!$R$26:$R$34</c:f>
              <c:numCache>
                <c:formatCode>0.0%</c:formatCode>
                <c:ptCount val="9"/>
                <c:pt idx="0">
                  <c:v>5.3571428571428568E-2</c:v>
                </c:pt>
                <c:pt idx="1">
                  <c:v>5.1612903225806452E-2</c:v>
                </c:pt>
                <c:pt idx="2">
                  <c:v>6.25E-2</c:v>
                </c:pt>
                <c:pt idx="3">
                  <c:v>5.844155844155844E-2</c:v>
                </c:pt>
                <c:pt idx="4">
                  <c:v>8.5526315789473686E-2</c:v>
                </c:pt>
                <c:pt idx="5">
                  <c:v>7.1895424836601302E-2</c:v>
                </c:pt>
                <c:pt idx="6">
                  <c:v>3.870967741935484E-2</c:v>
                </c:pt>
                <c:pt idx="7">
                  <c:v>5.8823529411764705E-2</c:v>
                </c:pt>
                <c:pt idx="8">
                  <c:v>0.10457516339869281</c:v>
                </c:pt>
              </c:numCache>
            </c:numRef>
          </c:val>
          <c:extLst>
            <c:ext xmlns:c16="http://schemas.microsoft.com/office/drawing/2014/chart" uri="{C3380CC4-5D6E-409C-BE32-E72D297353CC}">
              <c16:uniqueId val="{00000004-716E-4F51-9C4E-F997495FB3F7}"/>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2278796178145721"/>
          <c:h val="6.163826690044345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1930264257134"/>
          <c:y val="0.12416454425871909"/>
          <c:w val="0.58520962493954187"/>
          <c:h val="0.72979590853841003"/>
        </c:manualLayout>
      </c:layout>
      <c:barChart>
        <c:barDir val="bar"/>
        <c:grouping val="stacked"/>
        <c:varyColors val="0"/>
        <c:ser>
          <c:idx val="0"/>
          <c:order val="0"/>
          <c:tx>
            <c:strRef>
              <c:f>'24-2人材確保強化の取組・位置づけ'!$N$5</c:f>
              <c:strCache>
                <c:ptCount val="1"/>
                <c:pt idx="0">
                  <c:v>実施中</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'24-2人材確保強化の取組・位置づけ'!$M$36:$M$44</c:f>
              <c:strCache>
                <c:ptCount val="9"/>
                <c:pt idx="0">
                  <c:v>不足人材の雇用（n=326）</c:v>
                </c:pt>
                <c:pt idx="1">
                  <c:v>社内人材の配置転換（n=303）</c:v>
                </c:pt>
                <c:pt idx="2">
                  <c:v>外部専門家の活用（n=292）</c:v>
                </c:pt>
                <c:pt idx="3">
                  <c:v>就労条件の多様化（n=292）</c:v>
                </c:pt>
                <c:pt idx="4">
                  <c:v>公的支援制度（雇用調整助成金等）の活用（n=275）</c:v>
                </c:pt>
                <c:pt idx="5">
                  <c:v>社内人材のリスキリング（n=295）</c:v>
                </c:pt>
                <c:pt idx="6">
                  <c:v>組織の改革（n=276）</c:v>
                </c:pt>
                <c:pt idx="7">
                  <c:v>自動化/AI等ツールの活用（n=284）</c:v>
                </c:pt>
                <c:pt idx="8">
                  <c:v>スキル標準・ナレッジマネジメントの導入（n=277）</c:v>
                </c:pt>
              </c:strCache>
            </c:strRef>
          </c:cat>
          <c:val>
            <c:numRef>
              <c:f>'24-2人材確保強化の取組・位置づけ'!$N$36:$N$44</c:f>
              <c:numCache>
                <c:formatCode>0.0%</c:formatCode>
                <c:ptCount val="9"/>
                <c:pt idx="0">
                  <c:v>0.59696969696969693</c:v>
                </c:pt>
                <c:pt idx="1">
                  <c:v>0.25723472668810288</c:v>
                </c:pt>
                <c:pt idx="2">
                  <c:v>0.21103896103896103</c:v>
                </c:pt>
                <c:pt idx="3">
                  <c:v>0.29967426710097722</c:v>
                </c:pt>
                <c:pt idx="4">
                  <c:v>0.22185430463576158</c:v>
                </c:pt>
                <c:pt idx="5">
                  <c:v>0.18181818181818182</c:v>
                </c:pt>
                <c:pt idx="6">
                  <c:v>0.13907284768211919</c:v>
                </c:pt>
                <c:pt idx="7">
                  <c:v>0.11666666666666667</c:v>
                </c:pt>
                <c:pt idx="8">
                  <c:v>0.13333333333333333</c:v>
                </c:pt>
              </c:numCache>
            </c:numRef>
          </c:val>
          <c:extLst>
            <c:ext xmlns:c16="http://schemas.microsoft.com/office/drawing/2014/chart" uri="{C3380CC4-5D6E-409C-BE32-E72D297353CC}">
              <c16:uniqueId val="{00000000-1B98-480C-8449-9254931F3091}"/>
            </c:ext>
          </c:extLst>
        </c:ser>
        <c:ser>
          <c:idx val="2"/>
          <c:order val="1"/>
          <c:tx>
            <c:strRef>
              <c:f>'24-2人材確保強化の取組・位置づけ'!$O$5</c:f>
              <c:strCache>
                <c:ptCount val="1"/>
                <c:pt idx="0">
                  <c:v>準備中</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'24-2人材確保強化の取組・位置づけ'!$M$36:$M$44</c:f>
              <c:strCache>
                <c:ptCount val="9"/>
                <c:pt idx="0">
                  <c:v>不足人材の雇用（n=326）</c:v>
                </c:pt>
                <c:pt idx="1">
                  <c:v>社内人材の配置転換（n=303）</c:v>
                </c:pt>
                <c:pt idx="2">
                  <c:v>外部専門家の活用（n=292）</c:v>
                </c:pt>
                <c:pt idx="3">
                  <c:v>就労条件の多様化（n=292）</c:v>
                </c:pt>
                <c:pt idx="4">
                  <c:v>公的支援制度（雇用調整助成金等）の活用（n=275）</c:v>
                </c:pt>
                <c:pt idx="5">
                  <c:v>社内人材のリスキリング（n=295）</c:v>
                </c:pt>
                <c:pt idx="6">
                  <c:v>組織の改革（n=276）</c:v>
                </c:pt>
                <c:pt idx="7">
                  <c:v>自動化/AI等ツールの活用（n=284）</c:v>
                </c:pt>
                <c:pt idx="8">
                  <c:v>スキル標準・ナレッジマネジメントの導入（n=277）</c:v>
                </c:pt>
              </c:strCache>
            </c:strRef>
          </c:cat>
          <c:val>
            <c:numRef>
              <c:f>'24-2人材確保強化の取組・位置づけ'!$O$36:$O$44</c:f>
              <c:numCache>
                <c:formatCode>0.0%</c:formatCode>
                <c:ptCount val="9"/>
                <c:pt idx="0">
                  <c:v>0.1</c:v>
                </c:pt>
                <c:pt idx="1">
                  <c:v>9.0032154340836015E-2</c:v>
                </c:pt>
                <c:pt idx="2">
                  <c:v>7.4675324675324672E-2</c:v>
                </c:pt>
                <c:pt idx="3">
                  <c:v>5.8631921824104233E-2</c:v>
                </c:pt>
                <c:pt idx="4">
                  <c:v>4.3046357615894038E-2</c:v>
                </c:pt>
                <c:pt idx="5">
                  <c:v>0.10714285714285714</c:v>
                </c:pt>
                <c:pt idx="6">
                  <c:v>0.12582781456953643</c:v>
                </c:pt>
                <c:pt idx="7">
                  <c:v>6.6666666666666666E-2</c:v>
                </c:pt>
                <c:pt idx="8">
                  <c:v>0.11</c:v>
                </c:pt>
              </c:numCache>
            </c:numRef>
          </c:val>
          <c:extLst>
            <c:ext xmlns:c16="http://schemas.microsoft.com/office/drawing/2014/chart" uri="{C3380CC4-5D6E-409C-BE32-E72D297353CC}">
              <c16:uniqueId val="{00000001-1B98-480C-8449-9254931F3091}"/>
            </c:ext>
          </c:extLst>
        </c:ser>
        <c:ser>
          <c:idx val="1"/>
          <c:order val="2"/>
          <c:tx>
            <c:strRef>
              <c:f>'24-2人材確保強化の取組・位置づけ'!$P$5</c:f>
              <c:strCache>
                <c:ptCount val="1"/>
                <c:pt idx="0">
                  <c:v>検討中</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'24-2人材確保強化の取組・位置づけ'!$M$36:$M$44</c:f>
              <c:strCache>
                <c:ptCount val="9"/>
                <c:pt idx="0">
                  <c:v>不足人材の雇用（n=326）</c:v>
                </c:pt>
                <c:pt idx="1">
                  <c:v>社内人材の配置転換（n=303）</c:v>
                </c:pt>
                <c:pt idx="2">
                  <c:v>外部専門家の活用（n=292）</c:v>
                </c:pt>
                <c:pt idx="3">
                  <c:v>就労条件の多様化（n=292）</c:v>
                </c:pt>
                <c:pt idx="4">
                  <c:v>公的支援制度（雇用調整助成金等）の活用（n=275）</c:v>
                </c:pt>
                <c:pt idx="5">
                  <c:v>社内人材のリスキリング（n=295）</c:v>
                </c:pt>
                <c:pt idx="6">
                  <c:v>組織の改革（n=276）</c:v>
                </c:pt>
                <c:pt idx="7">
                  <c:v>自動化/AI等ツールの活用（n=284）</c:v>
                </c:pt>
                <c:pt idx="8">
                  <c:v>スキル標準・ナレッジマネジメントの導入（n=277）</c:v>
                </c:pt>
              </c:strCache>
            </c:strRef>
          </c:cat>
          <c:val>
            <c:numRef>
              <c:f>'24-2人材確保強化の取組・位置づけ'!$P$36:$P$44</c:f>
              <c:numCache>
                <c:formatCode>0.0%</c:formatCode>
                <c:ptCount val="9"/>
                <c:pt idx="0">
                  <c:v>0.16060606060606061</c:v>
                </c:pt>
                <c:pt idx="1">
                  <c:v>0.28295819935691319</c:v>
                </c:pt>
                <c:pt idx="2">
                  <c:v>0.24675324675324675</c:v>
                </c:pt>
                <c:pt idx="3">
                  <c:v>0.26710097719869708</c:v>
                </c:pt>
                <c:pt idx="4">
                  <c:v>0.24172185430463577</c:v>
                </c:pt>
                <c:pt idx="5">
                  <c:v>0.28896103896103897</c:v>
                </c:pt>
                <c:pt idx="6">
                  <c:v>0.29139072847682118</c:v>
                </c:pt>
                <c:pt idx="7">
                  <c:v>0.32333333333333331</c:v>
                </c:pt>
                <c:pt idx="8">
                  <c:v>0.33</c:v>
                </c:pt>
              </c:numCache>
            </c:numRef>
          </c:val>
          <c:extLst>
            <c:ext xmlns:c16="http://schemas.microsoft.com/office/drawing/2014/chart" uri="{C3380CC4-5D6E-409C-BE32-E72D297353CC}">
              <c16:uniqueId val="{00000002-1B98-480C-8449-9254931F3091}"/>
            </c:ext>
          </c:extLst>
        </c:ser>
        <c:ser>
          <c:idx val="3"/>
          <c:order val="3"/>
          <c:tx>
            <c:strRef>
              <c:f>'24-2人材確保強化の取組・位置づけ'!$Q$5</c:f>
              <c:strCache>
                <c:ptCount val="1"/>
                <c:pt idx="0">
                  <c:v>実施／検討していない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'24-2人材確保強化の取組・位置づけ'!$M$36:$M$44</c:f>
              <c:strCache>
                <c:ptCount val="9"/>
                <c:pt idx="0">
                  <c:v>不足人材の雇用（n=326）</c:v>
                </c:pt>
                <c:pt idx="1">
                  <c:v>社内人材の配置転換（n=303）</c:v>
                </c:pt>
                <c:pt idx="2">
                  <c:v>外部専門家の活用（n=292）</c:v>
                </c:pt>
                <c:pt idx="3">
                  <c:v>就労条件の多様化（n=292）</c:v>
                </c:pt>
                <c:pt idx="4">
                  <c:v>公的支援制度（雇用調整助成金等）の活用（n=275）</c:v>
                </c:pt>
                <c:pt idx="5">
                  <c:v>社内人材のリスキリング（n=295）</c:v>
                </c:pt>
                <c:pt idx="6">
                  <c:v>組織の改革（n=276）</c:v>
                </c:pt>
                <c:pt idx="7">
                  <c:v>自動化/AI等ツールの活用（n=284）</c:v>
                </c:pt>
                <c:pt idx="8">
                  <c:v>スキル標準・ナレッジマネジメントの導入（n=277）</c:v>
                </c:pt>
              </c:strCache>
            </c:strRef>
          </c:cat>
          <c:val>
            <c:numRef>
              <c:f>'24-2人材確保強化の取組・位置づけ'!$Q$36:$Q$44</c:f>
              <c:numCache>
                <c:formatCode>0.0%</c:formatCode>
                <c:ptCount val="9"/>
                <c:pt idx="0">
                  <c:v>0.13030303030303031</c:v>
                </c:pt>
                <c:pt idx="1">
                  <c:v>0.34405144694533762</c:v>
                </c:pt>
                <c:pt idx="2">
                  <c:v>0.41558441558441561</c:v>
                </c:pt>
                <c:pt idx="3">
                  <c:v>0.32573289902280128</c:v>
                </c:pt>
                <c:pt idx="4">
                  <c:v>0.40397350993377484</c:v>
                </c:pt>
                <c:pt idx="5">
                  <c:v>0.37987012987012986</c:v>
                </c:pt>
                <c:pt idx="6">
                  <c:v>0.35761589403973509</c:v>
                </c:pt>
                <c:pt idx="7">
                  <c:v>0.44</c:v>
                </c:pt>
                <c:pt idx="8">
                  <c:v>0.35</c:v>
                </c:pt>
              </c:numCache>
            </c:numRef>
          </c:val>
          <c:extLst>
            <c:ext xmlns:c16="http://schemas.microsoft.com/office/drawing/2014/chart" uri="{C3380CC4-5D6E-409C-BE32-E72D297353CC}">
              <c16:uniqueId val="{00000003-1B98-480C-8449-9254931F3091}"/>
            </c:ext>
          </c:extLst>
        </c:ser>
        <c:ser>
          <c:idx val="4"/>
          <c:order val="4"/>
          <c:tx>
            <c:strRef>
              <c:f>'24-2人材確保強化の取組・位置づけ'!$R$5</c:f>
              <c:strCache>
                <c:ptCount val="1"/>
                <c:pt idx="0">
                  <c:v>わからない</c:v>
                </c:pt>
              </c:strCache>
            </c:strRef>
          </c:tx>
          <c:spPr>
            <a:solidFill>
              <a:schemeClr val="bg1"/>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98-480C-8449-9254931F3091}"/>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'24-2人材確保強化の取組・位置づけ'!$M$36:$M$44</c:f>
              <c:strCache>
                <c:ptCount val="9"/>
                <c:pt idx="0">
                  <c:v>不足人材の雇用（n=326）</c:v>
                </c:pt>
                <c:pt idx="1">
                  <c:v>社内人材の配置転換（n=303）</c:v>
                </c:pt>
                <c:pt idx="2">
                  <c:v>外部専門家の活用（n=292）</c:v>
                </c:pt>
                <c:pt idx="3">
                  <c:v>就労条件の多様化（n=292）</c:v>
                </c:pt>
                <c:pt idx="4">
                  <c:v>公的支援制度（雇用調整助成金等）の活用（n=275）</c:v>
                </c:pt>
                <c:pt idx="5">
                  <c:v>社内人材のリスキリング（n=295）</c:v>
                </c:pt>
                <c:pt idx="6">
                  <c:v>組織の改革（n=276）</c:v>
                </c:pt>
                <c:pt idx="7">
                  <c:v>自動化/AI等ツールの活用（n=284）</c:v>
                </c:pt>
                <c:pt idx="8">
                  <c:v>スキル標準・ナレッジマネジメントの導入（n=277）</c:v>
                </c:pt>
              </c:strCache>
            </c:strRef>
          </c:cat>
          <c:val>
            <c:numRef>
              <c:f>'24-2人材確保強化の取組・位置づけ'!$R$36:$R$44</c:f>
              <c:numCache>
                <c:formatCode>0.0%</c:formatCode>
                <c:ptCount val="9"/>
                <c:pt idx="0">
                  <c:v>1.2121212121212121E-2</c:v>
                </c:pt>
                <c:pt idx="1">
                  <c:v>2.5723472668810289E-2</c:v>
                </c:pt>
                <c:pt idx="2">
                  <c:v>5.1948051948051951E-2</c:v>
                </c:pt>
                <c:pt idx="3">
                  <c:v>4.8859934853420196E-2</c:v>
                </c:pt>
                <c:pt idx="4">
                  <c:v>8.9403973509933773E-2</c:v>
                </c:pt>
                <c:pt idx="5">
                  <c:v>4.2207792207792208E-2</c:v>
                </c:pt>
                <c:pt idx="6">
                  <c:v>8.6092715231788075E-2</c:v>
                </c:pt>
                <c:pt idx="7">
                  <c:v>5.3333333333333337E-2</c:v>
                </c:pt>
                <c:pt idx="8">
                  <c:v>7.6666666666666661E-2</c:v>
                </c:pt>
              </c:numCache>
            </c:numRef>
          </c:val>
          <c:extLst>
            <c:ext xmlns:c16="http://schemas.microsoft.com/office/drawing/2014/chart" uri="{C3380CC4-5D6E-409C-BE32-E72D297353CC}">
              <c16:uniqueId val="{00000005-1B98-480C-8449-9254931F309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2997828784444663"/>
          <c:h val="8.03303176656944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910862403327181"/>
          <c:y val="6.4344975343991098E-2"/>
          <c:w val="0.58754890430980999"/>
          <c:h val="0.80796583119417753"/>
        </c:manualLayout>
      </c:layout>
      <c:barChart>
        <c:barDir val="bar"/>
        <c:grouping val="percentStacked"/>
        <c:varyColors val="0"/>
        <c:ser>
          <c:idx val="0"/>
          <c:order val="0"/>
          <c:tx>
            <c:strRef>
              <c:f>'25-1人材の確保・強化においての課題'!$M$6</c:f>
              <c:strCache>
                <c:ptCount val="1"/>
                <c:pt idx="0">
                  <c:v>当てはまる</c:v>
                </c:pt>
              </c:strCache>
            </c:strRef>
          </c:tx>
          <c:spPr>
            <a:solidFill>
              <a:srgbClr val="ED7D31">
                <a:lumMod val="60000"/>
                <a:lumOff val="40000"/>
              </a:srgbClr>
            </a:solidFill>
            <a:ln>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'25-1人材の確保・強化においての課題'!$L$7:$L$12</c:f>
              <c:strCache>
                <c:ptCount val="6"/>
                <c:pt idx="0">
                  <c:v>人材確保・強化を担当する人材の確保 (n=1034)</c:v>
                </c:pt>
                <c:pt idx="1">
                  <c:v>時間の確保 (n=984)</c:v>
                </c:pt>
                <c:pt idx="2">
                  <c:v>資金の確保 (n=989)</c:v>
                </c:pt>
                <c:pt idx="3">
                  <c:v>人材関連情報の入手 (n=981)</c:v>
                </c:pt>
                <c:pt idx="4">
                  <c:v>外部人材チャネルの連携 (n=978)</c:v>
                </c:pt>
                <c:pt idx="5">
                  <c:v>その他 (n=14)</c:v>
                </c:pt>
              </c:strCache>
            </c:strRef>
          </c:cat>
          <c:val>
            <c:numRef>
              <c:f>'25-1人材の確保・強化においての課題'!$M$7:$M$12</c:f>
              <c:numCache>
                <c:formatCode>0.0%</c:formatCode>
                <c:ptCount val="6"/>
                <c:pt idx="0">
                  <c:v>0.43423597678916825</c:v>
                </c:pt>
                <c:pt idx="1">
                  <c:v>0.23983739837398374</c:v>
                </c:pt>
                <c:pt idx="2">
                  <c:v>0.23761375126390294</c:v>
                </c:pt>
                <c:pt idx="3">
                  <c:v>0.1743119266055046</c:v>
                </c:pt>
                <c:pt idx="4">
                  <c:v>0.16768916155419222</c:v>
                </c:pt>
                <c:pt idx="5">
                  <c:v>0.2857142857142857</c:v>
                </c:pt>
              </c:numCache>
            </c:numRef>
          </c:val>
          <c:extLst>
            <c:ext xmlns:c16="http://schemas.microsoft.com/office/drawing/2014/chart" uri="{C3380CC4-5D6E-409C-BE32-E72D297353CC}">
              <c16:uniqueId val="{00000000-171F-4FAC-B80D-607184197359}"/>
            </c:ext>
          </c:extLst>
        </c:ser>
        <c:ser>
          <c:idx val="1"/>
          <c:order val="1"/>
          <c:tx>
            <c:strRef>
              <c:f>'25-1人材の確保・強化においての課題'!$N$6</c:f>
              <c:strCache>
                <c:ptCount val="1"/>
                <c:pt idx="0">
                  <c:v>やや当てはまる</c:v>
                </c:pt>
              </c:strCache>
            </c:strRef>
          </c:tx>
          <c:spPr>
            <a:solidFill>
              <a:srgbClr val="ED7D31">
                <a:lumMod val="40000"/>
                <a:lumOff val="60000"/>
              </a:srgbClr>
            </a:solidFill>
            <a:ln>
              <a:solidFill>
                <a:sysClr val="windowText" lastClr="000000"/>
              </a:solidFill>
            </a:ln>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1-171F-4FAC-B80D-60718419735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'25-1人材の確保・強化においての課題'!$L$7:$L$12</c:f>
              <c:strCache>
                <c:ptCount val="6"/>
                <c:pt idx="0">
                  <c:v>人材確保・強化を担当する人材の確保 (n=1034)</c:v>
                </c:pt>
                <c:pt idx="1">
                  <c:v>時間の確保 (n=984)</c:v>
                </c:pt>
                <c:pt idx="2">
                  <c:v>資金の確保 (n=989)</c:v>
                </c:pt>
                <c:pt idx="3">
                  <c:v>人材関連情報の入手 (n=981)</c:v>
                </c:pt>
                <c:pt idx="4">
                  <c:v>外部人材チャネルの連携 (n=978)</c:v>
                </c:pt>
                <c:pt idx="5">
                  <c:v>その他 (n=14)</c:v>
                </c:pt>
              </c:strCache>
            </c:strRef>
          </c:cat>
          <c:val>
            <c:numRef>
              <c:f>'25-1人材の確保・強化においての課題'!$N$7:$N$12</c:f>
              <c:numCache>
                <c:formatCode>0.0%</c:formatCode>
                <c:ptCount val="6"/>
                <c:pt idx="0">
                  <c:v>0.30657640232108319</c:v>
                </c:pt>
                <c:pt idx="1">
                  <c:v>0.3516260162601626</c:v>
                </c:pt>
                <c:pt idx="2">
                  <c:v>0.24974721941354905</c:v>
                </c:pt>
                <c:pt idx="3">
                  <c:v>0.33537206931702346</c:v>
                </c:pt>
                <c:pt idx="4">
                  <c:v>0.31083844580777098</c:v>
                </c:pt>
                <c:pt idx="5">
                  <c:v>0</c:v>
                </c:pt>
              </c:numCache>
            </c:numRef>
          </c:val>
          <c:extLst>
            <c:ext xmlns:c16="http://schemas.microsoft.com/office/drawing/2014/chart" uri="{C3380CC4-5D6E-409C-BE32-E72D297353CC}">
              <c16:uniqueId val="{00000002-171F-4FAC-B80D-607184197359}"/>
            </c:ext>
          </c:extLst>
        </c:ser>
        <c:ser>
          <c:idx val="2"/>
          <c:order val="2"/>
          <c:tx>
            <c:strRef>
              <c:f>'25-1人材の確保・強化においての課題'!$O$6</c:f>
              <c:strCache>
                <c:ptCount val="1"/>
                <c:pt idx="0">
                  <c:v>あまり当てはまらない</c:v>
                </c:pt>
              </c:strCache>
            </c:strRef>
          </c:tx>
          <c:spPr>
            <a:solidFill>
              <a:srgbClr val="70AD47">
                <a:lumMod val="40000"/>
                <a:lumOff val="60000"/>
              </a:srgbClr>
            </a:solidFill>
            <a:ln>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'25-1人材の確保・強化においての課題'!$L$7:$L$12</c:f>
              <c:strCache>
                <c:ptCount val="6"/>
                <c:pt idx="0">
                  <c:v>人材確保・強化を担当する人材の確保 (n=1034)</c:v>
                </c:pt>
                <c:pt idx="1">
                  <c:v>時間の確保 (n=984)</c:v>
                </c:pt>
                <c:pt idx="2">
                  <c:v>資金の確保 (n=989)</c:v>
                </c:pt>
                <c:pt idx="3">
                  <c:v>人材関連情報の入手 (n=981)</c:v>
                </c:pt>
                <c:pt idx="4">
                  <c:v>外部人材チャネルの連携 (n=978)</c:v>
                </c:pt>
                <c:pt idx="5">
                  <c:v>その他 (n=14)</c:v>
                </c:pt>
              </c:strCache>
            </c:strRef>
          </c:cat>
          <c:val>
            <c:numRef>
              <c:f>'25-1人材の確保・強化においての課題'!$O$7:$O$12</c:f>
              <c:numCache>
                <c:formatCode>0.0%</c:formatCode>
                <c:ptCount val="6"/>
                <c:pt idx="0">
                  <c:v>9.6711798839458407E-2</c:v>
                </c:pt>
                <c:pt idx="1">
                  <c:v>0.18800813008130082</c:v>
                </c:pt>
                <c:pt idx="2">
                  <c:v>0.22649140546006066</c:v>
                </c:pt>
                <c:pt idx="3">
                  <c:v>0.22324159021406728</c:v>
                </c:pt>
                <c:pt idx="4">
                  <c:v>0.23006134969325154</c:v>
                </c:pt>
                <c:pt idx="5">
                  <c:v>7.1428571428571425E-2</c:v>
                </c:pt>
              </c:numCache>
            </c:numRef>
          </c:val>
          <c:extLst>
            <c:ext xmlns:c16="http://schemas.microsoft.com/office/drawing/2014/chart" uri="{C3380CC4-5D6E-409C-BE32-E72D297353CC}">
              <c16:uniqueId val="{00000003-171F-4FAC-B80D-607184197359}"/>
            </c:ext>
          </c:extLst>
        </c:ser>
        <c:ser>
          <c:idx val="3"/>
          <c:order val="3"/>
          <c:tx>
            <c:strRef>
              <c:f>'25-1人材の確保・強化においての課題'!$P$6</c:f>
              <c:strCache>
                <c:ptCount val="1"/>
                <c:pt idx="0">
                  <c:v>当てはまらない</c:v>
                </c:pt>
              </c:strCache>
            </c:strRef>
          </c:tx>
          <c:spPr>
            <a:solidFill>
              <a:srgbClr val="70AD47">
                <a:lumMod val="60000"/>
                <a:lumOff val="40000"/>
              </a:srgbClr>
            </a:solidFill>
            <a:ln>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'25-1人材の確保・強化においての課題'!$L$7:$L$12</c:f>
              <c:strCache>
                <c:ptCount val="6"/>
                <c:pt idx="0">
                  <c:v>人材確保・強化を担当する人材の確保 (n=1034)</c:v>
                </c:pt>
                <c:pt idx="1">
                  <c:v>時間の確保 (n=984)</c:v>
                </c:pt>
                <c:pt idx="2">
                  <c:v>資金の確保 (n=989)</c:v>
                </c:pt>
                <c:pt idx="3">
                  <c:v>人材関連情報の入手 (n=981)</c:v>
                </c:pt>
                <c:pt idx="4">
                  <c:v>外部人材チャネルの連携 (n=978)</c:v>
                </c:pt>
                <c:pt idx="5">
                  <c:v>その他 (n=14)</c:v>
                </c:pt>
              </c:strCache>
            </c:strRef>
          </c:cat>
          <c:val>
            <c:numRef>
              <c:f>'25-1人材の確保・強化においての課題'!$P$7:$P$12</c:f>
              <c:numCache>
                <c:formatCode>0.0%</c:formatCode>
                <c:ptCount val="6"/>
                <c:pt idx="0">
                  <c:v>0.10058027079303675</c:v>
                </c:pt>
                <c:pt idx="1">
                  <c:v>0.14126016260162602</c:v>
                </c:pt>
                <c:pt idx="2">
                  <c:v>0.19615773508594539</c:v>
                </c:pt>
                <c:pt idx="3">
                  <c:v>0.15188583078491336</c:v>
                </c:pt>
                <c:pt idx="4">
                  <c:v>0.17177914110429449</c:v>
                </c:pt>
                <c:pt idx="5">
                  <c:v>0.14285714285714285</c:v>
                </c:pt>
              </c:numCache>
            </c:numRef>
          </c:val>
          <c:extLst>
            <c:ext xmlns:c16="http://schemas.microsoft.com/office/drawing/2014/chart" uri="{C3380CC4-5D6E-409C-BE32-E72D297353CC}">
              <c16:uniqueId val="{00000004-171F-4FAC-B80D-607184197359}"/>
            </c:ext>
          </c:extLst>
        </c:ser>
        <c:ser>
          <c:idx val="4"/>
          <c:order val="4"/>
          <c:tx>
            <c:strRef>
              <c:f>'25-1人材の確保・強化においての課題'!$Q$6</c:f>
              <c:strCache>
                <c:ptCount val="1"/>
                <c:pt idx="0">
                  <c:v>わからない</c:v>
                </c:pt>
              </c:strCache>
            </c:strRef>
          </c:tx>
          <c:spPr>
            <a:solidFill>
              <a:sysClr val="window" lastClr="FFFFFF"/>
            </a:solidFill>
            <a:ln>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'25-1人材の確保・強化においての課題'!$L$7:$L$12</c:f>
              <c:strCache>
                <c:ptCount val="6"/>
                <c:pt idx="0">
                  <c:v>人材確保・強化を担当する人材の確保 (n=1034)</c:v>
                </c:pt>
                <c:pt idx="1">
                  <c:v>時間の確保 (n=984)</c:v>
                </c:pt>
                <c:pt idx="2">
                  <c:v>資金の確保 (n=989)</c:v>
                </c:pt>
                <c:pt idx="3">
                  <c:v>人材関連情報の入手 (n=981)</c:v>
                </c:pt>
                <c:pt idx="4">
                  <c:v>外部人材チャネルの連携 (n=978)</c:v>
                </c:pt>
                <c:pt idx="5">
                  <c:v>その他 (n=14)</c:v>
                </c:pt>
              </c:strCache>
            </c:strRef>
          </c:cat>
          <c:val>
            <c:numRef>
              <c:f>'25-1人材の確保・強化においての課題'!$Q$7:$Q$12</c:f>
              <c:numCache>
                <c:formatCode>0.0%</c:formatCode>
                <c:ptCount val="6"/>
                <c:pt idx="0">
                  <c:v>6.1895551257253385E-2</c:v>
                </c:pt>
                <c:pt idx="1">
                  <c:v>7.926829268292683E-2</c:v>
                </c:pt>
                <c:pt idx="2">
                  <c:v>8.998988877654196E-2</c:v>
                </c:pt>
                <c:pt idx="3">
                  <c:v>0.11518858307849134</c:v>
                </c:pt>
                <c:pt idx="4">
                  <c:v>0.1196319018404908</c:v>
                </c:pt>
                <c:pt idx="5">
                  <c:v>0.5</c:v>
                </c:pt>
              </c:numCache>
            </c:numRef>
          </c:val>
          <c:extLst>
            <c:ext xmlns:c16="http://schemas.microsoft.com/office/drawing/2014/chart" uri="{C3380CC4-5D6E-409C-BE32-E72D297353CC}">
              <c16:uniqueId val="{00000005-171F-4FAC-B80D-607184197359}"/>
            </c:ext>
          </c:extLst>
        </c:ser>
        <c:dLbls>
          <c:showLegendKey val="0"/>
          <c:showVal val="0"/>
          <c:showCatName val="0"/>
          <c:showSerName val="0"/>
          <c:showPercent val="0"/>
          <c:showBubbleSize val="0"/>
        </c:dLbls>
        <c:gapWidth val="60"/>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ysClr val="windowText" lastClr="000000">
              <a:lumMod val="50000"/>
              <a:lumOff val="50000"/>
            </a:sysClr>
          </a:solidFill>
        </a:ln>
      </c:spPr>
    </c:plotArea>
    <c:legend>
      <c:legendPos val="t"/>
      <c:layout>
        <c:manualLayout>
          <c:xMode val="edge"/>
          <c:yMode val="edge"/>
          <c:x val="0.21094464961791279"/>
          <c:y val="0.91990304096603293"/>
          <c:w val="0.62019243387845746"/>
          <c:h val="5.7734204793028321E-2"/>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0753000387147"/>
          <c:y val="0.12669027777777778"/>
          <c:w val="0.59987669376693764"/>
          <c:h val="0.72979590853841003"/>
        </c:manualLayout>
      </c:layout>
      <c:barChart>
        <c:barDir val="bar"/>
        <c:grouping val="stacked"/>
        <c:varyColors val="0"/>
        <c:ser>
          <c:idx val="0"/>
          <c:order val="0"/>
          <c:tx>
            <c:strRef>
              <c:f>'25-2人材確保強化の課題・位置づけ'!$N$5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'25-2人材確保強化の課題・位置づけ'!$M$6:$M$10</c:f>
              <c:strCache>
                <c:ptCount val="5"/>
                <c:pt idx="0">
                  <c:v>人材確保・強化を担当する人材の確保（n=249）</c:v>
                </c:pt>
                <c:pt idx="1">
                  <c:v>時間の確保（n=217）</c:v>
                </c:pt>
                <c:pt idx="2">
                  <c:v>資金の確保（n=217）</c:v>
                </c:pt>
                <c:pt idx="3">
                  <c:v>人材関連情報の入手（n=200）</c:v>
                </c:pt>
                <c:pt idx="4">
                  <c:v>外部人材チャネルの連携（n=200）</c:v>
                </c:pt>
              </c:strCache>
            </c:strRef>
          </c:cat>
          <c:val>
            <c:numRef>
              <c:f>'25-2人材確保強化の課題・位置づけ'!$N$6:$N$10</c:f>
              <c:numCache>
                <c:formatCode>0.0%</c:formatCode>
                <c:ptCount val="5"/>
                <c:pt idx="0">
                  <c:v>0.42435424354243545</c:v>
                </c:pt>
                <c:pt idx="1">
                  <c:v>0.25896414342629481</c:v>
                </c:pt>
                <c:pt idx="2">
                  <c:v>0.233201581027668</c:v>
                </c:pt>
                <c:pt idx="3">
                  <c:v>0.15261044176706828</c:v>
                </c:pt>
                <c:pt idx="4">
                  <c:v>0.125</c:v>
                </c:pt>
              </c:numCache>
            </c:numRef>
          </c:val>
          <c:extLst>
            <c:ext xmlns:c16="http://schemas.microsoft.com/office/drawing/2014/chart" uri="{C3380CC4-5D6E-409C-BE32-E72D297353CC}">
              <c16:uniqueId val="{00000000-00DC-40D8-B8F4-35EC60F62FF2}"/>
            </c:ext>
          </c:extLst>
        </c:ser>
        <c:ser>
          <c:idx val="2"/>
          <c:order val="1"/>
          <c:tx>
            <c:strRef>
              <c:f>'25-2人材確保強化の課題・位置づけ'!$O$5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'25-2人材確保強化の課題・位置づけ'!$M$6:$M$10</c:f>
              <c:strCache>
                <c:ptCount val="5"/>
                <c:pt idx="0">
                  <c:v>人材確保・強化を担当する人材の確保（n=249）</c:v>
                </c:pt>
                <c:pt idx="1">
                  <c:v>時間の確保（n=217）</c:v>
                </c:pt>
                <c:pt idx="2">
                  <c:v>資金の確保（n=217）</c:v>
                </c:pt>
                <c:pt idx="3">
                  <c:v>人材関連情報の入手（n=200）</c:v>
                </c:pt>
                <c:pt idx="4">
                  <c:v>外部人材チャネルの連携（n=200）</c:v>
                </c:pt>
              </c:strCache>
            </c:strRef>
          </c:cat>
          <c:val>
            <c:numRef>
              <c:f>'25-2人材確保強化の課題・位置づけ'!$O$6:$O$10</c:f>
              <c:numCache>
                <c:formatCode>0.0%</c:formatCode>
                <c:ptCount val="5"/>
                <c:pt idx="0">
                  <c:v>0.30627306273062732</c:v>
                </c:pt>
                <c:pt idx="1">
                  <c:v>0.32270916334661354</c:v>
                </c:pt>
                <c:pt idx="2">
                  <c:v>0.24901185770750989</c:v>
                </c:pt>
                <c:pt idx="3">
                  <c:v>0.26506024096385544</c:v>
                </c:pt>
                <c:pt idx="4">
                  <c:v>0.27419354838709675</c:v>
                </c:pt>
              </c:numCache>
            </c:numRef>
          </c:val>
          <c:extLst>
            <c:ext xmlns:c16="http://schemas.microsoft.com/office/drawing/2014/chart" uri="{C3380CC4-5D6E-409C-BE32-E72D297353CC}">
              <c16:uniqueId val="{00000001-00DC-40D8-B8F4-35EC60F62FF2}"/>
            </c:ext>
          </c:extLst>
        </c:ser>
        <c:ser>
          <c:idx val="1"/>
          <c:order val="2"/>
          <c:tx>
            <c:strRef>
              <c:f>'25-2人材確保強化の課題・位置づけ'!$P$5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'25-2人材確保強化の課題・位置づけ'!$M$6:$M$10</c:f>
              <c:strCache>
                <c:ptCount val="5"/>
                <c:pt idx="0">
                  <c:v>人材確保・強化を担当する人材の確保（n=249）</c:v>
                </c:pt>
                <c:pt idx="1">
                  <c:v>時間の確保（n=217）</c:v>
                </c:pt>
                <c:pt idx="2">
                  <c:v>資金の確保（n=217）</c:v>
                </c:pt>
                <c:pt idx="3">
                  <c:v>人材関連情報の入手（n=200）</c:v>
                </c:pt>
                <c:pt idx="4">
                  <c:v>外部人材チャネルの連携（n=200）</c:v>
                </c:pt>
              </c:strCache>
            </c:strRef>
          </c:cat>
          <c:val>
            <c:numRef>
              <c:f>'25-2人材確保強化の課題・位置づけ'!$P$6:$P$10</c:f>
              <c:numCache>
                <c:formatCode>0.0%</c:formatCode>
                <c:ptCount val="5"/>
                <c:pt idx="0">
                  <c:v>0.10332103321033211</c:v>
                </c:pt>
                <c:pt idx="1">
                  <c:v>0.14342629482071714</c:v>
                </c:pt>
                <c:pt idx="2">
                  <c:v>0.19762845849802371</c:v>
                </c:pt>
                <c:pt idx="3">
                  <c:v>0.20883534136546184</c:v>
                </c:pt>
                <c:pt idx="4">
                  <c:v>0.20564516129032259</c:v>
                </c:pt>
              </c:numCache>
            </c:numRef>
          </c:val>
          <c:extLst>
            <c:ext xmlns:c16="http://schemas.microsoft.com/office/drawing/2014/chart" uri="{C3380CC4-5D6E-409C-BE32-E72D297353CC}">
              <c16:uniqueId val="{00000002-00DC-40D8-B8F4-35EC60F62FF2}"/>
            </c:ext>
          </c:extLst>
        </c:ser>
        <c:ser>
          <c:idx val="3"/>
          <c:order val="3"/>
          <c:tx>
            <c:strRef>
              <c:f>'25-2人材確保強化の課題・位置づけ'!$Q$5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'25-2人材確保強化の課題・位置づけ'!$M$6:$M$10</c:f>
              <c:strCache>
                <c:ptCount val="5"/>
                <c:pt idx="0">
                  <c:v>人材確保・強化を担当する人材の確保（n=249）</c:v>
                </c:pt>
                <c:pt idx="1">
                  <c:v>時間の確保（n=217）</c:v>
                </c:pt>
                <c:pt idx="2">
                  <c:v>資金の確保（n=217）</c:v>
                </c:pt>
                <c:pt idx="3">
                  <c:v>人材関連情報の入手（n=200）</c:v>
                </c:pt>
                <c:pt idx="4">
                  <c:v>外部人材チャネルの連携（n=200）</c:v>
                </c:pt>
              </c:strCache>
            </c:strRef>
          </c:cat>
          <c:val>
            <c:numRef>
              <c:f>'25-2人材確保強化の課題・位置づけ'!$Q$6:$Q$10</c:f>
              <c:numCache>
                <c:formatCode>0.0%</c:formatCode>
                <c:ptCount val="5"/>
                <c:pt idx="0">
                  <c:v>8.4870848708487087E-2</c:v>
                </c:pt>
                <c:pt idx="1">
                  <c:v>0.1394422310756972</c:v>
                </c:pt>
                <c:pt idx="2">
                  <c:v>0.17786561264822134</c:v>
                </c:pt>
                <c:pt idx="3">
                  <c:v>0.17670682730923695</c:v>
                </c:pt>
                <c:pt idx="4">
                  <c:v>0.20161290322580644</c:v>
                </c:pt>
              </c:numCache>
            </c:numRef>
          </c:val>
          <c:extLst>
            <c:ext xmlns:c16="http://schemas.microsoft.com/office/drawing/2014/chart" uri="{C3380CC4-5D6E-409C-BE32-E72D297353CC}">
              <c16:uniqueId val="{00000003-00DC-40D8-B8F4-35EC60F62FF2}"/>
            </c:ext>
          </c:extLst>
        </c:ser>
        <c:ser>
          <c:idx val="4"/>
          <c:order val="4"/>
          <c:tx>
            <c:strRef>
              <c:f>'25-2人材確保強化の課題・位置づけ'!$R$5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'25-2人材確保強化の課題・位置づけ'!$M$6:$M$10</c:f>
              <c:strCache>
                <c:ptCount val="5"/>
                <c:pt idx="0">
                  <c:v>人材確保・強化を担当する人材の確保（n=249）</c:v>
                </c:pt>
                <c:pt idx="1">
                  <c:v>時間の確保（n=217）</c:v>
                </c:pt>
                <c:pt idx="2">
                  <c:v>資金の確保（n=217）</c:v>
                </c:pt>
                <c:pt idx="3">
                  <c:v>人材関連情報の入手（n=200）</c:v>
                </c:pt>
                <c:pt idx="4">
                  <c:v>外部人材チャネルの連携（n=200）</c:v>
                </c:pt>
              </c:strCache>
            </c:strRef>
          </c:cat>
          <c:val>
            <c:numRef>
              <c:f>'25-2人材確保強化の課題・位置づけ'!$R$6:$R$10</c:f>
              <c:numCache>
                <c:formatCode>0.0%</c:formatCode>
                <c:ptCount val="5"/>
                <c:pt idx="0">
                  <c:v>8.1180811808118078E-2</c:v>
                </c:pt>
                <c:pt idx="1">
                  <c:v>0.13545816733067728</c:v>
                </c:pt>
                <c:pt idx="2">
                  <c:v>0.14229249011857709</c:v>
                </c:pt>
                <c:pt idx="3">
                  <c:v>0.19678714859437751</c:v>
                </c:pt>
                <c:pt idx="4">
                  <c:v>0.19354838709677419</c:v>
                </c:pt>
              </c:numCache>
            </c:numRef>
          </c:val>
          <c:extLst>
            <c:ext xmlns:c16="http://schemas.microsoft.com/office/drawing/2014/chart" uri="{C3380CC4-5D6E-409C-BE32-E72D297353CC}">
              <c16:uniqueId val="{00000004-00DC-40D8-B8F4-35EC60F62FF2}"/>
            </c:ext>
          </c:extLst>
        </c:ser>
        <c:dLbls>
          <c:showLegendKey val="0"/>
          <c:showVal val="0"/>
          <c:showCatName val="0"/>
          <c:showSerName val="0"/>
          <c:showPercent val="0"/>
          <c:showBubbleSize val="0"/>
        </c:dLbls>
        <c:gapWidth val="3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38910873675419"/>
          <c:y val="0.12416454425871909"/>
          <c:w val="0.600434668989547"/>
          <c:h val="0.72979590853841003"/>
        </c:manualLayout>
      </c:layout>
      <c:barChart>
        <c:barDir val="bar"/>
        <c:grouping val="stacked"/>
        <c:varyColors val="0"/>
        <c:ser>
          <c:idx val="0"/>
          <c:order val="0"/>
          <c:tx>
            <c:strRef>
              <c:f>'25-2人材確保強化の課題・位置づけ'!$N$5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'25-2人材確保強化の課題・位置づけ'!$M$12:$M$16</c:f>
              <c:strCache>
                <c:ptCount val="5"/>
                <c:pt idx="0">
                  <c:v>人材確保・強化を担当する人材の確保（n=217）</c:v>
                </c:pt>
                <c:pt idx="1">
                  <c:v>時間の確保（n=212）</c:v>
                </c:pt>
                <c:pt idx="2">
                  <c:v>資金の確保（n=212）</c:v>
                </c:pt>
                <c:pt idx="3">
                  <c:v>人材関連情報の入手（n=207）</c:v>
                </c:pt>
                <c:pt idx="4">
                  <c:v>外部人材チャネルの連携（n=203）</c:v>
                </c:pt>
              </c:strCache>
            </c:strRef>
          </c:cat>
          <c:val>
            <c:numRef>
              <c:f>'25-2人材確保強化の課題・位置づけ'!$N$12:$N$16</c:f>
              <c:numCache>
                <c:formatCode>0.0%</c:formatCode>
                <c:ptCount val="5"/>
                <c:pt idx="0">
                  <c:v>0.42918454935622319</c:v>
                </c:pt>
                <c:pt idx="1">
                  <c:v>0.20524017467248909</c:v>
                </c:pt>
                <c:pt idx="2">
                  <c:v>0.26293103448275862</c:v>
                </c:pt>
                <c:pt idx="3">
                  <c:v>0.15217391304347827</c:v>
                </c:pt>
                <c:pt idx="4">
                  <c:v>0.15418502202643172</c:v>
                </c:pt>
              </c:numCache>
            </c:numRef>
          </c:val>
          <c:extLst>
            <c:ext xmlns:c16="http://schemas.microsoft.com/office/drawing/2014/chart" uri="{C3380CC4-5D6E-409C-BE32-E72D297353CC}">
              <c16:uniqueId val="{00000000-39CA-452F-9ABB-E184C7593B68}"/>
            </c:ext>
          </c:extLst>
        </c:ser>
        <c:ser>
          <c:idx val="1"/>
          <c:order val="1"/>
          <c:tx>
            <c:strRef>
              <c:f>'25-2人材確保強化の課題・位置づけ'!$O$5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'25-2人材確保強化の課題・位置づけ'!$M$12:$M$16</c:f>
              <c:strCache>
                <c:ptCount val="5"/>
                <c:pt idx="0">
                  <c:v>人材確保・強化を担当する人材の確保（n=217）</c:v>
                </c:pt>
                <c:pt idx="1">
                  <c:v>時間の確保（n=212）</c:v>
                </c:pt>
                <c:pt idx="2">
                  <c:v>資金の確保（n=212）</c:v>
                </c:pt>
                <c:pt idx="3">
                  <c:v>人材関連情報の入手（n=207）</c:v>
                </c:pt>
                <c:pt idx="4">
                  <c:v>外部人材チャネルの連携（n=203）</c:v>
                </c:pt>
              </c:strCache>
            </c:strRef>
          </c:cat>
          <c:val>
            <c:numRef>
              <c:f>'25-2人材確保強化の課題・位置づけ'!$O$12:$O$16</c:f>
              <c:numCache>
                <c:formatCode>0.0%</c:formatCode>
                <c:ptCount val="5"/>
                <c:pt idx="0">
                  <c:v>0.26609442060085836</c:v>
                </c:pt>
                <c:pt idx="1">
                  <c:v>0.39737991266375544</c:v>
                </c:pt>
                <c:pt idx="2">
                  <c:v>0.25862068965517243</c:v>
                </c:pt>
                <c:pt idx="3">
                  <c:v>0.39130434782608697</c:v>
                </c:pt>
                <c:pt idx="4">
                  <c:v>0.30837004405286345</c:v>
                </c:pt>
              </c:numCache>
            </c:numRef>
          </c:val>
          <c:extLst>
            <c:ext xmlns:c16="http://schemas.microsoft.com/office/drawing/2014/chart" uri="{C3380CC4-5D6E-409C-BE32-E72D297353CC}">
              <c16:uniqueId val="{00000001-39CA-452F-9ABB-E184C7593B68}"/>
            </c:ext>
          </c:extLst>
        </c:ser>
        <c:ser>
          <c:idx val="2"/>
          <c:order val="2"/>
          <c:tx>
            <c:strRef>
              <c:f>'25-2人材確保強化の課題・位置づけ'!$P$5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'25-2人材確保強化の課題・位置づけ'!$M$12:$M$16</c:f>
              <c:strCache>
                <c:ptCount val="5"/>
                <c:pt idx="0">
                  <c:v>人材確保・強化を担当する人材の確保（n=217）</c:v>
                </c:pt>
                <c:pt idx="1">
                  <c:v>時間の確保（n=212）</c:v>
                </c:pt>
                <c:pt idx="2">
                  <c:v>資金の確保（n=212）</c:v>
                </c:pt>
                <c:pt idx="3">
                  <c:v>人材関連情報の入手（n=207）</c:v>
                </c:pt>
                <c:pt idx="4">
                  <c:v>外部人材チャネルの連携（n=203）</c:v>
                </c:pt>
              </c:strCache>
            </c:strRef>
          </c:cat>
          <c:val>
            <c:numRef>
              <c:f>'25-2人材確保強化の課題・位置づけ'!$P$12:$P$16</c:f>
              <c:numCache>
                <c:formatCode>0.0%</c:formatCode>
                <c:ptCount val="5"/>
                <c:pt idx="0">
                  <c:v>0.12017167381974249</c:v>
                </c:pt>
                <c:pt idx="1">
                  <c:v>0.18777292576419213</c:v>
                </c:pt>
                <c:pt idx="2">
                  <c:v>0.21120689655172414</c:v>
                </c:pt>
                <c:pt idx="3">
                  <c:v>0.21739130434782608</c:v>
                </c:pt>
                <c:pt idx="4">
                  <c:v>0.25550660792951541</c:v>
                </c:pt>
              </c:numCache>
            </c:numRef>
          </c:val>
          <c:extLst>
            <c:ext xmlns:c16="http://schemas.microsoft.com/office/drawing/2014/chart" uri="{C3380CC4-5D6E-409C-BE32-E72D297353CC}">
              <c16:uniqueId val="{00000002-39CA-452F-9ABB-E184C7593B68}"/>
            </c:ext>
          </c:extLst>
        </c:ser>
        <c:ser>
          <c:idx val="3"/>
          <c:order val="3"/>
          <c:tx>
            <c:strRef>
              <c:f>'25-2人材確保強化の課題・位置づけ'!$Q$5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'25-2人材確保強化の課題・位置づけ'!$M$12:$M$16</c:f>
              <c:strCache>
                <c:ptCount val="5"/>
                <c:pt idx="0">
                  <c:v>人材確保・強化を担当する人材の確保（n=217）</c:v>
                </c:pt>
                <c:pt idx="1">
                  <c:v>時間の確保（n=212）</c:v>
                </c:pt>
                <c:pt idx="2">
                  <c:v>資金の確保（n=212）</c:v>
                </c:pt>
                <c:pt idx="3">
                  <c:v>人材関連情報の入手（n=207）</c:v>
                </c:pt>
                <c:pt idx="4">
                  <c:v>外部人材チャネルの連携（n=203）</c:v>
                </c:pt>
              </c:strCache>
            </c:strRef>
          </c:cat>
          <c:val>
            <c:numRef>
              <c:f>'25-2人材確保強化の課題・位置づけ'!$Q$12:$Q$16</c:f>
              <c:numCache>
                <c:formatCode>0.0%</c:formatCode>
                <c:ptCount val="5"/>
                <c:pt idx="0">
                  <c:v>0.11587982832618025</c:v>
                </c:pt>
                <c:pt idx="1">
                  <c:v>0.13537117903930132</c:v>
                </c:pt>
                <c:pt idx="2">
                  <c:v>0.18103448275862069</c:v>
                </c:pt>
                <c:pt idx="3">
                  <c:v>0.1391304347826087</c:v>
                </c:pt>
                <c:pt idx="4">
                  <c:v>0.1762114537444934</c:v>
                </c:pt>
              </c:numCache>
            </c:numRef>
          </c:val>
          <c:extLst>
            <c:ext xmlns:c16="http://schemas.microsoft.com/office/drawing/2014/chart" uri="{C3380CC4-5D6E-409C-BE32-E72D297353CC}">
              <c16:uniqueId val="{00000003-39CA-452F-9ABB-E184C7593B68}"/>
            </c:ext>
          </c:extLst>
        </c:ser>
        <c:ser>
          <c:idx val="5"/>
          <c:order val="4"/>
          <c:tx>
            <c:strRef>
              <c:f>'25-2人材確保強化の課題・位置づけ'!$R$5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'25-2人材確保強化の課題・位置づけ'!$M$12:$M$16</c:f>
              <c:strCache>
                <c:ptCount val="5"/>
                <c:pt idx="0">
                  <c:v>人材確保・強化を担当する人材の確保（n=217）</c:v>
                </c:pt>
                <c:pt idx="1">
                  <c:v>時間の確保（n=212）</c:v>
                </c:pt>
                <c:pt idx="2">
                  <c:v>資金の確保（n=212）</c:v>
                </c:pt>
                <c:pt idx="3">
                  <c:v>人材関連情報の入手（n=207）</c:v>
                </c:pt>
                <c:pt idx="4">
                  <c:v>外部人材チャネルの連携（n=203）</c:v>
                </c:pt>
              </c:strCache>
            </c:strRef>
          </c:cat>
          <c:val>
            <c:numRef>
              <c:f>'25-2人材確保強化の課題・位置づけ'!$R$12:$R$16</c:f>
              <c:numCache>
                <c:formatCode>0.0%</c:formatCode>
                <c:ptCount val="5"/>
                <c:pt idx="0">
                  <c:v>6.8669527896995708E-2</c:v>
                </c:pt>
                <c:pt idx="1">
                  <c:v>7.4235807860262015E-2</c:v>
                </c:pt>
                <c:pt idx="2">
                  <c:v>8.6206896551724144E-2</c:v>
                </c:pt>
                <c:pt idx="3">
                  <c:v>0.1</c:v>
                </c:pt>
                <c:pt idx="4">
                  <c:v>0.10572687224669604</c:v>
                </c:pt>
              </c:numCache>
            </c:numRef>
          </c:val>
          <c:extLst>
            <c:ext xmlns:c16="http://schemas.microsoft.com/office/drawing/2014/chart" uri="{C3380CC4-5D6E-409C-BE32-E72D297353CC}">
              <c16:uniqueId val="{00000004-39CA-452F-9ABB-E184C7593B68}"/>
            </c:ext>
          </c:extLst>
        </c:ser>
        <c:dLbls>
          <c:showLegendKey val="0"/>
          <c:showVal val="0"/>
          <c:showCatName val="0"/>
          <c:showSerName val="0"/>
          <c:showPercent val="0"/>
          <c:showBubbleSize val="0"/>
        </c:dLbls>
        <c:gapWidth val="3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21351142082854"/>
          <c:y val="0.12669035224878453"/>
          <c:w val="0.59828377855207127"/>
          <c:h val="0.72979590853841003"/>
        </c:manualLayout>
      </c:layout>
      <c:barChart>
        <c:barDir val="bar"/>
        <c:grouping val="stacked"/>
        <c:varyColors val="0"/>
        <c:ser>
          <c:idx val="0"/>
          <c:order val="0"/>
          <c:tx>
            <c:strRef>
              <c:f>'25-2人材確保強化の課題・位置づけ'!$N$5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'25-2人材確保強化の課題・位置づけ'!$M$18:$M$22</c:f>
              <c:strCache>
                <c:ptCount val="5"/>
                <c:pt idx="0">
                  <c:v>人材確保・強化を担当する人材の確保（n=155）</c:v>
                </c:pt>
                <c:pt idx="1">
                  <c:v>時間の確保（n=150）</c:v>
                </c:pt>
                <c:pt idx="2">
                  <c:v>資金の確保（n=152）</c:v>
                </c:pt>
                <c:pt idx="3">
                  <c:v>人材関連情報の入手（n=145）</c:v>
                </c:pt>
                <c:pt idx="4">
                  <c:v>外部人材チャネルの連携（n=144）</c:v>
                </c:pt>
              </c:strCache>
            </c:strRef>
          </c:cat>
          <c:val>
            <c:numRef>
              <c:f>'25-2人材確保強化の課題・位置づけ'!$N$18:$N$22</c:f>
              <c:numCache>
                <c:formatCode>0.0%</c:formatCode>
                <c:ptCount val="5"/>
                <c:pt idx="0">
                  <c:v>0.45454545454545453</c:v>
                </c:pt>
                <c:pt idx="1">
                  <c:v>0.2356687898089172</c:v>
                </c:pt>
                <c:pt idx="2">
                  <c:v>0.26250000000000001</c:v>
                </c:pt>
                <c:pt idx="3">
                  <c:v>0.19108280254777071</c:v>
                </c:pt>
                <c:pt idx="4">
                  <c:v>0.17834394904458598</c:v>
                </c:pt>
              </c:numCache>
            </c:numRef>
          </c:val>
          <c:extLst>
            <c:ext xmlns:c16="http://schemas.microsoft.com/office/drawing/2014/chart" uri="{C3380CC4-5D6E-409C-BE32-E72D297353CC}">
              <c16:uniqueId val="{00000000-7D77-4869-94D0-C680909F2C01}"/>
            </c:ext>
          </c:extLst>
        </c:ser>
        <c:ser>
          <c:idx val="2"/>
          <c:order val="1"/>
          <c:tx>
            <c:strRef>
              <c:f>'25-2人材確保強化の課題・位置づけ'!$O$5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'25-2人材確保強化の課題・位置づけ'!$M$18:$M$22</c:f>
              <c:strCache>
                <c:ptCount val="5"/>
                <c:pt idx="0">
                  <c:v>人材確保・強化を担当する人材の確保（n=155）</c:v>
                </c:pt>
                <c:pt idx="1">
                  <c:v>時間の確保（n=150）</c:v>
                </c:pt>
                <c:pt idx="2">
                  <c:v>資金の確保（n=152）</c:v>
                </c:pt>
                <c:pt idx="3">
                  <c:v>人材関連情報の入手（n=145）</c:v>
                </c:pt>
                <c:pt idx="4">
                  <c:v>外部人材チャネルの連携（n=144）</c:v>
                </c:pt>
              </c:strCache>
            </c:strRef>
          </c:cat>
          <c:val>
            <c:numRef>
              <c:f>'25-2人材確保強化の課題・位置づけ'!$O$18:$O$22</c:f>
              <c:numCache>
                <c:formatCode>0.0%</c:formatCode>
                <c:ptCount val="5"/>
                <c:pt idx="0">
                  <c:v>0.32121212121212123</c:v>
                </c:pt>
                <c:pt idx="1">
                  <c:v>0.33757961783439489</c:v>
                </c:pt>
                <c:pt idx="2">
                  <c:v>0.23125000000000001</c:v>
                </c:pt>
                <c:pt idx="3">
                  <c:v>0.32484076433121017</c:v>
                </c:pt>
                <c:pt idx="4">
                  <c:v>0.31847133757961782</c:v>
                </c:pt>
              </c:numCache>
            </c:numRef>
          </c:val>
          <c:extLst>
            <c:ext xmlns:c16="http://schemas.microsoft.com/office/drawing/2014/chart" uri="{C3380CC4-5D6E-409C-BE32-E72D297353CC}">
              <c16:uniqueId val="{00000001-7D77-4869-94D0-C680909F2C01}"/>
            </c:ext>
          </c:extLst>
        </c:ser>
        <c:ser>
          <c:idx val="1"/>
          <c:order val="2"/>
          <c:tx>
            <c:strRef>
              <c:f>'25-2人材確保強化の課題・位置づけ'!$P$5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'25-2人材確保強化の課題・位置づけ'!$M$18:$M$22</c:f>
              <c:strCache>
                <c:ptCount val="5"/>
                <c:pt idx="0">
                  <c:v>人材確保・強化を担当する人材の確保（n=155）</c:v>
                </c:pt>
                <c:pt idx="1">
                  <c:v>時間の確保（n=150）</c:v>
                </c:pt>
                <c:pt idx="2">
                  <c:v>資金の確保（n=152）</c:v>
                </c:pt>
                <c:pt idx="3">
                  <c:v>人材関連情報の入手（n=145）</c:v>
                </c:pt>
                <c:pt idx="4">
                  <c:v>外部人材チャネルの連携（n=144）</c:v>
                </c:pt>
              </c:strCache>
            </c:strRef>
          </c:cat>
          <c:val>
            <c:numRef>
              <c:f>'25-2人材確保強化の課題・位置づけ'!$P$18:$P$22</c:f>
              <c:numCache>
                <c:formatCode>0.0%</c:formatCode>
                <c:ptCount val="5"/>
                <c:pt idx="0">
                  <c:v>9.0909090909090912E-2</c:v>
                </c:pt>
                <c:pt idx="1">
                  <c:v>0.24840764331210191</c:v>
                </c:pt>
                <c:pt idx="2">
                  <c:v>0.26874999999999999</c:v>
                </c:pt>
                <c:pt idx="3">
                  <c:v>0.26751592356687898</c:v>
                </c:pt>
                <c:pt idx="4">
                  <c:v>0.28025477707006369</c:v>
                </c:pt>
              </c:numCache>
            </c:numRef>
          </c:val>
          <c:extLst>
            <c:ext xmlns:c16="http://schemas.microsoft.com/office/drawing/2014/chart" uri="{C3380CC4-5D6E-409C-BE32-E72D297353CC}">
              <c16:uniqueId val="{00000002-7D77-4869-94D0-C680909F2C01}"/>
            </c:ext>
          </c:extLst>
        </c:ser>
        <c:ser>
          <c:idx val="3"/>
          <c:order val="3"/>
          <c:tx>
            <c:strRef>
              <c:f>'25-2人材確保強化の課題・位置づけ'!$Q$5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'25-2人材確保強化の課題・位置づけ'!$M$18:$M$22</c:f>
              <c:strCache>
                <c:ptCount val="5"/>
                <c:pt idx="0">
                  <c:v>人材確保・強化を担当する人材の確保（n=155）</c:v>
                </c:pt>
                <c:pt idx="1">
                  <c:v>時間の確保（n=150）</c:v>
                </c:pt>
                <c:pt idx="2">
                  <c:v>資金の確保（n=152）</c:v>
                </c:pt>
                <c:pt idx="3">
                  <c:v>人材関連情報の入手（n=145）</c:v>
                </c:pt>
                <c:pt idx="4">
                  <c:v>外部人材チャネルの連携（n=144）</c:v>
                </c:pt>
              </c:strCache>
            </c:strRef>
          </c:cat>
          <c:val>
            <c:numRef>
              <c:f>'25-2人材確保強化の課題・位置づけ'!$Q$18:$Q$22</c:f>
              <c:numCache>
                <c:formatCode>0.0%</c:formatCode>
                <c:ptCount val="5"/>
                <c:pt idx="0">
                  <c:v>7.2727272727272724E-2</c:v>
                </c:pt>
                <c:pt idx="1">
                  <c:v>0.13375796178343949</c:v>
                </c:pt>
                <c:pt idx="2">
                  <c:v>0.1875</c:v>
                </c:pt>
                <c:pt idx="3">
                  <c:v>0.14012738853503184</c:v>
                </c:pt>
                <c:pt idx="4">
                  <c:v>0.14012738853503184</c:v>
                </c:pt>
              </c:numCache>
            </c:numRef>
          </c:val>
          <c:extLst>
            <c:ext xmlns:c16="http://schemas.microsoft.com/office/drawing/2014/chart" uri="{C3380CC4-5D6E-409C-BE32-E72D297353CC}">
              <c16:uniqueId val="{00000003-7D77-4869-94D0-C680909F2C01}"/>
            </c:ext>
          </c:extLst>
        </c:ser>
        <c:ser>
          <c:idx val="4"/>
          <c:order val="4"/>
          <c:tx>
            <c:strRef>
              <c:f>'25-2人材確保強化の課題・位置づけ'!$R$5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'25-2人材確保強化の課題・位置づけ'!$M$18:$M$22</c:f>
              <c:strCache>
                <c:ptCount val="5"/>
                <c:pt idx="0">
                  <c:v>人材確保・強化を担当する人材の確保（n=155）</c:v>
                </c:pt>
                <c:pt idx="1">
                  <c:v>時間の確保（n=150）</c:v>
                </c:pt>
                <c:pt idx="2">
                  <c:v>資金の確保（n=152）</c:v>
                </c:pt>
                <c:pt idx="3">
                  <c:v>人材関連情報の入手（n=145）</c:v>
                </c:pt>
                <c:pt idx="4">
                  <c:v>外部人材チャネルの連携（n=144）</c:v>
                </c:pt>
              </c:strCache>
            </c:strRef>
          </c:cat>
          <c:val>
            <c:numRef>
              <c:f>'25-2人材確保強化の課題・位置づけ'!$R$18:$R$22</c:f>
              <c:numCache>
                <c:formatCode>0.0%</c:formatCode>
                <c:ptCount val="5"/>
                <c:pt idx="0">
                  <c:v>6.0606060606060608E-2</c:v>
                </c:pt>
                <c:pt idx="1">
                  <c:v>4.4585987261146494E-2</c:v>
                </c:pt>
                <c:pt idx="2">
                  <c:v>0.05</c:v>
                </c:pt>
                <c:pt idx="3">
                  <c:v>7.6433121019108277E-2</c:v>
                </c:pt>
                <c:pt idx="4">
                  <c:v>8.2802547770700632E-2</c:v>
                </c:pt>
              </c:numCache>
            </c:numRef>
          </c:val>
          <c:extLst>
            <c:ext xmlns:c16="http://schemas.microsoft.com/office/drawing/2014/chart" uri="{C3380CC4-5D6E-409C-BE32-E72D297353CC}">
              <c16:uniqueId val="{00000004-7D77-4869-94D0-C680909F2C01}"/>
            </c:ext>
          </c:extLst>
        </c:ser>
        <c:dLbls>
          <c:showLegendKey val="0"/>
          <c:showVal val="0"/>
          <c:showCatName val="0"/>
          <c:showSerName val="0"/>
          <c:showPercent val="0"/>
          <c:showBubbleSize val="0"/>
        </c:dLbls>
        <c:gapWidth val="3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S UI Gothic" panose="020B0600070205080204" pitchFamily="50" charset="-128"/>
                    <a:ea typeface="MS UI Gothic" panose="020B060007020508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'4-1事業分野_現在'!$C$7:$C$22</c:f>
              <c:strCache>
                <c:ptCount val="16"/>
                <c:pt idx="0">
                  <c:v>工場／プラント（製造業・食品加工を含む）</c:v>
                </c:pt>
                <c:pt idx="1">
                  <c:v>通信／放送</c:v>
                </c:pt>
                <c:pt idx="2">
                  <c:v>オフィス／店舗（宿泊・飲食サービス等を含む）</c:v>
                </c:pt>
                <c:pt idx="3">
                  <c:v>流通／物流</c:v>
                </c:pt>
                <c:pt idx="4">
                  <c:v>移動／交通</c:v>
                </c:pt>
                <c:pt idx="5">
                  <c:v>病院／医療</c:v>
                </c:pt>
                <c:pt idx="6">
                  <c:v>住宅／生活</c:v>
                </c:pt>
                <c:pt idx="7">
                  <c:v>建築／土木</c:v>
                </c:pt>
                <c:pt idx="8">
                  <c:v>金融／保険／不動産</c:v>
                </c:pt>
                <c:pt idx="9">
                  <c:v>公共サービス（電気・ガス・水道等を含む）</c:v>
                </c:pt>
                <c:pt idx="10">
                  <c:v>健康／介護／スポーツ</c:v>
                </c:pt>
                <c:pt idx="11">
                  <c:v>教育／研究（専門・技術サービス等を含む）</c:v>
                </c:pt>
                <c:pt idx="12">
                  <c:v>防犯／防災</c:v>
                </c:pt>
                <c:pt idx="13">
                  <c:v>農林水産</c:v>
                </c:pt>
                <c:pt idx="14">
                  <c:v>印刷／製版</c:v>
                </c:pt>
                <c:pt idx="15">
                  <c:v>その他の事業</c:v>
                </c:pt>
              </c:strCache>
            </c:strRef>
          </c:cat>
          <c:val>
            <c:numRef>
              <c:f>'4-1事業分野_現在'!$E$7:$E$22</c:f>
              <c:numCache>
                <c:formatCode>0.0%</c:formatCode>
                <c:ptCount val="16"/>
                <c:pt idx="0">
                  <c:v>0.48770894788593905</c:v>
                </c:pt>
                <c:pt idx="1">
                  <c:v>0.232055063913471</c:v>
                </c:pt>
                <c:pt idx="2">
                  <c:v>0.18977384464110128</c:v>
                </c:pt>
                <c:pt idx="3">
                  <c:v>0.18289085545722714</c:v>
                </c:pt>
                <c:pt idx="4">
                  <c:v>0.16814159292035399</c:v>
                </c:pt>
                <c:pt idx="5">
                  <c:v>0.14847590953785644</c:v>
                </c:pt>
                <c:pt idx="6">
                  <c:v>0.1415929203539823</c:v>
                </c:pt>
                <c:pt idx="7">
                  <c:v>0.13372664700098327</c:v>
                </c:pt>
                <c:pt idx="8">
                  <c:v>0.1160275319567355</c:v>
                </c:pt>
                <c:pt idx="9">
                  <c:v>0.10717797443461161</c:v>
                </c:pt>
                <c:pt idx="10">
                  <c:v>0.10324483775811209</c:v>
                </c:pt>
                <c:pt idx="11">
                  <c:v>8.9478859390363819E-2</c:v>
                </c:pt>
                <c:pt idx="12">
                  <c:v>8.1612586037364793E-2</c:v>
                </c:pt>
                <c:pt idx="13">
                  <c:v>8.0629301868239925E-2</c:v>
                </c:pt>
                <c:pt idx="14">
                  <c:v>6.3913470993117005E-2</c:v>
                </c:pt>
                <c:pt idx="15">
                  <c:v>0.11406096361848574</c:v>
                </c:pt>
              </c:numCache>
            </c:numRef>
          </c:val>
          <c:extLst>
            <c:ext xmlns:c16="http://schemas.microsoft.com/office/drawing/2014/chart" uri="{C3380CC4-5D6E-409C-BE32-E72D297353CC}">
              <c16:uniqueId val="{00000000-D0DF-41BC-9AE1-F65C1716BBB1}"/>
            </c:ext>
          </c:extLst>
        </c:ser>
        <c:dLbls>
          <c:showLegendKey val="0"/>
          <c:showVal val="0"/>
          <c:showCatName val="0"/>
          <c:showSerName val="0"/>
          <c:showPercent val="0"/>
          <c:showBubbleSize val="0"/>
        </c:dLbls>
        <c:gapWidth val="50"/>
        <c:axId val="1817673887"/>
        <c:axId val="1817674303"/>
      </c:barChart>
      <c:catAx>
        <c:axId val="1817673887"/>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4303"/>
        <c:crosses val="autoZero"/>
        <c:auto val="1"/>
        <c:lblAlgn val="ctr"/>
        <c:lblOffset val="100"/>
        <c:noMultiLvlLbl val="0"/>
      </c:catAx>
      <c:valAx>
        <c:axId val="1817674303"/>
        <c:scaling>
          <c:orientation val="minMax"/>
          <c:max val="0.70000000000000007"/>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3887"/>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2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79699248120302"/>
          <c:y val="0.12416454425871909"/>
          <c:w val="0.59839701897018982"/>
          <c:h val="0.72979590853841003"/>
        </c:manualLayout>
      </c:layout>
      <c:barChart>
        <c:barDir val="bar"/>
        <c:grouping val="stacked"/>
        <c:varyColors val="0"/>
        <c:ser>
          <c:idx val="0"/>
          <c:order val="0"/>
          <c:tx>
            <c:strRef>
              <c:f>'25-2人材確保強化の課題・位置づけ'!$N$5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'25-2人材確保強化の課題・位置づけ'!$M$24:$M$28</c:f>
              <c:strCache>
                <c:ptCount val="5"/>
                <c:pt idx="0">
                  <c:v>人材確保・強化を担当する人材の確保（n=323）</c:v>
                </c:pt>
                <c:pt idx="1">
                  <c:v>時間の確保（n=302）</c:v>
                </c:pt>
                <c:pt idx="2">
                  <c:v>資金の確保（n=295）</c:v>
                </c:pt>
                <c:pt idx="3">
                  <c:v>人材関連情報の入手（n=293）</c:v>
                </c:pt>
                <c:pt idx="4">
                  <c:v>外部人材チャネルの連携（n=292）</c:v>
                </c:pt>
              </c:strCache>
            </c:strRef>
          </c:cat>
          <c:val>
            <c:numRef>
              <c:f>'25-2人材確保強化の課題・位置づけ'!$N$24:$N$28</c:f>
              <c:numCache>
                <c:formatCode>0.0%</c:formatCode>
                <c:ptCount val="5"/>
                <c:pt idx="0">
                  <c:v>0.45645645645645644</c:v>
                </c:pt>
                <c:pt idx="1">
                  <c:v>0.24921135646687698</c:v>
                </c:pt>
                <c:pt idx="2">
                  <c:v>0.2253968253968254</c:v>
                </c:pt>
                <c:pt idx="3">
                  <c:v>0.20886075949367089</c:v>
                </c:pt>
                <c:pt idx="4">
                  <c:v>0.20886075949367089</c:v>
                </c:pt>
              </c:numCache>
            </c:numRef>
          </c:val>
          <c:extLst>
            <c:ext xmlns:c16="http://schemas.microsoft.com/office/drawing/2014/chart" uri="{C3380CC4-5D6E-409C-BE32-E72D297353CC}">
              <c16:uniqueId val="{00000000-467A-4D2A-AD6B-3BB06F4BCE14}"/>
            </c:ext>
          </c:extLst>
        </c:ser>
        <c:ser>
          <c:idx val="2"/>
          <c:order val="1"/>
          <c:tx>
            <c:strRef>
              <c:f>'25-2人材確保強化の課題・位置づけ'!$O$5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'25-2人材確保強化の課題・位置づけ'!$M$24:$M$28</c:f>
              <c:strCache>
                <c:ptCount val="5"/>
                <c:pt idx="0">
                  <c:v>人材確保・強化を担当する人材の確保（n=323）</c:v>
                </c:pt>
                <c:pt idx="1">
                  <c:v>時間の確保（n=302）</c:v>
                </c:pt>
                <c:pt idx="2">
                  <c:v>資金の確保（n=295）</c:v>
                </c:pt>
                <c:pt idx="3">
                  <c:v>人材関連情報の入手（n=293）</c:v>
                </c:pt>
                <c:pt idx="4">
                  <c:v>外部人材チャネルの連携（n=292）</c:v>
                </c:pt>
              </c:strCache>
            </c:strRef>
          </c:cat>
          <c:val>
            <c:numRef>
              <c:f>'25-2人材確保強化の課題・位置づけ'!$O$24:$O$28</c:f>
              <c:numCache>
                <c:formatCode>0.0%</c:formatCode>
                <c:ptCount val="5"/>
                <c:pt idx="0">
                  <c:v>0.33033033033033032</c:v>
                </c:pt>
                <c:pt idx="1">
                  <c:v>0.35962145110410093</c:v>
                </c:pt>
                <c:pt idx="2">
                  <c:v>0.25396825396825395</c:v>
                </c:pt>
                <c:pt idx="3">
                  <c:v>0.36392405063291139</c:v>
                </c:pt>
                <c:pt idx="4">
                  <c:v>0.35126582278481011</c:v>
                </c:pt>
              </c:numCache>
            </c:numRef>
          </c:val>
          <c:extLst>
            <c:ext xmlns:c16="http://schemas.microsoft.com/office/drawing/2014/chart" uri="{C3380CC4-5D6E-409C-BE32-E72D297353CC}">
              <c16:uniqueId val="{00000001-467A-4D2A-AD6B-3BB06F4BCE14}"/>
            </c:ext>
          </c:extLst>
        </c:ser>
        <c:ser>
          <c:idx val="1"/>
          <c:order val="2"/>
          <c:tx>
            <c:strRef>
              <c:f>'25-2人材確保強化の課題・位置づけ'!$P$5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'25-2人材確保強化の課題・位置づけ'!$M$24:$M$28</c:f>
              <c:strCache>
                <c:ptCount val="5"/>
                <c:pt idx="0">
                  <c:v>人材確保・強化を担当する人材の確保（n=323）</c:v>
                </c:pt>
                <c:pt idx="1">
                  <c:v>時間の確保（n=302）</c:v>
                </c:pt>
                <c:pt idx="2">
                  <c:v>資金の確保（n=295）</c:v>
                </c:pt>
                <c:pt idx="3">
                  <c:v>人材関連情報の入手（n=293）</c:v>
                </c:pt>
                <c:pt idx="4">
                  <c:v>外部人材チャネルの連携（n=292）</c:v>
                </c:pt>
              </c:strCache>
            </c:strRef>
          </c:cat>
          <c:val>
            <c:numRef>
              <c:f>'25-2人材確保強化の課題・位置づけ'!$P$24:$P$28</c:f>
              <c:numCache>
                <c:formatCode>0.0%</c:formatCode>
                <c:ptCount val="5"/>
                <c:pt idx="0">
                  <c:v>7.5075075075075076E-2</c:v>
                </c:pt>
                <c:pt idx="1">
                  <c:v>0.19873817034700317</c:v>
                </c:pt>
                <c:pt idx="2">
                  <c:v>0.24761904761904763</c:v>
                </c:pt>
                <c:pt idx="3">
                  <c:v>0.21518987341772153</c:v>
                </c:pt>
                <c:pt idx="4">
                  <c:v>0.21202531645569619</c:v>
                </c:pt>
              </c:numCache>
            </c:numRef>
          </c:val>
          <c:extLst>
            <c:ext xmlns:c16="http://schemas.microsoft.com/office/drawing/2014/chart" uri="{C3380CC4-5D6E-409C-BE32-E72D297353CC}">
              <c16:uniqueId val="{00000002-467A-4D2A-AD6B-3BB06F4BCE14}"/>
            </c:ext>
          </c:extLst>
        </c:ser>
        <c:ser>
          <c:idx val="3"/>
          <c:order val="3"/>
          <c:tx>
            <c:strRef>
              <c:f>'25-2人材確保強化の課題・位置づけ'!$Q$5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'25-2人材確保強化の課題・位置づけ'!$M$24:$M$28</c:f>
              <c:strCache>
                <c:ptCount val="5"/>
                <c:pt idx="0">
                  <c:v>人材確保・強化を担当する人材の確保（n=323）</c:v>
                </c:pt>
                <c:pt idx="1">
                  <c:v>時間の確保（n=302）</c:v>
                </c:pt>
                <c:pt idx="2">
                  <c:v>資金の確保（n=295）</c:v>
                </c:pt>
                <c:pt idx="3">
                  <c:v>人材関連情報の入手（n=293）</c:v>
                </c:pt>
                <c:pt idx="4">
                  <c:v>外部人材チャネルの連携（n=292）</c:v>
                </c:pt>
              </c:strCache>
            </c:strRef>
          </c:cat>
          <c:val>
            <c:numRef>
              <c:f>'25-2人材確保強化の課題・位置づけ'!$Q$24:$Q$28</c:f>
              <c:numCache>
                <c:formatCode>0.0%</c:formatCode>
                <c:ptCount val="5"/>
                <c:pt idx="0">
                  <c:v>0.10810810810810811</c:v>
                </c:pt>
                <c:pt idx="1">
                  <c:v>0.14511041009463724</c:v>
                </c:pt>
                <c:pt idx="2">
                  <c:v>0.20952380952380953</c:v>
                </c:pt>
                <c:pt idx="3">
                  <c:v>0.13924050632911392</c:v>
                </c:pt>
                <c:pt idx="4">
                  <c:v>0.15189873417721519</c:v>
                </c:pt>
              </c:numCache>
            </c:numRef>
          </c:val>
          <c:extLst>
            <c:ext xmlns:c16="http://schemas.microsoft.com/office/drawing/2014/chart" uri="{C3380CC4-5D6E-409C-BE32-E72D297353CC}">
              <c16:uniqueId val="{00000003-467A-4D2A-AD6B-3BB06F4BCE14}"/>
            </c:ext>
          </c:extLst>
        </c:ser>
        <c:ser>
          <c:idx val="4"/>
          <c:order val="4"/>
          <c:tx>
            <c:strRef>
              <c:f>'25-2人材確保強化の課題・位置づけ'!$R$5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'25-2人材確保強化の課題・位置づけ'!$M$24:$M$28</c:f>
              <c:strCache>
                <c:ptCount val="5"/>
                <c:pt idx="0">
                  <c:v>人材確保・強化を担当する人材の確保（n=323）</c:v>
                </c:pt>
                <c:pt idx="1">
                  <c:v>時間の確保（n=302）</c:v>
                </c:pt>
                <c:pt idx="2">
                  <c:v>資金の確保（n=295）</c:v>
                </c:pt>
                <c:pt idx="3">
                  <c:v>人材関連情報の入手（n=293）</c:v>
                </c:pt>
                <c:pt idx="4">
                  <c:v>外部人材チャネルの連携（n=292）</c:v>
                </c:pt>
              </c:strCache>
            </c:strRef>
          </c:cat>
          <c:val>
            <c:numRef>
              <c:f>'25-2人材確保強化の課題・位置づけ'!$R$24:$R$28</c:f>
              <c:numCache>
                <c:formatCode>0.0%</c:formatCode>
                <c:ptCount val="5"/>
                <c:pt idx="0">
                  <c:v>3.003003003003003E-2</c:v>
                </c:pt>
                <c:pt idx="1">
                  <c:v>4.7318611987381701E-2</c:v>
                </c:pt>
                <c:pt idx="2">
                  <c:v>6.3492063492063489E-2</c:v>
                </c:pt>
                <c:pt idx="3">
                  <c:v>7.2784810126582278E-2</c:v>
                </c:pt>
                <c:pt idx="4">
                  <c:v>7.5949367088607597E-2</c:v>
                </c:pt>
              </c:numCache>
            </c:numRef>
          </c:val>
          <c:extLst>
            <c:ext xmlns:c16="http://schemas.microsoft.com/office/drawing/2014/chart" uri="{C3380CC4-5D6E-409C-BE32-E72D297353CC}">
              <c16:uniqueId val="{00000004-467A-4D2A-AD6B-3BB06F4BCE14}"/>
            </c:ext>
          </c:extLst>
        </c:ser>
        <c:dLbls>
          <c:showLegendKey val="0"/>
          <c:showVal val="0"/>
          <c:showCatName val="0"/>
          <c:showSerName val="0"/>
          <c:showPercent val="0"/>
          <c:showBubbleSize val="0"/>
        </c:dLbls>
        <c:gapWidth val="3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2997828784444663"/>
          <c:h val="8.03303176656944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8714478871959"/>
          <c:y val="0.13955344566633815"/>
          <c:w val="0.63767835838701981"/>
          <c:h val="0.66858068276123228"/>
        </c:manualLayout>
      </c:layout>
      <c:barChart>
        <c:barDir val="bar"/>
        <c:grouping val="stacked"/>
        <c:varyColors val="0"/>
        <c:ser>
          <c:idx val="0"/>
          <c:order val="0"/>
          <c:tx>
            <c:strRef>
              <c:f>'25-3事業推進技術（将来のHW）・DX取組'!$N$6</c:f>
              <c:strCache>
                <c:ptCount val="1"/>
                <c:pt idx="0">
                  <c:v>非常に活発</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'25-3事業推進技術（将来のHW）・DX取組'!$M$7:$M$11</c:f>
              <c:strCache>
                <c:ptCount val="5"/>
                <c:pt idx="0">
                  <c:v>人材確保・強化を担当する人材の確保（n=750）</c:v>
                </c:pt>
                <c:pt idx="1">
                  <c:v>時間の確保（n=570）</c:v>
                </c:pt>
                <c:pt idx="2">
                  <c:v>資金の確保（n=469）</c:v>
                </c:pt>
                <c:pt idx="3">
                  <c:v>人材関連情報の入手（n=490）</c:v>
                </c:pt>
                <c:pt idx="4">
                  <c:v>外部人材チャネルの連携（n=461）</c:v>
                </c:pt>
              </c:strCache>
            </c:strRef>
          </c:cat>
          <c:val>
            <c:numRef>
              <c:f>'25-3事業推進技術（将来のHW）・DX取組'!$N$7:$N$11</c:f>
              <c:numCache>
                <c:formatCode>0.0%</c:formatCode>
                <c:ptCount val="5"/>
                <c:pt idx="0">
                  <c:v>0.08</c:v>
                </c:pt>
                <c:pt idx="1">
                  <c:v>8.771929824561403E-2</c:v>
                </c:pt>
                <c:pt idx="2">
                  <c:v>8.1023454157782518E-2</c:v>
                </c:pt>
                <c:pt idx="3">
                  <c:v>9.3877551020408165E-2</c:v>
                </c:pt>
                <c:pt idx="4">
                  <c:v>9.1106290672451198E-2</c:v>
                </c:pt>
              </c:numCache>
            </c:numRef>
          </c:val>
          <c:extLst>
            <c:ext xmlns:c16="http://schemas.microsoft.com/office/drawing/2014/chart" uri="{C3380CC4-5D6E-409C-BE32-E72D297353CC}">
              <c16:uniqueId val="{00000000-5D48-4B9B-858C-E70937C972AB}"/>
            </c:ext>
          </c:extLst>
        </c:ser>
        <c:ser>
          <c:idx val="2"/>
          <c:order val="1"/>
          <c:tx>
            <c:strRef>
              <c:f>'25-3事業推進技術（将来のHW）・DX取組'!$O$6</c:f>
              <c:strCache>
                <c:ptCount val="1"/>
                <c:pt idx="0">
                  <c:v>活発</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'25-3事業推進技術（将来のHW）・DX取組'!$M$7:$M$11</c:f>
              <c:strCache>
                <c:ptCount val="5"/>
                <c:pt idx="0">
                  <c:v>人材確保・強化を担当する人材の確保（n=750）</c:v>
                </c:pt>
                <c:pt idx="1">
                  <c:v>時間の確保（n=570）</c:v>
                </c:pt>
                <c:pt idx="2">
                  <c:v>資金の確保（n=469）</c:v>
                </c:pt>
                <c:pt idx="3">
                  <c:v>人材関連情報の入手（n=490）</c:v>
                </c:pt>
                <c:pt idx="4">
                  <c:v>外部人材チャネルの連携（n=461）</c:v>
                </c:pt>
              </c:strCache>
            </c:strRef>
          </c:cat>
          <c:val>
            <c:numRef>
              <c:f>'25-3事業推進技術（将来のHW）・DX取組'!$O$7:$O$11</c:f>
              <c:numCache>
                <c:formatCode>0.0%</c:formatCode>
                <c:ptCount val="5"/>
                <c:pt idx="0">
                  <c:v>0.32400000000000001</c:v>
                </c:pt>
                <c:pt idx="1">
                  <c:v>0.31403508771929822</c:v>
                </c:pt>
                <c:pt idx="2">
                  <c:v>0.30703624733475482</c:v>
                </c:pt>
                <c:pt idx="3">
                  <c:v>0.33265306122448979</c:v>
                </c:pt>
                <c:pt idx="4">
                  <c:v>0.35140997830802601</c:v>
                </c:pt>
              </c:numCache>
            </c:numRef>
          </c:val>
          <c:extLst>
            <c:ext xmlns:c16="http://schemas.microsoft.com/office/drawing/2014/chart" uri="{C3380CC4-5D6E-409C-BE32-E72D297353CC}">
              <c16:uniqueId val="{00000001-5D48-4B9B-858C-E70937C972AB}"/>
            </c:ext>
          </c:extLst>
        </c:ser>
        <c:ser>
          <c:idx val="1"/>
          <c:order val="2"/>
          <c:tx>
            <c:strRef>
              <c:f>'25-3事業推進技術（将来のHW）・DX取組'!$P$6</c:f>
              <c:strCache>
                <c:ptCount val="1"/>
                <c:pt idx="0">
                  <c:v>あまり活発でない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'25-3事業推進技術（将来のHW）・DX取組'!$M$7:$M$11</c:f>
              <c:strCache>
                <c:ptCount val="5"/>
                <c:pt idx="0">
                  <c:v>人材確保・強化を担当する人材の確保（n=750）</c:v>
                </c:pt>
                <c:pt idx="1">
                  <c:v>時間の確保（n=570）</c:v>
                </c:pt>
                <c:pt idx="2">
                  <c:v>資金の確保（n=469）</c:v>
                </c:pt>
                <c:pt idx="3">
                  <c:v>人材関連情報の入手（n=490）</c:v>
                </c:pt>
                <c:pt idx="4">
                  <c:v>外部人材チャネルの連携（n=461）</c:v>
                </c:pt>
              </c:strCache>
            </c:strRef>
          </c:cat>
          <c:val>
            <c:numRef>
              <c:f>'25-3事業推進技術（将来のHW）・DX取組'!$P$7:$P$11</c:f>
              <c:numCache>
                <c:formatCode>0.0%</c:formatCode>
                <c:ptCount val="5"/>
                <c:pt idx="0">
                  <c:v>0.41199999999999998</c:v>
                </c:pt>
                <c:pt idx="1">
                  <c:v>0.41403508771929826</c:v>
                </c:pt>
                <c:pt idx="2">
                  <c:v>0.42217484008528783</c:v>
                </c:pt>
                <c:pt idx="3">
                  <c:v>0.4</c:v>
                </c:pt>
                <c:pt idx="4">
                  <c:v>0.3926247288503254</c:v>
                </c:pt>
              </c:numCache>
            </c:numRef>
          </c:val>
          <c:extLst>
            <c:ext xmlns:c16="http://schemas.microsoft.com/office/drawing/2014/chart" uri="{C3380CC4-5D6E-409C-BE32-E72D297353CC}">
              <c16:uniqueId val="{00000002-5D48-4B9B-858C-E70937C972AB}"/>
            </c:ext>
          </c:extLst>
        </c:ser>
        <c:ser>
          <c:idx val="3"/>
          <c:order val="3"/>
          <c:tx>
            <c:strRef>
              <c:f>'25-3事業推進技術（将来のHW）・DX取組'!$Q$6</c:f>
              <c:strCache>
                <c:ptCount val="1"/>
                <c:pt idx="0">
                  <c:v>取り組んでいない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'25-3事業推進技術（将来のHW）・DX取組'!$M$7:$M$11</c:f>
              <c:strCache>
                <c:ptCount val="5"/>
                <c:pt idx="0">
                  <c:v>人材確保・強化を担当する人材の確保（n=750）</c:v>
                </c:pt>
                <c:pt idx="1">
                  <c:v>時間の確保（n=570）</c:v>
                </c:pt>
                <c:pt idx="2">
                  <c:v>資金の確保（n=469）</c:v>
                </c:pt>
                <c:pt idx="3">
                  <c:v>人材関連情報の入手（n=490）</c:v>
                </c:pt>
                <c:pt idx="4">
                  <c:v>外部人材チャネルの連携（n=461）</c:v>
                </c:pt>
              </c:strCache>
            </c:strRef>
          </c:cat>
          <c:val>
            <c:numRef>
              <c:f>'25-3事業推進技術（将来のHW）・DX取組'!$Q$7:$Q$11</c:f>
              <c:numCache>
                <c:formatCode>0.0%</c:formatCode>
                <c:ptCount val="5"/>
                <c:pt idx="0">
                  <c:v>0.124</c:v>
                </c:pt>
                <c:pt idx="1">
                  <c:v>0.12280701754385964</c:v>
                </c:pt>
                <c:pt idx="2">
                  <c:v>0.13006396588486141</c:v>
                </c:pt>
                <c:pt idx="3">
                  <c:v>0.11224489795918367</c:v>
                </c:pt>
                <c:pt idx="4">
                  <c:v>0.11279826464208242</c:v>
                </c:pt>
              </c:numCache>
            </c:numRef>
          </c:val>
          <c:extLst>
            <c:ext xmlns:c16="http://schemas.microsoft.com/office/drawing/2014/chart" uri="{C3380CC4-5D6E-409C-BE32-E72D297353CC}">
              <c16:uniqueId val="{00000003-5D48-4B9B-858C-E70937C972AB}"/>
            </c:ext>
          </c:extLst>
        </c:ser>
        <c:ser>
          <c:idx val="4"/>
          <c:order val="4"/>
          <c:tx>
            <c:strRef>
              <c:f>'25-3事業推進技術（将来のHW）・DX取組'!$R$6</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'25-3事業推進技術（将来のHW）・DX取組'!$M$7:$M$11</c:f>
              <c:strCache>
                <c:ptCount val="5"/>
                <c:pt idx="0">
                  <c:v>人材確保・強化を担当する人材の確保（n=750）</c:v>
                </c:pt>
                <c:pt idx="1">
                  <c:v>時間の確保（n=570）</c:v>
                </c:pt>
                <c:pt idx="2">
                  <c:v>資金の確保（n=469）</c:v>
                </c:pt>
                <c:pt idx="3">
                  <c:v>人材関連情報の入手（n=490）</c:v>
                </c:pt>
                <c:pt idx="4">
                  <c:v>外部人材チャネルの連携（n=461）</c:v>
                </c:pt>
              </c:strCache>
            </c:strRef>
          </c:cat>
          <c:val>
            <c:numRef>
              <c:f>'25-3事業推進技術（将来のHW）・DX取組'!$R$7:$R$11</c:f>
              <c:numCache>
                <c:formatCode>0.0%</c:formatCode>
                <c:ptCount val="5"/>
                <c:pt idx="0">
                  <c:v>0.06</c:v>
                </c:pt>
                <c:pt idx="1">
                  <c:v>6.1403508771929821E-2</c:v>
                </c:pt>
                <c:pt idx="2">
                  <c:v>5.9701492537313432E-2</c:v>
                </c:pt>
                <c:pt idx="3">
                  <c:v>6.1224489795918366E-2</c:v>
                </c:pt>
                <c:pt idx="4">
                  <c:v>5.2060737527114966E-2</c:v>
                </c:pt>
              </c:numCache>
            </c:numRef>
          </c:val>
          <c:extLst>
            <c:ext xmlns:c16="http://schemas.microsoft.com/office/drawing/2014/chart" uri="{C3380CC4-5D6E-409C-BE32-E72D297353CC}">
              <c16:uniqueId val="{00000004-5D48-4B9B-858C-E70937C972AB}"/>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3086932315278772"/>
          <c:y val="0.85707041272772688"/>
          <c:w val="0.64215825294565454"/>
          <c:h val="7.562520280163516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877506944412"/>
          <c:y val="0.12669030336053225"/>
          <c:w val="0.75767223887409274"/>
          <c:h val="0.75180534304247337"/>
        </c:manualLayout>
      </c:layout>
      <c:barChart>
        <c:barDir val="bar"/>
        <c:grouping val="stacked"/>
        <c:varyColors val="0"/>
        <c:ser>
          <c:idx val="0"/>
          <c:order val="0"/>
          <c:tx>
            <c:strRef>
              <c:f>'4-4事業分野・位置づけ'!$O$127</c:f>
              <c:strCache>
                <c:ptCount val="1"/>
                <c:pt idx="0">
                  <c:v>A:ユーザー企業</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'4-4事業分野・位置づけ'!$N$128:$N$143</c:f>
              <c:strCache>
                <c:ptCount val="16"/>
                <c:pt idx="0">
                  <c:v>工場／プラント(n=484)</c:v>
                </c:pt>
                <c:pt idx="1">
                  <c:v>通信／放送(n=232)</c:v>
                </c:pt>
                <c:pt idx="2">
                  <c:v>オフィス／店舗(n=190)</c:v>
                </c:pt>
                <c:pt idx="3">
                  <c:v>流通／物流(n=182)</c:v>
                </c:pt>
                <c:pt idx="4">
                  <c:v>移動／交通(n=168)</c:v>
                </c:pt>
                <c:pt idx="5">
                  <c:v>病院／医療(n=147)</c:v>
                </c:pt>
                <c:pt idx="6">
                  <c:v>住宅／生活(n=140)</c:v>
                </c:pt>
                <c:pt idx="7">
                  <c:v>建築／土木(n=131)</c:v>
                </c:pt>
                <c:pt idx="8">
                  <c:v>金融／保険／不動産(n=116)</c:v>
                </c:pt>
                <c:pt idx="9">
                  <c:v>公共サービス(n=106)</c:v>
                </c:pt>
                <c:pt idx="10">
                  <c:v>健康／介護／スポーツ(n=104)</c:v>
                </c:pt>
                <c:pt idx="11">
                  <c:v>教育／研究(n=88)</c:v>
                </c:pt>
                <c:pt idx="12">
                  <c:v>防犯／防災(n=80)</c:v>
                </c:pt>
                <c:pt idx="13">
                  <c:v>農林水産(n=80)</c:v>
                </c:pt>
                <c:pt idx="14">
                  <c:v>印刷／製版(n=61)</c:v>
                </c:pt>
                <c:pt idx="15">
                  <c:v>その他(n=103)</c:v>
                </c:pt>
              </c:strCache>
            </c:strRef>
          </c:cat>
          <c:val>
            <c:numRef>
              <c:f>'4-4事業分野・位置づけ'!$O$128:$O$143</c:f>
              <c:numCache>
                <c:formatCode>0.0%</c:formatCode>
                <c:ptCount val="16"/>
                <c:pt idx="0">
                  <c:v>0.31404958677685951</c:v>
                </c:pt>
                <c:pt idx="1">
                  <c:v>0.10344827586206896</c:v>
                </c:pt>
                <c:pt idx="2">
                  <c:v>0.14210526315789473</c:v>
                </c:pt>
                <c:pt idx="3">
                  <c:v>0.13736263736263737</c:v>
                </c:pt>
                <c:pt idx="4">
                  <c:v>0.11904761904761904</c:v>
                </c:pt>
                <c:pt idx="5">
                  <c:v>0.14965986394557823</c:v>
                </c:pt>
                <c:pt idx="6">
                  <c:v>0.18571428571428572</c:v>
                </c:pt>
                <c:pt idx="7">
                  <c:v>0.37404580152671757</c:v>
                </c:pt>
                <c:pt idx="8">
                  <c:v>7.7586206896551727E-2</c:v>
                </c:pt>
                <c:pt idx="9">
                  <c:v>0.13207547169811321</c:v>
                </c:pt>
                <c:pt idx="10">
                  <c:v>0.18269230769230768</c:v>
                </c:pt>
                <c:pt idx="11">
                  <c:v>0.10227272727272728</c:v>
                </c:pt>
                <c:pt idx="12">
                  <c:v>8.7499999999999994E-2</c:v>
                </c:pt>
                <c:pt idx="13">
                  <c:v>0.15</c:v>
                </c:pt>
                <c:pt idx="14">
                  <c:v>0.24590163934426229</c:v>
                </c:pt>
                <c:pt idx="15">
                  <c:v>0.41747572815533979</c:v>
                </c:pt>
              </c:numCache>
            </c:numRef>
          </c:val>
          <c:extLst>
            <c:ext xmlns:c16="http://schemas.microsoft.com/office/drawing/2014/chart" uri="{C3380CC4-5D6E-409C-BE32-E72D297353CC}">
              <c16:uniqueId val="{00000000-1C42-4122-83F3-D5450E8E3085}"/>
            </c:ext>
          </c:extLst>
        </c:ser>
        <c:ser>
          <c:idx val="1"/>
          <c:order val="1"/>
          <c:tx>
            <c:strRef>
              <c:f>'4-4事業分野・位置づけ'!$P$127</c:f>
              <c:strCache>
                <c:ptCount val="1"/>
                <c:pt idx="0">
                  <c:v>B:メーカー企業</c:v>
                </c:pt>
              </c:strCache>
            </c:strRef>
          </c:tx>
          <c:spPr>
            <a:solidFill>
              <a:schemeClr val="accent6">
                <a:lumMod val="60000"/>
                <a:lumOff val="40000"/>
              </a:schemeClr>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'4-4事業分野・位置づけ'!$N$128:$N$143</c:f>
              <c:strCache>
                <c:ptCount val="16"/>
                <c:pt idx="0">
                  <c:v>工場／プラント(n=484)</c:v>
                </c:pt>
                <c:pt idx="1">
                  <c:v>通信／放送(n=232)</c:v>
                </c:pt>
                <c:pt idx="2">
                  <c:v>オフィス／店舗(n=190)</c:v>
                </c:pt>
                <c:pt idx="3">
                  <c:v>流通／物流(n=182)</c:v>
                </c:pt>
                <c:pt idx="4">
                  <c:v>移動／交通(n=168)</c:v>
                </c:pt>
                <c:pt idx="5">
                  <c:v>病院／医療(n=147)</c:v>
                </c:pt>
                <c:pt idx="6">
                  <c:v>住宅／生活(n=140)</c:v>
                </c:pt>
                <c:pt idx="7">
                  <c:v>建築／土木(n=131)</c:v>
                </c:pt>
                <c:pt idx="8">
                  <c:v>金融／保険／不動産(n=116)</c:v>
                </c:pt>
                <c:pt idx="9">
                  <c:v>公共サービス(n=106)</c:v>
                </c:pt>
                <c:pt idx="10">
                  <c:v>健康／介護／スポーツ(n=104)</c:v>
                </c:pt>
                <c:pt idx="11">
                  <c:v>教育／研究(n=88)</c:v>
                </c:pt>
                <c:pt idx="12">
                  <c:v>防犯／防災(n=80)</c:v>
                </c:pt>
                <c:pt idx="13">
                  <c:v>農林水産(n=80)</c:v>
                </c:pt>
                <c:pt idx="14">
                  <c:v>印刷／製版(n=61)</c:v>
                </c:pt>
                <c:pt idx="15">
                  <c:v>その他(n=103)</c:v>
                </c:pt>
              </c:strCache>
            </c:strRef>
          </c:cat>
          <c:val>
            <c:numRef>
              <c:f>'4-4事業分野・位置づけ'!$P$128:$P$143</c:f>
              <c:numCache>
                <c:formatCode>0.0%</c:formatCode>
                <c:ptCount val="16"/>
                <c:pt idx="0">
                  <c:v>0.28719008264462809</c:v>
                </c:pt>
                <c:pt idx="1">
                  <c:v>0.26724137931034481</c:v>
                </c:pt>
                <c:pt idx="2">
                  <c:v>0.19473684210526315</c:v>
                </c:pt>
                <c:pt idx="3">
                  <c:v>0.19780219780219779</c:v>
                </c:pt>
                <c:pt idx="4">
                  <c:v>0.24404761904761904</c:v>
                </c:pt>
                <c:pt idx="5">
                  <c:v>0.2857142857142857</c:v>
                </c:pt>
                <c:pt idx="6">
                  <c:v>0.32142857142857145</c:v>
                </c:pt>
                <c:pt idx="7">
                  <c:v>0.25954198473282442</c:v>
                </c:pt>
                <c:pt idx="8">
                  <c:v>6.8965517241379309E-2</c:v>
                </c:pt>
                <c:pt idx="9">
                  <c:v>0.25471698113207547</c:v>
                </c:pt>
                <c:pt idx="10">
                  <c:v>0.33653846153846156</c:v>
                </c:pt>
                <c:pt idx="11">
                  <c:v>0.23863636363636365</c:v>
                </c:pt>
                <c:pt idx="12">
                  <c:v>0.46250000000000002</c:v>
                </c:pt>
                <c:pt idx="13">
                  <c:v>0.4</c:v>
                </c:pt>
                <c:pt idx="14">
                  <c:v>0.21311475409836064</c:v>
                </c:pt>
                <c:pt idx="15">
                  <c:v>0.1553398058252427</c:v>
                </c:pt>
              </c:numCache>
            </c:numRef>
          </c:val>
          <c:extLst>
            <c:ext xmlns:c16="http://schemas.microsoft.com/office/drawing/2014/chart" uri="{C3380CC4-5D6E-409C-BE32-E72D297353CC}">
              <c16:uniqueId val="{00000001-1C42-4122-83F3-D5450E8E3085}"/>
            </c:ext>
          </c:extLst>
        </c:ser>
        <c:ser>
          <c:idx val="2"/>
          <c:order val="2"/>
          <c:tx>
            <c:strRef>
              <c:f>'4-4事業分野・位置づけ'!$Q$127</c:f>
              <c:strCache>
                <c:ptCount val="1"/>
                <c:pt idx="0">
                  <c:v>C:サブシステム提供企業</c:v>
                </c:pt>
              </c:strCache>
            </c:strRef>
          </c:tx>
          <c:spPr>
            <a:solidFill>
              <a:schemeClr val="accent4">
                <a:lumMod val="60000"/>
                <a:lumOff val="40000"/>
              </a:schemeClr>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'4-4事業分野・位置づけ'!$N$128:$N$143</c:f>
              <c:strCache>
                <c:ptCount val="16"/>
                <c:pt idx="0">
                  <c:v>工場／プラント(n=484)</c:v>
                </c:pt>
                <c:pt idx="1">
                  <c:v>通信／放送(n=232)</c:v>
                </c:pt>
                <c:pt idx="2">
                  <c:v>オフィス／店舗(n=190)</c:v>
                </c:pt>
                <c:pt idx="3">
                  <c:v>流通／物流(n=182)</c:v>
                </c:pt>
                <c:pt idx="4">
                  <c:v>移動／交通(n=168)</c:v>
                </c:pt>
                <c:pt idx="5">
                  <c:v>病院／医療(n=147)</c:v>
                </c:pt>
                <c:pt idx="6">
                  <c:v>住宅／生活(n=140)</c:v>
                </c:pt>
                <c:pt idx="7">
                  <c:v>建築／土木(n=131)</c:v>
                </c:pt>
                <c:pt idx="8">
                  <c:v>金融／保険／不動産(n=116)</c:v>
                </c:pt>
                <c:pt idx="9">
                  <c:v>公共サービス(n=106)</c:v>
                </c:pt>
                <c:pt idx="10">
                  <c:v>健康／介護／スポーツ(n=104)</c:v>
                </c:pt>
                <c:pt idx="11">
                  <c:v>教育／研究(n=88)</c:v>
                </c:pt>
                <c:pt idx="12">
                  <c:v>防犯／防災(n=80)</c:v>
                </c:pt>
                <c:pt idx="13">
                  <c:v>農林水産(n=80)</c:v>
                </c:pt>
                <c:pt idx="14">
                  <c:v>印刷／製版(n=61)</c:v>
                </c:pt>
                <c:pt idx="15">
                  <c:v>その他(n=103)</c:v>
                </c:pt>
              </c:strCache>
            </c:strRef>
          </c:cat>
          <c:val>
            <c:numRef>
              <c:f>'4-4事業分野・位置づけ'!$Q$128:$Q$143</c:f>
              <c:numCache>
                <c:formatCode>0.0%</c:formatCode>
                <c:ptCount val="16"/>
                <c:pt idx="0">
                  <c:v>0.17355371900826447</c:v>
                </c:pt>
                <c:pt idx="1">
                  <c:v>0.21120689655172414</c:v>
                </c:pt>
                <c:pt idx="2">
                  <c:v>0.15263157894736842</c:v>
                </c:pt>
                <c:pt idx="3">
                  <c:v>0.21428571428571427</c:v>
                </c:pt>
                <c:pt idx="4">
                  <c:v>0.20238095238095238</c:v>
                </c:pt>
                <c:pt idx="5">
                  <c:v>0.17006802721088435</c:v>
                </c:pt>
                <c:pt idx="6">
                  <c:v>0.18571428571428572</c:v>
                </c:pt>
                <c:pt idx="7">
                  <c:v>0.16793893129770993</c:v>
                </c:pt>
                <c:pt idx="8">
                  <c:v>0.17241379310344829</c:v>
                </c:pt>
                <c:pt idx="9">
                  <c:v>0.16037735849056603</c:v>
                </c:pt>
                <c:pt idx="10">
                  <c:v>0.16346153846153846</c:v>
                </c:pt>
                <c:pt idx="11">
                  <c:v>0.13636363636363635</c:v>
                </c:pt>
                <c:pt idx="12">
                  <c:v>0.13750000000000001</c:v>
                </c:pt>
                <c:pt idx="13">
                  <c:v>0.16250000000000001</c:v>
                </c:pt>
                <c:pt idx="14">
                  <c:v>0.18032786885245902</c:v>
                </c:pt>
                <c:pt idx="15">
                  <c:v>0.14563106796116504</c:v>
                </c:pt>
              </c:numCache>
            </c:numRef>
          </c:val>
          <c:extLst>
            <c:ext xmlns:c16="http://schemas.microsoft.com/office/drawing/2014/chart" uri="{C3380CC4-5D6E-409C-BE32-E72D297353CC}">
              <c16:uniqueId val="{00000002-1C42-4122-83F3-D5450E8E3085}"/>
            </c:ext>
          </c:extLst>
        </c:ser>
        <c:ser>
          <c:idx val="3"/>
          <c:order val="3"/>
          <c:tx>
            <c:strRef>
              <c:f>'4-4事業分野・位置づけ'!$R$127</c:f>
              <c:strCache>
                <c:ptCount val="1"/>
                <c:pt idx="0">
                  <c:v>D:サービス提供企業</c:v>
                </c:pt>
              </c:strCache>
            </c:strRef>
          </c:tx>
          <c:spPr>
            <a:solidFill>
              <a:schemeClr val="accent2">
                <a:lumMod val="60000"/>
                <a:lumOff val="40000"/>
              </a:schemeClr>
            </a:solidFill>
            <a:ln w="9525">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'4-4事業分野・位置づけ'!$N$128:$N$143</c:f>
              <c:strCache>
                <c:ptCount val="16"/>
                <c:pt idx="0">
                  <c:v>工場／プラント(n=484)</c:v>
                </c:pt>
                <c:pt idx="1">
                  <c:v>通信／放送(n=232)</c:v>
                </c:pt>
                <c:pt idx="2">
                  <c:v>オフィス／店舗(n=190)</c:v>
                </c:pt>
                <c:pt idx="3">
                  <c:v>流通／物流(n=182)</c:v>
                </c:pt>
                <c:pt idx="4">
                  <c:v>移動／交通(n=168)</c:v>
                </c:pt>
                <c:pt idx="5">
                  <c:v>病院／医療(n=147)</c:v>
                </c:pt>
                <c:pt idx="6">
                  <c:v>住宅／生活(n=140)</c:v>
                </c:pt>
                <c:pt idx="7">
                  <c:v>建築／土木(n=131)</c:v>
                </c:pt>
                <c:pt idx="8">
                  <c:v>金融／保険／不動産(n=116)</c:v>
                </c:pt>
                <c:pt idx="9">
                  <c:v>公共サービス(n=106)</c:v>
                </c:pt>
                <c:pt idx="10">
                  <c:v>健康／介護／スポーツ(n=104)</c:v>
                </c:pt>
                <c:pt idx="11">
                  <c:v>教育／研究(n=88)</c:v>
                </c:pt>
                <c:pt idx="12">
                  <c:v>防犯／防災(n=80)</c:v>
                </c:pt>
                <c:pt idx="13">
                  <c:v>農林水産(n=80)</c:v>
                </c:pt>
                <c:pt idx="14">
                  <c:v>印刷／製版(n=61)</c:v>
                </c:pt>
                <c:pt idx="15">
                  <c:v>その他(n=103)</c:v>
                </c:pt>
              </c:strCache>
            </c:strRef>
          </c:cat>
          <c:val>
            <c:numRef>
              <c:f>'4-4事業分野・位置づけ'!$R$128:$R$143</c:f>
              <c:numCache>
                <c:formatCode>0.0%</c:formatCode>
                <c:ptCount val="16"/>
                <c:pt idx="0">
                  <c:v>0.22520661157024793</c:v>
                </c:pt>
                <c:pt idx="1">
                  <c:v>0.41810344827586204</c:v>
                </c:pt>
                <c:pt idx="2">
                  <c:v>0.51052631578947372</c:v>
                </c:pt>
                <c:pt idx="3">
                  <c:v>0.45054945054945056</c:v>
                </c:pt>
                <c:pt idx="4">
                  <c:v>0.43452380952380953</c:v>
                </c:pt>
                <c:pt idx="5">
                  <c:v>0.39455782312925169</c:v>
                </c:pt>
                <c:pt idx="6">
                  <c:v>0.30714285714285716</c:v>
                </c:pt>
                <c:pt idx="7">
                  <c:v>0.19847328244274809</c:v>
                </c:pt>
                <c:pt idx="8">
                  <c:v>0.68103448275862066</c:v>
                </c:pt>
                <c:pt idx="9">
                  <c:v>0.45283018867924529</c:v>
                </c:pt>
                <c:pt idx="10">
                  <c:v>0.31730769230769229</c:v>
                </c:pt>
                <c:pt idx="11">
                  <c:v>0.52272727272727271</c:v>
                </c:pt>
                <c:pt idx="12">
                  <c:v>0.3125</c:v>
                </c:pt>
                <c:pt idx="13">
                  <c:v>0.28749999999999998</c:v>
                </c:pt>
                <c:pt idx="14">
                  <c:v>0.36065573770491804</c:v>
                </c:pt>
                <c:pt idx="15">
                  <c:v>0.28155339805825241</c:v>
                </c:pt>
              </c:numCache>
            </c:numRef>
          </c:val>
          <c:extLst>
            <c:ext xmlns:c16="http://schemas.microsoft.com/office/drawing/2014/chart" uri="{C3380CC4-5D6E-409C-BE32-E72D297353CC}">
              <c16:uniqueId val="{00000003-1C42-4122-83F3-D5450E8E3085}"/>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742935013904036"/>
          <c:y val="0.93295366062340979"/>
          <c:w val="0.66189998186616772"/>
          <c:h val="4.00654761904761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16323768516485"/>
          <c:y val="0.12669030336053225"/>
          <c:w val="0.76338650813333986"/>
          <c:h val="0.76134229244601292"/>
        </c:manualLayout>
      </c:layout>
      <c:barChart>
        <c:barDir val="bar"/>
        <c:grouping val="stacked"/>
        <c:varyColors val="0"/>
        <c:ser>
          <c:idx val="0"/>
          <c:order val="0"/>
          <c:tx>
            <c:strRef>
              <c:f>'[クロス集計02_Q2-A従業員数別_0207.xlsx]4-7事業分野・従業員別'!$N$5</c:f>
              <c:strCache>
                <c:ptCount val="1"/>
                <c:pt idx="0">
                  <c:v>～20人</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'[1]4-7事業分野・従業員別'!$M$22:$M$37</c:f>
              <c:strCache>
                <c:ptCount val="16"/>
                <c:pt idx="0">
                  <c:v>工場／プラント(n=496)</c:v>
                </c:pt>
                <c:pt idx="1">
                  <c:v>通信／放送(n=236)</c:v>
                </c:pt>
                <c:pt idx="2">
                  <c:v>オフィス／店舗(n=193)</c:v>
                </c:pt>
                <c:pt idx="3">
                  <c:v>流通／物流(n=186)</c:v>
                </c:pt>
                <c:pt idx="4">
                  <c:v>移動／交通(n=171)</c:v>
                </c:pt>
                <c:pt idx="5">
                  <c:v>病院／医療(n=151)</c:v>
                </c:pt>
                <c:pt idx="6">
                  <c:v>住宅／生活(n=144)</c:v>
                </c:pt>
                <c:pt idx="7">
                  <c:v>建築／土木(n=136)</c:v>
                </c:pt>
                <c:pt idx="8">
                  <c:v>金融／保険／不動産(n=118)</c:v>
                </c:pt>
                <c:pt idx="9">
                  <c:v>公共サービス(n=109)</c:v>
                </c:pt>
                <c:pt idx="10">
                  <c:v>健康／介護／スポーツ(n=105)</c:v>
                </c:pt>
                <c:pt idx="11">
                  <c:v>教育／研究(n=91)</c:v>
                </c:pt>
                <c:pt idx="12">
                  <c:v>防犯／防災(n=83)</c:v>
                </c:pt>
                <c:pt idx="13">
                  <c:v>農林水産(n=82)</c:v>
                </c:pt>
                <c:pt idx="14">
                  <c:v>印刷／製版(n=65)</c:v>
                </c:pt>
                <c:pt idx="15">
                  <c:v>その他(n=116)</c:v>
                </c:pt>
              </c:strCache>
            </c:strRef>
          </c:cat>
          <c:val>
            <c:numRef>
              <c:f>'[1]4-7事業分野・従業員別'!$N$22:$N$37</c:f>
              <c:numCache>
                <c:formatCode>0.0%</c:formatCode>
                <c:ptCount val="16"/>
                <c:pt idx="0">
                  <c:v>0.33064516129032256</c:v>
                </c:pt>
                <c:pt idx="1">
                  <c:v>0.34745762711864409</c:v>
                </c:pt>
                <c:pt idx="2">
                  <c:v>0.36787564766839376</c:v>
                </c:pt>
                <c:pt idx="3">
                  <c:v>0.28494623655913981</c:v>
                </c:pt>
                <c:pt idx="4">
                  <c:v>0.25146198830409355</c:v>
                </c:pt>
                <c:pt idx="5">
                  <c:v>0.33112582781456956</c:v>
                </c:pt>
                <c:pt idx="6">
                  <c:v>0.3263888888888889</c:v>
                </c:pt>
                <c:pt idx="7">
                  <c:v>0.25735294117647056</c:v>
                </c:pt>
                <c:pt idx="8">
                  <c:v>0.2711864406779661</c:v>
                </c:pt>
                <c:pt idx="9">
                  <c:v>0.19266055045871561</c:v>
                </c:pt>
                <c:pt idx="10">
                  <c:v>0.38095238095238093</c:v>
                </c:pt>
                <c:pt idx="11">
                  <c:v>0.38461538461538464</c:v>
                </c:pt>
                <c:pt idx="12">
                  <c:v>0.25301204819277107</c:v>
                </c:pt>
                <c:pt idx="13">
                  <c:v>0.29268292682926828</c:v>
                </c:pt>
                <c:pt idx="14">
                  <c:v>0.38461538461538464</c:v>
                </c:pt>
                <c:pt idx="15">
                  <c:v>0.31034482758620691</c:v>
                </c:pt>
              </c:numCache>
            </c:numRef>
          </c:val>
          <c:extLst>
            <c:ext xmlns:c16="http://schemas.microsoft.com/office/drawing/2014/chart" uri="{C3380CC4-5D6E-409C-BE32-E72D297353CC}">
              <c16:uniqueId val="{00000000-F00D-476B-9962-3EB0E2D1938B}"/>
            </c:ext>
          </c:extLst>
        </c:ser>
        <c:ser>
          <c:idx val="1"/>
          <c:order val="1"/>
          <c:tx>
            <c:strRef>
              <c:f>'[クロス集計02_Q2-A従業員数別_0207.xlsx]4-7事業分野・従業員別'!$O$5</c:f>
              <c:strCache>
                <c:ptCount val="1"/>
                <c:pt idx="0">
                  <c:v>21～100人</c:v>
                </c:pt>
              </c:strCache>
            </c:strRef>
          </c:tx>
          <c:spPr>
            <a:solidFill>
              <a:schemeClr val="accent6">
                <a:lumMod val="60000"/>
                <a:lumOff val="40000"/>
              </a:schemeClr>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'[1]4-7事業分野・従業員別'!$M$22:$M$37</c:f>
              <c:strCache>
                <c:ptCount val="16"/>
                <c:pt idx="0">
                  <c:v>工場／プラント(n=496)</c:v>
                </c:pt>
                <c:pt idx="1">
                  <c:v>通信／放送(n=236)</c:v>
                </c:pt>
                <c:pt idx="2">
                  <c:v>オフィス／店舗(n=193)</c:v>
                </c:pt>
                <c:pt idx="3">
                  <c:v>流通／物流(n=186)</c:v>
                </c:pt>
                <c:pt idx="4">
                  <c:v>移動／交通(n=171)</c:v>
                </c:pt>
                <c:pt idx="5">
                  <c:v>病院／医療(n=151)</c:v>
                </c:pt>
                <c:pt idx="6">
                  <c:v>住宅／生活(n=144)</c:v>
                </c:pt>
                <c:pt idx="7">
                  <c:v>建築／土木(n=136)</c:v>
                </c:pt>
                <c:pt idx="8">
                  <c:v>金融／保険／不動産(n=118)</c:v>
                </c:pt>
                <c:pt idx="9">
                  <c:v>公共サービス(n=109)</c:v>
                </c:pt>
                <c:pt idx="10">
                  <c:v>健康／介護／スポーツ(n=105)</c:v>
                </c:pt>
                <c:pt idx="11">
                  <c:v>教育／研究(n=91)</c:v>
                </c:pt>
                <c:pt idx="12">
                  <c:v>防犯／防災(n=83)</c:v>
                </c:pt>
                <c:pt idx="13">
                  <c:v>農林水産(n=82)</c:v>
                </c:pt>
                <c:pt idx="14">
                  <c:v>印刷／製版(n=65)</c:v>
                </c:pt>
                <c:pt idx="15">
                  <c:v>その他(n=116)</c:v>
                </c:pt>
              </c:strCache>
            </c:strRef>
          </c:cat>
          <c:val>
            <c:numRef>
              <c:f>'[1]4-7事業分野・従業員別'!$O$22:$O$37</c:f>
              <c:numCache>
                <c:formatCode>0.0%</c:formatCode>
                <c:ptCount val="16"/>
                <c:pt idx="0">
                  <c:v>0.34072580645161288</c:v>
                </c:pt>
                <c:pt idx="1">
                  <c:v>0.34322033898305082</c:v>
                </c:pt>
                <c:pt idx="2">
                  <c:v>0.36787564766839376</c:v>
                </c:pt>
                <c:pt idx="3">
                  <c:v>0.38172043010752688</c:v>
                </c:pt>
                <c:pt idx="4">
                  <c:v>0.32163742690058478</c:v>
                </c:pt>
                <c:pt idx="5">
                  <c:v>0.31125827814569534</c:v>
                </c:pt>
                <c:pt idx="6">
                  <c:v>0.29166666666666669</c:v>
                </c:pt>
                <c:pt idx="7">
                  <c:v>0.27205882352941174</c:v>
                </c:pt>
                <c:pt idx="8">
                  <c:v>0.39830508474576271</c:v>
                </c:pt>
                <c:pt idx="9">
                  <c:v>0.34862385321100919</c:v>
                </c:pt>
                <c:pt idx="10">
                  <c:v>0.29523809523809524</c:v>
                </c:pt>
                <c:pt idx="11">
                  <c:v>0.31868131868131866</c:v>
                </c:pt>
                <c:pt idx="12">
                  <c:v>0.31325301204819278</c:v>
                </c:pt>
                <c:pt idx="13">
                  <c:v>0.3902439024390244</c:v>
                </c:pt>
                <c:pt idx="14">
                  <c:v>0.30769230769230771</c:v>
                </c:pt>
                <c:pt idx="15">
                  <c:v>0.41379310344827586</c:v>
                </c:pt>
              </c:numCache>
            </c:numRef>
          </c:val>
          <c:extLst>
            <c:ext xmlns:c16="http://schemas.microsoft.com/office/drawing/2014/chart" uri="{C3380CC4-5D6E-409C-BE32-E72D297353CC}">
              <c16:uniqueId val="{00000001-F00D-476B-9962-3EB0E2D1938B}"/>
            </c:ext>
          </c:extLst>
        </c:ser>
        <c:ser>
          <c:idx val="2"/>
          <c:order val="2"/>
          <c:tx>
            <c:strRef>
              <c:f>'[クロス集計02_Q2-A従業員数別_0207.xlsx]4-7事業分野・従業員別'!$P$5</c:f>
              <c:strCache>
                <c:ptCount val="1"/>
                <c:pt idx="0">
                  <c:v>101人～</c:v>
                </c:pt>
              </c:strCache>
            </c:strRef>
          </c:tx>
          <c:spPr>
            <a:solidFill>
              <a:schemeClr val="accent4">
                <a:lumMod val="60000"/>
                <a:lumOff val="40000"/>
              </a:schemeClr>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'[1]4-7事業分野・従業員別'!$M$22:$M$37</c:f>
              <c:strCache>
                <c:ptCount val="16"/>
                <c:pt idx="0">
                  <c:v>工場／プラント(n=496)</c:v>
                </c:pt>
                <c:pt idx="1">
                  <c:v>通信／放送(n=236)</c:v>
                </c:pt>
                <c:pt idx="2">
                  <c:v>オフィス／店舗(n=193)</c:v>
                </c:pt>
                <c:pt idx="3">
                  <c:v>流通／物流(n=186)</c:v>
                </c:pt>
                <c:pt idx="4">
                  <c:v>移動／交通(n=171)</c:v>
                </c:pt>
                <c:pt idx="5">
                  <c:v>病院／医療(n=151)</c:v>
                </c:pt>
                <c:pt idx="6">
                  <c:v>住宅／生活(n=144)</c:v>
                </c:pt>
                <c:pt idx="7">
                  <c:v>建築／土木(n=136)</c:v>
                </c:pt>
                <c:pt idx="8">
                  <c:v>金融／保険／不動産(n=118)</c:v>
                </c:pt>
                <c:pt idx="9">
                  <c:v>公共サービス(n=109)</c:v>
                </c:pt>
                <c:pt idx="10">
                  <c:v>健康／介護／スポーツ(n=105)</c:v>
                </c:pt>
                <c:pt idx="11">
                  <c:v>教育／研究(n=91)</c:v>
                </c:pt>
                <c:pt idx="12">
                  <c:v>防犯／防災(n=83)</c:v>
                </c:pt>
                <c:pt idx="13">
                  <c:v>農林水産(n=82)</c:v>
                </c:pt>
                <c:pt idx="14">
                  <c:v>印刷／製版(n=65)</c:v>
                </c:pt>
                <c:pt idx="15">
                  <c:v>その他(n=116)</c:v>
                </c:pt>
              </c:strCache>
            </c:strRef>
          </c:cat>
          <c:val>
            <c:numRef>
              <c:f>'[1]4-7事業分野・従業員別'!$P$22:$P$37</c:f>
              <c:numCache>
                <c:formatCode>0.0%</c:formatCode>
                <c:ptCount val="16"/>
                <c:pt idx="0">
                  <c:v>0.3286290322580645</c:v>
                </c:pt>
                <c:pt idx="1">
                  <c:v>0.30932203389830509</c:v>
                </c:pt>
                <c:pt idx="2">
                  <c:v>0.26424870466321243</c:v>
                </c:pt>
                <c:pt idx="3">
                  <c:v>0.33333333333333331</c:v>
                </c:pt>
                <c:pt idx="4">
                  <c:v>0.42690058479532161</c:v>
                </c:pt>
                <c:pt idx="5">
                  <c:v>0.35761589403973509</c:v>
                </c:pt>
                <c:pt idx="6">
                  <c:v>0.38194444444444442</c:v>
                </c:pt>
                <c:pt idx="7">
                  <c:v>0.47058823529411764</c:v>
                </c:pt>
                <c:pt idx="8">
                  <c:v>0.33050847457627119</c:v>
                </c:pt>
                <c:pt idx="9">
                  <c:v>0.45871559633027525</c:v>
                </c:pt>
                <c:pt idx="10">
                  <c:v>0.32380952380952382</c:v>
                </c:pt>
                <c:pt idx="11">
                  <c:v>0.2967032967032967</c:v>
                </c:pt>
                <c:pt idx="12">
                  <c:v>0.43373493975903615</c:v>
                </c:pt>
                <c:pt idx="13">
                  <c:v>0.31707317073170732</c:v>
                </c:pt>
                <c:pt idx="14">
                  <c:v>0.30769230769230771</c:v>
                </c:pt>
                <c:pt idx="15">
                  <c:v>0.27586206896551724</c:v>
                </c:pt>
              </c:numCache>
            </c:numRef>
          </c:val>
          <c:extLst>
            <c:ext xmlns:c16="http://schemas.microsoft.com/office/drawing/2014/chart" uri="{C3380CC4-5D6E-409C-BE32-E72D297353CC}">
              <c16:uniqueId val="{00000002-F00D-476B-9962-3EB0E2D1938B}"/>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2073633874"/>
          <c:y val="0.93351707080886148"/>
          <c:w val="0.66189998186616772"/>
          <c:h val="4.00654761904761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877506944412"/>
          <c:y val="0.12669030336053225"/>
          <c:w val="0.75767223887409274"/>
          <c:h val="0.72979590853841003"/>
        </c:manualLayout>
      </c:layout>
      <c:barChart>
        <c:barDir val="bar"/>
        <c:grouping val="stacked"/>
        <c:varyColors val="0"/>
        <c:ser>
          <c:idx val="0"/>
          <c:order val="0"/>
          <c:tx>
            <c:strRef>
              <c:f>'4-10事業分野・地域別'!$M$5</c:f>
              <c:strCache>
                <c:ptCount val="1"/>
                <c:pt idx="0">
                  <c:v>北海道・東北</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'4-10事業分野・地域別'!$L$6:$L$21</c:f>
              <c:strCache>
                <c:ptCount val="16"/>
                <c:pt idx="0">
                  <c:v>工場／プラント(n=496)</c:v>
                </c:pt>
                <c:pt idx="1">
                  <c:v>通信／放送(n=236)</c:v>
                </c:pt>
                <c:pt idx="2">
                  <c:v>オフィス／店舗(n=193)</c:v>
                </c:pt>
                <c:pt idx="3">
                  <c:v>流通／物流(n=186)</c:v>
                </c:pt>
                <c:pt idx="4">
                  <c:v>移動／交通(n=171)</c:v>
                </c:pt>
                <c:pt idx="5">
                  <c:v>病院／医療(n=151)</c:v>
                </c:pt>
                <c:pt idx="6">
                  <c:v>住宅／生活(n=144)</c:v>
                </c:pt>
                <c:pt idx="7">
                  <c:v>建築／土木(n=136)</c:v>
                </c:pt>
                <c:pt idx="8">
                  <c:v>金融／保険／不動産(n=118)</c:v>
                </c:pt>
                <c:pt idx="9">
                  <c:v>公共サービス(n=109)</c:v>
                </c:pt>
                <c:pt idx="10">
                  <c:v>健康／介護／スポーツ(n=105)</c:v>
                </c:pt>
                <c:pt idx="11">
                  <c:v>教育／研究(n=91)</c:v>
                </c:pt>
                <c:pt idx="12">
                  <c:v>防犯／防災(n=83)</c:v>
                </c:pt>
                <c:pt idx="13">
                  <c:v>農林水産(n=82)</c:v>
                </c:pt>
                <c:pt idx="14">
                  <c:v>印刷／製版(n=65)</c:v>
                </c:pt>
                <c:pt idx="15">
                  <c:v>その他(n=116)</c:v>
                </c:pt>
              </c:strCache>
            </c:strRef>
          </c:cat>
          <c:val>
            <c:numRef>
              <c:f>'4-10事業分野・地域別'!$M$6:$M$21</c:f>
              <c:numCache>
                <c:formatCode>0.0%</c:formatCode>
                <c:ptCount val="16"/>
                <c:pt idx="0">
                  <c:v>6.25E-2</c:v>
                </c:pt>
                <c:pt idx="1">
                  <c:v>8.4745762711864403E-2</c:v>
                </c:pt>
                <c:pt idx="2">
                  <c:v>7.7720207253886009E-2</c:v>
                </c:pt>
                <c:pt idx="3">
                  <c:v>6.9892473118279563E-2</c:v>
                </c:pt>
                <c:pt idx="4">
                  <c:v>7.0175438596491224E-2</c:v>
                </c:pt>
                <c:pt idx="5">
                  <c:v>7.9470198675496692E-2</c:v>
                </c:pt>
                <c:pt idx="6">
                  <c:v>6.25E-2</c:v>
                </c:pt>
                <c:pt idx="7">
                  <c:v>7.3529411764705885E-2</c:v>
                </c:pt>
                <c:pt idx="8">
                  <c:v>5.9322033898305086E-2</c:v>
                </c:pt>
                <c:pt idx="9">
                  <c:v>0.11009174311926606</c:v>
                </c:pt>
                <c:pt idx="10">
                  <c:v>7.6190476190476197E-2</c:v>
                </c:pt>
                <c:pt idx="11">
                  <c:v>7.6923076923076927E-2</c:v>
                </c:pt>
                <c:pt idx="12">
                  <c:v>2.4096385542168676E-2</c:v>
                </c:pt>
                <c:pt idx="13">
                  <c:v>0.14634146341463414</c:v>
                </c:pt>
                <c:pt idx="14">
                  <c:v>4.6153846153846156E-2</c:v>
                </c:pt>
                <c:pt idx="15">
                  <c:v>7.7586206896551727E-2</c:v>
                </c:pt>
              </c:numCache>
            </c:numRef>
          </c:val>
          <c:extLst>
            <c:ext xmlns:c16="http://schemas.microsoft.com/office/drawing/2014/chart" uri="{C3380CC4-5D6E-409C-BE32-E72D297353CC}">
              <c16:uniqueId val="{00000000-B880-40AC-A47C-1CA648798391}"/>
            </c:ext>
          </c:extLst>
        </c:ser>
        <c:ser>
          <c:idx val="1"/>
          <c:order val="1"/>
          <c:tx>
            <c:strRef>
              <c:f>'4-10事業分野・地域別'!$N$5</c:f>
              <c:strCache>
                <c:ptCount val="1"/>
                <c:pt idx="0">
                  <c:v>関東（除く東京）</c:v>
                </c:pt>
              </c:strCache>
            </c:strRef>
          </c:tx>
          <c:spPr>
            <a:solidFill>
              <a:schemeClr val="accent6">
                <a:lumMod val="60000"/>
                <a:lumOff val="40000"/>
              </a:schemeClr>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'4-10事業分野・地域別'!$L$6:$L$21</c:f>
              <c:strCache>
                <c:ptCount val="16"/>
                <c:pt idx="0">
                  <c:v>工場／プラント(n=496)</c:v>
                </c:pt>
                <c:pt idx="1">
                  <c:v>通信／放送(n=236)</c:v>
                </c:pt>
                <c:pt idx="2">
                  <c:v>オフィス／店舗(n=193)</c:v>
                </c:pt>
                <c:pt idx="3">
                  <c:v>流通／物流(n=186)</c:v>
                </c:pt>
                <c:pt idx="4">
                  <c:v>移動／交通(n=171)</c:v>
                </c:pt>
                <c:pt idx="5">
                  <c:v>病院／医療(n=151)</c:v>
                </c:pt>
                <c:pt idx="6">
                  <c:v>住宅／生活(n=144)</c:v>
                </c:pt>
                <c:pt idx="7">
                  <c:v>建築／土木(n=136)</c:v>
                </c:pt>
                <c:pt idx="8">
                  <c:v>金融／保険／不動産(n=118)</c:v>
                </c:pt>
                <c:pt idx="9">
                  <c:v>公共サービス(n=109)</c:v>
                </c:pt>
                <c:pt idx="10">
                  <c:v>健康／介護／スポーツ(n=105)</c:v>
                </c:pt>
                <c:pt idx="11">
                  <c:v>教育／研究(n=91)</c:v>
                </c:pt>
                <c:pt idx="12">
                  <c:v>防犯／防災(n=83)</c:v>
                </c:pt>
                <c:pt idx="13">
                  <c:v>農林水産(n=82)</c:v>
                </c:pt>
                <c:pt idx="14">
                  <c:v>印刷／製版(n=65)</c:v>
                </c:pt>
                <c:pt idx="15">
                  <c:v>その他(n=116)</c:v>
                </c:pt>
              </c:strCache>
            </c:strRef>
          </c:cat>
          <c:val>
            <c:numRef>
              <c:f>'4-10事業分野・地域別'!$N$6:$N$21</c:f>
              <c:numCache>
                <c:formatCode>0.0%</c:formatCode>
                <c:ptCount val="16"/>
                <c:pt idx="0">
                  <c:v>0.22177419354838709</c:v>
                </c:pt>
                <c:pt idx="1">
                  <c:v>0.23728813559322035</c:v>
                </c:pt>
                <c:pt idx="2">
                  <c:v>0.20725388601036268</c:v>
                </c:pt>
                <c:pt idx="3">
                  <c:v>0.19892473118279569</c:v>
                </c:pt>
                <c:pt idx="4">
                  <c:v>0.23976608187134502</c:v>
                </c:pt>
                <c:pt idx="5">
                  <c:v>0.23841059602649006</c:v>
                </c:pt>
                <c:pt idx="6">
                  <c:v>0.2013888888888889</c:v>
                </c:pt>
                <c:pt idx="7">
                  <c:v>0.22794117647058823</c:v>
                </c:pt>
                <c:pt idx="8">
                  <c:v>0.16949152542372881</c:v>
                </c:pt>
                <c:pt idx="9">
                  <c:v>0.1743119266055046</c:v>
                </c:pt>
                <c:pt idx="10">
                  <c:v>0.22857142857142856</c:v>
                </c:pt>
                <c:pt idx="11">
                  <c:v>0.23076923076923078</c:v>
                </c:pt>
                <c:pt idx="12">
                  <c:v>0.19277108433734941</c:v>
                </c:pt>
                <c:pt idx="13">
                  <c:v>0.1951219512195122</c:v>
                </c:pt>
                <c:pt idx="14">
                  <c:v>0.15384615384615385</c:v>
                </c:pt>
                <c:pt idx="15">
                  <c:v>0.23275862068965517</c:v>
                </c:pt>
              </c:numCache>
            </c:numRef>
          </c:val>
          <c:extLst>
            <c:ext xmlns:c16="http://schemas.microsoft.com/office/drawing/2014/chart" uri="{C3380CC4-5D6E-409C-BE32-E72D297353CC}">
              <c16:uniqueId val="{00000001-B880-40AC-A47C-1CA648798391}"/>
            </c:ext>
          </c:extLst>
        </c:ser>
        <c:ser>
          <c:idx val="2"/>
          <c:order val="2"/>
          <c:tx>
            <c:strRef>
              <c:f>'4-10事業分野・地域別'!$O$5</c:f>
              <c:strCache>
                <c:ptCount val="1"/>
                <c:pt idx="0">
                  <c:v>東京</c:v>
                </c:pt>
              </c:strCache>
            </c:strRef>
          </c:tx>
          <c:spPr>
            <a:solidFill>
              <a:schemeClr val="accent4">
                <a:lumMod val="60000"/>
                <a:lumOff val="40000"/>
              </a:schemeClr>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'4-10事業分野・地域別'!$L$6:$L$21</c:f>
              <c:strCache>
                <c:ptCount val="16"/>
                <c:pt idx="0">
                  <c:v>工場／プラント(n=496)</c:v>
                </c:pt>
                <c:pt idx="1">
                  <c:v>通信／放送(n=236)</c:v>
                </c:pt>
                <c:pt idx="2">
                  <c:v>オフィス／店舗(n=193)</c:v>
                </c:pt>
                <c:pt idx="3">
                  <c:v>流通／物流(n=186)</c:v>
                </c:pt>
                <c:pt idx="4">
                  <c:v>移動／交通(n=171)</c:v>
                </c:pt>
                <c:pt idx="5">
                  <c:v>病院／医療(n=151)</c:v>
                </c:pt>
                <c:pt idx="6">
                  <c:v>住宅／生活(n=144)</c:v>
                </c:pt>
                <c:pt idx="7">
                  <c:v>建築／土木(n=136)</c:v>
                </c:pt>
                <c:pt idx="8">
                  <c:v>金融／保険／不動産(n=118)</c:v>
                </c:pt>
                <c:pt idx="9">
                  <c:v>公共サービス(n=109)</c:v>
                </c:pt>
                <c:pt idx="10">
                  <c:v>健康／介護／スポーツ(n=105)</c:v>
                </c:pt>
                <c:pt idx="11">
                  <c:v>教育／研究(n=91)</c:v>
                </c:pt>
                <c:pt idx="12">
                  <c:v>防犯／防災(n=83)</c:v>
                </c:pt>
                <c:pt idx="13">
                  <c:v>農林水産(n=82)</c:v>
                </c:pt>
                <c:pt idx="14">
                  <c:v>印刷／製版(n=65)</c:v>
                </c:pt>
                <c:pt idx="15">
                  <c:v>その他(n=116)</c:v>
                </c:pt>
              </c:strCache>
            </c:strRef>
          </c:cat>
          <c:val>
            <c:numRef>
              <c:f>'4-10事業分野・地域別'!$O$6:$O$21</c:f>
              <c:numCache>
                <c:formatCode>0.0%</c:formatCode>
                <c:ptCount val="16"/>
                <c:pt idx="0">
                  <c:v>0.29233870967741937</c:v>
                </c:pt>
                <c:pt idx="1">
                  <c:v>0.44915254237288138</c:v>
                </c:pt>
                <c:pt idx="2">
                  <c:v>0.32124352331606215</c:v>
                </c:pt>
                <c:pt idx="3">
                  <c:v>0.37096774193548387</c:v>
                </c:pt>
                <c:pt idx="4">
                  <c:v>0.35087719298245612</c:v>
                </c:pt>
                <c:pt idx="5">
                  <c:v>0.38410596026490068</c:v>
                </c:pt>
                <c:pt idx="6">
                  <c:v>0.33333333333333331</c:v>
                </c:pt>
                <c:pt idx="7">
                  <c:v>0.33823529411764708</c:v>
                </c:pt>
                <c:pt idx="8">
                  <c:v>0.56779661016949157</c:v>
                </c:pt>
                <c:pt idx="9">
                  <c:v>0.44954128440366975</c:v>
                </c:pt>
                <c:pt idx="10">
                  <c:v>0.32380952380952382</c:v>
                </c:pt>
                <c:pt idx="11">
                  <c:v>0.38461538461538464</c:v>
                </c:pt>
                <c:pt idx="12">
                  <c:v>0.39759036144578314</c:v>
                </c:pt>
                <c:pt idx="13">
                  <c:v>0.25609756097560976</c:v>
                </c:pt>
                <c:pt idx="14">
                  <c:v>0.35384615384615387</c:v>
                </c:pt>
                <c:pt idx="15">
                  <c:v>0.32758620689655171</c:v>
                </c:pt>
              </c:numCache>
            </c:numRef>
          </c:val>
          <c:extLst>
            <c:ext xmlns:c16="http://schemas.microsoft.com/office/drawing/2014/chart" uri="{C3380CC4-5D6E-409C-BE32-E72D297353CC}">
              <c16:uniqueId val="{00000002-B880-40AC-A47C-1CA648798391}"/>
            </c:ext>
          </c:extLst>
        </c:ser>
        <c:ser>
          <c:idx val="3"/>
          <c:order val="3"/>
          <c:tx>
            <c:strRef>
              <c:f>'4-10事業分野・地域別'!$P$5</c:f>
              <c:strCache>
                <c:ptCount val="1"/>
                <c:pt idx="0">
                  <c:v>中部</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'4-10事業分野・地域別'!$L$6:$L$21</c:f>
              <c:strCache>
                <c:ptCount val="16"/>
                <c:pt idx="0">
                  <c:v>工場／プラント(n=496)</c:v>
                </c:pt>
                <c:pt idx="1">
                  <c:v>通信／放送(n=236)</c:v>
                </c:pt>
                <c:pt idx="2">
                  <c:v>オフィス／店舗(n=193)</c:v>
                </c:pt>
                <c:pt idx="3">
                  <c:v>流通／物流(n=186)</c:v>
                </c:pt>
                <c:pt idx="4">
                  <c:v>移動／交通(n=171)</c:v>
                </c:pt>
                <c:pt idx="5">
                  <c:v>病院／医療(n=151)</c:v>
                </c:pt>
                <c:pt idx="6">
                  <c:v>住宅／生活(n=144)</c:v>
                </c:pt>
                <c:pt idx="7">
                  <c:v>建築／土木(n=136)</c:v>
                </c:pt>
                <c:pt idx="8">
                  <c:v>金融／保険／不動産(n=118)</c:v>
                </c:pt>
                <c:pt idx="9">
                  <c:v>公共サービス(n=109)</c:v>
                </c:pt>
                <c:pt idx="10">
                  <c:v>健康／介護／スポーツ(n=105)</c:v>
                </c:pt>
                <c:pt idx="11">
                  <c:v>教育／研究(n=91)</c:v>
                </c:pt>
                <c:pt idx="12">
                  <c:v>防犯／防災(n=83)</c:v>
                </c:pt>
                <c:pt idx="13">
                  <c:v>農林水産(n=82)</c:v>
                </c:pt>
                <c:pt idx="14">
                  <c:v>印刷／製版(n=65)</c:v>
                </c:pt>
                <c:pt idx="15">
                  <c:v>その他(n=116)</c:v>
                </c:pt>
              </c:strCache>
            </c:strRef>
          </c:cat>
          <c:val>
            <c:numRef>
              <c:f>'4-10事業分野・地域別'!$P$6:$P$21</c:f>
              <c:numCache>
                <c:formatCode>0.0%</c:formatCode>
                <c:ptCount val="16"/>
                <c:pt idx="0">
                  <c:v>0.11491935483870967</c:v>
                </c:pt>
                <c:pt idx="1">
                  <c:v>5.9322033898305086E-2</c:v>
                </c:pt>
                <c:pt idx="2">
                  <c:v>8.2901554404145081E-2</c:v>
                </c:pt>
                <c:pt idx="3">
                  <c:v>9.6774193548387094E-2</c:v>
                </c:pt>
                <c:pt idx="4">
                  <c:v>0.10526315789473684</c:v>
                </c:pt>
                <c:pt idx="5">
                  <c:v>6.6225165562913912E-2</c:v>
                </c:pt>
                <c:pt idx="6">
                  <c:v>9.7222222222222224E-2</c:v>
                </c:pt>
                <c:pt idx="7">
                  <c:v>8.8235294117647065E-2</c:v>
                </c:pt>
                <c:pt idx="8">
                  <c:v>2.5423728813559324E-2</c:v>
                </c:pt>
                <c:pt idx="9">
                  <c:v>5.5045871559633031E-2</c:v>
                </c:pt>
                <c:pt idx="10">
                  <c:v>9.5238095238095233E-2</c:v>
                </c:pt>
                <c:pt idx="11">
                  <c:v>5.4945054945054944E-2</c:v>
                </c:pt>
                <c:pt idx="12">
                  <c:v>0.12048192771084337</c:v>
                </c:pt>
                <c:pt idx="13">
                  <c:v>2.4390243902439025E-2</c:v>
                </c:pt>
                <c:pt idx="14">
                  <c:v>0.1076923076923077</c:v>
                </c:pt>
                <c:pt idx="15">
                  <c:v>9.4827586206896547E-2</c:v>
                </c:pt>
              </c:numCache>
            </c:numRef>
          </c:val>
          <c:extLst>
            <c:ext xmlns:c16="http://schemas.microsoft.com/office/drawing/2014/chart" uri="{C3380CC4-5D6E-409C-BE32-E72D297353CC}">
              <c16:uniqueId val="{00000003-B880-40AC-A47C-1CA648798391}"/>
            </c:ext>
          </c:extLst>
        </c:ser>
        <c:ser>
          <c:idx val="4"/>
          <c:order val="4"/>
          <c:tx>
            <c:strRef>
              <c:f>'4-10事業分野・地域別'!$Q$5</c:f>
              <c:strCache>
                <c:ptCount val="1"/>
                <c:pt idx="0">
                  <c:v>近畿</c:v>
                </c:pt>
              </c:strCache>
            </c:strRef>
          </c:tx>
          <c:spPr>
            <a:solidFill>
              <a:schemeClr val="bg1">
                <a:lumMod val="75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'4-10事業分野・地域別'!$L$6:$L$21</c:f>
              <c:strCache>
                <c:ptCount val="16"/>
                <c:pt idx="0">
                  <c:v>工場／プラント(n=496)</c:v>
                </c:pt>
                <c:pt idx="1">
                  <c:v>通信／放送(n=236)</c:v>
                </c:pt>
                <c:pt idx="2">
                  <c:v>オフィス／店舗(n=193)</c:v>
                </c:pt>
                <c:pt idx="3">
                  <c:v>流通／物流(n=186)</c:v>
                </c:pt>
                <c:pt idx="4">
                  <c:v>移動／交通(n=171)</c:v>
                </c:pt>
                <c:pt idx="5">
                  <c:v>病院／医療(n=151)</c:v>
                </c:pt>
                <c:pt idx="6">
                  <c:v>住宅／生活(n=144)</c:v>
                </c:pt>
                <c:pt idx="7">
                  <c:v>建築／土木(n=136)</c:v>
                </c:pt>
                <c:pt idx="8">
                  <c:v>金融／保険／不動産(n=118)</c:v>
                </c:pt>
                <c:pt idx="9">
                  <c:v>公共サービス(n=109)</c:v>
                </c:pt>
                <c:pt idx="10">
                  <c:v>健康／介護／スポーツ(n=105)</c:v>
                </c:pt>
                <c:pt idx="11">
                  <c:v>教育／研究(n=91)</c:v>
                </c:pt>
                <c:pt idx="12">
                  <c:v>防犯／防災(n=83)</c:v>
                </c:pt>
                <c:pt idx="13">
                  <c:v>農林水産(n=82)</c:v>
                </c:pt>
                <c:pt idx="14">
                  <c:v>印刷／製版(n=65)</c:v>
                </c:pt>
                <c:pt idx="15">
                  <c:v>その他(n=116)</c:v>
                </c:pt>
              </c:strCache>
            </c:strRef>
          </c:cat>
          <c:val>
            <c:numRef>
              <c:f>'4-10事業分野・地域別'!$Q$6:$Q$21</c:f>
              <c:numCache>
                <c:formatCode>0.0%</c:formatCode>
                <c:ptCount val="16"/>
                <c:pt idx="0">
                  <c:v>0.16532258064516128</c:v>
                </c:pt>
                <c:pt idx="1">
                  <c:v>0.10169491525423729</c:v>
                </c:pt>
                <c:pt idx="2">
                  <c:v>0.14507772020725387</c:v>
                </c:pt>
                <c:pt idx="3">
                  <c:v>0.13978494623655913</c:v>
                </c:pt>
                <c:pt idx="4">
                  <c:v>0.12865497076023391</c:v>
                </c:pt>
                <c:pt idx="5">
                  <c:v>0.13907284768211919</c:v>
                </c:pt>
                <c:pt idx="6">
                  <c:v>0.19444444444444445</c:v>
                </c:pt>
                <c:pt idx="7">
                  <c:v>0.11764705882352941</c:v>
                </c:pt>
                <c:pt idx="8">
                  <c:v>6.7796610169491525E-2</c:v>
                </c:pt>
                <c:pt idx="9">
                  <c:v>8.2568807339449546E-2</c:v>
                </c:pt>
                <c:pt idx="10">
                  <c:v>0.17142857142857143</c:v>
                </c:pt>
                <c:pt idx="11">
                  <c:v>0.10989010989010989</c:v>
                </c:pt>
                <c:pt idx="12">
                  <c:v>0.12048192771084337</c:v>
                </c:pt>
                <c:pt idx="13">
                  <c:v>0.17073170731707318</c:v>
                </c:pt>
                <c:pt idx="14">
                  <c:v>0.2</c:v>
                </c:pt>
                <c:pt idx="15">
                  <c:v>0.13793103448275862</c:v>
                </c:pt>
              </c:numCache>
            </c:numRef>
          </c:val>
          <c:extLst>
            <c:ext xmlns:c16="http://schemas.microsoft.com/office/drawing/2014/chart" uri="{C3380CC4-5D6E-409C-BE32-E72D297353CC}">
              <c16:uniqueId val="{00000004-B880-40AC-A47C-1CA648798391}"/>
            </c:ext>
          </c:extLst>
        </c:ser>
        <c:ser>
          <c:idx val="5"/>
          <c:order val="5"/>
          <c:tx>
            <c:strRef>
              <c:f>'4-10事業分野・地域別'!$R$5</c:f>
              <c:strCache>
                <c:ptCount val="1"/>
                <c:pt idx="0">
                  <c:v>中国・四国</c:v>
                </c:pt>
              </c:strCache>
            </c:strRef>
          </c:tx>
          <c:spPr>
            <a:solidFill>
              <a:schemeClr val="accent1">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'4-10事業分野・地域別'!$L$6:$L$21</c:f>
              <c:strCache>
                <c:ptCount val="16"/>
                <c:pt idx="0">
                  <c:v>工場／プラント(n=496)</c:v>
                </c:pt>
                <c:pt idx="1">
                  <c:v>通信／放送(n=236)</c:v>
                </c:pt>
                <c:pt idx="2">
                  <c:v>オフィス／店舗(n=193)</c:v>
                </c:pt>
                <c:pt idx="3">
                  <c:v>流通／物流(n=186)</c:v>
                </c:pt>
                <c:pt idx="4">
                  <c:v>移動／交通(n=171)</c:v>
                </c:pt>
                <c:pt idx="5">
                  <c:v>病院／医療(n=151)</c:v>
                </c:pt>
                <c:pt idx="6">
                  <c:v>住宅／生活(n=144)</c:v>
                </c:pt>
                <c:pt idx="7">
                  <c:v>建築／土木(n=136)</c:v>
                </c:pt>
                <c:pt idx="8">
                  <c:v>金融／保険／不動産(n=118)</c:v>
                </c:pt>
                <c:pt idx="9">
                  <c:v>公共サービス(n=109)</c:v>
                </c:pt>
                <c:pt idx="10">
                  <c:v>健康／介護／スポーツ(n=105)</c:v>
                </c:pt>
                <c:pt idx="11">
                  <c:v>教育／研究(n=91)</c:v>
                </c:pt>
                <c:pt idx="12">
                  <c:v>防犯／防災(n=83)</c:v>
                </c:pt>
                <c:pt idx="13">
                  <c:v>農林水産(n=82)</c:v>
                </c:pt>
                <c:pt idx="14">
                  <c:v>印刷／製版(n=65)</c:v>
                </c:pt>
                <c:pt idx="15">
                  <c:v>その他(n=116)</c:v>
                </c:pt>
              </c:strCache>
            </c:strRef>
          </c:cat>
          <c:val>
            <c:numRef>
              <c:f>'4-10事業分野・地域別'!$R$6:$R$21</c:f>
              <c:numCache>
                <c:formatCode>0.0%</c:formatCode>
                <c:ptCount val="16"/>
                <c:pt idx="0">
                  <c:v>7.6612903225806453E-2</c:v>
                </c:pt>
                <c:pt idx="1">
                  <c:v>2.9661016949152543E-2</c:v>
                </c:pt>
                <c:pt idx="2">
                  <c:v>0.10362694300518134</c:v>
                </c:pt>
                <c:pt idx="3">
                  <c:v>6.9892473118279563E-2</c:v>
                </c:pt>
                <c:pt idx="4">
                  <c:v>4.0935672514619881E-2</c:v>
                </c:pt>
                <c:pt idx="5">
                  <c:v>4.6357615894039736E-2</c:v>
                </c:pt>
                <c:pt idx="6">
                  <c:v>5.5555555555555552E-2</c:v>
                </c:pt>
                <c:pt idx="7">
                  <c:v>7.3529411764705885E-2</c:v>
                </c:pt>
                <c:pt idx="8">
                  <c:v>5.0847457627118647E-2</c:v>
                </c:pt>
                <c:pt idx="9">
                  <c:v>6.4220183486238536E-2</c:v>
                </c:pt>
                <c:pt idx="10">
                  <c:v>6.6666666666666666E-2</c:v>
                </c:pt>
                <c:pt idx="11">
                  <c:v>8.7912087912087919E-2</c:v>
                </c:pt>
                <c:pt idx="12">
                  <c:v>9.6385542168674704E-2</c:v>
                </c:pt>
                <c:pt idx="13">
                  <c:v>0.12195121951219512</c:v>
                </c:pt>
                <c:pt idx="14">
                  <c:v>7.6923076923076927E-2</c:v>
                </c:pt>
                <c:pt idx="15">
                  <c:v>7.7586206896551727E-2</c:v>
                </c:pt>
              </c:numCache>
            </c:numRef>
          </c:val>
          <c:extLst>
            <c:ext xmlns:c16="http://schemas.microsoft.com/office/drawing/2014/chart" uri="{C3380CC4-5D6E-409C-BE32-E72D297353CC}">
              <c16:uniqueId val="{00000005-B880-40AC-A47C-1CA648798391}"/>
            </c:ext>
          </c:extLst>
        </c:ser>
        <c:ser>
          <c:idx val="6"/>
          <c:order val="6"/>
          <c:tx>
            <c:strRef>
              <c:f>'4-10事業分野・地域別'!$S$5</c:f>
              <c:strCache>
                <c:ptCount val="1"/>
                <c:pt idx="0">
                  <c:v>九州・沖縄</c:v>
                </c:pt>
              </c:strCache>
            </c:strRef>
          </c:tx>
          <c:spPr>
            <a:solidFill>
              <a:schemeClr val="bg1">
                <a:lumMod val="95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'4-10事業分野・地域別'!$L$6:$L$21</c:f>
              <c:strCache>
                <c:ptCount val="16"/>
                <c:pt idx="0">
                  <c:v>工場／プラント(n=496)</c:v>
                </c:pt>
                <c:pt idx="1">
                  <c:v>通信／放送(n=236)</c:v>
                </c:pt>
                <c:pt idx="2">
                  <c:v>オフィス／店舗(n=193)</c:v>
                </c:pt>
                <c:pt idx="3">
                  <c:v>流通／物流(n=186)</c:v>
                </c:pt>
                <c:pt idx="4">
                  <c:v>移動／交通(n=171)</c:v>
                </c:pt>
                <c:pt idx="5">
                  <c:v>病院／医療(n=151)</c:v>
                </c:pt>
                <c:pt idx="6">
                  <c:v>住宅／生活(n=144)</c:v>
                </c:pt>
                <c:pt idx="7">
                  <c:v>建築／土木(n=136)</c:v>
                </c:pt>
                <c:pt idx="8">
                  <c:v>金融／保険／不動産(n=118)</c:v>
                </c:pt>
                <c:pt idx="9">
                  <c:v>公共サービス(n=109)</c:v>
                </c:pt>
                <c:pt idx="10">
                  <c:v>健康／介護／スポーツ(n=105)</c:v>
                </c:pt>
                <c:pt idx="11">
                  <c:v>教育／研究(n=91)</c:v>
                </c:pt>
                <c:pt idx="12">
                  <c:v>防犯／防災(n=83)</c:v>
                </c:pt>
                <c:pt idx="13">
                  <c:v>農林水産(n=82)</c:v>
                </c:pt>
                <c:pt idx="14">
                  <c:v>印刷／製版(n=65)</c:v>
                </c:pt>
                <c:pt idx="15">
                  <c:v>その他(n=116)</c:v>
                </c:pt>
              </c:strCache>
            </c:strRef>
          </c:cat>
          <c:val>
            <c:numRef>
              <c:f>'4-10事業分野・地域別'!$S$6:$S$21</c:f>
              <c:numCache>
                <c:formatCode>0.0%</c:formatCode>
                <c:ptCount val="16"/>
                <c:pt idx="0">
                  <c:v>6.6532258064516125E-2</c:v>
                </c:pt>
                <c:pt idx="1">
                  <c:v>3.8135593220338986E-2</c:v>
                </c:pt>
                <c:pt idx="2">
                  <c:v>6.2176165803108807E-2</c:v>
                </c:pt>
                <c:pt idx="3">
                  <c:v>5.3763440860215055E-2</c:v>
                </c:pt>
                <c:pt idx="4">
                  <c:v>6.4327485380116955E-2</c:v>
                </c:pt>
                <c:pt idx="5">
                  <c:v>4.6357615894039736E-2</c:v>
                </c:pt>
                <c:pt idx="6">
                  <c:v>5.5555555555555552E-2</c:v>
                </c:pt>
                <c:pt idx="7">
                  <c:v>8.0882352941176475E-2</c:v>
                </c:pt>
                <c:pt idx="8">
                  <c:v>5.9322033898305086E-2</c:v>
                </c:pt>
                <c:pt idx="9">
                  <c:v>6.4220183486238536E-2</c:v>
                </c:pt>
                <c:pt idx="10">
                  <c:v>3.8095238095238099E-2</c:v>
                </c:pt>
                <c:pt idx="11">
                  <c:v>5.4945054945054944E-2</c:v>
                </c:pt>
                <c:pt idx="12">
                  <c:v>4.8192771084337352E-2</c:v>
                </c:pt>
                <c:pt idx="13">
                  <c:v>8.5365853658536592E-2</c:v>
                </c:pt>
                <c:pt idx="14">
                  <c:v>6.1538461538461542E-2</c:v>
                </c:pt>
                <c:pt idx="15">
                  <c:v>5.1724137931034482E-2</c:v>
                </c:pt>
              </c:numCache>
            </c:numRef>
          </c:val>
          <c:extLst>
            <c:ext xmlns:c16="http://schemas.microsoft.com/office/drawing/2014/chart" uri="{C3380CC4-5D6E-409C-BE32-E72D297353CC}">
              <c16:uniqueId val="{00000006-B880-40AC-A47C-1CA64879839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'Q4.事業分野（B～D）'!$C$5</c:f>
          <c:strCache>
            <c:ptCount val="1"/>
          </c:strCache>
        </c:strRef>
      </c:tx>
      <c:layout>
        <c:manualLayout>
          <c:xMode val="edge"/>
          <c:yMode val="edge"/>
          <c:x val="1.3682870370370335E-3"/>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title>
    <c:autoTitleDeleted val="0"/>
    <c:plotArea>
      <c:layout>
        <c:manualLayout>
          <c:layoutTarget val="inner"/>
          <c:xMode val="edge"/>
          <c:yMode val="edge"/>
          <c:x val="0.2201633726520808"/>
          <c:y val="7.6438960297213907E-2"/>
          <c:w val="0.72722542322883676"/>
          <c:h val="0.78882499992323318"/>
        </c:manualLayout>
      </c:layout>
      <c:barChart>
        <c:barDir val="bar"/>
        <c:grouping val="clustered"/>
        <c:varyColors val="0"/>
        <c:ser>
          <c:idx val="0"/>
          <c:order val="0"/>
          <c:tx>
            <c:strRef>
              <c:f>'Q4.事業分野（B～D）'!$G$5</c:f>
              <c:strCache>
                <c:ptCount val="1"/>
                <c:pt idx="0">
                  <c:v>2022年度</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'Q4.事業分野（B～D）'!$C$7:$C$16</c:f>
              <c:strCache>
                <c:ptCount val="10"/>
                <c:pt idx="0">
                  <c:v>工場／プラント</c:v>
                </c:pt>
                <c:pt idx="1">
                  <c:v>オフィス／店舗</c:v>
                </c:pt>
                <c:pt idx="2">
                  <c:v>流通／物流</c:v>
                </c:pt>
                <c:pt idx="3">
                  <c:v>移動／交通</c:v>
                </c:pt>
                <c:pt idx="4">
                  <c:v>病院／医療</c:v>
                </c:pt>
                <c:pt idx="5">
                  <c:v>住宅／生活</c:v>
                </c:pt>
                <c:pt idx="6">
                  <c:v>健康／介護／スポーツ</c:v>
                </c:pt>
                <c:pt idx="7">
                  <c:v>建築／土木</c:v>
                </c:pt>
                <c:pt idx="8">
                  <c:v>防犯／防災</c:v>
                </c:pt>
                <c:pt idx="9">
                  <c:v>農林水産</c:v>
                </c:pt>
              </c:strCache>
            </c:strRef>
          </c:cat>
          <c:val>
            <c:numRef>
              <c:f>'Q4.事業分野（B～D）'!$G$7:$G$16</c:f>
              <c:numCache>
                <c:formatCode>0.0%</c:formatCode>
                <c:ptCount val="10"/>
                <c:pt idx="0">
                  <c:v>0.47159090909090912</c:v>
                </c:pt>
                <c:pt idx="1">
                  <c:v>0.23153409090909091</c:v>
                </c:pt>
                <c:pt idx="2">
                  <c:v>0.22301136363636365</c:v>
                </c:pt>
                <c:pt idx="3">
                  <c:v>0.21022727272727273</c:v>
                </c:pt>
                <c:pt idx="4">
                  <c:v>0.17755681818181818</c:v>
                </c:pt>
                <c:pt idx="5">
                  <c:v>0.16193181818181818</c:v>
                </c:pt>
                <c:pt idx="6">
                  <c:v>0.12073863636363637</c:v>
                </c:pt>
                <c:pt idx="7">
                  <c:v>0.11647727272727272</c:v>
                </c:pt>
                <c:pt idx="8">
                  <c:v>0.10369318181818182</c:v>
                </c:pt>
                <c:pt idx="9">
                  <c:v>9.6590909090909088E-2</c:v>
                </c:pt>
              </c:numCache>
            </c:numRef>
          </c:val>
          <c:extLst>
            <c:ext xmlns:c16="http://schemas.microsoft.com/office/drawing/2014/chart" uri="{C3380CC4-5D6E-409C-BE32-E72D297353CC}">
              <c16:uniqueId val="{00000000-B335-41DF-93C7-384DE178816F}"/>
            </c:ext>
          </c:extLst>
        </c:ser>
        <c:ser>
          <c:idx val="1"/>
          <c:order val="1"/>
          <c:tx>
            <c:strRef>
              <c:f>'Q4.事業分野（B～D）'!$H$5</c:f>
              <c:strCache>
                <c:ptCount val="1"/>
                <c:pt idx="0">
                  <c:v>2021年度</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'Q4.事業分野（B～D）'!$C$7:$C$16</c:f>
              <c:strCache>
                <c:ptCount val="10"/>
                <c:pt idx="0">
                  <c:v>工場／プラント</c:v>
                </c:pt>
                <c:pt idx="1">
                  <c:v>オフィス／店舗</c:v>
                </c:pt>
                <c:pt idx="2">
                  <c:v>流通／物流</c:v>
                </c:pt>
                <c:pt idx="3">
                  <c:v>移動／交通</c:v>
                </c:pt>
                <c:pt idx="4">
                  <c:v>病院／医療</c:v>
                </c:pt>
                <c:pt idx="5">
                  <c:v>住宅／生活</c:v>
                </c:pt>
                <c:pt idx="6">
                  <c:v>健康／介護／スポーツ</c:v>
                </c:pt>
                <c:pt idx="7">
                  <c:v>建築／土木</c:v>
                </c:pt>
                <c:pt idx="8">
                  <c:v>防犯／防災</c:v>
                </c:pt>
                <c:pt idx="9">
                  <c:v>農林水産</c:v>
                </c:pt>
              </c:strCache>
            </c:strRef>
          </c:cat>
          <c:val>
            <c:numRef>
              <c:f>'Q4.事業分野（B～D）'!$H$7:$H$16</c:f>
              <c:numCache>
                <c:formatCode>0.0%</c:formatCode>
                <c:ptCount val="10"/>
                <c:pt idx="0">
                  <c:v>0.3683453237410072</c:v>
                </c:pt>
                <c:pt idx="1">
                  <c:v>0.29640287769784174</c:v>
                </c:pt>
                <c:pt idx="2">
                  <c:v>0.17841726618705037</c:v>
                </c:pt>
                <c:pt idx="3">
                  <c:v>0.14676258992805755</c:v>
                </c:pt>
                <c:pt idx="4">
                  <c:v>0.14244604316546763</c:v>
                </c:pt>
                <c:pt idx="5">
                  <c:v>9.4964028776978418E-2</c:v>
                </c:pt>
                <c:pt idx="6">
                  <c:v>9.7841726618705036E-2</c:v>
                </c:pt>
                <c:pt idx="7">
                  <c:v>9.0647482014388492E-2</c:v>
                </c:pt>
                <c:pt idx="8">
                  <c:v>9.4964028776978418E-2</c:v>
                </c:pt>
                <c:pt idx="9">
                  <c:v>5.6115107913669061E-2</c:v>
                </c:pt>
              </c:numCache>
            </c:numRef>
          </c:val>
          <c:extLst>
            <c:ext xmlns:c16="http://schemas.microsoft.com/office/drawing/2014/chart" uri="{C3380CC4-5D6E-409C-BE32-E72D297353CC}">
              <c16:uniqueId val="{00000001-B335-41DF-93C7-384DE178816F}"/>
            </c:ext>
          </c:extLst>
        </c:ser>
        <c:ser>
          <c:idx val="2"/>
          <c:order val="2"/>
          <c:tx>
            <c:strRef>
              <c:f>'Q4.事業分野（B～D）'!$I$5</c:f>
              <c:strCache>
                <c:ptCount val="1"/>
                <c:pt idx="0">
                  <c:v>2020年度</c:v>
                </c:pt>
              </c:strCache>
            </c:strRef>
          </c:tx>
          <c:spPr>
            <a:solidFill>
              <a:schemeClr val="accent2">
                <a:lumMod val="20000"/>
                <a:lumOff val="8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'Q4.事業分野（B～D）'!$C$7:$C$16</c:f>
              <c:strCache>
                <c:ptCount val="10"/>
                <c:pt idx="0">
                  <c:v>工場／プラント</c:v>
                </c:pt>
                <c:pt idx="1">
                  <c:v>オフィス／店舗</c:v>
                </c:pt>
                <c:pt idx="2">
                  <c:v>流通／物流</c:v>
                </c:pt>
                <c:pt idx="3">
                  <c:v>移動／交通</c:v>
                </c:pt>
                <c:pt idx="4">
                  <c:v>病院／医療</c:v>
                </c:pt>
                <c:pt idx="5">
                  <c:v>住宅／生活</c:v>
                </c:pt>
                <c:pt idx="6">
                  <c:v>健康／介護／スポーツ</c:v>
                </c:pt>
                <c:pt idx="7">
                  <c:v>建築／土木</c:v>
                </c:pt>
                <c:pt idx="8">
                  <c:v>防犯／防災</c:v>
                </c:pt>
                <c:pt idx="9">
                  <c:v>農林水産</c:v>
                </c:pt>
              </c:strCache>
            </c:strRef>
          </c:cat>
          <c:val>
            <c:numRef>
              <c:f>'Q4.事業分野（B～D）'!$I$7:$I$16</c:f>
              <c:numCache>
                <c:formatCode>0.0%</c:formatCode>
                <c:ptCount val="10"/>
                <c:pt idx="0">
                  <c:v>0.45752608047690013</c:v>
                </c:pt>
                <c:pt idx="1">
                  <c:v>0.25633383010432192</c:v>
                </c:pt>
                <c:pt idx="2">
                  <c:v>0.17734724292101342</c:v>
                </c:pt>
                <c:pt idx="3">
                  <c:v>0.20268256333830104</c:v>
                </c:pt>
                <c:pt idx="4">
                  <c:v>0.15648286140089418</c:v>
                </c:pt>
                <c:pt idx="5">
                  <c:v>0.15201192250372578</c:v>
                </c:pt>
                <c:pt idx="6">
                  <c:v>0.11326378539493294</c:v>
                </c:pt>
                <c:pt idx="7">
                  <c:v>0.10879284649776454</c:v>
                </c:pt>
                <c:pt idx="8">
                  <c:v>0.11475409836065574</c:v>
                </c:pt>
                <c:pt idx="9">
                  <c:v>6.8554396423248884E-2</c:v>
                </c:pt>
              </c:numCache>
            </c:numRef>
          </c:val>
          <c:extLst>
            <c:ext xmlns:c16="http://schemas.microsoft.com/office/drawing/2014/chart" uri="{C3380CC4-5D6E-409C-BE32-E72D297353CC}">
              <c16:uniqueId val="{00000002-B335-41DF-93C7-384DE178816F}"/>
            </c:ext>
          </c:extLst>
        </c:ser>
        <c:dLbls>
          <c:showLegendKey val="0"/>
          <c:showVal val="0"/>
          <c:showCatName val="0"/>
          <c:showSerName val="0"/>
          <c:showPercent val="0"/>
          <c:showBubbleSize val="0"/>
        </c:dLbls>
        <c:gapWidth val="60"/>
        <c:axId val="557223912"/>
        <c:axId val="557216040"/>
      </c:barChart>
      <c:catAx>
        <c:axId val="557223912"/>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crossAx val="557216040"/>
        <c:crosses val="autoZero"/>
        <c:auto val="1"/>
        <c:lblAlgn val="ctr"/>
        <c:lblOffset val="100"/>
        <c:noMultiLvlLbl val="0"/>
      </c:catAx>
      <c:valAx>
        <c:axId val="557216040"/>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crossAx val="557223912"/>
        <c:crosses val="autoZero"/>
        <c:crossBetween val="between"/>
        <c:majorUnit val="0.1"/>
      </c:valAx>
      <c:spPr>
        <a:noFill/>
        <a:ln w="12700">
          <a:solidFill>
            <a:schemeClr val="tx1">
              <a:lumMod val="50000"/>
              <a:lumOff val="50000"/>
            </a:schemeClr>
          </a:solidFill>
        </a:ln>
        <a:effectLst/>
      </c:spPr>
    </c:plotArea>
    <c:legend>
      <c:legendPos val="b"/>
      <c:layout>
        <c:manualLayout>
          <c:xMode val="edge"/>
          <c:yMode val="edge"/>
          <c:x val="0.28841956628474974"/>
          <c:y val="0.92054623279890757"/>
          <c:w val="0.59901667407094883"/>
          <c:h val="5.3347684407839512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03085306162662"/>
          <c:y val="8.7915471502422737E-2"/>
          <c:w val="0.71569217173042998"/>
          <c:h val="0.75874961511659944"/>
        </c:manualLayout>
      </c:layout>
      <c:barChart>
        <c:barDir val="bar"/>
        <c:grouping val="stacked"/>
        <c:varyColors val="0"/>
        <c:ser>
          <c:idx val="0"/>
          <c:order val="0"/>
          <c:tx>
            <c:strRef>
              <c:f>'Q1.地域分布（B～D）'!$L$4</c:f>
              <c:strCache>
                <c:ptCount val="1"/>
                <c:pt idx="0">
                  <c:v>北海道･東北</c:v>
                </c:pt>
              </c:strCache>
            </c:strRef>
          </c:tx>
          <c:spPr>
            <a:solidFill>
              <a:srgbClr val="FB7C9C"/>
            </a:solidFill>
            <a:ln w="9525">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'Q1.地域分布（B～D）'!$K$5:$K$11</c:f>
              <c:strCache>
                <c:ptCount val="7"/>
                <c:pt idx="0">
                  <c:v>2022年度（B～D）（N=849）</c:v>
                </c:pt>
                <c:pt idx="1">
                  <c:v>2021年度（B～D）（N=737）</c:v>
                </c:pt>
                <c:pt idx="2">
                  <c:v>2020年度（B～D）（N=963）</c:v>
                </c:pt>
                <c:pt idx="3">
                  <c:v>2019年度（N=566）</c:v>
                </c:pt>
                <c:pt idx="4">
                  <c:v>2018年度（N=307）</c:v>
                </c:pt>
                <c:pt idx="5">
                  <c:v>2017年度（N=236）</c:v>
                </c:pt>
                <c:pt idx="6">
                  <c:v>2016年度（N=172）</c:v>
                </c:pt>
              </c:strCache>
            </c:strRef>
          </c:cat>
          <c:val>
            <c:numRef>
              <c:f>'Q1.地域分布（B～D）'!$L$5:$L$11</c:f>
              <c:numCache>
                <c:formatCode>0.0%</c:formatCode>
                <c:ptCount val="7"/>
                <c:pt idx="0">
                  <c:v>7.3027090694935223E-2</c:v>
                </c:pt>
                <c:pt idx="1">
                  <c:v>7.8697421981004073E-2</c:v>
                </c:pt>
                <c:pt idx="2">
                  <c:v>7.1651090342679122E-2</c:v>
                </c:pt>
                <c:pt idx="3">
                  <c:v>7.2438162544169613E-2</c:v>
                </c:pt>
                <c:pt idx="4">
                  <c:v>5.5374592833876218E-2</c:v>
                </c:pt>
                <c:pt idx="5">
                  <c:v>9.3220338983050849E-2</c:v>
                </c:pt>
                <c:pt idx="6">
                  <c:v>8.1395348837209308E-2</c:v>
                </c:pt>
              </c:numCache>
            </c:numRef>
          </c:val>
          <c:extLst>
            <c:ext xmlns:c16="http://schemas.microsoft.com/office/drawing/2014/chart" uri="{C3380CC4-5D6E-409C-BE32-E72D297353CC}">
              <c16:uniqueId val="{00000000-6D7B-4CB2-AB9E-0829BFCC49B0}"/>
            </c:ext>
          </c:extLst>
        </c:ser>
        <c:ser>
          <c:idx val="2"/>
          <c:order val="1"/>
          <c:tx>
            <c:strRef>
              <c:f>'Q1.地域分布（B～D）'!$M$4</c:f>
              <c:strCache>
                <c:ptCount val="1"/>
                <c:pt idx="0">
                  <c:v>関東</c:v>
                </c:pt>
              </c:strCache>
            </c:strRef>
          </c:tx>
          <c:spPr>
            <a:solidFill>
              <a:srgbClr val="FFFF99"/>
            </a:solidFill>
            <a:ln w="9525">
              <a:solidFill>
                <a:schemeClr val="tx1"/>
              </a:solidFill>
            </a:ln>
            <a:effectLst/>
          </c:spPr>
          <c:invertIfNegative val="0"/>
          <c:dPt>
            <c:idx val="3"/>
            <c:invertIfNegative val="0"/>
            <c:bubble3D val="0"/>
            <c:spPr>
              <a:solidFill>
                <a:srgbClr val="FFFD86"/>
              </a:solidFill>
              <a:ln w="9525">
                <a:solidFill>
                  <a:schemeClr val="tx1"/>
                </a:solidFill>
              </a:ln>
              <a:effectLst/>
            </c:spPr>
            <c:extLst>
              <c:ext xmlns:c16="http://schemas.microsoft.com/office/drawing/2014/chart" uri="{C3380CC4-5D6E-409C-BE32-E72D297353CC}">
                <c16:uniqueId val="{00000000-511E-46CB-B572-299744EA5E98}"/>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'Q1.地域分布（B～D）'!$K$5:$K$11</c:f>
              <c:strCache>
                <c:ptCount val="7"/>
                <c:pt idx="0">
                  <c:v>2022年度（B～D）（N=849）</c:v>
                </c:pt>
                <c:pt idx="1">
                  <c:v>2021年度（B～D）（N=737）</c:v>
                </c:pt>
                <c:pt idx="2">
                  <c:v>2020年度（B～D）（N=963）</c:v>
                </c:pt>
                <c:pt idx="3">
                  <c:v>2019年度（N=566）</c:v>
                </c:pt>
                <c:pt idx="4">
                  <c:v>2018年度（N=307）</c:v>
                </c:pt>
                <c:pt idx="5">
                  <c:v>2017年度（N=236）</c:v>
                </c:pt>
                <c:pt idx="6">
                  <c:v>2016年度（N=172）</c:v>
                </c:pt>
              </c:strCache>
            </c:strRef>
          </c:cat>
          <c:val>
            <c:numRef>
              <c:f>'Q1.地域分布（B～D）'!$M$5:$M$11</c:f>
              <c:numCache>
                <c:formatCode>0.0%</c:formatCode>
                <c:ptCount val="7"/>
                <c:pt idx="0">
                  <c:v>0.56890459363957602</c:v>
                </c:pt>
                <c:pt idx="1">
                  <c:v>0.52103120759837174</c:v>
                </c:pt>
                <c:pt idx="2">
                  <c:v>0.50882658359293875</c:v>
                </c:pt>
                <c:pt idx="3">
                  <c:v>0.52120141342756188</c:v>
                </c:pt>
                <c:pt idx="4">
                  <c:v>0.52442996742671011</c:v>
                </c:pt>
                <c:pt idx="5">
                  <c:v>0.45338983050847459</c:v>
                </c:pt>
                <c:pt idx="6">
                  <c:v>0.57558139534883723</c:v>
                </c:pt>
              </c:numCache>
            </c:numRef>
          </c:val>
          <c:extLst>
            <c:ext xmlns:c16="http://schemas.microsoft.com/office/drawing/2014/chart" uri="{C3380CC4-5D6E-409C-BE32-E72D297353CC}">
              <c16:uniqueId val="{00000001-6D7B-4CB2-AB9E-0829BFCC49B0}"/>
            </c:ext>
          </c:extLst>
        </c:ser>
        <c:ser>
          <c:idx val="1"/>
          <c:order val="2"/>
          <c:tx>
            <c:strRef>
              <c:f>'Q1.地域分布（B～D）'!$N$4</c:f>
              <c:strCache>
                <c:ptCount val="1"/>
                <c:pt idx="0">
                  <c:v>中部</c:v>
                </c:pt>
              </c:strCache>
            </c:strRef>
          </c:tx>
          <c:spPr>
            <a:solidFill>
              <a:srgbClr val="FE9931"/>
            </a:solidFill>
            <a:ln w="9525">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'Q1.地域分布（B～D）'!$K$5:$K$11</c:f>
              <c:strCache>
                <c:ptCount val="7"/>
                <c:pt idx="0">
                  <c:v>2022年度（B～D）（N=849）</c:v>
                </c:pt>
                <c:pt idx="1">
                  <c:v>2021年度（B～D）（N=737）</c:v>
                </c:pt>
                <c:pt idx="2">
                  <c:v>2020年度（B～D）（N=963）</c:v>
                </c:pt>
                <c:pt idx="3">
                  <c:v>2019年度（N=566）</c:v>
                </c:pt>
                <c:pt idx="4">
                  <c:v>2018年度（N=307）</c:v>
                </c:pt>
                <c:pt idx="5">
                  <c:v>2017年度（N=236）</c:v>
                </c:pt>
                <c:pt idx="6">
                  <c:v>2016年度（N=172）</c:v>
                </c:pt>
              </c:strCache>
            </c:strRef>
          </c:cat>
          <c:val>
            <c:numRef>
              <c:f>'Q1.地域分布（B～D）'!$N$5:$N$11</c:f>
              <c:numCache>
                <c:formatCode>0.0%</c:formatCode>
                <c:ptCount val="7"/>
                <c:pt idx="0">
                  <c:v>9.5406360424028266E-2</c:v>
                </c:pt>
                <c:pt idx="1">
                  <c:v>7.8697421981004073E-2</c:v>
                </c:pt>
                <c:pt idx="2">
                  <c:v>9.4496365524402909E-2</c:v>
                </c:pt>
                <c:pt idx="3">
                  <c:v>0.11307420494699646</c:v>
                </c:pt>
                <c:pt idx="4">
                  <c:v>0.1465798045602606</c:v>
                </c:pt>
                <c:pt idx="5">
                  <c:v>0.15254237288135594</c:v>
                </c:pt>
                <c:pt idx="6">
                  <c:v>0.13372093023255813</c:v>
                </c:pt>
              </c:numCache>
            </c:numRef>
          </c:val>
          <c:extLst>
            <c:ext xmlns:c16="http://schemas.microsoft.com/office/drawing/2014/chart" uri="{C3380CC4-5D6E-409C-BE32-E72D297353CC}">
              <c16:uniqueId val="{00000002-6D7B-4CB2-AB9E-0829BFCC49B0}"/>
            </c:ext>
          </c:extLst>
        </c:ser>
        <c:ser>
          <c:idx val="3"/>
          <c:order val="3"/>
          <c:tx>
            <c:strRef>
              <c:f>'Q1.地域分布（B～D）'!$O$4</c:f>
              <c:strCache>
                <c:ptCount val="1"/>
                <c:pt idx="0">
                  <c:v>近畿</c:v>
                </c:pt>
              </c:strCache>
            </c:strRef>
          </c:tx>
          <c:spPr>
            <a:solidFill>
              <a:srgbClr val="84FBFD"/>
            </a:solidFill>
            <a:ln w="9525">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'Q1.地域分布（B～D）'!$K$5:$K$11</c:f>
              <c:strCache>
                <c:ptCount val="7"/>
                <c:pt idx="0">
                  <c:v>2022年度（B～D）（N=849）</c:v>
                </c:pt>
                <c:pt idx="1">
                  <c:v>2021年度（B～D）（N=737）</c:v>
                </c:pt>
                <c:pt idx="2">
                  <c:v>2020年度（B～D）（N=963）</c:v>
                </c:pt>
                <c:pt idx="3">
                  <c:v>2019年度（N=566）</c:v>
                </c:pt>
                <c:pt idx="4">
                  <c:v>2018年度（N=307）</c:v>
                </c:pt>
                <c:pt idx="5">
                  <c:v>2017年度（N=236）</c:v>
                </c:pt>
                <c:pt idx="6">
                  <c:v>2016年度（N=172）</c:v>
                </c:pt>
              </c:strCache>
            </c:strRef>
          </c:cat>
          <c:val>
            <c:numRef>
              <c:f>'Q1.地域分布（B～D）'!$O$5:$O$11</c:f>
              <c:numCache>
                <c:formatCode>0.0%</c:formatCode>
                <c:ptCount val="7"/>
                <c:pt idx="0">
                  <c:v>0.14252061248527681</c:v>
                </c:pt>
                <c:pt idx="1">
                  <c:v>0.17639077340569878</c:v>
                </c:pt>
                <c:pt idx="2">
                  <c:v>0.15784008307372793</c:v>
                </c:pt>
                <c:pt idx="3">
                  <c:v>0.13957597173144876</c:v>
                </c:pt>
                <c:pt idx="4">
                  <c:v>0.15960912052117263</c:v>
                </c:pt>
                <c:pt idx="5">
                  <c:v>0.17372881355932204</c:v>
                </c:pt>
                <c:pt idx="6">
                  <c:v>0.11627906976744186</c:v>
                </c:pt>
              </c:numCache>
            </c:numRef>
          </c:val>
          <c:extLst>
            <c:ext xmlns:c16="http://schemas.microsoft.com/office/drawing/2014/chart" uri="{C3380CC4-5D6E-409C-BE32-E72D297353CC}">
              <c16:uniqueId val="{00000003-6D7B-4CB2-AB9E-0829BFCC49B0}"/>
            </c:ext>
          </c:extLst>
        </c:ser>
        <c:ser>
          <c:idx val="4"/>
          <c:order val="4"/>
          <c:tx>
            <c:strRef>
              <c:f>'Q1.地域分布（B～D）'!$P$4</c:f>
              <c:strCache>
                <c:ptCount val="1"/>
                <c:pt idx="0">
                  <c:v>中国・四国</c:v>
                </c:pt>
              </c:strCache>
            </c:strRef>
          </c:tx>
          <c:spPr>
            <a:solidFill>
              <a:srgbClr val="A9E487"/>
            </a:solidFill>
            <a:ln w="9525">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'Q1.地域分布（B～D）'!$K$5:$K$11</c:f>
              <c:strCache>
                <c:ptCount val="7"/>
                <c:pt idx="0">
                  <c:v>2022年度（B～D）（N=849）</c:v>
                </c:pt>
                <c:pt idx="1">
                  <c:v>2021年度（B～D）（N=737）</c:v>
                </c:pt>
                <c:pt idx="2">
                  <c:v>2020年度（B～D）（N=963）</c:v>
                </c:pt>
                <c:pt idx="3">
                  <c:v>2019年度（N=566）</c:v>
                </c:pt>
                <c:pt idx="4">
                  <c:v>2018年度（N=307）</c:v>
                </c:pt>
                <c:pt idx="5">
                  <c:v>2017年度（N=236）</c:v>
                </c:pt>
                <c:pt idx="6">
                  <c:v>2016年度（N=172）</c:v>
                </c:pt>
              </c:strCache>
            </c:strRef>
          </c:cat>
          <c:val>
            <c:numRef>
              <c:f>'Q1.地域分布（B～D）'!$P$5:$P$11</c:f>
              <c:numCache>
                <c:formatCode>0.0%</c:formatCode>
                <c:ptCount val="7"/>
                <c:pt idx="0">
                  <c:v>6.0070671378091869E-2</c:v>
                </c:pt>
                <c:pt idx="1">
                  <c:v>8.0054274084124827E-2</c:v>
                </c:pt>
                <c:pt idx="2">
                  <c:v>7.2689511941848389E-2</c:v>
                </c:pt>
                <c:pt idx="3">
                  <c:v>8.6572438162544174E-2</c:v>
                </c:pt>
                <c:pt idx="4">
                  <c:v>5.2117263843648211E-2</c:v>
                </c:pt>
                <c:pt idx="5">
                  <c:v>6.3559322033898302E-2</c:v>
                </c:pt>
                <c:pt idx="6">
                  <c:v>2.9069767441860465E-2</c:v>
                </c:pt>
              </c:numCache>
            </c:numRef>
          </c:val>
          <c:extLst>
            <c:ext xmlns:c16="http://schemas.microsoft.com/office/drawing/2014/chart" uri="{C3380CC4-5D6E-409C-BE32-E72D297353CC}">
              <c16:uniqueId val="{00000004-6D7B-4CB2-AB9E-0829BFCC49B0}"/>
            </c:ext>
          </c:extLst>
        </c:ser>
        <c:ser>
          <c:idx val="5"/>
          <c:order val="5"/>
          <c:tx>
            <c:strRef>
              <c:f>'Q1.地域分布（B～D）'!$Q$4</c:f>
              <c:strCache>
                <c:ptCount val="1"/>
                <c:pt idx="0">
                  <c:v>九州・沖縄</c:v>
                </c:pt>
              </c:strCache>
            </c:strRef>
          </c:tx>
          <c:spPr>
            <a:solidFill>
              <a:srgbClr val="E4E4E4"/>
            </a:solidFill>
            <a:ln w="9525">
              <a:solidFill>
                <a:schemeClr val="tx1">
                  <a:lumMod val="95000"/>
                  <a:lumOff val="5000"/>
                </a:schemeClr>
              </a:solidFill>
            </a:ln>
            <a:effectLst/>
          </c:spPr>
          <c:invertIfNegative val="0"/>
          <c:dLbls>
            <c:dLbl>
              <c:idx val="3"/>
              <c:layout>
                <c:manualLayout>
                  <c:x val="7.349537037036928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7B-4CB2-AB9E-0829BFCC49B0}"/>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'Q1.地域分布（B～D）'!$K$5:$K$11</c:f>
              <c:strCache>
                <c:ptCount val="7"/>
                <c:pt idx="0">
                  <c:v>2022年度（B～D）（N=849）</c:v>
                </c:pt>
                <c:pt idx="1">
                  <c:v>2021年度（B～D）（N=737）</c:v>
                </c:pt>
                <c:pt idx="2">
                  <c:v>2020年度（B～D）（N=963）</c:v>
                </c:pt>
                <c:pt idx="3">
                  <c:v>2019年度（N=566）</c:v>
                </c:pt>
                <c:pt idx="4">
                  <c:v>2018年度（N=307）</c:v>
                </c:pt>
                <c:pt idx="5">
                  <c:v>2017年度（N=236）</c:v>
                </c:pt>
                <c:pt idx="6">
                  <c:v>2016年度（N=172）</c:v>
                </c:pt>
              </c:strCache>
            </c:strRef>
          </c:cat>
          <c:val>
            <c:numRef>
              <c:f>'Q1.地域分布（B～D）'!$Q$5:$Q$11</c:f>
              <c:numCache>
                <c:formatCode>0.0%</c:formatCode>
                <c:ptCount val="7"/>
                <c:pt idx="0">
                  <c:v>6.0070671378091869E-2</c:v>
                </c:pt>
                <c:pt idx="1">
                  <c:v>6.5128900949796467E-2</c:v>
                </c:pt>
                <c:pt idx="2">
                  <c:v>8.0996884735202487E-2</c:v>
                </c:pt>
                <c:pt idx="3">
                  <c:v>6.7137809187279157E-2</c:v>
                </c:pt>
                <c:pt idx="4">
                  <c:v>5.5374592833876218E-2</c:v>
                </c:pt>
                <c:pt idx="5">
                  <c:v>5.9322033898305086E-2</c:v>
                </c:pt>
                <c:pt idx="6">
                  <c:v>6.3953488372093026E-2</c:v>
                </c:pt>
              </c:numCache>
            </c:numRef>
          </c:val>
          <c:extLst>
            <c:ext xmlns:c16="http://schemas.microsoft.com/office/drawing/2014/chart" uri="{C3380CC4-5D6E-409C-BE32-E72D297353CC}">
              <c16:uniqueId val="{00000006-6D7B-4CB2-AB9E-0829BFCC49B0}"/>
            </c:ext>
          </c:extLst>
        </c:ser>
        <c:ser>
          <c:idx val="6"/>
          <c:order val="6"/>
          <c:tx>
            <c:strRef>
              <c:f>'Q1.地域分布（B～D）'!$R$4</c:f>
              <c:strCache>
                <c:ptCount val="1"/>
                <c:pt idx="0">
                  <c:v>不明</c:v>
                </c:pt>
              </c:strCache>
            </c:strRef>
          </c:tx>
          <c:spPr>
            <a:solidFill>
              <a:schemeClr val="bg1"/>
            </a:solidFill>
            <a:ln w="9525">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04A-4B84-912C-12E82D1A17B0}"/>
                </c:ext>
              </c:extLst>
            </c:dLbl>
            <c:dLbl>
              <c:idx val="1"/>
              <c:delete val="1"/>
              <c:extLst>
                <c:ext xmlns:c15="http://schemas.microsoft.com/office/drawing/2012/chart" uri="{CE6537A1-D6FC-4f65-9D91-7224C49458BB}"/>
                <c:ext xmlns:c16="http://schemas.microsoft.com/office/drawing/2014/chart" uri="{C3380CC4-5D6E-409C-BE32-E72D297353CC}">
                  <c16:uniqueId val="{00000001-904A-4B84-912C-12E82D1A17B0}"/>
                </c:ext>
              </c:extLst>
            </c:dLbl>
            <c:dLbl>
              <c:idx val="3"/>
              <c:delete val="1"/>
              <c:extLst>
                <c:ext xmlns:c15="http://schemas.microsoft.com/office/drawing/2012/chart" uri="{CE6537A1-D6FC-4f65-9D91-7224C49458BB}"/>
                <c:ext xmlns:c16="http://schemas.microsoft.com/office/drawing/2014/chart" uri="{C3380CC4-5D6E-409C-BE32-E72D297353CC}">
                  <c16:uniqueId val="{00000002-904A-4B84-912C-12E82D1A17B0}"/>
                </c:ext>
              </c:extLst>
            </c:dLbl>
            <c:dLbl>
              <c:idx val="5"/>
              <c:delete val="1"/>
              <c:extLst>
                <c:ext xmlns:c15="http://schemas.microsoft.com/office/drawing/2012/chart" uri="{CE6537A1-D6FC-4f65-9D91-7224C49458BB}"/>
                <c:ext xmlns:c16="http://schemas.microsoft.com/office/drawing/2014/chart" uri="{C3380CC4-5D6E-409C-BE32-E72D297353CC}">
                  <c16:uniqueId val="{00000003-904A-4B84-912C-12E82D1A17B0}"/>
                </c:ext>
              </c:extLst>
            </c:dLbl>
            <c:dLbl>
              <c:idx val="6"/>
              <c:delete val="1"/>
              <c:extLst>
                <c:ext xmlns:c15="http://schemas.microsoft.com/office/drawing/2012/chart" uri="{CE6537A1-D6FC-4f65-9D91-7224C49458BB}"/>
                <c:ext xmlns:c16="http://schemas.microsoft.com/office/drawing/2014/chart" uri="{C3380CC4-5D6E-409C-BE32-E72D297353CC}">
                  <c16:uniqueId val="{00000004-904A-4B84-912C-12E82D1A17B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'Q1.地域分布（B～D）'!$K$5:$K$11</c:f>
              <c:strCache>
                <c:ptCount val="7"/>
                <c:pt idx="0">
                  <c:v>2022年度（B～D）（N=849）</c:v>
                </c:pt>
                <c:pt idx="1">
                  <c:v>2021年度（B～D）（N=737）</c:v>
                </c:pt>
                <c:pt idx="2">
                  <c:v>2020年度（B～D）（N=963）</c:v>
                </c:pt>
                <c:pt idx="3">
                  <c:v>2019年度（N=566）</c:v>
                </c:pt>
                <c:pt idx="4">
                  <c:v>2018年度（N=307）</c:v>
                </c:pt>
                <c:pt idx="5">
                  <c:v>2017年度（N=236）</c:v>
                </c:pt>
                <c:pt idx="6">
                  <c:v>2016年度（N=172）</c:v>
                </c:pt>
              </c:strCache>
            </c:strRef>
          </c:cat>
          <c:val>
            <c:numRef>
              <c:f>'Q1.地域分布（B～D）'!$R$5:$R$11</c:f>
              <c:numCache>
                <c:formatCode>0.0%</c:formatCode>
                <c:ptCount val="7"/>
                <c:pt idx="0">
                  <c:v>0</c:v>
                </c:pt>
                <c:pt idx="1">
                  <c:v>0</c:v>
                </c:pt>
                <c:pt idx="2">
                  <c:v>1.3499480789200415E-2</c:v>
                </c:pt>
                <c:pt idx="3">
                  <c:v>0</c:v>
                </c:pt>
                <c:pt idx="4">
                  <c:v>6.5146579804560263E-3</c:v>
                </c:pt>
                <c:pt idx="5">
                  <c:v>4.2372881355932203E-3</c:v>
                </c:pt>
                <c:pt idx="6">
                  <c:v>0</c:v>
                </c:pt>
              </c:numCache>
            </c:numRef>
          </c:val>
          <c:extLst>
            <c:ext xmlns:c16="http://schemas.microsoft.com/office/drawing/2014/chart" uri="{C3380CC4-5D6E-409C-BE32-E72D297353CC}">
              <c16:uniqueId val="{00000007-6D7B-4CB2-AB9E-0829BFCC49B0}"/>
            </c:ext>
          </c:extLst>
        </c:ser>
        <c:dLbls>
          <c:dLblPos val="ctr"/>
          <c:showLegendKey val="0"/>
          <c:showVal val="1"/>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0.2"/>
      </c:valAx>
      <c:spPr>
        <a:noFill/>
        <a:ln w="12700">
          <a:solidFill>
            <a:schemeClr val="tx1">
              <a:lumMod val="50000"/>
              <a:lumOff val="50000"/>
            </a:schemeClr>
          </a:solidFill>
        </a:ln>
        <a:effectLst/>
      </c:spPr>
    </c:plotArea>
    <c:legend>
      <c:legendPos val="b"/>
      <c:layout>
        <c:manualLayout>
          <c:xMode val="edge"/>
          <c:yMode val="edge"/>
          <c:x val="0.21417345026789839"/>
          <c:y val="0.89276074837538688"/>
          <c:w val="0.74940853151134912"/>
          <c:h val="0.1072392516246131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S UI Gothic" panose="020B0600070205080204" pitchFamily="50" charset="-128"/>
                    <a:ea typeface="MS UI Gothic" panose="020B060007020508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'4-2開発機器_現在'!$C$7:$C$15</c:f>
              <c:strCache>
                <c:ptCount val="9"/>
                <c:pt idx="0">
                  <c:v>情報通信機器</c:v>
                </c:pt>
                <c:pt idx="1">
                  <c:v>工業制御／FA機器／産業機器</c:v>
                </c:pt>
                <c:pt idx="2">
                  <c:v>運輸機器／建設機器</c:v>
                </c:pt>
                <c:pt idx="3">
                  <c:v>医療機器</c:v>
                </c:pt>
                <c:pt idx="4">
                  <c:v>業務用端末機器</c:v>
                </c:pt>
                <c:pt idx="5">
                  <c:v>設備機器</c:v>
                </c:pt>
                <c:pt idx="6">
                  <c:v>AV機器／家電機器</c:v>
                </c:pt>
                <c:pt idx="7">
                  <c:v>個人用情報機器</c:v>
                </c:pt>
                <c:pt idx="8">
                  <c:v>その他の開発機器</c:v>
                </c:pt>
              </c:strCache>
            </c:strRef>
          </c:cat>
          <c:val>
            <c:numRef>
              <c:f>'4-2開発機器_現在'!$E$7:$E$15</c:f>
              <c:numCache>
                <c:formatCode>0.0%</c:formatCode>
                <c:ptCount val="9"/>
                <c:pt idx="0">
                  <c:v>0.47272727272727272</c:v>
                </c:pt>
                <c:pt idx="1">
                  <c:v>0.35244755244755244</c:v>
                </c:pt>
                <c:pt idx="2">
                  <c:v>0.20419580419580419</c:v>
                </c:pt>
                <c:pt idx="3">
                  <c:v>0.15944055944055943</c:v>
                </c:pt>
                <c:pt idx="4">
                  <c:v>0.14545454545454545</c:v>
                </c:pt>
                <c:pt idx="5">
                  <c:v>0.13706293706293707</c:v>
                </c:pt>
                <c:pt idx="6">
                  <c:v>0.1048951048951049</c:v>
                </c:pt>
                <c:pt idx="7">
                  <c:v>8.951048951048951E-2</c:v>
                </c:pt>
                <c:pt idx="8">
                  <c:v>0.12027972027972028</c:v>
                </c:pt>
              </c:numCache>
            </c:numRef>
          </c:val>
          <c:extLst>
            <c:ext xmlns:c16="http://schemas.microsoft.com/office/drawing/2014/chart" uri="{C3380CC4-5D6E-409C-BE32-E72D297353CC}">
              <c16:uniqueId val="{00000000-7D79-43D7-8172-70585C295AEB}"/>
            </c:ext>
          </c:extLst>
        </c:ser>
        <c:dLbls>
          <c:showLegendKey val="0"/>
          <c:showVal val="0"/>
          <c:showCatName val="0"/>
          <c:showSerName val="0"/>
          <c:showPercent val="0"/>
          <c:showBubbleSize val="0"/>
        </c:dLbls>
        <c:gapWidth val="60"/>
        <c:axId val="1817673887"/>
        <c:axId val="1817674303"/>
      </c:barChart>
      <c:catAx>
        <c:axId val="1817673887"/>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4303"/>
        <c:crosses val="autoZero"/>
        <c:auto val="1"/>
        <c:lblAlgn val="ctr"/>
        <c:lblOffset val="100"/>
        <c:noMultiLvlLbl val="0"/>
      </c:catAx>
      <c:valAx>
        <c:axId val="1817674303"/>
        <c:scaling>
          <c:orientation val="minMax"/>
          <c:max val="0.70000000000000007"/>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3887"/>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016294838145235"/>
          <c:y val="0.12669030336053225"/>
          <c:w val="0.65138682317488095"/>
          <c:h val="0.72979590853841003"/>
        </c:manualLayout>
      </c:layout>
      <c:barChart>
        <c:barDir val="bar"/>
        <c:grouping val="stacked"/>
        <c:varyColors val="0"/>
        <c:ser>
          <c:idx val="0"/>
          <c:order val="0"/>
          <c:tx>
            <c:strRef>
              <c:f>'4-5開発機器・位置づけ'!$O$5</c:f>
              <c:strCache>
                <c:ptCount val="1"/>
                <c:pt idx="0">
                  <c:v>A:ユーザー企業</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'4-5開発機器・位置づけ'!$N$15:$N$23</c:f>
              <c:strCache>
                <c:ptCount val="9"/>
                <c:pt idx="0">
                  <c:v>情報通信機器(n=332)</c:v>
                </c:pt>
                <c:pt idx="1">
                  <c:v>工業制御／FA機器／産業機器(n=249)</c:v>
                </c:pt>
                <c:pt idx="2">
                  <c:v>運輸機器／建設機器(n=144)</c:v>
                </c:pt>
                <c:pt idx="3">
                  <c:v>医療機器(n=112)</c:v>
                </c:pt>
                <c:pt idx="4">
                  <c:v>業務用端末機器(n=103)</c:v>
                </c:pt>
                <c:pt idx="5">
                  <c:v>設備機器(n=97)</c:v>
                </c:pt>
                <c:pt idx="6">
                  <c:v>AV機器／家電機器(n=74)</c:v>
                </c:pt>
                <c:pt idx="7">
                  <c:v>個人用情報機器(n=63)</c:v>
                </c:pt>
                <c:pt idx="8">
                  <c:v>その他(n=79)</c:v>
                </c:pt>
              </c:strCache>
            </c:strRef>
          </c:cat>
          <c:val>
            <c:numRef>
              <c:f>'4-5開発機器・位置づけ'!$O$15:$O$23</c:f>
              <c:numCache>
                <c:formatCode>0.0%</c:formatCode>
                <c:ptCount val="9"/>
                <c:pt idx="0">
                  <c:v>0.11144578313253012</c:v>
                </c:pt>
                <c:pt idx="1">
                  <c:v>0.17670682730923695</c:v>
                </c:pt>
                <c:pt idx="2">
                  <c:v>0.22222222222222221</c:v>
                </c:pt>
                <c:pt idx="3">
                  <c:v>0.16964285714285715</c:v>
                </c:pt>
                <c:pt idx="4">
                  <c:v>0.11650485436893204</c:v>
                </c:pt>
                <c:pt idx="5">
                  <c:v>0.13402061855670103</c:v>
                </c:pt>
                <c:pt idx="6">
                  <c:v>0.16216216216216217</c:v>
                </c:pt>
                <c:pt idx="7">
                  <c:v>6.3492063492063489E-2</c:v>
                </c:pt>
                <c:pt idx="8">
                  <c:v>0.34177215189873417</c:v>
                </c:pt>
              </c:numCache>
            </c:numRef>
          </c:val>
          <c:extLst>
            <c:ext xmlns:c16="http://schemas.microsoft.com/office/drawing/2014/chart" uri="{C3380CC4-5D6E-409C-BE32-E72D297353CC}">
              <c16:uniqueId val="{00000000-AF24-4BFD-9142-63F8A45F4336}"/>
            </c:ext>
          </c:extLst>
        </c:ser>
        <c:ser>
          <c:idx val="1"/>
          <c:order val="1"/>
          <c:tx>
            <c:strRef>
              <c:f>'4-5開発機器・位置づけ'!$P$5</c:f>
              <c:strCache>
                <c:ptCount val="1"/>
                <c:pt idx="0">
                  <c:v>B:メーカー企業</c:v>
                </c:pt>
              </c:strCache>
            </c:strRef>
          </c:tx>
          <c:spPr>
            <a:solidFill>
              <a:schemeClr val="accent6">
                <a:lumMod val="60000"/>
                <a:lumOff val="40000"/>
              </a:schemeClr>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'4-5開発機器・位置づけ'!$N$15:$N$23</c:f>
              <c:strCache>
                <c:ptCount val="9"/>
                <c:pt idx="0">
                  <c:v>情報通信機器(n=332)</c:v>
                </c:pt>
                <c:pt idx="1">
                  <c:v>工業制御／FA機器／産業機器(n=249)</c:v>
                </c:pt>
                <c:pt idx="2">
                  <c:v>運輸機器／建設機器(n=144)</c:v>
                </c:pt>
                <c:pt idx="3">
                  <c:v>医療機器(n=112)</c:v>
                </c:pt>
                <c:pt idx="4">
                  <c:v>業務用端末機器(n=103)</c:v>
                </c:pt>
                <c:pt idx="5">
                  <c:v>設備機器(n=97)</c:v>
                </c:pt>
                <c:pt idx="6">
                  <c:v>AV機器／家電機器(n=74)</c:v>
                </c:pt>
                <c:pt idx="7">
                  <c:v>個人用情報機器(n=63)</c:v>
                </c:pt>
                <c:pt idx="8">
                  <c:v>その他(n=79)</c:v>
                </c:pt>
              </c:strCache>
            </c:strRef>
          </c:cat>
          <c:val>
            <c:numRef>
              <c:f>'4-5開発機器・位置づけ'!$P$15:$P$23</c:f>
              <c:numCache>
                <c:formatCode>0.0%</c:formatCode>
                <c:ptCount val="9"/>
                <c:pt idx="0">
                  <c:v>0.21987951807228914</c:v>
                </c:pt>
                <c:pt idx="1">
                  <c:v>0.34538152610441769</c:v>
                </c:pt>
                <c:pt idx="2">
                  <c:v>0.2013888888888889</c:v>
                </c:pt>
                <c:pt idx="3">
                  <c:v>0.3482142857142857</c:v>
                </c:pt>
                <c:pt idx="4">
                  <c:v>0.22330097087378642</c:v>
                </c:pt>
                <c:pt idx="5">
                  <c:v>0.39175257731958762</c:v>
                </c:pt>
                <c:pt idx="6">
                  <c:v>8.1081081081081086E-2</c:v>
                </c:pt>
                <c:pt idx="7">
                  <c:v>0.1111111111111111</c:v>
                </c:pt>
                <c:pt idx="8">
                  <c:v>0.30379746835443039</c:v>
                </c:pt>
              </c:numCache>
            </c:numRef>
          </c:val>
          <c:extLst>
            <c:ext xmlns:c16="http://schemas.microsoft.com/office/drawing/2014/chart" uri="{C3380CC4-5D6E-409C-BE32-E72D297353CC}">
              <c16:uniqueId val="{00000001-AF24-4BFD-9142-63F8A45F4336}"/>
            </c:ext>
          </c:extLst>
        </c:ser>
        <c:ser>
          <c:idx val="2"/>
          <c:order val="2"/>
          <c:tx>
            <c:strRef>
              <c:f>'4-5開発機器・位置づけ'!$Q$5</c:f>
              <c:strCache>
                <c:ptCount val="1"/>
                <c:pt idx="0">
                  <c:v>C:サブシステム提供企業</c:v>
                </c:pt>
              </c:strCache>
            </c:strRef>
          </c:tx>
          <c:spPr>
            <a:solidFill>
              <a:schemeClr val="accent4">
                <a:lumMod val="60000"/>
                <a:lumOff val="40000"/>
              </a:schemeClr>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'4-5開発機器・位置づけ'!$N$15:$N$23</c:f>
              <c:strCache>
                <c:ptCount val="9"/>
                <c:pt idx="0">
                  <c:v>情報通信機器(n=332)</c:v>
                </c:pt>
                <c:pt idx="1">
                  <c:v>工業制御／FA機器／産業機器(n=249)</c:v>
                </c:pt>
                <c:pt idx="2">
                  <c:v>運輸機器／建設機器(n=144)</c:v>
                </c:pt>
                <c:pt idx="3">
                  <c:v>医療機器(n=112)</c:v>
                </c:pt>
                <c:pt idx="4">
                  <c:v>業務用端末機器(n=103)</c:v>
                </c:pt>
                <c:pt idx="5">
                  <c:v>設備機器(n=97)</c:v>
                </c:pt>
                <c:pt idx="6">
                  <c:v>AV機器／家電機器(n=74)</c:v>
                </c:pt>
                <c:pt idx="7">
                  <c:v>個人用情報機器(n=63)</c:v>
                </c:pt>
                <c:pt idx="8">
                  <c:v>その他(n=79)</c:v>
                </c:pt>
              </c:strCache>
            </c:strRef>
          </c:cat>
          <c:val>
            <c:numRef>
              <c:f>'4-5開発機器・位置づけ'!$Q$15:$Q$23</c:f>
              <c:numCache>
                <c:formatCode>0.0%</c:formatCode>
                <c:ptCount val="9"/>
                <c:pt idx="0">
                  <c:v>0.19879518072289157</c:v>
                </c:pt>
                <c:pt idx="1">
                  <c:v>0.27710843373493976</c:v>
                </c:pt>
                <c:pt idx="2">
                  <c:v>0.2013888888888889</c:v>
                </c:pt>
                <c:pt idx="3">
                  <c:v>0.24107142857142858</c:v>
                </c:pt>
                <c:pt idx="4">
                  <c:v>0.29126213592233008</c:v>
                </c:pt>
                <c:pt idx="5">
                  <c:v>0.21649484536082475</c:v>
                </c:pt>
                <c:pt idx="6">
                  <c:v>0.39189189189189189</c:v>
                </c:pt>
                <c:pt idx="7">
                  <c:v>0.31746031746031744</c:v>
                </c:pt>
                <c:pt idx="8">
                  <c:v>0.17721518987341772</c:v>
                </c:pt>
              </c:numCache>
            </c:numRef>
          </c:val>
          <c:extLst>
            <c:ext xmlns:c16="http://schemas.microsoft.com/office/drawing/2014/chart" uri="{C3380CC4-5D6E-409C-BE32-E72D297353CC}">
              <c16:uniqueId val="{00000002-AF24-4BFD-9142-63F8A45F4336}"/>
            </c:ext>
          </c:extLst>
        </c:ser>
        <c:ser>
          <c:idx val="3"/>
          <c:order val="3"/>
          <c:tx>
            <c:strRef>
              <c:f>'4-5開発機器・位置づけ'!$R$5</c:f>
              <c:strCache>
                <c:ptCount val="1"/>
                <c:pt idx="0">
                  <c:v>D:サービス提供企業</c:v>
                </c:pt>
              </c:strCache>
            </c:strRef>
          </c:tx>
          <c:spPr>
            <a:solidFill>
              <a:schemeClr val="accent2">
                <a:lumMod val="60000"/>
                <a:lumOff val="40000"/>
              </a:schemeClr>
            </a:solidFill>
            <a:ln w="9525">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'4-5開発機器・位置づけ'!$N$15:$N$23</c:f>
              <c:strCache>
                <c:ptCount val="9"/>
                <c:pt idx="0">
                  <c:v>情報通信機器(n=332)</c:v>
                </c:pt>
                <c:pt idx="1">
                  <c:v>工業制御／FA機器／産業機器(n=249)</c:v>
                </c:pt>
                <c:pt idx="2">
                  <c:v>運輸機器／建設機器(n=144)</c:v>
                </c:pt>
                <c:pt idx="3">
                  <c:v>医療機器(n=112)</c:v>
                </c:pt>
                <c:pt idx="4">
                  <c:v>業務用端末機器(n=103)</c:v>
                </c:pt>
                <c:pt idx="5">
                  <c:v>設備機器(n=97)</c:v>
                </c:pt>
                <c:pt idx="6">
                  <c:v>AV機器／家電機器(n=74)</c:v>
                </c:pt>
                <c:pt idx="7">
                  <c:v>個人用情報機器(n=63)</c:v>
                </c:pt>
                <c:pt idx="8">
                  <c:v>その他(n=79)</c:v>
                </c:pt>
              </c:strCache>
            </c:strRef>
          </c:cat>
          <c:val>
            <c:numRef>
              <c:f>'4-5開発機器・位置づけ'!$R$15:$R$23</c:f>
              <c:numCache>
                <c:formatCode>0.0%</c:formatCode>
                <c:ptCount val="9"/>
                <c:pt idx="0">
                  <c:v>0.46987951807228917</c:v>
                </c:pt>
                <c:pt idx="1">
                  <c:v>0.20080321285140562</c:v>
                </c:pt>
                <c:pt idx="2">
                  <c:v>0.375</c:v>
                </c:pt>
                <c:pt idx="3">
                  <c:v>0.24107142857142858</c:v>
                </c:pt>
                <c:pt idx="4">
                  <c:v>0.36893203883495146</c:v>
                </c:pt>
                <c:pt idx="5">
                  <c:v>0.25773195876288657</c:v>
                </c:pt>
                <c:pt idx="6">
                  <c:v>0.36486486486486486</c:v>
                </c:pt>
                <c:pt idx="7">
                  <c:v>0.50793650793650791</c:v>
                </c:pt>
                <c:pt idx="8">
                  <c:v>0.17721518987341772</c:v>
                </c:pt>
              </c:numCache>
            </c:numRef>
          </c:val>
          <c:extLst>
            <c:ext xmlns:c16="http://schemas.microsoft.com/office/drawing/2014/chart" uri="{C3380CC4-5D6E-409C-BE32-E72D297353CC}">
              <c16:uniqueId val="{00000003-AF24-4BFD-9142-63F8A45F4336}"/>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9008414539438911"/>
          <c:y val="0.92900656985896501"/>
          <c:w val="0.66189998186616772"/>
          <c:h val="4.00654761904761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016294838145235"/>
          <c:y val="0.12669030336053225"/>
          <c:w val="0.65138682317488095"/>
          <c:h val="0.72979590853841003"/>
        </c:manualLayout>
      </c:layout>
      <c:barChart>
        <c:barDir val="bar"/>
        <c:grouping val="stacked"/>
        <c:varyColors val="0"/>
        <c:ser>
          <c:idx val="0"/>
          <c:order val="0"/>
          <c:tx>
            <c:strRef>
              <c:f>'4-8開発機器・従業員別'!$N$5</c:f>
              <c:strCache>
                <c:ptCount val="1"/>
                <c:pt idx="0">
                  <c:v>～20人</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'4-8開発機器・従業員別'!$M$15:$M$23</c:f>
              <c:strCache>
                <c:ptCount val="9"/>
                <c:pt idx="0">
                  <c:v>情報通信機器(n=338)</c:v>
                </c:pt>
                <c:pt idx="1">
                  <c:v>工業制御／FA機器／産業機器(n=252)</c:v>
                </c:pt>
                <c:pt idx="2">
                  <c:v>運輸機器／建設機器(n=146)</c:v>
                </c:pt>
                <c:pt idx="3">
                  <c:v>医療機器(n=114)</c:v>
                </c:pt>
                <c:pt idx="4">
                  <c:v>業務用端末機器(n=104)</c:v>
                </c:pt>
                <c:pt idx="5">
                  <c:v>設備機器(n=98)</c:v>
                </c:pt>
                <c:pt idx="6">
                  <c:v>AV機器／家電機器(n=75)</c:v>
                </c:pt>
                <c:pt idx="7">
                  <c:v>個人用情報機器(n=64)</c:v>
                </c:pt>
                <c:pt idx="8">
                  <c:v>その他(n=86)</c:v>
                </c:pt>
              </c:strCache>
            </c:strRef>
          </c:cat>
          <c:val>
            <c:numRef>
              <c:f>'4-8開発機器・従業員別'!$N$15:$N$23</c:f>
              <c:numCache>
                <c:formatCode>0.0%</c:formatCode>
                <c:ptCount val="9"/>
                <c:pt idx="0">
                  <c:v>0.42899408284023671</c:v>
                </c:pt>
                <c:pt idx="1">
                  <c:v>0.36904761904761907</c:v>
                </c:pt>
                <c:pt idx="2">
                  <c:v>0.26027397260273971</c:v>
                </c:pt>
                <c:pt idx="3">
                  <c:v>0.36842105263157893</c:v>
                </c:pt>
                <c:pt idx="4">
                  <c:v>0.26923076923076922</c:v>
                </c:pt>
                <c:pt idx="5">
                  <c:v>0.2857142857142857</c:v>
                </c:pt>
                <c:pt idx="6">
                  <c:v>0.28000000000000003</c:v>
                </c:pt>
                <c:pt idx="7">
                  <c:v>0.234375</c:v>
                </c:pt>
                <c:pt idx="8">
                  <c:v>0.41860465116279072</c:v>
                </c:pt>
              </c:numCache>
            </c:numRef>
          </c:val>
          <c:extLst>
            <c:ext xmlns:c16="http://schemas.microsoft.com/office/drawing/2014/chart" uri="{C3380CC4-5D6E-409C-BE32-E72D297353CC}">
              <c16:uniqueId val="{00000000-3BD1-428F-A06D-FFD1F4313A8A}"/>
            </c:ext>
          </c:extLst>
        </c:ser>
        <c:ser>
          <c:idx val="1"/>
          <c:order val="1"/>
          <c:tx>
            <c:strRef>
              <c:f>'4-8開発機器・従業員別'!$O$5</c:f>
              <c:strCache>
                <c:ptCount val="1"/>
                <c:pt idx="0">
                  <c:v>21～100人</c:v>
                </c:pt>
              </c:strCache>
            </c:strRef>
          </c:tx>
          <c:spPr>
            <a:solidFill>
              <a:schemeClr val="accent6">
                <a:lumMod val="60000"/>
                <a:lumOff val="40000"/>
              </a:schemeClr>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'4-8開発機器・従業員別'!$M$15:$M$23</c:f>
              <c:strCache>
                <c:ptCount val="9"/>
                <c:pt idx="0">
                  <c:v>情報通信機器(n=338)</c:v>
                </c:pt>
                <c:pt idx="1">
                  <c:v>工業制御／FA機器／産業機器(n=252)</c:v>
                </c:pt>
                <c:pt idx="2">
                  <c:v>運輸機器／建設機器(n=146)</c:v>
                </c:pt>
                <c:pt idx="3">
                  <c:v>医療機器(n=114)</c:v>
                </c:pt>
                <c:pt idx="4">
                  <c:v>業務用端末機器(n=104)</c:v>
                </c:pt>
                <c:pt idx="5">
                  <c:v>設備機器(n=98)</c:v>
                </c:pt>
                <c:pt idx="6">
                  <c:v>AV機器／家電機器(n=75)</c:v>
                </c:pt>
                <c:pt idx="7">
                  <c:v>個人用情報機器(n=64)</c:v>
                </c:pt>
                <c:pt idx="8">
                  <c:v>その他(n=86)</c:v>
                </c:pt>
              </c:strCache>
            </c:strRef>
          </c:cat>
          <c:val>
            <c:numRef>
              <c:f>'4-8開発機器・従業員別'!$O$15:$O$23</c:f>
              <c:numCache>
                <c:formatCode>0.0%</c:formatCode>
                <c:ptCount val="9"/>
                <c:pt idx="0">
                  <c:v>0.3224852071005917</c:v>
                </c:pt>
                <c:pt idx="1">
                  <c:v>0.33730158730158732</c:v>
                </c:pt>
                <c:pt idx="2">
                  <c:v>0.34246575342465752</c:v>
                </c:pt>
                <c:pt idx="3">
                  <c:v>0.33333333333333331</c:v>
                </c:pt>
                <c:pt idx="4">
                  <c:v>0.34615384615384615</c:v>
                </c:pt>
                <c:pt idx="5">
                  <c:v>0.34693877551020408</c:v>
                </c:pt>
                <c:pt idx="6">
                  <c:v>0.41333333333333333</c:v>
                </c:pt>
                <c:pt idx="7">
                  <c:v>0.34375</c:v>
                </c:pt>
                <c:pt idx="8">
                  <c:v>0.31395348837209303</c:v>
                </c:pt>
              </c:numCache>
            </c:numRef>
          </c:val>
          <c:extLst>
            <c:ext xmlns:c16="http://schemas.microsoft.com/office/drawing/2014/chart" uri="{C3380CC4-5D6E-409C-BE32-E72D297353CC}">
              <c16:uniqueId val="{00000001-3BD1-428F-A06D-FFD1F4313A8A}"/>
            </c:ext>
          </c:extLst>
        </c:ser>
        <c:ser>
          <c:idx val="2"/>
          <c:order val="2"/>
          <c:tx>
            <c:strRef>
              <c:f>'4-8開発機器・従業員別'!$P$5</c:f>
              <c:strCache>
                <c:ptCount val="1"/>
                <c:pt idx="0">
                  <c:v>101人～</c:v>
                </c:pt>
              </c:strCache>
            </c:strRef>
          </c:tx>
          <c:spPr>
            <a:solidFill>
              <a:schemeClr val="accent4">
                <a:lumMod val="60000"/>
                <a:lumOff val="40000"/>
              </a:schemeClr>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'4-8開発機器・従業員別'!$M$15:$M$23</c:f>
              <c:strCache>
                <c:ptCount val="9"/>
                <c:pt idx="0">
                  <c:v>情報通信機器(n=338)</c:v>
                </c:pt>
                <c:pt idx="1">
                  <c:v>工業制御／FA機器／産業機器(n=252)</c:v>
                </c:pt>
                <c:pt idx="2">
                  <c:v>運輸機器／建設機器(n=146)</c:v>
                </c:pt>
                <c:pt idx="3">
                  <c:v>医療機器(n=114)</c:v>
                </c:pt>
                <c:pt idx="4">
                  <c:v>業務用端末機器(n=104)</c:v>
                </c:pt>
                <c:pt idx="5">
                  <c:v>設備機器(n=98)</c:v>
                </c:pt>
                <c:pt idx="6">
                  <c:v>AV機器／家電機器(n=75)</c:v>
                </c:pt>
                <c:pt idx="7">
                  <c:v>個人用情報機器(n=64)</c:v>
                </c:pt>
                <c:pt idx="8">
                  <c:v>その他(n=86)</c:v>
                </c:pt>
              </c:strCache>
            </c:strRef>
          </c:cat>
          <c:val>
            <c:numRef>
              <c:f>'4-8開発機器・従業員別'!$P$15:$P$23</c:f>
              <c:numCache>
                <c:formatCode>0.0%</c:formatCode>
                <c:ptCount val="9"/>
                <c:pt idx="0">
                  <c:v>0.24852071005917159</c:v>
                </c:pt>
                <c:pt idx="1">
                  <c:v>0.29365079365079366</c:v>
                </c:pt>
                <c:pt idx="2">
                  <c:v>0.39726027397260272</c:v>
                </c:pt>
                <c:pt idx="3">
                  <c:v>0.2982456140350877</c:v>
                </c:pt>
                <c:pt idx="4">
                  <c:v>0.38461538461538464</c:v>
                </c:pt>
                <c:pt idx="5">
                  <c:v>0.36734693877551022</c:v>
                </c:pt>
                <c:pt idx="6">
                  <c:v>0.30666666666666664</c:v>
                </c:pt>
                <c:pt idx="7">
                  <c:v>0.421875</c:v>
                </c:pt>
                <c:pt idx="8">
                  <c:v>0.26744186046511625</c:v>
                </c:pt>
              </c:numCache>
            </c:numRef>
          </c:val>
          <c:extLst>
            <c:ext xmlns:c16="http://schemas.microsoft.com/office/drawing/2014/chart" uri="{C3380CC4-5D6E-409C-BE32-E72D297353CC}">
              <c16:uniqueId val="{00000002-3BD1-428F-A06D-FFD1F4313A8A}"/>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898880244566266"/>
          <c:y val="0.93304742063492063"/>
          <c:w val="0.66189998186616772"/>
          <c:h val="4.00654761904761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'Q4.開発機器（B～D）'!$C$5</c:f>
          <c:strCache>
            <c:ptCount val="1"/>
          </c:strCache>
        </c:strRef>
      </c:tx>
      <c:layout>
        <c:manualLayout>
          <c:xMode val="edge"/>
          <c:yMode val="edge"/>
          <c:x val="1.3682870370370335E-3"/>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title>
    <c:autoTitleDeleted val="0"/>
    <c:plotArea>
      <c:layout>
        <c:manualLayout>
          <c:layoutTarget val="inner"/>
          <c:xMode val="edge"/>
          <c:yMode val="edge"/>
          <c:x val="0.20781069516830189"/>
          <c:y val="0.11543657407407408"/>
          <c:w val="0.73957816274454835"/>
          <c:h val="0.74997000000000003"/>
        </c:manualLayout>
      </c:layout>
      <c:barChart>
        <c:barDir val="bar"/>
        <c:grouping val="clustered"/>
        <c:varyColors val="0"/>
        <c:ser>
          <c:idx val="0"/>
          <c:order val="0"/>
          <c:tx>
            <c:strRef>
              <c:f>'Q4.開発機器（B～D）'!$G$5</c:f>
              <c:strCache>
                <c:ptCount val="1"/>
                <c:pt idx="0">
                  <c:v>2022年度</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'Q4.開発機器（B～D）'!$C$7:$C$14</c:f>
              <c:strCache>
                <c:ptCount val="8"/>
                <c:pt idx="0">
                  <c:v>情報通信機器</c:v>
                </c:pt>
                <c:pt idx="1">
                  <c:v>工業制御／FA機器／産業機器</c:v>
                </c:pt>
                <c:pt idx="2">
                  <c:v>運輸機器／建設機器</c:v>
                </c:pt>
                <c:pt idx="3">
                  <c:v>医療機器</c:v>
                </c:pt>
                <c:pt idx="4">
                  <c:v>業務用端末機器</c:v>
                </c:pt>
                <c:pt idx="5">
                  <c:v>設備機器</c:v>
                </c:pt>
                <c:pt idx="6">
                  <c:v>AV機器／家電機器</c:v>
                </c:pt>
                <c:pt idx="7">
                  <c:v>個人用情報機器</c:v>
                </c:pt>
              </c:strCache>
            </c:strRef>
          </c:cat>
          <c:val>
            <c:numRef>
              <c:f>'Q4.開発機器（B～D）'!$G$7:$G$14</c:f>
              <c:numCache>
                <c:formatCode>0.0%</c:formatCode>
                <c:ptCount val="8"/>
                <c:pt idx="0">
                  <c:v>0.52212389380530977</c:v>
                </c:pt>
                <c:pt idx="1">
                  <c:v>0.36283185840707965</c:v>
                </c:pt>
                <c:pt idx="2">
                  <c:v>0.19823008849557522</c:v>
                </c:pt>
                <c:pt idx="3">
                  <c:v>0.16460176991150444</c:v>
                </c:pt>
                <c:pt idx="4">
                  <c:v>0.16106194690265488</c:v>
                </c:pt>
                <c:pt idx="5">
                  <c:v>0.14867256637168141</c:v>
                </c:pt>
                <c:pt idx="6">
                  <c:v>0.10973451327433628</c:v>
                </c:pt>
                <c:pt idx="7">
                  <c:v>0.10442477876106195</c:v>
                </c:pt>
              </c:numCache>
            </c:numRef>
          </c:val>
          <c:extLst>
            <c:ext xmlns:c16="http://schemas.microsoft.com/office/drawing/2014/chart" uri="{C3380CC4-5D6E-409C-BE32-E72D297353CC}">
              <c16:uniqueId val="{00000000-053E-440B-84AB-F2A7A4AC65D4}"/>
            </c:ext>
          </c:extLst>
        </c:ser>
        <c:ser>
          <c:idx val="1"/>
          <c:order val="1"/>
          <c:tx>
            <c:strRef>
              <c:f>'Q4.開発機器（B～D）'!$H$5</c:f>
              <c:strCache>
                <c:ptCount val="1"/>
                <c:pt idx="0">
                  <c:v>2021年度</c:v>
                </c:pt>
              </c:strCache>
            </c:strRef>
          </c:tx>
          <c:spPr>
            <a:solidFill>
              <a:schemeClr val="accent5">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'Q4.開発機器（B～D）'!$C$7:$C$14</c:f>
              <c:strCache>
                <c:ptCount val="8"/>
                <c:pt idx="0">
                  <c:v>情報通信機器</c:v>
                </c:pt>
                <c:pt idx="1">
                  <c:v>工業制御／FA機器／産業機器</c:v>
                </c:pt>
                <c:pt idx="2">
                  <c:v>運輸機器／建設機器</c:v>
                </c:pt>
                <c:pt idx="3">
                  <c:v>医療機器</c:v>
                </c:pt>
                <c:pt idx="4">
                  <c:v>業務用端末機器</c:v>
                </c:pt>
                <c:pt idx="5">
                  <c:v>設備機器</c:v>
                </c:pt>
                <c:pt idx="6">
                  <c:v>AV機器／家電機器</c:v>
                </c:pt>
                <c:pt idx="7">
                  <c:v>個人用情報機器</c:v>
                </c:pt>
              </c:strCache>
            </c:strRef>
          </c:cat>
          <c:val>
            <c:numRef>
              <c:f>'Q4.開発機器（B～D）'!$H$7:$H$14</c:f>
              <c:numCache>
                <c:formatCode>0.0%</c:formatCode>
                <c:ptCount val="8"/>
                <c:pt idx="0">
                  <c:v>0.48877374784110533</c:v>
                </c:pt>
                <c:pt idx="1">
                  <c:v>0.28324697754749567</c:v>
                </c:pt>
                <c:pt idx="2">
                  <c:v>0.10362694300518134</c:v>
                </c:pt>
                <c:pt idx="3">
                  <c:v>0.11053540587219343</c:v>
                </c:pt>
                <c:pt idx="4">
                  <c:v>0.13471502590673576</c:v>
                </c:pt>
                <c:pt idx="5">
                  <c:v>0.1001727115716753</c:v>
                </c:pt>
                <c:pt idx="6">
                  <c:v>7.7720207253886009E-2</c:v>
                </c:pt>
                <c:pt idx="7">
                  <c:v>6.7357512953367879E-2</c:v>
                </c:pt>
              </c:numCache>
            </c:numRef>
          </c:val>
          <c:extLst>
            <c:ext xmlns:c16="http://schemas.microsoft.com/office/drawing/2014/chart" uri="{C3380CC4-5D6E-409C-BE32-E72D297353CC}">
              <c16:uniqueId val="{00000001-053E-440B-84AB-F2A7A4AC65D4}"/>
            </c:ext>
          </c:extLst>
        </c:ser>
        <c:ser>
          <c:idx val="2"/>
          <c:order val="2"/>
          <c:tx>
            <c:strRef>
              <c:f>'Q4.開発機器（B～D）'!$I$5</c:f>
              <c:strCache>
                <c:ptCount val="1"/>
                <c:pt idx="0">
                  <c:v>2020年度</c:v>
                </c:pt>
              </c:strCache>
            </c:strRef>
          </c:tx>
          <c:spPr>
            <a:solidFill>
              <a:schemeClr val="accent5">
                <a:lumMod val="20000"/>
                <a:lumOff val="8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'Q4.開発機器（B～D）'!$C$7:$C$14</c:f>
              <c:strCache>
                <c:ptCount val="8"/>
                <c:pt idx="0">
                  <c:v>情報通信機器</c:v>
                </c:pt>
                <c:pt idx="1">
                  <c:v>工業制御／FA機器／産業機器</c:v>
                </c:pt>
                <c:pt idx="2">
                  <c:v>運輸機器／建設機器</c:v>
                </c:pt>
                <c:pt idx="3">
                  <c:v>医療機器</c:v>
                </c:pt>
                <c:pt idx="4">
                  <c:v>業務用端末機器</c:v>
                </c:pt>
                <c:pt idx="5">
                  <c:v>設備機器</c:v>
                </c:pt>
                <c:pt idx="6">
                  <c:v>AV機器／家電機器</c:v>
                </c:pt>
                <c:pt idx="7">
                  <c:v>個人用情報機器</c:v>
                </c:pt>
              </c:strCache>
            </c:strRef>
          </c:cat>
          <c:val>
            <c:numRef>
              <c:f>'Q4.開発機器（B～D）'!$I$7:$I$14</c:f>
              <c:numCache>
                <c:formatCode>0.0%</c:formatCode>
                <c:ptCount val="8"/>
                <c:pt idx="1">
                  <c:v>0.34705075445816186</c:v>
                </c:pt>
                <c:pt idx="2">
                  <c:v>0.18106995884773663</c:v>
                </c:pt>
                <c:pt idx="3">
                  <c:v>0.13443072702331962</c:v>
                </c:pt>
                <c:pt idx="4">
                  <c:v>0.22496570644718794</c:v>
                </c:pt>
                <c:pt idx="5">
                  <c:v>0.17146776406035666</c:v>
                </c:pt>
                <c:pt idx="6">
                  <c:v>0.10699588477366255</c:v>
                </c:pt>
                <c:pt idx="7">
                  <c:v>0.16735253772290809</c:v>
                </c:pt>
              </c:numCache>
            </c:numRef>
          </c:val>
          <c:extLst>
            <c:ext xmlns:c16="http://schemas.microsoft.com/office/drawing/2014/chart" uri="{C3380CC4-5D6E-409C-BE32-E72D297353CC}">
              <c16:uniqueId val="{00000002-053E-440B-84AB-F2A7A4AC65D4}"/>
            </c:ext>
          </c:extLst>
        </c:ser>
        <c:dLbls>
          <c:showLegendKey val="0"/>
          <c:showVal val="0"/>
          <c:showCatName val="0"/>
          <c:showSerName val="0"/>
          <c:showPercent val="0"/>
          <c:showBubbleSize val="0"/>
        </c:dLbls>
        <c:gapWidth val="60"/>
        <c:axId val="557223912"/>
        <c:axId val="557216040"/>
      </c:barChart>
      <c:catAx>
        <c:axId val="557223912"/>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crossAx val="557216040"/>
        <c:crosses val="autoZero"/>
        <c:auto val="1"/>
        <c:lblAlgn val="ctr"/>
        <c:lblOffset val="100"/>
        <c:noMultiLvlLbl val="0"/>
      </c:catAx>
      <c:valAx>
        <c:axId val="557216040"/>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crossAx val="557223912"/>
        <c:crosses val="autoZero"/>
        <c:crossBetween val="between"/>
        <c:majorUnit val="0.1"/>
      </c:valAx>
      <c:spPr>
        <a:noFill/>
        <a:ln w="12700">
          <a:solidFill>
            <a:schemeClr val="tx1">
              <a:lumMod val="50000"/>
              <a:lumOff val="50000"/>
            </a:schemeClr>
          </a:solidFill>
        </a:ln>
        <a:effectLst/>
      </c:spPr>
    </c:plotArea>
    <c:legend>
      <c:legendPos val="b"/>
      <c:layout>
        <c:manualLayout>
          <c:xMode val="edge"/>
          <c:yMode val="edge"/>
          <c:x val="0.28415254629629627"/>
          <c:y val="0.92922380952380956"/>
          <c:w val="0.59663489223106814"/>
          <c:h val="6.1348753424707421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S UI Gothic" panose="020B0600070205080204" pitchFamily="50" charset="-128"/>
                    <a:ea typeface="MS UI Gothic" panose="020B060007020508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'4-3提供製品・サービス_現在'!$C$7:$C$12</c:f>
              <c:strCache>
                <c:ptCount val="6"/>
                <c:pt idx="0">
                  <c:v>受託開発・人材派遣</c:v>
                </c:pt>
                <c:pt idx="1">
                  <c:v>ソフトウェア製品開発</c:v>
                </c:pt>
                <c:pt idx="2">
                  <c:v>運用サービス</c:v>
                </c:pt>
                <c:pt idx="3">
                  <c:v>ハードウェア製品開発</c:v>
                </c:pt>
                <c:pt idx="4">
                  <c:v>支援サービス</c:v>
                </c:pt>
                <c:pt idx="5">
                  <c:v>その他の製品・サービス</c:v>
                </c:pt>
              </c:strCache>
            </c:strRef>
          </c:cat>
          <c:val>
            <c:numRef>
              <c:f>'4-3提供製品・サービス_現在'!$E$7:$E$12</c:f>
              <c:numCache>
                <c:formatCode>0.0%</c:formatCode>
                <c:ptCount val="6"/>
                <c:pt idx="0">
                  <c:v>0.59819413092550788</c:v>
                </c:pt>
                <c:pt idx="1">
                  <c:v>0.58126410835214448</c:v>
                </c:pt>
                <c:pt idx="2">
                  <c:v>0.37584650112866819</c:v>
                </c:pt>
                <c:pt idx="3">
                  <c:v>0.27200902934537247</c:v>
                </c:pt>
                <c:pt idx="4">
                  <c:v>0.15914221218961624</c:v>
                </c:pt>
                <c:pt idx="5">
                  <c:v>6.9977426636568849E-2</c:v>
                </c:pt>
              </c:numCache>
            </c:numRef>
          </c:val>
          <c:extLst>
            <c:ext xmlns:c16="http://schemas.microsoft.com/office/drawing/2014/chart" uri="{C3380CC4-5D6E-409C-BE32-E72D297353CC}">
              <c16:uniqueId val="{00000000-B7D2-41DE-9643-A33A51B6D127}"/>
            </c:ext>
          </c:extLst>
        </c:ser>
        <c:dLbls>
          <c:showLegendKey val="0"/>
          <c:showVal val="0"/>
          <c:showCatName val="0"/>
          <c:showSerName val="0"/>
          <c:showPercent val="0"/>
          <c:showBubbleSize val="0"/>
        </c:dLbls>
        <c:gapWidth val="75"/>
        <c:axId val="1817673887"/>
        <c:axId val="1817674303"/>
      </c:barChart>
      <c:catAx>
        <c:axId val="1817673887"/>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4303"/>
        <c:crosses val="autoZero"/>
        <c:auto val="1"/>
        <c:lblAlgn val="ctr"/>
        <c:lblOffset val="100"/>
        <c:noMultiLvlLbl val="0"/>
      </c:catAx>
      <c:valAx>
        <c:axId val="1817674303"/>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1817673887"/>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16323768516485"/>
          <c:y val="0.12669030336053225"/>
          <c:w val="0.76338650813333986"/>
          <c:h val="0.72979590853841003"/>
        </c:manualLayout>
      </c:layout>
      <c:barChart>
        <c:barDir val="bar"/>
        <c:grouping val="stacked"/>
        <c:varyColors val="0"/>
        <c:ser>
          <c:idx val="0"/>
          <c:order val="0"/>
          <c:tx>
            <c:strRef>
              <c:f>'4-6提供製品・サービス・位置づけ'!$O$5</c:f>
              <c:strCache>
                <c:ptCount val="1"/>
                <c:pt idx="0">
                  <c:v>A:ユーザー企業</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'4-6提供製品・サービス・位置づけ'!$N$12:$N$17</c:f>
              <c:strCache>
                <c:ptCount val="6"/>
                <c:pt idx="0">
                  <c:v>受託開発・人材派遣(n=523)</c:v>
                </c:pt>
                <c:pt idx="1">
                  <c:v>ソフトウェア製品開発(n=504)</c:v>
                </c:pt>
                <c:pt idx="2">
                  <c:v>運用サービス(n=329)</c:v>
                </c:pt>
                <c:pt idx="3">
                  <c:v>ハードウェア製品開発(n=239)</c:v>
                </c:pt>
                <c:pt idx="4">
                  <c:v>支援サービス(n=139)</c:v>
                </c:pt>
                <c:pt idx="5">
                  <c:v>その他(n=56)</c:v>
                </c:pt>
              </c:strCache>
            </c:strRef>
          </c:cat>
          <c:val>
            <c:numRef>
              <c:f>'4-6提供製品・サービス・位置づけ'!$O$12:$O$17</c:f>
              <c:numCache>
                <c:formatCode>0.0%</c:formatCode>
                <c:ptCount val="6"/>
                <c:pt idx="0">
                  <c:v>8.7954110898661564E-2</c:v>
                </c:pt>
                <c:pt idx="1">
                  <c:v>7.7380952380952384E-2</c:v>
                </c:pt>
                <c:pt idx="2">
                  <c:v>8.2066869300911852E-2</c:v>
                </c:pt>
                <c:pt idx="3">
                  <c:v>0.10878661087866109</c:v>
                </c:pt>
                <c:pt idx="4">
                  <c:v>7.9136690647482008E-2</c:v>
                </c:pt>
                <c:pt idx="5">
                  <c:v>0.6785714285714286</c:v>
                </c:pt>
              </c:numCache>
            </c:numRef>
          </c:val>
          <c:extLst>
            <c:ext xmlns:c16="http://schemas.microsoft.com/office/drawing/2014/chart" uri="{C3380CC4-5D6E-409C-BE32-E72D297353CC}">
              <c16:uniqueId val="{00000000-989F-4ECD-B5C1-5DDA2CE64008}"/>
            </c:ext>
          </c:extLst>
        </c:ser>
        <c:ser>
          <c:idx val="1"/>
          <c:order val="1"/>
          <c:tx>
            <c:strRef>
              <c:f>'4-6提供製品・サービス・位置づけ'!$P$5</c:f>
              <c:strCache>
                <c:ptCount val="1"/>
                <c:pt idx="0">
                  <c:v>B:メーカー企業</c:v>
                </c:pt>
              </c:strCache>
            </c:strRef>
          </c:tx>
          <c:spPr>
            <a:solidFill>
              <a:schemeClr val="accent6">
                <a:lumMod val="60000"/>
                <a:lumOff val="40000"/>
              </a:schemeClr>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'4-6提供製品・サービス・位置づけ'!$N$12:$N$17</c:f>
              <c:strCache>
                <c:ptCount val="6"/>
                <c:pt idx="0">
                  <c:v>受託開発・人材派遣(n=523)</c:v>
                </c:pt>
                <c:pt idx="1">
                  <c:v>ソフトウェア製品開発(n=504)</c:v>
                </c:pt>
                <c:pt idx="2">
                  <c:v>運用サービス(n=329)</c:v>
                </c:pt>
                <c:pt idx="3">
                  <c:v>ハードウェア製品開発(n=239)</c:v>
                </c:pt>
                <c:pt idx="4">
                  <c:v>支援サービス(n=139)</c:v>
                </c:pt>
                <c:pt idx="5">
                  <c:v>その他(n=56)</c:v>
                </c:pt>
              </c:strCache>
            </c:strRef>
          </c:cat>
          <c:val>
            <c:numRef>
              <c:f>'4-6提供製品・サービス・位置づけ'!$P$12:$P$17</c:f>
              <c:numCache>
                <c:formatCode>0.0%</c:formatCode>
                <c:ptCount val="6"/>
                <c:pt idx="0">
                  <c:v>0.16634799235181644</c:v>
                </c:pt>
                <c:pt idx="1">
                  <c:v>0.24206349206349206</c:v>
                </c:pt>
                <c:pt idx="2">
                  <c:v>0.20060790273556231</c:v>
                </c:pt>
                <c:pt idx="3">
                  <c:v>0.41841004184100417</c:v>
                </c:pt>
                <c:pt idx="4">
                  <c:v>0.15107913669064749</c:v>
                </c:pt>
                <c:pt idx="5">
                  <c:v>0.14285714285714285</c:v>
                </c:pt>
              </c:numCache>
            </c:numRef>
          </c:val>
          <c:extLst>
            <c:ext xmlns:c16="http://schemas.microsoft.com/office/drawing/2014/chart" uri="{C3380CC4-5D6E-409C-BE32-E72D297353CC}">
              <c16:uniqueId val="{00000001-989F-4ECD-B5C1-5DDA2CE64008}"/>
            </c:ext>
          </c:extLst>
        </c:ser>
        <c:ser>
          <c:idx val="2"/>
          <c:order val="2"/>
          <c:tx>
            <c:strRef>
              <c:f>'4-6提供製品・サービス・位置づけ'!$Q$5</c:f>
              <c:strCache>
                <c:ptCount val="1"/>
                <c:pt idx="0">
                  <c:v>C:サブシステム提供企業</c:v>
                </c:pt>
              </c:strCache>
            </c:strRef>
          </c:tx>
          <c:spPr>
            <a:solidFill>
              <a:schemeClr val="accent4">
                <a:lumMod val="60000"/>
                <a:lumOff val="40000"/>
              </a:schemeClr>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'4-6提供製品・サービス・位置づけ'!$N$12:$N$17</c:f>
              <c:strCache>
                <c:ptCount val="6"/>
                <c:pt idx="0">
                  <c:v>受託開発・人材派遣(n=523)</c:v>
                </c:pt>
                <c:pt idx="1">
                  <c:v>ソフトウェア製品開発(n=504)</c:v>
                </c:pt>
                <c:pt idx="2">
                  <c:v>運用サービス(n=329)</c:v>
                </c:pt>
                <c:pt idx="3">
                  <c:v>ハードウェア製品開発(n=239)</c:v>
                </c:pt>
                <c:pt idx="4">
                  <c:v>支援サービス(n=139)</c:v>
                </c:pt>
                <c:pt idx="5">
                  <c:v>その他(n=56)</c:v>
                </c:pt>
              </c:strCache>
            </c:strRef>
          </c:cat>
          <c:val>
            <c:numRef>
              <c:f>'4-6提供製品・サービス・位置づけ'!$Q$12:$Q$17</c:f>
              <c:numCache>
                <c:formatCode>0.0%</c:formatCode>
                <c:ptCount val="6"/>
                <c:pt idx="0">
                  <c:v>0.19120458891013384</c:v>
                </c:pt>
                <c:pt idx="1">
                  <c:v>0.25992063492063494</c:v>
                </c:pt>
                <c:pt idx="2">
                  <c:v>0.15501519756838905</c:v>
                </c:pt>
                <c:pt idx="3">
                  <c:v>0.28451882845188287</c:v>
                </c:pt>
                <c:pt idx="4">
                  <c:v>0.1223021582733813</c:v>
                </c:pt>
                <c:pt idx="5">
                  <c:v>7.1428571428571425E-2</c:v>
                </c:pt>
              </c:numCache>
            </c:numRef>
          </c:val>
          <c:extLst>
            <c:ext xmlns:c16="http://schemas.microsoft.com/office/drawing/2014/chart" uri="{C3380CC4-5D6E-409C-BE32-E72D297353CC}">
              <c16:uniqueId val="{00000002-989F-4ECD-B5C1-5DDA2CE64008}"/>
            </c:ext>
          </c:extLst>
        </c:ser>
        <c:ser>
          <c:idx val="3"/>
          <c:order val="3"/>
          <c:tx>
            <c:strRef>
              <c:f>'4-6提供製品・サービス・位置づけ'!$R$5</c:f>
              <c:strCache>
                <c:ptCount val="1"/>
                <c:pt idx="0">
                  <c:v>D:サービス提供企業</c:v>
                </c:pt>
              </c:strCache>
            </c:strRef>
          </c:tx>
          <c:spPr>
            <a:solidFill>
              <a:schemeClr val="accent2">
                <a:lumMod val="60000"/>
                <a:lumOff val="40000"/>
              </a:schemeClr>
            </a:solidFill>
            <a:ln w="9525">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'4-6提供製品・サービス・位置づけ'!$N$12:$N$17</c:f>
              <c:strCache>
                <c:ptCount val="6"/>
                <c:pt idx="0">
                  <c:v>受託開発・人材派遣(n=523)</c:v>
                </c:pt>
                <c:pt idx="1">
                  <c:v>ソフトウェア製品開発(n=504)</c:v>
                </c:pt>
                <c:pt idx="2">
                  <c:v>運用サービス(n=329)</c:v>
                </c:pt>
                <c:pt idx="3">
                  <c:v>ハードウェア製品開発(n=239)</c:v>
                </c:pt>
                <c:pt idx="4">
                  <c:v>支援サービス(n=139)</c:v>
                </c:pt>
                <c:pt idx="5">
                  <c:v>その他(n=56)</c:v>
                </c:pt>
              </c:strCache>
            </c:strRef>
          </c:cat>
          <c:val>
            <c:numRef>
              <c:f>'4-6提供製品・サービス・位置づけ'!$R$12:$R$17</c:f>
              <c:numCache>
                <c:formatCode>0.0%</c:formatCode>
                <c:ptCount val="6"/>
                <c:pt idx="0">
                  <c:v>0.55449330783938811</c:v>
                </c:pt>
                <c:pt idx="1">
                  <c:v>0.42063492063492064</c:v>
                </c:pt>
                <c:pt idx="2">
                  <c:v>0.56231003039513683</c:v>
                </c:pt>
                <c:pt idx="3">
                  <c:v>0.18828451882845187</c:v>
                </c:pt>
                <c:pt idx="4">
                  <c:v>0.64748201438848918</c:v>
                </c:pt>
                <c:pt idx="5">
                  <c:v>0.10714285714285714</c:v>
                </c:pt>
              </c:numCache>
            </c:numRef>
          </c:val>
          <c:extLst>
            <c:ext xmlns:c16="http://schemas.microsoft.com/office/drawing/2014/chart" uri="{C3380CC4-5D6E-409C-BE32-E72D297353CC}">
              <c16:uniqueId val="{00000003-989F-4ECD-B5C1-5DDA2CE64008}"/>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6752953375"/>
          <c:y val="0.91024402917429392"/>
          <c:w val="0.66189998186616772"/>
          <c:h val="4.00654761904761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16323768516485"/>
          <c:y val="0.12669030336053225"/>
          <c:w val="0.76338650813333986"/>
          <c:h val="0.72979590853841003"/>
        </c:manualLayout>
      </c:layout>
      <c:barChart>
        <c:barDir val="bar"/>
        <c:grouping val="stacked"/>
        <c:varyColors val="0"/>
        <c:ser>
          <c:idx val="0"/>
          <c:order val="0"/>
          <c:tx>
            <c:strRef>
              <c:f>'4-9提供製品・サービス・従業員別'!$N$5</c:f>
              <c:strCache>
                <c:ptCount val="1"/>
                <c:pt idx="0">
                  <c:v>～20人</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'4-9提供製品・サービス・従業員別'!$M$12:$M$17</c:f>
              <c:strCache>
                <c:ptCount val="6"/>
                <c:pt idx="0">
                  <c:v>受託開発・人材派遣(n=530)</c:v>
                </c:pt>
                <c:pt idx="1">
                  <c:v>ソフトウェア製品開発(n=515)</c:v>
                </c:pt>
                <c:pt idx="2">
                  <c:v>運用サービス(n=333)</c:v>
                </c:pt>
                <c:pt idx="3">
                  <c:v>ハードウェア製品開発(n=241)</c:v>
                </c:pt>
                <c:pt idx="4">
                  <c:v>支援サービス(n=141)</c:v>
                </c:pt>
                <c:pt idx="5">
                  <c:v>その他(n=62)</c:v>
                </c:pt>
              </c:strCache>
            </c:strRef>
          </c:cat>
          <c:val>
            <c:numRef>
              <c:f>'4-9提供製品・サービス・従業員別'!$N$12:$N$17</c:f>
              <c:numCache>
                <c:formatCode>0.0%</c:formatCode>
                <c:ptCount val="6"/>
                <c:pt idx="0">
                  <c:v>0.37924528301886795</c:v>
                </c:pt>
                <c:pt idx="1">
                  <c:v>0.39611650485436894</c:v>
                </c:pt>
                <c:pt idx="2">
                  <c:v>0.34534534534534533</c:v>
                </c:pt>
                <c:pt idx="3">
                  <c:v>0.40663900414937759</c:v>
                </c:pt>
                <c:pt idx="4">
                  <c:v>0.33333333333333331</c:v>
                </c:pt>
                <c:pt idx="5">
                  <c:v>0.40322580645161288</c:v>
                </c:pt>
              </c:numCache>
            </c:numRef>
          </c:val>
          <c:extLst>
            <c:ext xmlns:c16="http://schemas.microsoft.com/office/drawing/2014/chart" uri="{C3380CC4-5D6E-409C-BE32-E72D297353CC}">
              <c16:uniqueId val="{00000000-2B6F-4A70-9A1F-0A853CB67DD0}"/>
            </c:ext>
          </c:extLst>
        </c:ser>
        <c:ser>
          <c:idx val="1"/>
          <c:order val="1"/>
          <c:tx>
            <c:strRef>
              <c:f>'4-9提供製品・サービス・従業員別'!$O$5</c:f>
              <c:strCache>
                <c:ptCount val="1"/>
                <c:pt idx="0">
                  <c:v>21～100人</c:v>
                </c:pt>
              </c:strCache>
            </c:strRef>
          </c:tx>
          <c:spPr>
            <a:solidFill>
              <a:schemeClr val="accent6">
                <a:lumMod val="60000"/>
                <a:lumOff val="40000"/>
              </a:schemeClr>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'4-9提供製品・サービス・従業員別'!$M$12:$M$17</c:f>
              <c:strCache>
                <c:ptCount val="6"/>
                <c:pt idx="0">
                  <c:v>受託開発・人材派遣(n=530)</c:v>
                </c:pt>
                <c:pt idx="1">
                  <c:v>ソフトウェア製品開発(n=515)</c:v>
                </c:pt>
                <c:pt idx="2">
                  <c:v>運用サービス(n=333)</c:v>
                </c:pt>
                <c:pt idx="3">
                  <c:v>ハードウェア製品開発(n=241)</c:v>
                </c:pt>
                <c:pt idx="4">
                  <c:v>支援サービス(n=141)</c:v>
                </c:pt>
                <c:pt idx="5">
                  <c:v>その他(n=62)</c:v>
                </c:pt>
              </c:strCache>
            </c:strRef>
          </c:cat>
          <c:val>
            <c:numRef>
              <c:f>'4-9提供製品・サービス・従業員別'!$O$12:$O$17</c:f>
              <c:numCache>
                <c:formatCode>0.0%</c:formatCode>
                <c:ptCount val="6"/>
                <c:pt idx="0">
                  <c:v>0.38301886792452833</c:v>
                </c:pt>
                <c:pt idx="1">
                  <c:v>0.3611650485436893</c:v>
                </c:pt>
                <c:pt idx="2">
                  <c:v>0.35735735735735735</c:v>
                </c:pt>
                <c:pt idx="3">
                  <c:v>0.31120331950207469</c:v>
                </c:pt>
                <c:pt idx="4">
                  <c:v>0.36170212765957449</c:v>
                </c:pt>
                <c:pt idx="5">
                  <c:v>0.33870967741935482</c:v>
                </c:pt>
              </c:numCache>
            </c:numRef>
          </c:val>
          <c:extLst>
            <c:ext xmlns:c16="http://schemas.microsoft.com/office/drawing/2014/chart" uri="{C3380CC4-5D6E-409C-BE32-E72D297353CC}">
              <c16:uniqueId val="{00000001-2B6F-4A70-9A1F-0A853CB67DD0}"/>
            </c:ext>
          </c:extLst>
        </c:ser>
        <c:ser>
          <c:idx val="2"/>
          <c:order val="2"/>
          <c:tx>
            <c:strRef>
              <c:f>'4-9提供製品・サービス・従業員別'!$P$5</c:f>
              <c:strCache>
                <c:ptCount val="1"/>
                <c:pt idx="0">
                  <c:v>101人～</c:v>
                </c:pt>
              </c:strCache>
            </c:strRef>
          </c:tx>
          <c:spPr>
            <a:solidFill>
              <a:schemeClr val="accent4">
                <a:lumMod val="60000"/>
                <a:lumOff val="40000"/>
              </a:schemeClr>
            </a:solidFill>
            <a:ln>
              <a:solidFill>
                <a:sysClr val="windowText" lastClr="000000"/>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'4-9提供製品・サービス・従業員別'!$M$12:$M$17</c:f>
              <c:strCache>
                <c:ptCount val="6"/>
                <c:pt idx="0">
                  <c:v>受託開発・人材派遣(n=530)</c:v>
                </c:pt>
                <c:pt idx="1">
                  <c:v>ソフトウェア製品開発(n=515)</c:v>
                </c:pt>
                <c:pt idx="2">
                  <c:v>運用サービス(n=333)</c:v>
                </c:pt>
                <c:pt idx="3">
                  <c:v>ハードウェア製品開発(n=241)</c:v>
                </c:pt>
                <c:pt idx="4">
                  <c:v>支援サービス(n=141)</c:v>
                </c:pt>
                <c:pt idx="5">
                  <c:v>その他(n=62)</c:v>
                </c:pt>
              </c:strCache>
            </c:strRef>
          </c:cat>
          <c:val>
            <c:numRef>
              <c:f>'4-9提供製品・サービス・従業員別'!$P$12:$P$17</c:f>
              <c:numCache>
                <c:formatCode>0.0%</c:formatCode>
                <c:ptCount val="6"/>
                <c:pt idx="0">
                  <c:v>0.23773584905660378</c:v>
                </c:pt>
                <c:pt idx="1">
                  <c:v>0.24271844660194175</c:v>
                </c:pt>
                <c:pt idx="2">
                  <c:v>0.29729729729729731</c:v>
                </c:pt>
                <c:pt idx="3">
                  <c:v>0.28215767634854771</c:v>
                </c:pt>
                <c:pt idx="4">
                  <c:v>0.30496453900709219</c:v>
                </c:pt>
                <c:pt idx="5">
                  <c:v>0.25806451612903225</c:v>
                </c:pt>
              </c:numCache>
            </c:numRef>
          </c:val>
          <c:extLst>
            <c:ext xmlns:c16="http://schemas.microsoft.com/office/drawing/2014/chart" uri="{C3380CC4-5D6E-409C-BE32-E72D297353CC}">
              <c16:uniqueId val="{00000002-2B6F-4A70-9A1F-0A853CB67DD0}"/>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9959086"/>
          <c:y val="0.9145459232271117"/>
          <c:w val="0.66189998186616772"/>
          <c:h val="4.00654761904761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'Q4.提供製品・サービス（B～D）'!$C$5</c:f>
          <c:strCache>
            <c:ptCount val="1"/>
          </c:strCache>
        </c:strRef>
      </c:tx>
      <c:layout>
        <c:manualLayout>
          <c:xMode val="edge"/>
          <c:yMode val="edge"/>
          <c:x val="1.3682870370370335E-3"/>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title>
    <c:autoTitleDeleted val="0"/>
    <c:plotArea>
      <c:layout>
        <c:manualLayout>
          <c:layoutTarget val="inner"/>
          <c:xMode val="edge"/>
          <c:yMode val="edge"/>
          <c:x val="0.15500810942759097"/>
          <c:y val="0.11543657407407408"/>
          <c:w val="0.79238075659824969"/>
          <c:h val="0.80406250000000001"/>
        </c:manualLayout>
      </c:layout>
      <c:barChart>
        <c:barDir val="bar"/>
        <c:grouping val="clustered"/>
        <c:varyColors val="0"/>
        <c:ser>
          <c:idx val="0"/>
          <c:order val="0"/>
          <c:tx>
            <c:strRef>
              <c:f>'Q4.提供製品・サービス（B～D）'!$G$5</c:f>
              <c:strCache>
                <c:ptCount val="1"/>
                <c:pt idx="0">
                  <c:v>2022年度</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'Q4.提供製品・サービス（B～D）'!$C$7:$C$10</c:f>
              <c:strCache>
                <c:ptCount val="4"/>
                <c:pt idx="0">
                  <c:v>受託開発・人材派遣</c:v>
                </c:pt>
                <c:pt idx="1">
                  <c:v>ソフトウェア製品開発</c:v>
                </c:pt>
                <c:pt idx="2">
                  <c:v>開発支援・運用管理</c:v>
                </c:pt>
                <c:pt idx="3">
                  <c:v>ハードウェア製品開発</c:v>
                </c:pt>
              </c:strCache>
            </c:strRef>
          </c:cat>
          <c:val>
            <c:numRef>
              <c:f>'Q4.提供製品・サービス（B～D）'!$G$7:$G$10</c:f>
              <c:numCache>
                <c:formatCode>0.0%</c:formatCode>
                <c:ptCount val="4"/>
                <c:pt idx="0">
                  <c:v>0.65521978021978022</c:v>
                </c:pt>
                <c:pt idx="1">
                  <c:v>0.63873626373626369</c:v>
                </c:pt>
                <c:pt idx="2">
                  <c:v>0.59065934065934067</c:v>
                </c:pt>
                <c:pt idx="3">
                  <c:v>0.2925824175824176</c:v>
                </c:pt>
              </c:numCache>
            </c:numRef>
          </c:val>
          <c:extLst>
            <c:ext xmlns:c16="http://schemas.microsoft.com/office/drawing/2014/chart" uri="{C3380CC4-5D6E-409C-BE32-E72D297353CC}">
              <c16:uniqueId val="{00000000-540E-4EC0-8ADF-B7C7C8E162B0}"/>
            </c:ext>
          </c:extLst>
        </c:ser>
        <c:ser>
          <c:idx val="1"/>
          <c:order val="1"/>
          <c:tx>
            <c:strRef>
              <c:f>'Q4.提供製品・サービス（B～D）'!$H$5</c:f>
              <c:strCache>
                <c:ptCount val="1"/>
                <c:pt idx="0">
                  <c:v>2021年度</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'Q4.提供製品・サービス（B～D）'!$C$7:$C$10</c:f>
              <c:strCache>
                <c:ptCount val="4"/>
                <c:pt idx="0">
                  <c:v>受託開発・人材派遣</c:v>
                </c:pt>
                <c:pt idx="1">
                  <c:v>ソフトウェア製品開発</c:v>
                </c:pt>
                <c:pt idx="2">
                  <c:v>開発支援・運用管理</c:v>
                </c:pt>
                <c:pt idx="3">
                  <c:v>ハードウェア製品開発</c:v>
                </c:pt>
              </c:strCache>
            </c:strRef>
          </c:cat>
          <c:val>
            <c:numRef>
              <c:f>'Q4.提供製品・サービス（B～D）'!$H$7:$H$10</c:f>
              <c:numCache>
                <c:formatCode>0.0%</c:formatCode>
                <c:ptCount val="4"/>
                <c:pt idx="0">
                  <c:v>0.60228898426323318</c:v>
                </c:pt>
                <c:pt idx="1">
                  <c:v>0.61516452074391992</c:v>
                </c:pt>
                <c:pt idx="2">
                  <c:v>0.3490701001430615</c:v>
                </c:pt>
                <c:pt idx="3">
                  <c:v>0.22174535050071531</c:v>
                </c:pt>
              </c:numCache>
            </c:numRef>
          </c:val>
          <c:extLst>
            <c:ext xmlns:c16="http://schemas.microsoft.com/office/drawing/2014/chart" uri="{C3380CC4-5D6E-409C-BE32-E72D297353CC}">
              <c16:uniqueId val="{00000001-540E-4EC0-8ADF-B7C7C8E162B0}"/>
            </c:ext>
          </c:extLst>
        </c:ser>
        <c:ser>
          <c:idx val="2"/>
          <c:order val="2"/>
          <c:tx>
            <c:strRef>
              <c:f>'Q4.提供製品・サービス（B～D）'!$I$5</c:f>
              <c:strCache>
                <c:ptCount val="1"/>
                <c:pt idx="0">
                  <c:v>2020年度</c:v>
                </c:pt>
              </c:strCache>
            </c:strRef>
          </c:tx>
          <c:spPr>
            <a:solidFill>
              <a:schemeClr val="accent6">
                <a:lumMod val="20000"/>
                <a:lumOff val="8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'Q4.提供製品・サービス（B～D）'!$C$7:$C$10</c:f>
              <c:strCache>
                <c:ptCount val="4"/>
                <c:pt idx="0">
                  <c:v>受託開発・人材派遣</c:v>
                </c:pt>
                <c:pt idx="1">
                  <c:v>ソフトウェア製品開発</c:v>
                </c:pt>
                <c:pt idx="2">
                  <c:v>開発支援・運用管理</c:v>
                </c:pt>
                <c:pt idx="3">
                  <c:v>ハードウェア製品開発</c:v>
                </c:pt>
              </c:strCache>
            </c:strRef>
          </c:cat>
          <c:val>
            <c:numRef>
              <c:f>'Q4.提供製品・サービス（B～D）'!$I$7:$I$10</c:f>
              <c:numCache>
                <c:formatCode>0.0%</c:formatCode>
                <c:ptCount val="4"/>
                <c:pt idx="0">
                  <c:v>0.58388375165125495</c:v>
                </c:pt>
                <c:pt idx="1">
                  <c:v>0.68560105680317041</c:v>
                </c:pt>
                <c:pt idx="3">
                  <c:v>0.22324966974900926</c:v>
                </c:pt>
              </c:numCache>
            </c:numRef>
          </c:val>
          <c:extLst>
            <c:ext xmlns:c16="http://schemas.microsoft.com/office/drawing/2014/chart" uri="{C3380CC4-5D6E-409C-BE32-E72D297353CC}">
              <c16:uniqueId val="{00000002-540E-4EC0-8ADF-B7C7C8E162B0}"/>
            </c:ext>
          </c:extLst>
        </c:ser>
        <c:dLbls>
          <c:showLegendKey val="0"/>
          <c:showVal val="0"/>
          <c:showCatName val="0"/>
          <c:showSerName val="0"/>
          <c:showPercent val="0"/>
          <c:showBubbleSize val="0"/>
        </c:dLbls>
        <c:gapWidth val="75"/>
        <c:axId val="557223912"/>
        <c:axId val="557216040"/>
      </c:barChart>
      <c:catAx>
        <c:axId val="557223912"/>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crossAx val="557216040"/>
        <c:crosses val="autoZero"/>
        <c:auto val="1"/>
        <c:lblAlgn val="ctr"/>
        <c:lblOffset val="100"/>
        <c:noMultiLvlLbl val="0"/>
      </c:catAx>
      <c:valAx>
        <c:axId val="557216040"/>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crossAx val="557223912"/>
        <c:crosses val="autoZero"/>
        <c:crossBetween val="between"/>
        <c:majorUnit val="0.1"/>
      </c:valAx>
      <c:spPr>
        <a:noFill/>
        <a:ln w="12700">
          <a:solidFill>
            <a:schemeClr val="tx1">
              <a:lumMod val="50000"/>
              <a:lumOff val="50000"/>
            </a:schemeClr>
          </a:solidFill>
        </a:ln>
        <a:effectLst/>
      </c:spPr>
    </c:plotArea>
    <c:legend>
      <c:legendPos val="b"/>
      <c:layout>
        <c:manualLayout>
          <c:xMode val="edge"/>
          <c:yMode val="edge"/>
          <c:x val="0.28415254629629627"/>
          <c:y val="0.92922380952380956"/>
          <c:w val="0.59663489223106814"/>
          <c:h val="6.1348753424707421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828025856575789"/>
          <c:y val="6.4344975343991098E-2"/>
          <c:w val="0.65837719597812583"/>
          <c:h val="0.78008488304934998"/>
        </c:manualLayout>
      </c:layout>
      <c:barChart>
        <c:barDir val="bar"/>
        <c:grouping val="percentStacked"/>
        <c:varyColors val="0"/>
        <c:ser>
          <c:idx val="0"/>
          <c:order val="0"/>
          <c:tx>
            <c:strRef>
              <c:f>'5-1現在の事業における課題'!$M$6</c:f>
              <c:strCache>
                <c:ptCount val="1"/>
                <c:pt idx="0">
                  <c:v>当てはまる</c:v>
                </c:pt>
              </c:strCache>
            </c:strRef>
          </c:tx>
          <c:spPr>
            <a:solidFill>
              <a:srgbClr val="ED7D31">
                <a:lumMod val="60000"/>
                <a:lumOff val="40000"/>
              </a:srgbClr>
            </a:solidFill>
            <a:ln>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'5-1現在の事業における課題'!$L$7:$L$17</c:f>
              <c:strCache>
                <c:ptCount val="11"/>
                <c:pt idx="0">
                  <c:v>人材の確保・強化 (n=1150)</c:v>
                </c:pt>
                <c:pt idx="1">
                  <c:v>収益性の向上 (n=1133)</c:v>
                </c:pt>
                <c:pt idx="2">
                  <c:v>製品・サービス・技術の確保・強化 (n=1131)</c:v>
                </c:pt>
                <c:pt idx="3">
                  <c:v>知識・ノウハウの蓄積・共有 (n=1119)</c:v>
                </c:pt>
                <c:pt idx="4">
                  <c:v>市場動向の取得 (n=1102)</c:v>
                </c:pt>
                <c:pt idx="5">
                  <c:v>資金の確保 (n=1102)</c:v>
                </c:pt>
                <c:pt idx="6">
                  <c:v>設備の更新・拡張 (n=1088)</c:v>
                </c:pt>
                <c:pt idx="7">
                  <c:v>コーポレート・ガバナンスの強化 (n=1091)</c:v>
                </c:pt>
                <c:pt idx="8">
                  <c:v>サプライチェーンの再構築 (n=1086)</c:v>
                </c:pt>
                <c:pt idx="9">
                  <c:v>許認可等に係る規制・制度の緩和 (n=1080)</c:v>
                </c:pt>
                <c:pt idx="10">
                  <c:v>その他 (n=48)</c:v>
                </c:pt>
              </c:strCache>
            </c:strRef>
          </c:cat>
          <c:val>
            <c:numRef>
              <c:f>'5-1現在の事業における課題'!$M$7:$M$17</c:f>
              <c:numCache>
                <c:formatCode>0.0%</c:formatCode>
                <c:ptCount val="11"/>
                <c:pt idx="0">
                  <c:v>0.68</c:v>
                </c:pt>
                <c:pt idx="1">
                  <c:v>0.60370697263901152</c:v>
                </c:pt>
                <c:pt idx="2">
                  <c:v>0.50397877984084882</c:v>
                </c:pt>
                <c:pt idx="3">
                  <c:v>0.40661304736371762</c:v>
                </c:pt>
                <c:pt idx="4">
                  <c:v>0.24773139745916514</c:v>
                </c:pt>
                <c:pt idx="5">
                  <c:v>0.22323049001814882</c:v>
                </c:pt>
                <c:pt idx="6">
                  <c:v>0.15257352941176472</c:v>
                </c:pt>
                <c:pt idx="7">
                  <c:v>0.14482126489459213</c:v>
                </c:pt>
                <c:pt idx="8">
                  <c:v>8.0110497237569064E-2</c:v>
                </c:pt>
                <c:pt idx="9">
                  <c:v>6.1111111111111109E-2</c:v>
                </c:pt>
                <c:pt idx="10">
                  <c:v>0.1875</c:v>
                </c:pt>
              </c:numCache>
            </c:numRef>
          </c:val>
          <c:extLst>
            <c:ext xmlns:c16="http://schemas.microsoft.com/office/drawing/2014/chart" uri="{C3380CC4-5D6E-409C-BE32-E72D297353CC}">
              <c16:uniqueId val="{00000000-33F8-43E1-9C45-CF812901C234}"/>
            </c:ext>
          </c:extLst>
        </c:ser>
        <c:ser>
          <c:idx val="1"/>
          <c:order val="1"/>
          <c:tx>
            <c:strRef>
              <c:f>'5-1現在の事業における課題'!$N$6</c:f>
              <c:strCache>
                <c:ptCount val="1"/>
                <c:pt idx="0">
                  <c:v>やや当てはまる</c:v>
                </c:pt>
              </c:strCache>
            </c:strRef>
          </c:tx>
          <c:spPr>
            <a:solidFill>
              <a:srgbClr val="ED7D31">
                <a:lumMod val="40000"/>
                <a:lumOff val="60000"/>
              </a:srgbClr>
            </a:solidFill>
            <a:ln>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'5-1現在の事業における課題'!$L$7:$L$17</c:f>
              <c:strCache>
                <c:ptCount val="11"/>
                <c:pt idx="0">
                  <c:v>人材の確保・強化 (n=1150)</c:v>
                </c:pt>
                <c:pt idx="1">
                  <c:v>収益性の向上 (n=1133)</c:v>
                </c:pt>
                <c:pt idx="2">
                  <c:v>製品・サービス・技術の確保・強化 (n=1131)</c:v>
                </c:pt>
                <c:pt idx="3">
                  <c:v>知識・ノウハウの蓄積・共有 (n=1119)</c:v>
                </c:pt>
                <c:pt idx="4">
                  <c:v>市場動向の取得 (n=1102)</c:v>
                </c:pt>
                <c:pt idx="5">
                  <c:v>資金の確保 (n=1102)</c:v>
                </c:pt>
                <c:pt idx="6">
                  <c:v>設備の更新・拡張 (n=1088)</c:v>
                </c:pt>
                <c:pt idx="7">
                  <c:v>コーポレート・ガバナンスの強化 (n=1091)</c:v>
                </c:pt>
                <c:pt idx="8">
                  <c:v>サプライチェーンの再構築 (n=1086)</c:v>
                </c:pt>
                <c:pt idx="9">
                  <c:v>許認可等に係る規制・制度の緩和 (n=1080)</c:v>
                </c:pt>
                <c:pt idx="10">
                  <c:v>その他 (n=48)</c:v>
                </c:pt>
              </c:strCache>
            </c:strRef>
          </c:cat>
          <c:val>
            <c:numRef>
              <c:f>'5-1現在の事業における課題'!$N$7:$N$17</c:f>
              <c:numCache>
                <c:formatCode>0.0%</c:formatCode>
                <c:ptCount val="11"/>
                <c:pt idx="0">
                  <c:v>0.24521739130434783</c:v>
                </c:pt>
                <c:pt idx="1">
                  <c:v>0.3177405119152692</c:v>
                </c:pt>
                <c:pt idx="2">
                  <c:v>0.3881520778072502</c:v>
                </c:pt>
                <c:pt idx="3">
                  <c:v>0.4673815907059875</c:v>
                </c:pt>
                <c:pt idx="4">
                  <c:v>0.43375680580762249</c:v>
                </c:pt>
                <c:pt idx="5">
                  <c:v>0.27132486388384752</c:v>
                </c:pt>
                <c:pt idx="6">
                  <c:v>0.33547794117647056</c:v>
                </c:pt>
                <c:pt idx="7">
                  <c:v>0.35655362053162237</c:v>
                </c:pt>
                <c:pt idx="8">
                  <c:v>0.27348066298342544</c:v>
                </c:pt>
                <c:pt idx="9">
                  <c:v>0.16944444444444445</c:v>
                </c:pt>
                <c:pt idx="10">
                  <c:v>4.1666666666666664E-2</c:v>
                </c:pt>
              </c:numCache>
            </c:numRef>
          </c:val>
          <c:extLst>
            <c:ext xmlns:c16="http://schemas.microsoft.com/office/drawing/2014/chart" uri="{C3380CC4-5D6E-409C-BE32-E72D297353CC}">
              <c16:uniqueId val="{00000001-33F8-43E1-9C45-CF812901C234}"/>
            </c:ext>
          </c:extLst>
        </c:ser>
        <c:ser>
          <c:idx val="2"/>
          <c:order val="2"/>
          <c:tx>
            <c:strRef>
              <c:f>'5-1現在の事業における課題'!$O$6</c:f>
              <c:strCache>
                <c:ptCount val="1"/>
                <c:pt idx="0">
                  <c:v>あまり当てはまらない</c:v>
                </c:pt>
              </c:strCache>
            </c:strRef>
          </c:tx>
          <c:spPr>
            <a:solidFill>
              <a:srgbClr val="70AD47">
                <a:lumMod val="40000"/>
                <a:lumOff val="60000"/>
              </a:srgbClr>
            </a:solidFill>
            <a:ln>
              <a:solidFill>
                <a:sysClr val="windowText" lastClr="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'5-1現在の事業における課題'!$L$7:$L$17</c:f>
              <c:strCache>
                <c:ptCount val="11"/>
                <c:pt idx="0">
                  <c:v>人材の確保・強化 (n=1150)</c:v>
                </c:pt>
                <c:pt idx="1">
                  <c:v>収益性の向上 (n=1133)</c:v>
                </c:pt>
                <c:pt idx="2">
                  <c:v>製品・サービス・技術の確保・強化 (n=1131)</c:v>
                </c:pt>
                <c:pt idx="3">
                  <c:v>知識・ノウハウの蓄積・共有 (n=1119)</c:v>
                </c:pt>
                <c:pt idx="4">
                  <c:v>市場動向の取得 (n=1102)</c:v>
                </c:pt>
                <c:pt idx="5">
                  <c:v>資金の確保 (n=1102)</c:v>
                </c:pt>
                <c:pt idx="6">
                  <c:v>設備の更新・拡張 (n=1088)</c:v>
                </c:pt>
                <c:pt idx="7">
                  <c:v>コーポレート・ガバナンスの強化 (n=1091)</c:v>
                </c:pt>
                <c:pt idx="8">
                  <c:v>サプライチェーンの再構築 (n=1086)</c:v>
                </c:pt>
                <c:pt idx="9">
                  <c:v>許認可等に係る規制・制度の緩和 (n=1080)</c:v>
                </c:pt>
                <c:pt idx="10">
                  <c:v>その他 (n=48)</c:v>
                </c:pt>
              </c:strCache>
            </c:strRef>
          </c:cat>
          <c:val>
            <c:numRef>
              <c:f>'5-1現在の事業における課題'!$O$7:$O$17</c:f>
              <c:numCache>
                <c:formatCode>0.0%</c:formatCode>
                <c:ptCount val="11"/>
                <c:pt idx="0">
                  <c:v>4.5217391304347827E-2</c:v>
                </c:pt>
                <c:pt idx="1">
                  <c:v>4.8543689320388349E-2</c:v>
                </c:pt>
                <c:pt idx="2">
                  <c:v>7.250221043324491E-2</c:v>
                </c:pt>
                <c:pt idx="3">
                  <c:v>9.0259159964253793E-2</c:v>
                </c:pt>
                <c:pt idx="4">
                  <c:v>0.22867513611615245</c:v>
                </c:pt>
                <c:pt idx="5">
                  <c:v>0.32032667876588022</c:v>
                </c:pt>
                <c:pt idx="6">
                  <c:v>0.34558823529411764</c:v>
                </c:pt>
                <c:pt idx="7">
                  <c:v>0.33455545371219064</c:v>
                </c:pt>
                <c:pt idx="8">
                  <c:v>0.37753222836095762</c:v>
                </c:pt>
                <c:pt idx="9">
                  <c:v>0.46388888888888891</c:v>
                </c:pt>
                <c:pt idx="10">
                  <c:v>0.16666666666666666</c:v>
                </c:pt>
              </c:numCache>
            </c:numRef>
          </c:val>
          <c:extLst>
            <c:ext xmlns:c16="http://schemas.microsoft.com/office/drawing/2014/chart" uri="{C3380CC4-5D6E-409C-BE32-E72D297353CC}">
              <c16:uniqueId val="{00000002-33F8-43E1-9C45-CF812901C234}"/>
            </c:ext>
          </c:extLst>
        </c:ser>
        <c:ser>
          <c:idx val="3"/>
          <c:order val="3"/>
          <c:tx>
            <c:strRef>
              <c:f>'5-1現在の事業における課題'!$P$6</c:f>
              <c:strCache>
                <c:ptCount val="1"/>
                <c:pt idx="0">
                  <c:v>当てはまらない</c:v>
                </c:pt>
              </c:strCache>
            </c:strRef>
          </c:tx>
          <c:spPr>
            <a:solidFill>
              <a:srgbClr val="70AD47">
                <a:lumMod val="60000"/>
                <a:lumOff val="40000"/>
              </a:srgbClr>
            </a:solidFill>
            <a:ln>
              <a:solidFill>
                <a:sysClr val="windowText" lastClr="000000"/>
              </a:solid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F8-43E1-9C45-CF812901C234}"/>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F8-43E1-9C45-CF812901C234}"/>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F8-43E1-9C45-CF812901C234}"/>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F8-43E1-9C45-CF812901C234}"/>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'5-1現在の事業における課題'!$L$7:$L$17</c:f>
              <c:strCache>
                <c:ptCount val="11"/>
                <c:pt idx="0">
                  <c:v>人材の確保・強化 (n=1150)</c:v>
                </c:pt>
                <c:pt idx="1">
                  <c:v>収益性の向上 (n=1133)</c:v>
                </c:pt>
                <c:pt idx="2">
                  <c:v>製品・サービス・技術の確保・強化 (n=1131)</c:v>
                </c:pt>
                <c:pt idx="3">
                  <c:v>知識・ノウハウの蓄積・共有 (n=1119)</c:v>
                </c:pt>
                <c:pt idx="4">
                  <c:v>市場動向の取得 (n=1102)</c:v>
                </c:pt>
                <c:pt idx="5">
                  <c:v>資金の確保 (n=1102)</c:v>
                </c:pt>
                <c:pt idx="6">
                  <c:v>設備の更新・拡張 (n=1088)</c:v>
                </c:pt>
                <c:pt idx="7">
                  <c:v>コーポレート・ガバナンスの強化 (n=1091)</c:v>
                </c:pt>
                <c:pt idx="8">
                  <c:v>サプライチェーンの再構築 (n=1086)</c:v>
                </c:pt>
                <c:pt idx="9">
                  <c:v>許認可等に係る規制・制度の緩和 (n=1080)</c:v>
                </c:pt>
                <c:pt idx="10">
                  <c:v>その他 (n=48)</c:v>
                </c:pt>
              </c:strCache>
            </c:strRef>
          </c:cat>
          <c:val>
            <c:numRef>
              <c:f>'5-1現在の事業における課題'!$P$7:$P$17</c:f>
              <c:numCache>
                <c:formatCode>0.0%</c:formatCode>
                <c:ptCount val="11"/>
                <c:pt idx="0">
                  <c:v>1.9130434782608695E-2</c:v>
                </c:pt>
                <c:pt idx="1">
                  <c:v>1.500441306266549E-2</c:v>
                </c:pt>
                <c:pt idx="2">
                  <c:v>1.5030946065428824E-2</c:v>
                </c:pt>
                <c:pt idx="3">
                  <c:v>1.9660411081322611E-2</c:v>
                </c:pt>
                <c:pt idx="4">
                  <c:v>4.6279491833030852E-2</c:v>
                </c:pt>
                <c:pt idx="5">
                  <c:v>0.13883847549909256</c:v>
                </c:pt>
                <c:pt idx="6">
                  <c:v>0.11856617647058823</c:v>
                </c:pt>
                <c:pt idx="7">
                  <c:v>9.3492208982584785E-2</c:v>
                </c:pt>
                <c:pt idx="8">
                  <c:v>0.20165745856353592</c:v>
                </c:pt>
                <c:pt idx="9">
                  <c:v>0.21666666666666667</c:v>
                </c:pt>
                <c:pt idx="10">
                  <c:v>0.3125</c:v>
                </c:pt>
              </c:numCache>
            </c:numRef>
          </c:val>
          <c:extLst>
            <c:ext xmlns:c16="http://schemas.microsoft.com/office/drawing/2014/chart" uri="{C3380CC4-5D6E-409C-BE32-E72D297353CC}">
              <c16:uniqueId val="{00000007-33F8-43E1-9C45-CF812901C234}"/>
            </c:ext>
          </c:extLst>
        </c:ser>
        <c:ser>
          <c:idx val="4"/>
          <c:order val="4"/>
          <c:tx>
            <c:strRef>
              <c:f>'5-1現在の事業における課題'!$Q$6</c:f>
              <c:strCache>
                <c:ptCount val="1"/>
                <c:pt idx="0">
                  <c:v>どちらともいえない</c:v>
                </c:pt>
              </c:strCache>
            </c:strRef>
          </c:tx>
          <c:spPr>
            <a:solidFill>
              <a:sysClr val="window" lastClr="FFFFFF"/>
            </a:solidFill>
            <a:ln>
              <a:solidFill>
                <a:sysClr val="windowText" lastClr="000000"/>
              </a:solidFill>
            </a:ln>
          </c:spPr>
          <c:invertIfNegative val="0"/>
          <c:dLbls>
            <c:dLbl>
              <c:idx val="0"/>
              <c:layout>
                <c:manualLayout>
                  <c:x val="1.045151039241203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F8-43E1-9C45-CF812901C234}"/>
                </c:ext>
              </c:extLst>
            </c:dLbl>
            <c:dLbl>
              <c:idx val="1"/>
              <c:layout>
                <c:manualLayout>
                  <c:x val="1.175794919146354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F8-43E1-9C45-CF812901C234}"/>
                </c:ext>
              </c:extLst>
            </c:dLbl>
            <c:dLbl>
              <c:idx val="2"/>
              <c:layout>
                <c:manualLayout>
                  <c:x val="1.4370826789566554E-2"/>
                  <c:y val="-2.323407747631816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3F8-43E1-9C45-CF812901C234}"/>
                </c:ext>
              </c:extLst>
            </c:dLbl>
            <c:dLbl>
              <c:idx val="3"/>
              <c:layout>
                <c:manualLayout>
                  <c:x val="1.4370826789566362E-2"/>
                  <c:y val="1.82945491939513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3F8-43E1-9C45-CF812901C234}"/>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'5-1現在の事業における課題'!$L$7:$L$17</c:f>
              <c:strCache>
                <c:ptCount val="11"/>
                <c:pt idx="0">
                  <c:v>人材の確保・強化 (n=1150)</c:v>
                </c:pt>
                <c:pt idx="1">
                  <c:v>収益性の向上 (n=1133)</c:v>
                </c:pt>
                <c:pt idx="2">
                  <c:v>製品・サービス・技術の確保・強化 (n=1131)</c:v>
                </c:pt>
                <c:pt idx="3">
                  <c:v>知識・ノウハウの蓄積・共有 (n=1119)</c:v>
                </c:pt>
                <c:pt idx="4">
                  <c:v>市場動向の取得 (n=1102)</c:v>
                </c:pt>
                <c:pt idx="5">
                  <c:v>資金の確保 (n=1102)</c:v>
                </c:pt>
                <c:pt idx="6">
                  <c:v>設備の更新・拡張 (n=1088)</c:v>
                </c:pt>
                <c:pt idx="7">
                  <c:v>コーポレート・ガバナンスの強化 (n=1091)</c:v>
                </c:pt>
                <c:pt idx="8">
                  <c:v>サプライチェーンの再構築 (n=1086)</c:v>
                </c:pt>
                <c:pt idx="9">
                  <c:v>許認可等に係る規制・制度の緩和 (n=1080)</c:v>
                </c:pt>
                <c:pt idx="10">
                  <c:v>その他 (n=48)</c:v>
                </c:pt>
              </c:strCache>
            </c:strRef>
          </c:cat>
          <c:val>
            <c:numRef>
              <c:f>'5-1現在の事業における課題'!$Q$7:$Q$17</c:f>
              <c:numCache>
                <c:formatCode>0.0%</c:formatCode>
                <c:ptCount val="11"/>
                <c:pt idx="0">
                  <c:v>1.0434782608695653E-2</c:v>
                </c:pt>
                <c:pt idx="1">
                  <c:v>1.500441306266549E-2</c:v>
                </c:pt>
                <c:pt idx="2">
                  <c:v>2.0335985853227233E-2</c:v>
                </c:pt>
                <c:pt idx="3">
                  <c:v>1.6085790884718499E-2</c:v>
                </c:pt>
                <c:pt idx="4">
                  <c:v>4.3557168784029036E-2</c:v>
                </c:pt>
                <c:pt idx="5">
                  <c:v>4.6279491833030852E-2</c:v>
                </c:pt>
                <c:pt idx="6">
                  <c:v>4.779411764705882E-2</c:v>
                </c:pt>
                <c:pt idx="7">
                  <c:v>7.0577451879010086E-2</c:v>
                </c:pt>
                <c:pt idx="8">
                  <c:v>6.7219152854511965E-2</c:v>
                </c:pt>
                <c:pt idx="9">
                  <c:v>8.8888888888888892E-2</c:v>
                </c:pt>
                <c:pt idx="10">
                  <c:v>0.29166666666666669</c:v>
                </c:pt>
              </c:numCache>
            </c:numRef>
          </c:val>
          <c:extLst>
            <c:ext xmlns:c16="http://schemas.microsoft.com/office/drawing/2014/chart" uri="{C3380CC4-5D6E-409C-BE32-E72D297353CC}">
              <c16:uniqueId val="{0000000C-33F8-43E1-9C45-CF812901C234}"/>
            </c:ext>
          </c:extLst>
        </c:ser>
        <c:dLbls>
          <c:showLegendKey val="0"/>
          <c:showVal val="0"/>
          <c:showCatName val="0"/>
          <c:showSerName val="0"/>
          <c:showPercent val="0"/>
          <c:showBubbleSize val="0"/>
        </c:dLbls>
        <c:gapWidth val="60"/>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ysClr val="windowText" lastClr="000000">
              <a:lumMod val="50000"/>
              <a:lumOff val="50000"/>
            </a:sysClr>
          </a:solidFill>
        </a:ln>
      </c:spPr>
    </c:plotArea>
    <c:legend>
      <c:legendPos val="t"/>
      <c:layout>
        <c:manualLayout>
          <c:xMode val="edge"/>
          <c:yMode val="edge"/>
          <c:x val="0.21094464961791279"/>
          <c:y val="0.91990304096603293"/>
          <c:w val="0.60176991150442483"/>
          <c:h val="4.3939393939393938E-2"/>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0319971870606"/>
          <c:y val="0.12669030336053225"/>
          <c:w val="0.54644655414908583"/>
          <c:h val="0.72979590853841003"/>
        </c:manualLayout>
      </c:layout>
      <c:barChart>
        <c:barDir val="bar"/>
        <c:grouping val="stacked"/>
        <c:varyColors val="0"/>
        <c:ser>
          <c:idx val="0"/>
          <c:order val="0"/>
          <c:tx>
            <c:strRef>
              <c:f>'5-2課題・位置づけ'!$N$5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'5-2課題・位置づけ'!$M$6:$M$15</c:f>
              <c:strCache>
                <c:ptCount val="10"/>
                <c:pt idx="0">
                  <c:v>人材の確保・強化（n=305）</c:v>
                </c:pt>
                <c:pt idx="1">
                  <c:v>収益性の向上（n=301）</c:v>
                </c:pt>
                <c:pt idx="2">
                  <c:v>製品・サービス・技術の確保・強化（n=296）</c:v>
                </c:pt>
                <c:pt idx="3">
                  <c:v>知識・ノウハウの蓄積・共有（n=296）</c:v>
                </c:pt>
                <c:pt idx="4">
                  <c:v>市場動向の取得（n=292）</c:v>
                </c:pt>
                <c:pt idx="5">
                  <c:v>資金の確保（n=291）</c:v>
                </c:pt>
                <c:pt idx="6">
                  <c:v>設備の更新・拡張（n=292）</c:v>
                </c:pt>
                <c:pt idx="7">
                  <c:v>コーポレート・ガバナンスの強化（n=289）</c:v>
                </c:pt>
                <c:pt idx="8">
                  <c:v>サプライチェーンの再構築（n=288）</c:v>
                </c:pt>
                <c:pt idx="9">
                  <c:v>許認可等に係る規制・制度の緩和（n=286）</c:v>
                </c:pt>
              </c:strCache>
            </c:strRef>
          </c:cat>
          <c:val>
            <c:numRef>
              <c:f>'5-2課題・位置づけ'!$N$6:$N$15</c:f>
              <c:numCache>
                <c:formatCode>0.0%</c:formatCode>
                <c:ptCount val="10"/>
                <c:pt idx="0">
                  <c:v>0.68196721311475406</c:v>
                </c:pt>
                <c:pt idx="1">
                  <c:v>0.68770764119601324</c:v>
                </c:pt>
                <c:pt idx="2">
                  <c:v>0.54729729729729726</c:v>
                </c:pt>
                <c:pt idx="3">
                  <c:v>0.43243243243243246</c:v>
                </c:pt>
                <c:pt idx="4">
                  <c:v>0.30136986301369861</c:v>
                </c:pt>
                <c:pt idx="5">
                  <c:v>0.25085910652920962</c:v>
                </c:pt>
                <c:pt idx="6">
                  <c:v>0.25342465753424659</c:v>
                </c:pt>
                <c:pt idx="7">
                  <c:v>0.18685121107266436</c:v>
                </c:pt>
                <c:pt idx="8">
                  <c:v>0.10416666666666667</c:v>
                </c:pt>
                <c:pt idx="9">
                  <c:v>7.3426573426573424E-2</c:v>
                </c:pt>
              </c:numCache>
            </c:numRef>
          </c:val>
          <c:extLst>
            <c:ext xmlns:c16="http://schemas.microsoft.com/office/drawing/2014/chart" uri="{C3380CC4-5D6E-409C-BE32-E72D297353CC}">
              <c16:uniqueId val="{00000000-7564-44AD-9497-D5C9A1220CB9}"/>
            </c:ext>
          </c:extLst>
        </c:ser>
        <c:ser>
          <c:idx val="2"/>
          <c:order val="1"/>
          <c:tx>
            <c:strRef>
              <c:f>'5-2課題・位置づけ'!$O$5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'5-2課題・位置づけ'!$M$6:$M$15</c:f>
              <c:strCache>
                <c:ptCount val="10"/>
                <c:pt idx="0">
                  <c:v>人材の確保・強化（n=305）</c:v>
                </c:pt>
                <c:pt idx="1">
                  <c:v>収益性の向上（n=301）</c:v>
                </c:pt>
                <c:pt idx="2">
                  <c:v>製品・サービス・技術の確保・強化（n=296）</c:v>
                </c:pt>
                <c:pt idx="3">
                  <c:v>知識・ノウハウの蓄積・共有（n=296）</c:v>
                </c:pt>
                <c:pt idx="4">
                  <c:v>市場動向の取得（n=292）</c:v>
                </c:pt>
                <c:pt idx="5">
                  <c:v>資金の確保（n=291）</c:v>
                </c:pt>
                <c:pt idx="6">
                  <c:v>設備の更新・拡張（n=292）</c:v>
                </c:pt>
                <c:pt idx="7">
                  <c:v>コーポレート・ガバナンスの強化（n=289）</c:v>
                </c:pt>
                <c:pt idx="8">
                  <c:v>サプライチェーンの再構築（n=288）</c:v>
                </c:pt>
                <c:pt idx="9">
                  <c:v>許認可等に係る規制・制度の緩和（n=286）</c:v>
                </c:pt>
              </c:strCache>
            </c:strRef>
          </c:cat>
          <c:val>
            <c:numRef>
              <c:f>'5-2課題・位置づけ'!$O$6:$O$15</c:f>
              <c:numCache>
                <c:formatCode>0.0%</c:formatCode>
                <c:ptCount val="10"/>
                <c:pt idx="0">
                  <c:v>0.24918032786885247</c:v>
                </c:pt>
                <c:pt idx="1">
                  <c:v>0.24916943521594684</c:v>
                </c:pt>
                <c:pt idx="2">
                  <c:v>0.34121621621621623</c:v>
                </c:pt>
                <c:pt idx="3">
                  <c:v>0.46621621621621623</c:v>
                </c:pt>
                <c:pt idx="4">
                  <c:v>0.40068493150684931</c:v>
                </c:pt>
                <c:pt idx="5">
                  <c:v>0.29896907216494845</c:v>
                </c:pt>
                <c:pt idx="6">
                  <c:v>0.38013698630136988</c:v>
                </c:pt>
                <c:pt idx="7">
                  <c:v>0.40830449826989618</c:v>
                </c:pt>
                <c:pt idx="8">
                  <c:v>0.29166666666666669</c:v>
                </c:pt>
                <c:pt idx="9">
                  <c:v>0.19230769230769232</c:v>
                </c:pt>
              </c:numCache>
            </c:numRef>
          </c:val>
          <c:extLst>
            <c:ext xmlns:c16="http://schemas.microsoft.com/office/drawing/2014/chart" uri="{C3380CC4-5D6E-409C-BE32-E72D297353CC}">
              <c16:uniqueId val="{00000001-7564-44AD-9497-D5C9A1220CB9}"/>
            </c:ext>
          </c:extLst>
        </c:ser>
        <c:ser>
          <c:idx val="1"/>
          <c:order val="2"/>
          <c:tx>
            <c:strRef>
              <c:f>'5-2課題・位置づけ'!$P$5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'5-2課題・位置づけ'!$M$6:$M$15</c:f>
              <c:strCache>
                <c:ptCount val="10"/>
                <c:pt idx="0">
                  <c:v>人材の確保・強化（n=305）</c:v>
                </c:pt>
                <c:pt idx="1">
                  <c:v>収益性の向上（n=301）</c:v>
                </c:pt>
                <c:pt idx="2">
                  <c:v>製品・サービス・技術の確保・強化（n=296）</c:v>
                </c:pt>
                <c:pt idx="3">
                  <c:v>知識・ノウハウの蓄積・共有（n=296）</c:v>
                </c:pt>
                <c:pt idx="4">
                  <c:v>市場動向の取得（n=292）</c:v>
                </c:pt>
                <c:pt idx="5">
                  <c:v>資金の確保（n=291）</c:v>
                </c:pt>
                <c:pt idx="6">
                  <c:v>設備の更新・拡張（n=292）</c:v>
                </c:pt>
                <c:pt idx="7">
                  <c:v>コーポレート・ガバナンスの強化（n=289）</c:v>
                </c:pt>
                <c:pt idx="8">
                  <c:v>サプライチェーンの再構築（n=288）</c:v>
                </c:pt>
                <c:pt idx="9">
                  <c:v>許認可等に係る規制・制度の緩和（n=286）</c:v>
                </c:pt>
              </c:strCache>
            </c:strRef>
          </c:cat>
          <c:val>
            <c:numRef>
              <c:f>'5-2課題・位置づけ'!$P$6:$P$15</c:f>
              <c:numCache>
                <c:formatCode>0.0%</c:formatCode>
                <c:ptCount val="10"/>
                <c:pt idx="0">
                  <c:v>3.2786885245901641E-2</c:v>
                </c:pt>
                <c:pt idx="1">
                  <c:v>2.6578073089700997E-2</c:v>
                </c:pt>
                <c:pt idx="2">
                  <c:v>7.0945945945945943E-2</c:v>
                </c:pt>
                <c:pt idx="3">
                  <c:v>6.7567567567567571E-2</c:v>
                </c:pt>
                <c:pt idx="4">
                  <c:v>0.2089041095890411</c:v>
                </c:pt>
                <c:pt idx="5">
                  <c:v>0.29209621993127149</c:v>
                </c:pt>
                <c:pt idx="6">
                  <c:v>0.25342465753424659</c:v>
                </c:pt>
                <c:pt idx="7">
                  <c:v>0.28719723183391005</c:v>
                </c:pt>
                <c:pt idx="8">
                  <c:v>0.38194444444444442</c:v>
                </c:pt>
                <c:pt idx="9">
                  <c:v>0.45104895104895104</c:v>
                </c:pt>
              </c:numCache>
            </c:numRef>
          </c:val>
          <c:extLst>
            <c:ext xmlns:c16="http://schemas.microsoft.com/office/drawing/2014/chart" uri="{C3380CC4-5D6E-409C-BE32-E72D297353CC}">
              <c16:uniqueId val="{00000002-7564-44AD-9497-D5C9A1220CB9}"/>
            </c:ext>
          </c:extLst>
        </c:ser>
        <c:ser>
          <c:idx val="3"/>
          <c:order val="3"/>
          <c:tx>
            <c:strRef>
              <c:f>'5-2課題・位置づけ'!$Q$5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7564-44AD-9497-D5C9A1220CB9}"/>
                </c:ext>
              </c:extLst>
            </c:dLbl>
            <c:dLbl>
              <c:idx val="1"/>
              <c:delete val="1"/>
              <c:extLst>
                <c:ext xmlns:c15="http://schemas.microsoft.com/office/drawing/2012/chart" uri="{CE6537A1-D6FC-4f65-9D91-7224C49458BB}"/>
                <c:ext xmlns:c16="http://schemas.microsoft.com/office/drawing/2014/chart" uri="{C3380CC4-5D6E-409C-BE32-E72D297353CC}">
                  <c16:uniqueId val="{00000004-7564-44AD-9497-D5C9A1220CB9}"/>
                </c:ext>
              </c:extLst>
            </c:dLbl>
            <c:dLbl>
              <c:idx val="2"/>
              <c:delete val="1"/>
              <c:extLst>
                <c:ext xmlns:c15="http://schemas.microsoft.com/office/drawing/2012/chart" uri="{CE6537A1-D6FC-4f65-9D91-7224C49458BB}"/>
                <c:ext xmlns:c16="http://schemas.microsoft.com/office/drawing/2014/chart" uri="{C3380CC4-5D6E-409C-BE32-E72D297353CC}">
                  <c16:uniqueId val="{00000005-7564-44AD-9497-D5C9A1220CB9}"/>
                </c:ext>
              </c:extLst>
            </c:dLbl>
            <c:dLbl>
              <c:idx val="3"/>
              <c:delete val="1"/>
              <c:extLst>
                <c:ext xmlns:c15="http://schemas.microsoft.com/office/drawing/2012/chart" uri="{CE6537A1-D6FC-4f65-9D91-7224C49458BB}"/>
                <c:ext xmlns:c16="http://schemas.microsoft.com/office/drawing/2014/chart" uri="{C3380CC4-5D6E-409C-BE32-E72D297353CC}">
                  <c16:uniqueId val="{00000006-7564-44AD-9497-D5C9A1220CB9}"/>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'5-2課題・位置づけ'!$M$6:$M$15</c:f>
              <c:strCache>
                <c:ptCount val="10"/>
                <c:pt idx="0">
                  <c:v>人材の確保・強化（n=305）</c:v>
                </c:pt>
                <c:pt idx="1">
                  <c:v>収益性の向上（n=301）</c:v>
                </c:pt>
                <c:pt idx="2">
                  <c:v>製品・サービス・技術の確保・強化（n=296）</c:v>
                </c:pt>
                <c:pt idx="3">
                  <c:v>知識・ノウハウの蓄積・共有（n=296）</c:v>
                </c:pt>
                <c:pt idx="4">
                  <c:v>市場動向の取得（n=292）</c:v>
                </c:pt>
                <c:pt idx="5">
                  <c:v>資金の確保（n=291）</c:v>
                </c:pt>
                <c:pt idx="6">
                  <c:v>設備の更新・拡張（n=292）</c:v>
                </c:pt>
                <c:pt idx="7">
                  <c:v>コーポレート・ガバナンスの強化（n=289）</c:v>
                </c:pt>
                <c:pt idx="8">
                  <c:v>サプライチェーンの再構築（n=288）</c:v>
                </c:pt>
                <c:pt idx="9">
                  <c:v>許認可等に係る規制・制度の緩和（n=286）</c:v>
                </c:pt>
              </c:strCache>
            </c:strRef>
          </c:cat>
          <c:val>
            <c:numRef>
              <c:f>'5-2課題・位置づけ'!$Q$6:$Q$15</c:f>
              <c:numCache>
                <c:formatCode>0.0%</c:formatCode>
                <c:ptCount val="10"/>
                <c:pt idx="0">
                  <c:v>1.9672131147540985E-2</c:v>
                </c:pt>
                <c:pt idx="1">
                  <c:v>1.6611295681063124E-2</c:v>
                </c:pt>
                <c:pt idx="2">
                  <c:v>1.3513513513513514E-2</c:v>
                </c:pt>
                <c:pt idx="3">
                  <c:v>1.6891891891891893E-2</c:v>
                </c:pt>
                <c:pt idx="4">
                  <c:v>4.7945205479452052E-2</c:v>
                </c:pt>
                <c:pt idx="5">
                  <c:v>0.11683848797250859</c:v>
                </c:pt>
                <c:pt idx="6">
                  <c:v>7.1917808219178078E-2</c:v>
                </c:pt>
                <c:pt idx="7">
                  <c:v>7.2664359861591699E-2</c:v>
                </c:pt>
                <c:pt idx="8">
                  <c:v>0.15625</c:v>
                </c:pt>
                <c:pt idx="9">
                  <c:v>0.19580419580419581</c:v>
                </c:pt>
              </c:numCache>
            </c:numRef>
          </c:val>
          <c:extLst>
            <c:ext xmlns:c16="http://schemas.microsoft.com/office/drawing/2014/chart" uri="{C3380CC4-5D6E-409C-BE32-E72D297353CC}">
              <c16:uniqueId val="{00000007-7564-44AD-9497-D5C9A1220CB9}"/>
            </c:ext>
          </c:extLst>
        </c:ser>
        <c:ser>
          <c:idx val="4"/>
          <c:order val="4"/>
          <c:tx>
            <c:strRef>
              <c:f>'5-2課題・位置づけ'!$R$5</c:f>
              <c:strCache>
                <c:ptCount val="1"/>
                <c:pt idx="0">
                  <c:v>どちらともいえない</c:v>
                </c:pt>
              </c:strCache>
            </c:strRef>
          </c:tx>
          <c:spPr>
            <a:solidFill>
              <a:schemeClr val="bg1"/>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7564-44AD-9497-D5C9A1220CB9}"/>
                </c:ext>
              </c:extLst>
            </c:dLbl>
            <c:dLbl>
              <c:idx val="1"/>
              <c:delete val="1"/>
              <c:extLst>
                <c:ext xmlns:c15="http://schemas.microsoft.com/office/drawing/2012/chart" uri="{CE6537A1-D6FC-4f65-9D91-7224C49458BB}"/>
                <c:ext xmlns:c16="http://schemas.microsoft.com/office/drawing/2014/chart" uri="{C3380CC4-5D6E-409C-BE32-E72D297353CC}">
                  <c16:uniqueId val="{00000009-7564-44AD-9497-D5C9A1220CB9}"/>
                </c:ext>
              </c:extLst>
            </c:dLbl>
            <c:dLbl>
              <c:idx val="3"/>
              <c:delete val="1"/>
              <c:extLst>
                <c:ext xmlns:c15="http://schemas.microsoft.com/office/drawing/2012/chart" uri="{CE6537A1-D6FC-4f65-9D91-7224C49458BB}"/>
                <c:ext xmlns:c16="http://schemas.microsoft.com/office/drawing/2014/chart" uri="{C3380CC4-5D6E-409C-BE32-E72D297353CC}">
                  <c16:uniqueId val="{0000000A-7564-44AD-9497-D5C9A1220CB9}"/>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'5-2課題・位置づけ'!$M$6:$M$15</c:f>
              <c:strCache>
                <c:ptCount val="10"/>
                <c:pt idx="0">
                  <c:v>人材の確保・強化（n=305）</c:v>
                </c:pt>
                <c:pt idx="1">
                  <c:v>収益性の向上（n=301）</c:v>
                </c:pt>
                <c:pt idx="2">
                  <c:v>製品・サービス・技術の確保・強化（n=296）</c:v>
                </c:pt>
                <c:pt idx="3">
                  <c:v>知識・ノウハウの蓄積・共有（n=296）</c:v>
                </c:pt>
                <c:pt idx="4">
                  <c:v>市場動向の取得（n=292）</c:v>
                </c:pt>
                <c:pt idx="5">
                  <c:v>資金の確保（n=291）</c:v>
                </c:pt>
                <c:pt idx="6">
                  <c:v>設備の更新・拡張（n=292）</c:v>
                </c:pt>
                <c:pt idx="7">
                  <c:v>コーポレート・ガバナンスの強化（n=289）</c:v>
                </c:pt>
                <c:pt idx="8">
                  <c:v>サプライチェーンの再構築（n=288）</c:v>
                </c:pt>
                <c:pt idx="9">
                  <c:v>許認可等に係る規制・制度の緩和（n=286）</c:v>
                </c:pt>
              </c:strCache>
            </c:strRef>
          </c:cat>
          <c:val>
            <c:numRef>
              <c:f>'5-2課題・位置づけ'!$R$6:$R$15</c:f>
              <c:numCache>
                <c:formatCode>0.0%</c:formatCode>
                <c:ptCount val="10"/>
                <c:pt idx="0">
                  <c:v>1.6393442622950821E-2</c:v>
                </c:pt>
                <c:pt idx="1">
                  <c:v>1.9933554817275746E-2</c:v>
                </c:pt>
                <c:pt idx="2">
                  <c:v>2.7027027027027029E-2</c:v>
                </c:pt>
                <c:pt idx="3">
                  <c:v>1.6891891891891893E-2</c:v>
                </c:pt>
                <c:pt idx="4">
                  <c:v>4.1095890410958902E-2</c:v>
                </c:pt>
                <c:pt idx="5">
                  <c:v>4.1237113402061855E-2</c:v>
                </c:pt>
                <c:pt idx="6">
                  <c:v>4.1095890410958902E-2</c:v>
                </c:pt>
                <c:pt idx="7">
                  <c:v>4.4982698961937718E-2</c:v>
                </c:pt>
                <c:pt idx="8">
                  <c:v>6.5972222222222224E-2</c:v>
                </c:pt>
                <c:pt idx="9">
                  <c:v>8.7412587412587409E-2</c:v>
                </c:pt>
              </c:numCache>
            </c:numRef>
          </c:val>
          <c:extLst>
            <c:ext xmlns:c16="http://schemas.microsoft.com/office/drawing/2014/chart" uri="{C3380CC4-5D6E-409C-BE32-E72D297353CC}">
              <c16:uniqueId val="{0000000B-7564-44AD-9497-D5C9A1220CB9}"/>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6059576719576716"/>
          <c:h val="7.797009242686739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99143121815655"/>
          <c:y val="0.16028724472980968"/>
          <c:w val="0.85779596177928752"/>
          <c:h val="0.56645184858700515"/>
        </c:manualLayout>
      </c:layout>
      <c:barChart>
        <c:barDir val="col"/>
        <c:grouping val="clustered"/>
        <c:varyColors val="0"/>
        <c:ser>
          <c:idx val="0"/>
          <c:order val="0"/>
          <c:spPr>
            <a:solidFill>
              <a:schemeClr val="accent5">
                <a:lumMod val="60000"/>
                <a:lumOff val="40000"/>
              </a:schemeClr>
            </a:solidFill>
            <a:ln w="31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S UI Gothic" panose="020B0600070205080204" pitchFamily="50" charset="-128"/>
                    <a:ea typeface="MS UI Gothic" panose="020B060007020508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'1-4設立年'!$A$20:$A$35</c:f>
              <c:strCache>
                <c:ptCount val="16"/>
                <c:pt idx="0">
                  <c:v>～1880年</c:v>
                </c:pt>
                <c:pt idx="1">
                  <c:v>～1890年</c:v>
                </c:pt>
                <c:pt idx="2">
                  <c:v>～1900年</c:v>
                </c:pt>
                <c:pt idx="3">
                  <c:v>～1910年</c:v>
                </c:pt>
                <c:pt idx="4">
                  <c:v>～1920年</c:v>
                </c:pt>
                <c:pt idx="5">
                  <c:v>～1930年</c:v>
                </c:pt>
                <c:pt idx="6">
                  <c:v>～1940年</c:v>
                </c:pt>
                <c:pt idx="7">
                  <c:v>～1950年</c:v>
                </c:pt>
                <c:pt idx="8">
                  <c:v>～1960年</c:v>
                </c:pt>
                <c:pt idx="9">
                  <c:v>～1970年</c:v>
                </c:pt>
                <c:pt idx="10">
                  <c:v>～1980年</c:v>
                </c:pt>
                <c:pt idx="11">
                  <c:v>～1990年</c:v>
                </c:pt>
                <c:pt idx="12">
                  <c:v>～2000年</c:v>
                </c:pt>
                <c:pt idx="13">
                  <c:v>～2010年</c:v>
                </c:pt>
                <c:pt idx="14">
                  <c:v>～2020年</c:v>
                </c:pt>
                <c:pt idx="15">
                  <c:v>2021年～</c:v>
                </c:pt>
              </c:strCache>
            </c:strRef>
          </c:cat>
          <c:val>
            <c:numRef>
              <c:f>'1-4設立年'!$B$20:$B$35</c:f>
              <c:numCache>
                <c:formatCode>General</c:formatCode>
                <c:ptCount val="16"/>
                <c:pt idx="0">
                  <c:v>2</c:v>
                </c:pt>
                <c:pt idx="1">
                  <c:v>1</c:v>
                </c:pt>
                <c:pt idx="2">
                  <c:v>1</c:v>
                </c:pt>
                <c:pt idx="3">
                  <c:v>4</c:v>
                </c:pt>
                <c:pt idx="4">
                  <c:v>9</c:v>
                </c:pt>
                <c:pt idx="5">
                  <c:v>8</c:v>
                </c:pt>
                <c:pt idx="6">
                  <c:v>20</c:v>
                </c:pt>
                <c:pt idx="7">
                  <c:v>55</c:v>
                </c:pt>
                <c:pt idx="8">
                  <c:v>60</c:v>
                </c:pt>
                <c:pt idx="9">
                  <c:v>91</c:v>
                </c:pt>
                <c:pt idx="10">
                  <c:v>124</c:v>
                </c:pt>
                <c:pt idx="11">
                  <c:v>204</c:v>
                </c:pt>
                <c:pt idx="12">
                  <c:v>173</c:v>
                </c:pt>
                <c:pt idx="13">
                  <c:v>183</c:v>
                </c:pt>
                <c:pt idx="14">
                  <c:v>102</c:v>
                </c:pt>
                <c:pt idx="15">
                  <c:v>7</c:v>
                </c:pt>
              </c:numCache>
            </c:numRef>
          </c:val>
          <c:extLst>
            <c:ext xmlns:c16="http://schemas.microsoft.com/office/drawing/2014/chart" uri="{C3380CC4-5D6E-409C-BE32-E72D297353CC}">
              <c16:uniqueId val="{00000000-A01C-41B6-AE30-480E4DDD0EB1}"/>
            </c:ext>
          </c:extLst>
        </c:ser>
        <c:dLbls>
          <c:showLegendKey val="0"/>
          <c:showVal val="0"/>
          <c:showCatName val="0"/>
          <c:showSerName val="0"/>
          <c:showPercent val="0"/>
          <c:showBubbleSize val="0"/>
        </c:dLbls>
        <c:gapWidth val="60"/>
        <c:overlap val="-15"/>
        <c:axId val="595987120"/>
        <c:axId val="595989088"/>
      </c:barChart>
      <c:catAx>
        <c:axId val="5959871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595989088"/>
        <c:crosses val="autoZero"/>
        <c:auto val="1"/>
        <c:lblAlgn val="ctr"/>
        <c:lblOffset val="100"/>
        <c:noMultiLvlLbl val="0"/>
      </c:catAx>
      <c:valAx>
        <c:axId val="595989088"/>
        <c:scaling>
          <c:orientation val="minMax"/>
        </c:scaling>
        <c:delete val="0"/>
        <c:axPos val="l"/>
        <c:majorGridlines>
          <c:spPr>
            <a:ln w="3175" cap="flat" cmpd="sng" algn="ctr">
              <a:solidFill>
                <a:schemeClr val="tx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UI Gothic" panose="020B0600070205080204" pitchFamily="50" charset="-128"/>
                <a:ea typeface="MS UI Gothic" panose="020B0600070205080204" pitchFamily="50" charset="-128"/>
                <a:cs typeface="+mn-cs"/>
              </a:defRPr>
            </a:pPr>
            <a:endParaRPr lang="ja-JP"/>
          </a:p>
        </c:txPr>
        <c:crossAx val="595987120"/>
        <c:crosses val="autoZero"/>
        <c:crossBetween val="between"/>
      </c:valAx>
      <c:spPr>
        <a:noFill/>
        <a:ln w="12700">
          <a:solidFill>
            <a:schemeClr val="tx1"/>
          </a:solidFill>
        </a:ln>
        <a:effectLst/>
      </c:spPr>
    </c:plotArea>
    <c:plotVisOnly val="1"/>
    <c:dispBlanksAs val="gap"/>
    <c:showDLblsOverMax val="0"/>
  </c:chart>
  <c:spPr>
    <a:noFill/>
    <a:ln w="9525" cap="flat" cmpd="sng" algn="ctr">
      <a:noFill/>
      <a:round/>
    </a:ln>
    <a:effectLst/>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53375527426159"/>
          <c:y val="0.12669030336053225"/>
          <c:w val="0.56601599859353013"/>
          <c:h val="0.72979590853841003"/>
        </c:manualLayout>
      </c:layout>
      <c:barChart>
        <c:barDir val="bar"/>
        <c:grouping val="stacked"/>
        <c:varyColors val="0"/>
        <c:ser>
          <c:idx val="0"/>
          <c:order val="0"/>
          <c:tx>
            <c:strRef>
              <c:f>'5-2課題・位置づけ'!$N$5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'5-2課題・位置づけ'!$M$28:$M$37</c:f>
              <c:strCache>
                <c:ptCount val="10"/>
                <c:pt idx="0">
                  <c:v>人材の確保・強化（n=181）</c:v>
                </c:pt>
                <c:pt idx="1">
                  <c:v>収益性の向上（n=175）</c:v>
                </c:pt>
                <c:pt idx="2">
                  <c:v>製品・サービス・技術の確保・強化（n=178）</c:v>
                </c:pt>
                <c:pt idx="3">
                  <c:v>知識・ノウハウの蓄積・共有（n=176）</c:v>
                </c:pt>
                <c:pt idx="4">
                  <c:v>市場動向の取得（n=172）</c:v>
                </c:pt>
                <c:pt idx="5">
                  <c:v>資金の確保（n=171）</c:v>
                </c:pt>
                <c:pt idx="6">
                  <c:v>設備の更新・拡張（n=172）</c:v>
                </c:pt>
                <c:pt idx="7">
                  <c:v>コーポレート・ガバナンスの強化（n=171）</c:v>
                </c:pt>
                <c:pt idx="8">
                  <c:v>サプライチェーンの再構築（n=172）</c:v>
                </c:pt>
                <c:pt idx="9">
                  <c:v>許認可等に係る規制・制度の緩和（n=171）</c:v>
                </c:pt>
              </c:strCache>
            </c:strRef>
          </c:cat>
          <c:val>
            <c:numRef>
              <c:f>'5-2課題・位置づけ'!$N$28:$N$37</c:f>
              <c:numCache>
                <c:formatCode>0.0%</c:formatCode>
                <c:ptCount val="10"/>
                <c:pt idx="0">
                  <c:v>0.68508287292817682</c:v>
                </c:pt>
                <c:pt idx="1">
                  <c:v>0.58285714285714285</c:v>
                </c:pt>
                <c:pt idx="2">
                  <c:v>0.52247191011235961</c:v>
                </c:pt>
                <c:pt idx="3">
                  <c:v>0.41477272727272729</c:v>
                </c:pt>
                <c:pt idx="4">
                  <c:v>0.2441860465116279</c:v>
                </c:pt>
                <c:pt idx="5">
                  <c:v>0.21052631578947367</c:v>
                </c:pt>
                <c:pt idx="6">
                  <c:v>0.11627906976744186</c:v>
                </c:pt>
                <c:pt idx="7">
                  <c:v>0.12280701754385964</c:v>
                </c:pt>
                <c:pt idx="8">
                  <c:v>8.7209302325581398E-2</c:v>
                </c:pt>
                <c:pt idx="9">
                  <c:v>4.6783625730994149E-2</c:v>
                </c:pt>
              </c:numCache>
            </c:numRef>
          </c:val>
          <c:extLst>
            <c:ext xmlns:c16="http://schemas.microsoft.com/office/drawing/2014/chart" uri="{C3380CC4-5D6E-409C-BE32-E72D297353CC}">
              <c16:uniqueId val="{00000000-B7D0-4D3E-B7AE-B4C5F28ABE8C}"/>
            </c:ext>
          </c:extLst>
        </c:ser>
        <c:ser>
          <c:idx val="2"/>
          <c:order val="1"/>
          <c:tx>
            <c:strRef>
              <c:f>'5-2課題・位置づけ'!$O$5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'5-2課題・位置づけ'!$M$28:$M$37</c:f>
              <c:strCache>
                <c:ptCount val="10"/>
                <c:pt idx="0">
                  <c:v>人材の確保・強化（n=181）</c:v>
                </c:pt>
                <c:pt idx="1">
                  <c:v>収益性の向上（n=175）</c:v>
                </c:pt>
                <c:pt idx="2">
                  <c:v>製品・サービス・技術の確保・強化（n=178）</c:v>
                </c:pt>
                <c:pt idx="3">
                  <c:v>知識・ノウハウの蓄積・共有（n=176）</c:v>
                </c:pt>
                <c:pt idx="4">
                  <c:v>市場動向の取得（n=172）</c:v>
                </c:pt>
                <c:pt idx="5">
                  <c:v>資金の確保（n=171）</c:v>
                </c:pt>
                <c:pt idx="6">
                  <c:v>設備の更新・拡張（n=172）</c:v>
                </c:pt>
                <c:pt idx="7">
                  <c:v>コーポレート・ガバナンスの強化（n=171）</c:v>
                </c:pt>
                <c:pt idx="8">
                  <c:v>サプライチェーンの再構築（n=172）</c:v>
                </c:pt>
                <c:pt idx="9">
                  <c:v>許認可等に係る規制・制度の緩和（n=171）</c:v>
                </c:pt>
              </c:strCache>
            </c:strRef>
          </c:cat>
          <c:val>
            <c:numRef>
              <c:f>'5-2課題・位置づけ'!$O$28:$O$37</c:f>
              <c:numCache>
                <c:formatCode>0.0%</c:formatCode>
                <c:ptCount val="10"/>
                <c:pt idx="0">
                  <c:v>0.24309392265193369</c:v>
                </c:pt>
                <c:pt idx="1">
                  <c:v>0.31428571428571428</c:v>
                </c:pt>
                <c:pt idx="2">
                  <c:v>0.37640449438202245</c:v>
                </c:pt>
                <c:pt idx="3">
                  <c:v>0.42613636363636365</c:v>
                </c:pt>
                <c:pt idx="4">
                  <c:v>0.44767441860465118</c:v>
                </c:pt>
                <c:pt idx="5">
                  <c:v>0.2807017543859649</c:v>
                </c:pt>
                <c:pt idx="6">
                  <c:v>0.33720930232558138</c:v>
                </c:pt>
                <c:pt idx="7">
                  <c:v>0.40350877192982454</c:v>
                </c:pt>
                <c:pt idx="8">
                  <c:v>0.2558139534883721</c:v>
                </c:pt>
                <c:pt idx="9">
                  <c:v>0.15789473684210525</c:v>
                </c:pt>
              </c:numCache>
            </c:numRef>
          </c:val>
          <c:extLst>
            <c:ext xmlns:c16="http://schemas.microsoft.com/office/drawing/2014/chart" uri="{C3380CC4-5D6E-409C-BE32-E72D297353CC}">
              <c16:uniqueId val="{00000001-B7D0-4D3E-B7AE-B4C5F28ABE8C}"/>
            </c:ext>
          </c:extLst>
        </c:ser>
        <c:ser>
          <c:idx val="1"/>
          <c:order val="2"/>
          <c:tx>
            <c:strRef>
              <c:f>'5-2課題・位置づけ'!$P$5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'5-2課題・位置づけ'!$M$28:$M$37</c:f>
              <c:strCache>
                <c:ptCount val="10"/>
                <c:pt idx="0">
                  <c:v>人材の確保・強化（n=181）</c:v>
                </c:pt>
                <c:pt idx="1">
                  <c:v>収益性の向上（n=175）</c:v>
                </c:pt>
                <c:pt idx="2">
                  <c:v>製品・サービス・技術の確保・強化（n=178）</c:v>
                </c:pt>
                <c:pt idx="3">
                  <c:v>知識・ノウハウの蓄積・共有（n=176）</c:v>
                </c:pt>
                <c:pt idx="4">
                  <c:v>市場動向の取得（n=172）</c:v>
                </c:pt>
                <c:pt idx="5">
                  <c:v>資金の確保（n=171）</c:v>
                </c:pt>
                <c:pt idx="6">
                  <c:v>設備の更新・拡張（n=172）</c:v>
                </c:pt>
                <c:pt idx="7">
                  <c:v>コーポレート・ガバナンスの強化（n=171）</c:v>
                </c:pt>
                <c:pt idx="8">
                  <c:v>サプライチェーンの再構築（n=172）</c:v>
                </c:pt>
                <c:pt idx="9">
                  <c:v>許認可等に係る規制・制度の緩和（n=171）</c:v>
                </c:pt>
              </c:strCache>
            </c:strRef>
          </c:cat>
          <c:val>
            <c:numRef>
              <c:f>'5-2課題・位置づけ'!$P$28:$P$37</c:f>
              <c:numCache>
                <c:formatCode>0.0%</c:formatCode>
                <c:ptCount val="10"/>
                <c:pt idx="0">
                  <c:v>3.8674033149171269E-2</c:v>
                </c:pt>
                <c:pt idx="1">
                  <c:v>6.2857142857142861E-2</c:v>
                </c:pt>
                <c:pt idx="2">
                  <c:v>6.741573033707865E-2</c:v>
                </c:pt>
                <c:pt idx="3">
                  <c:v>0.13636363636363635</c:v>
                </c:pt>
                <c:pt idx="4">
                  <c:v>0.2441860465116279</c:v>
                </c:pt>
                <c:pt idx="5">
                  <c:v>0.32748538011695905</c:v>
                </c:pt>
                <c:pt idx="6">
                  <c:v>0.34883720930232559</c:v>
                </c:pt>
                <c:pt idx="7">
                  <c:v>0.31578947368421051</c:v>
                </c:pt>
                <c:pt idx="8">
                  <c:v>0.37209302325581395</c:v>
                </c:pt>
                <c:pt idx="9">
                  <c:v>0.46198830409356723</c:v>
                </c:pt>
              </c:numCache>
            </c:numRef>
          </c:val>
          <c:extLst>
            <c:ext xmlns:c16="http://schemas.microsoft.com/office/drawing/2014/chart" uri="{C3380CC4-5D6E-409C-BE32-E72D297353CC}">
              <c16:uniqueId val="{00000002-B7D0-4D3E-B7AE-B4C5F28ABE8C}"/>
            </c:ext>
          </c:extLst>
        </c:ser>
        <c:ser>
          <c:idx val="3"/>
          <c:order val="3"/>
          <c:tx>
            <c:strRef>
              <c:f>'5-2課題・位置づけ'!$Q$5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B7D0-4D3E-B7AE-B4C5F28ABE8C}"/>
                </c:ext>
              </c:extLst>
            </c:dLbl>
            <c:dLbl>
              <c:idx val="1"/>
              <c:delete val="1"/>
              <c:extLst>
                <c:ext xmlns:c15="http://schemas.microsoft.com/office/drawing/2012/chart" uri="{CE6537A1-D6FC-4f65-9D91-7224C49458BB}"/>
                <c:ext xmlns:c16="http://schemas.microsoft.com/office/drawing/2014/chart" uri="{C3380CC4-5D6E-409C-BE32-E72D297353CC}">
                  <c16:uniqueId val="{00000004-B7D0-4D3E-B7AE-B4C5F28ABE8C}"/>
                </c:ext>
              </c:extLst>
            </c:dLbl>
            <c:dLbl>
              <c:idx val="2"/>
              <c:delete val="1"/>
              <c:extLst>
                <c:ext xmlns:c15="http://schemas.microsoft.com/office/drawing/2012/chart" uri="{CE6537A1-D6FC-4f65-9D91-7224C49458BB}"/>
                <c:ext xmlns:c16="http://schemas.microsoft.com/office/drawing/2014/chart" uri="{C3380CC4-5D6E-409C-BE32-E72D297353CC}">
                  <c16:uniqueId val="{00000005-B7D0-4D3E-B7AE-B4C5F28ABE8C}"/>
                </c:ext>
              </c:extLst>
            </c:dLbl>
            <c:dLbl>
              <c:idx val="3"/>
              <c:delete val="1"/>
              <c:extLst>
                <c:ext xmlns:c15="http://schemas.microsoft.com/office/drawing/2012/chart" uri="{CE6537A1-D6FC-4f65-9D91-7224C49458BB}"/>
                <c:ext xmlns:c16="http://schemas.microsoft.com/office/drawing/2014/chart" uri="{C3380CC4-5D6E-409C-BE32-E72D297353CC}">
                  <c16:uniqueId val="{00000006-B7D0-4D3E-B7AE-B4C5F28ABE8C}"/>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'5-2課題・位置づけ'!$M$28:$M$37</c:f>
              <c:strCache>
                <c:ptCount val="10"/>
                <c:pt idx="0">
                  <c:v>人材の確保・強化（n=181）</c:v>
                </c:pt>
                <c:pt idx="1">
                  <c:v>収益性の向上（n=175）</c:v>
                </c:pt>
                <c:pt idx="2">
                  <c:v>製品・サービス・技術の確保・強化（n=178）</c:v>
                </c:pt>
                <c:pt idx="3">
                  <c:v>知識・ノウハウの蓄積・共有（n=176）</c:v>
                </c:pt>
                <c:pt idx="4">
                  <c:v>市場動向の取得（n=172）</c:v>
                </c:pt>
                <c:pt idx="5">
                  <c:v>資金の確保（n=171）</c:v>
                </c:pt>
                <c:pt idx="6">
                  <c:v>設備の更新・拡張（n=172）</c:v>
                </c:pt>
                <c:pt idx="7">
                  <c:v>コーポレート・ガバナンスの強化（n=171）</c:v>
                </c:pt>
                <c:pt idx="8">
                  <c:v>サプライチェーンの再構築（n=172）</c:v>
                </c:pt>
                <c:pt idx="9">
                  <c:v>許認可等に係る規制・制度の緩和（n=171）</c:v>
                </c:pt>
              </c:strCache>
            </c:strRef>
          </c:cat>
          <c:val>
            <c:numRef>
              <c:f>'5-2課題・位置づけ'!$Q$28:$Q$37</c:f>
              <c:numCache>
                <c:formatCode>0.0%</c:formatCode>
                <c:ptCount val="10"/>
                <c:pt idx="0">
                  <c:v>2.7624309392265192E-2</c:v>
                </c:pt>
                <c:pt idx="1">
                  <c:v>2.8571428571428571E-2</c:v>
                </c:pt>
                <c:pt idx="2">
                  <c:v>2.247191011235955E-2</c:v>
                </c:pt>
                <c:pt idx="3">
                  <c:v>1.7045454545454544E-2</c:v>
                </c:pt>
                <c:pt idx="4">
                  <c:v>4.0697674418604654E-2</c:v>
                </c:pt>
                <c:pt idx="5">
                  <c:v>0.14619883040935672</c:v>
                </c:pt>
                <c:pt idx="6">
                  <c:v>0.13953488372093023</c:v>
                </c:pt>
                <c:pt idx="7">
                  <c:v>7.0175438596491224E-2</c:v>
                </c:pt>
                <c:pt idx="8">
                  <c:v>0.20348837209302326</c:v>
                </c:pt>
                <c:pt idx="9">
                  <c:v>0.22222222222222221</c:v>
                </c:pt>
              </c:numCache>
            </c:numRef>
          </c:val>
          <c:extLst>
            <c:ext xmlns:c16="http://schemas.microsoft.com/office/drawing/2014/chart" uri="{C3380CC4-5D6E-409C-BE32-E72D297353CC}">
              <c16:uniqueId val="{00000007-B7D0-4D3E-B7AE-B4C5F28ABE8C}"/>
            </c:ext>
          </c:extLst>
        </c:ser>
        <c:ser>
          <c:idx val="4"/>
          <c:order val="4"/>
          <c:tx>
            <c:strRef>
              <c:f>'5-2課題・位置づけ'!$R$5</c:f>
              <c:strCache>
                <c:ptCount val="1"/>
                <c:pt idx="0">
                  <c:v>どちらともいえない</c:v>
                </c:pt>
              </c:strCache>
            </c:strRef>
          </c:tx>
          <c:spPr>
            <a:solidFill>
              <a:schemeClr val="bg1"/>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B7D0-4D3E-B7AE-B4C5F28ABE8C}"/>
                </c:ext>
              </c:extLst>
            </c:dLbl>
            <c:dLbl>
              <c:idx val="1"/>
              <c:delete val="1"/>
              <c:extLst>
                <c:ext xmlns:c15="http://schemas.microsoft.com/office/drawing/2012/chart" uri="{CE6537A1-D6FC-4f65-9D91-7224C49458BB}"/>
                <c:ext xmlns:c16="http://schemas.microsoft.com/office/drawing/2014/chart" uri="{C3380CC4-5D6E-409C-BE32-E72D297353CC}">
                  <c16:uniqueId val="{00000009-B7D0-4D3E-B7AE-B4C5F28ABE8C}"/>
                </c:ext>
              </c:extLst>
            </c:dLbl>
            <c:dLbl>
              <c:idx val="2"/>
              <c:delete val="1"/>
              <c:extLst>
                <c:ext xmlns:c15="http://schemas.microsoft.com/office/drawing/2012/chart" uri="{CE6537A1-D6FC-4f65-9D91-7224C49458BB}"/>
                <c:ext xmlns:c16="http://schemas.microsoft.com/office/drawing/2014/chart" uri="{C3380CC4-5D6E-409C-BE32-E72D297353CC}">
                  <c16:uniqueId val="{0000000A-B7D0-4D3E-B7AE-B4C5F28ABE8C}"/>
                </c:ext>
              </c:extLst>
            </c:dLbl>
            <c:dLbl>
              <c:idx val="3"/>
              <c:delete val="1"/>
              <c:extLst>
                <c:ext xmlns:c15="http://schemas.microsoft.com/office/drawing/2012/chart" uri="{CE6537A1-D6FC-4f65-9D91-7224C49458BB}"/>
                <c:ext xmlns:c16="http://schemas.microsoft.com/office/drawing/2014/chart" uri="{C3380CC4-5D6E-409C-BE32-E72D297353CC}">
                  <c16:uniqueId val="{0000000B-B7D0-4D3E-B7AE-B4C5F28ABE8C}"/>
                </c:ext>
              </c:extLst>
            </c:dLbl>
            <c:dLbl>
              <c:idx val="4"/>
              <c:delete val="1"/>
              <c:extLst>
                <c:ext xmlns:c15="http://schemas.microsoft.com/office/drawing/2012/chart" uri="{CE6537A1-D6FC-4f65-9D91-7224C49458BB}"/>
                <c:ext xmlns:c16="http://schemas.microsoft.com/office/drawing/2014/chart" uri="{C3380CC4-5D6E-409C-BE32-E72D297353CC}">
                  <c16:uniqueId val="{0000000C-B7D0-4D3E-B7AE-B4C5F28ABE8C}"/>
                </c:ext>
              </c:extLst>
            </c:dLbl>
            <c:dLbl>
              <c:idx val="5"/>
              <c:layout>
                <c:manualLayout>
                  <c:x val="0"/>
                  <c:y val="4.217323754804926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7D0-4D3E-B7AE-B4C5F28ABE8C}"/>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'5-2課題・位置づけ'!$M$28:$M$37</c:f>
              <c:strCache>
                <c:ptCount val="10"/>
                <c:pt idx="0">
                  <c:v>人材の確保・強化（n=181）</c:v>
                </c:pt>
                <c:pt idx="1">
                  <c:v>収益性の向上（n=175）</c:v>
                </c:pt>
                <c:pt idx="2">
                  <c:v>製品・サービス・技術の確保・強化（n=178）</c:v>
                </c:pt>
                <c:pt idx="3">
                  <c:v>知識・ノウハウの蓄積・共有（n=176）</c:v>
                </c:pt>
                <c:pt idx="4">
                  <c:v>市場動向の取得（n=172）</c:v>
                </c:pt>
                <c:pt idx="5">
                  <c:v>資金の確保（n=171）</c:v>
                </c:pt>
                <c:pt idx="6">
                  <c:v>設備の更新・拡張（n=172）</c:v>
                </c:pt>
                <c:pt idx="7">
                  <c:v>コーポレート・ガバナンスの強化（n=171）</c:v>
                </c:pt>
                <c:pt idx="8">
                  <c:v>サプライチェーンの再構築（n=172）</c:v>
                </c:pt>
                <c:pt idx="9">
                  <c:v>許認可等に係る規制・制度の緩和（n=171）</c:v>
                </c:pt>
              </c:strCache>
            </c:strRef>
          </c:cat>
          <c:val>
            <c:numRef>
              <c:f>'5-2課題・位置づけ'!$R$28:$R$37</c:f>
              <c:numCache>
                <c:formatCode>0.0%</c:formatCode>
                <c:ptCount val="10"/>
                <c:pt idx="0">
                  <c:v>5.5248618784530384E-3</c:v>
                </c:pt>
                <c:pt idx="1">
                  <c:v>1.1428571428571429E-2</c:v>
                </c:pt>
                <c:pt idx="2">
                  <c:v>1.1235955056179775E-2</c:v>
                </c:pt>
                <c:pt idx="3">
                  <c:v>5.681818181818182E-3</c:v>
                </c:pt>
                <c:pt idx="4">
                  <c:v>2.3255813953488372E-2</c:v>
                </c:pt>
                <c:pt idx="5">
                  <c:v>3.5087719298245612E-2</c:v>
                </c:pt>
                <c:pt idx="6">
                  <c:v>5.8139534883720929E-2</c:v>
                </c:pt>
                <c:pt idx="7">
                  <c:v>8.771929824561403E-2</c:v>
                </c:pt>
                <c:pt idx="8">
                  <c:v>8.1395348837209308E-2</c:v>
                </c:pt>
                <c:pt idx="9">
                  <c:v>0.1111111111111111</c:v>
                </c:pt>
              </c:numCache>
            </c:numRef>
          </c:val>
          <c:extLst>
            <c:ext xmlns:c16="http://schemas.microsoft.com/office/drawing/2014/chart" uri="{C3380CC4-5D6E-409C-BE32-E72D297353CC}">
              <c16:uniqueId val="{0000000E-B7D0-4D3E-B7AE-B4C5F28ABE8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4113625175808717"/>
          <c:h val="0.1092160493827160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17229254571028"/>
          <c:y val="0.12669030336053225"/>
          <c:w val="0.56637746132208144"/>
          <c:h val="0.72979590853841003"/>
        </c:manualLayout>
      </c:layout>
      <c:barChart>
        <c:barDir val="bar"/>
        <c:grouping val="stacked"/>
        <c:varyColors val="0"/>
        <c:ser>
          <c:idx val="0"/>
          <c:order val="0"/>
          <c:tx>
            <c:strRef>
              <c:f>'5-2課題・位置づけ'!$N$5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'5-2課題・位置づけ'!$M$39:$M$48</c:f>
              <c:strCache>
                <c:ptCount val="10"/>
                <c:pt idx="0">
                  <c:v>人材の確保・強化（n=370）</c:v>
                </c:pt>
                <c:pt idx="1">
                  <c:v>収益性の向上（n=364）</c:v>
                </c:pt>
                <c:pt idx="2">
                  <c:v>製品・サービス・技術の確保・強化（n=362）</c:v>
                </c:pt>
                <c:pt idx="3">
                  <c:v>知識・ノウハウの蓄積・共有（n=356）</c:v>
                </c:pt>
                <c:pt idx="4">
                  <c:v>市場動向の取得（n=350）</c:v>
                </c:pt>
                <c:pt idx="5">
                  <c:v>資金の確保（n=351）</c:v>
                </c:pt>
                <c:pt idx="6">
                  <c:v>設備の更新・拡張（n=341）</c:v>
                </c:pt>
                <c:pt idx="7">
                  <c:v>コーポレート・ガバナンスの強化（n=346）</c:v>
                </c:pt>
                <c:pt idx="8">
                  <c:v>サプライチェーンの再構築（n=341）</c:v>
                </c:pt>
                <c:pt idx="9">
                  <c:v>許認可等に係る規制・制度の緩和（n=340）</c:v>
                </c:pt>
              </c:strCache>
            </c:strRef>
          </c:cat>
          <c:val>
            <c:numRef>
              <c:f>'5-2課題・位置づけ'!$N$39:$N$48</c:f>
              <c:numCache>
                <c:formatCode>0.0%</c:formatCode>
                <c:ptCount val="10"/>
                <c:pt idx="0">
                  <c:v>0.73783783783783785</c:v>
                </c:pt>
                <c:pt idx="1">
                  <c:v>0.56868131868131866</c:v>
                </c:pt>
                <c:pt idx="2">
                  <c:v>0.46685082872928174</c:v>
                </c:pt>
                <c:pt idx="3">
                  <c:v>0.41292134831460675</c:v>
                </c:pt>
                <c:pt idx="4">
                  <c:v>0.18571428571428572</c:v>
                </c:pt>
                <c:pt idx="5">
                  <c:v>0.19373219373219372</c:v>
                </c:pt>
                <c:pt idx="6">
                  <c:v>8.797653958944282E-2</c:v>
                </c:pt>
                <c:pt idx="7">
                  <c:v>0.12427745664739884</c:v>
                </c:pt>
                <c:pt idx="8">
                  <c:v>4.1055718475073312E-2</c:v>
                </c:pt>
                <c:pt idx="9">
                  <c:v>0.05</c:v>
                </c:pt>
              </c:numCache>
            </c:numRef>
          </c:val>
          <c:extLst>
            <c:ext xmlns:c16="http://schemas.microsoft.com/office/drawing/2014/chart" uri="{C3380CC4-5D6E-409C-BE32-E72D297353CC}">
              <c16:uniqueId val="{00000000-D0EC-49EE-9B11-FF42715DCFA4}"/>
            </c:ext>
          </c:extLst>
        </c:ser>
        <c:ser>
          <c:idx val="2"/>
          <c:order val="1"/>
          <c:tx>
            <c:strRef>
              <c:f>'5-2課題・位置づけ'!$O$5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'5-2課題・位置づけ'!$M$39:$M$48</c:f>
              <c:strCache>
                <c:ptCount val="10"/>
                <c:pt idx="0">
                  <c:v>人材の確保・強化（n=370）</c:v>
                </c:pt>
                <c:pt idx="1">
                  <c:v>収益性の向上（n=364）</c:v>
                </c:pt>
                <c:pt idx="2">
                  <c:v>製品・サービス・技術の確保・強化（n=362）</c:v>
                </c:pt>
                <c:pt idx="3">
                  <c:v>知識・ノウハウの蓄積・共有（n=356）</c:v>
                </c:pt>
                <c:pt idx="4">
                  <c:v>市場動向の取得（n=350）</c:v>
                </c:pt>
                <c:pt idx="5">
                  <c:v>資金の確保（n=351）</c:v>
                </c:pt>
                <c:pt idx="6">
                  <c:v>設備の更新・拡張（n=341）</c:v>
                </c:pt>
                <c:pt idx="7">
                  <c:v>コーポレート・ガバナンスの強化（n=346）</c:v>
                </c:pt>
                <c:pt idx="8">
                  <c:v>サプライチェーンの再構築（n=341）</c:v>
                </c:pt>
                <c:pt idx="9">
                  <c:v>許認可等に係る規制・制度の緩和（n=340）</c:v>
                </c:pt>
              </c:strCache>
            </c:strRef>
          </c:cat>
          <c:val>
            <c:numRef>
              <c:f>'5-2課題・位置づけ'!$O$39:$O$48</c:f>
              <c:numCache>
                <c:formatCode>0.0%</c:formatCode>
                <c:ptCount val="10"/>
                <c:pt idx="0">
                  <c:v>0.20540540540540542</c:v>
                </c:pt>
                <c:pt idx="1">
                  <c:v>0.35714285714285715</c:v>
                </c:pt>
                <c:pt idx="2">
                  <c:v>0.39502762430939226</c:v>
                </c:pt>
                <c:pt idx="3">
                  <c:v>0.45786516853932585</c:v>
                </c:pt>
                <c:pt idx="4">
                  <c:v>0.44571428571428573</c:v>
                </c:pt>
                <c:pt idx="5">
                  <c:v>0.24786324786324787</c:v>
                </c:pt>
                <c:pt idx="6">
                  <c:v>0.27859237536656889</c:v>
                </c:pt>
                <c:pt idx="7">
                  <c:v>0.30057803468208094</c:v>
                </c:pt>
                <c:pt idx="8">
                  <c:v>0.19354838709677419</c:v>
                </c:pt>
                <c:pt idx="9">
                  <c:v>0.14411764705882352</c:v>
                </c:pt>
              </c:numCache>
            </c:numRef>
          </c:val>
          <c:extLst>
            <c:ext xmlns:c16="http://schemas.microsoft.com/office/drawing/2014/chart" uri="{C3380CC4-5D6E-409C-BE32-E72D297353CC}">
              <c16:uniqueId val="{00000001-D0EC-49EE-9B11-FF42715DCFA4}"/>
            </c:ext>
          </c:extLst>
        </c:ser>
        <c:ser>
          <c:idx val="1"/>
          <c:order val="2"/>
          <c:tx>
            <c:strRef>
              <c:f>'5-2課題・位置づけ'!$P$5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'5-2課題・位置づけ'!$M$39:$M$48</c:f>
              <c:strCache>
                <c:ptCount val="10"/>
                <c:pt idx="0">
                  <c:v>人材の確保・強化（n=370）</c:v>
                </c:pt>
                <c:pt idx="1">
                  <c:v>収益性の向上（n=364）</c:v>
                </c:pt>
                <c:pt idx="2">
                  <c:v>製品・サービス・技術の確保・強化（n=362）</c:v>
                </c:pt>
                <c:pt idx="3">
                  <c:v>知識・ノウハウの蓄積・共有（n=356）</c:v>
                </c:pt>
                <c:pt idx="4">
                  <c:v>市場動向の取得（n=350）</c:v>
                </c:pt>
                <c:pt idx="5">
                  <c:v>資金の確保（n=351）</c:v>
                </c:pt>
                <c:pt idx="6">
                  <c:v>設備の更新・拡張（n=341）</c:v>
                </c:pt>
                <c:pt idx="7">
                  <c:v>コーポレート・ガバナンスの強化（n=346）</c:v>
                </c:pt>
                <c:pt idx="8">
                  <c:v>サプライチェーンの再構築（n=341）</c:v>
                </c:pt>
                <c:pt idx="9">
                  <c:v>許認可等に係る規制・制度の緩和（n=340）</c:v>
                </c:pt>
              </c:strCache>
            </c:strRef>
          </c:cat>
          <c:val>
            <c:numRef>
              <c:f>'5-2課題・位置づけ'!$P$39:$P$48</c:f>
              <c:numCache>
                <c:formatCode>0.0%</c:formatCode>
                <c:ptCount val="10"/>
                <c:pt idx="0">
                  <c:v>3.2432432432432434E-2</c:v>
                </c:pt>
                <c:pt idx="1">
                  <c:v>4.9450549450549448E-2</c:v>
                </c:pt>
                <c:pt idx="2">
                  <c:v>9.1160220994475141E-2</c:v>
                </c:pt>
                <c:pt idx="3">
                  <c:v>8.98876404494382E-2</c:v>
                </c:pt>
                <c:pt idx="4">
                  <c:v>0.25428571428571428</c:v>
                </c:pt>
                <c:pt idx="5">
                  <c:v>0.33048433048433046</c:v>
                </c:pt>
                <c:pt idx="6">
                  <c:v>0.41935483870967744</c:v>
                </c:pt>
                <c:pt idx="7">
                  <c:v>0.37283236994219654</c:v>
                </c:pt>
                <c:pt idx="8">
                  <c:v>0.40175953079178883</c:v>
                </c:pt>
                <c:pt idx="9">
                  <c:v>0.47058823529411764</c:v>
                </c:pt>
              </c:numCache>
            </c:numRef>
          </c:val>
          <c:extLst>
            <c:ext xmlns:c16="http://schemas.microsoft.com/office/drawing/2014/chart" uri="{C3380CC4-5D6E-409C-BE32-E72D297353CC}">
              <c16:uniqueId val="{00000002-D0EC-49EE-9B11-FF42715DCFA4}"/>
            </c:ext>
          </c:extLst>
        </c:ser>
        <c:ser>
          <c:idx val="3"/>
          <c:order val="3"/>
          <c:tx>
            <c:strRef>
              <c:f>'5-2課題・位置づけ'!$Q$5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D0EC-49EE-9B11-FF42715DCFA4}"/>
                </c:ext>
              </c:extLst>
            </c:dLbl>
            <c:dLbl>
              <c:idx val="1"/>
              <c:delete val="1"/>
              <c:extLst>
                <c:ext xmlns:c15="http://schemas.microsoft.com/office/drawing/2012/chart" uri="{CE6537A1-D6FC-4f65-9D91-7224C49458BB}"/>
                <c:ext xmlns:c16="http://schemas.microsoft.com/office/drawing/2014/chart" uri="{C3380CC4-5D6E-409C-BE32-E72D297353CC}">
                  <c16:uniqueId val="{00000004-D0EC-49EE-9B11-FF42715DCFA4}"/>
                </c:ext>
              </c:extLst>
            </c:dLbl>
            <c:dLbl>
              <c:idx val="2"/>
              <c:delete val="1"/>
              <c:extLst>
                <c:ext xmlns:c15="http://schemas.microsoft.com/office/drawing/2012/chart" uri="{CE6537A1-D6FC-4f65-9D91-7224C49458BB}"/>
                <c:ext xmlns:c16="http://schemas.microsoft.com/office/drawing/2014/chart" uri="{C3380CC4-5D6E-409C-BE32-E72D297353CC}">
                  <c16:uniqueId val="{00000005-D0EC-49EE-9B11-FF42715DCFA4}"/>
                </c:ext>
              </c:extLst>
            </c:dLbl>
            <c:dLbl>
              <c:idx val="4"/>
              <c:delete val="1"/>
              <c:extLst>
                <c:ext xmlns:c15="http://schemas.microsoft.com/office/drawing/2012/chart" uri="{CE6537A1-D6FC-4f65-9D91-7224C49458BB}"/>
                <c:ext xmlns:c16="http://schemas.microsoft.com/office/drawing/2014/chart" uri="{C3380CC4-5D6E-409C-BE32-E72D297353CC}">
                  <c16:uniqueId val="{00000006-D0EC-49EE-9B11-FF42715DCFA4}"/>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'5-2課題・位置づけ'!$M$39:$M$48</c:f>
              <c:strCache>
                <c:ptCount val="10"/>
                <c:pt idx="0">
                  <c:v>人材の確保・強化（n=370）</c:v>
                </c:pt>
                <c:pt idx="1">
                  <c:v>収益性の向上（n=364）</c:v>
                </c:pt>
                <c:pt idx="2">
                  <c:v>製品・サービス・技術の確保・強化（n=362）</c:v>
                </c:pt>
                <c:pt idx="3">
                  <c:v>知識・ノウハウの蓄積・共有（n=356）</c:v>
                </c:pt>
                <c:pt idx="4">
                  <c:v>市場動向の取得（n=350）</c:v>
                </c:pt>
                <c:pt idx="5">
                  <c:v>資金の確保（n=351）</c:v>
                </c:pt>
                <c:pt idx="6">
                  <c:v>設備の更新・拡張（n=341）</c:v>
                </c:pt>
                <c:pt idx="7">
                  <c:v>コーポレート・ガバナンスの強化（n=346）</c:v>
                </c:pt>
                <c:pt idx="8">
                  <c:v>サプライチェーンの再構築（n=341）</c:v>
                </c:pt>
                <c:pt idx="9">
                  <c:v>許認可等に係る規制・制度の緩和（n=340）</c:v>
                </c:pt>
              </c:strCache>
            </c:strRef>
          </c:cat>
          <c:val>
            <c:numRef>
              <c:f>'5-2課題・位置づけ'!$Q$39:$Q$48</c:f>
              <c:numCache>
                <c:formatCode>0.0%</c:formatCode>
                <c:ptCount val="10"/>
                <c:pt idx="0">
                  <c:v>1.6216216216216217E-2</c:v>
                </c:pt>
                <c:pt idx="1">
                  <c:v>1.098901098901099E-2</c:v>
                </c:pt>
                <c:pt idx="2">
                  <c:v>2.4861878453038673E-2</c:v>
                </c:pt>
                <c:pt idx="3">
                  <c:v>2.5280898876404494E-2</c:v>
                </c:pt>
                <c:pt idx="4">
                  <c:v>5.7142857142857141E-2</c:v>
                </c:pt>
                <c:pt idx="5">
                  <c:v>0.17948717948717949</c:v>
                </c:pt>
                <c:pt idx="6">
                  <c:v>0.15835777126099707</c:v>
                </c:pt>
                <c:pt idx="7">
                  <c:v>0.12716763005780346</c:v>
                </c:pt>
                <c:pt idx="8">
                  <c:v>0.29618768328445749</c:v>
                </c:pt>
                <c:pt idx="9">
                  <c:v>0.24705882352941178</c:v>
                </c:pt>
              </c:numCache>
            </c:numRef>
          </c:val>
          <c:extLst>
            <c:ext xmlns:c16="http://schemas.microsoft.com/office/drawing/2014/chart" uri="{C3380CC4-5D6E-409C-BE32-E72D297353CC}">
              <c16:uniqueId val="{00000007-D0EC-49EE-9B11-FF42715DCFA4}"/>
            </c:ext>
          </c:extLst>
        </c:ser>
        <c:ser>
          <c:idx val="4"/>
          <c:order val="4"/>
          <c:tx>
            <c:strRef>
              <c:f>'5-2課題・位置づけ'!$R$5</c:f>
              <c:strCache>
                <c:ptCount val="1"/>
                <c:pt idx="0">
                  <c:v>どちらともいえない</c:v>
                </c:pt>
              </c:strCache>
            </c:strRef>
          </c:tx>
          <c:spPr>
            <a:solidFill>
              <a:schemeClr val="bg1"/>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D0EC-49EE-9B11-FF42715DCFA4}"/>
                </c:ext>
              </c:extLst>
            </c:dLbl>
            <c:dLbl>
              <c:idx val="1"/>
              <c:delete val="1"/>
              <c:extLst>
                <c:ext xmlns:c15="http://schemas.microsoft.com/office/drawing/2012/chart" uri="{CE6537A1-D6FC-4f65-9D91-7224C49458BB}"/>
                <c:ext xmlns:c16="http://schemas.microsoft.com/office/drawing/2014/chart" uri="{C3380CC4-5D6E-409C-BE32-E72D297353CC}">
                  <c16:uniqueId val="{00000009-D0EC-49EE-9B11-FF42715DCFA4}"/>
                </c:ext>
              </c:extLst>
            </c:dLbl>
            <c:dLbl>
              <c:idx val="2"/>
              <c:delete val="1"/>
              <c:extLst>
                <c:ext xmlns:c15="http://schemas.microsoft.com/office/drawing/2012/chart" uri="{CE6537A1-D6FC-4f65-9D91-7224C49458BB}"/>
                <c:ext xmlns:c16="http://schemas.microsoft.com/office/drawing/2014/chart" uri="{C3380CC4-5D6E-409C-BE32-E72D297353CC}">
                  <c16:uniqueId val="{0000000A-D0EC-49EE-9B11-FF42715DCFA4}"/>
                </c:ext>
              </c:extLst>
            </c:dLbl>
            <c:dLbl>
              <c:idx val="3"/>
              <c:delete val="1"/>
              <c:extLst>
                <c:ext xmlns:c15="http://schemas.microsoft.com/office/drawing/2012/chart" uri="{CE6537A1-D6FC-4f65-9D91-7224C49458BB}"/>
                <c:ext xmlns:c16="http://schemas.microsoft.com/office/drawing/2014/chart" uri="{C3380CC4-5D6E-409C-BE32-E72D297353CC}">
                  <c16:uniqueId val="{0000000B-D0EC-49EE-9B11-FF42715DCFA4}"/>
                </c:ext>
              </c:extLst>
            </c:dLbl>
            <c:dLbl>
              <c:idx val="4"/>
              <c:delete val="1"/>
              <c:extLst>
                <c:ext xmlns:c15="http://schemas.microsoft.com/office/drawing/2012/chart" uri="{CE6537A1-D6FC-4f65-9D91-7224C49458BB}"/>
                <c:ext xmlns:c16="http://schemas.microsoft.com/office/drawing/2014/chart" uri="{C3380CC4-5D6E-409C-BE32-E72D297353CC}">
                  <c16:uniqueId val="{0000000C-D0EC-49EE-9B11-FF42715DCFA4}"/>
                </c:ext>
              </c:extLst>
            </c:dLbl>
            <c:dLbl>
              <c:idx val="5"/>
              <c:layout>
                <c:manualLayout>
                  <c:x val="-1.5432098765434362E-3"/>
                  <c:y val="2.108661876911502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0EC-49EE-9B11-FF42715DCFA4}"/>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'5-2課題・位置づけ'!$M$39:$M$48</c:f>
              <c:strCache>
                <c:ptCount val="10"/>
                <c:pt idx="0">
                  <c:v>人材の確保・強化（n=370）</c:v>
                </c:pt>
                <c:pt idx="1">
                  <c:v>収益性の向上（n=364）</c:v>
                </c:pt>
                <c:pt idx="2">
                  <c:v>製品・サービス・技術の確保・強化（n=362）</c:v>
                </c:pt>
                <c:pt idx="3">
                  <c:v>知識・ノウハウの蓄積・共有（n=356）</c:v>
                </c:pt>
                <c:pt idx="4">
                  <c:v>市場動向の取得（n=350）</c:v>
                </c:pt>
                <c:pt idx="5">
                  <c:v>資金の確保（n=351）</c:v>
                </c:pt>
                <c:pt idx="6">
                  <c:v>設備の更新・拡張（n=341）</c:v>
                </c:pt>
                <c:pt idx="7">
                  <c:v>コーポレート・ガバナンスの強化（n=346）</c:v>
                </c:pt>
                <c:pt idx="8">
                  <c:v>サプライチェーンの再構築（n=341）</c:v>
                </c:pt>
                <c:pt idx="9">
                  <c:v>許認可等に係る規制・制度の緩和（n=340）</c:v>
                </c:pt>
              </c:strCache>
            </c:strRef>
          </c:cat>
          <c:val>
            <c:numRef>
              <c:f>'5-2課題・位置づけ'!$R$39:$R$48</c:f>
              <c:numCache>
                <c:formatCode>0.0%</c:formatCode>
                <c:ptCount val="10"/>
                <c:pt idx="0">
                  <c:v>8.1081081081081086E-3</c:v>
                </c:pt>
                <c:pt idx="1">
                  <c:v>1.3736263736263736E-2</c:v>
                </c:pt>
                <c:pt idx="2">
                  <c:v>2.2099447513812154E-2</c:v>
                </c:pt>
                <c:pt idx="3">
                  <c:v>1.4044943820224719E-2</c:v>
                </c:pt>
                <c:pt idx="4">
                  <c:v>5.7142857142857141E-2</c:v>
                </c:pt>
                <c:pt idx="5">
                  <c:v>4.843304843304843E-2</c:v>
                </c:pt>
                <c:pt idx="6">
                  <c:v>5.5718475073313782E-2</c:v>
                </c:pt>
                <c:pt idx="7">
                  <c:v>7.5144508670520235E-2</c:v>
                </c:pt>
                <c:pt idx="8">
                  <c:v>6.7448680351906154E-2</c:v>
                </c:pt>
                <c:pt idx="9">
                  <c:v>8.8235294117647065E-2</c:v>
                </c:pt>
              </c:numCache>
            </c:numRef>
          </c:val>
          <c:extLst>
            <c:ext xmlns:c16="http://schemas.microsoft.com/office/drawing/2014/chart" uri="{C3380CC4-5D6E-409C-BE32-E72D297353CC}">
              <c16:uniqueId val="{0000000E-D0EC-49EE-9B11-FF42715DCFA4}"/>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75453287623066101"/>
          <c:h val="0.117055555555555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26722925457104"/>
          <c:y val="0.12669030336053225"/>
          <c:w val="0.54628252461322069"/>
          <c:h val="0.72979590853841003"/>
        </c:manualLayout>
      </c:layout>
      <c:barChart>
        <c:barDir val="bar"/>
        <c:grouping val="stacked"/>
        <c:varyColors val="0"/>
        <c:ser>
          <c:idx val="0"/>
          <c:order val="0"/>
          <c:tx>
            <c:strRef>
              <c:f>'5-2課題・位置づけ'!$N$5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'5-2課題・位置づけ'!$M$17:$M$26</c:f>
              <c:strCache>
                <c:ptCount val="10"/>
                <c:pt idx="0">
                  <c:v>人材の確保・強化（n=256）</c:v>
                </c:pt>
                <c:pt idx="1">
                  <c:v>収益性の向上（n=256）</c:v>
                </c:pt>
                <c:pt idx="2">
                  <c:v>製品・サービス・技術の確保・強化（n=258）</c:v>
                </c:pt>
                <c:pt idx="3">
                  <c:v>知識・ノウハウの蓄積・共有（n=253）</c:v>
                </c:pt>
                <c:pt idx="4">
                  <c:v>市場動向の取得（n=251）</c:v>
                </c:pt>
                <c:pt idx="5">
                  <c:v>資金の確保（n=253）</c:v>
                </c:pt>
                <c:pt idx="6">
                  <c:v>設備の更新・拡張（n=247）</c:v>
                </c:pt>
                <c:pt idx="7">
                  <c:v>コーポレート・ガバナンスの強化（n=249）</c:v>
                </c:pt>
                <c:pt idx="8">
                  <c:v>サプライチェーンの再構築（n=249）</c:v>
                </c:pt>
                <c:pt idx="9">
                  <c:v>許認可等に係る規制・制度の緩和（n=247）</c:v>
                </c:pt>
              </c:strCache>
            </c:strRef>
          </c:cat>
          <c:val>
            <c:numRef>
              <c:f>'5-2課題・位置づけ'!$N$17:$N$26</c:f>
              <c:numCache>
                <c:formatCode>0.0%</c:formatCode>
                <c:ptCount val="10"/>
                <c:pt idx="0">
                  <c:v>0.625</c:v>
                </c:pt>
                <c:pt idx="1">
                  <c:v>0.58984375</c:v>
                </c:pt>
                <c:pt idx="2">
                  <c:v>0.52325581395348841</c:v>
                </c:pt>
                <c:pt idx="3">
                  <c:v>0.38735177865612647</c:v>
                </c:pt>
                <c:pt idx="4">
                  <c:v>0.27091633466135456</c:v>
                </c:pt>
                <c:pt idx="5">
                  <c:v>0.25296442687747034</c:v>
                </c:pt>
                <c:pt idx="6">
                  <c:v>0.145748987854251</c:v>
                </c:pt>
                <c:pt idx="7">
                  <c:v>0.14859437751004015</c:v>
                </c:pt>
                <c:pt idx="8">
                  <c:v>0.10441767068273092</c:v>
                </c:pt>
                <c:pt idx="9">
                  <c:v>7.28744939271255E-2</c:v>
                </c:pt>
              </c:numCache>
            </c:numRef>
          </c:val>
          <c:extLst>
            <c:ext xmlns:c16="http://schemas.microsoft.com/office/drawing/2014/chart" uri="{C3380CC4-5D6E-409C-BE32-E72D297353CC}">
              <c16:uniqueId val="{00000000-8774-41F2-B6BF-9BE62F873826}"/>
            </c:ext>
          </c:extLst>
        </c:ser>
        <c:ser>
          <c:idx val="2"/>
          <c:order val="1"/>
          <c:tx>
            <c:strRef>
              <c:f>'5-2課題・位置づけ'!$O$5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'5-2課題・位置づけ'!$M$17:$M$26</c:f>
              <c:strCache>
                <c:ptCount val="10"/>
                <c:pt idx="0">
                  <c:v>人材の確保・強化（n=256）</c:v>
                </c:pt>
                <c:pt idx="1">
                  <c:v>収益性の向上（n=256）</c:v>
                </c:pt>
                <c:pt idx="2">
                  <c:v>製品・サービス・技術の確保・強化（n=258）</c:v>
                </c:pt>
                <c:pt idx="3">
                  <c:v>知識・ノウハウの蓄積・共有（n=253）</c:v>
                </c:pt>
                <c:pt idx="4">
                  <c:v>市場動向の取得（n=251）</c:v>
                </c:pt>
                <c:pt idx="5">
                  <c:v>資金の確保（n=253）</c:v>
                </c:pt>
                <c:pt idx="6">
                  <c:v>設備の更新・拡張（n=247）</c:v>
                </c:pt>
                <c:pt idx="7">
                  <c:v>コーポレート・ガバナンスの強化（n=249）</c:v>
                </c:pt>
                <c:pt idx="8">
                  <c:v>サプライチェーンの再構築（n=249）</c:v>
                </c:pt>
                <c:pt idx="9">
                  <c:v>許認可等に係る規制・制度の緩和（n=247）</c:v>
                </c:pt>
              </c:strCache>
            </c:strRef>
          </c:cat>
          <c:val>
            <c:numRef>
              <c:f>'5-2課題・位置づけ'!$O$17:$O$26</c:f>
              <c:numCache>
                <c:formatCode>0.0%</c:formatCode>
                <c:ptCount val="10"/>
                <c:pt idx="0">
                  <c:v>0.2890625</c:v>
                </c:pt>
                <c:pt idx="1">
                  <c:v>0.33984375</c:v>
                </c:pt>
                <c:pt idx="2">
                  <c:v>0.42248062015503873</c:v>
                </c:pt>
                <c:pt idx="3">
                  <c:v>0.50592885375494068</c:v>
                </c:pt>
                <c:pt idx="4">
                  <c:v>0.46613545816733065</c:v>
                </c:pt>
                <c:pt idx="5">
                  <c:v>0.27272727272727271</c:v>
                </c:pt>
                <c:pt idx="6">
                  <c:v>0.38056680161943318</c:v>
                </c:pt>
                <c:pt idx="7">
                  <c:v>0.3534136546184739</c:v>
                </c:pt>
                <c:pt idx="8">
                  <c:v>0.38152610441767071</c:v>
                </c:pt>
                <c:pt idx="9">
                  <c:v>0.19433198380566802</c:v>
                </c:pt>
              </c:numCache>
            </c:numRef>
          </c:val>
          <c:extLst>
            <c:ext xmlns:c16="http://schemas.microsoft.com/office/drawing/2014/chart" uri="{C3380CC4-5D6E-409C-BE32-E72D297353CC}">
              <c16:uniqueId val="{00000001-8774-41F2-B6BF-9BE62F873826}"/>
            </c:ext>
          </c:extLst>
        </c:ser>
        <c:ser>
          <c:idx val="1"/>
          <c:order val="2"/>
          <c:tx>
            <c:strRef>
              <c:f>'5-2課題・位置づけ'!$P$5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'5-2課題・位置づけ'!$M$17:$M$26</c:f>
              <c:strCache>
                <c:ptCount val="10"/>
                <c:pt idx="0">
                  <c:v>人材の確保・強化（n=256）</c:v>
                </c:pt>
                <c:pt idx="1">
                  <c:v>収益性の向上（n=256）</c:v>
                </c:pt>
                <c:pt idx="2">
                  <c:v>製品・サービス・技術の確保・強化（n=258）</c:v>
                </c:pt>
                <c:pt idx="3">
                  <c:v>知識・ノウハウの蓄積・共有（n=253）</c:v>
                </c:pt>
                <c:pt idx="4">
                  <c:v>市場動向の取得（n=251）</c:v>
                </c:pt>
                <c:pt idx="5">
                  <c:v>資金の確保（n=253）</c:v>
                </c:pt>
                <c:pt idx="6">
                  <c:v>設備の更新・拡張（n=247）</c:v>
                </c:pt>
                <c:pt idx="7">
                  <c:v>コーポレート・ガバナンスの強化（n=249）</c:v>
                </c:pt>
                <c:pt idx="8">
                  <c:v>サプライチェーンの再構築（n=249）</c:v>
                </c:pt>
                <c:pt idx="9">
                  <c:v>許認可等に係る規制・制度の緩和（n=247）</c:v>
                </c:pt>
              </c:strCache>
            </c:strRef>
          </c:cat>
          <c:val>
            <c:numRef>
              <c:f>'5-2課題・位置づけ'!$P$17:$P$26</c:f>
              <c:numCache>
                <c:formatCode>0.0%</c:formatCode>
                <c:ptCount val="10"/>
                <c:pt idx="0">
                  <c:v>7.8125E-2</c:v>
                </c:pt>
                <c:pt idx="1">
                  <c:v>6.640625E-2</c:v>
                </c:pt>
                <c:pt idx="2">
                  <c:v>4.6511627906976744E-2</c:v>
                </c:pt>
                <c:pt idx="3">
                  <c:v>7.9051383399209488E-2</c:v>
                </c:pt>
                <c:pt idx="4">
                  <c:v>0.19920318725099601</c:v>
                </c:pt>
                <c:pt idx="5">
                  <c:v>0.3201581027667984</c:v>
                </c:pt>
                <c:pt idx="6">
                  <c:v>0.34412955465587042</c:v>
                </c:pt>
                <c:pt idx="7">
                  <c:v>0.33734939759036142</c:v>
                </c:pt>
                <c:pt idx="8">
                  <c:v>0.33734939759036142</c:v>
                </c:pt>
                <c:pt idx="9">
                  <c:v>0.48178137651821862</c:v>
                </c:pt>
              </c:numCache>
            </c:numRef>
          </c:val>
          <c:extLst>
            <c:ext xmlns:c16="http://schemas.microsoft.com/office/drawing/2014/chart" uri="{C3380CC4-5D6E-409C-BE32-E72D297353CC}">
              <c16:uniqueId val="{00000002-8774-41F2-B6BF-9BE62F873826}"/>
            </c:ext>
          </c:extLst>
        </c:ser>
        <c:ser>
          <c:idx val="3"/>
          <c:order val="3"/>
          <c:tx>
            <c:strRef>
              <c:f>'5-2課題・位置づけ'!$Q$5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8774-41F2-B6BF-9BE62F873826}"/>
                </c:ext>
              </c:extLst>
            </c:dLbl>
            <c:dLbl>
              <c:idx val="1"/>
              <c:delete val="1"/>
              <c:extLst>
                <c:ext xmlns:c15="http://schemas.microsoft.com/office/drawing/2012/chart" uri="{CE6537A1-D6FC-4f65-9D91-7224C49458BB}"/>
                <c:ext xmlns:c16="http://schemas.microsoft.com/office/drawing/2014/chart" uri="{C3380CC4-5D6E-409C-BE32-E72D297353CC}">
                  <c16:uniqueId val="{00000004-8774-41F2-B6BF-9BE62F873826}"/>
                </c:ext>
              </c:extLst>
            </c:dLbl>
            <c:dLbl>
              <c:idx val="2"/>
              <c:delete val="1"/>
              <c:extLst>
                <c:ext xmlns:c15="http://schemas.microsoft.com/office/drawing/2012/chart" uri="{CE6537A1-D6FC-4f65-9D91-7224C49458BB}"/>
                <c:ext xmlns:c16="http://schemas.microsoft.com/office/drawing/2014/chart" uri="{C3380CC4-5D6E-409C-BE32-E72D297353CC}">
                  <c16:uniqueId val="{00000005-8774-41F2-B6BF-9BE62F873826}"/>
                </c:ext>
              </c:extLst>
            </c:dLbl>
            <c:dLbl>
              <c:idx val="3"/>
              <c:delete val="1"/>
              <c:extLst>
                <c:ext xmlns:c15="http://schemas.microsoft.com/office/drawing/2012/chart" uri="{CE6537A1-D6FC-4f65-9D91-7224C49458BB}"/>
                <c:ext xmlns:c16="http://schemas.microsoft.com/office/drawing/2014/chart" uri="{C3380CC4-5D6E-409C-BE32-E72D297353CC}">
                  <c16:uniqueId val="{00000006-8774-41F2-B6BF-9BE62F873826}"/>
                </c:ext>
              </c:extLst>
            </c:dLbl>
            <c:dLbl>
              <c:idx val="4"/>
              <c:delete val="1"/>
              <c:extLst>
                <c:ext xmlns:c15="http://schemas.microsoft.com/office/drawing/2012/chart" uri="{CE6537A1-D6FC-4f65-9D91-7224C49458BB}"/>
                <c:ext xmlns:c16="http://schemas.microsoft.com/office/drawing/2014/chart" uri="{C3380CC4-5D6E-409C-BE32-E72D297353CC}">
                  <c16:uniqueId val="{00000007-8774-41F2-B6BF-9BE62F873826}"/>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'5-2課題・位置づけ'!$M$17:$M$26</c:f>
              <c:strCache>
                <c:ptCount val="10"/>
                <c:pt idx="0">
                  <c:v>人材の確保・強化（n=256）</c:v>
                </c:pt>
                <c:pt idx="1">
                  <c:v>収益性の向上（n=256）</c:v>
                </c:pt>
                <c:pt idx="2">
                  <c:v>製品・サービス・技術の確保・強化（n=258）</c:v>
                </c:pt>
                <c:pt idx="3">
                  <c:v>知識・ノウハウの蓄積・共有（n=253）</c:v>
                </c:pt>
                <c:pt idx="4">
                  <c:v>市場動向の取得（n=251）</c:v>
                </c:pt>
                <c:pt idx="5">
                  <c:v>資金の確保（n=253）</c:v>
                </c:pt>
                <c:pt idx="6">
                  <c:v>設備の更新・拡張（n=247）</c:v>
                </c:pt>
                <c:pt idx="7">
                  <c:v>コーポレート・ガバナンスの強化（n=249）</c:v>
                </c:pt>
                <c:pt idx="8">
                  <c:v>サプライチェーンの再構築（n=249）</c:v>
                </c:pt>
                <c:pt idx="9">
                  <c:v>許認可等に係る規制・制度の緩和（n=247）</c:v>
                </c:pt>
              </c:strCache>
            </c:strRef>
          </c:cat>
          <c:val>
            <c:numRef>
              <c:f>'5-2課題・位置づけ'!$Q$17:$Q$26</c:f>
              <c:numCache>
                <c:formatCode>0.0%</c:formatCode>
                <c:ptCount val="10"/>
                <c:pt idx="0">
                  <c:v>7.8125E-3</c:v>
                </c:pt>
                <c:pt idx="1">
                  <c:v>3.90625E-3</c:v>
                </c:pt>
                <c:pt idx="2">
                  <c:v>0</c:v>
                </c:pt>
                <c:pt idx="3">
                  <c:v>1.1857707509881422E-2</c:v>
                </c:pt>
                <c:pt idx="4">
                  <c:v>3.1872509960159362E-2</c:v>
                </c:pt>
                <c:pt idx="5">
                  <c:v>0.1067193675889328</c:v>
                </c:pt>
                <c:pt idx="6">
                  <c:v>0.10121457489878542</c:v>
                </c:pt>
                <c:pt idx="7">
                  <c:v>8.4337349397590355E-2</c:v>
                </c:pt>
                <c:pt idx="8">
                  <c:v>0.12449799196787148</c:v>
                </c:pt>
                <c:pt idx="9">
                  <c:v>0.19028340080971659</c:v>
                </c:pt>
              </c:numCache>
            </c:numRef>
          </c:val>
          <c:extLst>
            <c:ext xmlns:c16="http://schemas.microsoft.com/office/drawing/2014/chart" uri="{C3380CC4-5D6E-409C-BE32-E72D297353CC}">
              <c16:uniqueId val="{00000008-8774-41F2-B6BF-9BE62F873826}"/>
            </c:ext>
          </c:extLst>
        </c:ser>
        <c:ser>
          <c:idx val="4"/>
          <c:order val="4"/>
          <c:tx>
            <c:strRef>
              <c:f>'5-2課題・位置づけ'!$R$5</c:f>
              <c:strCache>
                <c:ptCount val="1"/>
                <c:pt idx="0">
                  <c:v>どちらともいえない</c:v>
                </c:pt>
              </c:strCache>
            </c:strRef>
          </c:tx>
          <c:spPr>
            <a:solidFill>
              <a:schemeClr val="bg1"/>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8774-41F2-B6BF-9BE62F873826}"/>
                </c:ext>
              </c:extLst>
            </c:dLbl>
            <c:dLbl>
              <c:idx val="1"/>
              <c:delete val="1"/>
              <c:extLst>
                <c:ext xmlns:c15="http://schemas.microsoft.com/office/drawing/2012/chart" uri="{CE6537A1-D6FC-4f65-9D91-7224C49458BB}"/>
                <c:ext xmlns:c16="http://schemas.microsoft.com/office/drawing/2014/chart" uri="{C3380CC4-5D6E-409C-BE32-E72D297353CC}">
                  <c16:uniqueId val="{0000000A-8774-41F2-B6BF-9BE62F873826}"/>
                </c:ext>
              </c:extLst>
            </c:dLbl>
            <c:dLbl>
              <c:idx val="2"/>
              <c:delete val="1"/>
              <c:extLst>
                <c:ext xmlns:c15="http://schemas.microsoft.com/office/drawing/2012/chart" uri="{CE6537A1-D6FC-4f65-9D91-7224C49458BB}"/>
                <c:ext xmlns:c16="http://schemas.microsoft.com/office/drawing/2014/chart" uri="{C3380CC4-5D6E-409C-BE32-E72D297353CC}">
                  <c16:uniqueId val="{0000000B-8774-41F2-B6BF-9BE62F873826}"/>
                </c:ext>
              </c:extLst>
            </c:dLbl>
            <c:dLbl>
              <c:idx val="3"/>
              <c:delete val="1"/>
              <c:extLst>
                <c:ext xmlns:c15="http://schemas.microsoft.com/office/drawing/2012/chart" uri="{CE6537A1-D6FC-4f65-9D91-7224C49458BB}"/>
                <c:ext xmlns:c16="http://schemas.microsoft.com/office/drawing/2014/chart" uri="{C3380CC4-5D6E-409C-BE32-E72D297353CC}">
                  <c16:uniqueId val="{0000000C-8774-41F2-B6BF-9BE62F873826}"/>
                </c:ext>
              </c:extLst>
            </c:dLbl>
            <c:dLbl>
              <c:idx val="6"/>
              <c:layout>
                <c:manualLayout>
                  <c:x val="-1.543209876543323E-3"/>
                  <c:y val="2.108661876911502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774-41F2-B6BF-9BE62F873826}"/>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'5-2課題・位置づけ'!$M$17:$M$26</c:f>
              <c:strCache>
                <c:ptCount val="10"/>
                <c:pt idx="0">
                  <c:v>人材の確保・強化（n=256）</c:v>
                </c:pt>
                <c:pt idx="1">
                  <c:v>収益性の向上（n=256）</c:v>
                </c:pt>
                <c:pt idx="2">
                  <c:v>製品・サービス・技術の確保・強化（n=258）</c:v>
                </c:pt>
                <c:pt idx="3">
                  <c:v>知識・ノウハウの蓄積・共有（n=253）</c:v>
                </c:pt>
                <c:pt idx="4">
                  <c:v>市場動向の取得（n=251）</c:v>
                </c:pt>
                <c:pt idx="5">
                  <c:v>資金の確保（n=253）</c:v>
                </c:pt>
                <c:pt idx="6">
                  <c:v>設備の更新・拡張（n=247）</c:v>
                </c:pt>
                <c:pt idx="7">
                  <c:v>コーポレート・ガバナンスの強化（n=249）</c:v>
                </c:pt>
                <c:pt idx="8">
                  <c:v>サプライチェーンの再構築（n=249）</c:v>
                </c:pt>
                <c:pt idx="9">
                  <c:v>許認可等に係る規制・制度の緩和（n=247）</c:v>
                </c:pt>
              </c:strCache>
            </c:strRef>
          </c:cat>
          <c:val>
            <c:numRef>
              <c:f>'5-2課題・位置づけ'!$R$17:$R$26</c:f>
              <c:numCache>
                <c:formatCode>0.0%</c:formatCode>
                <c:ptCount val="10"/>
                <c:pt idx="0">
                  <c:v>0</c:v>
                </c:pt>
                <c:pt idx="1">
                  <c:v>0</c:v>
                </c:pt>
                <c:pt idx="2">
                  <c:v>7.7519379844961239E-3</c:v>
                </c:pt>
                <c:pt idx="3">
                  <c:v>1.5810276679841896E-2</c:v>
                </c:pt>
                <c:pt idx="4">
                  <c:v>3.1872509960159362E-2</c:v>
                </c:pt>
                <c:pt idx="5">
                  <c:v>4.7430830039525688E-2</c:v>
                </c:pt>
                <c:pt idx="6">
                  <c:v>2.8340080971659919E-2</c:v>
                </c:pt>
                <c:pt idx="7">
                  <c:v>7.6305220883534142E-2</c:v>
                </c:pt>
                <c:pt idx="8">
                  <c:v>5.2208835341365459E-2</c:v>
                </c:pt>
                <c:pt idx="9">
                  <c:v>6.0728744939271252E-2</c:v>
                </c:pt>
              </c:numCache>
            </c:numRef>
          </c:val>
          <c:extLst>
            <c:ext xmlns:c16="http://schemas.microsoft.com/office/drawing/2014/chart" uri="{C3380CC4-5D6E-409C-BE32-E72D297353CC}">
              <c16:uniqueId val="{0000000E-8774-41F2-B6BF-9BE62F873826}"/>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20114011954992966"/>
          <c:y val="0.89619879958096671"/>
          <c:w val="0.74560179324894515"/>
          <c:h val="0.101376543209876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59156887017288"/>
          <c:y val="0.12669030336053225"/>
          <c:w val="0.67995817694833183"/>
          <c:h val="0.72979590853841003"/>
        </c:manualLayout>
      </c:layout>
      <c:barChart>
        <c:barDir val="bar"/>
        <c:grouping val="stacked"/>
        <c:varyColors val="0"/>
        <c:ser>
          <c:idx val="0"/>
          <c:order val="0"/>
          <c:tx>
            <c:strRef>
              <c:f>'5-3課題・従業員別'!$N$5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'5-3課題・従業員別'!$M$6:$M$15</c:f>
              <c:strCache>
                <c:ptCount val="10"/>
                <c:pt idx="0">
                  <c:v>人材の確保・強化（n=410）</c:v>
                </c:pt>
                <c:pt idx="1">
                  <c:v>収益性の向上（n=404）</c:v>
                </c:pt>
                <c:pt idx="2">
                  <c:v>製品・サービス・技術の確保・強化（n=406）</c:v>
                </c:pt>
                <c:pt idx="3">
                  <c:v>知識・ノウハウの蓄積・共有（n=398）</c:v>
                </c:pt>
                <c:pt idx="4">
                  <c:v>市場動向の取得（n=387）</c:v>
                </c:pt>
                <c:pt idx="5">
                  <c:v>資金の確保（n=395）</c:v>
                </c:pt>
                <c:pt idx="6">
                  <c:v>設備の更新・拡張（n=384）</c:v>
                </c:pt>
                <c:pt idx="7">
                  <c:v>コーポレート・ガバナンスの強化（n=385）</c:v>
                </c:pt>
                <c:pt idx="8">
                  <c:v>サプライチェーンの再構築（n=385）</c:v>
                </c:pt>
                <c:pt idx="9">
                  <c:v>許認可等に係る規制・制度の緩和（n=382）</c:v>
                </c:pt>
              </c:strCache>
            </c:strRef>
          </c:cat>
          <c:val>
            <c:numRef>
              <c:f>'5-3課題・従業員別'!$N$6:$N$15</c:f>
              <c:numCache>
                <c:formatCode>0.0%</c:formatCode>
                <c:ptCount val="10"/>
                <c:pt idx="0">
                  <c:v>0.54146341463414638</c:v>
                </c:pt>
                <c:pt idx="1">
                  <c:v>0.5643564356435643</c:v>
                </c:pt>
                <c:pt idx="2">
                  <c:v>0.4211822660098522</c:v>
                </c:pt>
                <c:pt idx="3">
                  <c:v>0.34673366834170855</c:v>
                </c:pt>
                <c:pt idx="4">
                  <c:v>0.19638242894056848</c:v>
                </c:pt>
                <c:pt idx="5">
                  <c:v>0.30632911392405066</c:v>
                </c:pt>
                <c:pt idx="6">
                  <c:v>9.8958333333333329E-2</c:v>
                </c:pt>
                <c:pt idx="7">
                  <c:v>9.8701298701298706E-2</c:v>
                </c:pt>
                <c:pt idx="8">
                  <c:v>7.0129870129870125E-2</c:v>
                </c:pt>
                <c:pt idx="9">
                  <c:v>6.5445026178010471E-2</c:v>
                </c:pt>
              </c:numCache>
            </c:numRef>
          </c:val>
          <c:extLst>
            <c:ext xmlns:c16="http://schemas.microsoft.com/office/drawing/2014/chart" uri="{C3380CC4-5D6E-409C-BE32-E72D297353CC}">
              <c16:uniqueId val="{00000000-1906-49A9-B585-F36107289EA1}"/>
            </c:ext>
          </c:extLst>
        </c:ser>
        <c:ser>
          <c:idx val="2"/>
          <c:order val="1"/>
          <c:tx>
            <c:strRef>
              <c:f>'5-3課題・従業員別'!$O$5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'5-3課題・従業員別'!$M$6:$M$15</c:f>
              <c:strCache>
                <c:ptCount val="10"/>
                <c:pt idx="0">
                  <c:v>人材の確保・強化（n=410）</c:v>
                </c:pt>
                <c:pt idx="1">
                  <c:v>収益性の向上（n=404）</c:v>
                </c:pt>
                <c:pt idx="2">
                  <c:v>製品・サービス・技術の確保・強化（n=406）</c:v>
                </c:pt>
                <c:pt idx="3">
                  <c:v>知識・ノウハウの蓄積・共有（n=398）</c:v>
                </c:pt>
                <c:pt idx="4">
                  <c:v>市場動向の取得（n=387）</c:v>
                </c:pt>
                <c:pt idx="5">
                  <c:v>資金の確保（n=395）</c:v>
                </c:pt>
                <c:pt idx="6">
                  <c:v>設備の更新・拡張（n=384）</c:v>
                </c:pt>
                <c:pt idx="7">
                  <c:v>コーポレート・ガバナンスの強化（n=385）</c:v>
                </c:pt>
                <c:pt idx="8">
                  <c:v>サプライチェーンの再構築（n=385）</c:v>
                </c:pt>
                <c:pt idx="9">
                  <c:v>許認可等に係る規制・制度の緩和（n=382）</c:v>
                </c:pt>
              </c:strCache>
            </c:strRef>
          </c:cat>
          <c:val>
            <c:numRef>
              <c:f>'5-3課題・従業員別'!$O$6:$O$15</c:f>
              <c:numCache>
                <c:formatCode>0.0%</c:formatCode>
                <c:ptCount val="10"/>
                <c:pt idx="0">
                  <c:v>0.3</c:v>
                </c:pt>
                <c:pt idx="1">
                  <c:v>0.32178217821782179</c:v>
                </c:pt>
                <c:pt idx="2">
                  <c:v>0.42364532019704432</c:v>
                </c:pt>
                <c:pt idx="3">
                  <c:v>0.46482412060301509</c:v>
                </c:pt>
                <c:pt idx="4">
                  <c:v>0.41085271317829458</c:v>
                </c:pt>
                <c:pt idx="5">
                  <c:v>0.28354430379746837</c:v>
                </c:pt>
                <c:pt idx="6">
                  <c:v>0.31770833333333331</c:v>
                </c:pt>
                <c:pt idx="7">
                  <c:v>0.26493506493506491</c:v>
                </c:pt>
                <c:pt idx="8">
                  <c:v>0.25194805194805192</c:v>
                </c:pt>
                <c:pt idx="9">
                  <c:v>0.14921465968586387</c:v>
                </c:pt>
              </c:numCache>
            </c:numRef>
          </c:val>
          <c:extLst>
            <c:ext xmlns:c16="http://schemas.microsoft.com/office/drawing/2014/chart" uri="{C3380CC4-5D6E-409C-BE32-E72D297353CC}">
              <c16:uniqueId val="{00000001-1906-49A9-B585-F36107289EA1}"/>
            </c:ext>
          </c:extLst>
        </c:ser>
        <c:ser>
          <c:idx val="1"/>
          <c:order val="2"/>
          <c:tx>
            <c:strRef>
              <c:f>'5-3課題・従業員別'!$P$5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'5-3課題・従業員別'!$M$6:$M$15</c:f>
              <c:strCache>
                <c:ptCount val="10"/>
                <c:pt idx="0">
                  <c:v>人材の確保・強化（n=410）</c:v>
                </c:pt>
                <c:pt idx="1">
                  <c:v>収益性の向上（n=404）</c:v>
                </c:pt>
                <c:pt idx="2">
                  <c:v>製品・サービス・技術の確保・強化（n=406）</c:v>
                </c:pt>
                <c:pt idx="3">
                  <c:v>知識・ノウハウの蓄積・共有（n=398）</c:v>
                </c:pt>
                <c:pt idx="4">
                  <c:v>市場動向の取得（n=387）</c:v>
                </c:pt>
                <c:pt idx="5">
                  <c:v>資金の確保（n=395）</c:v>
                </c:pt>
                <c:pt idx="6">
                  <c:v>設備の更新・拡張（n=384）</c:v>
                </c:pt>
                <c:pt idx="7">
                  <c:v>コーポレート・ガバナンスの強化（n=385）</c:v>
                </c:pt>
                <c:pt idx="8">
                  <c:v>サプライチェーンの再構築（n=385）</c:v>
                </c:pt>
                <c:pt idx="9">
                  <c:v>許認可等に係る規制・制度の緩和（n=382）</c:v>
                </c:pt>
              </c:strCache>
            </c:strRef>
          </c:cat>
          <c:val>
            <c:numRef>
              <c:f>'5-3課題・従業員別'!$P$6:$P$15</c:f>
              <c:numCache>
                <c:formatCode>0.0%</c:formatCode>
                <c:ptCount val="10"/>
                <c:pt idx="0">
                  <c:v>9.2682926829268292E-2</c:v>
                </c:pt>
                <c:pt idx="1">
                  <c:v>6.6831683168316836E-2</c:v>
                </c:pt>
                <c:pt idx="2">
                  <c:v>9.8522167487684734E-2</c:v>
                </c:pt>
                <c:pt idx="3">
                  <c:v>0.13316582914572864</c:v>
                </c:pt>
                <c:pt idx="4">
                  <c:v>0.2842377260981912</c:v>
                </c:pt>
                <c:pt idx="5">
                  <c:v>0.26329113924050634</c:v>
                </c:pt>
                <c:pt idx="6">
                  <c:v>0.38802083333333331</c:v>
                </c:pt>
                <c:pt idx="7">
                  <c:v>0.40259740259740262</c:v>
                </c:pt>
                <c:pt idx="8">
                  <c:v>0.35844155844155845</c:v>
                </c:pt>
                <c:pt idx="9">
                  <c:v>0.41361256544502617</c:v>
                </c:pt>
              </c:numCache>
            </c:numRef>
          </c:val>
          <c:extLst>
            <c:ext xmlns:c16="http://schemas.microsoft.com/office/drawing/2014/chart" uri="{C3380CC4-5D6E-409C-BE32-E72D297353CC}">
              <c16:uniqueId val="{00000002-1906-49A9-B585-F36107289EA1}"/>
            </c:ext>
          </c:extLst>
        </c:ser>
        <c:ser>
          <c:idx val="3"/>
          <c:order val="3"/>
          <c:tx>
            <c:strRef>
              <c:f>'5-3課題・従業員別'!$Q$5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'5-3課題・従業員別'!$M$6:$M$15</c:f>
              <c:strCache>
                <c:ptCount val="10"/>
                <c:pt idx="0">
                  <c:v>人材の確保・強化（n=410）</c:v>
                </c:pt>
                <c:pt idx="1">
                  <c:v>収益性の向上（n=404）</c:v>
                </c:pt>
                <c:pt idx="2">
                  <c:v>製品・サービス・技術の確保・強化（n=406）</c:v>
                </c:pt>
                <c:pt idx="3">
                  <c:v>知識・ノウハウの蓄積・共有（n=398）</c:v>
                </c:pt>
                <c:pt idx="4">
                  <c:v>市場動向の取得（n=387）</c:v>
                </c:pt>
                <c:pt idx="5">
                  <c:v>資金の確保（n=395）</c:v>
                </c:pt>
                <c:pt idx="6">
                  <c:v>設備の更新・拡張（n=384）</c:v>
                </c:pt>
                <c:pt idx="7">
                  <c:v>コーポレート・ガバナンスの強化（n=385）</c:v>
                </c:pt>
                <c:pt idx="8">
                  <c:v>サプライチェーンの再構築（n=385）</c:v>
                </c:pt>
                <c:pt idx="9">
                  <c:v>許認可等に係る規制・制度の緩和（n=382）</c:v>
                </c:pt>
              </c:strCache>
            </c:strRef>
          </c:cat>
          <c:val>
            <c:numRef>
              <c:f>'5-3課題・従業員別'!$Q$6:$Q$15</c:f>
              <c:numCache>
                <c:formatCode>0.0%</c:formatCode>
                <c:ptCount val="10"/>
                <c:pt idx="0">
                  <c:v>4.878048780487805E-2</c:v>
                </c:pt>
                <c:pt idx="1">
                  <c:v>2.2277227722772276E-2</c:v>
                </c:pt>
                <c:pt idx="2">
                  <c:v>2.4630541871921183E-2</c:v>
                </c:pt>
                <c:pt idx="3">
                  <c:v>3.015075376884422E-2</c:v>
                </c:pt>
                <c:pt idx="4">
                  <c:v>6.2015503875968991E-2</c:v>
                </c:pt>
                <c:pt idx="5">
                  <c:v>9.8734177215189872E-2</c:v>
                </c:pt>
                <c:pt idx="6">
                  <c:v>0.14583333333333334</c:v>
                </c:pt>
                <c:pt idx="7">
                  <c:v>0.14805194805194805</c:v>
                </c:pt>
                <c:pt idx="8">
                  <c:v>0.24415584415584415</c:v>
                </c:pt>
                <c:pt idx="9">
                  <c:v>0.28010471204188481</c:v>
                </c:pt>
              </c:numCache>
            </c:numRef>
          </c:val>
          <c:extLst>
            <c:ext xmlns:c16="http://schemas.microsoft.com/office/drawing/2014/chart" uri="{C3380CC4-5D6E-409C-BE32-E72D297353CC}">
              <c16:uniqueId val="{00000003-1906-49A9-B585-F36107289EA1}"/>
            </c:ext>
          </c:extLst>
        </c:ser>
        <c:ser>
          <c:idx val="4"/>
          <c:order val="4"/>
          <c:tx>
            <c:strRef>
              <c:f>'5-3課題・従業員別'!$R$5</c:f>
              <c:strCache>
                <c:ptCount val="1"/>
                <c:pt idx="0">
                  <c:v>どちらともいえない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'5-3課題・従業員別'!$M$6:$M$15</c:f>
              <c:strCache>
                <c:ptCount val="10"/>
                <c:pt idx="0">
                  <c:v>人材の確保・強化（n=410）</c:v>
                </c:pt>
                <c:pt idx="1">
                  <c:v>収益性の向上（n=404）</c:v>
                </c:pt>
                <c:pt idx="2">
                  <c:v>製品・サービス・技術の確保・強化（n=406）</c:v>
                </c:pt>
                <c:pt idx="3">
                  <c:v>知識・ノウハウの蓄積・共有（n=398）</c:v>
                </c:pt>
                <c:pt idx="4">
                  <c:v>市場動向の取得（n=387）</c:v>
                </c:pt>
                <c:pt idx="5">
                  <c:v>資金の確保（n=395）</c:v>
                </c:pt>
                <c:pt idx="6">
                  <c:v>設備の更新・拡張（n=384）</c:v>
                </c:pt>
                <c:pt idx="7">
                  <c:v>コーポレート・ガバナンスの強化（n=385）</c:v>
                </c:pt>
                <c:pt idx="8">
                  <c:v>サプライチェーンの再構築（n=385）</c:v>
                </c:pt>
                <c:pt idx="9">
                  <c:v>許認可等に係る規制・制度の緩和（n=382）</c:v>
                </c:pt>
              </c:strCache>
            </c:strRef>
          </c:cat>
          <c:val>
            <c:numRef>
              <c:f>'5-3課題・従業員別'!$R$6:$R$15</c:f>
              <c:numCache>
                <c:formatCode>0.0%</c:formatCode>
                <c:ptCount val="10"/>
                <c:pt idx="0">
                  <c:v>1.7073170731707318E-2</c:v>
                </c:pt>
                <c:pt idx="1">
                  <c:v>2.4752475247524754E-2</c:v>
                </c:pt>
                <c:pt idx="2">
                  <c:v>3.2019704433497539E-2</c:v>
                </c:pt>
                <c:pt idx="3">
                  <c:v>2.5125628140703519E-2</c:v>
                </c:pt>
                <c:pt idx="4">
                  <c:v>4.6511627906976744E-2</c:v>
                </c:pt>
                <c:pt idx="5">
                  <c:v>4.810126582278481E-2</c:v>
                </c:pt>
                <c:pt idx="6">
                  <c:v>4.9479166666666664E-2</c:v>
                </c:pt>
                <c:pt idx="7">
                  <c:v>8.5714285714285715E-2</c:v>
                </c:pt>
                <c:pt idx="8">
                  <c:v>7.5324675324675322E-2</c:v>
                </c:pt>
                <c:pt idx="9">
                  <c:v>9.1623036649214659E-2</c:v>
                </c:pt>
              </c:numCache>
            </c:numRef>
          </c:val>
          <c:extLst>
            <c:ext xmlns:c16="http://schemas.microsoft.com/office/drawing/2014/chart" uri="{C3380CC4-5D6E-409C-BE32-E72D297353CC}">
              <c16:uniqueId val="{00000004-1906-49A9-B585-F36107289EA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47694080880935"/>
          <c:y val="0.12669030336053225"/>
          <c:w val="0.68607280500969525"/>
          <c:h val="0.72979590853841003"/>
        </c:manualLayout>
      </c:layout>
      <c:barChart>
        <c:barDir val="bar"/>
        <c:grouping val="stacked"/>
        <c:varyColors val="0"/>
        <c:ser>
          <c:idx val="0"/>
          <c:order val="0"/>
          <c:tx>
            <c:strRef>
              <c:f>'5-3課題・従業員別'!$N$5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'5-3課題・従業員別'!$M$17:$M$26</c:f>
              <c:strCache>
                <c:ptCount val="10"/>
                <c:pt idx="0">
                  <c:v>人材の確保・強化（n=408）</c:v>
                </c:pt>
                <c:pt idx="1">
                  <c:v>収益性の向上（n=400）</c:v>
                </c:pt>
                <c:pt idx="2">
                  <c:v>製品・サービス・技術の確保・強化（n=395）</c:v>
                </c:pt>
                <c:pt idx="3">
                  <c:v>知識・ノウハウの蓄積・共有（n=396）</c:v>
                </c:pt>
                <c:pt idx="4">
                  <c:v>市場動向の取得（n=390）</c:v>
                </c:pt>
                <c:pt idx="5">
                  <c:v>資金の確保（n=389）</c:v>
                </c:pt>
                <c:pt idx="6">
                  <c:v>設備の更新・拡張（n=384）</c:v>
                </c:pt>
                <c:pt idx="7">
                  <c:v>コーポレート・ガバナンスの強化（n=386）</c:v>
                </c:pt>
                <c:pt idx="8">
                  <c:v>サプライチェーンの再構築（n=383）</c:v>
                </c:pt>
                <c:pt idx="9">
                  <c:v>許認可等に係る規制・制度の緩和（n=380）</c:v>
                </c:pt>
              </c:strCache>
            </c:strRef>
          </c:cat>
          <c:val>
            <c:numRef>
              <c:f>'5-3課題・従業員別'!$N$17:$N$26</c:f>
              <c:numCache>
                <c:formatCode>0.0%</c:formatCode>
                <c:ptCount val="10"/>
                <c:pt idx="0">
                  <c:v>0.75</c:v>
                </c:pt>
                <c:pt idx="1">
                  <c:v>0.61750000000000005</c:v>
                </c:pt>
                <c:pt idx="2">
                  <c:v>0.53164556962025311</c:v>
                </c:pt>
                <c:pt idx="3">
                  <c:v>0.41919191919191917</c:v>
                </c:pt>
                <c:pt idx="4">
                  <c:v>0.24358974358974358</c:v>
                </c:pt>
                <c:pt idx="5">
                  <c:v>0.20308483290488433</c:v>
                </c:pt>
                <c:pt idx="6">
                  <c:v>0.15885416666666666</c:v>
                </c:pt>
                <c:pt idx="7">
                  <c:v>0.13730569948186527</c:v>
                </c:pt>
                <c:pt idx="8">
                  <c:v>6.2663185378590072E-2</c:v>
                </c:pt>
                <c:pt idx="9">
                  <c:v>4.2105263157894736E-2</c:v>
                </c:pt>
              </c:numCache>
            </c:numRef>
          </c:val>
          <c:extLst>
            <c:ext xmlns:c16="http://schemas.microsoft.com/office/drawing/2014/chart" uri="{C3380CC4-5D6E-409C-BE32-E72D297353CC}">
              <c16:uniqueId val="{00000000-23DD-4DB1-944E-75D2C40C54B8}"/>
            </c:ext>
          </c:extLst>
        </c:ser>
        <c:ser>
          <c:idx val="2"/>
          <c:order val="1"/>
          <c:tx>
            <c:strRef>
              <c:f>'5-3課題・従業員別'!$O$5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'5-3課題・従業員別'!$M$17:$M$26</c:f>
              <c:strCache>
                <c:ptCount val="10"/>
                <c:pt idx="0">
                  <c:v>人材の確保・強化（n=408）</c:v>
                </c:pt>
                <c:pt idx="1">
                  <c:v>収益性の向上（n=400）</c:v>
                </c:pt>
                <c:pt idx="2">
                  <c:v>製品・サービス・技術の確保・強化（n=395）</c:v>
                </c:pt>
                <c:pt idx="3">
                  <c:v>知識・ノウハウの蓄積・共有（n=396）</c:v>
                </c:pt>
                <c:pt idx="4">
                  <c:v>市場動向の取得（n=390）</c:v>
                </c:pt>
                <c:pt idx="5">
                  <c:v>資金の確保（n=389）</c:v>
                </c:pt>
                <c:pt idx="6">
                  <c:v>設備の更新・拡張（n=384）</c:v>
                </c:pt>
                <c:pt idx="7">
                  <c:v>コーポレート・ガバナンスの強化（n=386）</c:v>
                </c:pt>
                <c:pt idx="8">
                  <c:v>サプライチェーンの再構築（n=383）</c:v>
                </c:pt>
                <c:pt idx="9">
                  <c:v>許認可等に係る規制・制度の緩和（n=380）</c:v>
                </c:pt>
              </c:strCache>
            </c:strRef>
          </c:cat>
          <c:val>
            <c:numRef>
              <c:f>'5-3課題・従業員別'!$O$17:$O$26</c:f>
              <c:numCache>
                <c:formatCode>0.0%</c:formatCode>
                <c:ptCount val="10"/>
                <c:pt idx="0">
                  <c:v>0.22303921568627452</c:v>
                </c:pt>
                <c:pt idx="1">
                  <c:v>0.33</c:v>
                </c:pt>
                <c:pt idx="2">
                  <c:v>0.38227848101265821</c:v>
                </c:pt>
                <c:pt idx="3">
                  <c:v>0.48484848484848486</c:v>
                </c:pt>
                <c:pt idx="4">
                  <c:v>0.4358974358974359</c:v>
                </c:pt>
                <c:pt idx="5">
                  <c:v>0.27763496143958871</c:v>
                </c:pt>
                <c:pt idx="6">
                  <c:v>0.31510416666666669</c:v>
                </c:pt>
                <c:pt idx="7">
                  <c:v>0.3860103626943005</c:v>
                </c:pt>
                <c:pt idx="8">
                  <c:v>0.25326370757180156</c:v>
                </c:pt>
                <c:pt idx="9">
                  <c:v>0.16842105263157894</c:v>
                </c:pt>
              </c:numCache>
            </c:numRef>
          </c:val>
          <c:extLst>
            <c:ext xmlns:c16="http://schemas.microsoft.com/office/drawing/2014/chart" uri="{C3380CC4-5D6E-409C-BE32-E72D297353CC}">
              <c16:uniqueId val="{00000001-23DD-4DB1-944E-75D2C40C54B8}"/>
            </c:ext>
          </c:extLst>
        </c:ser>
        <c:ser>
          <c:idx val="1"/>
          <c:order val="2"/>
          <c:tx>
            <c:strRef>
              <c:f>'5-3課題・従業員別'!$P$5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'5-3課題・従業員別'!$M$17:$M$26</c:f>
              <c:strCache>
                <c:ptCount val="10"/>
                <c:pt idx="0">
                  <c:v>人材の確保・強化（n=408）</c:v>
                </c:pt>
                <c:pt idx="1">
                  <c:v>収益性の向上（n=400）</c:v>
                </c:pt>
                <c:pt idx="2">
                  <c:v>製品・サービス・技術の確保・強化（n=395）</c:v>
                </c:pt>
                <c:pt idx="3">
                  <c:v>知識・ノウハウの蓄積・共有（n=396）</c:v>
                </c:pt>
                <c:pt idx="4">
                  <c:v>市場動向の取得（n=390）</c:v>
                </c:pt>
                <c:pt idx="5">
                  <c:v>資金の確保（n=389）</c:v>
                </c:pt>
                <c:pt idx="6">
                  <c:v>設備の更新・拡張（n=384）</c:v>
                </c:pt>
                <c:pt idx="7">
                  <c:v>コーポレート・ガバナンスの強化（n=386）</c:v>
                </c:pt>
                <c:pt idx="8">
                  <c:v>サプライチェーンの再構築（n=383）</c:v>
                </c:pt>
                <c:pt idx="9">
                  <c:v>許認可等に係る規制・制度の緩和（n=380）</c:v>
                </c:pt>
              </c:strCache>
            </c:strRef>
          </c:cat>
          <c:val>
            <c:numRef>
              <c:f>'5-3課題・従業員別'!$P$17:$P$26</c:f>
              <c:numCache>
                <c:formatCode>0.0%</c:formatCode>
                <c:ptCount val="10"/>
                <c:pt idx="0">
                  <c:v>1.9607843137254902E-2</c:v>
                </c:pt>
                <c:pt idx="1">
                  <c:v>3.7499999999999999E-2</c:v>
                </c:pt>
                <c:pt idx="2">
                  <c:v>5.3164556962025315E-2</c:v>
                </c:pt>
                <c:pt idx="3">
                  <c:v>6.5656565656565663E-2</c:v>
                </c:pt>
                <c:pt idx="4">
                  <c:v>0.23333333333333334</c:v>
                </c:pt>
                <c:pt idx="5">
                  <c:v>0.32133676092544988</c:v>
                </c:pt>
                <c:pt idx="6">
                  <c:v>0.35416666666666669</c:v>
                </c:pt>
                <c:pt idx="7">
                  <c:v>0.32901554404145078</c:v>
                </c:pt>
                <c:pt idx="8">
                  <c:v>0.42036553524804177</c:v>
                </c:pt>
                <c:pt idx="9">
                  <c:v>0.48157894736842105</c:v>
                </c:pt>
              </c:numCache>
            </c:numRef>
          </c:val>
          <c:extLst>
            <c:ext xmlns:c16="http://schemas.microsoft.com/office/drawing/2014/chart" uri="{C3380CC4-5D6E-409C-BE32-E72D297353CC}">
              <c16:uniqueId val="{00000002-23DD-4DB1-944E-75D2C40C54B8}"/>
            </c:ext>
          </c:extLst>
        </c:ser>
        <c:ser>
          <c:idx val="3"/>
          <c:order val="3"/>
          <c:tx>
            <c:strRef>
              <c:f>'5-3課題・従業員別'!$Q$5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23DD-4DB1-944E-75D2C40C54B8}"/>
                </c:ext>
              </c:extLst>
            </c:dLbl>
            <c:dLbl>
              <c:idx val="1"/>
              <c:delete val="1"/>
              <c:extLst>
                <c:ext xmlns:c15="http://schemas.microsoft.com/office/drawing/2012/chart" uri="{CE6537A1-D6FC-4f65-9D91-7224C49458BB}"/>
                <c:ext xmlns:c16="http://schemas.microsoft.com/office/drawing/2014/chart" uri="{C3380CC4-5D6E-409C-BE32-E72D297353CC}">
                  <c16:uniqueId val="{00000004-23DD-4DB1-944E-75D2C40C54B8}"/>
                </c:ext>
              </c:extLst>
            </c:dLbl>
            <c:dLbl>
              <c:idx val="2"/>
              <c:delete val="1"/>
              <c:extLst>
                <c:ext xmlns:c15="http://schemas.microsoft.com/office/drawing/2012/chart" uri="{CE6537A1-D6FC-4f65-9D91-7224C49458BB}"/>
                <c:ext xmlns:c16="http://schemas.microsoft.com/office/drawing/2014/chart" uri="{C3380CC4-5D6E-409C-BE32-E72D297353CC}">
                  <c16:uniqueId val="{00000005-23DD-4DB1-944E-75D2C40C54B8}"/>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'5-3課題・従業員別'!$M$17:$M$26</c:f>
              <c:strCache>
                <c:ptCount val="10"/>
                <c:pt idx="0">
                  <c:v>人材の確保・強化（n=408）</c:v>
                </c:pt>
                <c:pt idx="1">
                  <c:v>収益性の向上（n=400）</c:v>
                </c:pt>
                <c:pt idx="2">
                  <c:v>製品・サービス・技術の確保・強化（n=395）</c:v>
                </c:pt>
                <c:pt idx="3">
                  <c:v>知識・ノウハウの蓄積・共有（n=396）</c:v>
                </c:pt>
                <c:pt idx="4">
                  <c:v>市場動向の取得（n=390）</c:v>
                </c:pt>
                <c:pt idx="5">
                  <c:v>資金の確保（n=389）</c:v>
                </c:pt>
                <c:pt idx="6">
                  <c:v>設備の更新・拡張（n=384）</c:v>
                </c:pt>
                <c:pt idx="7">
                  <c:v>コーポレート・ガバナンスの強化（n=386）</c:v>
                </c:pt>
                <c:pt idx="8">
                  <c:v>サプライチェーンの再構築（n=383）</c:v>
                </c:pt>
                <c:pt idx="9">
                  <c:v>許認可等に係る規制・制度の緩和（n=380）</c:v>
                </c:pt>
              </c:strCache>
            </c:strRef>
          </c:cat>
          <c:val>
            <c:numRef>
              <c:f>'5-3課題・従業員別'!$Q$17:$Q$26</c:f>
              <c:numCache>
                <c:formatCode>0.0%</c:formatCode>
                <c:ptCount val="10"/>
                <c:pt idx="0">
                  <c:v>4.9019607843137254E-3</c:v>
                </c:pt>
                <c:pt idx="1">
                  <c:v>0.01</c:v>
                </c:pt>
                <c:pt idx="2">
                  <c:v>1.2658227848101266E-2</c:v>
                </c:pt>
                <c:pt idx="3">
                  <c:v>1.7676767676767676E-2</c:v>
                </c:pt>
                <c:pt idx="4">
                  <c:v>4.6153846153846156E-2</c:v>
                </c:pt>
                <c:pt idx="5">
                  <c:v>0.16195372750642673</c:v>
                </c:pt>
                <c:pt idx="6">
                  <c:v>0.11197916666666667</c:v>
                </c:pt>
                <c:pt idx="7">
                  <c:v>7.7720207253886009E-2</c:v>
                </c:pt>
                <c:pt idx="8">
                  <c:v>0.20626631853785901</c:v>
                </c:pt>
                <c:pt idx="9">
                  <c:v>0.21842105263157896</c:v>
                </c:pt>
              </c:numCache>
            </c:numRef>
          </c:val>
          <c:extLst>
            <c:ext xmlns:c16="http://schemas.microsoft.com/office/drawing/2014/chart" uri="{C3380CC4-5D6E-409C-BE32-E72D297353CC}">
              <c16:uniqueId val="{00000006-23DD-4DB1-944E-75D2C40C54B8}"/>
            </c:ext>
          </c:extLst>
        </c:ser>
        <c:ser>
          <c:idx val="4"/>
          <c:order val="4"/>
          <c:tx>
            <c:strRef>
              <c:f>'5-3課題・従業員別'!$R$5</c:f>
              <c:strCache>
                <c:ptCount val="1"/>
                <c:pt idx="0">
                  <c:v>どちらともいえない</c:v>
                </c:pt>
              </c:strCache>
            </c:strRef>
          </c:tx>
          <c:spPr>
            <a:solidFill>
              <a:schemeClr val="bg1"/>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23DD-4DB1-944E-75D2C40C54B8}"/>
                </c:ext>
              </c:extLst>
            </c:dLbl>
            <c:dLbl>
              <c:idx val="1"/>
              <c:delete val="1"/>
              <c:extLst>
                <c:ext xmlns:c15="http://schemas.microsoft.com/office/drawing/2012/chart" uri="{CE6537A1-D6FC-4f65-9D91-7224C49458BB}"/>
                <c:ext xmlns:c16="http://schemas.microsoft.com/office/drawing/2014/chart" uri="{C3380CC4-5D6E-409C-BE32-E72D297353CC}">
                  <c16:uniqueId val="{00000008-23DD-4DB1-944E-75D2C40C54B8}"/>
                </c:ext>
              </c:extLst>
            </c:dLbl>
            <c:dLbl>
              <c:idx val="3"/>
              <c:delete val="1"/>
              <c:extLst>
                <c:ext xmlns:c15="http://schemas.microsoft.com/office/drawing/2012/chart" uri="{CE6537A1-D6FC-4f65-9D91-7224C49458BB}"/>
                <c:ext xmlns:c16="http://schemas.microsoft.com/office/drawing/2014/chart" uri="{C3380CC4-5D6E-409C-BE32-E72D297353CC}">
                  <c16:uniqueId val="{00000009-23DD-4DB1-944E-75D2C40C54B8}"/>
                </c:ext>
              </c:extLst>
            </c:dLbl>
            <c:dLbl>
              <c:idx val="6"/>
              <c:layout>
                <c:manualLayout>
                  <c:x val="1.5432098765430968E-3"/>
                  <c:y val="-2.67778971748991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3DD-4DB1-944E-75D2C40C54B8}"/>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'5-3課題・従業員別'!$M$17:$M$26</c:f>
              <c:strCache>
                <c:ptCount val="10"/>
                <c:pt idx="0">
                  <c:v>人材の確保・強化（n=408）</c:v>
                </c:pt>
                <c:pt idx="1">
                  <c:v>収益性の向上（n=400）</c:v>
                </c:pt>
                <c:pt idx="2">
                  <c:v>製品・サービス・技術の確保・強化（n=395）</c:v>
                </c:pt>
                <c:pt idx="3">
                  <c:v>知識・ノウハウの蓄積・共有（n=396）</c:v>
                </c:pt>
                <c:pt idx="4">
                  <c:v>市場動向の取得（n=390）</c:v>
                </c:pt>
                <c:pt idx="5">
                  <c:v>資金の確保（n=389）</c:v>
                </c:pt>
                <c:pt idx="6">
                  <c:v>設備の更新・拡張（n=384）</c:v>
                </c:pt>
                <c:pt idx="7">
                  <c:v>コーポレート・ガバナンスの強化（n=386）</c:v>
                </c:pt>
                <c:pt idx="8">
                  <c:v>サプライチェーンの再構築（n=383）</c:v>
                </c:pt>
                <c:pt idx="9">
                  <c:v>許認可等に係る規制・制度の緩和（n=380）</c:v>
                </c:pt>
              </c:strCache>
            </c:strRef>
          </c:cat>
          <c:val>
            <c:numRef>
              <c:f>'5-3課題・従業員別'!$R$17:$R$26</c:f>
              <c:numCache>
                <c:formatCode>0.0%</c:formatCode>
                <c:ptCount val="10"/>
                <c:pt idx="0">
                  <c:v>2.4509803921568627E-3</c:v>
                </c:pt>
                <c:pt idx="1">
                  <c:v>5.0000000000000001E-3</c:v>
                </c:pt>
                <c:pt idx="2">
                  <c:v>2.0253164556962026E-2</c:v>
                </c:pt>
                <c:pt idx="3">
                  <c:v>1.2626262626262626E-2</c:v>
                </c:pt>
                <c:pt idx="4">
                  <c:v>4.1025641025641026E-2</c:v>
                </c:pt>
                <c:pt idx="5">
                  <c:v>3.5989717223650387E-2</c:v>
                </c:pt>
                <c:pt idx="6">
                  <c:v>5.9895833333333336E-2</c:v>
                </c:pt>
                <c:pt idx="7">
                  <c:v>6.9948186528497408E-2</c:v>
                </c:pt>
                <c:pt idx="8">
                  <c:v>5.7441253263707574E-2</c:v>
                </c:pt>
                <c:pt idx="9">
                  <c:v>8.9473684210526316E-2</c:v>
                </c:pt>
              </c:numCache>
            </c:numRef>
          </c:val>
          <c:extLst>
            <c:ext xmlns:c16="http://schemas.microsoft.com/office/drawing/2014/chart" uri="{C3380CC4-5D6E-409C-BE32-E72D297353CC}">
              <c16:uniqueId val="{0000000B-23DD-4DB1-944E-75D2C40C54B8}"/>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3388984616647"/>
          <c:y val="0.12669030336053225"/>
          <c:w val="0.69013065609169899"/>
          <c:h val="0.72979590853841003"/>
        </c:manualLayout>
      </c:layout>
      <c:barChart>
        <c:barDir val="bar"/>
        <c:grouping val="stacked"/>
        <c:varyColors val="0"/>
        <c:ser>
          <c:idx val="0"/>
          <c:order val="0"/>
          <c:tx>
            <c:strRef>
              <c:f>'5-3課題・従業員別'!$N$5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'5-3課題・従業員別'!$M$28:$M$37</c:f>
              <c:strCache>
                <c:ptCount val="10"/>
                <c:pt idx="0">
                  <c:v>人材の確保・強化（n=332）</c:v>
                </c:pt>
                <c:pt idx="1">
                  <c:v>収益性の向上（n=329）</c:v>
                </c:pt>
                <c:pt idx="2">
                  <c:v>製品・サービス・技術の確保・強化（n=330）</c:v>
                </c:pt>
                <c:pt idx="3">
                  <c:v>知識・ノウハウの蓄積・共有（n=325）</c:v>
                </c:pt>
                <c:pt idx="4">
                  <c:v>市場動向の取得（n=325）</c:v>
                </c:pt>
                <c:pt idx="5">
                  <c:v>資金の確保（n=318）</c:v>
                </c:pt>
                <c:pt idx="6">
                  <c:v>設備の更新・拡張（n=320）</c:v>
                </c:pt>
                <c:pt idx="7">
                  <c:v>コーポレート・ガバナンスの強化（n=320）</c:v>
                </c:pt>
                <c:pt idx="8">
                  <c:v>サプライチェーンの再構築（n=318）</c:v>
                </c:pt>
                <c:pt idx="9">
                  <c:v>許認可等に係る規制・制度の緩和（n=318）</c:v>
                </c:pt>
              </c:strCache>
            </c:strRef>
          </c:cat>
          <c:val>
            <c:numRef>
              <c:f>'5-3課題・従業員別'!$N$28:$N$37</c:f>
              <c:numCache>
                <c:formatCode>0.0%</c:formatCode>
                <c:ptCount val="10"/>
                <c:pt idx="0">
                  <c:v>0.76506024096385539</c:v>
                </c:pt>
                <c:pt idx="1">
                  <c:v>0.63525835866261393</c:v>
                </c:pt>
                <c:pt idx="2">
                  <c:v>0.57272727272727275</c:v>
                </c:pt>
                <c:pt idx="3">
                  <c:v>0.4646153846153846</c:v>
                </c:pt>
                <c:pt idx="4">
                  <c:v>0.31384615384615383</c:v>
                </c:pt>
                <c:pt idx="5">
                  <c:v>0.14465408805031446</c:v>
                </c:pt>
                <c:pt idx="6">
                  <c:v>0.20937500000000001</c:v>
                </c:pt>
                <c:pt idx="7">
                  <c:v>0.20937500000000001</c:v>
                </c:pt>
                <c:pt idx="8">
                  <c:v>0.11320754716981132</c:v>
                </c:pt>
                <c:pt idx="9">
                  <c:v>7.8616352201257858E-2</c:v>
                </c:pt>
              </c:numCache>
            </c:numRef>
          </c:val>
          <c:extLst>
            <c:ext xmlns:c16="http://schemas.microsoft.com/office/drawing/2014/chart" uri="{C3380CC4-5D6E-409C-BE32-E72D297353CC}">
              <c16:uniqueId val="{00000000-C1F6-45D9-8008-7A18F02898D6}"/>
            </c:ext>
          </c:extLst>
        </c:ser>
        <c:ser>
          <c:idx val="2"/>
          <c:order val="1"/>
          <c:tx>
            <c:strRef>
              <c:f>'5-3課題・従業員別'!$O$5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'5-3課題・従業員別'!$M$28:$M$37</c:f>
              <c:strCache>
                <c:ptCount val="10"/>
                <c:pt idx="0">
                  <c:v>人材の確保・強化（n=332）</c:v>
                </c:pt>
                <c:pt idx="1">
                  <c:v>収益性の向上（n=329）</c:v>
                </c:pt>
                <c:pt idx="2">
                  <c:v>製品・サービス・技術の確保・強化（n=330）</c:v>
                </c:pt>
                <c:pt idx="3">
                  <c:v>知識・ノウハウの蓄積・共有（n=325）</c:v>
                </c:pt>
                <c:pt idx="4">
                  <c:v>市場動向の取得（n=325）</c:v>
                </c:pt>
                <c:pt idx="5">
                  <c:v>資金の確保（n=318）</c:v>
                </c:pt>
                <c:pt idx="6">
                  <c:v>設備の更新・拡張（n=320）</c:v>
                </c:pt>
                <c:pt idx="7">
                  <c:v>コーポレート・ガバナンスの強化（n=320）</c:v>
                </c:pt>
                <c:pt idx="8">
                  <c:v>サプライチェーンの再構築（n=318）</c:v>
                </c:pt>
                <c:pt idx="9">
                  <c:v>許認可等に係る規制・制度の緩和（n=318）</c:v>
                </c:pt>
              </c:strCache>
            </c:strRef>
          </c:cat>
          <c:val>
            <c:numRef>
              <c:f>'5-3課題・従業員別'!$O$28:$O$37</c:f>
              <c:numCache>
                <c:formatCode>0.0%</c:formatCode>
                <c:ptCount val="10"/>
                <c:pt idx="0">
                  <c:v>0.20481927710843373</c:v>
                </c:pt>
                <c:pt idx="1">
                  <c:v>0.2978723404255319</c:v>
                </c:pt>
                <c:pt idx="2">
                  <c:v>0.3515151515151515</c:v>
                </c:pt>
                <c:pt idx="3">
                  <c:v>0.44923076923076921</c:v>
                </c:pt>
                <c:pt idx="4">
                  <c:v>0.45846153846153848</c:v>
                </c:pt>
                <c:pt idx="5">
                  <c:v>0.24842767295597484</c:v>
                </c:pt>
                <c:pt idx="6">
                  <c:v>0.38124999999999998</c:v>
                </c:pt>
                <c:pt idx="7">
                  <c:v>0.43125000000000002</c:v>
                </c:pt>
                <c:pt idx="8">
                  <c:v>0.32389937106918237</c:v>
                </c:pt>
                <c:pt idx="9">
                  <c:v>0.19496855345911951</c:v>
                </c:pt>
              </c:numCache>
            </c:numRef>
          </c:val>
          <c:extLst>
            <c:ext xmlns:c16="http://schemas.microsoft.com/office/drawing/2014/chart" uri="{C3380CC4-5D6E-409C-BE32-E72D297353CC}">
              <c16:uniqueId val="{00000001-C1F6-45D9-8008-7A18F02898D6}"/>
            </c:ext>
          </c:extLst>
        </c:ser>
        <c:ser>
          <c:idx val="1"/>
          <c:order val="2"/>
          <c:tx>
            <c:strRef>
              <c:f>'5-3課題・従業員別'!$P$5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'5-3課題・従業員別'!$M$28:$M$37</c:f>
              <c:strCache>
                <c:ptCount val="10"/>
                <c:pt idx="0">
                  <c:v>人材の確保・強化（n=332）</c:v>
                </c:pt>
                <c:pt idx="1">
                  <c:v>収益性の向上（n=329）</c:v>
                </c:pt>
                <c:pt idx="2">
                  <c:v>製品・サービス・技術の確保・強化（n=330）</c:v>
                </c:pt>
                <c:pt idx="3">
                  <c:v>知識・ノウハウの蓄積・共有（n=325）</c:v>
                </c:pt>
                <c:pt idx="4">
                  <c:v>市場動向の取得（n=325）</c:v>
                </c:pt>
                <c:pt idx="5">
                  <c:v>資金の確保（n=318）</c:v>
                </c:pt>
                <c:pt idx="6">
                  <c:v>設備の更新・拡張（n=320）</c:v>
                </c:pt>
                <c:pt idx="7">
                  <c:v>コーポレート・ガバナンスの強化（n=320）</c:v>
                </c:pt>
                <c:pt idx="8">
                  <c:v>サプライチェーンの再構築（n=318）</c:v>
                </c:pt>
                <c:pt idx="9">
                  <c:v>許認可等に係る規制・制度の緩和（n=318）</c:v>
                </c:pt>
              </c:strCache>
            </c:strRef>
          </c:cat>
          <c:val>
            <c:numRef>
              <c:f>'5-3課題・従業員別'!$P$28:$P$37</c:f>
              <c:numCache>
                <c:formatCode>0.0%</c:formatCode>
                <c:ptCount val="10"/>
                <c:pt idx="0">
                  <c:v>1.8072289156626505E-2</c:v>
                </c:pt>
                <c:pt idx="1">
                  <c:v>3.9513677811550151E-2</c:v>
                </c:pt>
                <c:pt idx="2">
                  <c:v>6.363636363636363E-2</c:v>
                </c:pt>
                <c:pt idx="3">
                  <c:v>6.7692307692307691E-2</c:v>
                </c:pt>
                <c:pt idx="4">
                  <c:v>0.15692307692307692</c:v>
                </c:pt>
                <c:pt idx="5">
                  <c:v>0.38993710691823902</c:v>
                </c:pt>
                <c:pt idx="6">
                  <c:v>0.28437499999999999</c:v>
                </c:pt>
                <c:pt idx="7">
                  <c:v>0.25937500000000002</c:v>
                </c:pt>
                <c:pt idx="8">
                  <c:v>0.34905660377358488</c:v>
                </c:pt>
                <c:pt idx="9">
                  <c:v>0.50314465408805031</c:v>
                </c:pt>
              </c:numCache>
            </c:numRef>
          </c:val>
          <c:extLst>
            <c:ext xmlns:c16="http://schemas.microsoft.com/office/drawing/2014/chart" uri="{C3380CC4-5D6E-409C-BE32-E72D297353CC}">
              <c16:uniqueId val="{00000002-C1F6-45D9-8008-7A18F02898D6}"/>
            </c:ext>
          </c:extLst>
        </c:ser>
        <c:ser>
          <c:idx val="3"/>
          <c:order val="3"/>
          <c:tx>
            <c:strRef>
              <c:f>'5-3課題・従業員別'!$Q$5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C1F6-45D9-8008-7A18F02898D6}"/>
                </c:ext>
              </c:extLst>
            </c:dLbl>
            <c:dLbl>
              <c:idx val="1"/>
              <c:delete val="1"/>
              <c:extLst>
                <c:ext xmlns:c15="http://schemas.microsoft.com/office/drawing/2012/chart" uri="{CE6537A1-D6FC-4f65-9D91-7224C49458BB}"/>
                <c:ext xmlns:c16="http://schemas.microsoft.com/office/drawing/2014/chart" uri="{C3380CC4-5D6E-409C-BE32-E72D297353CC}">
                  <c16:uniqueId val="{00000004-C1F6-45D9-8008-7A18F02898D6}"/>
                </c:ext>
              </c:extLst>
            </c:dLbl>
            <c:dLbl>
              <c:idx val="2"/>
              <c:delete val="1"/>
              <c:extLst>
                <c:ext xmlns:c15="http://schemas.microsoft.com/office/drawing/2012/chart" uri="{CE6537A1-D6FC-4f65-9D91-7224C49458BB}"/>
                <c:ext xmlns:c16="http://schemas.microsoft.com/office/drawing/2014/chart" uri="{C3380CC4-5D6E-409C-BE32-E72D297353CC}">
                  <c16:uniqueId val="{00000005-C1F6-45D9-8008-7A18F02898D6}"/>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F6-45D9-8008-7A18F02898D6}"/>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'5-3課題・従業員別'!$M$28:$M$37</c:f>
              <c:strCache>
                <c:ptCount val="10"/>
                <c:pt idx="0">
                  <c:v>人材の確保・強化（n=332）</c:v>
                </c:pt>
                <c:pt idx="1">
                  <c:v>収益性の向上（n=329）</c:v>
                </c:pt>
                <c:pt idx="2">
                  <c:v>製品・サービス・技術の確保・強化（n=330）</c:v>
                </c:pt>
                <c:pt idx="3">
                  <c:v>知識・ノウハウの蓄積・共有（n=325）</c:v>
                </c:pt>
                <c:pt idx="4">
                  <c:v>市場動向の取得（n=325）</c:v>
                </c:pt>
                <c:pt idx="5">
                  <c:v>資金の確保（n=318）</c:v>
                </c:pt>
                <c:pt idx="6">
                  <c:v>設備の更新・拡張（n=320）</c:v>
                </c:pt>
                <c:pt idx="7">
                  <c:v>コーポレート・ガバナンスの強化（n=320）</c:v>
                </c:pt>
                <c:pt idx="8">
                  <c:v>サプライチェーンの再構築（n=318）</c:v>
                </c:pt>
                <c:pt idx="9">
                  <c:v>許認可等に係る規制・制度の緩和（n=318）</c:v>
                </c:pt>
              </c:strCache>
            </c:strRef>
          </c:cat>
          <c:val>
            <c:numRef>
              <c:f>'5-3課題・従業員別'!$Q$28:$Q$37</c:f>
              <c:numCache>
                <c:formatCode>0.0%</c:formatCode>
                <c:ptCount val="10"/>
                <c:pt idx="0">
                  <c:v>0</c:v>
                </c:pt>
                <c:pt idx="1">
                  <c:v>1.2158054711246201E-2</c:v>
                </c:pt>
                <c:pt idx="2">
                  <c:v>6.0606060606060606E-3</c:v>
                </c:pt>
                <c:pt idx="3">
                  <c:v>9.2307692307692316E-3</c:v>
                </c:pt>
                <c:pt idx="4">
                  <c:v>2.7692307692307693E-2</c:v>
                </c:pt>
                <c:pt idx="5">
                  <c:v>0.16037735849056603</c:v>
                </c:pt>
                <c:pt idx="6">
                  <c:v>9.375E-2</c:v>
                </c:pt>
                <c:pt idx="7">
                  <c:v>4.6875E-2</c:v>
                </c:pt>
                <c:pt idx="8">
                  <c:v>0.14465408805031446</c:v>
                </c:pt>
                <c:pt idx="9">
                  <c:v>0.13836477987421383</c:v>
                </c:pt>
              </c:numCache>
            </c:numRef>
          </c:val>
          <c:extLst>
            <c:ext xmlns:c16="http://schemas.microsoft.com/office/drawing/2014/chart" uri="{C3380CC4-5D6E-409C-BE32-E72D297353CC}">
              <c16:uniqueId val="{00000007-C1F6-45D9-8008-7A18F02898D6}"/>
            </c:ext>
          </c:extLst>
        </c:ser>
        <c:ser>
          <c:idx val="4"/>
          <c:order val="4"/>
          <c:tx>
            <c:strRef>
              <c:f>'5-3課題・従業員別'!$R$5</c:f>
              <c:strCache>
                <c:ptCount val="1"/>
                <c:pt idx="0">
                  <c:v>どちらともいえない</c:v>
                </c:pt>
              </c:strCache>
            </c:strRef>
          </c:tx>
          <c:spPr>
            <a:solidFill>
              <a:schemeClr val="bg1"/>
            </a:solidFill>
            <a:ln>
              <a:solidFill>
                <a:schemeClr val="tx1"/>
              </a:solidFill>
            </a:ln>
            <a:effectLst/>
          </c:spPr>
          <c:invertIfNegative val="0"/>
          <c:dLbls>
            <c:dLbl>
              <c:idx val="0"/>
              <c:layout>
                <c:manualLayout>
                  <c:x val="1.25713923703436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1F6-45D9-8008-7A18F02898D6}"/>
                </c:ext>
              </c:extLst>
            </c:dLbl>
            <c:dLbl>
              <c:idx val="2"/>
              <c:delete val="1"/>
              <c:extLst>
                <c:ext xmlns:c15="http://schemas.microsoft.com/office/drawing/2012/chart" uri="{CE6537A1-D6FC-4f65-9D91-7224C49458BB}"/>
                <c:ext xmlns:c16="http://schemas.microsoft.com/office/drawing/2014/chart" uri="{C3380CC4-5D6E-409C-BE32-E72D297353CC}">
                  <c16:uniqueId val="{00000009-C1F6-45D9-8008-7A18F02898D6}"/>
                </c:ext>
              </c:extLst>
            </c:dLbl>
            <c:dLbl>
              <c:idx val="3"/>
              <c:delete val="1"/>
              <c:extLst>
                <c:ext xmlns:c15="http://schemas.microsoft.com/office/drawing/2012/chart" uri="{CE6537A1-D6FC-4f65-9D91-7224C49458BB}"/>
                <c:ext xmlns:c16="http://schemas.microsoft.com/office/drawing/2014/chart" uri="{C3380CC4-5D6E-409C-BE32-E72D297353CC}">
                  <c16:uniqueId val="{0000000A-C1F6-45D9-8008-7A18F02898D6}"/>
                </c:ext>
              </c:extLst>
            </c:dLbl>
            <c:dLbl>
              <c:idx val="5"/>
              <c:layout>
                <c:manualLayout>
                  <c:x val="-1.1316741696017772E-16"/>
                  <c:y val="6.325985630734506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1F6-45D9-8008-7A18F02898D6}"/>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'5-3課題・従業員別'!$M$28:$M$37</c:f>
              <c:strCache>
                <c:ptCount val="10"/>
                <c:pt idx="0">
                  <c:v>人材の確保・強化（n=332）</c:v>
                </c:pt>
                <c:pt idx="1">
                  <c:v>収益性の向上（n=329）</c:v>
                </c:pt>
                <c:pt idx="2">
                  <c:v>製品・サービス・技術の確保・強化（n=330）</c:v>
                </c:pt>
                <c:pt idx="3">
                  <c:v>知識・ノウハウの蓄積・共有（n=325）</c:v>
                </c:pt>
                <c:pt idx="4">
                  <c:v>市場動向の取得（n=325）</c:v>
                </c:pt>
                <c:pt idx="5">
                  <c:v>資金の確保（n=318）</c:v>
                </c:pt>
                <c:pt idx="6">
                  <c:v>設備の更新・拡張（n=320）</c:v>
                </c:pt>
                <c:pt idx="7">
                  <c:v>コーポレート・ガバナンスの強化（n=320）</c:v>
                </c:pt>
                <c:pt idx="8">
                  <c:v>サプライチェーンの再構築（n=318）</c:v>
                </c:pt>
                <c:pt idx="9">
                  <c:v>許認可等に係る規制・制度の緩和（n=318）</c:v>
                </c:pt>
              </c:strCache>
            </c:strRef>
          </c:cat>
          <c:val>
            <c:numRef>
              <c:f>'5-3課題・従業員別'!$R$28:$R$37</c:f>
              <c:numCache>
                <c:formatCode>0.0%</c:formatCode>
                <c:ptCount val="10"/>
                <c:pt idx="0">
                  <c:v>1.2048192771084338E-2</c:v>
                </c:pt>
                <c:pt idx="1">
                  <c:v>1.5197568389057751E-2</c:v>
                </c:pt>
                <c:pt idx="2">
                  <c:v>6.0606060606060606E-3</c:v>
                </c:pt>
                <c:pt idx="3">
                  <c:v>9.2307692307692316E-3</c:v>
                </c:pt>
                <c:pt idx="4">
                  <c:v>4.3076923076923075E-2</c:v>
                </c:pt>
                <c:pt idx="5">
                  <c:v>5.6603773584905662E-2</c:v>
                </c:pt>
                <c:pt idx="6">
                  <c:v>3.125E-2</c:v>
                </c:pt>
                <c:pt idx="7">
                  <c:v>5.3124999999999999E-2</c:v>
                </c:pt>
                <c:pt idx="8">
                  <c:v>6.9182389937106917E-2</c:v>
                </c:pt>
                <c:pt idx="9">
                  <c:v>8.4905660377358486E-2</c:v>
                </c:pt>
              </c:numCache>
            </c:numRef>
          </c:val>
          <c:extLst>
            <c:ext xmlns:c16="http://schemas.microsoft.com/office/drawing/2014/chart" uri="{C3380CC4-5D6E-409C-BE32-E72D297353CC}">
              <c16:uniqueId val="{0000000C-C1F6-45D9-8008-7A18F02898D6}"/>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450124578134508"/>
          <c:y val="0.88606286549707591"/>
          <c:w val="0.6495926898026636"/>
          <c:h val="0.113937134502923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73278781109467"/>
          <c:y val="0.12669030336053225"/>
          <c:w val="0.70481704799590228"/>
          <c:h val="0.72979590853841003"/>
        </c:manualLayout>
      </c:layout>
      <c:barChart>
        <c:barDir val="bar"/>
        <c:grouping val="stacked"/>
        <c:varyColors val="0"/>
        <c:ser>
          <c:idx val="0"/>
          <c:order val="0"/>
          <c:tx>
            <c:strRef>
              <c:f>'5-6課題・提供製品・サービス提供先別'!$N$5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'5-6課題・提供製品・サービス提供先別'!$M$6:$M$15</c:f>
              <c:strCache>
                <c:ptCount val="10"/>
                <c:pt idx="0">
                  <c:v>人材の確保・強化（n=145）</c:v>
                </c:pt>
                <c:pt idx="1">
                  <c:v>収益性の向上（n=142）</c:v>
                </c:pt>
                <c:pt idx="2">
                  <c:v>製品・サービス・技術の確保・強化（n=146）</c:v>
                </c:pt>
                <c:pt idx="3">
                  <c:v>知識・ノウハウの蓄積・共有（n=141）</c:v>
                </c:pt>
                <c:pt idx="4">
                  <c:v>市場動向の取得（n=139）</c:v>
                </c:pt>
                <c:pt idx="5">
                  <c:v>資金の確保（n=140）</c:v>
                </c:pt>
                <c:pt idx="6">
                  <c:v>設備の更新・拡張（n=137）</c:v>
                </c:pt>
                <c:pt idx="7">
                  <c:v>コーポレート・ガバナンスの強化（n=139）</c:v>
                </c:pt>
                <c:pt idx="8">
                  <c:v>サプライチェーンの再構築（n=139）</c:v>
                </c:pt>
                <c:pt idx="9">
                  <c:v>許認可等に係る規制・制度の緩和（n=137）</c:v>
                </c:pt>
              </c:strCache>
            </c:strRef>
          </c:cat>
          <c:val>
            <c:numRef>
              <c:f>'5-6課題・提供製品・サービス提供先別'!$N$6:$N$15</c:f>
              <c:numCache>
                <c:formatCode>0.0%</c:formatCode>
                <c:ptCount val="10"/>
                <c:pt idx="0">
                  <c:v>0.60689655172413792</c:v>
                </c:pt>
                <c:pt idx="1">
                  <c:v>0.64084507042253525</c:v>
                </c:pt>
                <c:pt idx="2">
                  <c:v>0.47945205479452052</c:v>
                </c:pt>
                <c:pt idx="3">
                  <c:v>0.41134751773049644</c:v>
                </c:pt>
                <c:pt idx="4">
                  <c:v>0.32374100719424459</c:v>
                </c:pt>
                <c:pt idx="5">
                  <c:v>0.29285714285714287</c:v>
                </c:pt>
                <c:pt idx="6">
                  <c:v>0.18248175182481752</c:v>
                </c:pt>
                <c:pt idx="7">
                  <c:v>0.17266187050359713</c:v>
                </c:pt>
                <c:pt idx="8">
                  <c:v>0.11510791366906475</c:v>
                </c:pt>
                <c:pt idx="9">
                  <c:v>8.0291970802919707E-2</c:v>
                </c:pt>
              </c:numCache>
            </c:numRef>
          </c:val>
          <c:extLst>
            <c:ext xmlns:c16="http://schemas.microsoft.com/office/drawing/2014/chart" uri="{C3380CC4-5D6E-409C-BE32-E72D297353CC}">
              <c16:uniqueId val="{00000000-8C94-415B-AE78-CBC576CF9EC8}"/>
            </c:ext>
          </c:extLst>
        </c:ser>
        <c:ser>
          <c:idx val="2"/>
          <c:order val="1"/>
          <c:tx>
            <c:strRef>
              <c:f>'5-6課題・提供製品・サービス提供先別'!$O$5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'5-6課題・提供製品・サービス提供先別'!$M$6:$M$15</c:f>
              <c:strCache>
                <c:ptCount val="10"/>
                <c:pt idx="0">
                  <c:v>人材の確保・強化（n=145）</c:v>
                </c:pt>
                <c:pt idx="1">
                  <c:v>収益性の向上（n=142）</c:v>
                </c:pt>
                <c:pt idx="2">
                  <c:v>製品・サービス・技術の確保・強化（n=146）</c:v>
                </c:pt>
                <c:pt idx="3">
                  <c:v>知識・ノウハウの蓄積・共有（n=141）</c:v>
                </c:pt>
                <c:pt idx="4">
                  <c:v>市場動向の取得（n=139）</c:v>
                </c:pt>
                <c:pt idx="5">
                  <c:v>資金の確保（n=140）</c:v>
                </c:pt>
                <c:pt idx="6">
                  <c:v>設備の更新・拡張（n=137）</c:v>
                </c:pt>
                <c:pt idx="7">
                  <c:v>コーポレート・ガバナンスの強化（n=139）</c:v>
                </c:pt>
                <c:pt idx="8">
                  <c:v>サプライチェーンの再構築（n=139）</c:v>
                </c:pt>
                <c:pt idx="9">
                  <c:v>許認可等に係る規制・制度の緩和（n=137）</c:v>
                </c:pt>
              </c:strCache>
            </c:strRef>
          </c:cat>
          <c:val>
            <c:numRef>
              <c:f>'5-6課題・提供製品・サービス提供先別'!$O$6:$O$15</c:f>
              <c:numCache>
                <c:formatCode>0.0%</c:formatCode>
                <c:ptCount val="10"/>
                <c:pt idx="0">
                  <c:v>0.29655172413793102</c:v>
                </c:pt>
                <c:pt idx="1">
                  <c:v>0.28873239436619719</c:v>
                </c:pt>
                <c:pt idx="2">
                  <c:v>0.39726027397260272</c:v>
                </c:pt>
                <c:pt idx="3">
                  <c:v>0.46099290780141844</c:v>
                </c:pt>
                <c:pt idx="4">
                  <c:v>0.40287769784172661</c:v>
                </c:pt>
                <c:pt idx="5">
                  <c:v>0.35</c:v>
                </c:pt>
                <c:pt idx="6">
                  <c:v>0.36496350364963503</c:v>
                </c:pt>
                <c:pt idx="7">
                  <c:v>0.33812949640287771</c:v>
                </c:pt>
                <c:pt idx="8">
                  <c:v>0.25899280575539568</c:v>
                </c:pt>
                <c:pt idx="9">
                  <c:v>0.22627737226277372</c:v>
                </c:pt>
              </c:numCache>
            </c:numRef>
          </c:val>
          <c:extLst>
            <c:ext xmlns:c16="http://schemas.microsoft.com/office/drawing/2014/chart" uri="{C3380CC4-5D6E-409C-BE32-E72D297353CC}">
              <c16:uniqueId val="{00000001-8C94-415B-AE78-CBC576CF9EC8}"/>
            </c:ext>
          </c:extLst>
        </c:ser>
        <c:ser>
          <c:idx val="1"/>
          <c:order val="2"/>
          <c:tx>
            <c:strRef>
              <c:f>'5-6課題・提供製品・サービス提供先別'!$P$5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'5-6課題・提供製品・サービス提供先別'!$M$6:$M$15</c:f>
              <c:strCache>
                <c:ptCount val="10"/>
                <c:pt idx="0">
                  <c:v>人材の確保・強化（n=145）</c:v>
                </c:pt>
                <c:pt idx="1">
                  <c:v>収益性の向上（n=142）</c:v>
                </c:pt>
                <c:pt idx="2">
                  <c:v>製品・サービス・技術の確保・強化（n=146）</c:v>
                </c:pt>
                <c:pt idx="3">
                  <c:v>知識・ノウハウの蓄積・共有（n=141）</c:v>
                </c:pt>
                <c:pt idx="4">
                  <c:v>市場動向の取得（n=139）</c:v>
                </c:pt>
                <c:pt idx="5">
                  <c:v>資金の確保（n=140）</c:v>
                </c:pt>
                <c:pt idx="6">
                  <c:v>設備の更新・拡張（n=137）</c:v>
                </c:pt>
                <c:pt idx="7">
                  <c:v>コーポレート・ガバナンスの強化（n=139）</c:v>
                </c:pt>
                <c:pt idx="8">
                  <c:v>サプライチェーンの再構築（n=139）</c:v>
                </c:pt>
                <c:pt idx="9">
                  <c:v>許認可等に係る規制・制度の緩和（n=137）</c:v>
                </c:pt>
              </c:strCache>
            </c:strRef>
          </c:cat>
          <c:val>
            <c:numRef>
              <c:f>'5-6課題・提供製品・サービス提供先別'!$P$6:$P$15</c:f>
              <c:numCache>
                <c:formatCode>0.0%</c:formatCode>
                <c:ptCount val="10"/>
                <c:pt idx="0">
                  <c:v>6.8965517241379309E-2</c:v>
                </c:pt>
                <c:pt idx="1">
                  <c:v>5.6338028169014086E-2</c:v>
                </c:pt>
                <c:pt idx="2">
                  <c:v>6.1643835616438353E-2</c:v>
                </c:pt>
                <c:pt idx="3">
                  <c:v>9.9290780141843976E-2</c:v>
                </c:pt>
                <c:pt idx="4">
                  <c:v>0.18705035971223022</c:v>
                </c:pt>
                <c:pt idx="5">
                  <c:v>0.22857142857142856</c:v>
                </c:pt>
                <c:pt idx="6">
                  <c:v>0.32846715328467152</c:v>
                </c:pt>
                <c:pt idx="7">
                  <c:v>0.30935251798561153</c:v>
                </c:pt>
                <c:pt idx="8">
                  <c:v>0.38848920863309355</c:v>
                </c:pt>
                <c:pt idx="9">
                  <c:v>0.40145985401459855</c:v>
                </c:pt>
              </c:numCache>
            </c:numRef>
          </c:val>
          <c:extLst>
            <c:ext xmlns:c16="http://schemas.microsoft.com/office/drawing/2014/chart" uri="{C3380CC4-5D6E-409C-BE32-E72D297353CC}">
              <c16:uniqueId val="{00000002-8C94-415B-AE78-CBC576CF9EC8}"/>
            </c:ext>
          </c:extLst>
        </c:ser>
        <c:ser>
          <c:idx val="3"/>
          <c:order val="3"/>
          <c:tx>
            <c:strRef>
              <c:f>'5-6課題・提供製品・サービス提供先別'!$Q$5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8C94-415B-AE78-CBC576CF9EC8}"/>
                </c:ext>
              </c:extLst>
            </c:dLbl>
            <c:dLbl>
              <c:idx val="3"/>
              <c:delete val="1"/>
              <c:extLst>
                <c:ext xmlns:c15="http://schemas.microsoft.com/office/drawing/2012/chart" uri="{CE6537A1-D6FC-4f65-9D91-7224C49458BB}"/>
                <c:ext xmlns:c16="http://schemas.microsoft.com/office/drawing/2014/chart" uri="{C3380CC4-5D6E-409C-BE32-E72D297353CC}">
                  <c16:uniqueId val="{00000004-8C94-415B-AE78-CBC576CF9EC8}"/>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'5-6課題・提供製品・サービス提供先別'!$M$6:$M$15</c:f>
              <c:strCache>
                <c:ptCount val="10"/>
                <c:pt idx="0">
                  <c:v>人材の確保・強化（n=145）</c:v>
                </c:pt>
                <c:pt idx="1">
                  <c:v>収益性の向上（n=142）</c:v>
                </c:pt>
                <c:pt idx="2">
                  <c:v>製品・サービス・技術の確保・強化（n=146）</c:v>
                </c:pt>
                <c:pt idx="3">
                  <c:v>知識・ノウハウの蓄積・共有（n=141）</c:v>
                </c:pt>
                <c:pt idx="4">
                  <c:v>市場動向の取得（n=139）</c:v>
                </c:pt>
                <c:pt idx="5">
                  <c:v>資金の確保（n=140）</c:v>
                </c:pt>
                <c:pt idx="6">
                  <c:v>設備の更新・拡張（n=137）</c:v>
                </c:pt>
                <c:pt idx="7">
                  <c:v>コーポレート・ガバナンスの強化（n=139）</c:v>
                </c:pt>
                <c:pt idx="8">
                  <c:v>サプライチェーンの再構築（n=139）</c:v>
                </c:pt>
                <c:pt idx="9">
                  <c:v>許認可等に係る規制・制度の緩和（n=137）</c:v>
                </c:pt>
              </c:strCache>
            </c:strRef>
          </c:cat>
          <c:val>
            <c:numRef>
              <c:f>'5-6課題・提供製品・サービス提供先別'!$Q$6:$Q$15</c:f>
              <c:numCache>
                <c:formatCode>0.0%</c:formatCode>
                <c:ptCount val="10"/>
                <c:pt idx="0">
                  <c:v>1.3793103448275862E-2</c:v>
                </c:pt>
                <c:pt idx="1">
                  <c:v>0</c:v>
                </c:pt>
                <c:pt idx="2">
                  <c:v>1.3698630136986301E-2</c:v>
                </c:pt>
                <c:pt idx="3">
                  <c:v>7.0921985815602835E-3</c:v>
                </c:pt>
                <c:pt idx="4">
                  <c:v>4.3165467625899283E-2</c:v>
                </c:pt>
                <c:pt idx="5">
                  <c:v>7.1428571428571425E-2</c:v>
                </c:pt>
                <c:pt idx="6">
                  <c:v>6.569343065693431E-2</c:v>
                </c:pt>
                <c:pt idx="7">
                  <c:v>7.9136690647482008E-2</c:v>
                </c:pt>
                <c:pt idx="8">
                  <c:v>0.1223021582733813</c:v>
                </c:pt>
                <c:pt idx="9">
                  <c:v>0.16788321167883211</c:v>
                </c:pt>
              </c:numCache>
            </c:numRef>
          </c:val>
          <c:extLst>
            <c:ext xmlns:c16="http://schemas.microsoft.com/office/drawing/2014/chart" uri="{C3380CC4-5D6E-409C-BE32-E72D297353CC}">
              <c16:uniqueId val="{00000005-8C94-415B-AE78-CBC576CF9EC8}"/>
            </c:ext>
          </c:extLst>
        </c:ser>
        <c:ser>
          <c:idx val="4"/>
          <c:order val="4"/>
          <c:tx>
            <c:strRef>
              <c:f>'5-6課題・提供製品・サービス提供先別'!$R$5</c:f>
              <c:strCache>
                <c:ptCount val="1"/>
                <c:pt idx="0">
                  <c:v>どちらともいえない</c:v>
                </c:pt>
              </c:strCache>
            </c:strRef>
          </c:tx>
          <c:spPr>
            <a:solidFill>
              <a:schemeClr val="bg1"/>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8C94-415B-AE78-CBC576CF9EC8}"/>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'5-6課題・提供製品・サービス提供先別'!$M$6:$M$15</c:f>
              <c:strCache>
                <c:ptCount val="10"/>
                <c:pt idx="0">
                  <c:v>人材の確保・強化（n=145）</c:v>
                </c:pt>
                <c:pt idx="1">
                  <c:v>収益性の向上（n=142）</c:v>
                </c:pt>
                <c:pt idx="2">
                  <c:v>製品・サービス・技術の確保・強化（n=146）</c:v>
                </c:pt>
                <c:pt idx="3">
                  <c:v>知識・ノウハウの蓄積・共有（n=141）</c:v>
                </c:pt>
                <c:pt idx="4">
                  <c:v>市場動向の取得（n=139）</c:v>
                </c:pt>
                <c:pt idx="5">
                  <c:v>資金の確保（n=140）</c:v>
                </c:pt>
                <c:pt idx="6">
                  <c:v>設備の更新・拡張（n=137）</c:v>
                </c:pt>
                <c:pt idx="7">
                  <c:v>コーポレート・ガバナンスの強化（n=139）</c:v>
                </c:pt>
                <c:pt idx="8">
                  <c:v>サプライチェーンの再構築（n=139）</c:v>
                </c:pt>
                <c:pt idx="9">
                  <c:v>許認可等に係る規制・制度の緩和（n=137）</c:v>
                </c:pt>
              </c:strCache>
            </c:strRef>
          </c:cat>
          <c:val>
            <c:numRef>
              <c:f>'5-6課題・提供製品・サービス提供先別'!$R$6:$R$15</c:f>
              <c:numCache>
                <c:formatCode>0.0%</c:formatCode>
                <c:ptCount val="10"/>
                <c:pt idx="0">
                  <c:v>1.3793103448275862E-2</c:v>
                </c:pt>
                <c:pt idx="1">
                  <c:v>1.4084507042253521E-2</c:v>
                </c:pt>
                <c:pt idx="2">
                  <c:v>4.7945205479452052E-2</c:v>
                </c:pt>
                <c:pt idx="3">
                  <c:v>2.1276595744680851E-2</c:v>
                </c:pt>
                <c:pt idx="4">
                  <c:v>4.3165467625899283E-2</c:v>
                </c:pt>
                <c:pt idx="5">
                  <c:v>5.7142857142857141E-2</c:v>
                </c:pt>
                <c:pt idx="6">
                  <c:v>5.8394160583941604E-2</c:v>
                </c:pt>
                <c:pt idx="7">
                  <c:v>0.10071942446043165</c:v>
                </c:pt>
                <c:pt idx="8">
                  <c:v>0.11510791366906475</c:v>
                </c:pt>
                <c:pt idx="9">
                  <c:v>0.12408759124087591</c:v>
                </c:pt>
              </c:numCache>
            </c:numRef>
          </c:val>
          <c:extLst>
            <c:ext xmlns:c16="http://schemas.microsoft.com/office/drawing/2014/chart" uri="{C3380CC4-5D6E-409C-BE32-E72D297353CC}">
              <c16:uniqueId val="{00000007-8C94-415B-AE78-CBC576CF9EC8}"/>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87384765236223"/>
          <c:y val="0.12669030336053225"/>
          <c:w val="0.70567598815463484"/>
          <c:h val="0.72979590853841003"/>
        </c:manualLayout>
      </c:layout>
      <c:barChart>
        <c:barDir val="bar"/>
        <c:grouping val="stacked"/>
        <c:varyColors val="0"/>
        <c:ser>
          <c:idx val="0"/>
          <c:order val="0"/>
          <c:tx>
            <c:strRef>
              <c:f>'5-6課題・提供製品・サービス提供先別'!$N$5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'5-6課題・提供製品・サービス提供先別'!$M$17:$M$26</c:f>
              <c:strCache>
                <c:ptCount val="10"/>
                <c:pt idx="0">
                  <c:v>人材の確保・強化（n=65）</c:v>
                </c:pt>
                <c:pt idx="1">
                  <c:v>収益性の向上（n=66）</c:v>
                </c:pt>
                <c:pt idx="2">
                  <c:v>製品・サービス・技術の確保・強化（n=67）</c:v>
                </c:pt>
                <c:pt idx="3">
                  <c:v>知識・ノウハウの蓄積・共有（n=67）</c:v>
                </c:pt>
                <c:pt idx="4">
                  <c:v>市場動向の取得（n=67）</c:v>
                </c:pt>
                <c:pt idx="5">
                  <c:v>資金の確保（n=66）</c:v>
                </c:pt>
                <c:pt idx="6">
                  <c:v>設備の更新・拡張（n=66）</c:v>
                </c:pt>
                <c:pt idx="7">
                  <c:v>コーポレート・ガバナンスの強化（n=65）</c:v>
                </c:pt>
                <c:pt idx="8">
                  <c:v>サプライチェーンの再構築（n=65）</c:v>
                </c:pt>
                <c:pt idx="9">
                  <c:v>許認可等に係る規制・制度の緩和（n=66）</c:v>
                </c:pt>
              </c:strCache>
            </c:strRef>
          </c:cat>
          <c:val>
            <c:numRef>
              <c:f>'5-6課題・提供製品・サービス提供先別'!$N$17:$N$26</c:f>
              <c:numCache>
                <c:formatCode>0.0%</c:formatCode>
                <c:ptCount val="10"/>
                <c:pt idx="0">
                  <c:v>0.53846153846153844</c:v>
                </c:pt>
                <c:pt idx="1">
                  <c:v>0.53030303030303028</c:v>
                </c:pt>
                <c:pt idx="2">
                  <c:v>0.34328358208955223</c:v>
                </c:pt>
                <c:pt idx="3">
                  <c:v>0.35820895522388058</c:v>
                </c:pt>
                <c:pt idx="4">
                  <c:v>0.22388059701492538</c:v>
                </c:pt>
                <c:pt idx="5">
                  <c:v>0.25757575757575757</c:v>
                </c:pt>
                <c:pt idx="6">
                  <c:v>9.0909090909090912E-2</c:v>
                </c:pt>
                <c:pt idx="7">
                  <c:v>0.13846153846153847</c:v>
                </c:pt>
                <c:pt idx="8">
                  <c:v>6.1538461538461542E-2</c:v>
                </c:pt>
                <c:pt idx="9">
                  <c:v>7.575757575757576E-2</c:v>
                </c:pt>
              </c:numCache>
            </c:numRef>
          </c:val>
          <c:extLst>
            <c:ext xmlns:c16="http://schemas.microsoft.com/office/drawing/2014/chart" uri="{C3380CC4-5D6E-409C-BE32-E72D297353CC}">
              <c16:uniqueId val="{00000000-3AEE-4BFB-AF0F-D7DEB9DF3FFB}"/>
            </c:ext>
          </c:extLst>
        </c:ser>
        <c:ser>
          <c:idx val="2"/>
          <c:order val="1"/>
          <c:tx>
            <c:strRef>
              <c:f>'5-6課題・提供製品・サービス提供先別'!$O$5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'5-6課題・提供製品・サービス提供先別'!$M$17:$M$26</c:f>
              <c:strCache>
                <c:ptCount val="10"/>
                <c:pt idx="0">
                  <c:v>人材の確保・強化（n=65）</c:v>
                </c:pt>
                <c:pt idx="1">
                  <c:v>収益性の向上（n=66）</c:v>
                </c:pt>
                <c:pt idx="2">
                  <c:v>製品・サービス・技術の確保・強化（n=67）</c:v>
                </c:pt>
                <c:pt idx="3">
                  <c:v>知識・ノウハウの蓄積・共有（n=67）</c:v>
                </c:pt>
                <c:pt idx="4">
                  <c:v>市場動向の取得（n=67）</c:v>
                </c:pt>
                <c:pt idx="5">
                  <c:v>資金の確保（n=66）</c:v>
                </c:pt>
                <c:pt idx="6">
                  <c:v>設備の更新・拡張（n=66）</c:v>
                </c:pt>
                <c:pt idx="7">
                  <c:v>コーポレート・ガバナンスの強化（n=65）</c:v>
                </c:pt>
                <c:pt idx="8">
                  <c:v>サプライチェーンの再構築（n=65）</c:v>
                </c:pt>
                <c:pt idx="9">
                  <c:v>許認可等に係る規制・制度の緩和（n=66）</c:v>
                </c:pt>
              </c:strCache>
            </c:strRef>
          </c:cat>
          <c:val>
            <c:numRef>
              <c:f>'5-6課題・提供製品・サービス提供先別'!$O$17:$O$26</c:f>
              <c:numCache>
                <c:formatCode>0.0%</c:formatCode>
                <c:ptCount val="10"/>
                <c:pt idx="0">
                  <c:v>0.27692307692307694</c:v>
                </c:pt>
                <c:pt idx="1">
                  <c:v>0.33333333333333331</c:v>
                </c:pt>
                <c:pt idx="2">
                  <c:v>0.5074626865671642</c:v>
                </c:pt>
                <c:pt idx="3">
                  <c:v>0.43283582089552236</c:v>
                </c:pt>
                <c:pt idx="4">
                  <c:v>0.37313432835820898</c:v>
                </c:pt>
                <c:pt idx="5">
                  <c:v>0.21212121212121213</c:v>
                </c:pt>
                <c:pt idx="6">
                  <c:v>0.40909090909090912</c:v>
                </c:pt>
                <c:pt idx="7">
                  <c:v>0.33846153846153848</c:v>
                </c:pt>
                <c:pt idx="8">
                  <c:v>0.27692307692307694</c:v>
                </c:pt>
                <c:pt idx="9">
                  <c:v>0.15151515151515152</c:v>
                </c:pt>
              </c:numCache>
            </c:numRef>
          </c:val>
          <c:extLst>
            <c:ext xmlns:c16="http://schemas.microsoft.com/office/drawing/2014/chart" uri="{C3380CC4-5D6E-409C-BE32-E72D297353CC}">
              <c16:uniqueId val="{00000001-3AEE-4BFB-AF0F-D7DEB9DF3FFB}"/>
            </c:ext>
          </c:extLst>
        </c:ser>
        <c:ser>
          <c:idx val="1"/>
          <c:order val="2"/>
          <c:tx>
            <c:strRef>
              <c:f>'5-6課題・提供製品・サービス提供先別'!$P$5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'5-6課題・提供製品・サービス提供先別'!$M$17:$M$26</c:f>
              <c:strCache>
                <c:ptCount val="10"/>
                <c:pt idx="0">
                  <c:v>人材の確保・強化（n=65）</c:v>
                </c:pt>
                <c:pt idx="1">
                  <c:v>収益性の向上（n=66）</c:v>
                </c:pt>
                <c:pt idx="2">
                  <c:v>製品・サービス・技術の確保・強化（n=67）</c:v>
                </c:pt>
                <c:pt idx="3">
                  <c:v>知識・ノウハウの蓄積・共有（n=67）</c:v>
                </c:pt>
                <c:pt idx="4">
                  <c:v>市場動向の取得（n=67）</c:v>
                </c:pt>
                <c:pt idx="5">
                  <c:v>資金の確保（n=66）</c:v>
                </c:pt>
                <c:pt idx="6">
                  <c:v>設備の更新・拡張（n=66）</c:v>
                </c:pt>
                <c:pt idx="7">
                  <c:v>コーポレート・ガバナンスの強化（n=65）</c:v>
                </c:pt>
                <c:pt idx="8">
                  <c:v>サプライチェーンの再構築（n=65）</c:v>
                </c:pt>
                <c:pt idx="9">
                  <c:v>許認可等に係る規制・制度の緩和（n=66）</c:v>
                </c:pt>
              </c:strCache>
            </c:strRef>
          </c:cat>
          <c:val>
            <c:numRef>
              <c:f>'5-6課題・提供製品・サービス提供先別'!$P$17:$P$26</c:f>
              <c:numCache>
                <c:formatCode>0.0%</c:formatCode>
                <c:ptCount val="10"/>
                <c:pt idx="0">
                  <c:v>0.1076923076923077</c:v>
                </c:pt>
                <c:pt idx="1">
                  <c:v>9.0909090909090912E-2</c:v>
                </c:pt>
                <c:pt idx="2">
                  <c:v>8.9552238805970144E-2</c:v>
                </c:pt>
                <c:pt idx="3">
                  <c:v>0.14925373134328357</c:v>
                </c:pt>
                <c:pt idx="4">
                  <c:v>0.35820895522388058</c:v>
                </c:pt>
                <c:pt idx="5">
                  <c:v>0.37878787878787878</c:v>
                </c:pt>
                <c:pt idx="6">
                  <c:v>0.40909090909090912</c:v>
                </c:pt>
                <c:pt idx="7">
                  <c:v>0.4</c:v>
                </c:pt>
                <c:pt idx="8">
                  <c:v>0.47692307692307695</c:v>
                </c:pt>
                <c:pt idx="9">
                  <c:v>0.54545454545454541</c:v>
                </c:pt>
              </c:numCache>
            </c:numRef>
          </c:val>
          <c:extLst>
            <c:ext xmlns:c16="http://schemas.microsoft.com/office/drawing/2014/chart" uri="{C3380CC4-5D6E-409C-BE32-E72D297353CC}">
              <c16:uniqueId val="{00000002-3AEE-4BFB-AF0F-D7DEB9DF3FFB}"/>
            </c:ext>
          </c:extLst>
        </c:ser>
        <c:ser>
          <c:idx val="3"/>
          <c:order val="3"/>
          <c:tx>
            <c:strRef>
              <c:f>'5-6課題・提供製品・サービス提供先別'!$Q$5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'5-6課題・提供製品・サービス提供先別'!$M$17:$M$26</c:f>
              <c:strCache>
                <c:ptCount val="10"/>
                <c:pt idx="0">
                  <c:v>人材の確保・強化（n=65）</c:v>
                </c:pt>
                <c:pt idx="1">
                  <c:v>収益性の向上（n=66）</c:v>
                </c:pt>
                <c:pt idx="2">
                  <c:v>製品・サービス・技術の確保・強化（n=67）</c:v>
                </c:pt>
                <c:pt idx="3">
                  <c:v>知識・ノウハウの蓄積・共有（n=67）</c:v>
                </c:pt>
                <c:pt idx="4">
                  <c:v>市場動向の取得（n=67）</c:v>
                </c:pt>
                <c:pt idx="5">
                  <c:v>資金の確保（n=66）</c:v>
                </c:pt>
                <c:pt idx="6">
                  <c:v>設備の更新・拡張（n=66）</c:v>
                </c:pt>
                <c:pt idx="7">
                  <c:v>コーポレート・ガバナンスの強化（n=65）</c:v>
                </c:pt>
                <c:pt idx="8">
                  <c:v>サプライチェーンの再構築（n=65）</c:v>
                </c:pt>
                <c:pt idx="9">
                  <c:v>許認可等に係る規制・制度の緩和（n=66）</c:v>
                </c:pt>
              </c:strCache>
            </c:strRef>
          </c:cat>
          <c:val>
            <c:numRef>
              <c:f>'5-6課題・提供製品・サービス提供先別'!$Q$17:$Q$26</c:f>
              <c:numCache>
                <c:formatCode>0.0%</c:formatCode>
                <c:ptCount val="10"/>
                <c:pt idx="0">
                  <c:v>6.1538461538461542E-2</c:v>
                </c:pt>
                <c:pt idx="1">
                  <c:v>3.0303030303030304E-2</c:v>
                </c:pt>
                <c:pt idx="2">
                  <c:v>4.4776119402985072E-2</c:v>
                </c:pt>
                <c:pt idx="3">
                  <c:v>4.4776119402985072E-2</c:v>
                </c:pt>
                <c:pt idx="4">
                  <c:v>1.4925373134328358E-2</c:v>
                </c:pt>
                <c:pt idx="5">
                  <c:v>0.12121212121212122</c:v>
                </c:pt>
                <c:pt idx="6">
                  <c:v>6.0606060606060608E-2</c:v>
                </c:pt>
                <c:pt idx="7">
                  <c:v>6.1538461538461542E-2</c:v>
                </c:pt>
                <c:pt idx="8">
                  <c:v>0.12307692307692308</c:v>
                </c:pt>
                <c:pt idx="9">
                  <c:v>0.16666666666666666</c:v>
                </c:pt>
              </c:numCache>
            </c:numRef>
          </c:val>
          <c:extLst>
            <c:ext xmlns:c16="http://schemas.microsoft.com/office/drawing/2014/chart" uri="{C3380CC4-5D6E-409C-BE32-E72D297353CC}">
              <c16:uniqueId val="{00000003-3AEE-4BFB-AF0F-D7DEB9DF3FFB}"/>
            </c:ext>
          </c:extLst>
        </c:ser>
        <c:ser>
          <c:idx val="4"/>
          <c:order val="4"/>
          <c:tx>
            <c:strRef>
              <c:f>'5-6課題・提供製品・サービス提供先別'!$R$5</c:f>
              <c:strCache>
                <c:ptCount val="1"/>
                <c:pt idx="0">
                  <c:v>どちらともいえない</c:v>
                </c:pt>
              </c:strCache>
            </c:strRef>
          </c:tx>
          <c:spPr>
            <a:solidFill>
              <a:schemeClr val="bg1"/>
            </a:solidFill>
            <a:ln>
              <a:solidFill>
                <a:schemeClr val="tx1"/>
              </a:solidFill>
            </a:ln>
            <a:effectLst/>
          </c:spPr>
          <c:invertIfNegative val="0"/>
          <c:dLbls>
            <c:dLbl>
              <c:idx val="6"/>
              <c:layout>
                <c:manualLayout>
                  <c:x val="1.5432098765430968E-3"/>
                  <c:y val="-2.67757885130222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EE-4BFB-AF0F-D7DEB9DF3FFB}"/>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'5-6課題・提供製品・サービス提供先別'!$M$17:$M$26</c:f>
              <c:strCache>
                <c:ptCount val="10"/>
                <c:pt idx="0">
                  <c:v>人材の確保・強化（n=65）</c:v>
                </c:pt>
                <c:pt idx="1">
                  <c:v>収益性の向上（n=66）</c:v>
                </c:pt>
                <c:pt idx="2">
                  <c:v>製品・サービス・技術の確保・強化（n=67）</c:v>
                </c:pt>
                <c:pt idx="3">
                  <c:v>知識・ノウハウの蓄積・共有（n=67）</c:v>
                </c:pt>
                <c:pt idx="4">
                  <c:v>市場動向の取得（n=67）</c:v>
                </c:pt>
                <c:pt idx="5">
                  <c:v>資金の確保（n=66）</c:v>
                </c:pt>
                <c:pt idx="6">
                  <c:v>設備の更新・拡張（n=66）</c:v>
                </c:pt>
                <c:pt idx="7">
                  <c:v>コーポレート・ガバナンスの強化（n=65）</c:v>
                </c:pt>
                <c:pt idx="8">
                  <c:v>サプライチェーンの再構築（n=65）</c:v>
                </c:pt>
                <c:pt idx="9">
                  <c:v>許認可等に係る規制・制度の緩和（n=66）</c:v>
                </c:pt>
              </c:strCache>
            </c:strRef>
          </c:cat>
          <c:val>
            <c:numRef>
              <c:f>'5-6課題・提供製品・サービス提供先別'!$R$17:$R$26</c:f>
              <c:numCache>
                <c:formatCode>0.0%</c:formatCode>
                <c:ptCount val="10"/>
                <c:pt idx="0">
                  <c:v>1.5384615384615385E-2</c:v>
                </c:pt>
                <c:pt idx="1">
                  <c:v>1.5151515151515152E-2</c:v>
                </c:pt>
                <c:pt idx="2">
                  <c:v>1.4925373134328358E-2</c:v>
                </c:pt>
                <c:pt idx="3">
                  <c:v>1.4925373134328358E-2</c:v>
                </c:pt>
                <c:pt idx="4">
                  <c:v>2.9850746268656716E-2</c:v>
                </c:pt>
                <c:pt idx="5">
                  <c:v>3.0303030303030304E-2</c:v>
                </c:pt>
                <c:pt idx="6">
                  <c:v>3.0303030303030304E-2</c:v>
                </c:pt>
                <c:pt idx="7">
                  <c:v>6.1538461538461542E-2</c:v>
                </c:pt>
                <c:pt idx="8">
                  <c:v>6.1538461538461542E-2</c:v>
                </c:pt>
                <c:pt idx="9">
                  <c:v>6.0606060606060608E-2</c:v>
                </c:pt>
              </c:numCache>
            </c:numRef>
          </c:val>
          <c:extLst>
            <c:ext xmlns:c16="http://schemas.microsoft.com/office/drawing/2014/chart" uri="{C3380CC4-5D6E-409C-BE32-E72D297353CC}">
              <c16:uniqueId val="{00000005-3AEE-4BFB-AF0F-D7DEB9DF3FFB}"/>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73278781109467"/>
          <c:y val="0.12669030336053225"/>
          <c:w val="0.70481704799590228"/>
          <c:h val="0.72979590853841003"/>
        </c:manualLayout>
      </c:layout>
      <c:barChart>
        <c:barDir val="bar"/>
        <c:grouping val="stacked"/>
        <c:varyColors val="0"/>
        <c:ser>
          <c:idx val="0"/>
          <c:order val="0"/>
          <c:tx>
            <c:strRef>
              <c:f>'5-6課題・提供製品・サービス提供先別'!$N$5</c:f>
              <c:strCache>
                <c:ptCount val="1"/>
                <c:pt idx="0">
                  <c:v>当てはまる</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'5-6課題・提供製品・サービス提供先別'!$M$28:$M$37</c:f>
              <c:strCache>
                <c:ptCount val="10"/>
                <c:pt idx="0">
                  <c:v>人材の確保・強化（n=867）</c:v>
                </c:pt>
                <c:pt idx="1">
                  <c:v>収益性の向上（n=855）</c:v>
                </c:pt>
                <c:pt idx="2">
                  <c:v>製品・サービス・技術の確保・強化（n=851）</c:v>
                </c:pt>
                <c:pt idx="3">
                  <c:v>知識・ノウハウの蓄積・共有（n=845）</c:v>
                </c:pt>
                <c:pt idx="4">
                  <c:v>市場動向の取得（n=832）</c:v>
                </c:pt>
                <c:pt idx="5">
                  <c:v>資金の確保（n=832）</c:v>
                </c:pt>
                <c:pt idx="6">
                  <c:v>設備の更新・拡張（n=824）</c:v>
                </c:pt>
                <c:pt idx="7">
                  <c:v>コーポレート・ガバナンスの強化（n=825）</c:v>
                </c:pt>
                <c:pt idx="8">
                  <c:v>サプライチェーンの再構築（n=822）</c:v>
                </c:pt>
                <c:pt idx="9">
                  <c:v>許認可等に係る規制・制度の緩和（n=818）</c:v>
                </c:pt>
              </c:strCache>
            </c:strRef>
          </c:cat>
          <c:val>
            <c:numRef>
              <c:f>'5-6課題・提供製品・サービス提供先別'!$N$28:$N$37</c:f>
              <c:numCache>
                <c:formatCode>0.0%</c:formatCode>
                <c:ptCount val="10"/>
                <c:pt idx="0">
                  <c:v>0.70818915801614768</c:v>
                </c:pt>
                <c:pt idx="1">
                  <c:v>0.61052631578947369</c:v>
                </c:pt>
                <c:pt idx="2">
                  <c:v>0.52526439482961218</c:v>
                </c:pt>
                <c:pt idx="3">
                  <c:v>0.40828402366863903</c:v>
                </c:pt>
                <c:pt idx="4">
                  <c:v>0.23557692307692307</c:v>
                </c:pt>
                <c:pt idx="5">
                  <c:v>0.20793269230769232</c:v>
                </c:pt>
                <c:pt idx="6">
                  <c:v>0.14927184466019416</c:v>
                </c:pt>
                <c:pt idx="7">
                  <c:v>0.14303030303030304</c:v>
                </c:pt>
                <c:pt idx="8">
                  <c:v>7.785888077858881E-2</c:v>
                </c:pt>
                <c:pt idx="9">
                  <c:v>5.7457212713936431E-2</c:v>
                </c:pt>
              </c:numCache>
            </c:numRef>
          </c:val>
          <c:extLst>
            <c:ext xmlns:c16="http://schemas.microsoft.com/office/drawing/2014/chart" uri="{C3380CC4-5D6E-409C-BE32-E72D297353CC}">
              <c16:uniqueId val="{00000000-BF71-4E52-BF98-657A1EB1F03C}"/>
            </c:ext>
          </c:extLst>
        </c:ser>
        <c:ser>
          <c:idx val="2"/>
          <c:order val="1"/>
          <c:tx>
            <c:strRef>
              <c:f>'5-6課題・提供製品・サービス提供先別'!$O$5</c:f>
              <c:strCache>
                <c:ptCount val="1"/>
                <c:pt idx="0">
                  <c:v>やや当てはまる</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'5-6課題・提供製品・サービス提供先別'!$M$28:$M$37</c:f>
              <c:strCache>
                <c:ptCount val="10"/>
                <c:pt idx="0">
                  <c:v>人材の確保・強化（n=867）</c:v>
                </c:pt>
                <c:pt idx="1">
                  <c:v>収益性の向上（n=855）</c:v>
                </c:pt>
                <c:pt idx="2">
                  <c:v>製品・サービス・技術の確保・強化（n=851）</c:v>
                </c:pt>
                <c:pt idx="3">
                  <c:v>知識・ノウハウの蓄積・共有（n=845）</c:v>
                </c:pt>
                <c:pt idx="4">
                  <c:v>市場動向の取得（n=832）</c:v>
                </c:pt>
                <c:pt idx="5">
                  <c:v>資金の確保（n=832）</c:v>
                </c:pt>
                <c:pt idx="6">
                  <c:v>設備の更新・拡張（n=824）</c:v>
                </c:pt>
                <c:pt idx="7">
                  <c:v>コーポレート・ガバナンスの強化（n=825）</c:v>
                </c:pt>
                <c:pt idx="8">
                  <c:v>サプライチェーンの再構築（n=822）</c:v>
                </c:pt>
                <c:pt idx="9">
                  <c:v>許認可等に係る規制・制度の緩和（n=818）</c:v>
                </c:pt>
              </c:strCache>
            </c:strRef>
          </c:cat>
          <c:val>
            <c:numRef>
              <c:f>'5-6課題・提供製品・サービス提供先別'!$O$28:$O$37</c:f>
              <c:numCache>
                <c:formatCode>0.0%</c:formatCode>
                <c:ptCount val="10"/>
                <c:pt idx="0">
                  <c:v>0.23298731257208766</c:v>
                </c:pt>
                <c:pt idx="1">
                  <c:v>0.32046783625730996</c:v>
                </c:pt>
                <c:pt idx="2">
                  <c:v>0.37602820211515864</c:v>
                </c:pt>
                <c:pt idx="3">
                  <c:v>0.47810650887573963</c:v>
                </c:pt>
                <c:pt idx="4">
                  <c:v>0.45432692307692307</c:v>
                </c:pt>
                <c:pt idx="5">
                  <c:v>0.26322115384615385</c:v>
                </c:pt>
                <c:pt idx="6">
                  <c:v>0.33252427184466021</c:v>
                </c:pt>
                <c:pt idx="7">
                  <c:v>0.36727272727272725</c:v>
                </c:pt>
                <c:pt idx="8">
                  <c:v>0.28223844282238442</c:v>
                </c:pt>
                <c:pt idx="9">
                  <c:v>0.16136919315403422</c:v>
                </c:pt>
              </c:numCache>
            </c:numRef>
          </c:val>
          <c:extLst>
            <c:ext xmlns:c16="http://schemas.microsoft.com/office/drawing/2014/chart" uri="{C3380CC4-5D6E-409C-BE32-E72D297353CC}">
              <c16:uniqueId val="{00000001-BF71-4E52-BF98-657A1EB1F03C}"/>
            </c:ext>
          </c:extLst>
        </c:ser>
        <c:ser>
          <c:idx val="1"/>
          <c:order val="2"/>
          <c:tx>
            <c:strRef>
              <c:f>'5-6課題・提供製品・サービス提供先別'!$P$5</c:f>
              <c:strCache>
                <c:ptCount val="1"/>
                <c:pt idx="0">
                  <c:v>あまり当てはまらない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'5-6課題・提供製品・サービス提供先別'!$M$28:$M$37</c:f>
              <c:strCache>
                <c:ptCount val="10"/>
                <c:pt idx="0">
                  <c:v>人材の確保・強化（n=867）</c:v>
                </c:pt>
                <c:pt idx="1">
                  <c:v>収益性の向上（n=855）</c:v>
                </c:pt>
                <c:pt idx="2">
                  <c:v>製品・サービス・技術の確保・強化（n=851）</c:v>
                </c:pt>
                <c:pt idx="3">
                  <c:v>知識・ノウハウの蓄積・共有（n=845）</c:v>
                </c:pt>
                <c:pt idx="4">
                  <c:v>市場動向の取得（n=832）</c:v>
                </c:pt>
                <c:pt idx="5">
                  <c:v>資金の確保（n=832）</c:v>
                </c:pt>
                <c:pt idx="6">
                  <c:v>設備の更新・拡張（n=824）</c:v>
                </c:pt>
                <c:pt idx="7">
                  <c:v>コーポレート・ガバナンスの強化（n=825）</c:v>
                </c:pt>
                <c:pt idx="8">
                  <c:v>サプライチェーンの再構築（n=822）</c:v>
                </c:pt>
                <c:pt idx="9">
                  <c:v>許認可等に係る規制・制度の緩和（n=818）</c:v>
                </c:pt>
              </c:strCache>
            </c:strRef>
          </c:cat>
          <c:val>
            <c:numRef>
              <c:f>'5-6課題・提供製品・サービス提供先別'!$P$28:$P$37</c:f>
              <c:numCache>
                <c:formatCode>0.0%</c:formatCode>
                <c:ptCount val="10"/>
                <c:pt idx="0">
                  <c:v>3.5755478662053058E-2</c:v>
                </c:pt>
                <c:pt idx="1">
                  <c:v>4.2105263157894736E-2</c:v>
                </c:pt>
                <c:pt idx="2">
                  <c:v>7.1680376028202111E-2</c:v>
                </c:pt>
                <c:pt idx="3">
                  <c:v>8.2840236686390539E-2</c:v>
                </c:pt>
                <c:pt idx="4">
                  <c:v>0.21875</c:v>
                </c:pt>
                <c:pt idx="5">
                  <c:v>0.33293269230769229</c:v>
                </c:pt>
                <c:pt idx="6">
                  <c:v>0.34344660194174759</c:v>
                </c:pt>
                <c:pt idx="7">
                  <c:v>0.32484848484848483</c:v>
                </c:pt>
                <c:pt idx="8">
                  <c:v>0.35888077858880779</c:v>
                </c:pt>
                <c:pt idx="9">
                  <c:v>0.4682151589242054</c:v>
                </c:pt>
              </c:numCache>
            </c:numRef>
          </c:val>
          <c:extLst>
            <c:ext xmlns:c16="http://schemas.microsoft.com/office/drawing/2014/chart" uri="{C3380CC4-5D6E-409C-BE32-E72D297353CC}">
              <c16:uniqueId val="{00000002-BF71-4E52-BF98-657A1EB1F03C}"/>
            </c:ext>
          </c:extLst>
        </c:ser>
        <c:ser>
          <c:idx val="3"/>
          <c:order val="3"/>
          <c:tx>
            <c:strRef>
              <c:f>'5-6課題・提供製品・サービス提供先別'!$Q$5</c:f>
              <c:strCache>
                <c:ptCount val="1"/>
                <c:pt idx="0">
                  <c:v>当てはまらない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'5-6課題・提供製品・サービス提供先別'!$M$28:$M$37</c:f>
              <c:strCache>
                <c:ptCount val="10"/>
                <c:pt idx="0">
                  <c:v>人材の確保・強化（n=867）</c:v>
                </c:pt>
                <c:pt idx="1">
                  <c:v>収益性の向上（n=855）</c:v>
                </c:pt>
                <c:pt idx="2">
                  <c:v>製品・サービス・技術の確保・強化（n=851）</c:v>
                </c:pt>
                <c:pt idx="3">
                  <c:v>知識・ノウハウの蓄積・共有（n=845）</c:v>
                </c:pt>
                <c:pt idx="4">
                  <c:v>市場動向の取得（n=832）</c:v>
                </c:pt>
                <c:pt idx="5">
                  <c:v>資金の確保（n=832）</c:v>
                </c:pt>
                <c:pt idx="6">
                  <c:v>設備の更新・拡張（n=824）</c:v>
                </c:pt>
                <c:pt idx="7">
                  <c:v>コーポレート・ガバナンスの強化（n=825）</c:v>
                </c:pt>
                <c:pt idx="8">
                  <c:v>サプライチェーンの再構築（n=822）</c:v>
                </c:pt>
                <c:pt idx="9">
                  <c:v>許認可等に係る規制・制度の緩和（n=818）</c:v>
                </c:pt>
              </c:strCache>
            </c:strRef>
          </c:cat>
          <c:val>
            <c:numRef>
              <c:f>'5-6課題・提供製品・サービス提供先別'!$Q$28:$Q$37</c:f>
              <c:numCache>
                <c:formatCode>0.0%</c:formatCode>
                <c:ptCount val="10"/>
                <c:pt idx="0">
                  <c:v>1.7301038062283738E-2</c:v>
                </c:pt>
                <c:pt idx="1">
                  <c:v>1.7543859649122806E-2</c:v>
                </c:pt>
                <c:pt idx="2">
                  <c:v>1.2925969447708578E-2</c:v>
                </c:pt>
                <c:pt idx="3">
                  <c:v>2.1301775147928994E-2</c:v>
                </c:pt>
                <c:pt idx="4">
                  <c:v>5.2884615384615384E-2</c:v>
                </c:pt>
                <c:pt idx="5">
                  <c:v>0.15625</c:v>
                </c:pt>
                <c:pt idx="6">
                  <c:v>0.13106796116504854</c:v>
                </c:pt>
                <c:pt idx="7">
                  <c:v>0.10303030303030303</c:v>
                </c:pt>
                <c:pt idx="8">
                  <c:v>0.22506082725060828</c:v>
                </c:pt>
                <c:pt idx="9">
                  <c:v>0.23105134474327629</c:v>
                </c:pt>
              </c:numCache>
            </c:numRef>
          </c:val>
          <c:extLst>
            <c:ext xmlns:c16="http://schemas.microsoft.com/office/drawing/2014/chart" uri="{C3380CC4-5D6E-409C-BE32-E72D297353CC}">
              <c16:uniqueId val="{00000003-BF71-4E52-BF98-657A1EB1F03C}"/>
            </c:ext>
          </c:extLst>
        </c:ser>
        <c:ser>
          <c:idx val="4"/>
          <c:order val="4"/>
          <c:tx>
            <c:strRef>
              <c:f>'5-6課題・提供製品・サービス提供先別'!$R$5</c:f>
              <c:strCache>
                <c:ptCount val="1"/>
                <c:pt idx="0">
                  <c:v>どちらともいえない</c:v>
                </c:pt>
              </c:strCache>
            </c:strRef>
          </c:tx>
          <c:spPr>
            <a:solidFill>
              <a:schemeClr val="bg1"/>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BF71-4E52-BF98-657A1EB1F03C}"/>
                </c:ext>
              </c:extLst>
            </c:dLbl>
            <c:dLbl>
              <c:idx val="1"/>
              <c:delete val="1"/>
              <c:extLst>
                <c:ext xmlns:c15="http://schemas.microsoft.com/office/drawing/2012/chart" uri="{CE6537A1-D6FC-4f65-9D91-7224C49458BB}"/>
                <c:ext xmlns:c16="http://schemas.microsoft.com/office/drawing/2014/chart" uri="{C3380CC4-5D6E-409C-BE32-E72D297353CC}">
                  <c16:uniqueId val="{00000005-BF71-4E52-BF98-657A1EB1F03C}"/>
                </c:ext>
              </c:extLst>
            </c:dLbl>
            <c:dLbl>
              <c:idx val="2"/>
              <c:delete val="1"/>
              <c:extLst>
                <c:ext xmlns:c15="http://schemas.microsoft.com/office/drawing/2012/chart" uri="{CE6537A1-D6FC-4f65-9D91-7224C49458BB}"/>
                <c:ext xmlns:c16="http://schemas.microsoft.com/office/drawing/2014/chart" uri="{C3380CC4-5D6E-409C-BE32-E72D297353CC}">
                  <c16:uniqueId val="{00000006-BF71-4E52-BF98-657A1EB1F03C}"/>
                </c:ext>
              </c:extLst>
            </c:dLbl>
            <c:dLbl>
              <c:idx val="3"/>
              <c:delete val="1"/>
              <c:extLst>
                <c:ext xmlns:c15="http://schemas.microsoft.com/office/drawing/2012/chart" uri="{CE6537A1-D6FC-4f65-9D91-7224C49458BB}"/>
                <c:ext xmlns:c16="http://schemas.microsoft.com/office/drawing/2014/chart" uri="{C3380CC4-5D6E-409C-BE32-E72D297353CC}">
                  <c16:uniqueId val="{00000007-BF71-4E52-BF98-657A1EB1F03C}"/>
                </c:ext>
              </c:extLst>
            </c:dLbl>
            <c:dLbl>
              <c:idx val="5"/>
              <c:layout>
                <c:manualLayout>
                  <c:x val="0"/>
                  <c:y val="2.6786331822406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F71-4E52-BF98-657A1EB1F03C}"/>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'5-6課題・提供製品・サービス提供先別'!$M$28:$M$37</c:f>
              <c:strCache>
                <c:ptCount val="10"/>
                <c:pt idx="0">
                  <c:v>人材の確保・強化（n=867）</c:v>
                </c:pt>
                <c:pt idx="1">
                  <c:v>収益性の向上（n=855）</c:v>
                </c:pt>
                <c:pt idx="2">
                  <c:v>製品・サービス・技術の確保・強化（n=851）</c:v>
                </c:pt>
                <c:pt idx="3">
                  <c:v>知識・ノウハウの蓄積・共有（n=845）</c:v>
                </c:pt>
                <c:pt idx="4">
                  <c:v>市場動向の取得（n=832）</c:v>
                </c:pt>
                <c:pt idx="5">
                  <c:v>資金の確保（n=832）</c:v>
                </c:pt>
                <c:pt idx="6">
                  <c:v>設備の更新・拡張（n=824）</c:v>
                </c:pt>
                <c:pt idx="7">
                  <c:v>コーポレート・ガバナンスの強化（n=825）</c:v>
                </c:pt>
                <c:pt idx="8">
                  <c:v>サプライチェーンの再構築（n=822）</c:v>
                </c:pt>
                <c:pt idx="9">
                  <c:v>許認可等に係る規制・制度の緩和（n=818）</c:v>
                </c:pt>
              </c:strCache>
            </c:strRef>
          </c:cat>
          <c:val>
            <c:numRef>
              <c:f>'5-6課題・提供製品・サービス提供先別'!$R$28:$R$37</c:f>
              <c:numCache>
                <c:formatCode>0.0%</c:formatCode>
                <c:ptCount val="10"/>
                <c:pt idx="0">
                  <c:v>5.7670126874279125E-3</c:v>
                </c:pt>
                <c:pt idx="1">
                  <c:v>9.3567251461988306E-3</c:v>
                </c:pt>
                <c:pt idx="2">
                  <c:v>1.4101057579318449E-2</c:v>
                </c:pt>
                <c:pt idx="3">
                  <c:v>9.4674556213017753E-3</c:v>
                </c:pt>
                <c:pt idx="4">
                  <c:v>3.8461538461538464E-2</c:v>
                </c:pt>
                <c:pt idx="5">
                  <c:v>3.9663461538461536E-2</c:v>
                </c:pt>
                <c:pt idx="6">
                  <c:v>4.3689320388349516E-2</c:v>
                </c:pt>
                <c:pt idx="7">
                  <c:v>6.1818181818181821E-2</c:v>
                </c:pt>
                <c:pt idx="8">
                  <c:v>5.5961070559610707E-2</c:v>
                </c:pt>
                <c:pt idx="9">
                  <c:v>8.190709046454768E-2</c:v>
                </c:pt>
              </c:numCache>
            </c:numRef>
          </c:val>
          <c:extLst>
            <c:ext xmlns:c16="http://schemas.microsoft.com/office/drawing/2014/chart" uri="{C3380CC4-5D6E-409C-BE32-E72D297353CC}">
              <c16:uniqueId val="{00000009-BF71-4E52-BF98-657A1EB1F03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0.1184139759149195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54566443083501"/>
          <c:y val="0.12669030336053225"/>
          <c:w val="0.60200410712549823"/>
          <c:h val="0.72979590853841003"/>
        </c:manualLayout>
      </c:layout>
      <c:barChart>
        <c:barDir val="bar"/>
        <c:grouping val="stacked"/>
        <c:varyColors val="0"/>
        <c:ser>
          <c:idx val="0"/>
          <c:order val="0"/>
          <c:tx>
            <c:strRef>
              <c:f>'6-2競争優位性・位置づけ'!$N$5</c:f>
              <c:strCache>
                <c:ptCount val="1"/>
                <c:pt idx="0">
                  <c:v>優位</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'6-2競争優位性・位置づけ'!$M$14:$M$20</c:f>
              <c:strCache>
                <c:ptCount val="7"/>
                <c:pt idx="0">
                  <c:v>技術開発力（n=260）</c:v>
                </c:pt>
                <c:pt idx="1">
                  <c:v>製品・サービスの品質（n=258）</c:v>
                </c:pt>
                <c:pt idx="2">
                  <c:v>現場力（現場の課題発見力・問題解決力）（n=255）</c:v>
                </c:pt>
                <c:pt idx="3">
                  <c:v>製品・サービスのコスト（n=259）</c:v>
                </c:pt>
                <c:pt idx="4">
                  <c:v>変化に対する対応力（n=256）</c:v>
                </c:pt>
                <c:pt idx="5">
                  <c:v>商品企画力・マーケティング力（n=255）</c:v>
                </c:pt>
                <c:pt idx="6">
                  <c:v>生産自動化・省力化（n=256）</c:v>
                </c:pt>
              </c:strCache>
            </c:strRef>
          </c:cat>
          <c:val>
            <c:numRef>
              <c:f>'6-2競争優位性・位置づけ'!$N$14:$N$20</c:f>
              <c:numCache>
                <c:formatCode>0.0%</c:formatCode>
                <c:ptCount val="7"/>
                <c:pt idx="0">
                  <c:v>0.23461538461538461</c:v>
                </c:pt>
                <c:pt idx="1">
                  <c:v>0.17054263565891473</c:v>
                </c:pt>
                <c:pt idx="2">
                  <c:v>0.13725490196078433</c:v>
                </c:pt>
                <c:pt idx="3">
                  <c:v>0.13127413127413126</c:v>
                </c:pt>
                <c:pt idx="4">
                  <c:v>8.59375E-2</c:v>
                </c:pt>
                <c:pt idx="5">
                  <c:v>4.7058823529411764E-2</c:v>
                </c:pt>
                <c:pt idx="6">
                  <c:v>3.90625E-2</c:v>
                </c:pt>
              </c:numCache>
            </c:numRef>
          </c:val>
          <c:extLst>
            <c:ext xmlns:c16="http://schemas.microsoft.com/office/drawing/2014/chart" uri="{C3380CC4-5D6E-409C-BE32-E72D297353CC}">
              <c16:uniqueId val="{00000000-D786-44AA-90CD-716787F07461}"/>
            </c:ext>
          </c:extLst>
        </c:ser>
        <c:ser>
          <c:idx val="2"/>
          <c:order val="1"/>
          <c:tx>
            <c:strRef>
              <c:f>'6-2競争優位性・位置づけ'!$O$5</c:f>
              <c:strCache>
                <c:ptCount val="1"/>
                <c:pt idx="0">
                  <c:v>やや優位</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'6-2競争優位性・位置づけ'!$M$14:$M$20</c:f>
              <c:strCache>
                <c:ptCount val="7"/>
                <c:pt idx="0">
                  <c:v>技術開発力（n=260）</c:v>
                </c:pt>
                <c:pt idx="1">
                  <c:v>製品・サービスの品質（n=258）</c:v>
                </c:pt>
                <c:pt idx="2">
                  <c:v>現場力（現場の課題発見力・問題解決力）（n=255）</c:v>
                </c:pt>
                <c:pt idx="3">
                  <c:v>製品・サービスのコスト（n=259）</c:v>
                </c:pt>
                <c:pt idx="4">
                  <c:v>変化に対する対応力（n=256）</c:v>
                </c:pt>
                <c:pt idx="5">
                  <c:v>商品企画力・マーケティング力（n=255）</c:v>
                </c:pt>
                <c:pt idx="6">
                  <c:v>生産自動化・省力化（n=256）</c:v>
                </c:pt>
              </c:strCache>
            </c:strRef>
          </c:cat>
          <c:val>
            <c:numRef>
              <c:f>'6-2競争優位性・位置づけ'!$O$14:$O$20</c:f>
              <c:numCache>
                <c:formatCode>0.0%</c:formatCode>
                <c:ptCount val="7"/>
                <c:pt idx="0">
                  <c:v>0.32692307692307693</c:v>
                </c:pt>
                <c:pt idx="1">
                  <c:v>0.36434108527131781</c:v>
                </c:pt>
                <c:pt idx="2">
                  <c:v>0.31372549019607843</c:v>
                </c:pt>
                <c:pt idx="3">
                  <c:v>0.25096525096525096</c:v>
                </c:pt>
                <c:pt idx="4">
                  <c:v>0.3125</c:v>
                </c:pt>
                <c:pt idx="5">
                  <c:v>0.16470588235294117</c:v>
                </c:pt>
                <c:pt idx="6">
                  <c:v>0.109375</c:v>
                </c:pt>
              </c:numCache>
            </c:numRef>
          </c:val>
          <c:extLst>
            <c:ext xmlns:c16="http://schemas.microsoft.com/office/drawing/2014/chart" uri="{C3380CC4-5D6E-409C-BE32-E72D297353CC}">
              <c16:uniqueId val="{00000001-D786-44AA-90CD-716787F07461}"/>
            </c:ext>
          </c:extLst>
        </c:ser>
        <c:ser>
          <c:idx val="1"/>
          <c:order val="2"/>
          <c:tx>
            <c:strRef>
              <c:f>'6-2競争優位性・位置づけ'!$P$5</c:f>
              <c:strCache>
                <c:ptCount val="1"/>
                <c:pt idx="0">
                  <c:v>同等</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'6-2競争優位性・位置づけ'!$M$14:$M$20</c:f>
              <c:strCache>
                <c:ptCount val="7"/>
                <c:pt idx="0">
                  <c:v>技術開発力（n=260）</c:v>
                </c:pt>
                <c:pt idx="1">
                  <c:v>製品・サービスの品質（n=258）</c:v>
                </c:pt>
                <c:pt idx="2">
                  <c:v>現場力（現場の課題発見力・問題解決力）（n=255）</c:v>
                </c:pt>
                <c:pt idx="3">
                  <c:v>製品・サービスのコスト（n=259）</c:v>
                </c:pt>
                <c:pt idx="4">
                  <c:v>変化に対する対応力（n=256）</c:v>
                </c:pt>
                <c:pt idx="5">
                  <c:v>商品企画力・マーケティング力（n=255）</c:v>
                </c:pt>
                <c:pt idx="6">
                  <c:v>生産自動化・省力化（n=256）</c:v>
                </c:pt>
              </c:strCache>
            </c:strRef>
          </c:cat>
          <c:val>
            <c:numRef>
              <c:f>'6-2競争優位性・位置づけ'!$P$14:$P$20</c:f>
              <c:numCache>
                <c:formatCode>0.0%</c:formatCode>
                <c:ptCount val="7"/>
                <c:pt idx="0">
                  <c:v>0.31923076923076921</c:v>
                </c:pt>
                <c:pt idx="1">
                  <c:v>0.38372093023255816</c:v>
                </c:pt>
                <c:pt idx="2">
                  <c:v>0.396078431372549</c:v>
                </c:pt>
                <c:pt idx="3">
                  <c:v>0.40154440154440152</c:v>
                </c:pt>
                <c:pt idx="4">
                  <c:v>0.40625</c:v>
                </c:pt>
                <c:pt idx="5">
                  <c:v>0.38039215686274508</c:v>
                </c:pt>
                <c:pt idx="6">
                  <c:v>0.4375</c:v>
                </c:pt>
              </c:numCache>
            </c:numRef>
          </c:val>
          <c:extLst>
            <c:ext xmlns:c16="http://schemas.microsoft.com/office/drawing/2014/chart" uri="{C3380CC4-5D6E-409C-BE32-E72D297353CC}">
              <c16:uniqueId val="{00000002-D786-44AA-90CD-716787F07461}"/>
            </c:ext>
          </c:extLst>
        </c:ser>
        <c:ser>
          <c:idx val="3"/>
          <c:order val="3"/>
          <c:tx>
            <c:strRef>
              <c:f>'6-2競争優位性・位置づけ'!$Q$5</c:f>
              <c:strCache>
                <c:ptCount val="1"/>
                <c:pt idx="0">
                  <c:v>やや劣位</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'6-2競争優位性・位置づけ'!$M$14:$M$20</c:f>
              <c:strCache>
                <c:ptCount val="7"/>
                <c:pt idx="0">
                  <c:v>技術開発力（n=260）</c:v>
                </c:pt>
                <c:pt idx="1">
                  <c:v>製品・サービスの品質（n=258）</c:v>
                </c:pt>
                <c:pt idx="2">
                  <c:v>現場力（現場の課題発見力・問題解決力）（n=255）</c:v>
                </c:pt>
                <c:pt idx="3">
                  <c:v>製品・サービスのコスト（n=259）</c:v>
                </c:pt>
                <c:pt idx="4">
                  <c:v>変化に対する対応力（n=256）</c:v>
                </c:pt>
                <c:pt idx="5">
                  <c:v>商品企画力・マーケティング力（n=255）</c:v>
                </c:pt>
                <c:pt idx="6">
                  <c:v>生産自動化・省力化（n=256）</c:v>
                </c:pt>
              </c:strCache>
            </c:strRef>
          </c:cat>
          <c:val>
            <c:numRef>
              <c:f>'6-2競争優位性・位置づけ'!$Q$14:$Q$20</c:f>
              <c:numCache>
                <c:formatCode>0.0%</c:formatCode>
                <c:ptCount val="7"/>
                <c:pt idx="0">
                  <c:v>8.461538461538462E-2</c:v>
                </c:pt>
                <c:pt idx="1">
                  <c:v>6.589147286821706E-2</c:v>
                </c:pt>
                <c:pt idx="2">
                  <c:v>0.13333333333333333</c:v>
                </c:pt>
                <c:pt idx="3">
                  <c:v>0.19691119691119691</c:v>
                </c:pt>
                <c:pt idx="4">
                  <c:v>0.16015625</c:v>
                </c:pt>
                <c:pt idx="5">
                  <c:v>0.30980392156862746</c:v>
                </c:pt>
                <c:pt idx="6">
                  <c:v>0.2890625</c:v>
                </c:pt>
              </c:numCache>
            </c:numRef>
          </c:val>
          <c:extLst>
            <c:ext xmlns:c16="http://schemas.microsoft.com/office/drawing/2014/chart" uri="{C3380CC4-5D6E-409C-BE32-E72D297353CC}">
              <c16:uniqueId val="{00000003-D786-44AA-90CD-716787F07461}"/>
            </c:ext>
          </c:extLst>
        </c:ser>
        <c:ser>
          <c:idx val="4"/>
          <c:order val="4"/>
          <c:tx>
            <c:strRef>
              <c:f>'6-2競争優位性・位置づけ'!$R$5</c:f>
              <c:strCache>
                <c:ptCount val="1"/>
                <c:pt idx="0">
                  <c:v>劣位</c:v>
                </c:pt>
              </c:strCache>
            </c:strRef>
          </c:tx>
          <c:spPr>
            <a:solidFill>
              <a:schemeClr val="bg1"/>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D786-44AA-90CD-716787F07461}"/>
                </c:ext>
              </c:extLst>
            </c:dLbl>
            <c:dLbl>
              <c:idx val="1"/>
              <c:delete val="1"/>
              <c:extLst>
                <c:ext xmlns:c15="http://schemas.microsoft.com/office/drawing/2012/chart" uri="{CE6537A1-D6FC-4f65-9D91-7224C49458BB}"/>
                <c:ext xmlns:c16="http://schemas.microsoft.com/office/drawing/2014/chart" uri="{C3380CC4-5D6E-409C-BE32-E72D297353CC}">
                  <c16:uniqueId val="{00000005-D786-44AA-90CD-716787F07461}"/>
                </c:ext>
              </c:extLst>
            </c:dLbl>
            <c:dLbl>
              <c:idx val="2"/>
              <c:delete val="1"/>
              <c:extLst>
                <c:ext xmlns:c15="http://schemas.microsoft.com/office/drawing/2012/chart" uri="{CE6537A1-D6FC-4f65-9D91-7224C49458BB}"/>
                <c:ext xmlns:c16="http://schemas.microsoft.com/office/drawing/2014/chart" uri="{C3380CC4-5D6E-409C-BE32-E72D297353CC}">
                  <c16:uniqueId val="{00000006-D786-44AA-90CD-716787F07461}"/>
                </c:ext>
              </c:extLst>
            </c:dLbl>
            <c:dLbl>
              <c:idx val="3"/>
              <c:delete val="1"/>
              <c:extLst>
                <c:ext xmlns:c15="http://schemas.microsoft.com/office/drawing/2012/chart" uri="{CE6537A1-D6FC-4f65-9D91-7224C49458BB}"/>
                <c:ext xmlns:c16="http://schemas.microsoft.com/office/drawing/2014/chart" uri="{C3380CC4-5D6E-409C-BE32-E72D297353CC}">
                  <c16:uniqueId val="{00000007-D786-44AA-90CD-716787F07461}"/>
                </c:ext>
              </c:extLst>
            </c:dLbl>
            <c:dLbl>
              <c:idx val="6"/>
              <c:layout>
                <c:manualLayout>
                  <c:x val="1.5432098765432098E-3"/>
                  <c:y val="2.108661876911502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786-44AA-90CD-716787F07461}"/>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'6-2競争優位性・位置づけ'!$M$14:$M$20</c:f>
              <c:strCache>
                <c:ptCount val="7"/>
                <c:pt idx="0">
                  <c:v>技術開発力（n=260）</c:v>
                </c:pt>
                <c:pt idx="1">
                  <c:v>製品・サービスの品質（n=258）</c:v>
                </c:pt>
                <c:pt idx="2">
                  <c:v>現場力（現場の課題発見力・問題解決力）（n=255）</c:v>
                </c:pt>
                <c:pt idx="3">
                  <c:v>製品・サービスのコスト（n=259）</c:v>
                </c:pt>
                <c:pt idx="4">
                  <c:v>変化に対する対応力（n=256）</c:v>
                </c:pt>
                <c:pt idx="5">
                  <c:v>商品企画力・マーケティング力（n=255）</c:v>
                </c:pt>
                <c:pt idx="6">
                  <c:v>生産自動化・省力化（n=256）</c:v>
                </c:pt>
              </c:strCache>
            </c:strRef>
          </c:cat>
          <c:val>
            <c:numRef>
              <c:f>'6-2競争優位性・位置づけ'!$R$14:$R$20</c:f>
              <c:numCache>
                <c:formatCode>0.0%</c:formatCode>
                <c:ptCount val="7"/>
                <c:pt idx="0">
                  <c:v>3.4615384615384617E-2</c:v>
                </c:pt>
                <c:pt idx="1">
                  <c:v>1.5503875968992248E-2</c:v>
                </c:pt>
                <c:pt idx="2">
                  <c:v>1.9607843137254902E-2</c:v>
                </c:pt>
                <c:pt idx="3">
                  <c:v>1.9305019305019305E-2</c:v>
                </c:pt>
                <c:pt idx="4">
                  <c:v>3.515625E-2</c:v>
                </c:pt>
                <c:pt idx="5">
                  <c:v>9.8039215686274508E-2</c:v>
                </c:pt>
                <c:pt idx="6">
                  <c:v>0.125</c:v>
                </c:pt>
              </c:numCache>
            </c:numRef>
          </c:val>
          <c:extLst>
            <c:ext xmlns:c16="http://schemas.microsoft.com/office/drawing/2014/chart" uri="{C3380CC4-5D6E-409C-BE32-E72D297353CC}">
              <c16:uniqueId val="{00000009-D786-44AA-90CD-716787F0746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9352079899728909"/>
          <c:w val="0.6495926898026636"/>
          <c:h val="5.825925925925926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20732470054767"/>
          <c:y val="0.12876967043344392"/>
          <c:w val="0.55748435359034176"/>
          <c:h val="0.53757419810497242"/>
        </c:manualLayout>
      </c:layout>
      <c:pieChart>
        <c:varyColors val="1"/>
        <c:ser>
          <c:idx val="0"/>
          <c:order val="0"/>
          <c:spPr>
            <a:ln w="3175">
              <a:solidFill>
                <a:sysClr val="windowText" lastClr="000000">
                  <a:lumMod val="50000"/>
                  <a:lumOff val="50000"/>
                </a:sysClr>
              </a:solidFill>
            </a:ln>
          </c:spPr>
          <c:dPt>
            <c:idx val="0"/>
            <c:bubble3D val="0"/>
            <c:spPr>
              <a:solidFill>
                <a:srgbClr val="8FAADC"/>
              </a:solidFill>
              <a:ln w="3175">
                <a:solidFill>
                  <a:sysClr val="windowText" lastClr="000000">
                    <a:lumMod val="50000"/>
                    <a:lumOff val="50000"/>
                  </a:sysClr>
                </a:solidFill>
              </a:ln>
              <a:effectLst/>
            </c:spPr>
            <c:extLst>
              <c:ext xmlns:c16="http://schemas.microsoft.com/office/drawing/2014/chart" uri="{C3380CC4-5D6E-409C-BE32-E72D297353CC}">
                <c16:uniqueId val="{00000001-0CEC-4C4B-8AEF-7E14E7915911}"/>
              </c:ext>
            </c:extLst>
          </c:dPt>
          <c:dPt>
            <c:idx val="1"/>
            <c:bubble3D val="0"/>
            <c:spPr>
              <a:solidFill>
                <a:srgbClr val="A9D18E"/>
              </a:solidFill>
              <a:ln w="3175">
                <a:solidFill>
                  <a:sysClr val="windowText" lastClr="000000">
                    <a:lumMod val="50000"/>
                    <a:lumOff val="50000"/>
                  </a:sysClr>
                </a:solidFill>
              </a:ln>
              <a:effectLst/>
            </c:spPr>
            <c:extLst>
              <c:ext xmlns:c16="http://schemas.microsoft.com/office/drawing/2014/chart" uri="{C3380CC4-5D6E-409C-BE32-E72D297353CC}">
                <c16:uniqueId val="{00000003-0CEC-4C4B-8AEF-7E14E7915911}"/>
              </c:ext>
            </c:extLst>
          </c:dPt>
          <c:dPt>
            <c:idx val="2"/>
            <c:bubble3D val="0"/>
            <c:spPr>
              <a:solidFill>
                <a:srgbClr val="FFD966"/>
              </a:solidFill>
              <a:ln w="3175">
                <a:solidFill>
                  <a:sysClr val="windowText" lastClr="000000">
                    <a:lumMod val="50000"/>
                    <a:lumOff val="50000"/>
                  </a:sysClr>
                </a:solidFill>
              </a:ln>
              <a:effectLst/>
            </c:spPr>
            <c:extLst>
              <c:ext xmlns:c16="http://schemas.microsoft.com/office/drawing/2014/chart" uri="{C3380CC4-5D6E-409C-BE32-E72D297353CC}">
                <c16:uniqueId val="{00000005-0CEC-4C4B-8AEF-7E14E7915911}"/>
              </c:ext>
            </c:extLst>
          </c:dPt>
          <c:dPt>
            <c:idx val="3"/>
            <c:bubble3D val="0"/>
            <c:spPr>
              <a:solidFill>
                <a:schemeClr val="accent4"/>
              </a:solidFill>
              <a:ln w="3175">
                <a:solidFill>
                  <a:sysClr val="windowText" lastClr="000000">
                    <a:lumMod val="50000"/>
                    <a:lumOff val="50000"/>
                  </a:sysClr>
                </a:solidFill>
              </a:ln>
              <a:effectLst/>
            </c:spPr>
            <c:extLst>
              <c:ext xmlns:c16="http://schemas.microsoft.com/office/drawing/2014/chart" uri="{C3380CC4-5D6E-409C-BE32-E72D297353CC}">
                <c16:uniqueId val="{00000007-0CEC-4C4B-8AEF-7E14E7915911}"/>
              </c:ext>
            </c:extLst>
          </c:dPt>
          <c:dPt>
            <c:idx val="4"/>
            <c:bubble3D val="0"/>
            <c:spPr>
              <a:solidFill>
                <a:schemeClr val="accent5"/>
              </a:solidFill>
              <a:ln w="3175">
                <a:solidFill>
                  <a:sysClr val="windowText" lastClr="000000">
                    <a:lumMod val="50000"/>
                    <a:lumOff val="50000"/>
                  </a:sysClr>
                </a:solidFill>
              </a:ln>
              <a:effectLst/>
            </c:spPr>
            <c:extLst>
              <c:ext xmlns:c16="http://schemas.microsoft.com/office/drawing/2014/chart" uri="{C3380CC4-5D6E-409C-BE32-E72D297353CC}">
                <c16:uniqueId val="{00000009-0CEC-4C4B-8AEF-7E14E7915911}"/>
              </c:ext>
            </c:extLst>
          </c:dPt>
          <c:dPt>
            <c:idx val="5"/>
            <c:bubble3D val="0"/>
            <c:spPr>
              <a:solidFill>
                <a:schemeClr val="accent6"/>
              </a:solidFill>
              <a:ln w="3175">
                <a:solidFill>
                  <a:sysClr val="windowText" lastClr="000000">
                    <a:lumMod val="50000"/>
                    <a:lumOff val="50000"/>
                  </a:sysClr>
                </a:solidFill>
              </a:ln>
              <a:effectLst/>
            </c:spPr>
            <c:extLst>
              <c:ext xmlns:c16="http://schemas.microsoft.com/office/drawing/2014/chart" uri="{C3380CC4-5D6E-409C-BE32-E72D297353CC}">
                <c16:uniqueId val="{0000000B-0CEC-4C4B-8AEF-7E14E7915911}"/>
              </c:ext>
            </c:extLst>
          </c:dPt>
          <c:dPt>
            <c:idx val="6"/>
            <c:bubble3D val="0"/>
            <c:spPr>
              <a:solidFill>
                <a:schemeClr val="accent1">
                  <a:lumMod val="60000"/>
                </a:schemeClr>
              </a:solidFill>
              <a:ln w="3175">
                <a:solidFill>
                  <a:sysClr val="windowText" lastClr="000000">
                    <a:lumMod val="50000"/>
                    <a:lumOff val="50000"/>
                  </a:sysClr>
                </a:solidFill>
              </a:ln>
              <a:effectLst/>
            </c:spPr>
            <c:extLst>
              <c:ext xmlns:c16="http://schemas.microsoft.com/office/drawing/2014/chart" uri="{C3380CC4-5D6E-409C-BE32-E72D297353CC}">
                <c16:uniqueId val="{0000000D-0CEC-4C4B-8AEF-7E14E7915911}"/>
              </c:ext>
            </c:extLst>
          </c:dPt>
          <c:dPt>
            <c:idx val="7"/>
            <c:bubble3D val="0"/>
            <c:spPr>
              <a:solidFill>
                <a:schemeClr val="accent2">
                  <a:lumMod val="60000"/>
                </a:schemeClr>
              </a:solidFill>
              <a:ln w="3175">
                <a:solidFill>
                  <a:sysClr val="windowText" lastClr="000000">
                    <a:lumMod val="50000"/>
                    <a:lumOff val="50000"/>
                  </a:sysClr>
                </a:solidFill>
              </a:ln>
              <a:effectLst/>
            </c:spPr>
            <c:extLst>
              <c:ext xmlns:c16="http://schemas.microsoft.com/office/drawing/2014/chart" uri="{C3380CC4-5D6E-409C-BE32-E72D297353CC}">
                <c16:uniqueId val="{0000000F-0CEC-4C4B-8AEF-7E14E7915911}"/>
              </c:ext>
            </c:extLst>
          </c:dPt>
          <c:dPt>
            <c:idx val="8"/>
            <c:bubble3D val="0"/>
            <c:spPr>
              <a:solidFill>
                <a:schemeClr val="accent3">
                  <a:lumMod val="60000"/>
                </a:schemeClr>
              </a:solidFill>
              <a:ln w="3175">
                <a:solidFill>
                  <a:sysClr val="windowText" lastClr="000000">
                    <a:lumMod val="50000"/>
                    <a:lumOff val="50000"/>
                  </a:sysClr>
                </a:solidFill>
              </a:ln>
              <a:effectLst/>
            </c:spPr>
            <c:extLst>
              <c:ext xmlns:c16="http://schemas.microsoft.com/office/drawing/2014/chart" uri="{C3380CC4-5D6E-409C-BE32-E72D297353CC}">
                <c16:uniqueId val="{00000011-0CEC-4C4B-8AEF-7E14E7915911}"/>
              </c:ext>
            </c:extLst>
          </c:dPt>
          <c:dPt>
            <c:idx val="9"/>
            <c:bubble3D val="0"/>
            <c:spPr>
              <a:solidFill>
                <a:schemeClr val="accent4">
                  <a:lumMod val="60000"/>
                </a:schemeClr>
              </a:solidFill>
              <a:ln w="3175">
                <a:solidFill>
                  <a:sysClr val="windowText" lastClr="000000">
                    <a:lumMod val="50000"/>
                    <a:lumOff val="50000"/>
                  </a:sysClr>
                </a:solidFill>
              </a:ln>
              <a:effectLst/>
            </c:spPr>
            <c:extLst>
              <c:ext xmlns:c16="http://schemas.microsoft.com/office/drawing/2014/chart" uri="{C3380CC4-5D6E-409C-BE32-E72D297353CC}">
                <c16:uniqueId val="{00000013-0CEC-4C4B-8AEF-7E14E7915911}"/>
              </c:ext>
            </c:extLst>
          </c:dPt>
          <c:dPt>
            <c:idx val="10"/>
            <c:bubble3D val="0"/>
            <c:spPr>
              <a:solidFill>
                <a:schemeClr val="accent5">
                  <a:lumMod val="60000"/>
                </a:schemeClr>
              </a:solidFill>
              <a:ln w="3175">
                <a:solidFill>
                  <a:sysClr val="windowText" lastClr="000000">
                    <a:lumMod val="50000"/>
                    <a:lumOff val="50000"/>
                  </a:sysClr>
                </a:solidFill>
              </a:ln>
              <a:effectLst/>
            </c:spPr>
            <c:extLst>
              <c:ext xmlns:c16="http://schemas.microsoft.com/office/drawing/2014/chart" uri="{C3380CC4-5D6E-409C-BE32-E72D297353CC}">
                <c16:uniqueId val="{00000015-0CEC-4C4B-8AEF-7E14E7915911}"/>
              </c:ext>
            </c:extLst>
          </c:dPt>
          <c:dPt>
            <c:idx val="11"/>
            <c:bubble3D val="0"/>
            <c:spPr>
              <a:solidFill>
                <a:schemeClr val="accent6">
                  <a:lumMod val="60000"/>
                </a:schemeClr>
              </a:solidFill>
              <a:ln w="3175">
                <a:solidFill>
                  <a:sysClr val="windowText" lastClr="000000">
                    <a:lumMod val="50000"/>
                    <a:lumOff val="50000"/>
                  </a:sysClr>
                </a:solidFill>
              </a:ln>
              <a:effectLst/>
            </c:spPr>
            <c:extLst>
              <c:ext xmlns:c16="http://schemas.microsoft.com/office/drawing/2014/chart" uri="{C3380CC4-5D6E-409C-BE32-E72D297353CC}">
                <c16:uniqueId val="{00000017-0CEC-4C4B-8AEF-7E14E7915911}"/>
              </c:ext>
            </c:extLst>
          </c:dPt>
          <c:dLbls>
            <c:dLbl>
              <c:idx val="0"/>
              <c:layout>
                <c:manualLayout>
                  <c:x val="-0.11385848024057717"/>
                  <c:y val="7.138144429194057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CEC-4C4B-8AEF-7E14E7915911}"/>
                </c:ext>
              </c:extLst>
            </c:dLbl>
            <c:dLbl>
              <c:idx val="1"/>
              <c:layout>
                <c:manualLayout>
                  <c:x val="3.8450699735407566E-2"/>
                  <c:y val="-0.1726600688675383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CEC-4C4B-8AEF-7E14E7915911}"/>
                </c:ext>
              </c:extLst>
            </c:dLbl>
            <c:dLbl>
              <c:idx val="2"/>
              <c:layout>
                <c:manualLayout>
                  <c:x val="9.1770644054108619E-2"/>
                  <c:y val="0.1025555291827053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CEC-4C4B-8AEF-7E14E7915911}"/>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'1-4設立年'!$C$6:$C$8</c:f>
              <c:strCache>
                <c:ptCount val="3"/>
                <c:pt idx="0">
                  <c:v>1980年まで (n=375)</c:v>
                </c:pt>
                <c:pt idx="1">
                  <c:v>1981年から2000年まで (n=377)</c:v>
                </c:pt>
                <c:pt idx="2">
                  <c:v>2001年以降 (n=292)</c:v>
                </c:pt>
              </c:strCache>
            </c:strRef>
          </c:cat>
          <c:val>
            <c:numRef>
              <c:f>'1-4設立年'!$D$6:$D$8</c:f>
              <c:numCache>
                <c:formatCode>0</c:formatCode>
                <c:ptCount val="3"/>
                <c:pt idx="0">
                  <c:v>375</c:v>
                </c:pt>
                <c:pt idx="1">
                  <c:v>377</c:v>
                </c:pt>
                <c:pt idx="2">
                  <c:v>292</c:v>
                </c:pt>
              </c:numCache>
            </c:numRef>
          </c:val>
          <c:extLst>
            <c:ext xmlns:c16="http://schemas.microsoft.com/office/drawing/2014/chart" uri="{C3380CC4-5D6E-409C-BE32-E72D297353CC}">
              <c16:uniqueId val="{00000018-0CEC-4C4B-8AEF-7E14E7915911}"/>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16234178712653327"/>
          <c:y val="0.72011418374148906"/>
          <c:w val="0.73909457591131844"/>
          <c:h val="0.25524296903518656"/>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1200" baseline="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64660625847493"/>
          <c:y val="0.12669030336053225"/>
          <c:w val="0.60790323049973516"/>
          <c:h val="0.72979590853841003"/>
        </c:manualLayout>
      </c:layout>
      <c:barChart>
        <c:barDir val="bar"/>
        <c:grouping val="stacked"/>
        <c:varyColors val="0"/>
        <c:ser>
          <c:idx val="0"/>
          <c:order val="0"/>
          <c:tx>
            <c:strRef>
              <c:f>'6-2競争優位性・位置づけ'!$N$5</c:f>
              <c:strCache>
                <c:ptCount val="1"/>
                <c:pt idx="0">
                  <c:v>優位</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'6-2競争優位性・位置づけ'!$M$22:$M$28</c:f>
              <c:strCache>
                <c:ptCount val="7"/>
                <c:pt idx="0">
                  <c:v>技術開発力（n=183）</c:v>
                </c:pt>
                <c:pt idx="1">
                  <c:v>製品・サービスの品質（n=182）</c:v>
                </c:pt>
                <c:pt idx="2">
                  <c:v>現場力（現場の課題発見力・問題解決力）（n=178）</c:v>
                </c:pt>
                <c:pt idx="3">
                  <c:v>製品・サービスのコスト（n=178）</c:v>
                </c:pt>
                <c:pt idx="4">
                  <c:v>変化に対する対応力（n=178）</c:v>
                </c:pt>
                <c:pt idx="5">
                  <c:v>商品企画力・マーケティング力（n=176）</c:v>
                </c:pt>
                <c:pt idx="6">
                  <c:v>生産自動化・省力化（n=174）</c:v>
                </c:pt>
              </c:strCache>
            </c:strRef>
          </c:cat>
          <c:val>
            <c:numRef>
              <c:f>'6-2競争優位性・位置づけ'!$N$22:$N$28</c:f>
              <c:numCache>
                <c:formatCode>0.0%</c:formatCode>
                <c:ptCount val="7"/>
                <c:pt idx="0">
                  <c:v>0.24590163934426229</c:v>
                </c:pt>
                <c:pt idx="1">
                  <c:v>0.14835164835164835</c:v>
                </c:pt>
                <c:pt idx="2">
                  <c:v>0.12921348314606743</c:v>
                </c:pt>
                <c:pt idx="3">
                  <c:v>0.10674157303370786</c:v>
                </c:pt>
                <c:pt idx="4">
                  <c:v>0.10112359550561797</c:v>
                </c:pt>
                <c:pt idx="5">
                  <c:v>2.8409090909090908E-2</c:v>
                </c:pt>
                <c:pt idx="6">
                  <c:v>3.4482758620689655E-2</c:v>
                </c:pt>
              </c:numCache>
            </c:numRef>
          </c:val>
          <c:extLst>
            <c:ext xmlns:c16="http://schemas.microsoft.com/office/drawing/2014/chart" uri="{C3380CC4-5D6E-409C-BE32-E72D297353CC}">
              <c16:uniqueId val="{00000000-EB03-4E12-9FA5-573E2D77FEEF}"/>
            </c:ext>
          </c:extLst>
        </c:ser>
        <c:ser>
          <c:idx val="2"/>
          <c:order val="1"/>
          <c:tx>
            <c:strRef>
              <c:f>'6-2競争優位性・位置づけ'!$O$5</c:f>
              <c:strCache>
                <c:ptCount val="1"/>
                <c:pt idx="0">
                  <c:v>やや優位</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'6-2競争優位性・位置づけ'!$M$22:$M$28</c:f>
              <c:strCache>
                <c:ptCount val="7"/>
                <c:pt idx="0">
                  <c:v>技術開発力（n=183）</c:v>
                </c:pt>
                <c:pt idx="1">
                  <c:v>製品・サービスの品質（n=182）</c:v>
                </c:pt>
                <c:pt idx="2">
                  <c:v>現場力（現場の課題発見力・問題解決力）（n=178）</c:v>
                </c:pt>
                <c:pt idx="3">
                  <c:v>製品・サービスのコスト（n=178）</c:v>
                </c:pt>
                <c:pt idx="4">
                  <c:v>変化に対する対応力（n=178）</c:v>
                </c:pt>
                <c:pt idx="5">
                  <c:v>商品企画力・マーケティング力（n=176）</c:v>
                </c:pt>
                <c:pt idx="6">
                  <c:v>生産自動化・省力化（n=174）</c:v>
                </c:pt>
              </c:strCache>
            </c:strRef>
          </c:cat>
          <c:val>
            <c:numRef>
              <c:f>'6-2競争優位性・位置づけ'!$O$22:$O$28</c:f>
              <c:numCache>
                <c:formatCode>0.0%</c:formatCode>
                <c:ptCount val="7"/>
                <c:pt idx="0">
                  <c:v>0.39890710382513661</c:v>
                </c:pt>
                <c:pt idx="1">
                  <c:v>0.40109890109890112</c:v>
                </c:pt>
                <c:pt idx="2">
                  <c:v>0.3258426966292135</c:v>
                </c:pt>
                <c:pt idx="3">
                  <c:v>0.34831460674157305</c:v>
                </c:pt>
                <c:pt idx="4">
                  <c:v>0.3089887640449438</c:v>
                </c:pt>
                <c:pt idx="5">
                  <c:v>0.11931818181818182</c:v>
                </c:pt>
                <c:pt idx="6">
                  <c:v>7.4712643678160925E-2</c:v>
                </c:pt>
              </c:numCache>
            </c:numRef>
          </c:val>
          <c:extLst>
            <c:ext xmlns:c16="http://schemas.microsoft.com/office/drawing/2014/chart" uri="{C3380CC4-5D6E-409C-BE32-E72D297353CC}">
              <c16:uniqueId val="{00000001-EB03-4E12-9FA5-573E2D77FEEF}"/>
            </c:ext>
          </c:extLst>
        </c:ser>
        <c:ser>
          <c:idx val="1"/>
          <c:order val="2"/>
          <c:tx>
            <c:strRef>
              <c:f>'6-2競争優位性・位置づけ'!$P$5</c:f>
              <c:strCache>
                <c:ptCount val="1"/>
                <c:pt idx="0">
                  <c:v>同等</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'6-2競争優位性・位置づけ'!$M$22:$M$28</c:f>
              <c:strCache>
                <c:ptCount val="7"/>
                <c:pt idx="0">
                  <c:v>技術開発力（n=183）</c:v>
                </c:pt>
                <c:pt idx="1">
                  <c:v>製品・サービスの品質（n=182）</c:v>
                </c:pt>
                <c:pt idx="2">
                  <c:v>現場力（現場の課題発見力・問題解決力）（n=178）</c:v>
                </c:pt>
                <c:pt idx="3">
                  <c:v>製品・サービスのコスト（n=178）</c:v>
                </c:pt>
                <c:pt idx="4">
                  <c:v>変化に対する対応力（n=178）</c:v>
                </c:pt>
                <c:pt idx="5">
                  <c:v>商品企画力・マーケティング力（n=176）</c:v>
                </c:pt>
                <c:pt idx="6">
                  <c:v>生産自動化・省力化（n=174）</c:v>
                </c:pt>
              </c:strCache>
            </c:strRef>
          </c:cat>
          <c:val>
            <c:numRef>
              <c:f>'6-2競争優位性・位置づけ'!$P$22:$P$28</c:f>
              <c:numCache>
                <c:formatCode>0.0%</c:formatCode>
                <c:ptCount val="7"/>
                <c:pt idx="0">
                  <c:v>0.25683060109289618</c:v>
                </c:pt>
                <c:pt idx="1">
                  <c:v>0.41208791208791207</c:v>
                </c:pt>
                <c:pt idx="2">
                  <c:v>0.3651685393258427</c:v>
                </c:pt>
                <c:pt idx="3">
                  <c:v>0.42696629213483145</c:v>
                </c:pt>
                <c:pt idx="4">
                  <c:v>0.38764044943820225</c:v>
                </c:pt>
                <c:pt idx="5">
                  <c:v>0.44318181818181818</c:v>
                </c:pt>
                <c:pt idx="6">
                  <c:v>0.5</c:v>
                </c:pt>
              </c:numCache>
            </c:numRef>
          </c:val>
          <c:extLst>
            <c:ext xmlns:c16="http://schemas.microsoft.com/office/drawing/2014/chart" uri="{C3380CC4-5D6E-409C-BE32-E72D297353CC}">
              <c16:uniqueId val="{00000002-EB03-4E12-9FA5-573E2D77FEEF}"/>
            </c:ext>
          </c:extLst>
        </c:ser>
        <c:ser>
          <c:idx val="3"/>
          <c:order val="3"/>
          <c:tx>
            <c:strRef>
              <c:f>'6-2競争優位性・位置づけ'!$Q$5</c:f>
              <c:strCache>
                <c:ptCount val="1"/>
                <c:pt idx="0">
                  <c:v>やや劣位</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'6-2競争優位性・位置づけ'!$M$22:$M$28</c:f>
              <c:strCache>
                <c:ptCount val="7"/>
                <c:pt idx="0">
                  <c:v>技術開発力（n=183）</c:v>
                </c:pt>
                <c:pt idx="1">
                  <c:v>製品・サービスの品質（n=182）</c:v>
                </c:pt>
                <c:pt idx="2">
                  <c:v>現場力（現場の課題発見力・問題解決力）（n=178）</c:v>
                </c:pt>
                <c:pt idx="3">
                  <c:v>製品・サービスのコスト（n=178）</c:v>
                </c:pt>
                <c:pt idx="4">
                  <c:v>変化に対する対応力（n=178）</c:v>
                </c:pt>
                <c:pt idx="5">
                  <c:v>商品企画力・マーケティング力（n=176）</c:v>
                </c:pt>
                <c:pt idx="6">
                  <c:v>生産自動化・省力化（n=174）</c:v>
                </c:pt>
              </c:strCache>
            </c:strRef>
          </c:cat>
          <c:val>
            <c:numRef>
              <c:f>'6-2競争優位性・位置づけ'!$Q$22:$Q$28</c:f>
              <c:numCache>
                <c:formatCode>0.0%</c:formatCode>
                <c:ptCount val="7"/>
                <c:pt idx="0">
                  <c:v>6.5573770491803282E-2</c:v>
                </c:pt>
                <c:pt idx="1">
                  <c:v>2.7472527472527472E-2</c:v>
                </c:pt>
                <c:pt idx="2">
                  <c:v>0.15168539325842698</c:v>
                </c:pt>
                <c:pt idx="3">
                  <c:v>0.11235955056179775</c:v>
                </c:pt>
                <c:pt idx="4">
                  <c:v>0.17415730337078653</c:v>
                </c:pt>
                <c:pt idx="5">
                  <c:v>0.32386363636363635</c:v>
                </c:pt>
                <c:pt idx="6">
                  <c:v>0.31034482758620691</c:v>
                </c:pt>
              </c:numCache>
            </c:numRef>
          </c:val>
          <c:extLst>
            <c:ext xmlns:c16="http://schemas.microsoft.com/office/drawing/2014/chart" uri="{C3380CC4-5D6E-409C-BE32-E72D297353CC}">
              <c16:uniqueId val="{00000003-EB03-4E12-9FA5-573E2D77FEEF}"/>
            </c:ext>
          </c:extLst>
        </c:ser>
        <c:ser>
          <c:idx val="4"/>
          <c:order val="4"/>
          <c:tx>
            <c:strRef>
              <c:f>'6-2競争優位性・位置づけ'!$R$5</c:f>
              <c:strCache>
                <c:ptCount val="1"/>
                <c:pt idx="0">
                  <c:v>劣位</c:v>
                </c:pt>
              </c:strCache>
            </c:strRef>
          </c:tx>
          <c:spPr>
            <a:solidFill>
              <a:schemeClr val="bg1"/>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EB03-4E12-9FA5-573E2D77FEEF}"/>
                </c:ext>
              </c:extLst>
            </c:dLbl>
            <c:dLbl>
              <c:idx val="2"/>
              <c:delete val="1"/>
              <c:extLst>
                <c:ext xmlns:c15="http://schemas.microsoft.com/office/drawing/2012/chart" uri="{CE6537A1-D6FC-4f65-9D91-7224C49458BB}"/>
                <c:ext xmlns:c16="http://schemas.microsoft.com/office/drawing/2014/chart" uri="{C3380CC4-5D6E-409C-BE32-E72D297353CC}">
                  <c16:uniqueId val="{00000005-EB03-4E12-9FA5-573E2D77FEEF}"/>
                </c:ext>
              </c:extLst>
            </c:dLbl>
            <c:dLbl>
              <c:idx val="3"/>
              <c:delete val="1"/>
              <c:extLst>
                <c:ext xmlns:c15="http://schemas.microsoft.com/office/drawing/2012/chart" uri="{CE6537A1-D6FC-4f65-9D91-7224C49458BB}"/>
                <c:ext xmlns:c16="http://schemas.microsoft.com/office/drawing/2014/chart" uri="{C3380CC4-5D6E-409C-BE32-E72D297353CC}">
                  <c16:uniqueId val="{00000006-EB03-4E12-9FA5-573E2D77FEEF}"/>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'6-2競争優位性・位置づけ'!$M$22:$M$28</c:f>
              <c:strCache>
                <c:ptCount val="7"/>
                <c:pt idx="0">
                  <c:v>技術開発力（n=183）</c:v>
                </c:pt>
                <c:pt idx="1">
                  <c:v>製品・サービスの品質（n=182）</c:v>
                </c:pt>
                <c:pt idx="2">
                  <c:v>現場力（現場の課題発見力・問題解決力）（n=178）</c:v>
                </c:pt>
                <c:pt idx="3">
                  <c:v>製品・サービスのコスト（n=178）</c:v>
                </c:pt>
                <c:pt idx="4">
                  <c:v>変化に対する対応力（n=178）</c:v>
                </c:pt>
                <c:pt idx="5">
                  <c:v>商品企画力・マーケティング力（n=176）</c:v>
                </c:pt>
                <c:pt idx="6">
                  <c:v>生産自動化・省力化（n=174）</c:v>
                </c:pt>
              </c:strCache>
            </c:strRef>
          </c:cat>
          <c:val>
            <c:numRef>
              <c:f>'6-2競争優位性・位置づけ'!$R$22:$R$28</c:f>
              <c:numCache>
                <c:formatCode>0.0%</c:formatCode>
                <c:ptCount val="7"/>
                <c:pt idx="0">
                  <c:v>3.2786885245901641E-2</c:v>
                </c:pt>
                <c:pt idx="1">
                  <c:v>1.098901098901099E-2</c:v>
                </c:pt>
                <c:pt idx="2">
                  <c:v>2.8089887640449437E-2</c:v>
                </c:pt>
                <c:pt idx="3">
                  <c:v>5.6179775280898875E-3</c:v>
                </c:pt>
                <c:pt idx="4">
                  <c:v>2.8089887640449437E-2</c:v>
                </c:pt>
                <c:pt idx="5">
                  <c:v>8.5227272727272721E-2</c:v>
                </c:pt>
                <c:pt idx="6">
                  <c:v>8.0459770114942528E-2</c:v>
                </c:pt>
              </c:numCache>
            </c:numRef>
          </c:val>
          <c:extLst>
            <c:ext xmlns:c16="http://schemas.microsoft.com/office/drawing/2014/chart" uri="{C3380CC4-5D6E-409C-BE32-E72D297353CC}">
              <c16:uniqueId val="{00000007-EB03-4E12-9FA5-573E2D77FEEF}"/>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8.177777777777778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72617138135511"/>
          <c:y val="0.12669030336053225"/>
          <c:w val="0.59428805774278215"/>
          <c:h val="0.72979590853841003"/>
        </c:manualLayout>
      </c:layout>
      <c:barChart>
        <c:barDir val="bar"/>
        <c:grouping val="stacked"/>
        <c:varyColors val="0"/>
        <c:ser>
          <c:idx val="0"/>
          <c:order val="0"/>
          <c:tx>
            <c:strRef>
              <c:f>'6-2競争優位性・位置づけ'!$N$5</c:f>
              <c:strCache>
                <c:ptCount val="1"/>
                <c:pt idx="0">
                  <c:v>優位</c:v>
                </c:pt>
              </c:strCache>
            </c:strRef>
          </c:tx>
          <c:spPr>
            <a:solidFill>
              <a:schemeClr val="accent2">
                <a:lumMod val="60000"/>
                <a:lumOff val="40000"/>
              </a:schemeClr>
            </a:solidFill>
            <a:ln>
              <a:solidFill>
                <a:schemeClr val="tx1"/>
              </a:solid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6BB9-4731-A509-AFF2C8DED741}"/>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'6-2競争優位性・位置づけ'!$M$30:$M$36</c:f>
              <c:strCache>
                <c:ptCount val="7"/>
                <c:pt idx="0">
                  <c:v>技術開発力（n=363）</c:v>
                </c:pt>
                <c:pt idx="1">
                  <c:v>製品・サービスの品質（n=358）</c:v>
                </c:pt>
                <c:pt idx="2">
                  <c:v>現場力（現場の課題発見力・問題解決力）（n=356）</c:v>
                </c:pt>
                <c:pt idx="3">
                  <c:v>製品・サービスのコスト（n=357）</c:v>
                </c:pt>
                <c:pt idx="4">
                  <c:v>変化に対する対応力（n=354）</c:v>
                </c:pt>
                <c:pt idx="5">
                  <c:v>商品企画力・マーケティング力（n=352）</c:v>
                </c:pt>
                <c:pt idx="6">
                  <c:v>生産自動化・省力化（n=348）</c:v>
                </c:pt>
              </c:strCache>
            </c:strRef>
          </c:cat>
          <c:val>
            <c:numRef>
              <c:f>'6-2競争優位性・位置づけ'!$N$30:$N$36</c:f>
              <c:numCache>
                <c:formatCode>0.0%</c:formatCode>
                <c:ptCount val="7"/>
                <c:pt idx="0">
                  <c:v>0.1790633608815427</c:v>
                </c:pt>
                <c:pt idx="1">
                  <c:v>0.14525139664804471</c:v>
                </c:pt>
                <c:pt idx="2">
                  <c:v>0.14325842696629212</c:v>
                </c:pt>
                <c:pt idx="3">
                  <c:v>0.1092436974789916</c:v>
                </c:pt>
                <c:pt idx="4">
                  <c:v>8.4745762711864403E-2</c:v>
                </c:pt>
                <c:pt idx="5">
                  <c:v>2.556818181818182E-2</c:v>
                </c:pt>
                <c:pt idx="6">
                  <c:v>1.7241379310344827E-2</c:v>
                </c:pt>
              </c:numCache>
            </c:numRef>
          </c:val>
          <c:extLst>
            <c:ext xmlns:c16="http://schemas.microsoft.com/office/drawing/2014/chart" uri="{C3380CC4-5D6E-409C-BE32-E72D297353CC}">
              <c16:uniqueId val="{00000001-6BB9-4731-A509-AFF2C8DED741}"/>
            </c:ext>
          </c:extLst>
        </c:ser>
        <c:ser>
          <c:idx val="2"/>
          <c:order val="1"/>
          <c:tx>
            <c:strRef>
              <c:f>'6-2競争優位性・位置づけ'!$O$5</c:f>
              <c:strCache>
                <c:ptCount val="1"/>
                <c:pt idx="0">
                  <c:v>やや優位</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'6-2競争優位性・位置づけ'!$M$30:$M$36</c:f>
              <c:strCache>
                <c:ptCount val="7"/>
                <c:pt idx="0">
                  <c:v>技術開発力（n=363）</c:v>
                </c:pt>
                <c:pt idx="1">
                  <c:v>製品・サービスの品質（n=358）</c:v>
                </c:pt>
                <c:pt idx="2">
                  <c:v>現場力（現場の課題発見力・問題解決力）（n=356）</c:v>
                </c:pt>
                <c:pt idx="3">
                  <c:v>製品・サービスのコスト（n=357）</c:v>
                </c:pt>
                <c:pt idx="4">
                  <c:v>変化に対する対応力（n=354）</c:v>
                </c:pt>
                <c:pt idx="5">
                  <c:v>商品企画力・マーケティング力（n=352）</c:v>
                </c:pt>
                <c:pt idx="6">
                  <c:v>生産自動化・省力化（n=348）</c:v>
                </c:pt>
              </c:strCache>
            </c:strRef>
          </c:cat>
          <c:val>
            <c:numRef>
              <c:f>'6-2競争優位性・位置づけ'!$O$30:$O$36</c:f>
              <c:numCache>
                <c:formatCode>0.0%</c:formatCode>
                <c:ptCount val="7"/>
                <c:pt idx="0">
                  <c:v>0.36914600550964188</c:v>
                </c:pt>
                <c:pt idx="1">
                  <c:v>0.35754189944134079</c:v>
                </c:pt>
                <c:pt idx="2">
                  <c:v>0.3398876404494382</c:v>
                </c:pt>
                <c:pt idx="3">
                  <c:v>0.33613445378151263</c:v>
                </c:pt>
                <c:pt idx="4">
                  <c:v>0.39830508474576271</c:v>
                </c:pt>
                <c:pt idx="5">
                  <c:v>0.11363636363636363</c:v>
                </c:pt>
                <c:pt idx="6">
                  <c:v>6.8965517241379309E-2</c:v>
                </c:pt>
              </c:numCache>
            </c:numRef>
          </c:val>
          <c:extLst>
            <c:ext xmlns:c16="http://schemas.microsoft.com/office/drawing/2014/chart" uri="{C3380CC4-5D6E-409C-BE32-E72D297353CC}">
              <c16:uniqueId val="{00000002-6BB9-4731-A509-AFF2C8DED741}"/>
            </c:ext>
          </c:extLst>
        </c:ser>
        <c:ser>
          <c:idx val="1"/>
          <c:order val="2"/>
          <c:tx>
            <c:strRef>
              <c:f>'6-2競争優位性・位置づけ'!$P$5</c:f>
              <c:strCache>
                <c:ptCount val="1"/>
                <c:pt idx="0">
                  <c:v>同等</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'6-2競争優位性・位置づけ'!$M$30:$M$36</c:f>
              <c:strCache>
                <c:ptCount val="7"/>
                <c:pt idx="0">
                  <c:v>技術開発力（n=363）</c:v>
                </c:pt>
                <c:pt idx="1">
                  <c:v>製品・サービスの品質（n=358）</c:v>
                </c:pt>
                <c:pt idx="2">
                  <c:v>現場力（現場の課題発見力・問題解決力）（n=356）</c:v>
                </c:pt>
                <c:pt idx="3">
                  <c:v>製品・サービスのコスト（n=357）</c:v>
                </c:pt>
                <c:pt idx="4">
                  <c:v>変化に対する対応力（n=354）</c:v>
                </c:pt>
                <c:pt idx="5">
                  <c:v>商品企画力・マーケティング力（n=352）</c:v>
                </c:pt>
                <c:pt idx="6">
                  <c:v>生産自動化・省力化（n=348）</c:v>
                </c:pt>
              </c:strCache>
            </c:strRef>
          </c:cat>
          <c:val>
            <c:numRef>
              <c:f>'6-2競争優位性・位置づけ'!$P$30:$P$36</c:f>
              <c:numCache>
                <c:formatCode>0.0%</c:formatCode>
                <c:ptCount val="7"/>
                <c:pt idx="0">
                  <c:v>0.37190082644628097</c:v>
                </c:pt>
                <c:pt idx="1">
                  <c:v>0.44972067039106145</c:v>
                </c:pt>
                <c:pt idx="2">
                  <c:v>0.42696629213483145</c:v>
                </c:pt>
                <c:pt idx="3">
                  <c:v>0.44537815126050423</c:v>
                </c:pt>
                <c:pt idx="4">
                  <c:v>0.38135593220338981</c:v>
                </c:pt>
                <c:pt idx="5">
                  <c:v>0.39204545454545453</c:v>
                </c:pt>
                <c:pt idx="6">
                  <c:v>0.49137931034482757</c:v>
                </c:pt>
              </c:numCache>
            </c:numRef>
          </c:val>
          <c:extLst>
            <c:ext xmlns:c16="http://schemas.microsoft.com/office/drawing/2014/chart" uri="{C3380CC4-5D6E-409C-BE32-E72D297353CC}">
              <c16:uniqueId val="{00000003-6BB9-4731-A509-AFF2C8DED741}"/>
            </c:ext>
          </c:extLst>
        </c:ser>
        <c:ser>
          <c:idx val="3"/>
          <c:order val="3"/>
          <c:tx>
            <c:strRef>
              <c:f>'6-2競争優位性・位置づけ'!$Q$5</c:f>
              <c:strCache>
                <c:ptCount val="1"/>
                <c:pt idx="0">
                  <c:v>やや劣位</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'6-2競争優位性・位置づけ'!$M$30:$M$36</c:f>
              <c:strCache>
                <c:ptCount val="7"/>
                <c:pt idx="0">
                  <c:v>技術開発力（n=363）</c:v>
                </c:pt>
                <c:pt idx="1">
                  <c:v>製品・サービスの品質（n=358）</c:v>
                </c:pt>
                <c:pt idx="2">
                  <c:v>現場力（現場の課題発見力・問題解決力）（n=356）</c:v>
                </c:pt>
                <c:pt idx="3">
                  <c:v>製品・サービスのコスト（n=357）</c:v>
                </c:pt>
                <c:pt idx="4">
                  <c:v>変化に対する対応力（n=354）</c:v>
                </c:pt>
                <c:pt idx="5">
                  <c:v>商品企画力・マーケティング力（n=352）</c:v>
                </c:pt>
                <c:pt idx="6">
                  <c:v>生産自動化・省力化（n=348）</c:v>
                </c:pt>
              </c:strCache>
            </c:strRef>
          </c:cat>
          <c:val>
            <c:numRef>
              <c:f>'6-2競争優位性・位置づけ'!$Q$30:$Q$36</c:f>
              <c:numCache>
                <c:formatCode>0.0%</c:formatCode>
                <c:ptCount val="7"/>
                <c:pt idx="0">
                  <c:v>6.6115702479338845E-2</c:v>
                </c:pt>
                <c:pt idx="1">
                  <c:v>3.9106145251396648E-2</c:v>
                </c:pt>
                <c:pt idx="2">
                  <c:v>8.4269662921348312E-2</c:v>
                </c:pt>
                <c:pt idx="3">
                  <c:v>9.8039215686274508E-2</c:v>
                </c:pt>
                <c:pt idx="4">
                  <c:v>0.12429378531073447</c:v>
                </c:pt>
                <c:pt idx="5">
                  <c:v>0.35511363636363635</c:v>
                </c:pt>
                <c:pt idx="6">
                  <c:v>0.33620689655172414</c:v>
                </c:pt>
              </c:numCache>
            </c:numRef>
          </c:val>
          <c:extLst>
            <c:ext xmlns:c16="http://schemas.microsoft.com/office/drawing/2014/chart" uri="{C3380CC4-5D6E-409C-BE32-E72D297353CC}">
              <c16:uniqueId val="{00000004-6BB9-4731-A509-AFF2C8DED741}"/>
            </c:ext>
          </c:extLst>
        </c:ser>
        <c:ser>
          <c:idx val="4"/>
          <c:order val="4"/>
          <c:tx>
            <c:strRef>
              <c:f>'6-2競争優位性・位置づけ'!$R$5</c:f>
              <c:strCache>
                <c:ptCount val="1"/>
                <c:pt idx="0">
                  <c:v>劣位</c:v>
                </c:pt>
              </c:strCache>
            </c:strRef>
          </c:tx>
          <c:spPr>
            <a:solidFill>
              <a:schemeClr val="bg1"/>
            </a:solidFill>
            <a:ln>
              <a:solidFill>
                <a:schemeClr val="tx1"/>
              </a:solid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B9-4731-A509-AFF2C8DED741}"/>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B9-4731-A509-AFF2C8DED741}"/>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'6-2競争優位性・位置づけ'!$M$30:$M$36</c:f>
              <c:strCache>
                <c:ptCount val="7"/>
                <c:pt idx="0">
                  <c:v>技術開発力（n=363）</c:v>
                </c:pt>
                <c:pt idx="1">
                  <c:v>製品・サービスの品質（n=358）</c:v>
                </c:pt>
                <c:pt idx="2">
                  <c:v>現場力（現場の課題発見力・問題解決力）（n=356）</c:v>
                </c:pt>
                <c:pt idx="3">
                  <c:v>製品・サービスのコスト（n=357）</c:v>
                </c:pt>
                <c:pt idx="4">
                  <c:v>変化に対する対応力（n=354）</c:v>
                </c:pt>
                <c:pt idx="5">
                  <c:v>商品企画力・マーケティング力（n=352）</c:v>
                </c:pt>
                <c:pt idx="6">
                  <c:v>生産自動化・省力化（n=348）</c:v>
                </c:pt>
              </c:strCache>
            </c:strRef>
          </c:cat>
          <c:val>
            <c:numRef>
              <c:f>'6-2競争優位性・位置づけ'!$R$30:$R$36</c:f>
              <c:numCache>
                <c:formatCode>0.0%</c:formatCode>
                <c:ptCount val="7"/>
                <c:pt idx="0">
                  <c:v>1.3774104683195593E-2</c:v>
                </c:pt>
                <c:pt idx="1">
                  <c:v>8.3798882681564244E-3</c:v>
                </c:pt>
                <c:pt idx="2">
                  <c:v>5.6179775280898875E-3</c:v>
                </c:pt>
                <c:pt idx="3">
                  <c:v>1.1204481792717087E-2</c:v>
                </c:pt>
                <c:pt idx="4">
                  <c:v>1.1299435028248588E-2</c:v>
                </c:pt>
                <c:pt idx="5">
                  <c:v>0.11363636363636363</c:v>
                </c:pt>
                <c:pt idx="6">
                  <c:v>8.6206896551724144E-2</c:v>
                </c:pt>
              </c:numCache>
            </c:numRef>
          </c:val>
          <c:extLst>
            <c:ext xmlns:c16="http://schemas.microsoft.com/office/drawing/2014/chart" uri="{C3380CC4-5D6E-409C-BE32-E72D297353CC}">
              <c16:uniqueId val="{00000007-6BB9-4731-A509-AFF2C8DED74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4.258020928047395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16840965832707"/>
          <c:y val="0.12669030336053225"/>
          <c:w val="0.60938142709988308"/>
          <c:h val="0.72979590853841003"/>
        </c:manualLayout>
      </c:layout>
      <c:barChart>
        <c:barDir val="bar"/>
        <c:grouping val="stacked"/>
        <c:varyColors val="0"/>
        <c:ser>
          <c:idx val="0"/>
          <c:order val="0"/>
          <c:tx>
            <c:strRef>
              <c:f>'6-2競争優位性・位置づけ'!$N$5</c:f>
              <c:strCache>
                <c:ptCount val="1"/>
                <c:pt idx="0">
                  <c:v>優位</c:v>
                </c:pt>
              </c:strCache>
            </c:strRef>
          </c:tx>
          <c:spPr>
            <a:solidFill>
              <a:schemeClr val="accent2">
                <a:lumMod val="60000"/>
                <a:lumOff val="40000"/>
              </a:schemeClr>
            </a:solidFill>
            <a:ln>
              <a:solidFill>
                <a:schemeClr val="tx1"/>
              </a:solid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F1B6-4F00-A9C5-B4AD93A462DD}"/>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'6-2競争優位性・位置づけ'!$M$6:$M$12</c:f>
              <c:strCache>
                <c:ptCount val="7"/>
                <c:pt idx="0">
                  <c:v>技術開発力（n=298）</c:v>
                </c:pt>
                <c:pt idx="1">
                  <c:v>製品・サービスの品質（n=306）</c:v>
                </c:pt>
                <c:pt idx="2">
                  <c:v>現場力（現場の課題発見力・問題解決力）（n=299）</c:v>
                </c:pt>
                <c:pt idx="3">
                  <c:v>製品・サービスのコスト（n=301）</c:v>
                </c:pt>
                <c:pt idx="4">
                  <c:v>変化に対する対応力（n=301）</c:v>
                </c:pt>
                <c:pt idx="5">
                  <c:v>商品企画力・マーケティング力（n=298）</c:v>
                </c:pt>
                <c:pt idx="6">
                  <c:v>生産自動化・省力化（n=299）</c:v>
                </c:pt>
              </c:strCache>
            </c:strRef>
          </c:cat>
          <c:val>
            <c:numRef>
              <c:f>'6-2競争優位性・位置づけ'!$N$6:$N$12</c:f>
              <c:numCache>
                <c:formatCode>0.0%</c:formatCode>
                <c:ptCount val="7"/>
                <c:pt idx="0">
                  <c:v>0.11409395973154363</c:v>
                </c:pt>
                <c:pt idx="1">
                  <c:v>0.16013071895424835</c:v>
                </c:pt>
                <c:pt idx="2">
                  <c:v>9.0301003344481601E-2</c:v>
                </c:pt>
                <c:pt idx="3">
                  <c:v>5.647840531561462E-2</c:v>
                </c:pt>
                <c:pt idx="4">
                  <c:v>8.3056478405315617E-2</c:v>
                </c:pt>
                <c:pt idx="5">
                  <c:v>4.0268456375838924E-2</c:v>
                </c:pt>
                <c:pt idx="6">
                  <c:v>2.3411371237458192E-2</c:v>
                </c:pt>
              </c:numCache>
            </c:numRef>
          </c:val>
          <c:extLst>
            <c:ext xmlns:c16="http://schemas.microsoft.com/office/drawing/2014/chart" uri="{C3380CC4-5D6E-409C-BE32-E72D297353CC}">
              <c16:uniqueId val="{00000001-F1B6-4F00-A9C5-B4AD93A462DD}"/>
            </c:ext>
          </c:extLst>
        </c:ser>
        <c:ser>
          <c:idx val="2"/>
          <c:order val="1"/>
          <c:tx>
            <c:strRef>
              <c:f>'6-2競争優位性・位置づけ'!$O$5</c:f>
              <c:strCache>
                <c:ptCount val="1"/>
                <c:pt idx="0">
                  <c:v>やや優位</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'6-2競争優位性・位置づけ'!$M$6:$M$12</c:f>
              <c:strCache>
                <c:ptCount val="7"/>
                <c:pt idx="0">
                  <c:v>技術開発力（n=298）</c:v>
                </c:pt>
                <c:pt idx="1">
                  <c:v>製品・サービスの品質（n=306）</c:v>
                </c:pt>
                <c:pt idx="2">
                  <c:v>現場力（現場の課題発見力・問題解決力）（n=299）</c:v>
                </c:pt>
                <c:pt idx="3">
                  <c:v>製品・サービスのコスト（n=301）</c:v>
                </c:pt>
                <c:pt idx="4">
                  <c:v>変化に対する対応力（n=301）</c:v>
                </c:pt>
                <c:pt idx="5">
                  <c:v>商品企画力・マーケティング力（n=298）</c:v>
                </c:pt>
                <c:pt idx="6">
                  <c:v>生産自動化・省力化（n=299）</c:v>
                </c:pt>
              </c:strCache>
            </c:strRef>
          </c:cat>
          <c:val>
            <c:numRef>
              <c:f>'6-2競争優位性・位置づけ'!$O$6:$O$12</c:f>
              <c:numCache>
                <c:formatCode>0.0%</c:formatCode>
                <c:ptCount val="7"/>
                <c:pt idx="0">
                  <c:v>0.30201342281879195</c:v>
                </c:pt>
                <c:pt idx="1">
                  <c:v>0.39215686274509803</c:v>
                </c:pt>
                <c:pt idx="2">
                  <c:v>0.31103678929765888</c:v>
                </c:pt>
                <c:pt idx="3">
                  <c:v>0.24916943521594684</c:v>
                </c:pt>
                <c:pt idx="4">
                  <c:v>0.24916943521594684</c:v>
                </c:pt>
                <c:pt idx="5">
                  <c:v>0.13758389261744966</c:v>
                </c:pt>
                <c:pt idx="6">
                  <c:v>0.12709030100334448</c:v>
                </c:pt>
              </c:numCache>
            </c:numRef>
          </c:val>
          <c:extLst>
            <c:ext xmlns:c16="http://schemas.microsoft.com/office/drawing/2014/chart" uri="{C3380CC4-5D6E-409C-BE32-E72D297353CC}">
              <c16:uniqueId val="{00000002-F1B6-4F00-A9C5-B4AD93A462DD}"/>
            </c:ext>
          </c:extLst>
        </c:ser>
        <c:ser>
          <c:idx val="1"/>
          <c:order val="2"/>
          <c:tx>
            <c:strRef>
              <c:f>'6-2競争優位性・位置づけ'!$P$5</c:f>
              <c:strCache>
                <c:ptCount val="1"/>
                <c:pt idx="0">
                  <c:v>同等</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'6-2競争優位性・位置づけ'!$M$6:$M$12</c:f>
              <c:strCache>
                <c:ptCount val="7"/>
                <c:pt idx="0">
                  <c:v>技術開発力（n=298）</c:v>
                </c:pt>
                <c:pt idx="1">
                  <c:v>製品・サービスの品質（n=306）</c:v>
                </c:pt>
                <c:pt idx="2">
                  <c:v>現場力（現場の課題発見力・問題解決力）（n=299）</c:v>
                </c:pt>
                <c:pt idx="3">
                  <c:v>製品・サービスのコスト（n=301）</c:v>
                </c:pt>
                <c:pt idx="4">
                  <c:v>変化に対する対応力（n=301）</c:v>
                </c:pt>
                <c:pt idx="5">
                  <c:v>商品企画力・マーケティング力（n=298）</c:v>
                </c:pt>
                <c:pt idx="6">
                  <c:v>生産自動化・省力化（n=299）</c:v>
                </c:pt>
              </c:strCache>
            </c:strRef>
          </c:cat>
          <c:val>
            <c:numRef>
              <c:f>'6-2競争優位性・位置づけ'!$P$6:$P$12</c:f>
              <c:numCache>
                <c:formatCode>0.0%</c:formatCode>
                <c:ptCount val="7"/>
                <c:pt idx="0">
                  <c:v>0.43288590604026844</c:v>
                </c:pt>
                <c:pt idx="1">
                  <c:v>0.40849673202614378</c:v>
                </c:pt>
                <c:pt idx="2">
                  <c:v>0.41806020066889632</c:v>
                </c:pt>
                <c:pt idx="3">
                  <c:v>0.53820598006644516</c:v>
                </c:pt>
                <c:pt idx="4">
                  <c:v>0.43853820598006643</c:v>
                </c:pt>
                <c:pt idx="5">
                  <c:v>0.49664429530201343</c:v>
                </c:pt>
                <c:pt idx="6">
                  <c:v>0.48160535117056857</c:v>
                </c:pt>
              </c:numCache>
            </c:numRef>
          </c:val>
          <c:extLst>
            <c:ext xmlns:c16="http://schemas.microsoft.com/office/drawing/2014/chart" uri="{C3380CC4-5D6E-409C-BE32-E72D297353CC}">
              <c16:uniqueId val="{00000003-F1B6-4F00-A9C5-B4AD93A462DD}"/>
            </c:ext>
          </c:extLst>
        </c:ser>
        <c:ser>
          <c:idx val="3"/>
          <c:order val="3"/>
          <c:tx>
            <c:strRef>
              <c:f>'6-2競争優位性・位置づけ'!$Q$5</c:f>
              <c:strCache>
                <c:ptCount val="1"/>
                <c:pt idx="0">
                  <c:v>やや劣位</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'6-2競争優位性・位置づけ'!$M$6:$M$12</c:f>
              <c:strCache>
                <c:ptCount val="7"/>
                <c:pt idx="0">
                  <c:v>技術開発力（n=298）</c:v>
                </c:pt>
                <c:pt idx="1">
                  <c:v>製品・サービスの品質（n=306）</c:v>
                </c:pt>
                <c:pt idx="2">
                  <c:v>現場力（現場の課題発見力・問題解決力）（n=299）</c:v>
                </c:pt>
                <c:pt idx="3">
                  <c:v>製品・サービスのコスト（n=301）</c:v>
                </c:pt>
                <c:pt idx="4">
                  <c:v>変化に対する対応力（n=301）</c:v>
                </c:pt>
                <c:pt idx="5">
                  <c:v>商品企画力・マーケティング力（n=298）</c:v>
                </c:pt>
                <c:pt idx="6">
                  <c:v>生産自動化・省力化（n=299）</c:v>
                </c:pt>
              </c:strCache>
            </c:strRef>
          </c:cat>
          <c:val>
            <c:numRef>
              <c:f>'6-2競争優位性・位置づけ'!$Q$6:$Q$12</c:f>
              <c:numCache>
                <c:formatCode>0.0%</c:formatCode>
                <c:ptCount val="7"/>
                <c:pt idx="0">
                  <c:v>0.11073825503355705</c:v>
                </c:pt>
                <c:pt idx="1">
                  <c:v>3.2679738562091505E-2</c:v>
                </c:pt>
                <c:pt idx="2">
                  <c:v>0.14381270903010032</c:v>
                </c:pt>
                <c:pt idx="3">
                  <c:v>0.1461794019933555</c:v>
                </c:pt>
                <c:pt idx="4">
                  <c:v>0.17940199335548174</c:v>
                </c:pt>
                <c:pt idx="5">
                  <c:v>0.25838926174496646</c:v>
                </c:pt>
                <c:pt idx="6">
                  <c:v>0.26755852842809363</c:v>
                </c:pt>
              </c:numCache>
            </c:numRef>
          </c:val>
          <c:extLst>
            <c:ext xmlns:c16="http://schemas.microsoft.com/office/drawing/2014/chart" uri="{C3380CC4-5D6E-409C-BE32-E72D297353CC}">
              <c16:uniqueId val="{00000004-F1B6-4F00-A9C5-B4AD93A462DD}"/>
            </c:ext>
          </c:extLst>
        </c:ser>
        <c:ser>
          <c:idx val="4"/>
          <c:order val="4"/>
          <c:tx>
            <c:strRef>
              <c:f>'6-2競争優位性・位置づけ'!$R$5</c:f>
              <c:strCache>
                <c:ptCount val="1"/>
                <c:pt idx="0">
                  <c:v>劣位</c:v>
                </c:pt>
              </c:strCache>
            </c:strRef>
          </c:tx>
          <c:spPr>
            <a:solidFill>
              <a:schemeClr val="bg1"/>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F1B6-4F00-A9C5-B4AD93A462DD}"/>
                </c:ext>
              </c:extLst>
            </c:dLbl>
            <c:dLbl>
              <c:idx val="3"/>
              <c:delete val="1"/>
              <c:extLst>
                <c:ext xmlns:c15="http://schemas.microsoft.com/office/drawing/2012/chart" uri="{CE6537A1-D6FC-4f65-9D91-7224C49458BB}"/>
                <c:ext xmlns:c16="http://schemas.microsoft.com/office/drawing/2014/chart" uri="{C3380CC4-5D6E-409C-BE32-E72D297353CC}">
                  <c16:uniqueId val="{00000006-F1B6-4F00-A9C5-B4AD93A462DD}"/>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'6-2競争優位性・位置づけ'!$M$6:$M$12</c:f>
              <c:strCache>
                <c:ptCount val="7"/>
                <c:pt idx="0">
                  <c:v>技術開発力（n=298）</c:v>
                </c:pt>
                <c:pt idx="1">
                  <c:v>製品・サービスの品質（n=306）</c:v>
                </c:pt>
                <c:pt idx="2">
                  <c:v>現場力（現場の課題発見力・問題解決力）（n=299）</c:v>
                </c:pt>
                <c:pt idx="3">
                  <c:v>製品・サービスのコスト（n=301）</c:v>
                </c:pt>
                <c:pt idx="4">
                  <c:v>変化に対する対応力（n=301）</c:v>
                </c:pt>
                <c:pt idx="5">
                  <c:v>商品企画力・マーケティング力（n=298）</c:v>
                </c:pt>
                <c:pt idx="6">
                  <c:v>生産自動化・省力化（n=299）</c:v>
                </c:pt>
              </c:strCache>
            </c:strRef>
          </c:cat>
          <c:val>
            <c:numRef>
              <c:f>'6-2競争優位性・位置づけ'!$R$6:$R$12</c:f>
              <c:numCache>
                <c:formatCode>0.0%</c:formatCode>
                <c:ptCount val="7"/>
                <c:pt idx="0">
                  <c:v>4.0268456375838924E-2</c:v>
                </c:pt>
                <c:pt idx="1">
                  <c:v>6.5359477124183009E-3</c:v>
                </c:pt>
                <c:pt idx="2">
                  <c:v>3.678929765886288E-2</c:v>
                </c:pt>
                <c:pt idx="3">
                  <c:v>9.9667774086378731E-3</c:v>
                </c:pt>
                <c:pt idx="4">
                  <c:v>4.9833887043189369E-2</c:v>
                </c:pt>
                <c:pt idx="5">
                  <c:v>6.7114093959731544E-2</c:v>
                </c:pt>
                <c:pt idx="6">
                  <c:v>0.10033444816053512</c:v>
                </c:pt>
              </c:numCache>
            </c:numRef>
          </c:val>
          <c:extLst>
            <c:ext xmlns:c16="http://schemas.microsoft.com/office/drawing/2014/chart" uri="{C3380CC4-5D6E-409C-BE32-E72D297353CC}">
              <c16:uniqueId val="{00000007-F1B6-4F00-A9C5-B4AD93A462DD}"/>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34220251293417"/>
          <c:h val="6.668221453357242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47236651377023"/>
          <c:y val="0.12669030336053225"/>
          <c:w val="0.66007746929322675"/>
          <c:h val="0.72979590853841003"/>
        </c:manualLayout>
      </c:layout>
      <c:barChart>
        <c:barDir val="bar"/>
        <c:grouping val="stacked"/>
        <c:varyColors val="0"/>
        <c:ser>
          <c:idx val="0"/>
          <c:order val="0"/>
          <c:tx>
            <c:strRef>
              <c:f>'6-3競争優位性・従業員別'!$N$5</c:f>
              <c:strCache>
                <c:ptCount val="1"/>
                <c:pt idx="0">
                  <c:v>優位</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'6-3競争優位性・従業員別'!$M$6:$M$12</c:f>
              <c:strCache>
                <c:ptCount val="7"/>
                <c:pt idx="0">
                  <c:v>技術開発力（n=410）</c:v>
                </c:pt>
                <c:pt idx="1">
                  <c:v>製品・サービスの品質（n=407）</c:v>
                </c:pt>
                <c:pt idx="2">
                  <c:v>現場力（現場の課題発見力・問題解決力）（n=396）</c:v>
                </c:pt>
                <c:pt idx="3">
                  <c:v>製品・サービスのコスト（n=404）</c:v>
                </c:pt>
                <c:pt idx="4">
                  <c:v>変化に対する対応力（n=399）</c:v>
                </c:pt>
                <c:pt idx="5">
                  <c:v>商品企画力・マーケティング力（n=397）</c:v>
                </c:pt>
                <c:pt idx="6">
                  <c:v>生産自動化・省力化（n=394）</c:v>
                </c:pt>
              </c:strCache>
            </c:strRef>
          </c:cat>
          <c:val>
            <c:numRef>
              <c:f>'6-3競争優位性・従業員別'!$N$6:$N$12</c:f>
              <c:numCache>
                <c:formatCode>0.0%</c:formatCode>
                <c:ptCount val="7"/>
                <c:pt idx="0">
                  <c:v>0.24146341463414633</c:v>
                </c:pt>
                <c:pt idx="1">
                  <c:v>0.16216216216216217</c:v>
                </c:pt>
                <c:pt idx="2">
                  <c:v>0.16161616161616163</c:v>
                </c:pt>
                <c:pt idx="3">
                  <c:v>0.13861386138613863</c:v>
                </c:pt>
                <c:pt idx="4">
                  <c:v>0.12531328320802004</c:v>
                </c:pt>
                <c:pt idx="5">
                  <c:v>3.7783375314861464E-2</c:v>
                </c:pt>
                <c:pt idx="6">
                  <c:v>2.2842639593908629E-2</c:v>
                </c:pt>
              </c:numCache>
            </c:numRef>
          </c:val>
          <c:extLst>
            <c:ext xmlns:c16="http://schemas.microsoft.com/office/drawing/2014/chart" uri="{C3380CC4-5D6E-409C-BE32-E72D297353CC}">
              <c16:uniqueId val="{00000000-7A3E-4A97-9869-2D286C2FF76E}"/>
            </c:ext>
          </c:extLst>
        </c:ser>
        <c:ser>
          <c:idx val="2"/>
          <c:order val="1"/>
          <c:tx>
            <c:strRef>
              <c:f>'6-3競争優位性・従業員別'!$O$5</c:f>
              <c:strCache>
                <c:ptCount val="1"/>
                <c:pt idx="0">
                  <c:v>やや優位</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'6-3競争優位性・従業員別'!$M$6:$M$12</c:f>
              <c:strCache>
                <c:ptCount val="7"/>
                <c:pt idx="0">
                  <c:v>技術開発力（n=410）</c:v>
                </c:pt>
                <c:pt idx="1">
                  <c:v>製品・サービスの品質（n=407）</c:v>
                </c:pt>
                <c:pt idx="2">
                  <c:v>現場力（現場の課題発見力・問題解決力）（n=396）</c:v>
                </c:pt>
                <c:pt idx="3">
                  <c:v>製品・サービスのコスト（n=404）</c:v>
                </c:pt>
                <c:pt idx="4">
                  <c:v>変化に対する対応力（n=399）</c:v>
                </c:pt>
                <c:pt idx="5">
                  <c:v>商品企画力・マーケティング力（n=397）</c:v>
                </c:pt>
                <c:pt idx="6">
                  <c:v>生産自動化・省力化（n=394）</c:v>
                </c:pt>
              </c:strCache>
            </c:strRef>
          </c:cat>
          <c:val>
            <c:numRef>
              <c:f>'6-3競争優位性・従業員別'!$O$6:$O$12</c:f>
              <c:numCache>
                <c:formatCode>0.0%</c:formatCode>
                <c:ptCount val="7"/>
                <c:pt idx="0">
                  <c:v>0.34146341463414637</c:v>
                </c:pt>
                <c:pt idx="1">
                  <c:v>0.3832923832923833</c:v>
                </c:pt>
                <c:pt idx="2">
                  <c:v>0.31818181818181818</c:v>
                </c:pt>
                <c:pt idx="3">
                  <c:v>0.35148514851485146</c:v>
                </c:pt>
                <c:pt idx="4">
                  <c:v>0.39348370927318294</c:v>
                </c:pt>
                <c:pt idx="5">
                  <c:v>0.15113350125944586</c:v>
                </c:pt>
                <c:pt idx="6">
                  <c:v>7.6142131979695438E-2</c:v>
                </c:pt>
              </c:numCache>
            </c:numRef>
          </c:val>
          <c:extLst>
            <c:ext xmlns:c16="http://schemas.microsoft.com/office/drawing/2014/chart" uri="{C3380CC4-5D6E-409C-BE32-E72D297353CC}">
              <c16:uniqueId val="{00000001-7A3E-4A97-9869-2D286C2FF76E}"/>
            </c:ext>
          </c:extLst>
        </c:ser>
        <c:ser>
          <c:idx val="1"/>
          <c:order val="2"/>
          <c:tx>
            <c:strRef>
              <c:f>'6-3競争優位性・従業員別'!$P$5</c:f>
              <c:strCache>
                <c:ptCount val="1"/>
                <c:pt idx="0">
                  <c:v>同等</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'6-3競争優位性・従業員別'!$M$6:$M$12</c:f>
              <c:strCache>
                <c:ptCount val="7"/>
                <c:pt idx="0">
                  <c:v>技術開発力（n=410）</c:v>
                </c:pt>
                <c:pt idx="1">
                  <c:v>製品・サービスの品質（n=407）</c:v>
                </c:pt>
                <c:pt idx="2">
                  <c:v>現場力（現場の課題発見力・問題解決力）（n=396）</c:v>
                </c:pt>
                <c:pt idx="3">
                  <c:v>製品・サービスのコスト（n=404）</c:v>
                </c:pt>
                <c:pt idx="4">
                  <c:v>変化に対する対応力（n=399）</c:v>
                </c:pt>
                <c:pt idx="5">
                  <c:v>商品企画力・マーケティング力（n=397）</c:v>
                </c:pt>
                <c:pt idx="6">
                  <c:v>生産自動化・省力化（n=394）</c:v>
                </c:pt>
              </c:strCache>
            </c:strRef>
          </c:cat>
          <c:val>
            <c:numRef>
              <c:f>'6-3競争優位性・従業員別'!$P$6:$P$12</c:f>
              <c:numCache>
                <c:formatCode>0.0%</c:formatCode>
                <c:ptCount val="7"/>
                <c:pt idx="0">
                  <c:v>0.31463414634146342</c:v>
                </c:pt>
                <c:pt idx="1">
                  <c:v>0.3931203931203931</c:v>
                </c:pt>
                <c:pt idx="2">
                  <c:v>0.36868686868686867</c:v>
                </c:pt>
                <c:pt idx="3">
                  <c:v>0.38861386138613863</c:v>
                </c:pt>
                <c:pt idx="4">
                  <c:v>0.32330827067669171</c:v>
                </c:pt>
                <c:pt idx="5">
                  <c:v>0.35516372795969775</c:v>
                </c:pt>
                <c:pt idx="6">
                  <c:v>0.43654822335025378</c:v>
                </c:pt>
              </c:numCache>
            </c:numRef>
          </c:val>
          <c:extLst>
            <c:ext xmlns:c16="http://schemas.microsoft.com/office/drawing/2014/chart" uri="{C3380CC4-5D6E-409C-BE32-E72D297353CC}">
              <c16:uniqueId val="{00000002-7A3E-4A97-9869-2D286C2FF76E}"/>
            </c:ext>
          </c:extLst>
        </c:ser>
        <c:ser>
          <c:idx val="3"/>
          <c:order val="3"/>
          <c:tx>
            <c:strRef>
              <c:f>'6-3競争優位性・従業員別'!$Q$5</c:f>
              <c:strCache>
                <c:ptCount val="1"/>
                <c:pt idx="0">
                  <c:v>やや劣位</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'6-3競争優位性・従業員別'!$M$6:$M$12</c:f>
              <c:strCache>
                <c:ptCount val="7"/>
                <c:pt idx="0">
                  <c:v>技術開発力（n=410）</c:v>
                </c:pt>
                <c:pt idx="1">
                  <c:v>製品・サービスの品質（n=407）</c:v>
                </c:pt>
                <c:pt idx="2">
                  <c:v>現場力（現場の課題発見力・問題解決力）（n=396）</c:v>
                </c:pt>
                <c:pt idx="3">
                  <c:v>製品・サービスのコスト（n=404）</c:v>
                </c:pt>
                <c:pt idx="4">
                  <c:v>変化に対する対応力（n=399）</c:v>
                </c:pt>
                <c:pt idx="5">
                  <c:v>商品企画力・マーケティング力（n=397）</c:v>
                </c:pt>
                <c:pt idx="6">
                  <c:v>生産自動化・省力化（n=394）</c:v>
                </c:pt>
              </c:strCache>
            </c:strRef>
          </c:cat>
          <c:val>
            <c:numRef>
              <c:f>'6-3競争優位性・従業員別'!$Q$6:$Q$12</c:f>
              <c:numCache>
                <c:formatCode>0.0%</c:formatCode>
                <c:ptCount val="7"/>
                <c:pt idx="0">
                  <c:v>7.8048780487804878E-2</c:v>
                </c:pt>
                <c:pt idx="1">
                  <c:v>5.1597051597051594E-2</c:v>
                </c:pt>
                <c:pt idx="2">
                  <c:v>0.11363636363636363</c:v>
                </c:pt>
                <c:pt idx="3">
                  <c:v>0.11138613861386139</c:v>
                </c:pt>
                <c:pt idx="4">
                  <c:v>0.12030075187969924</c:v>
                </c:pt>
                <c:pt idx="5">
                  <c:v>0.34256926952141059</c:v>
                </c:pt>
                <c:pt idx="6">
                  <c:v>0.33756345177664976</c:v>
                </c:pt>
              </c:numCache>
            </c:numRef>
          </c:val>
          <c:extLst>
            <c:ext xmlns:c16="http://schemas.microsoft.com/office/drawing/2014/chart" uri="{C3380CC4-5D6E-409C-BE32-E72D297353CC}">
              <c16:uniqueId val="{00000003-7A3E-4A97-9869-2D286C2FF76E}"/>
            </c:ext>
          </c:extLst>
        </c:ser>
        <c:ser>
          <c:idx val="4"/>
          <c:order val="4"/>
          <c:tx>
            <c:strRef>
              <c:f>'6-3競争優位性・従業員別'!$R$5</c:f>
              <c:strCache>
                <c:ptCount val="1"/>
                <c:pt idx="0">
                  <c:v>劣位</c:v>
                </c:pt>
              </c:strCache>
            </c:strRef>
          </c:tx>
          <c:spPr>
            <a:solidFill>
              <a:schemeClr val="accent6">
                <a:lumMod val="60000"/>
                <a:lumOff val="40000"/>
              </a:schemeClr>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7A3E-4A97-9869-2D286C2FF76E}"/>
                </c:ext>
              </c:extLst>
            </c:dLbl>
            <c:dLbl>
              <c:idx val="3"/>
              <c:delete val="1"/>
              <c:extLst>
                <c:ext xmlns:c15="http://schemas.microsoft.com/office/drawing/2012/chart" uri="{CE6537A1-D6FC-4f65-9D91-7224C49458BB}"/>
                <c:ext xmlns:c16="http://schemas.microsoft.com/office/drawing/2014/chart" uri="{C3380CC4-5D6E-409C-BE32-E72D297353CC}">
                  <c16:uniqueId val="{00000005-7A3E-4A97-9869-2D286C2FF76E}"/>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'6-3競争優位性・従業員別'!$M$6:$M$12</c:f>
              <c:strCache>
                <c:ptCount val="7"/>
                <c:pt idx="0">
                  <c:v>技術開発力（n=410）</c:v>
                </c:pt>
                <c:pt idx="1">
                  <c:v>製品・サービスの品質（n=407）</c:v>
                </c:pt>
                <c:pt idx="2">
                  <c:v>現場力（現場の課題発見力・問題解決力）（n=396）</c:v>
                </c:pt>
                <c:pt idx="3">
                  <c:v>製品・サービスのコスト（n=404）</c:v>
                </c:pt>
                <c:pt idx="4">
                  <c:v>変化に対する対応力（n=399）</c:v>
                </c:pt>
                <c:pt idx="5">
                  <c:v>商品企画力・マーケティング力（n=397）</c:v>
                </c:pt>
                <c:pt idx="6">
                  <c:v>生産自動化・省力化（n=394）</c:v>
                </c:pt>
              </c:strCache>
            </c:strRef>
          </c:cat>
          <c:val>
            <c:numRef>
              <c:f>'6-3競争優位性・従業員別'!$R$6:$R$12</c:f>
              <c:numCache>
                <c:formatCode>0.0%</c:formatCode>
                <c:ptCount val="7"/>
                <c:pt idx="0">
                  <c:v>2.4390243902439025E-2</c:v>
                </c:pt>
                <c:pt idx="1">
                  <c:v>9.8280098280098278E-3</c:v>
                </c:pt>
                <c:pt idx="2">
                  <c:v>3.787878787878788E-2</c:v>
                </c:pt>
                <c:pt idx="3">
                  <c:v>9.9009900990099011E-3</c:v>
                </c:pt>
                <c:pt idx="4">
                  <c:v>3.7593984962406013E-2</c:v>
                </c:pt>
                <c:pt idx="5">
                  <c:v>0.11335012594458438</c:v>
                </c:pt>
                <c:pt idx="6">
                  <c:v>0.12690355329949238</c:v>
                </c:pt>
              </c:numCache>
            </c:numRef>
          </c:val>
          <c:extLst>
            <c:ext xmlns:c16="http://schemas.microsoft.com/office/drawing/2014/chart" uri="{C3380CC4-5D6E-409C-BE32-E72D297353CC}">
              <c16:uniqueId val="{00000006-7A3E-4A97-9869-2D286C2FF76E}"/>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86399643213623"/>
          <c:y val="0.12669030336053225"/>
          <c:w val="0.65968565939787616"/>
          <c:h val="0.72979590853841003"/>
        </c:manualLayout>
      </c:layout>
      <c:barChart>
        <c:barDir val="bar"/>
        <c:grouping val="stacked"/>
        <c:varyColors val="0"/>
        <c:ser>
          <c:idx val="0"/>
          <c:order val="0"/>
          <c:tx>
            <c:strRef>
              <c:f>'6-3競争優位性・従業員別'!$N$5</c:f>
              <c:strCache>
                <c:ptCount val="1"/>
                <c:pt idx="0">
                  <c:v>優位</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'6-3競争優位性・従業員別'!$M$14:$M$20</c:f>
              <c:strCache>
                <c:ptCount val="7"/>
                <c:pt idx="0">
                  <c:v>技術開発力（n=401）</c:v>
                </c:pt>
                <c:pt idx="1">
                  <c:v>製品・サービスの品質（n=400）</c:v>
                </c:pt>
                <c:pt idx="2">
                  <c:v>現場力（現場の課題発見力・問題解決力）（n=399）</c:v>
                </c:pt>
                <c:pt idx="3">
                  <c:v>製品・サービスのコスト（n=398）</c:v>
                </c:pt>
                <c:pt idx="4">
                  <c:v>変化に対する対応力（n=397）</c:v>
                </c:pt>
                <c:pt idx="5">
                  <c:v>商品企画力・マーケティング力（n=397）</c:v>
                </c:pt>
                <c:pt idx="6">
                  <c:v>生産自動化・省力化（n=390）</c:v>
                </c:pt>
              </c:strCache>
            </c:strRef>
          </c:cat>
          <c:val>
            <c:numRef>
              <c:f>'6-3競争優位性・従業員別'!$N$14:$N$20</c:f>
              <c:numCache>
                <c:formatCode>0.0%</c:formatCode>
                <c:ptCount val="7"/>
                <c:pt idx="0">
                  <c:v>0.14962593516209477</c:v>
                </c:pt>
                <c:pt idx="1">
                  <c:v>0.155</c:v>
                </c:pt>
                <c:pt idx="2">
                  <c:v>9.2731829573934832E-2</c:v>
                </c:pt>
                <c:pt idx="3">
                  <c:v>0.10804020100502512</c:v>
                </c:pt>
                <c:pt idx="4">
                  <c:v>7.0528967254408062E-2</c:v>
                </c:pt>
                <c:pt idx="5">
                  <c:v>3.2745591939546598E-2</c:v>
                </c:pt>
                <c:pt idx="6">
                  <c:v>2.564102564102564E-2</c:v>
                </c:pt>
              </c:numCache>
            </c:numRef>
          </c:val>
          <c:extLst>
            <c:ext xmlns:c16="http://schemas.microsoft.com/office/drawing/2014/chart" uri="{C3380CC4-5D6E-409C-BE32-E72D297353CC}">
              <c16:uniqueId val="{00000000-BB96-4A84-B901-3B43F957FE5C}"/>
            </c:ext>
          </c:extLst>
        </c:ser>
        <c:ser>
          <c:idx val="2"/>
          <c:order val="1"/>
          <c:tx>
            <c:strRef>
              <c:f>'6-3競争優位性・従業員別'!$O$5</c:f>
              <c:strCache>
                <c:ptCount val="1"/>
                <c:pt idx="0">
                  <c:v>やや優位</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'6-3競争優位性・従業員別'!$M$14:$M$20</c:f>
              <c:strCache>
                <c:ptCount val="7"/>
                <c:pt idx="0">
                  <c:v>技術開発力（n=401）</c:v>
                </c:pt>
                <c:pt idx="1">
                  <c:v>製品・サービスの品質（n=400）</c:v>
                </c:pt>
                <c:pt idx="2">
                  <c:v>現場力（現場の課題発見力・問題解決力）（n=399）</c:v>
                </c:pt>
                <c:pt idx="3">
                  <c:v>製品・サービスのコスト（n=398）</c:v>
                </c:pt>
                <c:pt idx="4">
                  <c:v>変化に対する対応力（n=397）</c:v>
                </c:pt>
                <c:pt idx="5">
                  <c:v>商品企画力・マーケティング力（n=397）</c:v>
                </c:pt>
                <c:pt idx="6">
                  <c:v>生産自動化・省力化（n=390）</c:v>
                </c:pt>
              </c:strCache>
            </c:strRef>
          </c:cat>
          <c:val>
            <c:numRef>
              <c:f>'6-3競争優位性・従業員別'!$O$14:$O$20</c:f>
              <c:numCache>
                <c:formatCode>0.0%</c:formatCode>
                <c:ptCount val="7"/>
                <c:pt idx="0">
                  <c:v>0.33915211970074816</c:v>
                </c:pt>
                <c:pt idx="1">
                  <c:v>0.34749999999999998</c:v>
                </c:pt>
                <c:pt idx="2">
                  <c:v>0.2882205513784461</c:v>
                </c:pt>
                <c:pt idx="3">
                  <c:v>0.26884422110552764</c:v>
                </c:pt>
                <c:pt idx="4">
                  <c:v>0.29219143576826195</c:v>
                </c:pt>
                <c:pt idx="5">
                  <c:v>0.1385390428211587</c:v>
                </c:pt>
                <c:pt idx="6">
                  <c:v>8.461538461538462E-2</c:v>
                </c:pt>
              </c:numCache>
            </c:numRef>
          </c:val>
          <c:extLst>
            <c:ext xmlns:c16="http://schemas.microsoft.com/office/drawing/2014/chart" uri="{C3380CC4-5D6E-409C-BE32-E72D297353CC}">
              <c16:uniqueId val="{00000001-BB96-4A84-B901-3B43F957FE5C}"/>
            </c:ext>
          </c:extLst>
        </c:ser>
        <c:ser>
          <c:idx val="1"/>
          <c:order val="2"/>
          <c:tx>
            <c:strRef>
              <c:f>'6-3競争優位性・従業員別'!$P$5</c:f>
              <c:strCache>
                <c:ptCount val="1"/>
                <c:pt idx="0">
                  <c:v>同等</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'6-3競争優位性・従業員別'!$M$14:$M$20</c:f>
              <c:strCache>
                <c:ptCount val="7"/>
                <c:pt idx="0">
                  <c:v>技術開発力（n=401）</c:v>
                </c:pt>
                <c:pt idx="1">
                  <c:v>製品・サービスの品質（n=400）</c:v>
                </c:pt>
                <c:pt idx="2">
                  <c:v>現場力（現場の課題発見力・問題解決力）（n=399）</c:v>
                </c:pt>
                <c:pt idx="3">
                  <c:v>製品・サービスのコスト（n=398）</c:v>
                </c:pt>
                <c:pt idx="4">
                  <c:v>変化に対する対応力（n=397）</c:v>
                </c:pt>
                <c:pt idx="5">
                  <c:v>商品企画力・マーケティング力（n=397）</c:v>
                </c:pt>
                <c:pt idx="6">
                  <c:v>生産自動化・省力化（n=390）</c:v>
                </c:pt>
              </c:strCache>
            </c:strRef>
          </c:cat>
          <c:val>
            <c:numRef>
              <c:f>'6-3競争優位性・従業員別'!$P$14:$P$20</c:f>
              <c:numCache>
                <c:formatCode>0.0%</c:formatCode>
                <c:ptCount val="7"/>
                <c:pt idx="0">
                  <c:v>0.371571072319202</c:v>
                </c:pt>
                <c:pt idx="1">
                  <c:v>0.4425</c:v>
                </c:pt>
                <c:pt idx="2">
                  <c:v>0.44611528822055135</c:v>
                </c:pt>
                <c:pt idx="3">
                  <c:v>0.46482412060301509</c:v>
                </c:pt>
                <c:pt idx="4">
                  <c:v>0.43073047858942065</c:v>
                </c:pt>
                <c:pt idx="5">
                  <c:v>0.42065491183879095</c:v>
                </c:pt>
                <c:pt idx="6">
                  <c:v>0.49230769230769234</c:v>
                </c:pt>
              </c:numCache>
            </c:numRef>
          </c:val>
          <c:extLst>
            <c:ext xmlns:c16="http://schemas.microsoft.com/office/drawing/2014/chart" uri="{C3380CC4-5D6E-409C-BE32-E72D297353CC}">
              <c16:uniqueId val="{00000002-BB96-4A84-B901-3B43F957FE5C}"/>
            </c:ext>
          </c:extLst>
        </c:ser>
        <c:ser>
          <c:idx val="3"/>
          <c:order val="3"/>
          <c:tx>
            <c:strRef>
              <c:f>'6-3競争優位性・従業員別'!$Q$5</c:f>
              <c:strCache>
                <c:ptCount val="1"/>
                <c:pt idx="0">
                  <c:v>やや劣位</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'6-3競争優位性・従業員別'!$M$14:$M$20</c:f>
              <c:strCache>
                <c:ptCount val="7"/>
                <c:pt idx="0">
                  <c:v>技術開発力（n=401）</c:v>
                </c:pt>
                <c:pt idx="1">
                  <c:v>製品・サービスの品質（n=400）</c:v>
                </c:pt>
                <c:pt idx="2">
                  <c:v>現場力（現場の課題発見力・問題解決力）（n=399）</c:v>
                </c:pt>
                <c:pt idx="3">
                  <c:v>製品・サービスのコスト（n=398）</c:v>
                </c:pt>
                <c:pt idx="4">
                  <c:v>変化に対する対応力（n=397）</c:v>
                </c:pt>
                <c:pt idx="5">
                  <c:v>商品企画力・マーケティング力（n=397）</c:v>
                </c:pt>
                <c:pt idx="6">
                  <c:v>生産自動化・省力化（n=390）</c:v>
                </c:pt>
              </c:strCache>
            </c:strRef>
          </c:cat>
          <c:val>
            <c:numRef>
              <c:f>'6-3競争優位性・従業員別'!$Q$14:$Q$20</c:f>
              <c:numCache>
                <c:formatCode>0.0%</c:formatCode>
                <c:ptCount val="7"/>
                <c:pt idx="0">
                  <c:v>9.9750623441396513E-2</c:v>
                </c:pt>
                <c:pt idx="1">
                  <c:v>0.04</c:v>
                </c:pt>
                <c:pt idx="2">
                  <c:v>0.16040100250626566</c:v>
                </c:pt>
                <c:pt idx="3">
                  <c:v>0.14321608040201006</c:v>
                </c:pt>
                <c:pt idx="4">
                  <c:v>0.17380352644836272</c:v>
                </c:pt>
                <c:pt idx="5">
                  <c:v>0.30982367758186397</c:v>
                </c:pt>
                <c:pt idx="6">
                  <c:v>0.28974358974358977</c:v>
                </c:pt>
              </c:numCache>
            </c:numRef>
          </c:val>
          <c:extLst>
            <c:ext xmlns:c16="http://schemas.microsoft.com/office/drawing/2014/chart" uri="{C3380CC4-5D6E-409C-BE32-E72D297353CC}">
              <c16:uniqueId val="{00000003-BB96-4A84-B901-3B43F957FE5C}"/>
            </c:ext>
          </c:extLst>
        </c:ser>
        <c:ser>
          <c:idx val="4"/>
          <c:order val="4"/>
          <c:tx>
            <c:strRef>
              <c:f>'6-3競争優位性・従業員別'!$R$5</c:f>
              <c:strCache>
                <c:ptCount val="1"/>
                <c:pt idx="0">
                  <c:v>劣位</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BB96-4A84-B901-3B43F957FE5C}"/>
                </c:ext>
              </c:extLst>
            </c:dLbl>
            <c:dLbl>
              <c:idx val="3"/>
              <c:delete val="1"/>
              <c:extLst>
                <c:ext xmlns:c15="http://schemas.microsoft.com/office/drawing/2012/chart" uri="{CE6537A1-D6FC-4f65-9D91-7224C49458BB}"/>
                <c:ext xmlns:c16="http://schemas.microsoft.com/office/drawing/2014/chart" uri="{C3380CC4-5D6E-409C-BE32-E72D297353CC}">
                  <c16:uniqueId val="{00000005-BB96-4A84-B901-3B43F957FE5C}"/>
                </c:ext>
              </c:extLst>
            </c:dLbl>
            <c:dLbl>
              <c:idx val="6"/>
              <c:layout>
                <c:manualLayout>
                  <c:x val="1.5432098765432098E-3"/>
                  <c:y val="2.108661876911502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B96-4A84-B901-3B43F957FE5C}"/>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'6-3競争優位性・従業員別'!$M$14:$M$20</c:f>
              <c:strCache>
                <c:ptCount val="7"/>
                <c:pt idx="0">
                  <c:v>技術開発力（n=401）</c:v>
                </c:pt>
                <c:pt idx="1">
                  <c:v>製品・サービスの品質（n=400）</c:v>
                </c:pt>
                <c:pt idx="2">
                  <c:v>現場力（現場の課題発見力・問題解決力）（n=399）</c:v>
                </c:pt>
                <c:pt idx="3">
                  <c:v>製品・サービスのコスト（n=398）</c:v>
                </c:pt>
                <c:pt idx="4">
                  <c:v>変化に対する対応力（n=397）</c:v>
                </c:pt>
                <c:pt idx="5">
                  <c:v>商品企画力・マーケティング力（n=397）</c:v>
                </c:pt>
                <c:pt idx="6">
                  <c:v>生産自動化・省力化（n=390）</c:v>
                </c:pt>
              </c:strCache>
            </c:strRef>
          </c:cat>
          <c:val>
            <c:numRef>
              <c:f>'6-3競争優位性・従業員別'!$R$14:$R$20</c:f>
              <c:numCache>
                <c:formatCode>0.0%</c:formatCode>
                <c:ptCount val="7"/>
                <c:pt idx="0">
                  <c:v>3.9900249376558602E-2</c:v>
                </c:pt>
                <c:pt idx="1">
                  <c:v>1.4999999999999999E-2</c:v>
                </c:pt>
                <c:pt idx="2">
                  <c:v>1.2531328320802004E-2</c:v>
                </c:pt>
                <c:pt idx="3">
                  <c:v>1.507537688442211E-2</c:v>
                </c:pt>
                <c:pt idx="4">
                  <c:v>3.2745591939546598E-2</c:v>
                </c:pt>
                <c:pt idx="5">
                  <c:v>9.8236775818639793E-2</c:v>
                </c:pt>
                <c:pt idx="6">
                  <c:v>0.1076923076923077</c:v>
                </c:pt>
              </c:numCache>
            </c:numRef>
          </c:val>
          <c:extLst>
            <c:ext xmlns:c16="http://schemas.microsoft.com/office/drawing/2014/chart" uri="{C3380CC4-5D6E-409C-BE32-E72D297353CC}">
              <c16:uniqueId val="{00000007-BB96-4A84-B901-3B43F957FE5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60914902202306"/>
          <c:y val="0.12669030336053225"/>
          <c:w val="0.65994068678497397"/>
          <c:h val="0.72979590853841003"/>
        </c:manualLayout>
      </c:layout>
      <c:barChart>
        <c:barDir val="bar"/>
        <c:grouping val="stacked"/>
        <c:varyColors val="0"/>
        <c:ser>
          <c:idx val="0"/>
          <c:order val="0"/>
          <c:tx>
            <c:strRef>
              <c:f>'6-3競争優位性・従業員別'!$N$5</c:f>
              <c:strCache>
                <c:ptCount val="1"/>
                <c:pt idx="0">
                  <c:v>優位</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'6-3競争優位性・従業員別'!$M$22:$M$28</c:f>
              <c:strCache>
                <c:ptCount val="7"/>
                <c:pt idx="0">
                  <c:v>技術開発力（n=330）</c:v>
                </c:pt>
                <c:pt idx="1">
                  <c:v>製品・サービスの品質（n=333）</c:v>
                </c:pt>
                <c:pt idx="2">
                  <c:v>現場力（現場の課題発見力・問題解決力）（n=330）</c:v>
                </c:pt>
                <c:pt idx="3">
                  <c:v>製品・サービスのコスト（n=329）</c:v>
                </c:pt>
                <c:pt idx="4">
                  <c:v>変化に対する対応力（n=331）</c:v>
                </c:pt>
                <c:pt idx="5">
                  <c:v>商品企画力・マーケティング力（n=324）</c:v>
                </c:pt>
                <c:pt idx="6">
                  <c:v>生産自動化・省力化（n=330）</c:v>
                </c:pt>
              </c:strCache>
            </c:strRef>
          </c:cat>
          <c:val>
            <c:numRef>
              <c:f>'6-3競争優位性・従業員別'!$N$22:$N$28</c:f>
              <c:numCache>
                <c:formatCode>0.0%</c:formatCode>
                <c:ptCount val="7"/>
                <c:pt idx="0">
                  <c:v>0.15151515151515152</c:v>
                </c:pt>
                <c:pt idx="1">
                  <c:v>0.14714714714714713</c:v>
                </c:pt>
                <c:pt idx="2">
                  <c:v>0.11515151515151516</c:v>
                </c:pt>
                <c:pt idx="3">
                  <c:v>4.2553191489361701E-2</c:v>
                </c:pt>
                <c:pt idx="4">
                  <c:v>6.6465256797583083E-2</c:v>
                </c:pt>
                <c:pt idx="5">
                  <c:v>3.7037037037037035E-2</c:v>
                </c:pt>
                <c:pt idx="6">
                  <c:v>3.3333333333333333E-2</c:v>
                </c:pt>
              </c:numCache>
            </c:numRef>
          </c:val>
          <c:extLst>
            <c:ext xmlns:c16="http://schemas.microsoft.com/office/drawing/2014/chart" uri="{C3380CC4-5D6E-409C-BE32-E72D297353CC}">
              <c16:uniqueId val="{00000000-2CA8-451C-A8ED-F0B812E663AE}"/>
            </c:ext>
          </c:extLst>
        </c:ser>
        <c:ser>
          <c:idx val="2"/>
          <c:order val="1"/>
          <c:tx>
            <c:strRef>
              <c:f>'6-3競争優位性・従業員別'!$O$5</c:f>
              <c:strCache>
                <c:ptCount val="1"/>
                <c:pt idx="0">
                  <c:v>やや優位</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'6-3競争優位性・従業員別'!$M$22:$M$28</c:f>
              <c:strCache>
                <c:ptCount val="7"/>
                <c:pt idx="0">
                  <c:v>技術開発力（n=330）</c:v>
                </c:pt>
                <c:pt idx="1">
                  <c:v>製品・サービスの品質（n=333）</c:v>
                </c:pt>
                <c:pt idx="2">
                  <c:v>現場力（現場の課題発見力・問題解決力）（n=330）</c:v>
                </c:pt>
                <c:pt idx="3">
                  <c:v>製品・サービスのコスト（n=329）</c:v>
                </c:pt>
                <c:pt idx="4">
                  <c:v>変化に対する対応力（n=331）</c:v>
                </c:pt>
                <c:pt idx="5">
                  <c:v>商品企画力・マーケティング力（n=324）</c:v>
                </c:pt>
                <c:pt idx="6">
                  <c:v>生産自動化・省力化（n=330）</c:v>
                </c:pt>
              </c:strCache>
            </c:strRef>
          </c:cat>
          <c:val>
            <c:numRef>
              <c:f>'6-3競争優位性・従業員別'!$O$22:$O$28</c:f>
              <c:numCache>
                <c:formatCode>0.0%</c:formatCode>
                <c:ptCount val="7"/>
                <c:pt idx="0">
                  <c:v>0.33333333333333331</c:v>
                </c:pt>
                <c:pt idx="1">
                  <c:v>0.39039039039039036</c:v>
                </c:pt>
                <c:pt idx="2">
                  <c:v>0.36969696969696969</c:v>
                </c:pt>
                <c:pt idx="3">
                  <c:v>0.24620060790273557</c:v>
                </c:pt>
                <c:pt idx="4">
                  <c:v>0.25679758308157102</c:v>
                </c:pt>
                <c:pt idx="5">
                  <c:v>0.10185185185185185</c:v>
                </c:pt>
                <c:pt idx="6">
                  <c:v>0.12424242424242424</c:v>
                </c:pt>
              </c:numCache>
            </c:numRef>
          </c:val>
          <c:extLst>
            <c:ext xmlns:c16="http://schemas.microsoft.com/office/drawing/2014/chart" uri="{C3380CC4-5D6E-409C-BE32-E72D297353CC}">
              <c16:uniqueId val="{00000001-2CA8-451C-A8ED-F0B812E663AE}"/>
            </c:ext>
          </c:extLst>
        </c:ser>
        <c:ser>
          <c:idx val="1"/>
          <c:order val="2"/>
          <c:tx>
            <c:strRef>
              <c:f>'6-3競争優位性・従業員別'!$P$5</c:f>
              <c:strCache>
                <c:ptCount val="1"/>
                <c:pt idx="0">
                  <c:v>同等</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'6-3競争優位性・従業員別'!$M$22:$M$28</c:f>
              <c:strCache>
                <c:ptCount val="7"/>
                <c:pt idx="0">
                  <c:v>技術開発力（n=330）</c:v>
                </c:pt>
                <c:pt idx="1">
                  <c:v>製品・サービスの品質（n=333）</c:v>
                </c:pt>
                <c:pt idx="2">
                  <c:v>現場力（現場の課題発見力・問題解決力）（n=330）</c:v>
                </c:pt>
                <c:pt idx="3">
                  <c:v>製品・サービスのコスト（n=329）</c:v>
                </c:pt>
                <c:pt idx="4">
                  <c:v>変化に対する対応力（n=331）</c:v>
                </c:pt>
                <c:pt idx="5">
                  <c:v>商品企画力・マーケティング力（n=324）</c:v>
                </c:pt>
                <c:pt idx="6">
                  <c:v>生産自動化・省力化（n=330）</c:v>
                </c:pt>
              </c:strCache>
            </c:strRef>
          </c:cat>
          <c:val>
            <c:numRef>
              <c:f>'6-3競争優位性・従業員別'!$P$22:$P$28</c:f>
              <c:numCache>
                <c:formatCode>0.0%</c:formatCode>
                <c:ptCount val="7"/>
                <c:pt idx="0">
                  <c:v>0.41212121212121211</c:v>
                </c:pt>
                <c:pt idx="1">
                  <c:v>0.42642642642642642</c:v>
                </c:pt>
                <c:pt idx="2">
                  <c:v>0.41818181818181815</c:v>
                </c:pt>
                <c:pt idx="3">
                  <c:v>0.53495440729483279</c:v>
                </c:pt>
                <c:pt idx="4">
                  <c:v>0.4773413897280967</c:v>
                </c:pt>
                <c:pt idx="5">
                  <c:v>0.54012345679012341</c:v>
                </c:pt>
                <c:pt idx="6">
                  <c:v>0.53030303030303028</c:v>
                </c:pt>
              </c:numCache>
            </c:numRef>
          </c:val>
          <c:extLst>
            <c:ext xmlns:c16="http://schemas.microsoft.com/office/drawing/2014/chart" uri="{C3380CC4-5D6E-409C-BE32-E72D297353CC}">
              <c16:uniqueId val="{00000002-2CA8-451C-A8ED-F0B812E663AE}"/>
            </c:ext>
          </c:extLst>
        </c:ser>
        <c:ser>
          <c:idx val="3"/>
          <c:order val="3"/>
          <c:tx>
            <c:strRef>
              <c:f>'6-3競争優位性・従業員別'!$Q$5</c:f>
              <c:strCache>
                <c:ptCount val="1"/>
                <c:pt idx="0">
                  <c:v>やや劣位</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'6-3競争優位性・従業員別'!$M$22:$M$28</c:f>
              <c:strCache>
                <c:ptCount val="7"/>
                <c:pt idx="0">
                  <c:v>技術開発力（n=330）</c:v>
                </c:pt>
                <c:pt idx="1">
                  <c:v>製品・サービスの品質（n=333）</c:v>
                </c:pt>
                <c:pt idx="2">
                  <c:v>現場力（現場の課題発見力・問題解決力）（n=330）</c:v>
                </c:pt>
                <c:pt idx="3">
                  <c:v>製品・サービスのコスト（n=329）</c:v>
                </c:pt>
                <c:pt idx="4">
                  <c:v>変化に対する対応力（n=331）</c:v>
                </c:pt>
                <c:pt idx="5">
                  <c:v>商品企画力・マーケティング力（n=324）</c:v>
                </c:pt>
                <c:pt idx="6">
                  <c:v>生産自動化・省力化（n=330）</c:v>
                </c:pt>
              </c:strCache>
            </c:strRef>
          </c:cat>
          <c:val>
            <c:numRef>
              <c:f>'6-3競争優位性・従業員別'!$Q$22:$Q$28</c:f>
              <c:numCache>
                <c:formatCode>0.0%</c:formatCode>
                <c:ptCount val="7"/>
                <c:pt idx="0">
                  <c:v>7.8787878787878782E-2</c:v>
                </c:pt>
                <c:pt idx="1">
                  <c:v>3.003003003003003E-2</c:v>
                </c:pt>
                <c:pt idx="2">
                  <c:v>8.1818181818181818E-2</c:v>
                </c:pt>
                <c:pt idx="3">
                  <c:v>0.1641337386018237</c:v>
                </c:pt>
                <c:pt idx="4">
                  <c:v>0.17522658610271905</c:v>
                </c:pt>
                <c:pt idx="5">
                  <c:v>0.26543209876543211</c:v>
                </c:pt>
                <c:pt idx="6">
                  <c:v>0.25757575757575757</c:v>
                </c:pt>
              </c:numCache>
            </c:numRef>
          </c:val>
          <c:extLst>
            <c:ext xmlns:c16="http://schemas.microsoft.com/office/drawing/2014/chart" uri="{C3380CC4-5D6E-409C-BE32-E72D297353CC}">
              <c16:uniqueId val="{00000003-2CA8-451C-A8ED-F0B812E663AE}"/>
            </c:ext>
          </c:extLst>
        </c:ser>
        <c:ser>
          <c:idx val="4"/>
          <c:order val="4"/>
          <c:tx>
            <c:strRef>
              <c:f>'6-3競争優位性・従業員別'!$R$5</c:f>
              <c:strCache>
                <c:ptCount val="1"/>
                <c:pt idx="0">
                  <c:v>劣位</c:v>
                </c:pt>
              </c:strCache>
            </c:strRef>
          </c:tx>
          <c:spPr>
            <a:solidFill>
              <a:schemeClr val="accent6">
                <a:lumMod val="60000"/>
                <a:lumOff val="40000"/>
              </a:schemeClr>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2CA8-451C-A8ED-F0B812E663AE}"/>
                </c:ext>
              </c:extLst>
            </c:dLbl>
            <c:dLbl>
              <c:idx val="3"/>
              <c:delete val="1"/>
              <c:extLst>
                <c:ext xmlns:c15="http://schemas.microsoft.com/office/drawing/2012/chart" uri="{CE6537A1-D6FC-4f65-9D91-7224C49458BB}"/>
                <c:ext xmlns:c16="http://schemas.microsoft.com/office/drawing/2014/chart" uri="{C3380CC4-5D6E-409C-BE32-E72D297353CC}">
                  <c16:uniqueId val="{00000000-B05D-456D-861E-8D2A93726071}"/>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'6-3競争優位性・従業員別'!$M$22:$M$28</c:f>
              <c:strCache>
                <c:ptCount val="7"/>
                <c:pt idx="0">
                  <c:v>技術開発力（n=330）</c:v>
                </c:pt>
                <c:pt idx="1">
                  <c:v>製品・サービスの品質（n=333）</c:v>
                </c:pt>
                <c:pt idx="2">
                  <c:v>現場力（現場の課題発見力・問題解決力）（n=330）</c:v>
                </c:pt>
                <c:pt idx="3">
                  <c:v>製品・サービスのコスト（n=329）</c:v>
                </c:pt>
                <c:pt idx="4">
                  <c:v>変化に対する対応力（n=331）</c:v>
                </c:pt>
                <c:pt idx="5">
                  <c:v>商品企画力・マーケティング力（n=324）</c:v>
                </c:pt>
                <c:pt idx="6">
                  <c:v>生産自動化・省力化（n=330）</c:v>
                </c:pt>
              </c:strCache>
            </c:strRef>
          </c:cat>
          <c:val>
            <c:numRef>
              <c:f>'6-3競争優位性・従業員別'!$R$22:$R$28</c:f>
              <c:numCache>
                <c:formatCode>0.0%</c:formatCode>
                <c:ptCount val="7"/>
                <c:pt idx="0">
                  <c:v>2.4242424242424242E-2</c:v>
                </c:pt>
                <c:pt idx="1">
                  <c:v>6.006006006006006E-3</c:v>
                </c:pt>
                <c:pt idx="2">
                  <c:v>1.5151515151515152E-2</c:v>
                </c:pt>
                <c:pt idx="3">
                  <c:v>1.2158054711246201E-2</c:v>
                </c:pt>
                <c:pt idx="4">
                  <c:v>2.4169184290030211E-2</c:v>
                </c:pt>
                <c:pt idx="5">
                  <c:v>5.5555555555555552E-2</c:v>
                </c:pt>
                <c:pt idx="6">
                  <c:v>5.4545454545454543E-2</c:v>
                </c:pt>
              </c:numCache>
            </c:numRef>
          </c:val>
          <c:extLst>
            <c:ext xmlns:c16="http://schemas.microsoft.com/office/drawing/2014/chart" uri="{C3380CC4-5D6E-409C-BE32-E72D297353CC}">
              <c16:uniqueId val="{00000006-2CA8-451C-A8ED-F0B812E663AE}"/>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0.1131358974358974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0196765237662"/>
          <c:y val="0.12669030336053225"/>
          <c:w val="0.65953015928323089"/>
          <c:h val="0.72979590853841003"/>
        </c:manualLayout>
      </c:layout>
      <c:barChart>
        <c:barDir val="bar"/>
        <c:grouping val="stacked"/>
        <c:varyColors val="0"/>
        <c:ser>
          <c:idx val="0"/>
          <c:order val="0"/>
          <c:tx>
            <c:strRef>
              <c:f>'6-5競争優位性・提供製品・サービス提供先別'!$N$5</c:f>
              <c:strCache>
                <c:ptCount val="1"/>
                <c:pt idx="0">
                  <c:v>優位</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'6-5競争優位性・提供製品・サービス提供先別'!$M$6:$M$12</c:f>
              <c:strCache>
                <c:ptCount val="7"/>
                <c:pt idx="0">
                  <c:v>技術開発力（n=147）</c:v>
                </c:pt>
                <c:pt idx="1">
                  <c:v>製品・サービスの品質（n=147）</c:v>
                </c:pt>
                <c:pt idx="2">
                  <c:v>現場力（現場の課題発見力・問題解決力）（n=144）</c:v>
                </c:pt>
                <c:pt idx="3">
                  <c:v>製品・サービスのコスト（n=144）</c:v>
                </c:pt>
                <c:pt idx="4">
                  <c:v>変化に対する対応力（n=143）</c:v>
                </c:pt>
                <c:pt idx="5">
                  <c:v>商品企画力・マーケティング力（n=140）</c:v>
                </c:pt>
                <c:pt idx="6">
                  <c:v>生産自動化・省力化（n=142）</c:v>
                </c:pt>
              </c:strCache>
            </c:strRef>
          </c:cat>
          <c:val>
            <c:numRef>
              <c:f>'6-5競争優位性・提供製品・サービス提供先別'!$N$6:$N$12</c:f>
              <c:numCache>
                <c:formatCode>0.0%</c:formatCode>
                <c:ptCount val="7"/>
                <c:pt idx="0">
                  <c:v>0.26530612244897961</c:v>
                </c:pt>
                <c:pt idx="1">
                  <c:v>0.26530612244897961</c:v>
                </c:pt>
                <c:pt idx="2">
                  <c:v>0.125</c:v>
                </c:pt>
                <c:pt idx="3">
                  <c:v>0.1388888888888889</c:v>
                </c:pt>
                <c:pt idx="4">
                  <c:v>8.3916083916083919E-2</c:v>
                </c:pt>
                <c:pt idx="5">
                  <c:v>0.05</c:v>
                </c:pt>
                <c:pt idx="6">
                  <c:v>3.5211267605633804E-2</c:v>
                </c:pt>
              </c:numCache>
            </c:numRef>
          </c:val>
          <c:extLst>
            <c:ext xmlns:c16="http://schemas.microsoft.com/office/drawing/2014/chart" uri="{C3380CC4-5D6E-409C-BE32-E72D297353CC}">
              <c16:uniqueId val="{00000000-6B0A-4B72-A5F2-F4E86211DEBE}"/>
            </c:ext>
          </c:extLst>
        </c:ser>
        <c:ser>
          <c:idx val="2"/>
          <c:order val="1"/>
          <c:tx>
            <c:strRef>
              <c:f>'6-5競争優位性・提供製品・サービス提供先別'!$O$5</c:f>
              <c:strCache>
                <c:ptCount val="1"/>
                <c:pt idx="0">
                  <c:v>やや優位</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'6-5競争優位性・提供製品・サービス提供先別'!$M$6:$M$12</c:f>
              <c:strCache>
                <c:ptCount val="7"/>
                <c:pt idx="0">
                  <c:v>技術開発力（n=147）</c:v>
                </c:pt>
                <c:pt idx="1">
                  <c:v>製品・サービスの品質（n=147）</c:v>
                </c:pt>
                <c:pt idx="2">
                  <c:v>現場力（現場の課題発見力・問題解決力）（n=144）</c:v>
                </c:pt>
                <c:pt idx="3">
                  <c:v>製品・サービスのコスト（n=144）</c:v>
                </c:pt>
                <c:pt idx="4">
                  <c:v>変化に対する対応力（n=143）</c:v>
                </c:pt>
                <c:pt idx="5">
                  <c:v>商品企画力・マーケティング力（n=140）</c:v>
                </c:pt>
                <c:pt idx="6">
                  <c:v>生産自動化・省力化（n=142）</c:v>
                </c:pt>
              </c:strCache>
            </c:strRef>
          </c:cat>
          <c:val>
            <c:numRef>
              <c:f>'6-5競争優位性・提供製品・サービス提供先別'!$O$6:$O$12</c:f>
              <c:numCache>
                <c:formatCode>0.0%</c:formatCode>
                <c:ptCount val="7"/>
                <c:pt idx="0">
                  <c:v>0.32653061224489793</c:v>
                </c:pt>
                <c:pt idx="1">
                  <c:v>0.36054421768707484</c:v>
                </c:pt>
                <c:pt idx="2">
                  <c:v>0.33333333333333331</c:v>
                </c:pt>
                <c:pt idx="3">
                  <c:v>0.30555555555555558</c:v>
                </c:pt>
                <c:pt idx="4">
                  <c:v>0.3776223776223776</c:v>
                </c:pt>
                <c:pt idx="5">
                  <c:v>0.24285714285714285</c:v>
                </c:pt>
                <c:pt idx="6">
                  <c:v>0.11267605633802817</c:v>
                </c:pt>
              </c:numCache>
            </c:numRef>
          </c:val>
          <c:extLst>
            <c:ext xmlns:c16="http://schemas.microsoft.com/office/drawing/2014/chart" uri="{C3380CC4-5D6E-409C-BE32-E72D297353CC}">
              <c16:uniqueId val="{00000001-6B0A-4B72-A5F2-F4E86211DEBE}"/>
            </c:ext>
          </c:extLst>
        </c:ser>
        <c:ser>
          <c:idx val="1"/>
          <c:order val="2"/>
          <c:tx>
            <c:strRef>
              <c:f>'6-5競争優位性・提供製品・サービス提供先別'!$P$5</c:f>
              <c:strCache>
                <c:ptCount val="1"/>
                <c:pt idx="0">
                  <c:v>同等</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'6-5競争優位性・提供製品・サービス提供先別'!$M$6:$M$12</c:f>
              <c:strCache>
                <c:ptCount val="7"/>
                <c:pt idx="0">
                  <c:v>技術開発力（n=147）</c:v>
                </c:pt>
                <c:pt idx="1">
                  <c:v>製品・サービスの品質（n=147）</c:v>
                </c:pt>
                <c:pt idx="2">
                  <c:v>現場力（現場の課題発見力・問題解決力）（n=144）</c:v>
                </c:pt>
                <c:pt idx="3">
                  <c:v>製品・サービスのコスト（n=144）</c:v>
                </c:pt>
                <c:pt idx="4">
                  <c:v>変化に対する対応力（n=143）</c:v>
                </c:pt>
                <c:pt idx="5">
                  <c:v>商品企画力・マーケティング力（n=140）</c:v>
                </c:pt>
                <c:pt idx="6">
                  <c:v>生産自動化・省力化（n=142）</c:v>
                </c:pt>
              </c:strCache>
            </c:strRef>
          </c:cat>
          <c:val>
            <c:numRef>
              <c:f>'6-5競争優位性・提供製品・サービス提供先別'!$P$6:$P$12</c:f>
              <c:numCache>
                <c:formatCode>0.0%</c:formatCode>
                <c:ptCount val="7"/>
                <c:pt idx="0">
                  <c:v>0.29251700680272108</c:v>
                </c:pt>
                <c:pt idx="1">
                  <c:v>0.31972789115646261</c:v>
                </c:pt>
                <c:pt idx="2">
                  <c:v>0.39583333333333331</c:v>
                </c:pt>
                <c:pt idx="3">
                  <c:v>0.44444444444444442</c:v>
                </c:pt>
                <c:pt idx="4">
                  <c:v>0.34265734265734266</c:v>
                </c:pt>
                <c:pt idx="5">
                  <c:v>0.37857142857142856</c:v>
                </c:pt>
                <c:pt idx="6">
                  <c:v>0.44366197183098594</c:v>
                </c:pt>
              </c:numCache>
            </c:numRef>
          </c:val>
          <c:extLst>
            <c:ext xmlns:c16="http://schemas.microsoft.com/office/drawing/2014/chart" uri="{C3380CC4-5D6E-409C-BE32-E72D297353CC}">
              <c16:uniqueId val="{00000002-6B0A-4B72-A5F2-F4E86211DEBE}"/>
            </c:ext>
          </c:extLst>
        </c:ser>
        <c:ser>
          <c:idx val="3"/>
          <c:order val="3"/>
          <c:tx>
            <c:strRef>
              <c:f>'6-5競争優位性・提供製品・サービス提供先別'!$Q$5</c:f>
              <c:strCache>
                <c:ptCount val="1"/>
                <c:pt idx="0">
                  <c:v>やや劣位</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'6-5競争優位性・提供製品・サービス提供先別'!$M$6:$M$12</c:f>
              <c:strCache>
                <c:ptCount val="7"/>
                <c:pt idx="0">
                  <c:v>技術開発力（n=147）</c:v>
                </c:pt>
                <c:pt idx="1">
                  <c:v>製品・サービスの品質（n=147）</c:v>
                </c:pt>
                <c:pt idx="2">
                  <c:v>現場力（現場の課題発見力・問題解決力）（n=144）</c:v>
                </c:pt>
                <c:pt idx="3">
                  <c:v>製品・サービスのコスト（n=144）</c:v>
                </c:pt>
                <c:pt idx="4">
                  <c:v>変化に対する対応力（n=143）</c:v>
                </c:pt>
                <c:pt idx="5">
                  <c:v>商品企画力・マーケティング力（n=140）</c:v>
                </c:pt>
                <c:pt idx="6">
                  <c:v>生産自動化・省力化（n=142）</c:v>
                </c:pt>
              </c:strCache>
            </c:strRef>
          </c:cat>
          <c:val>
            <c:numRef>
              <c:f>'6-5競争優位性・提供製品・サービス提供先別'!$Q$6:$Q$12</c:f>
              <c:numCache>
                <c:formatCode>0.0%</c:formatCode>
                <c:ptCount val="7"/>
                <c:pt idx="0">
                  <c:v>8.1632653061224483E-2</c:v>
                </c:pt>
                <c:pt idx="1">
                  <c:v>5.4421768707482991E-2</c:v>
                </c:pt>
                <c:pt idx="2">
                  <c:v>0.1388888888888889</c:v>
                </c:pt>
                <c:pt idx="3">
                  <c:v>0.1111111111111111</c:v>
                </c:pt>
                <c:pt idx="4">
                  <c:v>0.18181818181818182</c:v>
                </c:pt>
                <c:pt idx="5">
                  <c:v>0.26428571428571429</c:v>
                </c:pt>
                <c:pt idx="6">
                  <c:v>0.31690140845070425</c:v>
                </c:pt>
              </c:numCache>
            </c:numRef>
          </c:val>
          <c:extLst>
            <c:ext xmlns:c16="http://schemas.microsoft.com/office/drawing/2014/chart" uri="{C3380CC4-5D6E-409C-BE32-E72D297353CC}">
              <c16:uniqueId val="{00000003-6B0A-4B72-A5F2-F4E86211DEBE}"/>
            </c:ext>
          </c:extLst>
        </c:ser>
        <c:ser>
          <c:idx val="4"/>
          <c:order val="4"/>
          <c:tx>
            <c:strRef>
              <c:f>'6-5競争優位性・提供製品・サービス提供先別'!$R$5</c:f>
              <c:strCache>
                <c:ptCount val="1"/>
                <c:pt idx="0">
                  <c:v>劣位</c:v>
                </c:pt>
              </c:strCache>
            </c:strRef>
          </c:tx>
          <c:spPr>
            <a:solidFill>
              <a:schemeClr val="accent6">
                <a:lumMod val="60000"/>
                <a:lumOff val="40000"/>
              </a:schemeClr>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6B0A-4B72-A5F2-F4E86211DEBE}"/>
                </c:ext>
              </c:extLst>
            </c:dLbl>
            <c:dLbl>
              <c:idx val="2"/>
              <c:delete val="1"/>
              <c:extLst>
                <c:ext xmlns:c15="http://schemas.microsoft.com/office/drawing/2012/chart" uri="{CE6537A1-D6FC-4f65-9D91-7224C49458BB}"/>
                <c:ext xmlns:c16="http://schemas.microsoft.com/office/drawing/2014/chart" uri="{C3380CC4-5D6E-409C-BE32-E72D297353CC}">
                  <c16:uniqueId val="{00000005-6B0A-4B72-A5F2-F4E86211DEBE}"/>
                </c:ext>
              </c:extLst>
            </c:dLbl>
            <c:dLbl>
              <c:idx val="3"/>
              <c:delete val="1"/>
              <c:extLst>
                <c:ext xmlns:c15="http://schemas.microsoft.com/office/drawing/2012/chart" uri="{CE6537A1-D6FC-4f65-9D91-7224C49458BB}"/>
                <c:ext xmlns:c16="http://schemas.microsoft.com/office/drawing/2014/chart" uri="{C3380CC4-5D6E-409C-BE32-E72D297353CC}">
                  <c16:uniqueId val="{00000006-6B0A-4B72-A5F2-F4E86211DEBE}"/>
                </c:ext>
              </c:extLst>
            </c:dLbl>
            <c:dLbl>
              <c:idx val="4"/>
              <c:delete val="1"/>
              <c:extLst>
                <c:ext xmlns:c15="http://schemas.microsoft.com/office/drawing/2012/chart" uri="{CE6537A1-D6FC-4f65-9D91-7224C49458BB}"/>
                <c:ext xmlns:c16="http://schemas.microsoft.com/office/drawing/2014/chart" uri="{C3380CC4-5D6E-409C-BE32-E72D297353CC}">
                  <c16:uniqueId val="{00000007-6B0A-4B72-A5F2-F4E86211DEBE}"/>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'6-5競争優位性・提供製品・サービス提供先別'!$M$6:$M$12</c:f>
              <c:strCache>
                <c:ptCount val="7"/>
                <c:pt idx="0">
                  <c:v>技術開発力（n=147）</c:v>
                </c:pt>
                <c:pt idx="1">
                  <c:v>製品・サービスの品質（n=147）</c:v>
                </c:pt>
                <c:pt idx="2">
                  <c:v>現場力（現場の課題発見力・問題解決力）（n=144）</c:v>
                </c:pt>
                <c:pt idx="3">
                  <c:v>製品・サービスのコスト（n=144）</c:v>
                </c:pt>
                <c:pt idx="4">
                  <c:v>変化に対する対応力（n=143）</c:v>
                </c:pt>
                <c:pt idx="5">
                  <c:v>商品企画力・マーケティング力（n=140）</c:v>
                </c:pt>
                <c:pt idx="6">
                  <c:v>生産自動化・省力化（n=142）</c:v>
                </c:pt>
              </c:strCache>
            </c:strRef>
          </c:cat>
          <c:val>
            <c:numRef>
              <c:f>'6-5競争優位性・提供製品・サービス提供先別'!$R$6:$R$12</c:f>
              <c:numCache>
                <c:formatCode>0.0%</c:formatCode>
                <c:ptCount val="7"/>
                <c:pt idx="0">
                  <c:v>3.4013605442176874E-2</c:v>
                </c:pt>
                <c:pt idx="1">
                  <c:v>0</c:v>
                </c:pt>
                <c:pt idx="2">
                  <c:v>6.9444444444444441E-3</c:v>
                </c:pt>
                <c:pt idx="3">
                  <c:v>0</c:v>
                </c:pt>
                <c:pt idx="4">
                  <c:v>1.3986013986013986E-2</c:v>
                </c:pt>
                <c:pt idx="5">
                  <c:v>6.4285714285714279E-2</c:v>
                </c:pt>
                <c:pt idx="6">
                  <c:v>9.154929577464789E-2</c:v>
                </c:pt>
              </c:numCache>
            </c:numRef>
          </c:val>
          <c:extLst>
            <c:ext xmlns:c16="http://schemas.microsoft.com/office/drawing/2014/chart" uri="{C3380CC4-5D6E-409C-BE32-E72D297353CC}">
              <c16:uniqueId val="{00000008-6B0A-4B72-A5F2-F4E86211DEBE}"/>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66044246261791"/>
          <c:y val="0.12669030336053225"/>
          <c:w val="0.6598893033558868"/>
          <c:h val="0.72979590853841003"/>
        </c:manualLayout>
      </c:layout>
      <c:barChart>
        <c:barDir val="bar"/>
        <c:grouping val="stacked"/>
        <c:varyColors val="0"/>
        <c:ser>
          <c:idx val="0"/>
          <c:order val="0"/>
          <c:tx>
            <c:strRef>
              <c:f>'6-5競争優位性・提供製品・サービス提供先別'!$N$5</c:f>
              <c:strCache>
                <c:ptCount val="1"/>
                <c:pt idx="0">
                  <c:v>優位</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'6-5競争優位性・提供製品・サービス提供先別'!$M$14:$M$20</c:f>
              <c:strCache>
                <c:ptCount val="7"/>
                <c:pt idx="0">
                  <c:v>技術開発力（n=69）</c:v>
                </c:pt>
                <c:pt idx="1">
                  <c:v>製品・サービスの品質（n=69）</c:v>
                </c:pt>
                <c:pt idx="2">
                  <c:v>現場力（現場の課題発見力・問題解決力）（n=68）</c:v>
                </c:pt>
                <c:pt idx="3">
                  <c:v>製品・サービスのコスト（n=68）</c:v>
                </c:pt>
                <c:pt idx="4">
                  <c:v>変化に対する対応力（n=68）</c:v>
                </c:pt>
                <c:pt idx="5">
                  <c:v>商品企画力・マーケティング力（n=68）</c:v>
                </c:pt>
                <c:pt idx="6">
                  <c:v>生産自動化・省力化（n=68）</c:v>
                </c:pt>
              </c:strCache>
            </c:strRef>
          </c:cat>
          <c:val>
            <c:numRef>
              <c:f>'6-5競争優位性・提供製品・サービス提供先別'!$N$14:$N$20</c:f>
              <c:numCache>
                <c:formatCode>0.0%</c:formatCode>
                <c:ptCount val="7"/>
                <c:pt idx="0">
                  <c:v>0.18840579710144928</c:v>
                </c:pt>
                <c:pt idx="1">
                  <c:v>0.13043478260869565</c:v>
                </c:pt>
                <c:pt idx="2">
                  <c:v>0.13235294117647059</c:v>
                </c:pt>
                <c:pt idx="3">
                  <c:v>0.16176470588235295</c:v>
                </c:pt>
                <c:pt idx="4">
                  <c:v>8.8235294117647065E-2</c:v>
                </c:pt>
                <c:pt idx="5">
                  <c:v>5.8823529411764705E-2</c:v>
                </c:pt>
                <c:pt idx="6">
                  <c:v>1.4705882352941176E-2</c:v>
                </c:pt>
              </c:numCache>
            </c:numRef>
          </c:val>
          <c:extLst>
            <c:ext xmlns:c16="http://schemas.microsoft.com/office/drawing/2014/chart" uri="{C3380CC4-5D6E-409C-BE32-E72D297353CC}">
              <c16:uniqueId val="{00000001-6719-4699-AB02-F7FB5D154992}"/>
            </c:ext>
          </c:extLst>
        </c:ser>
        <c:ser>
          <c:idx val="2"/>
          <c:order val="1"/>
          <c:tx>
            <c:strRef>
              <c:f>'6-5競争優位性・提供製品・サービス提供先別'!$O$5</c:f>
              <c:strCache>
                <c:ptCount val="1"/>
                <c:pt idx="0">
                  <c:v>やや優位</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'6-5競争優位性・提供製品・サービス提供先別'!$M$14:$M$20</c:f>
              <c:strCache>
                <c:ptCount val="7"/>
                <c:pt idx="0">
                  <c:v>技術開発力（n=69）</c:v>
                </c:pt>
                <c:pt idx="1">
                  <c:v>製品・サービスの品質（n=69）</c:v>
                </c:pt>
                <c:pt idx="2">
                  <c:v>現場力（現場の課題発見力・問題解決力）（n=68）</c:v>
                </c:pt>
                <c:pt idx="3">
                  <c:v>製品・サービスのコスト（n=68）</c:v>
                </c:pt>
                <c:pt idx="4">
                  <c:v>変化に対する対応力（n=68）</c:v>
                </c:pt>
                <c:pt idx="5">
                  <c:v>商品企画力・マーケティング力（n=68）</c:v>
                </c:pt>
                <c:pt idx="6">
                  <c:v>生産自動化・省力化（n=68）</c:v>
                </c:pt>
              </c:strCache>
            </c:strRef>
          </c:cat>
          <c:val>
            <c:numRef>
              <c:f>'6-5競争優位性・提供製品・サービス提供先別'!$O$14:$O$20</c:f>
              <c:numCache>
                <c:formatCode>0.0%</c:formatCode>
                <c:ptCount val="7"/>
                <c:pt idx="0">
                  <c:v>0.33333333333333331</c:v>
                </c:pt>
                <c:pt idx="1">
                  <c:v>0.34782608695652173</c:v>
                </c:pt>
                <c:pt idx="2">
                  <c:v>0.29411764705882354</c:v>
                </c:pt>
                <c:pt idx="3">
                  <c:v>0.17647058823529413</c:v>
                </c:pt>
                <c:pt idx="4">
                  <c:v>0.36764705882352944</c:v>
                </c:pt>
                <c:pt idx="5">
                  <c:v>8.8235294117647065E-2</c:v>
                </c:pt>
                <c:pt idx="6">
                  <c:v>0.13235294117647059</c:v>
                </c:pt>
              </c:numCache>
            </c:numRef>
          </c:val>
          <c:extLst>
            <c:ext xmlns:c16="http://schemas.microsoft.com/office/drawing/2014/chart" uri="{C3380CC4-5D6E-409C-BE32-E72D297353CC}">
              <c16:uniqueId val="{00000002-6719-4699-AB02-F7FB5D154992}"/>
            </c:ext>
          </c:extLst>
        </c:ser>
        <c:ser>
          <c:idx val="1"/>
          <c:order val="2"/>
          <c:tx>
            <c:strRef>
              <c:f>'6-5競争優位性・提供製品・サービス提供先別'!$P$5</c:f>
              <c:strCache>
                <c:ptCount val="1"/>
                <c:pt idx="0">
                  <c:v>同等</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'6-5競争優位性・提供製品・サービス提供先別'!$M$14:$M$20</c:f>
              <c:strCache>
                <c:ptCount val="7"/>
                <c:pt idx="0">
                  <c:v>技術開発力（n=69）</c:v>
                </c:pt>
                <c:pt idx="1">
                  <c:v>製品・サービスの品質（n=69）</c:v>
                </c:pt>
                <c:pt idx="2">
                  <c:v>現場力（現場の課題発見力・問題解決力）（n=68）</c:v>
                </c:pt>
                <c:pt idx="3">
                  <c:v>製品・サービスのコスト（n=68）</c:v>
                </c:pt>
                <c:pt idx="4">
                  <c:v>変化に対する対応力（n=68）</c:v>
                </c:pt>
                <c:pt idx="5">
                  <c:v>商品企画力・マーケティング力（n=68）</c:v>
                </c:pt>
                <c:pt idx="6">
                  <c:v>生産自動化・省力化（n=68）</c:v>
                </c:pt>
              </c:strCache>
            </c:strRef>
          </c:cat>
          <c:val>
            <c:numRef>
              <c:f>'6-5競争優位性・提供製品・サービス提供先別'!$P$14:$P$20</c:f>
              <c:numCache>
                <c:formatCode>0.0%</c:formatCode>
                <c:ptCount val="7"/>
                <c:pt idx="0">
                  <c:v>0.33333333333333331</c:v>
                </c:pt>
                <c:pt idx="1">
                  <c:v>0.43478260869565216</c:v>
                </c:pt>
                <c:pt idx="2">
                  <c:v>0.44117647058823528</c:v>
                </c:pt>
                <c:pt idx="3">
                  <c:v>0.45588235294117646</c:v>
                </c:pt>
                <c:pt idx="4">
                  <c:v>0.41176470588235292</c:v>
                </c:pt>
                <c:pt idx="5">
                  <c:v>0.54411764705882348</c:v>
                </c:pt>
                <c:pt idx="6">
                  <c:v>0.52941176470588236</c:v>
                </c:pt>
              </c:numCache>
            </c:numRef>
          </c:val>
          <c:extLst>
            <c:ext xmlns:c16="http://schemas.microsoft.com/office/drawing/2014/chart" uri="{C3380CC4-5D6E-409C-BE32-E72D297353CC}">
              <c16:uniqueId val="{00000003-6719-4699-AB02-F7FB5D154992}"/>
            </c:ext>
          </c:extLst>
        </c:ser>
        <c:ser>
          <c:idx val="3"/>
          <c:order val="3"/>
          <c:tx>
            <c:strRef>
              <c:f>'6-5競争優位性・提供製品・サービス提供先別'!$Q$5</c:f>
              <c:strCache>
                <c:ptCount val="1"/>
                <c:pt idx="0">
                  <c:v>やや劣位</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'6-5競争優位性・提供製品・サービス提供先別'!$M$14:$M$20</c:f>
              <c:strCache>
                <c:ptCount val="7"/>
                <c:pt idx="0">
                  <c:v>技術開発力（n=69）</c:v>
                </c:pt>
                <c:pt idx="1">
                  <c:v>製品・サービスの品質（n=69）</c:v>
                </c:pt>
                <c:pt idx="2">
                  <c:v>現場力（現場の課題発見力・問題解決力）（n=68）</c:v>
                </c:pt>
                <c:pt idx="3">
                  <c:v>製品・サービスのコスト（n=68）</c:v>
                </c:pt>
                <c:pt idx="4">
                  <c:v>変化に対する対応力（n=68）</c:v>
                </c:pt>
                <c:pt idx="5">
                  <c:v>商品企画力・マーケティング力（n=68）</c:v>
                </c:pt>
                <c:pt idx="6">
                  <c:v>生産自動化・省力化（n=68）</c:v>
                </c:pt>
              </c:strCache>
            </c:strRef>
          </c:cat>
          <c:val>
            <c:numRef>
              <c:f>'6-5競争優位性・提供製品・サービス提供先別'!$Q$14:$Q$20</c:f>
              <c:numCache>
                <c:formatCode>0.0%</c:formatCode>
                <c:ptCount val="7"/>
                <c:pt idx="0">
                  <c:v>0.10144927536231885</c:v>
                </c:pt>
                <c:pt idx="1">
                  <c:v>8.6956521739130432E-2</c:v>
                </c:pt>
                <c:pt idx="2">
                  <c:v>0.11764705882352941</c:v>
                </c:pt>
                <c:pt idx="3">
                  <c:v>0.17647058823529413</c:v>
                </c:pt>
                <c:pt idx="4">
                  <c:v>0.11764705882352941</c:v>
                </c:pt>
                <c:pt idx="5">
                  <c:v>0.23529411764705882</c:v>
                </c:pt>
                <c:pt idx="6">
                  <c:v>0.25</c:v>
                </c:pt>
              </c:numCache>
            </c:numRef>
          </c:val>
          <c:extLst>
            <c:ext xmlns:c16="http://schemas.microsoft.com/office/drawing/2014/chart" uri="{C3380CC4-5D6E-409C-BE32-E72D297353CC}">
              <c16:uniqueId val="{00000004-6719-4699-AB02-F7FB5D154992}"/>
            </c:ext>
          </c:extLst>
        </c:ser>
        <c:ser>
          <c:idx val="4"/>
          <c:order val="4"/>
          <c:tx>
            <c:strRef>
              <c:f>'6-5競争優位性・提供製品・サービス提供先別'!$R$5</c:f>
              <c:strCache>
                <c:ptCount val="1"/>
                <c:pt idx="0">
                  <c:v>劣位</c:v>
                </c:pt>
              </c:strCache>
            </c:strRef>
          </c:tx>
          <c:spPr>
            <a:solidFill>
              <a:schemeClr val="accent6">
                <a:lumMod val="60000"/>
                <a:lumOff val="40000"/>
              </a:schemeClr>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6719-4699-AB02-F7FB5D154992}"/>
                </c:ext>
              </c:extLst>
            </c:dLbl>
            <c:dLbl>
              <c:idx val="2"/>
              <c:delete val="1"/>
              <c:extLst>
                <c:ext xmlns:c15="http://schemas.microsoft.com/office/drawing/2012/chart" uri="{CE6537A1-D6FC-4f65-9D91-7224C49458BB}"/>
                <c:ext xmlns:c16="http://schemas.microsoft.com/office/drawing/2014/chart" uri="{C3380CC4-5D6E-409C-BE32-E72D297353CC}">
                  <c16:uniqueId val="{00000006-6719-4699-AB02-F7FB5D154992}"/>
                </c:ext>
              </c:extLst>
            </c:dLbl>
            <c:dLbl>
              <c:idx val="4"/>
              <c:delete val="1"/>
              <c:extLst>
                <c:ext xmlns:c15="http://schemas.microsoft.com/office/drawing/2012/chart" uri="{CE6537A1-D6FC-4f65-9D91-7224C49458BB}"/>
                <c:ext xmlns:c16="http://schemas.microsoft.com/office/drawing/2014/chart" uri="{C3380CC4-5D6E-409C-BE32-E72D297353CC}">
                  <c16:uniqueId val="{00000007-6719-4699-AB02-F7FB5D154992}"/>
                </c:ext>
              </c:extLst>
            </c:dLbl>
            <c:dLbl>
              <c:idx val="6"/>
              <c:layout>
                <c:manualLayout>
                  <c:x val="1.5432098765432098E-3"/>
                  <c:y val="2.108661876911502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719-4699-AB02-F7FB5D154992}"/>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'6-5競争優位性・提供製品・サービス提供先別'!$M$14:$M$20</c:f>
              <c:strCache>
                <c:ptCount val="7"/>
                <c:pt idx="0">
                  <c:v>技術開発力（n=69）</c:v>
                </c:pt>
                <c:pt idx="1">
                  <c:v>製品・サービスの品質（n=69）</c:v>
                </c:pt>
                <c:pt idx="2">
                  <c:v>現場力（現場の課題発見力・問題解決力）（n=68）</c:v>
                </c:pt>
                <c:pt idx="3">
                  <c:v>製品・サービスのコスト（n=68）</c:v>
                </c:pt>
                <c:pt idx="4">
                  <c:v>変化に対する対応力（n=68）</c:v>
                </c:pt>
                <c:pt idx="5">
                  <c:v>商品企画力・マーケティング力（n=68）</c:v>
                </c:pt>
                <c:pt idx="6">
                  <c:v>生産自動化・省力化（n=68）</c:v>
                </c:pt>
              </c:strCache>
            </c:strRef>
          </c:cat>
          <c:val>
            <c:numRef>
              <c:f>'6-5競争優位性・提供製品・サービス提供先別'!$R$14:$R$20</c:f>
              <c:numCache>
                <c:formatCode>0.0%</c:formatCode>
                <c:ptCount val="7"/>
                <c:pt idx="0">
                  <c:v>4.3478260869565216E-2</c:v>
                </c:pt>
                <c:pt idx="1">
                  <c:v>0</c:v>
                </c:pt>
                <c:pt idx="2">
                  <c:v>1.4705882352941176E-2</c:v>
                </c:pt>
                <c:pt idx="3">
                  <c:v>2.9411764705882353E-2</c:v>
                </c:pt>
                <c:pt idx="4">
                  <c:v>1.4705882352941176E-2</c:v>
                </c:pt>
                <c:pt idx="5">
                  <c:v>7.3529411764705885E-2</c:v>
                </c:pt>
                <c:pt idx="6">
                  <c:v>7.3529411764705885E-2</c:v>
                </c:pt>
              </c:numCache>
            </c:numRef>
          </c:val>
          <c:extLst>
            <c:ext xmlns:c16="http://schemas.microsoft.com/office/drawing/2014/chart" uri="{C3380CC4-5D6E-409C-BE32-E72D297353CC}">
              <c16:uniqueId val="{00000009-6719-4699-AB02-F7FB5D154992}"/>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21211979412071"/>
          <c:y val="0.12669030336053225"/>
          <c:w val="0.66033771601287627"/>
          <c:h val="0.72979590853841003"/>
        </c:manualLayout>
      </c:layout>
      <c:barChart>
        <c:barDir val="bar"/>
        <c:grouping val="stacked"/>
        <c:varyColors val="0"/>
        <c:ser>
          <c:idx val="0"/>
          <c:order val="0"/>
          <c:tx>
            <c:strRef>
              <c:f>'6-5競争優位性・提供製品・サービス提供先別'!$N$5</c:f>
              <c:strCache>
                <c:ptCount val="1"/>
                <c:pt idx="0">
                  <c:v>優位</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'6-5競争優位性・提供製品・サービス提供先別'!$M$22:$M$28</c:f>
              <c:strCache>
                <c:ptCount val="7"/>
                <c:pt idx="0">
                  <c:v>技術開発力（n=860）</c:v>
                </c:pt>
                <c:pt idx="1">
                  <c:v>製品・サービスの品質（n=859）</c:v>
                </c:pt>
                <c:pt idx="2">
                  <c:v>現場力（現場の課題発見力・問題解決力）（n=852）</c:v>
                </c:pt>
                <c:pt idx="3">
                  <c:v>製品・サービスのコスト（n=856）</c:v>
                </c:pt>
                <c:pt idx="4">
                  <c:v>変化に対する対応力（n=852）</c:v>
                </c:pt>
                <c:pt idx="5">
                  <c:v>商品企画力・マーケティング力（n=850）</c:v>
                </c:pt>
                <c:pt idx="6">
                  <c:v>生産自動化・省力化（n=844）</c:v>
                </c:pt>
              </c:strCache>
            </c:strRef>
          </c:cat>
          <c:val>
            <c:numRef>
              <c:f>'6-5競争優位性・提供製品・サービス提供先別'!$N$22:$N$28</c:f>
              <c:numCache>
                <c:formatCode>0.0%</c:formatCode>
                <c:ptCount val="7"/>
                <c:pt idx="0">
                  <c:v>0.1744186046511628</c:v>
                </c:pt>
                <c:pt idx="1">
                  <c:v>0.14318975552968569</c:v>
                </c:pt>
                <c:pt idx="2">
                  <c:v>0.12793427230046947</c:v>
                </c:pt>
                <c:pt idx="3">
                  <c:v>9.2289719626168221E-2</c:v>
                </c:pt>
                <c:pt idx="4">
                  <c:v>9.154929577464789E-2</c:v>
                </c:pt>
                <c:pt idx="5">
                  <c:v>3.2941176470588238E-2</c:v>
                </c:pt>
                <c:pt idx="6">
                  <c:v>2.843601895734597E-2</c:v>
                </c:pt>
              </c:numCache>
            </c:numRef>
          </c:val>
          <c:extLst>
            <c:ext xmlns:c16="http://schemas.microsoft.com/office/drawing/2014/chart" uri="{C3380CC4-5D6E-409C-BE32-E72D297353CC}">
              <c16:uniqueId val="{00000000-FB56-497C-8C6D-B1CF39D50921}"/>
            </c:ext>
          </c:extLst>
        </c:ser>
        <c:ser>
          <c:idx val="2"/>
          <c:order val="1"/>
          <c:tx>
            <c:strRef>
              <c:f>'6-5競争優位性・提供製品・サービス提供先別'!$O$5</c:f>
              <c:strCache>
                <c:ptCount val="1"/>
                <c:pt idx="0">
                  <c:v>やや優位</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'6-5競争優位性・提供製品・サービス提供先別'!$M$22:$M$28</c:f>
              <c:strCache>
                <c:ptCount val="7"/>
                <c:pt idx="0">
                  <c:v>技術開発力（n=860）</c:v>
                </c:pt>
                <c:pt idx="1">
                  <c:v>製品・サービスの品質（n=859）</c:v>
                </c:pt>
                <c:pt idx="2">
                  <c:v>現場力（現場の課題発見力・問題解決力）（n=852）</c:v>
                </c:pt>
                <c:pt idx="3">
                  <c:v>製品・サービスのコスト（n=856）</c:v>
                </c:pt>
                <c:pt idx="4">
                  <c:v>変化に対する対応力（n=852）</c:v>
                </c:pt>
                <c:pt idx="5">
                  <c:v>商品企画力・マーケティング力（n=850）</c:v>
                </c:pt>
                <c:pt idx="6">
                  <c:v>生産自動化・省力化（n=844）</c:v>
                </c:pt>
              </c:strCache>
            </c:strRef>
          </c:cat>
          <c:val>
            <c:numRef>
              <c:f>'6-5競争優位性・提供製品・サービス提供先別'!$O$22:$O$28</c:f>
              <c:numCache>
                <c:formatCode>0.0%</c:formatCode>
                <c:ptCount val="7"/>
                <c:pt idx="0">
                  <c:v>0.35116279069767442</c:v>
                </c:pt>
                <c:pt idx="1">
                  <c:v>0.38416763678696159</c:v>
                </c:pt>
                <c:pt idx="2">
                  <c:v>0.32863849765258218</c:v>
                </c:pt>
                <c:pt idx="3">
                  <c:v>0.30607476635514019</c:v>
                </c:pt>
                <c:pt idx="4">
                  <c:v>0.318075117370892</c:v>
                </c:pt>
                <c:pt idx="5">
                  <c:v>0.12235294117647059</c:v>
                </c:pt>
                <c:pt idx="6">
                  <c:v>9.004739336492891E-2</c:v>
                </c:pt>
              </c:numCache>
            </c:numRef>
          </c:val>
          <c:extLst>
            <c:ext xmlns:c16="http://schemas.microsoft.com/office/drawing/2014/chart" uri="{C3380CC4-5D6E-409C-BE32-E72D297353CC}">
              <c16:uniqueId val="{00000001-FB56-497C-8C6D-B1CF39D50921}"/>
            </c:ext>
          </c:extLst>
        </c:ser>
        <c:ser>
          <c:idx val="1"/>
          <c:order val="2"/>
          <c:tx>
            <c:strRef>
              <c:f>'6-5競争優位性・提供製品・サービス提供先別'!$P$5</c:f>
              <c:strCache>
                <c:ptCount val="1"/>
                <c:pt idx="0">
                  <c:v>同等</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'6-5競争優位性・提供製品・サービス提供先別'!$M$22:$M$28</c:f>
              <c:strCache>
                <c:ptCount val="7"/>
                <c:pt idx="0">
                  <c:v>技術開発力（n=860）</c:v>
                </c:pt>
                <c:pt idx="1">
                  <c:v>製品・サービスの品質（n=859）</c:v>
                </c:pt>
                <c:pt idx="2">
                  <c:v>現場力（現場の課題発見力・問題解決力）（n=852）</c:v>
                </c:pt>
                <c:pt idx="3">
                  <c:v>製品・サービスのコスト（n=856）</c:v>
                </c:pt>
                <c:pt idx="4">
                  <c:v>変化に対する対応力（n=852）</c:v>
                </c:pt>
                <c:pt idx="5">
                  <c:v>商品企画力・マーケティング力（n=850）</c:v>
                </c:pt>
                <c:pt idx="6">
                  <c:v>生産自動化・省力化（n=844）</c:v>
                </c:pt>
              </c:strCache>
            </c:strRef>
          </c:cat>
          <c:val>
            <c:numRef>
              <c:f>'6-5競争優位性・提供製品・サービス提供先別'!$P$22:$P$28</c:f>
              <c:numCache>
                <c:formatCode>0.0%</c:formatCode>
                <c:ptCount val="7"/>
                <c:pt idx="0">
                  <c:v>0.36976744186046512</c:v>
                </c:pt>
                <c:pt idx="1">
                  <c:v>0.42724097788125726</c:v>
                </c:pt>
                <c:pt idx="2">
                  <c:v>0.40375586854460094</c:v>
                </c:pt>
                <c:pt idx="3">
                  <c:v>0.44976635514018692</c:v>
                </c:pt>
                <c:pt idx="4">
                  <c:v>0.40140845070422537</c:v>
                </c:pt>
                <c:pt idx="5">
                  <c:v>0.42470588235294116</c:v>
                </c:pt>
                <c:pt idx="6">
                  <c:v>0.476303317535545</c:v>
                </c:pt>
              </c:numCache>
            </c:numRef>
          </c:val>
          <c:extLst>
            <c:ext xmlns:c16="http://schemas.microsoft.com/office/drawing/2014/chart" uri="{C3380CC4-5D6E-409C-BE32-E72D297353CC}">
              <c16:uniqueId val="{00000002-FB56-497C-8C6D-B1CF39D50921}"/>
            </c:ext>
          </c:extLst>
        </c:ser>
        <c:ser>
          <c:idx val="3"/>
          <c:order val="3"/>
          <c:tx>
            <c:strRef>
              <c:f>'6-5競争優位性・提供製品・サービス提供先別'!$Q$5</c:f>
              <c:strCache>
                <c:ptCount val="1"/>
                <c:pt idx="0">
                  <c:v>やや劣位</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'6-5競争優位性・提供製品・サービス提供先別'!$M$22:$M$28</c:f>
              <c:strCache>
                <c:ptCount val="7"/>
                <c:pt idx="0">
                  <c:v>技術開発力（n=860）</c:v>
                </c:pt>
                <c:pt idx="1">
                  <c:v>製品・サービスの品質（n=859）</c:v>
                </c:pt>
                <c:pt idx="2">
                  <c:v>現場力（現場の課題発見力・問題解決力）（n=852）</c:v>
                </c:pt>
                <c:pt idx="3">
                  <c:v>製品・サービスのコスト（n=856）</c:v>
                </c:pt>
                <c:pt idx="4">
                  <c:v>変化に対する対応力（n=852）</c:v>
                </c:pt>
                <c:pt idx="5">
                  <c:v>商品企画力・マーケティング力（n=850）</c:v>
                </c:pt>
                <c:pt idx="6">
                  <c:v>生産自動化・省力化（n=844）</c:v>
                </c:pt>
              </c:strCache>
            </c:strRef>
          </c:cat>
          <c:val>
            <c:numRef>
              <c:f>'6-5競争優位性・提供製品・サービス提供先別'!$Q$22:$Q$28</c:f>
              <c:numCache>
                <c:formatCode>0.0%</c:formatCode>
                <c:ptCount val="7"/>
                <c:pt idx="0">
                  <c:v>8.2558139534883723E-2</c:v>
                </c:pt>
                <c:pt idx="1">
                  <c:v>3.7252619324796274E-2</c:v>
                </c:pt>
                <c:pt idx="2">
                  <c:v>0.11971830985915492</c:v>
                </c:pt>
                <c:pt idx="3">
                  <c:v>0.1425233644859813</c:v>
                </c:pt>
                <c:pt idx="4">
                  <c:v>0.16079812206572769</c:v>
                </c:pt>
                <c:pt idx="5">
                  <c:v>0.32470588235294118</c:v>
                </c:pt>
                <c:pt idx="6">
                  <c:v>0.30450236966824645</c:v>
                </c:pt>
              </c:numCache>
            </c:numRef>
          </c:val>
          <c:extLst>
            <c:ext xmlns:c16="http://schemas.microsoft.com/office/drawing/2014/chart" uri="{C3380CC4-5D6E-409C-BE32-E72D297353CC}">
              <c16:uniqueId val="{00000003-FB56-497C-8C6D-B1CF39D50921}"/>
            </c:ext>
          </c:extLst>
        </c:ser>
        <c:ser>
          <c:idx val="4"/>
          <c:order val="4"/>
          <c:tx>
            <c:strRef>
              <c:f>'6-5競争優位性・提供製品・サービス提供先別'!$R$5</c:f>
              <c:strCache>
                <c:ptCount val="1"/>
                <c:pt idx="0">
                  <c:v>劣位</c:v>
                </c:pt>
              </c:strCache>
            </c:strRef>
          </c:tx>
          <c:spPr>
            <a:solidFill>
              <a:schemeClr val="accent6">
                <a:lumMod val="60000"/>
                <a:lumOff val="40000"/>
              </a:schemeClr>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FB56-497C-8C6D-B1CF39D50921}"/>
                </c:ext>
              </c:extLst>
            </c:dLbl>
            <c:dLbl>
              <c:idx val="3"/>
              <c:delete val="1"/>
              <c:extLst>
                <c:ext xmlns:c15="http://schemas.microsoft.com/office/drawing/2012/chart" uri="{CE6537A1-D6FC-4f65-9D91-7224C49458BB}"/>
                <c:ext xmlns:c16="http://schemas.microsoft.com/office/drawing/2014/chart" uri="{C3380CC4-5D6E-409C-BE32-E72D297353CC}">
                  <c16:uniqueId val="{00000005-FB56-497C-8C6D-B1CF39D50921}"/>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'6-5競争優位性・提供製品・サービス提供先別'!$M$22:$M$28</c:f>
              <c:strCache>
                <c:ptCount val="7"/>
                <c:pt idx="0">
                  <c:v>技術開発力（n=860）</c:v>
                </c:pt>
                <c:pt idx="1">
                  <c:v>製品・サービスの品質（n=859）</c:v>
                </c:pt>
                <c:pt idx="2">
                  <c:v>現場力（現場の課題発見力・問題解決力）（n=852）</c:v>
                </c:pt>
                <c:pt idx="3">
                  <c:v>製品・サービスのコスト（n=856）</c:v>
                </c:pt>
                <c:pt idx="4">
                  <c:v>変化に対する対応力（n=852）</c:v>
                </c:pt>
                <c:pt idx="5">
                  <c:v>商品企画力・マーケティング力（n=850）</c:v>
                </c:pt>
                <c:pt idx="6">
                  <c:v>生産自動化・省力化（n=844）</c:v>
                </c:pt>
              </c:strCache>
            </c:strRef>
          </c:cat>
          <c:val>
            <c:numRef>
              <c:f>'6-5競争優位性・提供製品・サービス提供先別'!$R$22:$R$28</c:f>
              <c:numCache>
                <c:formatCode>0.0%</c:formatCode>
                <c:ptCount val="7"/>
                <c:pt idx="0">
                  <c:v>2.2093023255813953E-2</c:v>
                </c:pt>
                <c:pt idx="1">
                  <c:v>8.1490104772991845E-3</c:v>
                </c:pt>
                <c:pt idx="2">
                  <c:v>1.9953051643192488E-2</c:v>
                </c:pt>
                <c:pt idx="3">
                  <c:v>9.3457943925233638E-3</c:v>
                </c:pt>
                <c:pt idx="4">
                  <c:v>2.8169014084507043E-2</c:v>
                </c:pt>
                <c:pt idx="5">
                  <c:v>9.5294117647058821E-2</c:v>
                </c:pt>
                <c:pt idx="6">
                  <c:v>0.10071090047393365</c:v>
                </c:pt>
              </c:numCache>
            </c:numRef>
          </c:val>
          <c:extLst>
            <c:ext xmlns:c16="http://schemas.microsoft.com/office/drawing/2014/chart" uri="{C3380CC4-5D6E-409C-BE32-E72D297353CC}">
              <c16:uniqueId val="{00000006-FB56-497C-8C6D-B1CF39D5092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0820452999"/>
          <c:y val="0.88013079607890099"/>
          <c:w val="0.6495926898026636"/>
          <c:h val="0.1131358974358974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58897413703757"/>
          <c:y val="0.15068407960199004"/>
          <c:w val="0.78069115426740276"/>
          <c:h val="0.58998315509068833"/>
        </c:manualLayout>
      </c:layout>
      <c:barChart>
        <c:barDir val="bar"/>
        <c:grouping val="percentStacked"/>
        <c:varyColors val="0"/>
        <c:ser>
          <c:idx val="0"/>
          <c:order val="0"/>
          <c:tx>
            <c:strRef>
              <c:f>'7-1取引形態'!$F$4</c:f>
              <c:strCache>
                <c:ptCount val="1"/>
                <c:pt idx="0">
                  <c:v>垂直統合型の事業が中心</c:v>
                </c:pt>
              </c:strCache>
            </c:strRef>
          </c:tx>
          <c:spPr>
            <a:solidFill>
              <a:srgbClr val="F4B183"/>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'7-1取引形態'!$C$5:$C$8</c:f>
              <c:strCache>
                <c:ptCount val="2"/>
                <c:pt idx="0">
                  <c:v>現在 (N=1166)</c:v>
                </c:pt>
                <c:pt idx="1">
                  <c:v>5年後 (N=1122)</c:v>
                </c:pt>
              </c:strCache>
            </c:strRef>
          </c:cat>
          <c:val>
            <c:numRef>
              <c:f>'7-1取引形態'!$F$5:$F$8</c:f>
              <c:numCache>
                <c:formatCode>0.0%</c:formatCode>
                <c:ptCount val="2"/>
                <c:pt idx="0">
                  <c:v>0.22298456260720412</c:v>
                </c:pt>
                <c:pt idx="1">
                  <c:v>0.11586452762923351</c:v>
                </c:pt>
              </c:numCache>
            </c:numRef>
          </c:val>
          <c:extLst>
            <c:ext xmlns:c16="http://schemas.microsoft.com/office/drawing/2014/chart" uri="{C3380CC4-5D6E-409C-BE32-E72D297353CC}">
              <c16:uniqueId val="{00000000-3B0C-4E88-9698-A8BFACF99175}"/>
            </c:ext>
          </c:extLst>
        </c:ser>
        <c:ser>
          <c:idx val="1"/>
          <c:order val="1"/>
          <c:tx>
            <c:strRef>
              <c:f>'7-1取引形態'!$G$4</c:f>
              <c:strCache>
                <c:ptCount val="1"/>
                <c:pt idx="0">
                  <c:v>どちらかというと垂直統合型の事業が多い</c:v>
                </c:pt>
              </c:strCache>
            </c:strRef>
          </c:tx>
          <c:spPr>
            <a:solidFill>
              <a:srgbClr val="F8CBAD"/>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'7-1取引形態'!$C$5:$C$8</c:f>
              <c:strCache>
                <c:ptCount val="2"/>
                <c:pt idx="0">
                  <c:v>現在 (N=1166)</c:v>
                </c:pt>
                <c:pt idx="1">
                  <c:v>5年後 (N=1122)</c:v>
                </c:pt>
              </c:strCache>
            </c:strRef>
          </c:cat>
          <c:val>
            <c:numRef>
              <c:f>'7-1取引形態'!$G$5:$G$8</c:f>
              <c:numCache>
                <c:formatCode>0.0%</c:formatCode>
                <c:ptCount val="2"/>
                <c:pt idx="0">
                  <c:v>0.24614065180102915</c:v>
                </c:pt>
                <c:pt idx="1">
                  <c:v>0.17290552584670232</c:v>
                </c:pt>
              </c:numCache>
            </c:numRef>
          </c:val>
          <c:extLst>
            <c:ext xmlns:c16="http://schemas.microsoft.com/office/drawing/2014/chart" uri="{C3380CC4-5D6E-409C-BE32-E72D297353CC}">
              <c16:uniqueId val="{00000001-3B0C-4E88-9698-A8BFACF99175}"/>
            </c:ext>
          </c:extLst>
        </c:ser>
        <c:ser>
          <c:idx val="2"/>
          <c:order val="2"/>
          <c:tx>
            <c:strRef>
              <c:f>'7-1取引形態'!$H$4</c:f>
              <c:strCache>
                <c:ptCount val="1"/>
                <c:pt idx="0">
                  <c:v>垂直統合型と水平分業型ほぼ半々</c:v>
                </c:pt>
              </c:strCache>
            </c:strRef>
          </c:tx>
          <c:spPr>
            <a:solidFill>
              <a:srgbClr val="FFFF99"/>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'7-1取引形態'!$C$5:$C$8</c:f>
              <c:strCache>
                <c:ptCount val="2"/>
                <c:pt idx="0">
                  <c:v>現在 (N=1166)</c:v>
                </c:pt>
                <c:pt idx="1">
                  <c:v>5年後 (N=1122)</c:v>
                </c:pt>
              </c:strCache>
            </c:strRef>
          </c:cat>
          <c:val>
            <c:numRef>
              <c:f>'7-1取引形態'!$H$5:$H$8</c:f>
              <c:numCache>
                <c:formatCode>0.0%</c:formatCode>
                <c:ptCount val="2"/>
                <c:pt idx="0">
                  <c:v>0.12778730703259006</c:v>
                </c:pt>
                <c:pt idx="1">
                  <c:v>0.25846702317290554</c:v>
                </c:pt>
              </c:numCache>
            </c:numRef>
          </c:val>
          <c:extLst>
            <c:ext xmlns:c16="http://schemas.microsoft.com/office/drawing/2014/chart" uri="{C3380CC4-5D6E-409C-BE32-E72D297353CC}">
              <c16:uniqueId val="{00000002-3B0C-4E88-9698-A8BFACF99175}"/>
            </c:ext>
          </c:extLst>
        </c:ser>
        <c:ser>
          <c:idx val="3"/>
          <c:order val="3"/>
          <c:tx>
            <c:strRef>
              <c:f>'7-1取引形態'!$I$4</c:f>
              <c:strCache>
                <c:ptCount val="1"/>
                <c:pt idx="0">
                  <c:v>どちらかというと水平分業型の事業が多い</c:v>
                </c:pt>
              </c:strCache>
            </c:strRef>
          </c:tx>
          <c:spPr>
            <a:solidFill>
              <a:srgbClr val="C6E0B4"/>
            </a:solidFill>
            <a:ln w="9525">
              <a:solidFill>
                <a:srgbClr val="000000"/>
              </a:solidFill>
            </a:ln>
          </c:spPr>
          <c:invertIfNegative val="0"/>
          <c:dLbls>
            <c:dLbl>
              <c:idx val="0"/>
              <c:layout>
                <c:manualLayout>
                  <c:x val="-1.0816000913008136E-16"/>
                  <c:y val="3.8394239181640758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3B0C-4E88-9698-A8BFACF99175}"/>
                </c:ext>
              </c:extLst>
            </c:dLbl>
            <c:dLbl>
              <c:idx val="1"/>
              <c:layout>
                <c:manualLayout>
                  <c:x val="2.6326852948690064E-3"/>
                  <c:y val="-5.3180852393450821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3B0C-4E88-9698-A8BFACF99175}"/>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'7-1取引形態'!$C$5:$C$8</c:f>
              <c:strCache>
                <c:ptCount val="2"/>
                <c:pt idx="0">
                  <c:v>現在 (N=1166)</c:v>
                </c:pt>
                <c:pt idx="1">
                  <c:v>5年後 (N=1122)</c:v>
                </c:pt>
              </c:strCache>
            </c:strRef>
          </c:cat>
          <c:val>
            <c:numRef>
              <c:f>'7-1取引形態'!$I$5:$I$8</c:f>
              <c:numCache>
                <c:formatCode>0.0%</c:formatCode>
                <c:ptCount val="2"/>
                <c:pt idx="0">
                  <c:v>0.12264150943396226</c:v>
                </c:pt>
                <c:pt idx="1">
                  <c:v>0.12923351158645277</c:v>
                </c:pt>
              </c:numCache>
            </c:numRef>
          </c:val>
          <c:extLst>
            <c:ext xmlns:c16="http://schemas.microsoft.com/office/drawing/2014/chart" uri="{C3380CC4-5D6E-409C-BE32-E72D297353CC}">
              <c16:uniqueId val="{00000005-3B0C-4E88-9698-A8BFACF99175}"/>
            </c:ext>
          </c:extLst>
        </c:ser>
        <c:ser>
          <c:idx val="4"/>
          <c:order val="4"/>
          <c:tx>
            <c:strRef>
              <c:f>'7-1取引形態'!$J$4</c:f>
              <c:strCache>
                <c:ptCount val="1"/>
                <c:pt idx="0">
                  <c:v>水平分業型の事業が中心</c:v>
                </c:pt>
              </c:strCache>
            </c:strRef>
          </c:tx>
          <c:spPr>
            <a:solidFill>
              <a:srgbClr val="A9D18E"/>
            </a:solidFill>
            <a:ln w="9525">
              <a:solidFill>
                <a:srgbClr val="000000"/>
              </a:solidFill>
            </a:ln>
          </c:spPr>
          <c:invertIfNegative val="0"/>
          <c:dLbls>
            <c:dLbl>
              <c:idx val="0"/>
              <c:layout>
                <c:manualLayout>
                  <c:x val="-1.1418484193901624E-3"/>
                  <c:y val="2.4035457106323245E-7"/>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3B0C-4E88-9698-A8BFACF99175}"/>
                </c:ext>
              </c:extLst>
            </c:dLbl>
            <c:dLbl>
              <c:idx val="1"/>
              <c:layout>
                <c:manualLayout>
                  <c:x val="-2.9339418855829943E-3"/>
                  <c:y val="-6.1047657504349857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3B0C-4E88-9698-A8BFACF99175}"/>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'7-1取引形態'!$C$5:$C$8</c:f>
              <c:strCache>
                <c:ptCount val="2"/>
                <c:pt idx="0">
                  <c:v>現在 (N=1166)</c:v>
                </c:pt>
                <c:pt idx="1">
                  <c:v>5年後 (N=1122)</c:v>
                </c:pt>
              </c:strCache>
            </c:strRef>
          </c:cat>
          <c:val>
            <c:numRef>
              <c:f>'7-1取引形態'!$J$5:$J$8</c:f>
              <c:numCache>
                <c:formatCode>0.0%</c:formatCode>
                <c:ptCount val="2"/>
                <c:pt idx="0">
                  <c:v>0.21355060034305318</c:v>
                </c:pt>
                <c:pt idx="1">
                  <c:v>0.22281639928698752</c:v>
                </c:pt>
              </c:numCache>
            </c:numRef>
          </c:val>
          <c:extLst>
            <c:ext xmlns:c16="http://schemas.microsoft.com/office/drawing/2014/chart" uri="{C3380CC4-5D6E-409C-BE32-E72D297353CC}">
              <c16:uniqueId val="{00000008-3B0C-4E88-9698-A8BFACF99175}"/>
            </c:ext>
          </c:extLst>
        </c:ser>
        <c:ser>
          <c:idx val="5"/>
          <c:order val="5"/>
          <c:tx>
            <c:strRef>
              <c:f>'7-1取引形態'!$K$4</c:f>
              <c:strCache>
                <c:ptCount val="1"/>
                <c:pt idx="0">
                  <c:v>わからない</c:v>
                </c:pt>
              </c:strCache>
            </c:strRef>
          </c:tx>
          <c:spPr>
            <a:solidFill>
              <a:sysClr val="window" lastClr="FFFFFF"/>
            </a:solidFill>
            <a:ln>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Lit>
              <c:ptCount val="2"/>
              <c:pt idx="0">
                <c:v>現在 (N=1166)</c:v>
              </c:pt>
              <c:pt idx="1">
                <c:v>5年後 (N=1122)</c:v>
              </c:pt>
              <c:extLst>
                <c:ext xmlns:c15="http://schemas.microsoft.com/office/drawing/2012/chart" uri="{02D57815-91ED-43cb-92C2-25804820EDAC}">
                  <c15:autoCat val="1"/>
                </c:ext>
              </c:extLst>
            </c:strLit>
          </c:cat>
          <c:val>
            <c:numRef>
              <c:f>'7-1取引形態'!$K$5:$K$8</c:f>
              <c:numCache>
                <c:formatCode>0.0%</c:formatCode>
                <c:ptCount val="2"/>
                <c:pt idx="0">
                  <c:v>6.6895368782161235E-2</c:v>
                </c:pt>
                <c:pt idx="1">
                  <c:v>0.10071301247771836</c:v>
                </c:pt>
              </c:numCache>
            </c:numRef>
          </c:val>
          <c:extLst>
            <c:ext xmlns:c16="http://schemas.microsoft.com/office/drawing/2014/chart" uri="{C3380CC4-5D6E-409C-BE32-E72D297353CC}">
              <c16:uniqueId val="{00000009-3B0C-4E88-9698-A8BFACF99175}"/>
            </c:ext>
          </c:extLst>
        </c:ser>
        <c:dLbls>
          <c:showLegendKey val="0"/>
          <c:showVal val="0"/>
          <c:showCatName val="0"/>
          <c:showSerName val="0"/>
          <c:showPercent val="0"/>
          <c:showBubbleSize val="0"/>
        </c:dLbls>
        <c:gapWidth val="100"/>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ysClr val="windowText" lastClr="000000">
              <a:lumMod val="50000"/>
              <a:lumOff val="50000"/>
            </a:sysClr>
          </a:solidFill>
        </a:ln>
      </c:spPr>
    </c:plotArea>
    <c:legend>
      <c:legendPos val="t"/>
      <c:layout>
        <c:manualLayout>
          <c:xMode val="edge"/>
          <c:yMode val="edge"/>
          <c:x val="8.4704454316091825E-3"/>
          <c:y val="0.82034334493513983"/>
          <c:w val="0.98706459362071264"/>
          <c:h val="0.12793458272463926"/>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55955907500716"/>
          <c:y val="5.9382867960246097E-2"/>
          <c:w val="0.69827909631961882"/>
          <c:h val="0.76992143871273067"/>
        </c:manualLayout>
      </c:layout>
      <c:barChart>
        <c:barDir val="bar"/>
        <c:grouping val="stacked"/>
        <c:varyColors val="0"/>
        <c:ser>
          <c:idx val="0"/>
          <c:order val="0"/>
          <c:tx>
            <c:strRef>
              <c:f>'1-4回答者の立場・位置づけ'!$H$4</c:f>
              <c:strCache>
                <c:ptCount val="1"/>
                <c:pt idx="0">
                  <c:v>会社全体</c:v>
                </c:pt>
              </c:strCache>
            </c:strRef>
          </c:tx>
          <c:spPr>
            <a:solidFill>
              <a:srgbClr val="8FAADC"/>
            </a:solidFill>
            <a:ln>
              <a:solidFill>
                <a:schemeClr val="tx1"/>
              </a:solidFill>
            </a:ln>
            <a:effectLst/>
          </c:spPr>
          <c:invertIfNegative val="0"/>
          <c:dLbls>
            <c:dLbl>
              <c:idx val="1"/>
              <c:layout>
                <c:manualLayout>
                  <c:x val="-5.9790892421638178E-4"/>
                  <c:y val="-4.1379818057527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3A-4041-8C90-17205A141CE4}"/>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'1-4回答者の立場・位置づけ'!$G$5:$G$9</c:f>
              <c:strCache>
                <c:ptCount val="5"/>
                <c:pt idx="0">
                  <c:v>A:ユーザー企業（n=325）</c:v>
                </c:pt>
                <c:pt idx="1">
                  <c:v>B:メーカー企業（n=267）</c:v>
                </c:pt>
                <c:pt idx="2">
                  <c:v>C:サブシステム提供企業（n=194）</c:v>
                </c:pt>
                <c:pt idx="3">
                  <c:v>D:サービス提供企業（n=388）</c:v>
                </c:pt>
                <c:pt idx="4">
                  <c:v>E:その他（n=40）</c:v>
                </c:pt>
              </c:strCache>
            </c:strRef>
          </c:cat>
          <c:val>
            <c:numRef>
              <c:f>'1-4回答者の立場・位置づけ'!$H$5:$H$9</c:f>
              <c:numCache>
                <c:formatCode>0.0%</c:formatCode>
                <c:ptCount val="5"/>
                <c:pt idx="0">
                  <c:v>0.88923076923076927</c:v>
                </c:pt>
                <c:pt idx="1">
                  <c:v>0.83520599250936334</c:v>
                </c:pt>
                <c:pt idx="2">
                  <c:v>0.87113402061855671</c:v>
                </c:pt>
                <c:pt idx="3">
                  <c:v>0.89690721649484539</c:v>
                </c:pt>
                <c:pt idx="4">
                  <c:v>0.95</c:v>
                </c:pt>
              </c:numCache>
            </c:numRef>
          </c:val>
          <c:extLst>
            <c:ext xmlns:c16="http://schemas.microsoft.com/office/drawing/2014/chart" uri="{C3380CC4-5D6E-409C-BE32-E72D297353CC}">
              <c16:uniqueId val="{00000001-D43A-4041-8C90-17205A141CE4}"/>
            </c:ext>
          </c:extLst>
        </c:ser>
        <c:ser>
          <c:idx val="2"/>
          <c:order val="1"/>
          <c:tx>
            <c:strRef>
              <c:f>'1-4回答者の立場・位置づけ'!$I$4</c:f>
              <c:strCache>
                <c:ptCount val="1"/>
                <c:pt idx="0">
                  <c:v>事業部門</c:v>
                </c:pt>
              </c:strCache>
            </c:strRef>
          </c:tx>
          <c:spPr>
            <a:solidFill>
              <a:srgbClr val="F4B183"/>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'1-4回答者の立場・位置づけ'!$G$5:$G$9</c:f>
              <c:strCache>
                <c:ptCount val="5"/>
                <c:pt idx="0">
                  <c:v>A:ユーザー企業（n=325）</c:v>
                </c:pt>
                <c:pt idx="1">
                  <c:v>B:メーカー企業（n=267）</c:v>
                </c:pt>
                <c:pt idx="2">
                  <c:v>C:サブシステム提供企業（n=194）</c:v>
                </c:pt>
                <c:pt idx="3">
                  <c:v>D:サービス提供企業（n=388）</c:v>
                </c:pt>
                <c:pt idx="4">
                  <c:v>E:その他（n=40）</c:v>
                </c:pt>
              </c:strCache>
            </c:strRef>
          </c:cat>
          <c:val>
            <c:numRef>
              <c:f>'1-4回答者の立場・位置づけ'!$I$5:$I$9</c:f>
              <c:numCache>
                <c:formatCode>0.0%</c:formatCode>
                <c:ptCount val="5"/>
                <c:pt idx="0">
                  <c:v>0.11076923076923077</c:v>
                </c:pt>
                <c:pt idx="1">
                  <c:v>0.16479400749063669</c:v>
                </c:pt>
                <c:pt idx="2">
                  <c:v>0.12886597938144329</c:v>
                </c:pt>
                <c:pt idx="3">
                  <c:v>0.10309278350515463</c:v>
                </c:pt>
                <c:pt idx="4">
                  <c:v>0.05</c:v>
                </c:pt>
              </c:numCache>
            </c:numRef>
          </c:val>
          <c:extLst>
            <c:ext xmlns:c16="http://schemas.microsoft.com/office/drawing/2014/chart" uri="{C3380CC4-5D6E-409C-BE32-E72D297353CC}">
              <c16:uniqueId val="{00000002-D43A-4041-8C90-17205A141CE4}"/>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majorUnit val="0.1"/>
      </c:valAx>
      <c:spPr>
        <a:noFill/>
        <a:ln w="12700">
          <a:solidFill>
            <a:schemeClr val="tx1">
              <a:lumMod val="50000"/>
              <a:lumOff val="50000"/>
            </a:schemeClr>
          </a:solidFill>
        </a:ln>
        <a:effectLst/>
      </c:spPr>
    </c:plotArea>
    <c:legend>
      <c:legendPos val="b"/>
      <c:layout>
        <c:manualLayout>
          <c:xMode val="edge"/>
          <c:yMode val="edge"/>
          <c:x val="0.14676700293057587"/>
          <c:y val="0.87767849818583366"/>
          <c:w val="0.74079030521572153"/>
          <c:h val="6.6474838302571379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7890324185342"/>
          <c:y val="0.12669030336053225"/>
          <c:w val="0.75037084257665143"/>
          <c:h val="0.65331528871391076"/>
        </c:manualLayout>
      </c:layout>
      <c:barChart>
        <c:barDir val="bar"/>
        <c:grouping val="stacked"/>
        <c:varyColors val="0"/>
        <c:ser>
          <c:idx val="0"/>
          <c:order val="0"/>
          <c:tx>
            <c:strRef>
              <c:f>'7-2取引形態・位置づけ'!$L$5</c:f>
              <c:strCache>
                <c:ptCount val="1"/>
                <c:pt idx="0">
                  <c:v>垂直統合型の事業が中心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'7-2取引形態・位置づけ'!$K$7:$K$10</c:f>
              <c:strCache>
                <c:ptCount val="4"/>
                <c:pt idx="0">
                  <c:v>ユーザー企業（n=311）</c:v>
                </c:pt>
                <c:pt idx="1">
                  <c:v>メーカー企業（n=259）</c:v>
                </c:pt>
                <c:pt idx="2">
                  <c:v>サブシステム提供企業（n=187）</c:v>
                </c:pt>
                <c:pt idx="3">
                  <c:v>サービス提供企業（n=372）</c:v>
                </c:pt>
              </c:strCache>
            </c:strRef>
          </c:cat>
          <c:val>
            <c:numRef>
              <c:f>'7-2取引形態・位置づけ'!$L$7:$L$10</c:f>
              <c:numCache>
                <c:formatCode>0.0%</c:formatCode>
                <c:ptCount val="4"/>
                <c:pt idx="0">
                  <c:v>0.24758842443729903</c:v>
                </c:pt>
                <c:pt idx="1">
                  <c:v>0.20849420849420849</c:v>
                </c:pt>
                <c:pt idx="2">
                  <c:v>0.19786096256684493</c:v>
                </c:pt>
                <c:pt idx="3">
                  <c:v>0.23655913978494625</c:v>
                </c:pt>
              </c:numCache>
            </c:numRef>
          </c:val>
          <c:extLst>
            <c:ext xmlns:c16="http://schemas.microsoft.com/office/drawing/2014/chart" uri="{C3380CC4-5D6E-409C-BE32-E72D297353CC}">
              <c16:uniqueId val="{00000000-6A4E-4690-8552-AAF69C3CDB46}"/>
            </c:ext>
          </c:extLst>
        </c:ser>
        <c:ser>
          <c:idx val="2"/>
          <c:order val="1"/>
          <c:tx>
            <c:strRef>
              <c:f>'7-2取引形態・位置づけ'!$M$5</c:f>
              <c:strCache>
                <c:ptCount val="1"/>
                <c:pt idx="0">
                  <c:v>どちらかというと垂直統合型の事業が多い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'7-2取引形態・位置づけ'!$K$7:$K$10</c:f>
              <c:strCache>
                <c:ptCount val="4"/>
                <c:pt idx="0">
                  <c:v>ユーザー企業（n=311）</c:v>
                </c:pt>
                <c:pt idx="1">
                  <c:v>メーカー企業（n=259）</c:v>
                </c:pt>
                <c:pt idx="2">
                  <c:v>サブシステム提供企業（n=187）</c:v>
                </c:pt>
                <c:pt idx="3">
                  <c:v>サービス提供企業（n=372）</c:v>
                </c:pt>
              </c:strCache>
            </c:strRef>
          </c:cat>
          <c:val>
            <c:numRef>
              <c:f>'7-2取引形態・位置づけ'!$M$7:$M$10</c:f>
              <c:numCache>
                <c:formatCode>0.0%</c:formatCode>
                <c:ptCount val="4"/>
                <c:pt idx="0">
                  <c:v>0.23151125401929259</c:v>
                </c:pt>
                <c:pt idx="1">
                  <c:v>0.26640926640926643</c:v>
                </c:pt>
                <c:pt idx="2">
                  <c:v>0.26203208556149732</c:v>
                </c:pt>
                <c:pt idx="3">
                  <c:v>0.23655913978494625</c:v>
                </c:pt>
              </c:numCache>
            </c:numRef>
          </c:val>
          <c:extLst>
            <c:ext xmlns:c16="http://schemas.microsoft.com/office/drawing/2014/chart" uri="{C3380CC4-5D6E-409C-BE32-E72D297353CC}">
              <c16:uniqueId val="{00000001-6A4E-4690-8552-AAF69C3CDB46}"/>
            </c:ext>
          </c:extLst>
        </c:ser>
        <c:ser>
          <c:idx val="1"/>
          <c:order val="2"/>
          <c:tx>
            <c:strRef>
              <c:f>'7-2取引形態・位置づけ'!$N$5</c:f>
              <c:strCache>
                <c:ptCount val="1"/>
                <c:pt idx="0">
                  <c:v>垂直統合型と水平分業型ほぼ半々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'7-2取引形態・位置づけ'!$K$7:$K$10</c:f>
              <c:strCache>
                <c:ptCount val="4"/>
                <c:pt idx="0">
                  <c:v>ユーザー企業（n=311）</c:v>
                </c:pt>
                <c:pt idx="1">
                  <c:v>メーカー企業（n=259）</c:v>
                </c:pt>
                <c:pt idx="2">
                  <c:v>サブシステム提供企業（n=187）</c:v>
                </c:pt>
                <c:pt idx="3">
                  <c:v>サービス提供企業（n=372）</c:v>
                </c:pt>
              </c:strCache>
            </c:strRef>
          </c:cat>
          <c:val>
            <c:numRef>
              <c:f>'7-2取引形態・位置づけ'!$N$7:$N$10</c:f>
              <c:numCache>
                <c:formatCode>0.0%</c:formatCode>
                <c:ptCount val="4"/>
                <c:pt idx="0">
                  <c:v>0.12218649517684887</c:v>
                </c:pt>
                <c:pt idx="1">
                  <c:v>0.138996138996139</c:v>
                </c:pt>
                <c:pt idx="2">
                  <c:v>0.13368983957219252</c:v>
                </c:pt>
                <c:pt idx="3">
                  <c:v>0.12903225806451613</c:v>
                </c:pt>
              </c:numCache>
            </c:numRef>
          </c:val>
          <c:extLst>
            <c:ext xmlns:c16="http://schemas.microsoft.com/office/drawing/2014/chart" uri="{C3380CC4-5D6E-409C-BE32-E72D297353CC}">
              <c16:uniqueId val="{00000002-6A4E-4690-8552-AAF69C3CDB46}"/>
            </c:ext>
          </c:extLst>
        </c:ser>
        <c:ser>
          <c:idx val="3"/>
          <c:order val="3"/>
          <c:tx>
            <c:strRef>
              <c:f>'7-2取引形態・位置づけ'!$O$5</c:f>
              <c:strCache>
                <c:ptCount val="1"/>
                <c:pt idx="0">
                  <c:v>どちらかというと水平分業型の事業が多い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'7-2取引形態・位置づけ'!$K$7:$K$10</c:f>
              <c:strCache>
                <c:ptCount val="4"/>
                <c:pt idx="0">
                  <c:v>ユーザー企業（n=311）</c:v>
                </c:pt>
                <c:pt idx="1">
                  <c:v>メーカー企業（n=259）</c:v>
                </c:pt>
                <c:pt idx="2">
                  <c:v>サブシステム提供企業（n=187）</c:v>
                </c:pt>
                <c:pt idx="3">
                  <c:v>サービス提供企業（n=372）</c:v>
                </c:pt>
              </c:strCache>
            </c:strRef>
          </c:cat>
          <c:val>
            <c:numRef>
              <c:f>'7-2取引形態・位置づけ'!$O$7:$O$10</c:f>
              <c:numCache>
                <c:formatCode>0.0%</c:formatCode>
                <c:ptCount val="4"/>
                <c:pt idx="0">
                  <c:v>0.1157556270096463</c:v>
                </c:pt>
                <c:pt idx="1">
                  <c:v>0.13513513513513514</c:v>
                </c:pt>
                <c:pt idx="2">
                  <c:v>0.1497326203208556</c:v>
                </c:pt>
                <c:pt idx="3">
                  <c:v>0.11021505376344086</c:v>
                </c:pt>
              </c:numCache>
            </c:numRef>
          </c:val>
          <c:extLst>
            <c:ext xmlns:c16="http://schemas.microsoft.com/office/drawing/2014/chart" uri="{C3380CC4-5D6E-409C-BE32-E72D297353CC}">
              <c16:uniqueId val="{00000003-6A4E-4690-8552-AAF69C3CDB46}"/>
            </c:ext>
          </c:extLst>
        </c:ser>
        <c:ser>
          <c:idx val="4"/>
          <c:order val="4"/>
          <c:tx>
            <c:strRef>
              <c:f>'7-2取引形態・位置づけ'!$P$5</c:f>
              <c:strCache>
                <c:ptCount val="1"/>
                <c:pt idx="0">
                  <c:v>水平分業型の事業が中心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'7-2取引形態・位置づけ'!$K$7:$K$10</c:f>
              <c:strCache>
                <c:ptCount val="4"/>
                <c:pt idx="0">
                  <c:v>ユーザー企業（n=311）</c:v>
                </c:pt>
                <c:pt idx="1">
                  <c:v>メーカー企業（n=259）</c:v>
                </c:pt>
                <c:pt idx="2">
                  <c:v>サブシステム提供企業（n=187）</c:v>
                </c:pt>
                <c:pt idx="3">
                  <c:v>サービス提供企業（n=372）</c:v>
                </c:pt>
              </c:strCache>
            </c:strRef>
          </c:cat>
          <c:val>
            <c:numRef>
              <c:f>'7-2取引形態・位置づけ'!$P$7:$P$10</c:f>
              <c:numCache>
                <c:formatCode>0.0%</c:formatCode>
                <c:ptCount val="4"/>
                <c:pt idx="0">
                  <c:v>0.20257234726688103</c:v>
                </c:pt>
                <c:pt idx="1">
                  <c:v>0.18146718146718147</c:v>
                </c:pt>
                <c:pt idx="2">
                  <c:v>0.20855614973262032</c:v>
                </c:pt>
                <c:pt idx="3">
                  <c:v>0.23387096774193547</c:v>
                </c:pt>
              </c:numCache>
            </c:numRef>
          </c:val>
          <c:extLst>
            <c:ext xmlns:c16="http://schemas.microsoft.com/office/drawing/2014/chart" uri="{C3380CC4-5D6E-409C-BE32-E72D297353CC}">
              <c16:uniqueId val="{00000004-6A4E-4690-8552-AAF69C3CDB46}"/>
            </c:ext>
          </c:extLst>
        </c:ser>
        <c:ser>
          <c:idx val="5"/>
          <c:order val="5"/>
          <c:tx>
            <c:strRef>
              <c:f>'7-2取引形態・位置づけ'!$Q$5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'7-2取引形態・位置づけ'!$K$7:$K$10</c:f>
              <c:strCache>
                <c:ptCount val="4"/>
                <c:pt idx="0">
                  <c:v>ユーザー企業（n=311）</c:v>
                </c:pt>
                <c:pt idx="1">
                  <c:v>メーカー企業（n=259）</c:v>
                </c:pt>
                <c:pt idx="2">
                  <c:v>サブシステム提供企業（n=187）</c:v>
                </c:pt>
                <c:pt idx="3">
                  <c:v>サービス提供企業（n=372）</c:v>
                </c:pt>
              </c:strCache>
            </c:strRef>
          </c:cat>
          <c:val>
            <c:numRef>
              <c:f>'7-2取引形態・位置づけ'!$Q$7:$Q$10</c:f>
              <c:numCache>
                <c:formatCode>0.0%</c:formatCode>
                <c:ptCount val="4"/>
                <c:pt idx="0">
                  <c:v>8.0385852090032156E-2</c:v>
                </c:pt>
                <c:pt idx="1">
                  <c:v>6.9498069498069498E-2</c:v>
                </c:pt>
                <c:pt idx="2">
                  <c:v>4.8128342245989303E-2</c:v>
                </c:pt>
                <c:pt idx="3">
                  <c:v>5.3763440860215055E-2</c:v>
                </c:pt>
              </c:numCache>
            </c:numRef>
          </c:val>
          <c:extLst>
            <c:ext xmlns:c16="http://schemas.microsoft.com/office/drawing/2014/chart" uri="{C3380CC4-5D6E-409C-BE32-E72D297353CC}">
              <c16:uniqueId val="{00000005-6A4E-4690-8552-AAF69C3CDB46}"/>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7890324185342"/>
          <c:y val="0.12669030336053225"/>
          <c:w val="0.75037084257665143"/>
          <c:h val="0.65331528871391076"/>
        </c:manualLayout>
      </c:layout>
      <c:barChart>
        <c:barDir val="bar"/>
        <c:grouping val="stacked"/>
        <c:varyColors val="0"/>
        <c:ser>
          <c:idx val="0"/>
          <c:order val="0"/>
          <c:tx>
            <c:strRef>
              <c:f>'7-2取引形態・位置づけ'!$AC$5</c:f>
              <c:strCache>
                <c:ptCount val="1"/>
                <c:pt idx="0">
                  <c:v>垂直統合型の事業が中心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'7-2取引形態・位置づけ'!$AB$7:$AB$10</c:f>
              <c:strCache>
                <c:ptCount val="4"/>
                <c:pt idx="0">
                  <c:v>ユーザー企業（n=305）</c:v>
                </c:pt>
                <c:pt idx="1">
                  <c:v>メーカー企業（n=251）</c:v>
                </c:pt>
                <c:pt idx="2">
                  <c:v>サブシステム提供企業（n=178）</c:v>
                </c:pt>
                <c:pt idx="3">
                  <c:v>サービス提供企業（n=352）</c:v>
                </c:pt>
              </c:strCache>
            </c:strRef>
          </c:cat>
          <c:val>
            <c:numRef>
              <c:f>'7-2取引形態・位置づけ'!$AC$7:$AC$10</c:f>
              <c:numCache>
                <c:formatCode>0.0%</c:formatCode>
                <c:ptCount val="4"/>
                <c:pt idx="0">
                  <c:v>0.14754098360655737</c:v>
                </c:pt>
                <c:pt idx="1">
                  <c:v>9.9601593625498003E-2</c:v>
                </c:pt>
                <c:pt idx="2">
                  <c:v>9.5505617977528087E-2</c:v>
                </c:pt>
                <c:pt idx="3">
                  <c:v>0.10795454545454546</c:v>
                </c:pt>
              </c:numCache>
            </c:numRef>
          </c:val>
          <c:extLst>
            <c:ext xmlns:c16="http://schemas.microsoft.com/office/drawing/2014/chart" uri="{C3380CC4-5D6E-409C-BE32-E72D297353CC}">
              <c16:uniqueId val="{00000000-FCA3-4B20-8CD0-A01527AB4E4F}"/>
            </c:ext>
          </c:extLst>
        </c:ser>
        <c:ser>
          <c:idx val="2"/>
          <c:order val="1"/>
          <c:tx>
            <c:strRef>
              <c:f>'7-2取引形態・位置づけ'!$AD$5</c:f>
              <c:strCache>
                <c:ptCount val="1"/>
                <c:pt idx="0">
                  <c:v>どちらかというと垂直統合型の事業が多い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'7-2取引形態・位置づけ'!$AB$7:$AB$10</c:f>
              <c:strCache>
                <c:ptCount val="4"/>
                <c:pt idx="0">
                  <c:v>ユーザー企業（n=305）</c:v>
                </c:pt>
                <c:pt idx="1">
                  <c:v>メーカー企業（n=251）</c:v>
                </c:pt>
                <c:pt idx="2">
                  <c:v>サブシステム提供企業（n=178）</c:v>
                </c:pt>
                <c:pt idx="3">
                  <c:v>サービス提供企業（n=352）</c:v>
                </c:pt>
              </c:strCache>
            </c:strRef>
          </c:cat>
          <c:val>
            <c:numRef>
              <c:f>'7-2取引形態・位置づけ'!$AD$7:$AD$10</c:f>
              <c:numCache>
                <c:formatCode>0.0%</c:formatCode>
                <c:ptCount val="4"/>
                <c:pt idx="0">
                  <c:v>0.14754098360655737</c:v>
                </c:pt>
                <c:pt idx="1">
                  <c:v>0.19123505976095617</c:v>
                </c:pt>
                <c:pt idx="2">
                  <c:v>0.21348314606741572</c:v>
                </c:pt>
                <c:pt idx="3">
                  <c:v>0.17045454545454544</c:v>
                </c:pt>
              </c:numCache>
            </c:numRef>
          </c:val>
          <c:extLst>
            <c:ext xmlns:c16="http://schemas.microsoft.com/office/drawing/2014/chart" uri="{C3380CC4-5D6E-409C-BE32-E72D297353CC}">
              <c16:uniqueId val="{00000001-FCA3-4B20-8CD0-A01527AB4E4F}"/>
            </c:ext>
          </c:extLst>
        </c:ser>
        <c:ser>
          <c:idx val="1"/>
          <c:order val="2"/>
          <c:tx>
            <c:strRef>
              <c:f>'7-2取引形態・位置づけ'!$AE$5</c:f>
              <c:strCache>
                <c:ptCount val="1"/>
                <c:pt idx="0">
                  <c:v>垂直統合型と水平分業型ほぼ半々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'7-2取引形態・位置づけ'!$AB$7:$AB$10</c:f>
              <c:strCache>
                <c:ptCount val="4"/>
                <c:pt idx="0">
                  <c:v>ユーザー企業（n=305）</c:v>
                </c:pt>
                <c:pt idx="1">
                  <c:v>メーカー企業（n=251）</c:v>
                </c:pt>
                <c:pt idx="2">
                  <c:v>サブシステム提供企業（n=178）</c:v>
                </c:pt>
                <c:pt idx="3">
                  <c:v>サービス提供企業（n=352）</c:v>
                </c:pt>
              </c:strCache>
            </c:strRef>
          </c:cat>
          <c:val>
            <c:numRef>
              <c:f>'7-2取引形態・位置づけ'!$AE$7:$AE$10</c:f>
              <c:numCache>
                <c:formatCode>0.0%</c:formatCode>
                <c:ptCount val="4"/>
                <c:pt idx="0">
                  <c:v>0.23278688524590163</c:v>
                </c:pt>
                <c:pt idx="1">
                  <c:v>0.29880478087649404</c:v>
                </c:pt>
                <c:pt idx="2">
                  <c:v>0.25280898876404495</c:v>
                </c:pt>
                <c:pt idx="3">
                  <c:v>0.26420454545454547</c:v>
                </c:pt>
              </c:numCache>
            </c:numRef>
          </c:val>
          <c:extLst>
            <c:ext xmlns:c16="http://schemas.microsoft.com/office/drawing/2014/chart" uri="{C3380CC4-5D6E-409C-BE32-E72D297353CC}">
              <c16:uniqueId val="{00000002-FCA3-4B20-8CD0-A01527AB4E4F}"/>
            </c:ext>
          </c:extLst>
        </c:ser>
        <c:ser>
          <c:idx val="3"/>
          <c:order val="3"/>
          <c:tx>
            <c:strRef>
              <c:f>'7-2取引形態・位置づけ'!$AF$5</c:f>
              <c:strCache>
                <c:ptCount val="1"/>
                <c:pt idx="0">
                  <c:v>どちらかというと水平分業型の事業が多い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'7-2取引形態・位置づけ'!$AB$7:$AB$10</c:f>
              <c:strCache>
                <c:ptCount val="4"/>
                <c:pt idx="0">
                  <c:v>ユーザー企業（n=305）</c:v>
                </c:pt>
                <c:pt idx="1">
                  <c:v>メーカー企業（n=251）</c:v>
                </c:pt>
                <c:pt idx="2">
                  <c:v>サブシステム提供企業（n=178）</c:v>
                </c:pt>
                <c:pt idx="3">
                  <c:v>サービス提供企業（n=352）</c:v>
                </c:pt>
              </c:strCache>
            </c:strRef>
          </c:cat>
          <c:val>
            <c:numRef>
              <c:f>'7-2取引形態・位置づけ'!$AF$7:$AF$10</c:f>
              <c:numCache>
                <c:formatCode>0.0%</c:formatCode>
                <c:ptCount val="4"/>
                <c:pt idx="0">
                  <c:v>0.15081967213114755</c:v>
                </c:pt>
                <c:pt idx="1">
                  <c:v>0.11553784860557768</c:v>
                </c:pt>
                <c:pt idx="2">
                  <c:v>0.1404494382022472</c:v>
                </c:pt>
                <c:pt idx="3">
                  <c:v>0.11647727272727272</c:v>
                </c:pt>
              </c:numCache>
            </c:numRef>
          </c:val>
          <c:extLst>
            <c:ext xmlns:c16="http://schemas.microsoft.com/office/drawing/2014/chart" uri="{C3380CC4-5D6E-409C-BE32-E72D297353CC}">
              <c16:uniqueId val="{00000003-FCA3-4B20-8CD0-A01527AB4E4F}"/>
            </c:ext>
          </c:extLst>
        </c:ser>
        <c:ser>
          <c:idx val="4"/>
          <c:order val="4"/>
          <c:tx>
            <c:strRef>
              <c:f>'7-2取引形態・位置づけ'!$AG$5</c:f>
              <c:strCache>
                <c:ptCount val="1"/>
                <c:pt idx="0">
                  <c:v>水平分業型の事業が中心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'7-2取引形態・位置づけ'!$AB$7:$AB$10</c:f>
              <c:strCache>
                <c:ptCount val="4"/>
                <c:pt idx="0">
                  <c:v>ユーザー企業（n=305）</c:v>
                </c:pt>
                <c:pt idx="1">
                  <c:v>メーカー企業（n=251）</c:v>
                </c:pt>
                <c:pt idx="2">
                  <c:v>サブシステム提供企業（n=178）</c:v>
                </c:pt>
                <c:pt idx="3">
                  <c:v>サービス提供企業（n=352）</c:v>
                </c:pt>
              </c:strCache>
            </c:strRef>
          </c:cat>
          <c:val>
            <c:numRef>
              <c:f>'7-2取引形態・位置づけ'!$AG$7:$AG$10</c:f>
              <c:numCache>
                <c:formatCode>0.0%</c:formatCode>
                <c:ptCount val="4"/>
                <c:pt idx="0">
                  <c:v>0.19672131147540983</c:v>
                </c:pt>
                <c:pt idx="1">
                  <c:v>0.19521912350597609</c:v>
                </c:pt>
                <c:pt idx="2">
                  <c:v>0.21910112359550563</c:v>
                </c:pt>
                <c:pt idx="3">
                  <c:v>0.25852272727272729</c:v>
                </c:pt>
              </c:numCache>
            </c:numRef>
          </c:val>
          <c:extLst>
            <c:ext xmlns:c16="http://schemas.microsoft.com/office/drawing/2014/chart" uri="{C3380CC4-5D6E-409C-BE32-E72D297353CC}">
              <c16:uniqueId val="{00000004-FCA3-4B20-8CD0-A01527AB4E4F}"/>
            </c:ext>
          </c:extLst>
        </c:ser>
        <c:ser>
          <c:idx val="5"/>
          <c:order val="5"/>
          <c:tx>
            <c:strRef>
              <c:f>'7-2取引形態・位置づけ'!$AH$5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'7-2取引形態・位置づけ'!$AB$7:$AB$10</c:f>
              <c:strCache>
                <c:ptCount val="4"/>
                <c:pt idx="0">
                  <c:v>ユーザー企業（n=305）</c:v>
                </c:pt>
                <c:pt idx="1">
                  <c:v>メーカー企業（n=251）</c:v>
                </c:pt>
                <c:pt idx="2">
                  <c:v>サブシステム提供企業（n=178）</c:v>
                </c:pt>
                <c:pt idx="3">
                  <c:v>サービス提供企業（n=352）</c:v>
                </c:pt>
              </c:strCache>
            </c:strRef>
          </c:cat>
          <c:val>
            <c:numRef>
              <c:f>'7-2取引形態・位置づけ'!$AH$7:$AH$10</c:f>
              <c:numCache>
                <c:formatCode>0.0%</c:formatCode>
                <c:ptCount val="4"/>
                <c:pt idx="0">
                  <c:v>0.12459016393442623</c:v>
                </c:pt>
                <c:pt idx="1">
                  <c:v>9.9601593625498003E-2</c:v>
                </c:pt>
                <c:pt idx="2">
                  <c:v>7.8651685393258425E-2</c:v>
                </c:pt>
                <c:pt idx="3">
                  <c:v>8.2386363636363633E-2</c:v>
                </c:pt>
              </c:numCache>
            </c:numRef>
          </c:val>
          <c:extLst>
            <c:ext xmlns:c16="http://schemas.microsoft.com/office/drawing/2014/chart" uri="{C3380CC4-5D6E-409C-BE32-E72D297353CC}">
              <c16:uniqueId val="{00000005-FCA3-4B20-8CD0-A01527AB4E4F}"/>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3013090551181101"/>
          <c:w val="0.8139618911272454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60762605677985"/>
          <c:y val="0.19555610134972418"/>
          <c:w val="0.80294211976172492"/>
          <c:h val="0.58444954443021468"/>
        </c:manualLayout>
      </c:layout>
      <c:barChart>
        <c:barDir val="bar"/>
        <c:grouping val="stacked"/>
        <c:varyColors val="0"/>
        <c:ser>
          <c:idx val="0"/>
          <c:order val="0"/>
          <c:tx>
            <c:strRef>
              <c:f>'7-3取引形態・従業員別'!$L$5</c:f>
              <c:strCache>
                <c:ptCount val="1"/>
                <c:pt idx="0">
                  <c:v>垂直統合型の事業が中心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'7-3取引形態・従業員別'!$K$7:$K$9</c:f>
              <c:strCache>
                <c:ptCount val="3"/>
                <c:pt idx="0">
                  <c:v>～20人（n=424）</c:v>
                </c:pt>
                <c:pt idx="1">
                  <c:v>21～100人（n=412）</c:v>
                </c:pt>
                <c:pt idx="2">
                  <c:v>101人～（n=330）</c:v>
                </c:pt>
              </c:strCache>
            </c:strRef>
          </c:cat>
          <c:val>
            <c:numRef>
              <c:f>'7-3取引形態・従業員別'!$L$7:$L$9</c:f>
              <c:numCache>
                <c:formatCode>0.0%</c:formatCode>
                <c:ptCount val="3"/>
                <c:pt idx="0">
                  <c:v>0.25</c:v>
                </c:pt>
                <c:pt idx="1">
                  <c:v>0.18932038834951456</c:v>
                </c:pt>
                <c:pt idx="2">
                  <c:v>0.23030303030303031</c:v>
                </c:pt>
              </c:numCache>
            </c:numRef>
          </c:val>
          <c:extLst>
            <c:ext xmlns:c16="http://schemas.microsoft.com/office/drawing/2014/chart" uri="{C3380CC4-5D6E-409C-BE32-E72D297353CC}">
              <c16:uniqueId val="{00000000-6D46-4CB2-9879-E41FA26E1BE0}"/>
            </c:ext>
          </c:extLst>
        </c:ser>
        <c:ser>
          <c:idx val="2"/>
          <c:order val="1"/>
          <c:tx>
            <c:strRef>
              <c:f>'7-3取引形態・従業員別'!$M$5</c:f>
              <c:strCache>
                <c:ptCount val="1"/>
                <c:pt idx="0">
                  <c:v>どちらかというと垂直統合型の事業が多い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'7-3取引形態・従業員別'!$K$7:$K$9</c:f>
              <c:strCache>
                <c:ptCount val="3"/>
                <c:pt idx="0">
                  <c:v>～20人（n=424）</c:v>
                </c:pt>
                <c:pt idx="1">
                  <c:v>21～100人（n=412）</c:v>
                </c:pt>
                <c:pt idx="2">
                  <c:v>101人～（n=330）</c:v>
                </c:pt>
              </c:strCache>
            </c:strRef>
          </c:cat>
          <c:val>
            <c:numRef>
              <c:f>'7-3取引形態・従業員別'!$M$7:$M$9</c:f>
              <c:numCache>
                <c:formatCode>0.0%</c:formatCode>
                <c:ptCount val="3"/>
                <c:pt idx="0">
                  <c:v>0.21462264150943397</c:v>
                </c:pt>
                <c:pt idx="1">
                  <c:v>0.25</c:v>
                </c:pt>
                <c:pt idx="2">
                  <c:v>0.2818181818181818</c:v>
                </c:pt>
              </c:numCache>
            </c:numRef>
          </c:val>
          <c:extLst>
            <c:ext xmlns:c16="http://schemas.microsoft.com/office/drawing/2014/chart" uri="{C3380CC4-5D6E-409C-BE32-E72D297353CC}">
              <c16:uniqueId val="{00000001-6D46-4CB2-9879-E41FA26E1BE0}"/>
            </c:ext>
          </c:extLst>
        </c:ser>
        <c:ser>
          <c:idx val="1"/>
          <c:order val="2"/>
          <c:tx>
            <c:strRef>
              <c:f>'7-3取引形態・従業員別'!$N$5</c:f>
              <c:strCache>
                <c:ptCount val="1"/>
                <c:pt idx="0">
                  <c:v>垂直統合型と水平分業型ほぼ半々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'7-3取引形態・従業員別'!$K$7:$K$9</c:f>
              <c:strCache>
                <c:ptCount val="3"/>
                <c:pt idx="0">
                  <c:v>～20人（n=424）</c:v>
                </c:pt>
                <c:pt idx="1">
                  <c:v>21～100人（n=412）</c:v>
                </c:pt>
                <c:pt idx="2">
                  <c:v>101人～（n=330）</c:v>
                </c:pt>
              </c:strCache>
            </c:strRef>
          </c:cat>
          <c:val>
            <c:numRef>
              <c:f>'7-3取引形態・従業員別'!$N$7:$N$9</c:f>
              <c:numCache>
                <c:formatCode>0.0%</c:formatCode>
                <c:ptCount val="3"/>
                <c:pt idx="0">
                  <c:v>0.13679245283018868</c:v>
                </c:pt>
                <c:pt idx="1">
                  <c:v>0.12621359223300971</c:v>
                </c:pt>
                <c:pt idx="2">
                  <c:v>0.11818181818181818</c:v>
                </c:pt>
              </c:numCache>
            </c:numRef>
          </c:val>
          <c:extLst>
            <c:ext xmlns:c16="http://schemas.microsoft.com/office/drawing/2014/chart" uri="{C3380CC4-5D6E-409C-BE32-E72D297353CC}">
              <c16:uniqueId val="{00000002-6D46-4CB2-9879-E41FA26E1BE0}"/>
            </c:ext>
          </c:extLst>
        </c:ser>
        <c:ser>
          <c:idx val="3"/>
          <c:order val="3"/>
          <c:tx>
            <c:strRef>
              <c:f>'7-3取引形態・従業員別'!$O$5</c:f>
              <c:strCache>
                <c:ptCount val="1"/>
                <c:pt idx="0">
                  <c:v>どちらかというと水平分業型の事業が多い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'7-3取引形態・従業員別'!$K$7:$K$9</c:f>
              <c:strCache>
                <c:ptCount val="3"/>
                <c:pt idx="0">
                  <c:v>～20人（n=424）</c:v>
                </c:pt>
                <c:pt idx="1">
                  <c:v>21～100人（n=412）</c:v>
                </c:pt>
                <c:pt idx="2">
                  <c:v>101人～（n=330）</c:v>
                </c:pt>
              </c:strCache>
            </c:strRef>
          </c:cat>
          <c:val>
            <c:numRef>
              <c:f>'7-3取引形態・従業員別'!$O$7:$O$9</c:f>
              <c:numCache>
                <c:formatCode>0.0%</c:formatCode>
                <c:ptCount val="3"/>
                <c:pt idx="0">
                  <c:v>0.12735849056603774</c:v>
                </c:pt>
                <c:pt idx="1">
                  <c:v>0.11893203883495146</c:v>
                </c:pt>
                <c:pt idx="2">
                  <c:v>0.12121212121212122</c:v>
                </c:pt>
              </c:numCache>
            </c:numRef>
          </c:val>
          <c:extLst>
            <c:ext xmlns:c16="http://schemas.microsoft.com/office/drawing/2014/chart" uri="{C3380CC4-5D6E-409C-BE32-E72D297353CC}">
              <c16:uniqueId val="{00000003-6D46-4CB2-9879-E41FA26E1BE0}"/>
            </c:ext>
          </c:extLst>
        </c:ser>
        <c:ser>
          <c:idx val="4"/>
          <c:order val="4"/>
          <c:tx>
            <c:strRef>
              <c:f>'7-3取引形態・従業員別'!$P$5</c:f>
              <c:strCache>
                <c:ptCount val="1"/>
                <c:pt idx="0">
                  <c:v>水平分業型の事業が中心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'7-3取引形態・従業員別'!$K$7:$K$9</c:f>
              <c:strCache>
                <c:ptCount val="3"/>
                <c:pt idx="0">
                  <c:v>～20人（n=424）</c:v>
                </c:pt>
                <c:pt idx="1">
                  <c:v>21～100人（n=412）</c:v>
                </c:pt>
                <c:pt idx="2">
                  <c:v>101人～（n=330）</c:v>
                </c:pt>
              </c:strCache>
            </c:strRef>
          </c:cat>
          <c:val>
            <c:numRef>
              <c:f>'7-3取引形態・従業員別'!$P$7:$P$9</c:f>
              <c:numCache>
                <c:formatCode>0.0%</c:formatCode>
                <c:ptCount val="3"/>
                <c:pt idx="0">
                  <c:v>0.18396226415094338</c:v>
                </c:pt>
                <c:pt idx="1">
                  <c:v>0.27184466019417475</c:v>
                </c:pt>
                <c:pt idx="2">
                  <c:v>0.1787878787878788</c:v>
                </c:pt>
              </c:numCache>
            </c:numRef>
          </c:val>
          <c:extLst>
            <c:ext xmlns:c16="http://schemas.microsoft.com/office/drawing/2014/chart" uri="{C3380CC4-5D6E-409C-BE32-E72D297353CC}">
              <c16:uniqueId val="{00000004-6D46-4CB2-9879-E41FA26E1BE0}"/>
            </c:ext>
          </c:extLst>
        </c:ser>
        <c:ser>
          <c:idx val="5"/>
          <c:order val="5"/>
          <c:tx>
            <c:strRef>
              <c:f>'7-3取引形態・従業員別'!$Q$5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'7-3取引形態・従業員別'!$K$7:$K$9</c:f>
              <c:strCache>
                <c:ptCount val="3"/>
                <c:pt idx="0">
                  <c:v>～20人（n=424）</c:v>
                </c:pt>
                <c:pt idx="1">
                  <c:v>21～100人（n=412）</c:v>
                </c:pt>
                <c:pt idx="2">
                  <c:v>101人～（n=330）</c:v>
                </c:pt>
              </c:strCache>
            </c:strRef>
          </c:cat>
          <c:val>
            <c:numRef>
              <c:f>'7-3取引形態・従業員別'!$Q$7:$Q$9</c:f>
              <c:numCache>
                <c:formatCode>0.0%</c:formatCode>
                <c:ptCount val="3"/>
                <c:pt idx="0">
                  <c:v>8.7264150943396221E-2</c:v>
                </c:pt>
                <c:pt idx="1">
                  <c:v>4.3689320388349516E-2</c:v>
                </c:pt>
                <c:pt idx="2">
                  <c:v>6.9696969696969702E-2</c:v>
                </c:pt>
              </c:numCache>
            </c:numRef>
          </c:val>
          <c:extLst>
            <c:ext xmlns:c16="http://schemas.microsoft.com/office/drawing/2014/chart" uri="{C3380CC4-5D6E-409C-BE32-E72D297353CC}">
              <c16:uniqueId val="{00000005-6D46-4CB2-9879-E41FA26E1BE0}"/>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7871722057778791"/>
          <c:y val="0.82459486744378541"/>
          <c:w val="0.74764846612957347"/>
          <c:h val="0.167303278858467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60762605677985"/>
          <c:y val="0.18745424765197755"/>
          <c:w val="0.80294211976172492"/>
          <c:h val="0.59255139812796143"/>
        </c:manualLayout>
      </c:layout>
      <c:barChart>
        <c:barDir val="bar"/>
        <c:grouping val="stacked"/>
        <c:varyColors val="0"/>
        <c:ser>
          <c:idx val="0"/>
          <c:order val="0"/>
          <c:tx>
            <c:strRef>
              <c:f>'7-3取引形態・従業員別'!$AC$5</c:f>
              <c:strCache>
                <c:ptCount val="1"/>
                <c:pt idx="0">
                  <c:v>垂直統合型の事業が中心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'7-3取引形態・従業員別'!$AB$7:$AB$9</c:f>
              <c:strCache>
                <c:ptCount val="3"/>
                <c:pt idx="0">
                  <c:v>～20人（n=401）</c:v>
                </c:pt>
                <c:pt idx="1">
                  <c:v>21～100人（n=398）</c:v>
                </c:pt>
                <c:pt idx="2">
                  <c:v>101人～（n=323）</c:v>
                </c:pt>
              </c:strCache>
            </c:strRef>
          </c:cat>
          <c:val>
            <c:numRef>
              <c:f>'7-3取引形態・従業員別'!$AC$7:$AC$9</c:f>
              <c:numCache>
                <c:formatCode>0.0%</c:formatCode>
                <c:ptCount val="3"/>
                <c:pt idx="0">
                  <c:v>0.12718204488778054</c:v>
                </c:pt>
                <c:pt idx="1">
                  <c:v>9.0452261306532666E-2</c:v>
                </c:pt>
                <c:pt idx="2">
                  <c:v>0.13312693498452013</c:v>
                </c:pt>
              </c:numCache>
            </c:numRef>
          </c:val>
          <c:extLst>
            <c:ext xmlns:c16="http://schemas.microsoft.com/office/drawing/2014/chart" uri="{C3380CC4-5D6E-409C-BE32-E72D297353CC}">
              <c16:uniqueId val="{00000000-D1B8-4055-9E8A-F2C3F7FCE4FB}"/>
            </c:ext>
          </c:extLst>
        </c:ser>
        <c:ser>
          <c:idx val="2"/>
          <c:order val="1"/>
          <c:tx>
            <c:strRef>
              <c:f>'7-3取引形態・従業員別'!$AD$5</c:f>
              <c:strCache>
                <c:ptCount val="1"/>
                <c:pt idx="0">
                  <c:v>どちらかというと垂直統合型の事業が多い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'7-3取引形態・従業員別'!$AB$7:$AB$9</c:f>
              <c:strCache>
                <c:ptCount val="3"/>
                <c:pt idx="0">
                  <c:v>～20人（n=401）</c:v>
                </c:pt>
                <c:pt idx="1">
                  <c:v>21～100人（n=398）</c:v>
                </c:pt>
                <c:pt idx="2">
                  <c:v>101人～（n=323）</c:v>
                </c:pt>
              </c:strCache>
            </c:strRef>
          </c:cat>
          <c:val>
            <c:numRef>
              <c:f>'7-3取引形態・従業員別'!$AD$7:$AD$9</c:f>
              <c:numCache>
                <c:formatCode>0.0%</c:formatCode>
                <c:ptCount val="3"/>
                <c:pt idx="0">
                  <c:v>0.15960099750623441</c:v>
                </c:pt>
                <c:pt idx="1">
                  <c:v>0.16582914572864321</c:v>
                </c:pt>
                <c:pt idx="2">
                  <c:v>0.19814241486068113</c:v>
                </c:pt>
              </c:numCache>
            </c:numRef>
          </c:val>
          <c:extLst>
            <c:ext xmlns:c16="http://schemas.microsoft.com/office/drawing/2014/chart" uri="{C3380CC4-5D6E-409C-BE32-E72D297353CC}">
              <c16:uniqueId val="{00000001-D1B8-4055-9E8A-F2C3F7FCE4FB}"/>
            </c:ext>
          </c:extLst>
        </c:ser>
        <c:ser>
          <c:idx val="1"/>
          <c:order val="2"/>
          <c:tx>
            <c:strRef>
              <c:f>'7-3取引形態・従業員別'!$AE$5</c:f>
              <c:strCache>
                <c:ptCount val="1"/>
                <c:pt idx="0">
                  <c:v>垂直統合型と水平分業型ほぼ半々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'7-3取引形態・従業員別'!$AB$7:$AB$9</c:f>
              <c:strCache>
                <c:ptCount val="3"/>
                <c:pt idx="0">
                  <c:v>～20人（n=401）</c:v>
                </c:pt>
                <c:pt idx="1">
                  <c:v>21～100人（n=398）</c:v>
                </c:pt>
                <c:pt idx="2">
                  <c:v>101人～（n=323）</c:v>
                </c:pt>
              </c:strCache>
            </c:strRef>
          </c:cat>
          <c:val>
            <c:numRef>
              <c:f>'7-3取引形態・従業員別'!$AE$7:$AE$9</c:f>
              <c:numCache>
                <c:formatCode>0.0%</c:formatCode>
                <c:ptCount val="3"/>
                <c:pt idx="0">
                  <c:v>0.256857855361596</c:v>
                </c:pt>
                <c:pt idx="1">
                  <c:v>0.28643216080402012</c:v>
                </c:pt>
                <c:pt idx="2">
                  <c:v>0.2260061919504644</c:v>
                </c:pt>
              </c:numCache>
            </c:numRef>
          </c:val>
          <c:extLst>
            <c:ext xmlns:c16="http://schemas.microsoft.com/office/drawing/2014/chart" uri="{C3380CC4-5D6E-409C-BE32-E72D297353CC}">
              <c16:uniqueId val="{00000002-D1B8-4055-9E8A-F2C3F7FCE4FB}"/>
            </c:ext>
          </c:extLst>
        </c:ser>
        <c:ser>
          <c:idx val="3"/>
          <c:order val="3"/>
          <c:tx>
            <c:strRef>
              <c:f>'7-3取引形態・従業員別'!$AF$5</c:f>
              <c:strCache>
                <c:ptCount val="1"/>
                <c:pt idx="0">
                  <c:v>どちらかというと水平分業型の事業が多い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'7-3取引形態・従業員別'!$AB$7:$AB$9</c:f>
              <c:strCache>
                <c:ptCount val="3"/>
                <c:pt idx="0">
                  <c:v>～20人（n=401）</c:v>
                </c:pt>
                <c:pt idx="1">
                  <c:v>21～100人（n=398）</c:v>
                </c:pt>
                <c:pt idx="2">
                  <c:v>101人～（n=323）</c:v>
                </c:pt>
              </c:strCache>
            </c:strRef>
          </c:cat>
          <c:val>
            <c:numRef>
              <c:f>'7-3取引形態・従業員別'!$AF$7:$AF$9</c:f>
              <c:numCache>
                <c:formatCode>0.0%</c:formatCode>
                <c:ptCount val="3"/>
                <c:pt idx="0">
                  <c:v>0.10723192019950124</c:v>
                </c:pt>
                <c:pt idx="1">
                  <c:v>0.11557788944723618</c:v>
                </c:pt>
                <c:pt idx="2">
                  <c:v>0.17337461300309598</c:v>
                </c:pt>
              </c:numCache>
            </c:numRef>
          </c:val>
          <c:extLst>
            <c:ext xmlns:c16="http://schemas.microsoft.com/office/drawing/2014/chart" uri="{C3380CC4-5D6E-409C-BE32-E72D297353CC}">
              <c16:uniqueId val="{00000003-D1B8-4055-9E8A-F2C3F7FCE4FB}"/>
            </c:ext>
          </c:extLst>
        </c:ser>
        <c:ser>
          <c:idx val="4"/>
          <c:order val="4"/>
          <c:tx>
            <c:strRef>
              <c:f>'7-3取引形態・従業員別'!$AG$5</c:f>
              <c:strCache>
                <c:ptCount val="1"/>
                <c:pt idx="0">
                  <c:v>水平分業型の事業が中心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'7-3取引形態・従業員別'!$AB$7:$AB$9</c:f>
              <c:strCache>
                <c:ptCount val="3"/>
                <c:pt idx="0">
                  <c:v>～20人（n=401）</c:v>
                </c:pt>
                <c:pt idx="1">
                  <c:v>21～100人（n=398）</c:v>
                </c:pt>
                <c:pt idx="2">
                  <c:v>101人～（n=323）</c:v>
                </c:pt>
              </c:strCache>
            </c:strRef>
          </c:cat>
          <c:val>
            <c:numRef>
              <c:f>'7-3取引形態・従業員別'!$AG$7:$AG$9</c:f>
              <c:numCache>
                <c:formatCode>0.0%</c:formatCode>
                <c:ptCount val="3"/>
                <c:pt idx="0">
                  <c:v>0.21695760598503741</c:v>
                </c:pt>
                <c:pt idx="1">
                  <c:v>0.26633165829145727</c:v>
                </c:pt>
                <c:pt idx="2">
                  <c:v>0.17647058823529413</c:v>
                </c:pt>
              </c:numCache>
            </c:numRef>
          </c:val>
          <c:extLst>
            <c:ext xmlns:c16="http://schemas.microsoft.com/office/drawing/2014/chart" uri="{C3380CC4-5D6E-409C-BE32-E72D297353CC}">
              <c16:uniqueId val="{00000004-D1B8-4055-9E8A-F2C3F7FCE4FB}"/>
            </c:ext>
          </c:extLst>
        </c:ser>
        <c:ser>
          <c:idx val="5"/>
          <c:order val="5"/>
          <c:tx>
            <c:strRef>
              <c:f>'7-3取引形態・従業員別'!$AH$5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'7-3取引形態・従業員別'!$AB$7:$AB$9</c:f>
              <c:strCache>
                <c:ptCount val="3"/>
                <c:pt idx="0">
                  <c:v>～20人（n=401）</c:v>
                </c:pt>
                <c:pt idx="1">
                  <c:v>21～100人（n=398）</c:v>
                </c:pt>
                <c:pt idx="2">
                  <c:v>101人～（n=323）</c:v>
                </c:pt>
              </c:strCache>
            </c:strRef>
          </c:cat>
          <c:val>
            <c:numRef>
              <c:f>'7-3取引形態・従業員別'!$AH$7:$AH$9</c:f>
              <c:numCache>
                <c:formatCode>0.0%</c:formatCode>
                <c:ptCount val="3"/>
                <c:pt idx="0">
                  <c:v>0.13216957605985039</c:v>
                </c:pt>
                <c:pt idx="1">
                  <c:v>7.5376884422110546E-2</c:v>
                </c:pt>
                <c:pt idx="2">
                  <c:v>9.2879256965944276E-2</c:v>
                </c:pt>
              </c:numCache>
            </c:numRef>
          </c:val>
          <c:extLst>
            <c:ext xmlns:c16="http://schemas.microsoft.com/office/drawing/2014/chart" uri="{C3380CC4-5D6E-409C-BE32-E72D297353CC}">
              <c16:uniqueId val="{00000005-D1B8-4055-9E8A-F2C3F7FCE4FB}"/>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4263090551181119"/>
          <c:w val="0.74028230184581978"/>
          <c:h val="0.1470833333333333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534726289087"/>
          <c:y val="0.16982769800833719"/>
          <c:w val="0.7540150148235677"/>
          <c:h val="0.63370758067006328"/>
        </c:manualLayout>
      </c:layout>
      <c:barChart>
        <c:barDir val="bar"/>
        <c:grouping val="stacked"/>
        <c:varyColors val="0"/>
        <c:ser>
          <c:idx val="0"/>
          <c:order val="0"/>
          <c:tx>
            <c:strRef>
              <c:f>'7-4取引形態・地域別'!$L$5</c:f>
              <c:strCache>
                <c:ptCount val="1"/>
                <c:pt idx="0">
                  <c:v>垂直統合型の事業が中心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'7-4取引形態・地域別'!$K$7:$K$13</c:f>
              <c:strCache>
                <c:ptCount val="7"/>
                <c:pt idx="0">
                  <c:v>北海道・東北（n=80）</c:v>
                </c:pt>
                <c:pt idx="1">
                  <c:v>関東（除く東京）（n=246）</c:v>
                </c:pt>
                <c:pt idx="2">
                  <c:v>東京（n=404）</c:v>
                </c:pt>
                <c:pt idx="3">
                  <c:v>中部（n=110）</c:v>
                </c:pt>
                <c:pt idx="4">
                  <c:v>近畿（n=174）</c:v>
                </c:pt>
                <c:pt idx="5">
                  <c:v>中国・四国（n=77）</c:v>
                </c:pt>
                <c:pt idx="6">
                  <c:v>九州・沖縄（n=75）</c:v>
                </c:pt>
              </c:strCache>
            </c:strRef>
          </c:cat>
          <c:val>
            <c:numRef>
              <c:f>'7-4取引形態・地域別'!$L$7:$L$13</c:f>
              <c:numCache>
                <c:formatCode>0.0%</c:formatCode>
                <c:ptCount val="7"/>
                <c:pt idx="0">
                  <c:v>0.33750000000000002</c:v>
                </c:pt>
                <c:pt idx="1">
                  <c:v>0.2032520325203252</c:v>
                </c:pt>
                <c:pt idx="2">
                  <c:v>0.2202970297029703</c:v>
                </c:pt>
                <c:pt idx="3">
                  <c:v>0.2818181818181818</c:v>
                </c:pt>
                <c:pt idx="4">
                  <c:v>0.20689655172413793</c:v>
                </c:pt>
                <c:pt idx="5">
                  <c:v>0.12987012987012986</c:v>
                </c:pt>
                <c:pt idx="6">
                  <c:v>0.22666666666666666</c:v>
                </c:pt>
              </c:numCache>
            </c:numRef>
          </c:val>
          <c:extLst>
            <c:ext xmlns:c16="http://schemas.microsoft.com/office/drawing/2014/chart" uri="{C3380CC4-5D6E-409C-BE32-E72D297353CC}">
              <c16:uniqueId val="{00000000-CAAD-45ED-8083-56423279D811}"/>
            </c:ext>
          </c:extLst>
        </c:ser>
        <c:ser>
          <c:idx val="2"/>
          <c:order val="1"/>
          <c:tx>
            <c:strRef>
              <c:f>'7-4取引形態・地域別'!$M$5</c:f>
              <c:strCache>
                <c:ptCount val="1"/>
                <c:pt idx="0">
                  <c:v>どちらかというと垂直統合型の事業が多い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'7-4取引形態・地域別'!$K$7:$K$13</c:f>
              <c:strCache>
                <c:ptCount val="7"/>
                <c:pt idx="0">
                  <c:v>北海道・東北（n=80）</c:v>
                </c:pt>
                <c:pt idx="1">
                  <c:v>関東（除く東京）（n=246）</c:v>
                </c:pt>
                <c:pt idx="2">
                  <c:v>東京（n=404）</c:v>
                </c:pt>
                <c:pt idx="3">
                  <c:v>中部（n=110）</c:v>
                </c:pt>
                <c:pt idx="4">
                  <c:v>近畿（n=174）</c:v>
                </c:pt>
                <c:pt idx="5">
                  <c:v>中国・四国（n=77）</c:v>
                </c:pt>
                <c:pt idx="6">
                  <c:v>九州・沖縄（n=75）</c:v>
                </c:pt>
              </c:strCache>
            </c:strRef>
          </c:cat>
          <c:val>
            <c:numRef>
              <c:f>'7-4取引形態・地域別'!$M$7:$M$13</c:f>
              <c:numCache>
                <c:formatCode>0.0%</c:formatCode>
                <c:ptCount val="7"/>
                <c:pt idx="0">
                  <c:v>0.2</c:v>
                </c:pt>
                <c:pt idx="1">
                  <c:v>0.27235772357723576</c:v>
                </c:pt>
                <c:pt idx="2">
                  <c:v>0.25247524752475248</c:v>
                </c:pt>
                <c:pt idx="3">
                  <c:v>0.24545454545454545</c:v>
                </c:pt>
                <c:pt idx="4">
                  <c:v>0.2471264367816092</c:v>
                </c:pt>
                <c:pt idx="5">
                  <c:v>0.19480519480519481</c:v>
                </c:pt>
                <c:pt idx="6">
                  <c:v>0.22666666666666666</c:v>
                </c:pt>
              </c:numCache>
            </c:numRef>
          </c:val>
          <c:extLst>
            <c:ext xmlns:c16="http://schemas.microsoft.com/office/drawing/2014/chart" uri="{C3380CC4-5D6E-409C-BE32-E72D297353CC}">
              <c16:uniqueId val="{00000001-CAAD-45ED-8083-56423279D811}"/>
            </c:ext>
          </c:extLst>
        </c:ser>
        <c:ser>
          <c:idx val="1"/>
          <c:order val="2"/>
          <c:tx>
            <c:strRef>
              <c:f>'7-4取引形態・地域別'!$N$5</c:f>
              <c:strCache>
                <c:ptCount val="1"/>
                <c:pt idx="0">
                  <c:v>垂直統合型と水平分業型ほぼ半々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'7-4取引形態・地域別'!$K$7:$K$13</c:f>
              <c:strCache>
                <c:ptCount val="7"/>
                <c:pt idx="0">
                  <c:v>北海道・東北（n=80）</c:v>
                </c:pt>
                <c:pt idx="1">
                  <c:v>関東（除く東京）（n=246）</c:v>
                </c:pt>
                <c:pt idx="2">
                  <c:v>東京（n=404）</c:v>
                </c:pt>
                <c:pt idx="3">
                  <c:v>中部（n=110）</c:v>
                </c:pt>
                <c:pt idx="4">
                  <c:v>近畿（n=174）</c:v>
                </c:pt>
                <c:pt idx="5">
                  <c:v>中国・四国（n=77）</c:v>
                </c:pt>
                <c:pt idx="6">
                  <c:v>九州・沖縄（n=75）</c:v>
                </c:pt>
              </c:strCache>
            </c:strRef>
          </c:cat>
          <c:val>
            <c:numRef>
              <c:f>'7-4取引形態・地域別'!$N$7:$N$13</c:f>
              <c:numCache>
                <c:formatCode>0.0%</c:formatCode>
                <c:ptCount val="7"/>
                <c:pt idx="0">
                  <c:v>0.125</c:v>
                </c:pt>
                <c:pt idx="1">
                  <c:v>0.12601626016260162</c:v>
                </c:pt>
                <c:pt idx="2">
                  <c:v>0.13366336633663367</c:v>
                </c:pt>
                <c:pt idx="3">
                  <c:v>0.1</c:v>
                </c:pt>
                <c:pt idx="4">
                  <c:v>0.1206896551724138</c:v>
                </c:pt>
                <c:pt idx="5">
                  <c:v>0.1038961038961039</c:v>
                </c:pt>
                <c:pt idx="6">
                  <c:v>0.18666666666666668</c:v>
                </c:pt>
              </c:numCache>
            </c:numRef>
          </c:val>
          <c:extLst>
            <c:ext xmlns:c16="http://schemas.microsoft.com/office/drawing/2014/chart" uri="{C3380CC4-5D6E-409C-BE32-E72D297353CC}">
              <c16:uniqueId val="{00000002-CAAD-45ED-8083-56423279D811}"/>
            </c:ext>
          </c:extLst>
        </c:ser>
        <c:ser>
          <c:idx val="3"/>
          <c:order val="3"/>
          <c:tx>
            <c:strRef>
              <c:f>'7-4取引形態・地域別'!$O$5</c:f>
              <c:strCache>
                <c:ptCount val="1"/>
                <c:pt idx="0">
                  <c:v>どちらかというと水平分業型の事業が多い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'7-4取引形態・地域別'!$K$7:$K$13</c:f>
              <c:strCache>
                <c:ptCount val="7"/>
                <c:pt idx="0">
                  <c:v>北海道・東北（n=80）</c:v>
                </c:pt>
                <c:pt idx="1">
                  <c:v>関東（除く東京）（n=246）</c:v>
                </c:pt>
                <c:pt idx="2">
                  <c:v>東京（n=404）</c:v>
                </c:pt>
                <c:pt idx="3">
                  <c:v>中部（n=110）</c:v>
                </c:pt>
                <c:pt idx="4">
                  <c:v>近畿（n=174）</c:v>
                </c:pt>
                <c:pt idx="5">
                  <c:v>中国・四国（n=77）</c:v>
                </c:pt>
                <c:pt idx="6">
                  <c:v>九州・沖縄（n=75）</c:v>
                </c:pt>
              </c:strCache>
            </c:strRef>
          </c:cat>
          <c:val>
            <c:numRef>
              <c:f>'7-4取引形態・地域別'!$O$7:$O$13</c:f>
              <c:numCache>
                <c:formatCode>0.0%</c:formatCode>
                <c:ptCount val="7"/>
                <c:pt idx="0">
                  <c:v>0.1125</c:v>
                </c:pt>
                <c:pt idx="1">
                  <c:v>0.13821138211382114</c:v>
                </c:pt>
                <c:pt idx="2">
                  <c:v>0.13118811881188119</c:v>
                </c:pt>
                <c:pt idx="3">
                  <c:v>9.0909090909090912E-2</c:v>
                </c:pt>
                <c:pt idx="4">
                  <c:v>0.10344827586206896</c:v>
                </c:pt>
                <c:pt idx="5">
                  <c:v>0.18181818181818182</c:v>
                </c:pt>
                <c:pt idx="6">
                  <c:v>6.6666666666666666E-2</c:v>
                </c:pt>
              </c:numCache>
            </c:numRef>
          </c:val>
          <c:extLst>
            <c:ext xmlns:c16="http://schemas.microsoft.com/office/drawing/2014/chart" uri="{C3380CC4-5D6E-409C-BE32-E72D297353CC}">
              <c16:uniqueId val="{00000003-CAAD-45ED-8083-56423279D811}"/>
            </c:ext>
          </c:extLst>
        </c:ser>
        <c:ser>
          <c:idx val="4"/>
          <c:order val="4"/>
          <c:tx>
            <c:strRef>
              <c:f>'7-4取引形態・地域別'!$P$5</c:f>
              <c:strCache>
                <c:ptCount val="1"/>
                <c:pt idx="0">
                  <c:v>水平分業型の事業が中心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'7-4取引形態・地域別'!$K$7:$K$13</c:f>
              <c:strCache>
                <c:ptCount val="7"/>
                <c:pt idx="0">
                  <c:v>北海道・東北（n=80）</c:v>
                </c:pt>
                <c:pt idx="1">
                  <c:v>関東（除く東京）（n=246）</c:v>
                </c:pt>
                <c:pt idx="2">
                  <c:v>東京（n=404）</c:v>
                </c:pt>
                <c:pt idx="3">
                  <c:v>中部（n=110）</c:v>
                </c:pt>
                <c:pt idx="4">
                  <c:v>近畿（n=174）</c:v>
                </c:pt>
                <c:pt idx="5">
                  <c:v>中国・四国（n=77）</c:v>
                </c:pt>
                <c:pt idx="6">
                  <c:v>九州・沖縄（n=75）</c:v>
                </c:pt>
              </c:strCache>
            </c:strRef>
          </c:cat>
          <c:val>
            <c:numRef>
              <c:f>'7-4取引形態・地域別'!$P$7:$P$13</c:f>
              <c:numCache>
                <c:formatCode>0.0%</c:formatCode>
                <c:ptCount val="7"/>
                <c:pt idx="0">
                  <c:v>0.16250000000000001</c:v>
                </c:pt>
                <c:pt idx="1">
                  <c:v>0.18699186991869918</c:v>
                </c:pt>
                <c:pt idx="2">
                  <c:v>0.2202970297029703</c:v>
                </c:pt>
                <c:pt idx="3">
                  <c:v>0.20909090909090908</c:v>
                </c:pt>
                <c:pt idx="4">
                  <c:v>0.2413793103448276</c:v>
                </c:pt>
                <c:pt idx="5">
                  <c:v>0.27272727272727271</c:v>
                </c:pt>
                <c:pt idx="6">
                  <c:v>0.2</c:v>
                </c:pt>
              </c:numCache>
            </c:numRef>
          </c:val>
          <c:extLst>
            <c:ext xmlns:c16="http://schemas.microsoft.com/office/drawing/2014/chart" uri="{C3380CC4-5D6E-409C-BE32-E72D297353CC}">
              <c16:uniqueId val="{00000004-CAAD-45ED-8083-56423279D811}"/>
            </c:ext>
          </c:extLst>
        </c:ser>
        <c:ser>
          <c:idx val="5"/>
          <c:order val="5"/>
          <c:tx>
            <c:strRef>
              <c:f>'7-4取引形態・地域別'!$Q$5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'7-4取引形態・地域別'!$K$7:$K$13</c:f>
              <c:strCache>
                <c:ptCount val="7"/>
                <c:pt idx="0">
                  <c:v>北海道・東北（n=80）</c:v>
                </c:pt>
                <c:pt idx="1">
                  <c:v>関東（除く東京）（n=246）</c:v>
                </c:pt>
                <c:pt idx="2">
                  <c:v>東京（n=404）</c:v>
                </c:pt>
                <c:pt idx="3">
                  <c:v>中部（n=110）</c:v>
                </c:pt>
                <c:pt idx="4">
                  <c:v>近畿（n=174）</c:v>
                </c:pt>
                <c:pt idx="5">
                  <c:v>中国・四国（n=77）</c:v>
                </c:pt>
                <c:pt idx="6">
                  <c:v>九州・沖縄（n=75）</c:v>
                </c:pt>
              </c:strCache>
            </c:strRef>
          </c:cat>
          <c:val>
            <c:numRef>
              <c:f>'7-4取引形態・地域別'!$Q$7:$Q$13</c:f>
              <c:numCache>
                <c:formatCode>0.0%</c:formatCode>
                <c:ptCount val="7"/>
                <c:pt idx="0">
                  <c:v>6.25E-2</c:v>
                </c:pt>
                <c:pt idx="1">
                  <c:v>7.3170731707317069E-2</c:v>
                </c:pt>
                <c:pt idx="2">
                  <c:v>4.2079207920792082E-2</c:v>
                </c:pt>
                <c:pt idx="3">
                  <c:v>7.2727272727272724E-2</c:v>
                </c:pt>
                <c:pt idx="4">
                  <c:v>8.0459770114942528E-2</c:v>
                </c:pt>
                <c:pt idx="5">
                  <c:v>0.11688311688311688</c:v>
                </c:pt>
                <c:pt idx="6">
                  <c:v>9.3333333333333338E-2</c:v>
                </c:pt>
              </c:numCache>
            </c:numRef>
          </c:val>
          <c:extLst>
            <c:ext xmlns:c16="http://schemas.microsoft.com/office/drawing/2014/chart" uri="{C3380CC4-5D6E-409C-BE32-E72D297353CC}">
              <c16:uniqueId val="{00000005-CAAD-45ED-8083-56423279D81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534726289087"/>
          <c:y val="0.16982769800833719"/>
          <c:w val="0.7540150148235677"/>
          <c:h val="0.63370758067006328"/>
        </c:manualLayout>
      </c:layout>
      <c:barChart>
        <c:barDir val="bar"/>
        <c:grouping val="stacked"/>
        <c:varyColors val="0"/>
        <c:ser>
          <c:idx val="0"/>
          <c:order val="0"/>
          <c:tx>
            <c:strRef>
              <c:f>'7-4取引形態・地域別'!$AC$5</c:f>
              <c:strCache>
                <c:ptCount val="1"/>
                <c:pt idx="0">
                  <c:v>垂直統合型の事業が中心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'7-4取引形態・地域別'!$AB$7:$AB$13</c:f>
              <c:strCache>
                <c:ptCount val="7"/>
                <c:pt idx="0">
                  <c:v>北海道・東北（n=75）</c:v>
                </c:pt>
                <c:pt idx="1">
                  <c:v>関東（除く東京）（n=240）</c:v>
                </c:pt>
                <c:pt idx="2">
                  <c:v>東京（n=386）</c:v>
                </c:pt>
                <c:pt idx="3">
                  <c:v>中部（n=109）</c:v>
                </c:pt>
                <c:pt idx="4">
                  <c:v>近畿（n=166）</c:v>
                </c:pt>
                <c:pt idx="5">
                  <c:v>中国・四国（n=75）</c:v>
                </c:pt>
                <c:pt idx="6">
                  <c:v>九州・沖縄（n=71）</c:v>
                </c:pt>
              </c:strCache>
            </c:strRef>
          </c:cat>
          <c:val>
            <c:numRef>
              <c:f>'7-4取引形態・地域別'!$AC$7:$AC$13</c:f>
              <c:numCache>
                <c:formatCode>0.0%</c:formatCode>
                <c:ptCount val="7"/>
                <c:pt idx="0">
                  <c:v>0.2</c:v>
                </c:pt>
                <c:pt idx="1">
                  <c:v>0.1</c:v>
                </c:pt>
                <c:pt idx="2">
                  <c:v>0.11917098445595854</c:v>
                </c:pt>
                <c:pt idx="3">
                  <c:v>0.11926605504587157</c:v>
                </c:pt>
                <c:pt idx="4">
                  <c:v>0.1144578313253012</c:v>
                </c:pt>
                <c:pt idx="5">
                  <c:v>0.04</c:v>
                </c:pt>
                <c:pt idx="6">
                  <c:v>0.14084507042253522</c:v>
                </c:pt>
              </c:numCache>
            </c:numRef>
          </c:val>
          <c:extLst>
            <c:ext xmlns:c16="http://schemas.microsoft.com/office/drawing/2014/chart" uri="{C3380CC4-5D6E-409C-BE32-E72D297353CC}">
              <c16:uniqueId val="{00000000-227B-4116-9330-49DC8ADD4262}"/>
            </c:ext>
          </c:extLst>
        </c:ser>
        <c:ser>
          <c:idx val="2"/>
          <c:order val="1"/>
          <c:tx>
            <c:strRef>
              <c:f>'7-4取引形態・地域別'!$AD$5</c:f>
              <c:strCache>
                <c:ptCount val="1"/>
                <c:pt idx="0">
                  <c:v>どちらかというと垂直統合型の事業が多い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'7-4取引形態・地域別'!$AB$7:$AB$13</c:f>
              <c:strCache>
                <c:ptCount val="7"/>
                <c:pt idx="0">
                  <c:v>北海道・東北（n=75）</c:v>
                </c:pt>
                <c:pt idx="1">
                  <c:v>関東（除く東京）（n=240）</c:v>
                </c:pt>
                <c:pt idx="2">
                  <c:v>東京（n=386）</c:v>
                </c:pt>
                <c:pt idx="3">
                  <c:v>中部（n=109）</c:v>
                </c:pt>
                <c:pt idx="4">
                  <c:v>近畿（n=166）</c:v>
                </c:pt>
                <c:pt idx="5">
                  <c:v>中国・四国（n=75）</c:v>
                </c:pt>
                <c:pt idx="6">
                  <c:v>九州・沖縄（n=71）</c:v>
                </c:pt>
              </c:strCache>
            </c:strRef>
          </c:cat>
          <c:val>
            <c:numRef>
              <c:f>'7-4取引形態・地域別'!$AD$7:$AD$13</c:f>
              <c:numCache>
                <c:formatCode>0.0%</c:formatCode>
                <c:ptCount val="7"/>
                <c:pt idx="0">
                  <c:v>0.17333333333333334</c:v>
                </c:pt>
                <c:pt idx="1">
                  <c:v>0.17083333333333334</c:v>
                </c:pt>
                <c:pt idx="2">
                  <c:v>0.19689119170984457</c:v>
                </c:pt>
                <c:pt idx="3">
                  <c:v>0.22018348623853212</c:v>
                </c:pt>
                <c:pt idx="4">
                  <c:v>0.12048192771084337</c:v>
                </c:pt>
                <c:pt idx="5">
                  <c:v>0.14666666666666667</c:v>
                </c:pt>
                <c:pt idx="6">
                  <c:v>0.12676056338028169</c:v>
                </c:pt>
              </c:numCache>
            </c:numRef>
          </c:val>
          <c:extLst>
            <c:ext xmlns:c16="http://schemas.microsoft.com/office/drawing/2014/chart" uri="{C3380CC4-5D6E-409C-BE32-E72D297353CC}">
              <c16:uniqueId val="{00000001-227B-4116-9330-49DC8ADD4262}"/>
            </c:ext>
          </c:extLst>
        </c:ser>
        <c:ser>
          <c:idx val="1"/>
          <c:order val="2"/>
          <c:tx>
            <c:strRef>
              <c:f>'7-4取引形態・地域別'!$AE$5</c:f>
              <c:strCache>
                <c:ptCount val="1"/>
                <c:pt idx="0">
                  <c:v>垂直統合型と水平分業型ほぼ半々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'7-4取引形態・地域別'!$AB$7:$AB$13</c:f>
              <c:strCache>
                <c:ptCount val="7"/>
                <c:pt idx="0">
                  <c:v>北海道・東北（n=75）</c:v>
                </c:pt>
                <c:pt idx="1">
                  <c:v>関東（除く東京）（n=240）</c:v>
                </c:pt>
                <c:pt idx="2">
                  <c:v>東京（n=386）</c:v>
                </c:pt>
                <c:pt idx="3">
                  <c:v>中部（n=109）</c:v>
                </c:pt>
                <c:pt idx="4">
                  <c:v>近畿（n=166）</c:v>
                </c:pt>
                <c:pt idx="5">
                  <c:v>中国・四国（n=75）</c:v>
                </c:pt>
                <c:pt idx="6">
                  <c:v>九州・沖縄（n=71）</c:v>
                </c:pt>
              </c:strCache>
            </c:strRef>
          </c:cat>
          <c:val>
            <c:numRef>
              <c:f>'7-4取引形態・地域別'!$AE$7:$AE$13</c:f>
              <c:numCache>
                <c:formatCode>0.0%</c:formatCode>
                <c:ptCount val="7"/>
                <c:pt idx="0">
                  <c:v>0.28000000000000003</c:v>
                </c:pt>
                <c:pt idx="1">
                  <c:v>0.29583333333333334</c:v>
                </c:pt>
                <c:pt idx="2">
                  <c:v>0.25906735751295334</c:v>
                </c:pt>
                <c:pt idx="3">
                  <c:v>0.1743119266055046</c:v>
                </c:pt>
                <c:pt idx="4">
                  <c:v>0.26506024096385544</c:v>
                </c:pt>
                <c:pt idx="5">
                  <c:v>0.24</c:v>
                </c:pt>
                <c:pt idx="6">
                  <c:v>0.23943661971830985</c:v>
                </c:pt>
              </c:numCache>
            </c:numRef>
          </c:val>
          <c:extLst>
            <c:ext xmlns:c16="http://schemas.microsoft.com/office/drawing/2014/chart" uri="{C3380CC4-5D6E-409C-BE32-E72D297353CC}">
              <c16:uniqueId val="{00000002-227B-4116-9330-49DC8ADD4262}"/>
            </c:ext>
          </c:extLst>
        </c:ser>
        <c:ser>
          <c:idx val="3"/>
          <c:order val="3"/>
          <c:tx>
            <c:strRef>
              <c:f>'7-4取引形態・地域別'!$AF$5</c:f>
              <c:strCache>
                <c:ptCount val="1"/>
                <c:pt idx="0">
                  <c:v>どちらかというと水平分業型の事業が多い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'7-4取引形態・地域別'!$AB$7:$AB$13</c:f>
              <c:strCache>
                <c:ptCount val="7"/>
                <c:pt idx="0">
                  <c:v>北海道・東北（n=75）</c:v>
                </c:pt>
                <c:pt idx="1">
                  <c:v>関東（除く東京）（n=240）</c:v>
                </c:pt>
                <c:pt idx="2">
                  <c:v>東京（n=386）</c:v>
                </c:pt>
                <c:pt idx="3">
                  <c:v>中部（n=109）</c:v>
                </c:pt>
                <c:pt idx="4">
                  <c:v>近畿（n=166）</c:v>
                </c:pt>
                <c:pt idx="5">
                  <c:v>中国・四国（n=75）</c:v>
                </c:pt>
                <c:pt idx="6">
                  <c:v>九州・沖縄（n=71）</c:v>
                </c:pt>
              </c:strCache>
            </c:strRef>
          </c:cat>
          <c:val>
            <c:numRef>
              <c:f>'7-4取引形態・地域別'!$AF$7:$AF$13</c:f>
              <c:numCache>
                <c:formatCode>0.0%</c:formatCode>
                <c:ptCount val="7"/>
                <c:pt idx="0">
                  <c:v>0.10666666666666667</c:v>
                </c:pt>
                <c:pt idx="1">
                  <c:v>0.1125</c:v>
                </c:pt>
                <c:pt idx="2">
                  <c:v>0.12176165803108809</c:v>
                </c:pt>
                <c:pt idx="3">
                  <c:v>0.12844036697247707</c:v>
                </c:pt>
                <c:pt idx="4">
                  <c:v>0.15060240963855423</c:v>
                </c:pt>
                <c:pt idx="5">
                  <c:v>0.13333333333333333</c:v>
                </c:pt>
                <c:pt idx="6">
                  <c:v>0.19718309859154928</c:v>
                </c:pt>
              </c:numCache>
            </c:numRef>
          </c:val>
          <c:extLst>
            <c:ext xmlns:c16="http://schemas.microsoft.com/office/drawing/2014/chart" uri="{C3380CC4-5D6E-409C-BE32-E72D297353CC}">
              <c16:uniqueId val="{00000003-227B-4116-9330-49DC8ADD4262}"/>
            </c:ext>
          </c:extLst>
        </c:ser>
        <c:ser>
          <c:idx val="4"/>
          <c:order val="4"/>
          <c:tx>
            <c:strRef>
              <c:f>'7-4取引形態・地域別'!$AG$5</c:f>
              <c:strCache>
                <c:ptCount val="1"/>
                <c:pt idx="0">
                  <c:v>水平分業型の事業が中心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'7-4取引形態・地域別'!$AB$7:$AB$13</c:f>
              <c:strCache>
                <c:ptCount val="7"/>
                <c:pt idx="0">
                  <c:v>北海道・東北（n=75）</c:v>
                </c:pt>
                <c:pt idx="1">
                  <c:v>関東（除く東京）（n=240）</c:v>
                </c:pt>
                <c:pt idx="2">
                  <c:v>東京（n=386）</c:v>
                </c:pt>
                <c:pt idx="3">
                  <c:v>中部（n=109）</c:v>
                </c:pt>
                <c:pt idx="4">
                  <c:v>近畿（n=166）</c:v>
                </c:pt>
                <c:pt idx="5">
                  <c:v>中国・四国（n=75）</c:v>
                </c:pt>
                <c:pt idx="6">
                  <c:v>九州・沖縄（n=71）</c:v>
                </c:pt>
              </c:strCache>
            </c:strRef>
          </c:cat>
          <c:val>
            <c:numRef>
              <c:f>'7-4取引形態・地域別'!$AG$7:$AG$13</c:f>
              <c:numCache>
                <c:formatCode>0.0%</c:formatCode>
                <c:ptCount val="7"/>
                <c:pt idx="0">
                  <c:v>0.16</c:v>
                </c:pt>
                <c:pt idx="1">
                  <c:v>0.20416666666666666</c:v>
                </c:pt>
                <c:pt idx="2">
                  <c:v>0.22538860103626943</c:v>
                </c:pt>
                <c:pt idx="3">
                  <c:v>0.22935779816513763</c:v>
                </c:pt>
                <c:pt idx="4">
                  <c:v>0.24096385542168675</c:v>
                </c:pt>
                <c:pt idx="5">
                  <c:v>0.28000000000000003</c:v>
                </c:pt>
                <c:pt idx="6">
                  <c:v>0.22535211267605634</c:v>
                </c:pt>
              </c:numCache>
            </c:numRef>
          </c:val>
          <c:extLst>
            <c:ext xmlns:c16="http://schemas.microsoft.com/office/drawing/2014/chart" uri="{C3380CC4-5D6E-409C-BE32-E72D297353CC}">
              <c16:uniqueId val="{00000004-227B-4116-9330-49DC8ADD4262}"/>
            </c:ext>
          </c:extLst>
        </c:ser>
        <c:ser>
          <c:idx val="5"/>
          <c:order val="5"/>
          <c:tx>
            <c:strRef>
              <c:f>'7-4取引形態・地域別'!$AH$5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'7-4取引形態・地域別'!$AB$7:$AB$13</c:f>
              <c:strCache>
                <c:ptCount val="7"/>
                <c:pt idx="0">
                  <c:v>北海道・東北（n=75）</c:v>
                </c:pt>
                <c:pt idx="1">
                  <c:v>関東（除く東京）（n=240）</c:v>
                </c:pt>
                <c:pt idx="2">
                  <c:v>東京（n=386）</c:v>
                </c:pt>
                <c:pt idx="3">
                  <c:v>中部（n=109）</c:v>
                </c:pt>
                <c:pt idx="4">
                  <c:v>近畿（n=166）</c:v>
                </c:pt>
                <c:pt idx="5">
                  <c:v>中国・四国（n=75）</c:v>
                </c:pt>
                <c:pt idx="6">
                  <c:v>九州・沖縄（n=71）</c:v>
                </c:pt>
              </c:strCache>
            </c:strRef>
          </c:cat>
          <c:val>
            <c:numRef>
              <c:f>'7-4取引形態・地域別'!$AH$7:$AH$13</c:f>
              <c:numCache>
                <c:formatCode>0.0%</c:formatCode>
                <c:ptCount val="7"/>
                <c:pt idx="0">
                  <c:v>0.08</c:v>
                </c:pt>
                <c:pt idx="1">
                  <c:v>0.11666666666666667</c:v>
                </c:pt>
                <c:pt idx="2">
                  <c:v>7.7720207253886009E-2</c:v>
                </c:pt>
                <c:pt idx="3">
                  <c:v>0.12844036697247707</c:v>
                </c:pt>
                <c:pt idx="4">
                  <c:v>0.10843373493975904</c:v>
                </c:pt>
                <c:pt idx="5">
                  <c:v>0.16</c:v>
                </c:pt>
                <c:pt idx="6">
                  <c:v>7.0422535211267609E-2</c:v>
                </c:pt>
              </c:numCache>
            </c:numRef>
          </c:val>
          <c:extLst>
            <c:ext xmlns:c16="http://schemas.microsoft.com/office/drawing/2014/chart" uri="{C3380CC4-5D6E-409C-BE32-E72D297353CC}">
              <c16:uniqueId val="{00000005-227B-4116-9330-49DC8ADD4262}"/>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6.3649172435231216E-2"/>
          <c:y val="0.8294145745097028"/>
          <c:w val="0.89492996426430493"/>
          <c:h val="0.161535649585076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23861757830487"/>
          <c:y val="7.8342027668793487E-2"/>
          <c:w val="0.73531117381919842"/>
          <c:h val="0.76051369933168655"/>
        </c:manualLayout>
      </c:layout>
      <c:barChart>
        <c:barDir val="bar"/>
        <c:grouping val="stacked"/>
        <c:varyColors val="0"/>
        <c:ser>
          <c:idx val="0"/>
          <c:order val="0"/>
          <c:tx>
            <c:strRef>
              <c:f>'7-5・6-1取引形態・事業分野'!$L$5</c:f>
              <c:strCache>
                <c:ptCount val="1"/>
                <c:pt idx="0">
                  <c:v>垂直統合型の事業が中心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'7-5・6-1取引形態・事業分野'!$K$7:$K$22</c:f>
              <c:strCache>
                <c:ptCount val="16"/>
                <c:pt idx="0">
                  <c:v>住宅／生活（n=138）</c:v>
                </c:pt>
                <c:pt idx="1">
                  <c:v>病院／医療（n=143）</c:v>
                </c:pt>
                <c:pt idx="2">
                  <c:v>健康／介護／スポーツ（n=99）</c:v>
                </c:pt>
                <c:pt idx="3">
                  <c:v>農林水産（n=79）</c:v>
                </c:pt>
                <c:pt idx="4">
                  <c:v>建築／土木（n=131）</c:v>
                </c:pt>
                <c:pt idx="5">
                  <c:v>工場／プラント（n=475）</c:v>
                </c:pt>
                <c:pt idx="6">
                  <c:v>オフィス／店舗（n=188）</c:v>
                </c:pt>
                <c:pt idx="7">
                  <c:v>移動／交通（n=163）</c:v>
                </c:pt>
                <c:pt idx="8">
                  <c:v>流通／物流（n=178）</c:v>
                </c:pt>
                <c:pt idx="9">
                  <c:v>防犯／防災（n=81）</c:v>
                </c:pt>
                <c:pt idx="10">
                  <c:v>金融／保険／不動産（n=115）</c:v>
                </c:pt>
                <c:pt idx="11">
                  <c:v>印刷／製版（n=63）</c:v>
                </c:pt>
                <c:pt idx="12">
                  <c:v>通信／放送（n=226）</c:v>
                </c:pt>
                <c:pt idx="13">
                  <c:v>教育／研究（n=88）</c:v>
                </c:pt>
                <c:pt idx="14">
                  <c:v>公共サービス（n=105）</c:v>
                </c:pt>
                <c:pt idx="15">
                  <c:v>その他（n=111）</c:v>
                </c:pt>
              </c:strCache>
            </c:strRef>
          </c:cat>
          <c:val>
            <c:numRef>
              <c:f>'7-5・6-1取引形態・事業分野'!$L$7:$L$22</c:f>
              <c:numCache>
                <c:formatCode>0.0%</c:formatCode>
                <c:ptCount val="16"/>
                <c:pt idx="0">
                  <c:v>0.22463768115942029</c:v>
                </c:pt>
                <c:pt idx="1">
                  <c:v>0.14685314685314685</c:v>
                </c:pt>
                <c:pt idx="2">
                  <c:v>0.15151515151515152</c:v>
                </c:pt>
                <c:pt idx="3">
                  <c:v>0.15189873417721519</c:v>
                </c:pt>
                <c:pt idx="4">
                  <c:v>0.19847328244274809</c:v>
                </c:pt>
                <c:pt idx="5">
                  <c:v>0.21894736842105264</c:v>
                </c:pt>
                <c:pt idx="6">
                  <c:v>0.21276595744680851</c:v>
                </c:pt>
                <c:pt idx="7">
                  <c:v>0.20858895705521471</c:v>
                </c:pt>
                <c:pt idx="8">
                  <c:v>0.16292134831460675</c:v>
                </c:pt>
                <c:pt idx="9">
                  <c:v>0.18518518518518517</c:v>
                </c:pt>
                <c:pt idx="10">
                  <c:v>0.17391304347826086</c:v>
                </c:pt>
                <c:pt idx="11">
                  <c:v>9.5238095238095233E-2</c:v>
                </c:pt>
                <c:pt idx="12">
                  <c:v>0.18584070796460178</c:v>
                </c:pt>
                <c:pt idx="13">
                  <c:v>0.17045454545454544</c:v>
                </c:pt>
                <c:pt idx="14">
                  <c:v>0.22857142857142856</c:v>
                </c:pt>
                <c:pt idx="15">
                  <c:v>0.2072072072072072</c:v>
                </c:pt>
              </c:numCache>
            </c:numRef>
          </c:val>
          <c:extLst>
            <c:ext xmlns:c16="http://schemas.microsoft.com/office/drawing/2014/chart" uri="{C3380CC4-5D6E-409C-BE32-E72D297353CC}">
              <c16:uniqueId val="{00000000-9B64-4D0B-8ECE-92297CD59E84}"/>
            </c:ext>
          </c:extLst>
        </c:ser>
        <c:ser>
          <c:idx val="2"/>
          <c:order val="1"/>
          <c:tx>
            <c:strRef>
              <c:f>'7-5・6-1取引形態・事業分野'!$M$5</c:f>
              <c:strCache>
                <c:ptCount val="1"/>
                <c:pt idx="0">
                  <c:v>どちらかというと垂直統合型の事業が多い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'7-5・6-1取引形態・事業分野'!$K$7:$K$22</c:f>
              <c:strCache>
                <c:ptCount val="16"/>
                <c:pt idx="0">
                  <c:v>住宅／生活（n=138）</c:v>
                </c:pt>
                <c:pt idx="1">
                  <c:v>病院／医療（n=143）</c:v>
                </c:pt>
                <c:pt idx="2">
                  <c:v>健康／介護／スポーツ（n=99）</c:v>
                </c:pt>
                <c:pt idx="3">
                  <c:v>農林水産（n=79）</c:v>
                </c:pt>
                <c:pt idx="4">
                  <c:v>建築／土木（n=131）</c:v>
                </c:pt>
                <c:pt idx="5">
                  <c:v>工場／プラント（n=475）</c:v>
                </c:pt>
                <c:pt idx="6">
                  <c:v>オフィス／店舗（n=188）</c:v>
                </c:pt>
                <c:pt idx="7">
                  <c:v>移動／交通（n=163）</c:v>
                </c:pt>
                <c:pt idx="8">
                  <c:v>流通／物流（n=178）</c:v>
                </c:pt>
                <c:pt idx="9">
                  <c:v>防犯／防災（n=81）</c:v>
                </c:pt>
                <c:pt idx="10">
                  <c:v>金融／保険／不動産（n=115）</c:v>
                </c:pt>
                <c:pt idx="11">
                  <c:v>印刷／製版（n=63）</c:v>
                </c:pt>
                <c:pt idx="12">
                  <c:v>通信／放送（n=226）</c:v>
                </c:pt>
                <c:pt idx="13">
                  <c:v>教育／研究（n=88）</c:v>
                </c:pt>
                <c:pt idx="14">
                  <c:v>公共サービス（n=105）</c:v>
                </c:pt>
                <c:pt idx="15">
                  <c:v>その他（n=111）</c:v>
                </c:pt>
              </c:strCache>
            </c:strRef>
          </c:cat>
          <c:val>
            <c:numRef>
              <c:f>'7-5・6-1取引形態・事業分野'!$M$7:$M$22</c:f>
              <c:numCache>
                <c:formatCode>0.0%</c:formatCode>
                <c:ptCount val="16"/>
                <c:pt idx="0">
                  <c:v>0.24637681159420291</c:v>
                </c:pt>
                <c:pt idx="1">
                  <c:v>0.26573426573426573</c:v>
                </c:pt>
                <c:pt idx="2">
                  <c:v>0.29292929292929293</c:v>
                </c:pt>
                <c:pt idx="3">
                  <c:v>0.25316455696202533</c:v>
                </c:pt>
                <c:pt idx="4">
                  <c:v>0.25190839694656486</c:v>
                </c:pt>
                <c:pt idx="5">
                  <c:v>0.28421052631578947</c:v>
                </c:pt>
                <c:pt idx="6">
                  <c:v>0.22872340425531915</c:v>
                </c:pt>
                <c:pt idx="7">
                  <c:v>0.28834355828220859</c:v>
                </c:pt>
                <c:pt idx="8">
                  <c:v>0.2696629213483146</c:v>
                </c:pt>
                <c:pt idx="9">
                  <c:v>0.39506172839506171</c:v>
                </c:pt>
                <c:pt idx="10">
                  <c:v>0.28695652173913044</c:v>
                </c:pt>
                <c:pt idx="11">
                  <c:v>0.31746031746031744</c:v>
                </c:pt>
                <c:pt idx="12">
                  <c:v>0.30530973451327431</c:v>
                </c:pt>
                <c:pt idx="13">
                  <c:v>0.25</c:v>
                </c:pt>
                <c:pt idx="14">
                  <c:v>0.30476190476190479</c:v>
                </c:pt>
                <c:pt idx="15">
                  <c:v>0.16216216216216217</c:v>
                </c:pt>
              </c:numCache>
            </c:numRef>
          </c:val>
          <c:extLst>
            <c:ext xmlns:c16="http://schemas.microsoft.com/office/drawing/2014/chart" uri="{C3380CC4-5D6E-409C-BE32-E72D297353CC}">
              <c16:uniqueId val="{00000001-9B64-4D0B-8ECE-92297CD59E84}"/>
            </c:ext>
          </c:extLst>
        </c:ser>
        <c:ser>
          <c:idx val="1"/>
          <c:order val="2"/>
          <c:tx>
            <c:strRef>
              <c:f>'7-5・6-1取引形態・事業分野'!$N$5</c:f>
              <c:strCache>
                <c:ptCount val="1"/>
                <c:pt idx="0">
                  <c:v>垂直統合型と水平分業型ほぼ半々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'7-5・6-1取引形態・事業分野'!$K$7:$K$22</c:f>
              <c:strCache>
                <c:ptCount val="16"/>
                <c:pt idx="0">
                  <c:v>住宅／生活（n=138）</c:v>
                </c:pt>
                <c:pt idx="1">
                  <c:v>病院／医療（n=143）</c:v>
                </c:pt>
                <c:pt idx="2">
                  <c:v>健康／介護／スポーツ（n=99）</c:v>
                </c:pt>
                <c:pt idx="3">
                  <c:v>農林水産（n=79）</c:v>
                </c:pt>
                <c:pt idx="4">
                  <c:v>建築／土木（n=131）</c:v>
                </c:pt>
                <c:pt idx="5">
                  <c:v>工場／プラント（n=475）</c:v>
                </c:pt>
                <c:pt idx="6">
                  <c:v>オフィス／店舗（n=188）</c:v>
                </c:pt>
                <c:pt idx="7">
                  <c:v>移動／交通（n=163）</c:v>
                </c:pt>
                <c:pt idx="8">
                  <c:v>流通／物流（n=178）</c:v>
                </c:pt>
                <c:pt idx="9">
                  <c:v>防犯／防災（n=81）</c:v>
                </c:pt>
                <c:pt idx="10">
                  <c:v>金融／保険／不動産（n=115）</c:v>
                </c:pt>
                <c:pt idx="11">
                  <c:v>印刷／製版（n=63）</c:v>
                </c:pt>
                <c:pt idx="12">
                  <c:v>通信／放送（n=226）</c:v>
                </c:pt>
                <c:pt idx="13">
                  <c:v>教育／研究（n=88）</c:v>
                </c:pt>
                <c:pt idx="14">
                  <c:v>公共サービス（n=105）</c:v>
                </c:pt>
                <c:pt idx="15">
                  <c:v>その他（n=111）</c:v>
                </c:pt>
              </c:strCache>
            </c:strRef>
          </c:cat>
          <c:val>
            <c:numRef>
              <c:f>'7-5・6-1取引形態・事業分野'!$N$7:$N$22</c:f>
              <c:numCache>
                <c:formatCode>0.0%</c:formatCode>
                <c:ptCount val="16"/>
                <c:pt idx="0">
                  <c:v>0.15217391304347827</c:v>
                </c:pt>
                <c:pt idx="1">
                  <c:v>0.1888111888111888</c:v>
                </c:pt>
                <c:pt idx="2">
                  <c:v>0.14141414141414141</c:v>
                </c:pt>
                <c:pt idx="3">
                  <c:v>0.21518987341772153</c:v>
                </c:pt>
                <c:pt idx="4">
                  <c:v>0.17557251908396945</c:v>
                </c:pt>
                <c:pt idx="5">
                  <c:v>0.12631578947368421</c:v>
                </c:pt>
                <c:pt idx="6">
                  <c:v>0.14361702127659576</c:v>
                </c:pt>
                <c:pt idx="7">
                  <c:v>0.12269938650306748</c:v>
                </c:pt>
                <c:pt idx="8">
                  <c:v>0.19101123595505617</c:v>
                </c:pt>
                <c:pt idx="9">
                  <c:v>0.12345679012345678</c:v>
                </c:pt>
                <c:pt idx="10">
                  <c:v>0.16521739130434782</c:v>
                </c:pt>
                <c:pt idx="11">
                  <c:v>0.25396825396825395</c:v>
                </c:pt>
                <c:pt idx="12">
                  <c:v>0.14601769911504425</c:v>
                </c:pt>
                <c:pt idx="13">
                  <c:v>0.19318181818181818</c:v>
                </c:pt>
                <c:pt idx="14">
                  <c:v>9.5238095238095233E-2</c:v>
                </c:pt>
                <c:pt idx="15">
                  <c:v>0.17117117117117117</c:v>
                </c:pt>
              </c:numCache>
            </c:numRef>
          </c:val>
          <c:extLst>
            <c:ext xmlns:c16="http://schemas.microsoft.com/office/drawing/2014/chart" uri="{C3380CC4-5D6E-409C-BE32-E72D297353CC}">
              <c16:uniqueId val="{00000002-9B64-4D0B-8ECE-92297CD59E84}"/>
            </c:ext>
          </c:extLst>
        </c:ser>
        <c:ser>
          <c:idx val="3"/>
          <c:order val="3"/>
          <c:tx>
            <c:strRef>
              <c:f>'7-5・6-1取引形態・事業分野'!$O$5</c:f>
              <c:strCache>
                <c:ptCount val="1"/>
                <c:pt idx="0">
                  <c:v>どちらかというと水平分業型の事業が多い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'7-5・6-1取引形態・事業分野'!$K$7:$K$22</c:f>
              <c:strCache>
                <c:ptCount val="16"/>
                <c:pt idx="0">
                  <c:v>住宅／生活（n=138）</c:v>
                </c:pt>
                <c:pt idx="1">
                  <c:v>病院／医療（n=143）</c:v>
                </c:pt>
                <c:pt idx="2">
                  <c:v>健康／介護／スポーツ（n=99）</c:v>
                </c:pt>
                <c:pt idx="3">
                  <c:v>農林水産（n=79）</c:v>
                </c:pt>
                <c:pt idx="4">
                  <c:v>建築／土木（n=131）</c:v>
                </c:pt>
                <c:pt idx="5">
                  <c:v>工場／プラント（n=475）</c:v>
                </c:pt>
                <c:pt idx="6">
                  <c:v>オフィス／店舗（n=188）</c:v>
                </c:pt>
                <c:pt idx="7">
                  <c:v>移動／交通（n=163）</c:v>
                </c:pt>
                <c:pt idx="8">
                  <c:v>流通／物流（n=178）</c:v>
                </c:pt>
                <c:pt idx="9">
                  <c:v>防犯／防災（n=81）</c:v>
                </c:pt>
                <c:pt idx="10">
                  <c:v>金融／保険／不動産（n=115）</c:v>
                </c:pt>
                <c:pt idx="11">
                  <c:v>印刷／製版（n=63）</c:v>
                </c:pt>
                <c:pt idx="12">
                  <c:v>通信／放送（n=226）</c:v>
                </c:pt>
                <c:pt idx="13">
                  <c:v>教育／研究（n=88）</c:v>
                </c:pt>
                <c:pt idx="14">
                  <c:v>公共サービス（n=105）</c:v>
                </c:pt>
                <c:pt idx="15">
                  <c:v>その他（n=111）</c:v>
                </c:pt>
              </c:strCache>
            </c:strRef>
          </c:cat>
          <c:val>
            <c:numRef>
              <c:f>'7-5・6-1取引形態・事業分野'!$O$7:$O$22</c:f>
              <c:numCache>
                <c:formatCode>0.0%</c:formatCode>
                <c:ptCount val="16"/>
                <c:pt idx="0">
                  <c:v>0.11594202898550725</c:v>
                </c:pt>
                <c:pt idx="1">
                  <c:v>0.15384615384615385</c:v>
                </c:pt>
                <c:pt idx="2">
                  <c:v>0.13131313131313133</c:v>
                </c:pt>
                <c:pt idx="3">
                  <c:v>0.13924050632911392</c:v>
                </c:pt>
                <c:pt idx="4">
                  <c:v>9.9236641221374045E-2</c:v>
                </c:pt>
                <c:pt idx="5">
                  <c:v>0.1031578947368421</c:v>
                </c:pt>
                <c:pt idx="6">
                  <c:v>0.11170212765957446</c:v>
                </c:pt>
                <c:pt idx="7">
                  <c:v>0.12269938650306748</c:v>
                </c:pt>
                <c:pt idx="8">
                  <c:v>0.11235955056179775</c:v>
                </c:pt>
                <c:pt idx="9">
                  <c:v>0.1111111111111111</c:v>
                </c:pt>
                <c:pt idx="10">
                  <c:v>8.6956521739130432E-2</c:v>
                </c:pt>
                <c:pt idx="11">
                  <c:v>0.14285714285714285</c:v>
                </c:pt>
                <c:pt idx="12">
                  <c:v>0.15486725663716813</c:v>
                </c:pt>
                <c:pt idx="13">
                  <c:v>0.125</c:v>
                </c:pt>
                <c:pt idx="14">
                  <c:v>0.11428571428571428</c:v>
                </c:pt>
                <c:pt idx="15">
                  <c:v>0.14414414414414414</c:v>
                </c:pt>
              </c:numCache>
            </c:numRef>
          </c:val>
          <c:extLst>
            <c:ext xmlns:c16="http://schemas.microsoft.com/office/drawing/2014/chart" uri="{C3380CC4-5D6E-409C-BE32-E72D297353CC}">
              <c16:uniqueId val="{00000003-9B64-4D0B-8ECE-92297CD59E84}"/>
            </c:ext>
          </c:extLst>
        </c:ser>
        <c:ser>
          <c:idx val="4"/>
          <c:order val="4"/>
          <c:tx>
            <c:strRef>
              <c:f>'7-5・6-1取引形態・事業分野'!$P$5</c:f>
              <c:strCache>
                <c:ptCount val="1"/>
                <c:pt idx="0">
                  <c:v>水平分業型の事業が中心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'7-5・6-1取引形態・事業分野'!$K$7:$K$22</c:f>
              <c:strCache>
                <c:ptCount val="16"/>
                <c:pt idx="0">
                  <c:v>住宅／生活（n=138）</c:v>
                </c:pt>
                <c:pt idx="1">
                  <c:v>病院／医療（n=143）</c:v>
                </c:pt>
                <c:pt idx="2">
                  <c:v>健康／介護／スポーツ（n=99）</c:v>
                </c:pt>
                <c:pt idx="3">
                  <c:v>農林水産（n=79）</c:v>
                </c:pt>
                <c:pt idx="4">
                  <c:v>建築／土木（n=131）</c:v>
                </c:pt>
                <c:pt idx="5">
                  <c:v>工場／プラント（n=475）</c:v>
                </c:pt>
                <c:pt idx="6">
                  <c:v>オフィス／店舗（n=188）</c:v>
                </c:pt>
                <c:pt idx="7">
                  <c:v>移動／交通（n=163）</c:v>
                </c:pt>
                <c:pt idx="8">
                  <c:v>流通／物流（n=178）</c:v>
                </c:pt>
                <c:pt idx="9">
                  <c:v>防犯／防災（n=81）</c:v>
                </c:pt>
                <c:pt idx="10">
                  <c:v>金融／保険／不動産（n=115）</c:v>
                </c:pt>
                <c:pt idx="11">
                  <c:v>印刷／製版（n=63）</c:v>
                </c:pt>
                <c:pt idx="12">
                  <c:v>通信／放送（n=226）</c:v>
                </c:pt>
                <c:pt idx="13">
                  <c:v>教育／研究（n=88）</c:v>
                </c:pt>
                <c:pt idx="14">
                  <c:v>公共サービス（n=105）</c:v>
                </c:pt>
                <c:pt idx="15">
                  <c:v>その他（n=111）</c:v>
                </c:pt>
              </c:strCache>
            </c:strRef>
          </c:cat>
          <c:val>
            <c:numRef>
              <c:f>'7-5・6-1取引形態・事業分野'!$P$7:$P$22</c:f>
              <c:numCache>
                <c:formatCode>0.0%</c:formatCode>
                <c:ptCount val="16"/>
                <c:pt idx="0">
                  <c:v>0.21739130434782608</c:v>
                </c:pt>
                <c:pt idx="1">
                  <c:v>0.20979020979020979</c:v>
                </c:pt>
                <c:pt idx="2">
                  <c:v>0.25252525252525254</c:v>
                </c:pt>
                <c:pt idx="3">
                  <c:v>0.189873417721519</c:v>
                </c:pt>
                <c:pt idx="4">
                  <c:v>0.22137404580152673</c:v>
                </c:pt>
                <c:pt idx="5">
                  <c:v>0.21052631578947367</c:v>
                </c:pt>
                <c:pt idx="6">
                  <c:v>0.26063829787234044</c:v>
                </c:pt>
                <c:pt idx="7">
                  <c:v>0.22699386503067484</c:v>
                </c:pt>
                <c:pt idx="8">
                  <c:v>0.21910112359550563</c:v>
                </c:pt>
                <c:pt idx="9">
                  <c:v>0.1728395061728395</c:v>
                </c:pt>
                <c:pt idx="10">
                  <c:v>0.19130434782608696</c:v>
                </c:pt>
                <c:pt idx="11">
                  <c:v>0.17460317460317459</c:v>
                </c:pt>
                <c:pt idx="12">
                  <c:v>0.16814159292035399</c:v>
                </c:pt>
                <c:pt idx="13">
                  <c:v>0.22727272727272727</c:v>
                </c:pt>
                <c:pt idx="14">
                  <c:v>0.21904761904761905</c:v>
                </c:pt>
                <c:pt idx="15">
                  <c:v>0.1981981981981982</c:v>
                </c:pt>
              </c:numCache>
            </c:numRef>
          </c:val>
          <c:extLst>
            <c:ext xmlns:c16="http://schemas.microsoft.com/office/drawing/2014/chart" uri="{C3380CC4-5D6E-409C-BE32-E72D297353CC}">
              <c16:uniqueId val="{00000004-9B64-4D0B-8ECE-92297CD59E84}"/>
            </c:ext>
          </c:extLst>
        </c:ser>
        <c:ser>
          <c:idx val="5"/>
          <c:order val="5"/>
          <c:tx>
            <c:strRef>
              <c:f>'7-5・6-1取引形態・事業分野'!$Q$5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'7-5・6-1取引形態・事業分野'!$K$7:$K$22</c:f>
              <c:strCache>
                <c:ptCount val="16"/>
                <c:pt idx="0">
                  <c:v>住宅／生活（n=138）</c:v>
                </c:pt>
                <c:pt idx="1">
                  <c:v>病院／医療（n=143）</c:v>
                </c:pt>
                <c:pt idx="2">
                  <c:v>健康／介護／スポーツ（n=99）</c:v>
                </c:pt>
                <c:pt idx="3">
                  <c:v>農林水産（n=79）</c:v>
                </c:pt>
                <c:pt idx="4">
                  <c:v>建築／土木（n=131）</c:v>
                </c:pt>
                <c:pt idx="5">
                  <c:v>工場／プラント（n=475）</c:v>
                </c:pt>
                <c:pt idx="6">
                  <c:v>オフィス／店舗（n=188）</c:v>
                </c:pt>
                <c:pt idx="7">
                  <c:v>移動／交通（n=163）</c:v>
                </c:pt>
                <c:pt idx="8">
                  <c:v>流通／物流（n=178）</c:v>
                </c:pt>
                <c:pt idx="9">
                  <c:v>防犯／防災（n=81）</c:v>
                </c:pt>
                <c:pt idx="10">
                  <c:v>金融／保険／不動産（n=115）</c:v>
                </c:pt>
                <c:pt idx="11">
                  <c:v>印刷／製版（n=63）</c:v>
                </c:pt>
                <c:pt idx="12">
                  <c:v>通信／放送（n=226）</c:v>
                </c:pt>
                <c:pt idx="13">
                  <c:v>教育／研究（n=88）</c:v>
                </c:pt>
                <c:pt idx="14">
                  <c:v>公共サービス（n=105）</c:v>
                </c:pt>
                <c:pt idx="15">
                  <c:v>その他（n=111）</c:v>
                </c:pt>
              </c:strCache>
            </c:strRef>
          </c:cat>
          <c:val>
            <c:numRef>
              <c:f>'7-5・6-1取引形態・事業分野'!$Q$7:$Q$22</c:f>
              <c:numCache>
                <c:formatCode>0.0%</c:formatCode>
                <c:ptCount val="16"/>
                <c:pt idx="0">
                  <c:v>4.3478260869565216E-2</c:v>
                </c:pt>
                <c:pt idx="1">
                  <c:v>3.4965034965034968E-2</c:v>
                </c:pt>
                <c:pt idx="2">
                  <c:v>3.0303030303030304E-2</c:v>
                </c:pt>
                <c:pt idx="3">
                  <c:v>5.0632911392405063E-2</c:v>
                </c:pt>
                <c:pt idx="4">
                  <c:v>5.3435114503816793E-2</c:v>
                </c:pt>
                <c:pt idx="5">
                  <c:v>5.6842105263157895E-2</c:v>
                </c:pt>
                <c:pt idx="6">
                  <c:v>4.2553191489361701E-2</c:v>
                </c:pt>
                <c:pt idx="7">
                  <c:v>3.0674846625766871E-2</c:v>
                </c:pt>
                <c:pt idx="8">
                  <c:v>4.49438202247191E-2</c:v>
                </c:pt>
                <c:pt idx="9">
                  <c:v>1.2345679012345678E-2</c:v>
                </c:pt>
                <c:pt idx="10">
                  <c:v>9.5652173913043481E-2</c:v>
                </c:pt>
                <c:pt idx="11">
                  <c:v>1.5873015873015872E-2</c:v>
                </c:pt>
                <c:pt idx="12">
                  <c:v>3.9823008849557522E-2</c:v>
                </c:pt>
                <c:pt idx="13">
                  <c:v>3.4090909090909088E-2</c:v>
                </c:pt>
                <c:pt idx="14">
                  <c:v>3.8095238095238099E-2</c:v>
                </c:pt>
                <c:pt idx="15">
                  <c:v>0.11711711711711711</c:v>
                </c:pt>
              </c:numCache>
            </c:numRef>
          </c:val>
          <c:extLst>
            <c:ext xmlns:c16="http://schemas.microsoft.com/office/drawing/2014/chart" uri="{C3380CC4-5D6E-409C-BE32-E72D297353CC}">
              <c16:uniqueId val="{00000005-9B64-4D0B-8ECE-92297CD59E84}"/>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7467815206127486"/>
          <c:w val="0.74028230184581978"/>
          <c:h val="9.933666654187149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23861757830487"/>
          <c:y val="7.8342027668793487E-2"/>
          <c:w val="0.73531117381919842"/>
          <c:h val="0.76051369933168655"/>
        </c:manualLayout>
      </c:layout>
      <c:barChart>
        <c:barDir val="bar"/>
        <c:grouping val="stacked"/>
        <c:varyColors val="0"/>
        <c:ser>
          <c:idx val="0"/>
          <c:order val="0"/>
          <c:tx>
            <c:strRef>
              <c:f>'7-5・6-1取引形態・事業分野'!$AC$5</c:f>
              <c:strCache>
                <c:ptCount val="1"/>
                <c:pt idx="0">
                  <c:v>垂直統合型の事業が中心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'7-5・6-1取引形態・事業分野'!$AB$7:$AB$22</c:f>
              <c:strCache>
                <c:ptCount val="16"/>
                <c:pt idx="0">
                  <c:v>住宅／生活（n=135）</c:v>
                </c:pt>
                <c:pt idx="1">
                  <c:v>病院／医療（n=139）</c:v>
                </c:pt>
                <c:pt idx="2">
                  <c:v>健康／介護／スポーツ（n=97）</c:v>
                </c:pt>
                <c:pt idx="3">
                  <c:v>農林水産（n=78）</c:v>
                </c:pt>
                <c:pt idx="4">
                  <c:v>建築／土木（n=130）</c:v>
                </c:pt>
                <c:pt idx="5">
                  <c:v>工場／プラント（n=460）</c:v>
                </c:pt>
                <c:pt idx="6">
                  <c:v>オフィス／店舗（n=180）</c:v>
                </c:pt>
                <c:pt idx="7">
                  <c:v>移動／交通（n=161）</c:v>
                </c:pt>
                <c:pt idx="8">
                  <c:v>流通／物流（n=173）</c:v>
                </c:pt>
                <c:pt idx="9">
                  <c:v>防犯／防災（n=81）</c:v>
                </c:pt>
                <c:pt idx="10">
                  <c:v>金融／保険／不動産（n=112）</c:v>
                </c:pt>
                <c:pt idx="11">
                  <c:v>印刷／製版（n=60）</c:v>
                </c:pt>
                <c:pt idx="12">
                  <c:v>通信／放送（n=221）</c:v>
                </c:pt>
                <c:pt idx="13">
                  <c:v>教育／研究（n=86）</c:v>
                </c:pt>
                <c:pt idx="14">
                  <c:v>公共サービス（n=103）</c:v>
                </c:pt>
                <c:pt idx="15">
                  <c:v>その他（n=111）</c:v>
                </c:pt>
              </c:strCache>
            </c:strRef>
          </c:cat>
          <c:val>
            <c:numRef>
              <c:f>'7-5・6-1取引形態・事業分野'!$AC$7:$AC$22</c:f>
              <c:numCache>
                <c:formatCode>0.0%</c:formatCode>
                <c:ptCount val="16"/>
                <c:pt idx="0">
                  <c:v>0.1111111111111111</c:v>
                </c:pt>
                <c:pt idx="1">
                  <c:v>4.3165467625899283E-2</c:v>
                </c:pt>
                <c:pt idx="2">
                  <c:v>6.1855670103092786E-2</c:v>
                </c:pt>
                <c:pt idx="3">
                  <c:v>5.128205128205128E-2</c:v>
                </c:pt>
                <c:pt idx="4">
                  <c:v>9.2307692307692313E-2</c:v>
                </c:pt>
                <c:pt idx="5">
                  <c:v>9.7826086956521743E-2</c:v>
                </c:pt>
                <c:pt idx="6">
                  <c:v>7.2222222222222215E-2</c:v>
                </c:pt>
                <c:pt idx="7">
                  <c:v>9.3167701863354033E-2</c:v>
                </c:pt>
                <c:pt idx="8">
                  <c:v>7.5144508670520235E-2</c:v>
                </c:pt>
                <c:pt idx="9">
                  <c:v>8.6419753086419748E-2</c:v>
                </c:pt>
                <c:pt idx="10">
                  <c:v>4.4642857142857144E-2</c:v>
                </c:pt>
                <c:pt idx="11">
                  <c:v>0.05</c:v>
                </c:pt>
                <c:pt idx="12">
                  <c:v>7.2398190045248875E-2</c:v>
                </c:pt>
                <c:pt idx="13">
                  <c:v>5.8139534883720929E-2</c:v>
                </c:pt>
                <c:pt idx="14">
                  <c:v>9.7087378640776698E-2</c:v>
                </c:pt>
                <c:pt idx="15">
                  <c:v>0.17117117117117117</c:v>
                </c:pt>
              </c:numCache>
            </c:numRef>
          </c:val>
          <c:extLst>
            <c:ext xmlns:c16="http://schemas.microsoft.com/office/drawing/2014/chart" uri="{C3380CC4-5D6E-409C-BE32-E72D297353CC}">
              <c16:uniqueId val="{00000000-90AA-41D9-8CAB-D6372DA183E1}"/>
            </c:ext>
          </c:extLst>
        </c:ser>
        <c:ser>
          <c:idx val="2"/>
          <c:order val="1"/>
          <c:tx>
            <c:strRef>
              <c:f>'7-5・6-1取引形態・事業分野'!$AD$5</c:f>
              <c:strCache>
                <c:ptCount val="1"/>
                <c:pt idx="0">
                  <c:v>どちらかというと垂直統合型の事業が多い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'7-5・6-1取引形態・事業分野'!$AB$7:$AB$22</c:f>
              <c:strCache>
                <c:ptCount val="16"/>
                <c:pt idx="0">
                  <c:v>住宅／生活（n=135）</c:v>
                </c:pt>
                <c:pt idx="1">
                  <c:v>病院／医療（n=139）</c:v>
                </c:pt>
                <c:pt idx="2">
                  <c:v>健康／介護／スポーツ（n=97）</c:v>
                </c:pt>
                <c:pt idx="3">
                  <c:v>農林水産（n=78）</c:v>
                </c:pt>
                <c:pt idx="4">
                  <c:v>建築／土木（n=130）</c:v>
                </c:pt>
                <c:pt idx="5">
                  <c:v>工場／プラント（n=460）</c:v>
                </c:pt>
                <c:pt idx="6">
                  <c:v>オフィス／店舗（n=180）</c:v>
                </c:pt>
                <c:pt idx="7">
                  <c:v>移動／交通（n=161）</c:v>
                </c:pt>
                <c:pt idx="8">
                  <c:v>流通／物流（n=173）</c:v>
                </c:pt>
                <c:pt idx="9">
                  <c:v>防犯／防災（n=81）</c:v>
                </c:pt>
                <c:pt idx="10">
                  <c:v>金融／保険／不動産（n=112）</c:v>
                </c:pt>
                <c:pt idx="11">
                  <c:v>印刷／製版（n=60）</c:v>
                </c:pt>
                <c:pt idx="12">
                  <c:v>通信／放送（n=221）</c:v>
                </c:pt>
                <c:pt idx="13">
                  <c:v>教育／研究（n=86）</c:v>
                </c:pt>
                <c:pt idx="14">
                  <c:v>公共サービス（n=103）</c:v>
                </c:pt>
                <c:pt idx="15">
                  <c:v>その他（n=111）</c:v>
                </c:pt>
              </c:strCache>
            </c:strRef>
          </c:cat>
          <c:val>
            <c:numRef>
              <c:f>'7-5・6-1取引形態・事業分野'!$AD$7:$AD$22</c:f>
              <c:numCache>
                <c:formatCode>0.0%</c:formatCode>
                <c:ptCount val="16"/>
                <c:pt idx="0">
                  <c:v>0.15555555555555556</c:v>
                </c:pt>
                <c:pt idx="1">
                  <c:v>0.20143884892086331</c:v>
                </c:pt>
                <c:pt idx="2">
                  <c:v>0.13402061855670103</c:v>
                </c:pt>
                <c:pt idx="3">
                  <c:v>0.14102564102564102</c:v>
                </c:pt>
                <c:pt idx="4">
                  <c:v>0.18461538461538463</c:v>
                </c:pt>
                <c:pt idx="5">
                  <c:v>0.19130434782608696</c:v>
                </c:pt>
                <c:pt idx="6">
                  <c:v>0.16666666666666666</c:v>
                </c:pt>
                <c:pt idx="7">
                  <c:v>0.18633540372670807</c:v>
                </c:pt>
                <c:pt idx="8">
                  <c:v>0.16763005780346821</c:v>
                </c:pt>
                <c:pt idx="9">
                  <c:v>0.20987654320987653</c:v>
                </c:pt>
                <c:pt idx="10">
                  <c:v>0.1875</c:v>
                </c:pt>
                <c:pt idx="11">
                  <c:v>0.16666666666666666</c:v>
                </c:pt>
                <c:pt idx="12">
                  <c:v>0.19004524886877827</c:v>
                </c:pt>
                <c:pt idx="13">
                  <c:v>0.13953488372093023</c:v>
                </c:pt>
                <c:pt idx="14">
                  <c:v>0.18446601941747573</c:v>
                </c:pt>
                <c:pt idx="15">
                  <c:v>7.2072072072072071E-2</c:v>
                </c:pt>
              </c:numCache>
            </c:numRef>
          </c:val>
          <c:extLst>
            <c:ext xmlns:c16="http://schemas.microsoft.com/office/drawing/2014/chart" uri="{C3380CC4-5D6E-409C-BE32-E72D297353CC}">
              <c16:uniqueId val="{00000001-90AA-41D9-8CAB-D6372DA183E1}"/>
            </c:ext>
          </c:extLst>
        </c:ser>
        <c:ser>
          <c:idx val="1"/>
          <c:order val="2"/>
          <c:tx>
            <c:strRef>
              <c:f>'7-5・6-1取引形態・事業分野'!$AE$5</c:f>
              <c:strCache>
                <c:ptCount val="1"/>
                <c:pt idx="0">
                  <c:v>垂直統合型と水平分業型ほぼ半々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'7-5・6-1取引形態・事業分野'!$AB$7:$AB$22</c:f>
              <c:strCache>
                <c:ptCount val="16"/>
                <c:pt idx="0">
                  <c:v>住宅／生活（n=135）</c:v>
                </c:pt>
                <c:pt idx="1">
                  <c:v>病院／医療（n=139）</c:v>
                </c:pt>
                <c:pt idx="2">
                  <c:v>健康／介護／スポーツ（n=97）</c:v>
                </c:pt>
                <c:pt idx="3">
                  <c:v>農林水産（n=78）</c:v>
                </c:pt>
                <c:pt idx="4">
                  <c:v>建築／土木（n=130）</c:v>
                </c:pt>
                <c:pt idx="5">
                  <c:v>工場／プラント（n=460）</c:v>
                </c:pt>
                <c:pt idx="6">
                  <c:v>オフィス／店舗（n=180）</c:v>
                </c:pt>
                <c:pt idx="7">
                  <c:v>移動／交通（n=161）</c:v>
                </c:pt>
                <c:pt idx="8">
                  <c:v>流通／物流（n=173）</c:v>
                </c:pt>
                <c:pt idx="9">
                  <c:v>防犯／防災（n=81）</c:v>
                </c:pt>
                <c:pt idx="10">
                  <c:v>金融／保険／不動産（n=112）</c:v>
                </c:pt>
                <c:pt idx="11">
                  <c:v>印刷／製版（n=60）</c:v>
                </c:pt>
                <c:pt idx="12">
                  <c:v>通信／放送（n=221）</c:v>
                </c:pt>
                <c:pt idx="13">
                  <c:v>教育／研究（n=86）</c:v>
                </c:pt>
                <c:pt idx="14">
                  <c:v>公共サービス（n=103）</c:v>
                </c:pt>
                <c:pt idx="15">
                  <c:v>その他（n=111）</c:v>
                </c:pt>
              </c:strCache>
            </c:strRef>
          </c:cat>
          <c:val>
            <c:numRef>
              <c:f>'7-5・6-1取引形態・事業分野'!$AE$7:$AE$22</c:f>
              <c:numCache>
                <c:formatCode>0.0%</c:formatCode>
                <c:ptCount val="16"/>
                <c:pt idx="0">
                  <c:v>0.2814814814814815</c:v>
                </c:pt>
                <c:pt idx="1">
                  <c:v>0.31654676258992803</c:v>
                </c:pt>
                <c:pt idx="2">
                  <c:v>0.32989690721649484</c:v>
                </c:pt>
                <c:pt idx="3">
                  <c:v>0.38461538461538464</c:v>
                </c:pt>
                <c:pt idx="4">
                  <c:v>0.30769230769230771</c:v>
                </c:pt>
                <c:pt idx="5">
                  <c:v>0.27826086956521739</c:v>
                </c:pt>
                <c:pt idx="6">
                  <c:v>0.31666666666666665</c:v>
                </c:pt>
                <c:pt idx="7">
                  <c:v>0.3105590062111801</c:v>
                </c:pt>
                <c:pt idx="8">
                  <c:v>0.34682080924855491</c:v>
                </c:pt>
                <c:pt idx="9">
                  <c:v>0.33333333333333331</c:v>
                </c:pt>
                <c:pt idx="10">
                  <c:v>0.35714285714285715</c:v>
                </c:pt>
                <c:pt idx="11">
                  <c:v>0.38333333333333336</c:v>
                </c:pt>
                <c:pt idx="12">
                  <c:v>0.37104072398190047</c:v>
                </c:pt>
                <c:pt idx="13">
                  <c:v>0.33720930232558138</c:v>
                </c:pt>
                <c:pt idx="14">
                  <c:v>0.28155339805825241</c:v>
                </c:pt>
                <c:pt idx="15">
                  <c:v>0.1981981981981982</c:v>
                </c:pt>
              </c:numCache>
            </c:numRef>
          </c:val>
          <c:extLst>
            <c:ext xmlns:c16="http://schemas.microsoft.com/office/drawing/2014/chart" uri="{C3380CC4-5D6E-409C-BE32-E72D297353CC}">
              <c16:uniqueId val="{00000002-90AA-41D9-8CAB-D6372DA183E1}"/>
            </c:ext>
          </c:extLst>
        </c:ser>
        <c:ser>
          <c:idx val="3"/>
          <c:order val="3"/>
          <c:tx>
            <c:strRef>
              <c:f>'7-5・6-1取引形態・事業分野'!$AF$5</c:f>
              <c:strCache>
                <c:ptCount val="1"/>
                <c:pt idx="0">
                  <c:v>どちらかというと水平分業型の事業が多い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'7-5・6-1取引形態・事業分野'!$AB$7:$AB$22</c:f>
              <c:strCache>
                <c:ptCount val="16"/>
                <c:pt idx="0">
                  <c:v>住宅／生活（n=135）</c:v>
                </c:pt>
                <c:pt idx="1">
                  <c:v>病院／医療（n=139）</c:v>
                </c:pt>
                <c:pt idx="2">
                  <c:v>健康／介護／スポーツ（n=97）</c:v>
                </c:pt>
                <c:pt idx="3">
                  <c:v>農林水産（n=78）</c:v>
                </c:pt>
                <c:pt idx="4">
                  <c:v>建築／土木（n=130）</c:v>
                </c:pt>
                <c:pt idx="5">
                  <c:v>工場／プラント（n=460）</c:v>
                </c:pt>
                <c:pt idx="6">
                  <c:v>オフィス／店舗（n=180）</c:v>
                </c:pt>
                <c:pt idx="7">
                  <c:v>移動／交通（n=161）</c:v>
                </c:pt>
                <c:pt idx="8">
                  <c:v>流通／物流（n=173）</c:v>
                </c:pt>
                <c:pt idx="9">
                  <c:v>防犯／防災（n=81）</c:v>
                </c:pt>
                <c:pt idx="10">
                  <c:v>金融／保険／不動産（n=112）</c:v>
                </c:pt>
                <c:pt idx="11">
                  <c:v>印刷／製版（n=60）</c:v>
                </c:pt>
                <c:pt idx="12">
                  <c:v>通信／放送（n=221）</c:v>
                </c:pt>
                <c:pt idx="13">
                  <c:v>教育／研究（n=86）</c:v>
                </c:pt>
                <c:pt idx="14">
                  <c:v>公共サービス（n=103）</c:v>
                </c:pt>
                <c:pt idx="15">
                  <c:v>その他（n=111）</c:v>
                </c:pt>
              </c:strCache>
            </c:strRef>
          </c:cat>
          <c:val>
            <c:numRef>
              <c:f>'7-5・6-1取引形態・事業分野'!$AF$7:$AF$22</c:f>
              <c:numCache>
                <c:formatCode>0.0%</c:formatCode>
                <c:ptCount val="16"/>
                <c:pt idx="0">
                  <c:v>0.15555555555555556</c:v>
                </c:pt>
                <c:pt idx="1">
                  <c:v>0.14388489208633093</c:v>
                </c:pt>
                <c:pt idx="2">
                  <c:v>0.13402061855670103</c:v>
                </c:pt>
                <c:pt idx="3">
                  <c:v>0.10256410256410256</c:v>
                </c:pt>
                <c:pt idx="4">
                  <c:v>9.2307692307692313E-2</c:v>
                </c:pt>
                <c:pt idx="5">
                  <c:v>0.12173913043478261</c:v>
                </c:pt>
                <c:pt idx="6">
                  <c:v>0.1111111111111111</c:v>
                </c:pt>
                <c:pt idx="7">
                  <c:v>0.10559006211180125</c:v>
                </c:pt>
                <c:pt idx="8">
                  <c:v>0.11560693641618497</c:v>
                </c:pt>
                <c:pt idx="9">
                  <c:v>0.12345679012345678</c:v>
                </c:pt>
                <c:pt idx="10">
                  <c:v>0.10714285714285714</c:v>
                </c:pt>
                <c:pt idx="11">
                  <c:v>0.15</c:v>
                </c:pt>
                <c:pt idx="12">
                  <c:v>0.12217194570135746</c:v>
                </c:pt>
                <c:pt idx="13">
                  <c:v>0.18604651162790697</c:v>
                </c:pt>
                <c:pt idx="14">
                  <c:v>0.1941747572815534</c:v>
                </c:pt>
                <c:pt idx="15">
                  <c:v>0.1891891891891892</c:v>
                </c:pt>
              </c:numCache>
            </c:numRef>
          </c:val>
          <c:extLst>
            <c:ext xmlns:c16="http://schemas.microsoft.com/office/drawing/2014/chart" uri="{C3380CC4-5D6E-409C-BE32-E72D297353CC}">
              <c16:uniqueId val="{00000003-90AA-41D9-8CAB-D6372DA183E1}"/>
            </c:ext>
          </c:extLst>
        </c:ser>
        <c:ser>
          <c:idx val="4"/>
          <c:order val="4"/>
          <c:tx>
            <c:strRef>
              <c:f>'7-5・6-1取引形態・事業分野'!$AG$5</c:f>
              <c:strCache>
                <c:ptCount val="1"/>
                <c:pt idx="0">
                  <c:v>水平分業型の事業が中心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'7-5・6-1取引形態・事業分野'!$AB$7:$AB$22</c:f>
              <c:strCache>
                <c:ptCount val="16"/>
                <c:pt idx="0">
                  <c:v>住宅／生活（n=135）</c:v>
                </c:pt>
                <c:pt idx="1">
                  <c:v>病院／医療（n=139）</c:v>
                </c:pt>
                <c:pt idx="2">
                  <c:v>健康／介護／スポーツ（n=97）</c:v>
                </c:pt>
                <c:pt idx="3">
                  <c:v>農林水産（n=78）</c:v>
                </c:pt>
                <c:pt idx="4">
                  <c:v>建築／土木（n=130）</c:v>
                </c:pt>
                <c:pt idx="5">
                  <c:v>工場／プラント（n=460）</c:v>
                </c:pt>
                <c:pt idx="6">
                  <c:v>オフィス／店舗（n=180）</c:v>
                </c:pt>
                <c:pt idx="7">
                  <c:v>移動／交通（n=161）</c:v>
                </c:pt>
                <c:pt idx="8">
                  <c:v>流通／物流（n=173）</c:v>
                </c:pt>
                <c:pt idx="9">
                  <c:v>防犯／防災（n=81）</c:v>
                </c:pt>
                <c:pt idx="10">
                  <c:v>金融／保険／不動産（n=112）</c:v>
                </c:pt>
                <c:pt idx="11">
                  <c:v>印刷／製版（n=60）</c:v>
                </c:pt>
                <c:pt idx="12">
                  <c:v>通信／放送（n=221）</c:v>
                </c:pt>
                <c:pt idx="13">
                  <c:v>教育／研究（n=86）</c:v>
                </c:pt>
                <c:pt idx="14">
                  <c:v>公共サービス（n=103）</c:v>
                </c:pt>
                <c:pt idx="15">
                  <c:v>その他（n=111）</c:v>
                </c:pt>
              </c:strCache>
            </c:strRef>
          </c:cat>
          <c:val>
            <c:numRef>
              <c:f>'7-5・6-1取引形態・事業分野'!$AG$7:$AG$22</c:f>
              <c:numCache>
                <c:formatCode>0.0%</c:formatCode>
                <c:ptCount val="16"/>
                <c:pt idx="0">
                  <c:v>0.2</c:v>
                </c:pt>
                <c:pt idx="1">
                  <c:v>0.21582733812949639</c:v>
                </c:pt>
                <c:pt idx="2">
                  <c:v>0.25773195876288657</c:v>
                </c:pt>
                <c:pt idx="3">
                  <c:v>0.21794871794871795</c:v>
                </c:pt>
                <c:pt idx="4">
                  <c:v>0.23846153846153847</c:v>
                </c:pt>
                <c:pt idx="5">
                  <c:v>0.21956521739130436</c:v>
                </c:pt>
                <c:pt idx="6">
                  <c:v>0.26666666666666666</c:v>
                </c:pt>
                <c:pt idx="7">
                  <c:v>0.24223602484472051</c:v>
                </c:pt>
                <c:pt idx="8">
                  <c:v>0.23121387283236994</c:v>
                </c:pt>
                <c:pt idx="9">
                  <c:v>0.19753086419753085</c:v>
                </c:pt>
                <c:pt idx="10">
                  <c:v>0.21428571428571427</c:v>
                </c:pt>
                <c:pt idx="11">
                  <c:v>0.18333333333333332</c:v>
                </c:pt>
                <c:pt idx="12">
                  <c:v>0.17194570135746606</c:v>
                </c:pt>
                <c:pt idx="13">
                  <c:v>0.19767441860465115</c:v>
                </c:pt>
                <c:pt idx="14">
                  <c:v>0.17475728155339806</c:v>
                </c:pt>
                <c:pt idx="15">
                  <c:v>0.2072072072072072</c:v>
                </c:pt>
              </c:numCache>
            </c:numRef>
          </c:val>
          <c:extLst>
            <c:ext xmlns:c16="http://schemas.microsoft.com/office/drawing/2014/chart" uri="{C3380CC4-5D6E-409C-BE32-E72D297353CC}">
              <c16:uniqueId val="{00000004-90AA-41D9-8CAB-D6372DA183E1}"/>
            </c:ext>
          </c:extLst>
        </c:ser>
        <c:ser>
          <c:idx val="5"/>
          <c:order val="5"/>
          <c:tx>
            <c:strRef>
              <c:f>'7-5・6-1取引形態・事業分野'!$AH$5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'7-5・6-1取引形態・事業分野'!$AB$7:$AB$22</c:f>
              <c:strCache>
                <c:ptCount val="16"/>
                <c:pt idx="0">
                  <c:v>住宅／生活（n=135）</c:v>
                </c:pt>
                <c:pt idx="1">
                  <c:v>病院／医療（n=139）</c:v>
                </c:pt>
                <c:pt idx="2">
                  <c:v>健康／介護／スポーツ（n=97）</c:v>
                </c:pt>
                <c:pt idx="3">
                  <c:v>農林水産（n=78）</c:v>
                </c:pt>
                <c:pt idx="4">
                  <c:v>建築／土木（n=130）</c:v>
                </c:pt>
                <c:pt idx="5">
                  <c:v>工場／プラント（n=460）</c:v>
                </c:pt>
                <c:pt idx="6">
                  <c:v>オフィス／店舗（n=180）</c:v>
                </c:pt>
                <c:pt idx="7">
                  <c:v>移動／交通（n=161）</c:v>
                </c:pt>
                <c:pt idx="8">
                  <c:v>流通／物流（n=173）</c:v>
                </c:pt>
                <c:pt idx="9">
                  <c:v>防犯／防災（n=81）</c:v>
                </c:pt>
                <c:pt idx="10">
                  <c:v>金融／保険／不動産（n=112）</c:v>
                </c:pt>
                <c:pt idx="11">
                  <c:v>印刷／製版（n=60）</c:v>
                </c:pt>
                <c:pt idx="12">
                  <c:v>通信／放送（n=221）</c:v>
                </c:pt>
                <c:pt idx="13">
                  <c:v>教育／研究（n=86）</c:v>
                </c:pt>
                <c:pt idx="14">
                  <c:v>公共サービス（n=103）</c:v>
                </c:pt>
                <c:pt idx="15">
                  <c:v>その他（n=111）</c:v>
                </c:pt>
              </c:strCache>
            </c:strRef>
          </c:cat>
          <c:val>
            <c:numRef>
              <c:f>'7-5・6-1取引形態・事業分野'!$AH$7:$AH$22</c:f>
              <c:numCache>
                <c:formatCode>0.0%</c:formatCode>
                <c:ptCount val="16"/>
                <c:pt idx="0">
                  <c:v>9.6296296296296297E-2</c:v>
                </c:pt>
                <c:pt idx="1">
                  <c:v>7.9136690647482008E-2</c:v>
                </c:pt>
                <c:pt idx="2">
                  <c:v>8.247422680412371E-2</c:v>
                </c:pt>
                <c:pt idx="3">
                  <c:v>0.10256410256410256</c:v>
                </c:pt>
                <c:pt idx="4">
                  <c:v>8.461538461538462E-2</c:v>
                </c:pt>
                <c:pt idx="5">
                  <c:v>9.1304347826086957E-2</c:v>
                </c:pt>
                <c:pt idx="6">
                  <c:v>6.6666666666666666E-2</c:v>
                </c:pt>
                <c:pt idx="7">
                  <c:v>6.2111801242236024E-2</c:v>
                </c:pt>
                <c:pt idx="8">
                  <c:v>6.358381502890173E-2</c:v>
                </c:pt>
                <c:pt idx="9">
                  <c:v>4.9382716049382713E-2</c:v>
                </c:pt>
                <c:pt idx="10">
                  <c:v>8.9285714285714288E-2</c:v>
                </c:pt>
                <c:pt idx="11">
                  <c:v>6.6666666666666666E-2</c:v>
                </c:pt>
                <c:pt idx="12">
                  <c:v>7.2398190045248875E-2</c:v>
                </c:pt>
                <c:pt idx="13">
                  <c:v>8.1395348837209308E-2</c:v>
                </c:pt>
                <c:pt idx="14">
                  <c:v>6.7961165048543687E-2</c:v>
                </c:pt>
                <c:pt idx="15">
                  <c:v>0.16216216216216217</c:v>
                </c:pt>
              </c:numCache>
            </c:numRef>
          </c:val>
          <c:extLst>
            <c:ext xmlns:c16="http://schemas.microsoft.com/office/drawing/2014/chart" uri="{C3380CC4-5D6E-409C-BE32-E72D297353CC}">
              <c16:uniqueId val="{00000005-90AA-41D9-8CAB-D6372DA183E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993198337361026"/>
          <c:y val="0.87467815206127486"/>
          <c:w val="0.73100908139440712"/>
          <c:h val="9.486964672840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10837086458199"/>
          <c:y val="0.16508622972801734"/>
          <c:w val="0.75544145617959813"/>
          <c:h val="0.63844882184944918"/>
        </c:manualLayout>
      </c:layout>
      <c:barChart>
        <c:barDir val="bar"/>
        <c:grouping val="stacked"/>
        <c:varyColors val="0"/>
        <c:ser>
          <c:idx val="0"/>
          <c:order val="0"/>
          <c:tx>
            <c:strRef>
              <c:f>'7-7取引形態・提供製品・サービス提供先別'!$L$5</c:f>
              <c:strCache>
                <c:ptCount val="1"/>
                <c:pt idx="0">
                  <c:v>垂直統合型の事業が中心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'7-7取引形態・提供製品・サービス提供先別'!$K$7:$K$9</c:f>
              <c:strCache>
                <c:ptCount val="3"/>
                <c:pt idx="0">
                  <c:v>B2C中心（n=150）</c:v>
                </c:pt>
                <c:pt idx="1">
                  <c:v>B2C、B2B半々（n=68）</c:v>
                </c:pt>
                <c:pt idx="2">
                  <c:v>B2B中心（n=881）</c:v>
                </c:pt>
              </c:strCache>
            </c:strRef>
          </c:cat>
          <c:val>
            <c:numRef>
              <c:f>'7-7取引形態・提供製品・サービス提供先別'!$L$7:$L$9</c:f>
              <c:numCache>
                <c:formatCode>0.0%</c:formatCode>
                <c:ptCount val="3"/>
                <c:pt idx="0">
                  <c:v>0.28000000000000003</c:v>
                </c:pt>
                <c:pt idx="1">
                  <c:v>0.19117647058823528</c:v>
                </c:pt>
                <c:pt idx="2">
                  <c:v>0.22247446083995459</c:v>
                </c:pt>
              </c:numCache>
            </c:numRef>
          </c:val>
          <c:extLst>
            <c:ext xmlns:c16="http://schemas.microsoft.com/office/drawing/2014/chart" uri="{C3380CC4-5D6E-409C-BE32-E72D297353CC}">
              <c16:uniqueId val="{00000000-3E25-4DB5-A675-A75F6BAB7961}"/>
            </c:ext>
          </c:extLst>
        </c:ser>
        <c:ser>
          <c:idx val="2"/>
          <c:order val="1"/>
          <c:tx>
            <c:strRef>
              <c:f>'7-7取引形態・提供製品・サービス提供先別'!$M$5</c:f>
              <c:strCache>
                <c:ptCount val="1"/>
                <c:pt idx="0">
                  <c:v>どちらかというと垂直統合型の事業が多い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'7-7取引形態・提供製品・サービス提供先別'!$K$7:$K$9</c:f>
              <c:strCache>
                <c:ptCount val="3"/>
                <c:pt idx="0">
                  <c:v>B2C中心（n=150）</c:v>
                </c:pt>
                <c:pt idx="1">
                  <c:v>B2C、B2B半々（n=68）</c:v>
                </c:pt>
                <c:pt idx="2">
                  <c:v>B2B中心（n=881）</c:v>
                </c:pt>
              </c:strCache>
            </c:strRef>
          </c:cat>
          <c:val>
            <c:numRef>
              <c:f>'7-7取引形態・提供製品・サービス提供先別'!$M$7:$M$9</c:f>
              <c:numCache>
                <c:formatCode>0.0%</c:formatCode>
                <c:ptCount val="3"/>
                <c:pt idx="0">
                  <c:v>0.22</c:v>
                </c:pt>
                <c:pt idx="1">
                  <c:v>0.20588235294117646</c:v>
                </c:pt>
                <c:pt idx="2">
                  <c:v>0.26560726447219069</c:v>
                </c:pt>
              </c:numCache>
            </c:numRef>
          </c:val>
          <c:extLst>
            <c:ext xmlns:c16="http://schemas.microsoft.com/office/drawing/2014/chart" uri="{C3380CC4-5D6E-409C-BE32-E72D297353CC}">
              <c16:uniqueId val="{00000001-3E25-4DB5-A675-A75F6BAB7961}"/>
            </c:ext>
          </c:extLst>
        </c:ser>
        <c:ser>
          <c:idx val="1"/>
          <c:order val="2"/>
          <c:tx>
            <c:strRef>
              <c:f>'7-7取引形態・提供製品・サービス提供先別'!$N$5</c:f>
              <c:strCache>
                <c:ptCount val="1"/>
                <c:pt idx="0">
                  <c:v>垂直統合型と水平分業型ほぼ半々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'7-7取引形態・提供製品・サービス提供先別'!$K$7:$K$9</c:f>
              <c:strCache>
                <c:ptCount val="3"/>
                <c:pt idx="0">
                  <c:v>B2C中心（n=150）</c:v>
                </c:pt>
                <c:pt idx="1">
                  <c:v>B2C、B2B半々（n=68）</c:v>
                </c:pt>
                <c:pt idx="2">
                  <c:v>B2B中心（n=881）</c:v>
                </c:pt>
              </c:strCache>
            </c:strRef>
          </c:cat>
          <c:val>
            <c:numRef>
              <c:f>'7-7取引形態・提供製品・サービス提供先別'!$N$7:$N$9</c:f>
              <c:numCache>
                <c:formatCode>0.0%</c:formatCode>
                <c:ptCount val="3"/>
                <c:pt idx="0">
                  <c:v>0.11333333333333333</c:v>
                </c:pt>
                <c:pt idx="1">
                  <c:v>0.25</c:v>
                </c:pt>
                <c:pt idx="2">
                  <c:v>0.12372304199772985</c:v>
                </c:pt>
              </c:numCache>
            </c:numRef>
          </c:val>
          <c:extLst>
            <c:ext xmlns:c16="http://schemas.microsoft.com/office/drawing/2014/chart" uri="{C3380CC4-5D6E-409C-BE32-E72D297353CC}">
              <c16:uniqueId val="{00000002-3E25-4DB5-A675-A75F6BAB7961}"/>
            </c:ext>
          </c:extLst>
        </c:ser>
        <c:ser>
          <c:idx val="3"/>
          <c:order val="3"/>
          <c:tx>
            <c:strRef>
              <c:f>'7-7取引形態・提供製品・サービス提供先別'!$O$5</c:f>
              <c:strCache>
                <c:ptCount val="1"/>
                <c:pt idx="0">
                  <c:v>どちらかというと水平分業型の事業が多い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'7-7取引形態・提供製品・サービス提供先別'!$K$7:$K$9</c:f>
              <c:strCache>
                <c:ptCount val="3"/>
                <c:pt idx="0">
                  <c:v>B2C中心（n=150）</c:v>
                </c:pt>
                <c:pt idx="1">
                  <c:v>B2C、B2B半々（n=68）</c:v>
                </c:pt>
                <c:pt idx="2">
                  <c:v>B2B中心（n=881）</c:v>
                </c:pt>
              </c:strCache>
            </c:strRef>
          </c:cat>
          <c:val>
            <c:numRef>
              <c:f>'7-7取引形態・提供製品・サービス提供先別'!$O$7:$O$9</c:f>
              <c:numCache>
                <c:formatCode>0.0%</c:formatCode>
                <c:ptCount val="3"/>
                <c:pt idx="0">
                  <c:v>0.11333333333333333</c:v>
                </c:pt>
                <c:pt idx="1">
                  <c:v>0.16176470588235295</c:v>
                </c:pt>
                <c:pt idx="2">
                  <c:v>0.12599318955732122</c:v>
                </c:pt>
              </c:numCache>
            </c:numRef>
          </c:val>
          <c:extLst>
            <c:ext xmlns:c16="http://schemas.microsoft.com/office/drawing/2014/chart" uri="{C3380CC4-5D6E-409C-BE32-E72D297353CC}">
              <c16:uniqueId val="{00000003-3E25-4DB5-A675-A75F6BAB7961}"/>
            </c:ext>
          </c:extLst>
        </c:ser>
        <c:ser>
          <c:idx val="4"/>
          <c:order val="4"/>
          <c:tx>
            <c:strRef>
              <c:f>'7-7取引形態・提供製品・サービス提供先別'!$P$5</c:f>
              <c:strCache>
                <c:ptCount val="1"/>
                <c:pt idx="0">
                  <c:v>水平分業型の事業が中心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'7-7取引形態・提供製品・サービス提供先別'!$K$7:$K$9</c:f>
              <c:strCache>
                <c:ptCount val="3"/>
                <c:pt idx="0">
                  <c:v>B2C中心（n=150）</c:v>
                </c:pt>
                <c:pt idx="1">
                  <c:v>B2C、B2B半々（n=68）</c:v>
                </c:pt>
                <c:pt idx="2">
                  <c:v>B2B中心（n=881）</c:v>
                </c:pt>
              </c:strCache>
            </c:strRef>
          </c:cat>
          <c:val>
            <c:numRef>
              <c:f>'7-7取引形態・提供製品・サービス提供先別'!$P$7:$P$9</c:f>
              <c:numCache>
                <c:formatCode>0.0%</c:formatCode>
                <c:ptCount val="3"/>
                <c:pt idx="0">
                  <c:v>0.22666666666666666</c:v>
                </c:pt>
                <c:pt idx="1">
                  <c:v>0.14705882352941177</c:v>
                </c:pt>
                <c:pt idx="2">
                  <c:v>0.21906923950056753</c:v>
                </c:pt>
              </c:numCache>
            </c:numRef>
          </c:val>
          <c:extLst>
            <c:ext xmlns:c16="http://schemas.microsoft.com/office/drawing/2014/chart" uri="{C3380CC4-5D6E-409C-BE32-E72D297353CC}">
              <c16:uniqueId val="{00000004-3E25-4DB5-A675-A75F6BAB7961}"/>
            </c:ext>
          </c:extLst>
        </c:ser>
        <c:ser>
          <c:idx val="5"/>
          <c:order val="5"/>
          <c:tx>
            <c:strRef>
              <c:f>'7-7取引形態・提供製品・サービス提供先別'!$Q$5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'7-7取引形態・提供製品・サービス提供先別'!$K$7:$K$9</c:f>
              <c:strCache>
                <c:ptCount val="3"/>
                <c:pt idx="0">
                  <c:v>B2C中心（n=150）</c:v>
                </c:pt>
                <c:pt idx="1">
                  <c:v>B2C、B2B半々（n=68）</c:v>
                </c:pt>
                <c:pt idx="2">
                  <c:v>B2B中心（n=881）</c:v>
                </c:pt>
              </c:strCache>
            </c:strRef>
          </c:cat>
          <c:val>
            <c:numRef>
              <c:f>'7-7取引形態・提供製品・サービス提供先別'!$Q$7:$Q$9</c:f>
              <c:numCache>
                <c:formatCode>0.0%</c:formatCode>
                <c:ptCount val="3"/>
                <c:pt idx="0">
                  <c:v>4.6666666666666669E-2</c:v>
                </c:pt>
                <c:pt idx="1">
                  <c:v>4.4117647058823532E-2</c:v>
                </c:pt>
                <c:pt idx="2">
                  <c:v>4.3132803632236094E-2</c:v>
                </c:pt>
              </c:numCache>
            </c:numRef>
          </c:val>
          <c:extLst>
            <c:ext xmlns:c16="http://schemas.microsoft.com/office/drawing/2014/chart" uri="{C3380CC4-5D6E-409C-BE32-E72D297353CC}">
              <c16:uniqueId val="{00000005-3E25-4DB5-A675-A75F6BAB7961}"/>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3846423884514454"/>
          <c:w val="0.78081795150199063"/>
          <c:h val="0.1373998307918455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10837086458199"/>
          <c:y val="0.16508622972801734"/>
          <c:w val="0.75544145617959813"/>
          <c:h val="0.63844882184944918"/>
        </c:manualLayout>
      </c:layout>
      <c:barChart>
        <c:barDir val="bar"/>
        <c:grouping val="stacked"/>
        <c:varyColors val="0"/>
        <c:ser>
          <c:idx val="0"/>
          <c:order val="0"/>
          <c:tx>
            <c:strRef>
              <c:f>'7-7取引形態・提供製品・サービス提供先別'!$AC$5</c:f>
              <c:strCache>
                <c:ptCount val="1"/>
                <c:pt idx="0">
                  <c:v>垂直統合型の事業が中心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'7-7取引形態・提供製品・サービス提供先別'!$AB$7:$AB$9</c:f>
              <c:strCache>
                <c:ptCount val="3"/>
                <c:pt idx="0">
                  <c:v>B2C中心（n=145）</c:v>
                </c:pt>
                <c:pt idx="1">
                  <c:v>B2C、B2B半々（n=66）</c:v>
                </c:pt>
                <c:pt idx="2">
                  <c:v>B2B中心（n=850）</c:v>
                </c:pt>
              </c:strCache>
            </c:strRef>
          </c:cat>
          <c:val>
            <c:numRef>
              <c:f>'7-7取引形態・提供製品・サービス提供先別'!$AC$7:$AC$9</c:f>
              <c:numCache>
                <c:formatCode>0.0%</c:formatCode>
                <c:ptCount val="3"/>
                <c:pt idx="0">
                  <c:v>0.15172413793103448</c:v>
                </c:pt>
                <c:pt idx="1">
                  <c:v>9.0909090909090912E-2</c:v>
                </c:pt>
                <c:pt idx="2">
                  <c:v>0.11411764705882353</c:v>
                </c:pt>
              </c:numCache>
            </c:numRef>
          </c:val>
          <c:extLst>
            <c:ext xmlns:c16="http://schemas.microsoft.com/office/drawing/2014/chart" uri="{C3380CC4-5D6E-409C-BE32-E72D297353CC}">
              <c16:uniqueId val="{00000000-5425-476D-8ECB-C409A99D848C}"/>
            </c:ext>
          </c:extLst>
        </c:ser>
        <c:ser>
          <c:idx val="2"/>
          <c:order val="1"/>
          <c:tx>
            <c:strRef>
              <c:f>'7-7取引形態・提供製品・サービス提供先別'!$AD$5</c:f>
              <c:strCache>
                <c:ptCount val="1"/>
                <c:pt idx="0">
                  <c:v>どちらかというと垂直統合型の事業が多い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'7-7取引形態・提供製品・サービス提供先別'!$AB$7:$AB$9</c:f>
              <c:strCache>
                <c:ptCount val="3"/>
                <c:pt idx="0">
                  <c:v>B2C中心（n=145）</c:v>
                </c:pt>
                <c:pt idx="1">
                  <c:v>B2C、B2B半々（n=66）</c:v>
                </c:pt>
                <c:pt idx="2">
                  <c:v>B2B中心（n=850）</c:v>
                </c:pt>
              </c:strCache>
            </c:strRef>
          </c:cat>
          <c:val>
            <c:numRef>
              <c:f>'7-7取引形態・提供製品・サービス提供先別'!$AD$7:$AD$9</c:f>
              <c:numCache>
                <c:formatCode>0.0%</c:formatCode>
                <c:ptCount val="3"/>
                <c:pt idx="0">
                  <c:v>0.16551724137931034</c:v>
                </c:pt>
                <c:pt idx="1">
                  <c:v>0.15151515151515152</c:v>
                </c:pt>
                <c:pt idx="2">
                  <c:v>0.18235294117647058</c:v>
                </c:pt>
              </c:numCache>
            </c:numRef>
          </c:val>
          <c:extLst>
            <c:ext xmlns:c16="http://schemas.microsoft.com/office/drawing/2014/chart" uri="{C3380CC4-5D6E-409C-BE32-E72D297353CC}">
              <c16:uniqueId val="{00000001-5425-476D-8ECB-C409A99D848C}"/>
            </c:ext>
          </c:extLst>
        </c:ser>
        <c:ser>
          <c:idx val="1"/>
          <c:order val="2"/>
          <c:tx>
            <c:strRef>
              <c:f>'7-7取引形態・提供製品・サービス提供先別'!$AE$5</c:f>
              <c:strCache>
                <c:ptCount val="1"/>
                <c:pt idx="0">
                  <c:v>垂直統合型と水平分業型ほぼ半々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'7-7取引形態・提供製品・サービス提供先別'!$AB$7:$AB$9</c:f>
              <c:strCache>
                <c:ptCount val="3"/>
                <c:pt idx="0">
                  <c:v>B2C中心（n=145）</c:v>
                </c:pt>
                <c:pt idx="1">
                  <c:v>B2C、B2B半々（n=66）</c:v>
                </c:pt>
                <c:pt idx="2">
                  <c:v>B2B中心（n=850）</c:v>
                </c:pt>
              </c:strCache>
            </c:strRef>
          </c:cat>
          <c:val>
            <c:numRef>
              <c:f>'7-7取引形態・提供製品・サービス提供先別'!$AE$7:$AE$9</c:f>
              <c:numCache>
                <c:formatCode>0.0%</c:formatCode>
                <c:ptCount val="3"/>
                <c:pt idx="0">
                  <c:v>0.21379310344827587</c:v>
                </c:pt>
                <c:pt idx="1">
                  <c:v>0.36363636363636365</c:v>
                </c:pt>
                <c:pt idx="2">
                  <c:v>0.26823529411764707</c:v>
                </c:pt>
              </c:numCache>
            </c:numRef>
          </c:val>
          <c:extLst>
            <c:ext xmlns:c16="http://schemas.microsoft.com/office/drawing/2014/chart" uri="{C3380CC4-5D6E-409C-BE32-E72D297353CC}">
              <c16:uniqueId val="{00000002-5425-476D-8ECB-C409A99D848C}"/>
            </c:ext>
          </c:extLst>
        </c:ser>
        <c:ser>
          <c:idx val="3"/>
          <c:order val="3"/>
          <c:tx>
            <c:strRef>
              <c:f>'7-7取引形態・提供製品・サービス提供先別'!$AF$5</c:f>
              <c:strCache>
                <c:ptCount val="1"/>
                <c:pt idx="0">
                  <c:v>どちらかというと水平分業型の事業が多い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'7-7取引形態・提供製品・サービス提供先別'!$AB$7:$AB$9</c:f>
              <c:strCache>
                <c:ptCount val="3"/>
                <c:pt idx="0">
                  <c:v>B2C中心（n=145）</c:v>
                </c:pt>
                <c:pt idx="1">
                  <c:v>B2C、B2B半々（n=66）</c:v>
                </c:pt>
                <c:pt idx="2">
                  <c:v>B2B中心（n=850）</c:v>
                </c:pt>
              </c:strCache>
            </c:strRef>
          </c:cat>
          <c:val>
            <c:numRef>
              <c:f>'7-7取引形態・提供製品・サービス提供先別'!$AF$7:$AF$9</c:f>
              <c:numCache>
                <c:formatCode>0.0%</c:formatCode>
                <c:ptCount val="3"/>
                <c:pt idx="0">
                  <c:v>0.12413793103448276</c:v>
                </c:pt>
                <c:pt idx="1">
                  <c:v>0.18181818181818182</c:v>
                </c:pt>
                <c:pt idx="2">
                  <c:v>0.12823529411764706</c:v>
                </c:pt>
              </c:numCache>
            </c:numRef>
          </c:val>
          <c:extLst>
            <c:ext xmlns:c16="http://schemas.microsoft.com/office/drawing/2014/chart" uri="{C3380CC4-5D6E-409C-BE32-E72D297353CC}">
              <c16:uniqueId val="{00000003-5425-476D-8ECB-C409A99D848C}"/>
            </c:ext>
          </c:extLst>
        </c:ser>
        <c:ser>
          <c:idx val="4"/>
          <c:order val="4"/>
          <c:tx>
            <c:strRef>
              <c:f>'7-7取引形態・提供製品・サービス提供先別'!$AG$5</c:f>
              <c:strCache>
                <c:ptCount val="1"/>
                <c:pt idx="0">
                  <c:v>水平分業型の事業が中心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'7-7取引形態・提供製品・サービス提供先別'!$AB$7:$AB$9</c:f>
              <c:strCache>
                <c:ptCount val="3"/>
                <c:pt idx="0">
                  <c:v>B2C中心（n=145）</c:v>
                </c:pt>
                <c:pt idx="1">
                  <c:v>B2C、B2B半々（n=66）</c:v>
                </c:pt>
                <c:pt idx="2">
                  <c:v>B2B中心（n=850）</c:v>
                </c:pt>
              </c:strCache>
            </c:strRef>
          </c:cat>
          <c:val>
            <c:numRef>
              <c:f>'7-7取引形態・提供製品・サービス提供先別'!$AG$7:$AG$9</c:f>
              <c:numCache>
                <c:formatCode>0.0%</c:formatCode>
                <c:ptCount val="3"/>
                <c:pt idx="0">
                  <c:v>0.2620689655172414</c:v>
                </c:pt>
                <c:pt idx="1">
                  <c:v>0.15151515151515152</c:v>
                </c:pt>
                <c:pt idx="2">
                  <c:v>0.22705882352941176</c:v>
                </c:pt>
              </c:numCache>
            </c:numRef>
          </c:val>
          <c:extLst>
            <c:ext xmlns:c16="http://schemas.microsoft.com/office/drawing/2014/chart" uri="{C3380CC4-5D6E-409C-BE32-E72D297353CC}">
              <c16:uniqueId val="{00000004-5425-476D-8ECB-C409A99D848C}"/>
            </c:ext>
          </c:extLst>
        </c:ser>
        <c:ser>
          <c:idx val="5"/>
          <c:order val="5"/>
          <c:tx>
            <c:strRef>
              <c:f>'7-7取引形態・提供製品・サービス提供先別'!$AH$5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'7-7取引形態・提供製品・サービス提供先別'!$AB$7:$AB$9</c:f>
              <c:strCache>
                <c:ptCount val="3"/>
                <c:pt idx="0">
                  <c:v>B2C中心（n=145）</c:v>
                </c:pt>
                <c:pt idx="1">
                  <c:v>B2C、B2B半々（n=66）</c:v>
                </c:pt>
                <c:pt idx="2">
                  <c:v>B2B中心（n=850）</c:v>
                </c:pt>
              </c:strCache>
            </c:strRef>
          </c:cat>
          <c:val>
            <c:numRef>
              <c:f>'7-7取引形態・提供製品・サービス提供先別'!$AH$7:$AH$9</c:f>
              <c:numCache>
                <c:formatCode>0.0%</c:formatCode>
                <c:ptCount val="3"/>
                <c:pt idx="0">
                  <c:v>8.2758620689655171E-2</c:v>
                </c:pt>
                <c:pt idx="1">
                  <c:v>6.0606060606060608E-2</c:v>
                </c:pt>
                <c:pt idx="2">
                  <c:v>0.08</c:v>
                </c:pt>
              </c:numCache>
            </c:numRef>
          </c:val>
          <c:extLst>
            <c:ext xmlns:c16="http://schemas.microsoft.com/office/drawing/2014/chart" uri="{C3380CC4-5D6E-409C-BE32-E72D297353CC}">
              <c16:uniqueId val="{00000005-5425-476D-8ECB-C409A99D848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3846423884514454"/>
          <c:w val="0.77496834070818266"/>
          <c:h val="0.13923618701627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562280349804019E-2"/>
          <c:y val="0.1451195703125373"/>
          <c:w val="0.38341189241496543"/>
          <c:h val="0.72747572936029004"/>
        </c:manualLayout>
      </c:layout>
      <c:pieChart>
        <c:varyColors val="1"/>
        <c:ser>
          <c:idx val="0"/>
          <c:order val="0"/>
          <c:spPr>
            <a:ln w="3175">
              <a:solidFill>
                <a:sysClr val="windowText" lastClr="000000">
                  <a:lumMod val="50000"/>
                  <a:lumOff val="50000"/>
                </a:sysClr>
              </a:solidFill>
            </a:ln>
          </c:spPr>
          <c:dPt>
            <c:idx val="0"/>
            <c:bubble3D val="0"/>
            <c:spPr>
              <a:solidFill>
                <a:srgbClr val="8FAADC"/>
              </a:solidFill>
              <a:ln w="3175">
                <a:solidFill>
                  <a:sysClr val="windowText" lastClr="000000">
                    <a:lumMod val="50000"/>
                    <a:lumOff val="50000"/>
                  </a:sysClr>
                </a:solidFill>
              </a:ln>
              <a:effectLst/>
            </c:spPr>
            <c:extLst>
              <c:ext xmlns:c16="http://schemas.microsoft.com/office/drawing/2014/chart" uri="{C3380CC4-5D6E-409C-BE32-E72D297353CC}">
                <c16:uniqueId val="{00000001-C6F2-401C-B750-75F26C68CAFF}"/>
              </c:ext>
            </c:extLst>
          </c:dPt>
          <c:dPt>
            <c:idx val="1"/>
            <c:bubble3D val="0"/>
            <c:spPr>
              <a:solidFill>
                <a:srgbClr val="B4C6E7"/>
              </a:solidFill>
              <a:ln w="3175">
                <a:solidFill>
                  <a:sysClr val="windowText" lastClr="000000">
                    <a:lumMod val="50000"/>
                    <a:lumOff val="50000"/>
                  </a:sysClr>
                </a:solidFill>
              </a:ln>
              <a:effectLst/>
            </c:spPr>
            <c:extLst>
              <c:ext xmlns:c16="http://schemas.microsoft.com/office/drawing/2014/chart" uri="{C3380CC4-5D6E-409C-BE32-E72D297353CC}">
                <c16:uniqueId val="{00000003-C6F2-401C-B750-75F26C68CAFF}"/>
              </c:ext>
            </c:extLst>
          </c:dPt>
          <c:dPt>
            <c:idx val="2"/>
            <c:bubble3D val="0"/>
            <c:spPr>
              <a:solidFill>
                <a:srgbClr val="D9E1F2"/>
              </a:solidFill>
              <a:ln w="3175">
                <a:solidFill>
                  <a:sysClr val="windowText" lastClr="000000">
                    <a:lumMod val="50000"/>
                    <a:lumOff val="50000"/>
                  </a:sysClr>
                </a:solidFill>
              </a:ln>
              <a:effectLst/>
            </c:spPr>
            <c:extLst>
              <c:ext xmlns:c16="http://schemas.microsoft.com/office/drawing/2014/chart" uri="{C3380CC4-5D6E-409C-BE32-E72D297353CC}">
                <c16:uniqueId val="{00000005-C6F2-401C-B750-75F26C68CAFF}"/>
              </c:ext>
            </c:extLst>
          </c:dPt>
          <c:dPt>
            <c:idx val="3"/>
            <c:bubble3D val="0"/>
            <c:spPr>
              <a:solidFill>
                <a:srgbClr val="A9D18E"/>
              </a:solidFill>
              <a:ln w="3175">
                <a:solidFill>
                  <a:sysClr val="windowText" lastClr="000000">
                    <a:lumMod val="50000"/>
                    <a:lumOff val="50000"/>
                  </a:sysClr>
                </a:solidFill>
              </a:ln>
              <a:effectLst/>
            </c:spPr>
            <c:extLst>
              <c:ext xmlns:c16="http://schemas.microsoft.com/office/drawing/2014/chart" uri="{C3380CC4-5D6E-409C-BE32-E72D297353CC}">
                <c16:uniqueId val="{00000007-C6F2-401C-B750-75F26C68CAFF}"/>
              </c:ext>
            </c:extLst>
          </c:dPt>
          <c:dPt>
            <c:idx val="4"/>
            <c:bubble3D val="0"/>
            <c:spPr>
              <a:solidFill>
                <a:srgbClr val="C6E0B4"/>
              </a:solidFill>
              <a:ln w="3175">
                <a:solidFill>
                  <a:sysClr val="windowText" lastClr="000000">
                    <a:lumMod val="50000"/>
                    <a:lumOff val="50000"/>
                  </a:sysClr>
                </a:solidFill>
              </a:ln>
              <a:effectLst/>
            </c:spPr>
            <c:extLst>
              <c:ext xmlns:c16="http://schemas.microsoft.com/office/drawing/2014/chart" uri="{C3380CC4-5D6E-409C-BE32-E72D297353CC}">
                <c16:uniqueId val="{00000009-C6F2-401C-B750-75F26C68CAFF}"/>
              </c:ext>
            </c:extLst>
          </c:dPt>
          <c:dPt>
            <c:idx val="5"/>
            <c:bubble3D val="0"/>
            <c:spPr>
              <a:solidFill>
                <a:srgbClr val="E2EFDA"/>
              </a:solidFill>
              <a:ln w="3175">
                <a:solidFill>
                  <a:sysClr val="windowText" lastClr="000000">
                    <a:lumMod val="50000"/>
                    <a:lumOff val="50000"/>
                  </a:sysClr>
                </a:solidFill>
              </a:ln>
              <a:effectLst/>
            </c:spPr>
            <c:extLst>
              <c:ext xmlns:c16="http://schemas.microsoft.com/office/drawing/2014/chart" uri="{C3380CC4-5D6E-409C-BE32-E72D297353CC}">
                <c16:uniqueId val="{0000000B-C6F2-401C-B750-75F26C68CAFF}"/>
              </c:ext>
            </c:extLst>
          </c:dPt>
          <c:dPt>
            <c:idx val="6"/>
            <c:bubble3D val="0"/>
            <c:spPr>
              <a:solidFill>
                <a:srgbClr val="FFD966"/>
              </a:solidFill>
              <a:ln w="3175">
                <a:solidFill>
                  <a:sysClr val="windowText" lastClr="000000">
                    <a:lumMod val="50000"/>
                    <a:lumOff val="50000"/>
                  </a:sysClr>
                </a:solidFill>
              </a:ln>
              <a:effectLst/>
            </c:spPr>
            <c:extLst>
              <c:ext xmlns:c16="http://schemas.microsoft.com/office/drawing/2014/chart" uri="{C3380CC4-5D6E-409C-BE32-E72D297353CC}">
                <c16:uniqueId val="{0000000D-C6F2-401C-B750-75F26C68CAFF}"/>
              </c:ext>
            </c:extLst>
          </c:dPt>
          <c:dPt>
            <c:idx val="7"/>
            <c:bubble3D val="0"/>
            <c:spPr>
              <a:solidFill>
                <a:srgbClr val="FFE699"/>
              </a:solidFill>
              <a:ln w="3175">
                <a:solidFill>
                  <a:sysClr val="windowText" lastClr="000000">
                    <a:lumMod val="50000"/>
                    <a:lumOff val="50000"/>
                  </a:sysClr>
                </a:solidFill>
              </a:ln>
              <a:effectLst/>
            </c:spPr>
            <c:extLst>
              <c:ext xmlns:c16="http://schemas.microsoft.com/office/drawing/2014/chart" uri="{C3380CC4-5D6E-409C-BE32-E72D297353CC}">
                <c16:uniqueId val="{0000000F-C6F2-401C-B750-75F26C68CAFF}"/>
              </c:ext>
            </c:extLst>
          </c:dPt>
          <c:dPt>
            <c:idx val="8"/>
            <c:bubble3D val="0"/>
            <c:spPr>
              <a:solidFill>
                <a:srgbClr val="FFF2CC"/>
              </a:solidFill>
              <a:ln w="3175">
                <a:solidFill>
                  <a:sysClr val="windowText" lastClr="000000">
                    <a:lumMod val="50000"/>
                    <a:lumOff val="50000"/>
                  </a:sysClr>
                </a:solidFill>
              </a:ln>
              <a:effectLst/>
            </c:spPr>
            <c:extLst>
              <c:ext xmlns:c16="http://schemas.microsoft.com/office/drawing/2014/chart" uri="{C3380CC4-5D6E-409C-BE32-E72D297353CC}">
                <c16:uniqueId val="{00000011-C6F2-401C-B750-75F26C68CAFF}"/>
              </c:ext>
            </c:extLst>
          </c:dPt>
          <c:dPt>
            <c:idx val="9"/>
            <c:bubble3D val="0"/>
            <c:spPr>
              <a:solidFill>
                <a:srgbClr val="F4B183"/>
              </a:solidFill>
              <a:ln w="3175">
                <a:solidFill>
                  <a:sysClr val="windowText" lastClr="000000">
                    <a:lumMod val="50000"/>
                    <a:lumOff val="50000"/>
                  </a:sysClr>
                </a:solidFill>
              </a:ln>
              <a:effectLst/>
            </c:spPr>
            <c:extLst>
              <c:ext xmlns:c16="http://schemas.microsoft.com/office/drawing/2014/chart" uri="{C3380CC4-5D6E-409C-BE32-E72D297353CC}">
                <c16:uniqueId val="{00000013-C6F2-401C-B750-75F26C68CAFF}"/>
              </c:ext>
            </c:extLst>
          </c:dPt>
          <c:dPt>
            <c:idx val="10"/>
            <c:bubble3D val="0"/>
            <c:spPr>
              <a:solidFill>
                <a:srgbClr val="F8CBAD"/>
              </a:solidFill>
              <a:ln w="3175">
                <a:solidFill>
                  <a:sysClr val="windowText" lastClr="000000">
                    <a:lumMod val="50000"/>
                    <a:lumOff val="50000"/>
                  </a:sysClr>
                </a:solidFill>
              </a:ln>
              <a:effectLst/>
            </c:spPr>
            <c:extLst>
              <c:ext xmlns:c16="http://schemas.microsoft.com/office/drawing/2014/chart" uri="{C3380CC4-5D6E-409C-BE32-E72D297353CC}">
                <c16:uniqueId val="{00000015-C6F2-401C-B750-75F26C68CAFF}"/>
              </c:ext>
            </c:extLst>
          </c:dPt>
          <c:dPt>
            <c:idx val="11"/>
            <c:bubble3D val="0"/>
            <c:spPr>
              <a:solidFill>
                <a:srgbClr val="FCE4D6"/>
              </a:solidFill>
              <a:ln w="3175">
                <a:solidFill>
                  <a:sysClr val="windowText" lastClr="000000">
                    <a:lumMod val="50000"/>
                    <a:lumOff val="50000"/>
                  </a:sysClr>
                </a:solidFill>
              </a:ln>
              <a:effectLst/>
            </c:spPr>
            <c:extLst>
              <c:ext xmlns:c16="http://schemas.microsoft.com/office/drawing/2014/chart" uri="{C3380CC4-5D6E-409C-BE32-E72D297353CC}">
                <c16:uniqueId val="{00000017-C6F2-401C-B750-75F26C68CAFF}"/>
              </c:ext>
            </c:extLst>
          </c:dPt>
          <c:dLbls>
            <c:dLbl>
              <c:idx val="6"/>
              <c:layout>
                <c:manualLayout>
                  <c:x val="-1.4016038451625072E-2"/>
                  <c:y val="2.454377357005963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C6F2-401C-B750-75F26C68CAFF}"/>
                </c:ext>
              </c:extLst>
            </c:dLbl>
            <c:dLbl>
              <c:idx val="7"/>
              <c:layout>
                <c:manualLayout>
                  <c:x val="-1.4001880470335399E-2"/>
                  <c:y val="8.074659832403177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6F2-401C-B750-75F26C68CAFF}"/>
                </c:ext>
              </c:extLst>
            </c:dLbl>
            <c:dLbl>
              <c:idx val="8"/>
              <c:layout>
                <c:manualLayout>
                  <c:x val="-3.0393555577337087E-2"/>
                  <c:y val="-1.799333434498417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C6F2-401C-B750-75F26C68CAFF}"/>
                </c:ext>
              </c:extLst>
            </c:dLbl>
            <c:dLbl>
              <c:idx val="9"/>
              <c:layout>
                <c:manualLayout>
                  <c:x val="-5.2013700569586478E-2"/>
                  <c:y val="-8.867681689681706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C6F2-401C-B750-75F26C68CAFF}"/>
                </c:ext>
              </c:extLst>
            </c:dLbl>
            <c:dLbl>
              <c:idx val="10"/>
              <c:layout>
                <c:manualLayout>
                  <c:x val="-2.2711852408490434E-2"/>
                  <c:y val="-3.879652891354319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C6F2-401C-B750-75F26C68CAFF}"/>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'2-1従業員数'!$C$6:$C$17</c:f>
              <c:strCache>
                <c:ptCount val="12"/>
                <c:pt idx="0">
                  <c:v>1～5人 (n=173)</c:v>
                </c:pt>
                <c:pt idx="1">
                  <c:v>6～10人 (n=121)</c:v>
                </c:pt>
                <c:pt idx="2">
                  <c:v>11～20人 (n=141)</c:v>
                </c:pt>
                <c:pt idx="3">
                  <c:v>21～30人 (n=100)</c:v>
                </c:pt>
                <c:pt idx="4">
                  <c:v>31～50人 (n=167)</c:v>
                </c:pt>
                <c:pt idx="5">
                  <c:v>51～100人 (n=161)</c:v>
                </c:pt>
                <c:pt idx="6">
                  <c:v>101～200人 (n=119)</c:v>
                </c:pt>
                <c:pt idx="7">
                  <c:v>201～300人 (n=66)</c:v>
                </c:pt>
                <c:pt idx="8">
                  <c:v>301～1,000人 (n=97)</c:v>
                </c:pt>
                <c:pt idx="9">
                  <c:v>1,001～5,000人 (n=49)</c:v>
                </c:pt>
                <c:pt idx="10">
                  <c:v>5,001～10,000人 (n=6)</c:v>
                </c:pt>
                <c:pt idx="11">
                  <c:v>10,001人以上 (n=14)</c:v>
                </c:pt>
              </c:strCache>
            </c:strRef>
          </c:cat>
          <c:val>
            <c:numRef>
              <c:f>'2-1従業員数'!$D$6:$D$17</c:f>
              <c:numCache>
                <c:formatCode>0</c:formatCode>
                <c:ptCount val="12"/>
                <c:pt idx="0">
                  <c:v>173</c:v>
                </c:pt>
                <c:pt idx="1">
                  <c:v>121</c:v>
                </c:pt>
                <c:pt idx="2">
                  <c:v>141</c:v>
                </c:pt>
                <c:pt idx="3">
                  <c:v>100</c:v>
                </c:pt>
                <c:pt idx="4">
                  <c:v>167</c:v>
                </c:pt>
                <c:pt idx="5">
                  <c:v>161</c:v>
                </c:pt>
                <c:pt idx="6">
                  <c:v>119</c:v>
                </c:pt>
                <c:pt idx="7">
                  <c:v>66</c:v>
                </c:pt>
                <c:pt idx="8">
                  <c:v>97</c:v>
                </c:pt>
                <c:pt idx="9">
                  <c:v>49</c:v>
                </c:pt>
                <c:pt idx="10">
                  <c:v>6</c:v>
                </c:pt>
                <c:pt idx="11">
                  <c:v>14</c:v>
                </c:pt>
              </c:numCache>
            </c:numRef>
          </c:val>
          <c:extLst>
            <c:ext xmlns:c16="http://schemas.microsoft.com/office/drawing/2014/chart" uri="{C3380CC4-5D6E-409C-BE32-E72D297353CC}">
              <c16:uniqueId val="{00000018-C6F2-401C-B750-75F26C68CAF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2683572794375666"/>
          <c:y val="0.16248922392189097"/>
          <c:w val="0.43026496544718701"/>
          <c:h val="0.65521858134781408"/>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ysClr val="windowText" lastClr="000000"/>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MS UI Gothic" panose="020B0600070205080204" pitchFamily="50" charset="-128"/>
          <a:ea typeface="MS UI Gothic" panose="020B0600070205080204" pitchFamily="50" charset="-128"/>
        </a:defRPr>
      </a:pPr>
      <a:endParaRPr lang="ja-JP"/>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58897413703757"/>
          <c:y val="0.15068407960199004"/>
          <c:w val="0.78069115426740276"/>
          <c:h val="0.52462388279896377"/>
        </c:manualLayout>
      </c:layout>
      <c:barChart>
        <c:barDir val="bar"/>
        <c:grouping val="percentStacked"/>
        <c:varyColors val="0"/>
        <c:ser>
          <c:idx val="0"/>
          <c:order val="0"/>
          <c:tx>
            <c:strRef>
              <c:f>'8-1事業形態'!$F$4</c:f>
              <c:strCache>
                <c:ptCount val="1"/>
                <c:pt idx="0">
                  <c:v>プロダクト提供型の事業が中心</c:v>
                </c:pt>
              </c:strCache>
            </c:strRef>
          </c:tx>
          <c:spPr>
            <a:solidFill>
              <a:srgbClr val="F4B183"/>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('8-1事業形態'!$C$6,'8-1事業形態'!$C$8)</c:f>
              <c:strCache>
                <c:ptCount val="2"/>
                <c:pt idx="0">
                  <c:v>現在 (N=1159)</c:v>
                </c:pt>
                <c:pt idx="1">
                  <c:v>5年後 (N=1132)</c:v>
                </c:pt>
              </c:strCache>
              <c:extLst/>
            </c:strRef>
          </c:cat>
          <c:val>
            <c:numRef>
              <c:f>('8-1事業形態'!$F$6,'8-1事業形態'!$F$8)</c:f>
              <c:numCache>
                <c:formatCode>0.0%</c:formatCode>
                <c:ptCount val="2"/>
                <c:pt idx="0">
                  <c:v>0.32786885245901637</c:v>
                </c:pt>
                <c:pt idx="1">
                  <c:v>0.2314487632508834</c:v>
                </c:pt>
              </c:numCache>
              <c:extLst/>
            </c:numRef>
          </c:val>
          <c:extLst>
            <c:ext xmlns:c16="http://schemas.microsoft.com/office/drawing/2014/chart" uri="{C3380CC4-5D6E-409C-BE32-E72D297353CC}">
              <c16:uniqueId val="{00000000-4716-4972-89E1-A8357EEEC3D5}"/>
            </c:ext>
          </c:extLst>
        </c:ser>
        <c:ser>
          <c:idx val="1"/>
          <c:order val="1"/>
          <c:tx>
            <c:strRef>
              <c:f>'8-1事業形態'!$G$4</c:f>
              <c:strCache>
                <c:ptCount val="1"/>
                <c:pt idx="0">
                  <c:v>どちらかというとプロダクト提供型の事業が多い</c:v>
                </c:pt>
              </c:strCache>
            </c:strRef>
          </c:tx>
          <c:spPr>
            <a:solidFill>
              <a:srgbClr val="F8CBAD"/>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('8-1事業形態'!$C$6,'8-1事業形態'!$C$8)</c:f>
              <c:strCache>
                <c:ptCount val="2"/>
                <c:pt idx="0">
                  <c:v>現在 (N=1159)</c:v>
                </c:pt>
                <c:pt idx="1">
                  <c:v>5年後 (N=1132)</c:v>
                </c:pt>
              </c:strCache>
              <c:extLst/>
            </c:strRef>
          </c:cat>
          <c:val>
            <c:numRef>
              <c:f>('8-1事業形態'!$G$6,'8-1事業形態'!$G$8)</c:f>
              <c:numCache>
                <c:formatCode>0.0%</c:formatCode>
                <c:ptCount val="2"/>
                <c:pt idx="0">
                  <c:v>0.18723037100949094</c:v>
                </c:pt>
                <c:pt idx="1">
                  <c:v>0.17932862190812721</c:v>
                </c:pt>
              </c:numCache>
              <c:extLst/>
            </c:numRef>
          </c:val>
          <c:extLst>
            <c:ext xmlns:c16="http://schemas.microsoft.com/office/drawing/2014/chart" uri="{C3380CC4-5D6E-409C-BE32-E72D297353CC}">
              <c16:uniqueId val="{00000001-4716-4972-89E1-A8357EEEC3D5}"/>
            </c:ext>
          </c:extLst>
        </c:ser>
        <c:ser>
          <c:idx val="2"/>
          <c:order val="2"/>
          <c:tx>
            <c:strRef>
              <c:f>'8-1事業形態'!$H$4</c:f>
              <c:strCache>
                <c:ptCount val="1"/>
                <c:pt idx="0">
                  <c:v>プロダクト・サービスほぼ半々</c:v>
                </c:pt>
              </c:strCache>
            </c:strRef>
          </c:tx>
          <c:spPr>
            <a:solidFill>
              <a:srgbClr val="FFFF99"/>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('8-1事業形態'!$C$6,'8-1事業形態'!$C$8)</c:f>
              <c:strCache>
                <c:ptCount val="2"/>
                <c:pt idx="0">
                  <c:v>現在 (N=1159)</c:v>
                </c:pt>
                <c:pt idx="1">
                  <c:v>5年後 (N=1132)</c:v>
                </c:pt>
              </c:strCache>
              <c:extLst/>
            </c:strRef>
          </c:cat>
          <c:val>
            <c:numRef>
              <c:f>('8-1事業形態'!$H$6,'8-1事業形態'!$H$8)</c:f>
              <c:numCache>
                <c:formatCode>0.0%</c:formatCode>
                <c:ptCount val="2"/>
                <c:pt idx="0">
                  <c:v>0.11734253666954271</c:v>
                </c:pt>
                <c:pt idx="1">
                  <c:v>0.24734982332155478</c:v>
                </c:pt>
              </c:numCache>
              <c:extLst/>
            </c:numRef>
          </c:val>
          <c:extLst>
            <c:ext xmlns:c16="http://schemas.microsoft.com/office/drawing/2014/chart" uri="{C3380CC4-5D6E-409C-BE32-E72D297353CC}">
              <c16:uniqueId val="{00000002-4716-4972-89E1-A8357EEEC3D5}"/>
            </c:ext>
          </c:extLst>
        </c:ser>
        <c:ser>
          <c:idx val="3"/>
          <c:order val="3"/>
          <c:tx>
            <c:strRef>
              <c:f>'8-1事業形態'!$I$4</c:f>
              <c:strCache>
                <c:ptCount val="1"/>
                <c:pt idx="0">
                  <c:v>どちらかというとサービス提供型の事業が多い</c:v>
                </c:pt>
              </c:strCache>
            </c:strRef>
          </c:tx>
          <c:spPr>
            <a:solidFill>
              <a:srgbClr val="C6E0B4"/>
            </a:solidFill>
            <a:ln w="9525">
              <a:solidFill>
                <a:srgbClr val="000000"/>
              </a:solidFill>
            </a:ln>
          </c:spPr>
          <c:invertIfNegative val="0"/>
          <c:dLbls>
            <c:dLbl>
              <c:idx val="0"/>
              <c:layout>
                <c:manualLayout>
                  <c:x val="-1.0816000913008136E-16"/>
                  <c:y val="3.8394239181640758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4716-4972-89E1-A8357EEEC3D5}"/>
                </c:ext>
              </c:extLst>
            </c:dLbl>
            <c:dLbl>
              <c:idx val="1"/>
              <c:layout>
                <c:manualLayout>
                  <c:x val="2.6326852948690064E-3"/>
                  <c:y val="-5.3180852393450821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4716-4972-89E1-A8357EEEC3D5}"/>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('8-1事業形態'!$C$6,'8-1事業形態'!$C$8)</c:f>
              <c:strCache>
                <c:ptCount val="2"/>
                <c:pt idx="0">
                  <c:v>現在 (N=1159)</c:v>
                </c:pt>
                <c:pt idx="1">
                  <c:v>5年後 (N=1132)</c:v>
                </c:pt>
              </c:strCache>
              <c:extLst/>
            </c:strRef>
          </c:cat>
          <c:val>
            <c:numRef>
              <c:f>('8-1事業形態'!$I$6,'8-1事業形態'!$I$8)</c:f>
              <c:numCache>
                <c:formatCode>0.0%</c:formatCode>
                <c:ptCount val="2"/>
                <c:pt idx="0">
                  <c:v>0.11389128559102675</c:v>
                </c:pt>
                <c:pt idx="1">
                  <c:v>0.11219081272084806</c:v>
                </c:pt>
              </c:numCache>
              <c:extLst/>
            </c:numRef>
          </c:val>
          <c:extLst>
            <c:ext xmlns:c16="http://schemas.microsoft.com/office/drawing/2014/chart" uri="{C3380CC4-5D6E-409C-BE32-E72D297353CC}">
              <c16:uniqueId val="{00000005-4716-4972-89E1-A8357EEEC3D5}"/>
            </c:ext>
          </c:extLst>
        </c:ser>
        <c:ser>
          <c:idx val="4"/>
          <c:order val="4"/>
          <c:tx>
            <c:strRef>
              <c:f>'8-1事業形態'!$J$4</c:f>
              <c:strCache>
                <c:ptCount val="1"/>
                <c:pt idx="0">
                  <c:v>サービス提供型の事業が中心</c:v>
                </c:pt>
              </c:strCache>
            </c:strRef>
          </c:tx>
          <c:spPr>
            <a:solidFill>
              <a:srgbClr val="A9D18E"/>
            </a:solidFill>
            <a:ln w="9525">
              <a:solidFill>
                <a:srgbClr val="000000"/>
              </a:solidFill>
            </a:ln>
          </c:spPr>
          <c:invertIfNegative val="0"/>
          <c:dLbls>
            <c:dLbl>
              <c:idx val="0"/>
              <c:layout>
                <c:manualLayout>
                  <c:x val="-1.1418484193901624E-3"/>
                  <c:y val="2.4035457106323245E-7"/>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4716-4972-89E1-A8357EEEC3D5}"/>
                </c:ext>
              </c:extLst>
            </c:dLbl>
            <c:dLbl>
              <c:idx val="1"/>
              <c:layout>
                <c:manualLayout>
                  <c:x val="-2.9339418855829943E-3"/>
                  <c:y val="-6.1047657504349857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4716-4972-89E1-A8357EEEC3D5}"/>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('8-1事業形態'!$C$6,'8-1事業形態'!$C$8)</c:f>
              <c:strCache>
                <c:ptCount val="2"/>
                <c:pt idx="0">
                  <c:v>現在 (N=1159)</c:v>
                </c:pt>
                <c:pt idx="1">
                  <c:v>5年後 (N=1132)</c:v>
                </c:pt>
              </c:strCache>
              <c:extLst/>
            </c:strRef>
          </c:cat>
          <c:val>
            <c:numRef>
              <c:f>('8-1事業形態'!$J$6,'8-1事業形態'!$J$8)</c:f>
              <c:numCache>
                <c:formatCode>0.0%</c:formatCode>
                <c:ptCount val="2"/>
                <c:pt idx="0">
                  <c:v>0.19585849870578084</c:v>
                </c:pt>
                <c:pt idx="1">
                  <c:v>0.14840989399293286</c:v>
                </c:pt>
              </c:numCache>
              <c:extLst/>
            </c:numRef>
          </c:val>
          <c:extLst>
            <c:ext xmlns:c16="http://schemas.microsoft.com/office/drawing/2014/chart" uri="{C3380CC4-5D6E-409C-BE32-E72D297353CC}">
              <c16:uniqueId val="{00000008-4716-4972-89E1-A8357EEEC3D5}"/>
            </c:ext>
          </c:extLst>
        </c:ser>
        <c:ser>
          <c:idx val="5"/>
          <c:order val="5"/>
          <c:tx>
            <c:strRef>
              <c:f>'8-1事業形態'!$K$4</c:f>
              <c:strCache>
                <c:ptCount val="1"/>
                <c:pt idx="0">
                  <c:v>わからない</c:v>
                </c:pt>
              </c:strCache>
            </c:strRef>
          </c:tx>
          <c:spPr>
            <a:solidFill>
              <a:sysClr val="window" lastClr="FFFFFF"/>
            </a:solidFill>
            <a:ln>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Lit>
              <c:ptCount val="2"/>
              <c:pt idx="0">
                <c:v>現在 (N=1159)</c:v>
              </c:pt>
              <c:pt idx="1">
                <c:v>5年後 (N=1132)</c:v>
              </c:pt>
              <c:extLst>
                <c:ext xmlns:c15="http://schemas.microsoft.com/office/drawing/2012/chart" uri="{02D57815-91ED-43cb-92C2-25804820EDAC}">
                  <c15:autoCat val="1"/>
                </c:ext>
              </c:extLst>
            </c:strLit>
          </c:cat>
          <c:val>
            <c:numRef>
              <c:f>('8-1事業形態'!$K$6,'8-1事業形態'!$K$8)</c:f>
              <c:numCache>
                <c:formatCode>0.0%</c:formatCode>
                <c:ptCount val="2"/>
                <c:pt idx="0">
                  <c:v>5.7808455565142365E-2</c:v>
                </c:pt>
                <c:pt idx="1">
                  <c:v>8.1272084805653705E-2</c:v>
                </c:pt>
              </c:numCache>
              <c:extLst/>
            </c:numRef>
          </c:val>
          <c:extLst>
            <c:ext xmlns:c16="http://schemas.microsoft.com/office/drawing/2014/chart" uri="{C3380CC4-5D6E-409C-BE32-E72D297353CC}">
              <c16:uniqueId val="{00000009-4716-4972-89E1-A8357EEEC3D5}"/>
            </c:ext>
          </c:extLst>
        </c:ser>
        <c:dLbls>
          <c:showLegendKey val="0"/>
          <c:showVal val="0"/>
          <c:showCatName val="0"/>
          <c:showSerName val="0"/>
          <c:showPercent val="0"/>
          <c:showBubbleSize val="0"/>
        </c:dLbls>
        <c:gapWidth val="100"/>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ysClr val="windowText" lastClr="000000">
              <a:lumMod val="50000"/>
              <a:lumOff val="50000"/>
            </a:sysClr>
          </a:solidFill>
        </a:ln>
      </c:spPr>
    </c:plotArea>
    <c:legend>
      <c:legendPos val="t"/>
      <c:layout>
        <c:manualLayout>
          <c:xMode val="edge"/>
          <c:yMode val="edge"/>
          <c:x val="0.1686835350201687"/>
          <c:y val="0.71849407304479107"/>
          <c:w val="0.74880821415474863"/>
          <c:h val="0.23523021632099908"/>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7890324185342"/>
          <c:y val="0.12669030336053225"/>
          <c:w val="0.75037084257665143"/>
          <c:h val="0.65331528871391076"/>
        </c:manualLayout>
      </c:layout>
      <c:barChart>
        <c:barDir val="bar"/>
        <c:grouping val="stacked"/>
        <c:varyColors val="0"/>
        <c:ser>
          <c:idx val="0"/>
          <c:order val="0"/>
          <c:tx>
            <c:strRef>
              <c:f>'8-2事業形態・位置づけ'!$L$5</c:f>
              <c:strCache>
                <c:ptCount val="1"/>
                <c:pt idx="0">
                  <c:v>プロダクト提供型の事業が中心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'8-2事業形態・位置づけ'!$K$7:$K$10</c:f>
              <c:strCache>
                <c:ptCount val="4"/>
                <c:pt idx="0">
                  <c:v>ユーザー企業（n=306）</c:v>
                </c:pt>
                <c:pt idx="1">
                  <c:v>メーカー企業（n=261）</c:v>
                </c:pt>
                <c:pt idx="2">
                  <c:v>サブシステム提供企業（n=185）</c:v>
                </c:pt>
                <c:pt idx="3">
                  <c:v>サービス提供企業（n=370）</c:v>
                </c:pt>
              </c:strCache>
            </c:strRef>
          </c:cat>
          <c:val>
            <c:numRef>
              <c:f>'8-2事業形態・位置づけ'!$L$7:$L$10</c:f>
              <c:numCache>
                <c:formatCode>0.0%</c:formatCode>
                <c:ptCount val="4"/>
                <c:pt idx="0">
                  <c:v>0.46078431372549017</c:v>
                </c:pt>
                <c:pt idx="1">
                  <c:v>0.42145593869731801</c:v>
                </c:pt>
                <c:pt idx="2">
                  <c:v>0.38918918918918921</c:v>
                </c:pt>
                <c:pt idx="3">
                  <c:v>0.13243243243243244</c:v>
                </c:pt>
              </c:numCache>
            </c:numRef>
          </c:val>
          <c:extLst>
            <c:ext xmlns:c16="http://schemas.microsoft.com/office/drawing/2014/chart" uri="{C3380CC4-5D6E-409C-BE32-E72D297353CC}">
              <c16:uniqueId val="{00000000-9079-4089-80CC-AA15CDC11F34}"/>
            </c:ext>
          </c:extLst>
        </c:ser>
        <c:ser>
          <c:idx val="2"/>
          <c:order val="1"/>
          <c:tx>
            <c:strRef>
              <c:f>'8-2事業形態・位置づけ'!$M$5</c:f>
              <c:strCache>
                <c:ptCount val="1"/>
                <c:pt idx="0">
                  <c:v>どちらかというとプロダクト提供型の事業が多い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'8-2事業形態・位置づけ'!$K$7:$K$10</c:f>
              <c:strCache>
                <c:ptCount val="4"/>
                <c:pt idx="0">
                  <c:v>ユーザー企業（n=306）</c:v>
                </c:pt>
                <c:pt idx="1">
                  <c:v>メーカー企業（n=261）</c:v>
                </c:pt>
                <c:pt idx="2">
                  <c:v>サブシステム提供企業（n=185）</c:v>
                </c:pt>
                <c:pt idx="3">
                  <c:v>サービス提供企業（n=370）</c:v>
                </c:pt>
              </c:strCache>
            </c:strRef>
          </c:cat>
          <c:val>
            <c:numRef>
              <c:f>'8-2事業形態・位置づけ'!$M$7:$M$10</c:f>
              <c:numCache>
                <c:formatCode>0.0%</c:formatCode>
                <c:ptCount val="4"/>
                <c:pt idx="0">
                  <c:v>0.17647058823529413</c:v>
                </c:pt>
                <c:pt idx="1">
                  <c:v>0.26436781609195403</c:v>
                </c:pt>
                <c:pt idx="2">
                  <c:v>0.21081081081081082</c:v>
                </c:pt>
                <c:pt idx="3">
                  <c:v>0.13243243243243244</c:v>
                </c:pt>
              </c:numCache>
            </c:numRef>
          </c:val>
          <c:extLst>
            <c:ext xmlns:c16="http://schemas.microsoft.com/office/drawing/2014/chart" uri="{C3380CC4-5D6E-409C-BE32-E72D297353CC}">
              <c16:uniqueId val="{00000001-9079-4089-80CC-AA15CDC11F34}"/>
            </c:ext>
          </c:extLst>
        </c:ser>
        <c:ser>
          <c:idx val="1"/>
          <c:order val="2"/>
          <c:tx>
            <c:strRef>
              <c:f>'8-2事業形態・位置づけ'!$N$5</c:f>
              <c:strCache>
                <c:ptCount val="1"/>
                <c:pt idx="0">
                  <c:v>プロダクト提供型とサービス提供型ほぼ半々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'8-2事業形態・位置づけ'!$K$7:$K$10</c:f>
              <c:strCache>
                <c:ptCount val="4"/>
                <c:pt idx="0">
                  <c:v>ユーザー企業（n=306）</c:v>
                </c:pt>
                <c:pt idx="1">
                  <c:v>メーカー企業（n=261）</c:v>
                </c:pt>
                <c:pt idx="2">
                  <c:v>サブシステム提供企業（n=185）</c:v>
                </c:pt>
                <c:pt idx="3">
                  <c:v>サービス提供企業（n=370）</c:v>
                </c:pt>
              </c:strCache>
            </c:strRef>
          </c:cat>
          <c:val>
            <c:numRef>
              <c:f>'8-2事業形態・位置づけ'!$N$7:$N$10</c:f>
              <c:numCache>
                <c:formatCode>0.0%</c:formatCode>
                <c:ptCount val="4"/>
                <c:pt idx="0">
                  <c:v>7.1895424836601302E-2</c:v>
                </c:pt>
                <c:pt idx="1">
                  <c:v>0.14559386973180077</c:v>
                </c:pt>
                <c:pt idx="2">
                  <c:v>0.16216216216216217</c:v>
                </c:pt>
                <c:pt idx="3">
                  <c:v>0.11621621621621622</c:v>
                </c:pt>
              </c:numCache>
            </c:numRef>
          </c:val>
          <c:extLst>
            <c:ext xmlns:c16="http://schemas.microsoft.com/office/drawing/2014/chart" uri="{C3380CC4-5D6E-409C-BE32-E72D297353CC}">
              <c16:uniqueId val="{00000002-9079-4089-80CC-AA15CDC11F34}"/>
            </c:ext>
          </c:extLst>
        </c:ser>
        <c:ser>
          <c:idx val="3"/>
          <c:order val="3"/>
          <c:tx>
            <c:strRef>
              <c:f>'8-2事業形態・位置づけ'!$O$5</c:f>
              <c:strCache>
                <c:ptCount val="1"/>
                <c:pt idx="0">
                  <c:v>どちらかというとサービス提供型の事業が多い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'8-2事業形態・位置づけ'!$K$7:$K$10</c:f>
              <c:strCache>
                <c:ptCount val="4"/>
                <c:pt idx="0">
                  <c:v>ユーザー企業（n=306）</c:v>
                </c:pt>
                <c:pt idx="1">
                  <c:v>メーカー企業（n=261）</c:v>
                </c:pt>
                <c:pt idx="2">
                  <c:v>サブシステム提供企業（n=185）</c:v>
                </c:pt>
                <c:pt idx="3">
                  <c:v>サービス提供企業（n=370）</c:v>
                </c:pt>
              </c:strCache>
            </c:strRef>
          </c:cat>
          <c:val>
            <c:numRef>
              <c:f>'8-2事業形態・位置づけ'!$O$7:$O$10</c:f>
              <c:numCache>
                <c:formatCode>0.0%</c:formatCode>
                <c:ptCount val="4"/>
                <c:pt idx="0">
                  <c:v>5.8823529411764705E-2</c:v>
                </c:pt>
                <c:pt idx="1">
                  <c:v>6.5134099616858232E-2</c:v>
                </c:pt>
                <c:pt idx="2">
                  <c:v>7.0270270270270274E-2</c:v>
                </c:pt>
                <c:pt idx="3">
                  <c:v>0.21621621621621623</c:v>
                </c:pt>
              </c:numCache>
            </c:numRef>
          </c:val>
          <c:extLst>
            <c:ext xmlns:c16="http://schemas.microsoft.com/office/drawing/2014/chart" uri="{C3380CC4-5D6E-409C-BE32-E72D297353CC}">
              <c16:uniqueId val="{00000003-9079-4089-80CC-AA15CDC11F34}"/>
            </c:ext>
          </c:extLst>
        </c:ser>
        <c:ser>
          <c:idx val="4"/>
          <c:order val="4"/>
          <c:tx>
            <c:strRef>
              <c:f>'8-2事業形態・位置づけ'!$P$5</c:f>
              <c:strCache>
                <c:ptCount val="1"/>
                <c:pt idx="0">
                  <c:v>サービス提供型の事業が中心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'8-2事業形態・位置づけ'!$K$7:$K$10</c:f>
              <c:strCache>
                <c:ptCount val="4"/>
                <c:pt idx="0">
                  <c:v>ユーザー企業（n=306）</c:v>
                </c:pt>
                <c:pt idx="1">
                  <c:v>メーカー企業（n=261）</c:v>
                </c:pt>
                <c:pt idx="2">
                  <c:v>サブシステム提供企業（n=185）</c:v>
                </c:pt>
                <c:pt idx="3">
                  <c:v>サービス提供企業（n=370）</c:v>
                </c:pt>
              </c:strCache>
            </c:strRef>
          </c:cat>
          <c:val>
            <c:numRef>
              <c:f>'8-2事業形態・位置づけ'!$P$7:$P$10</c:f>
              <c:numCache>
                <c:formatCode>0.0%</c:formatCode>
                <c:ptCount val="4"/>
                <c:pt idx="0">
                  <c:v>0.1437908496732026</c:v>
                </c:pt>
                <c:pt idx="1">
                  <c:v>6.5134099616858232E-2</c:v>
                </c:pt>
                <c:pt idx="2">
                  <c:v>0.11891891891891893</c:v>
                </c:pt>
                <c:pt idx="3">
                  <c:v>0.37027027027027026</c:v>
                </c:pt>
              </c:numCache>
            </c:numRef>
          </c:val>
          <c:extLst>
            <c:ext xmlns:c16="http://schemas.microsoft.com/office/drawing/2014/chart" uri="{C3380CC4-5D6E-409C-BE32-E72D297353CC}">
              <c16:uniqueId val="{00000004-9079-4089-80CC-AA15CDC11F34}"/>
            </c:ext>
          </c:extLst>
        </c:ser>
        <c:ser>
          <c:idx val="5"/>
          <c:order val="5"/>
          <c:tx>
            <c:strRef>
              <c:f>'8-2事業形態・位置づけ'!$Q$5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'8-2事業形態・位置づけ'!$K$7:$K$10</c:f>
              <c:strCache>
                <c:ptCount val="4"/>
                <c:pt idx="0">
                  <c:v>ユーザー企業（n=306）</c:v>
                </c:pt>
                <c:pt idx="1">
                  <c:v>メーカー企業（n=261）</c:v>
                </c:pt>
                <c:pt idx="2">
                  <c:v>サブシステム提供企業（n=185）</c:v>
                </c:pt>
                <c:pt idx="3">
                  <c:v>サービス提供企業（n=370）</c:v>
                </c:pt>
              </c:strCache>
            </c:strRef>
          </c:cat>
          <c:val>
            <c:numRef>
              <c:f>'8-2事業形態・位置づけ'!$Q$7:$Q$10</c:f>
              <c:numCache>
                <c:formatCode>0.0%</c:formatCode>
                <c:ptCount val="4"/>
                <c:pt idx="0">
                  <c:v>8.8235294117647065E-2</c:v>
                </c:pt>
                <c:pt idx="1">
                  <c:v>3.8314176245210725E-2</c:v>
                </c:pt>
                <c:pt idx="2">
                  <c:v>4.8648648648648651E-2</c:v>
                </c:pt>
                <c:pt idx="3">
                  <c:v>3.2432432432432434E-2</c:v>
                </c:pt>
              </c:numCache>
            </c:numRef>
          </c:val>
          <c:extLst>
            <c:ext xmlns:c16="http://schemas.microsoft.com/office/drawing/2014/chart" uri="{C3380CC4-5D6E-409C-BE32-E72D297353CC}">
              <c16:uniqueId val="{00000005-9079-4089-80CC-AA15CDC11F34}"/>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7890324185342"/>
          <c:y val="0.12669030336053225"/>
          <c:w val="0.75037084257665143"/>
          <c:h val="0.61581528871391078"/>
        </c:manualLayout>
      </c:layout>
      <c:barChart>
        <c:barDir val="bar"/>
        <c:grouping val="stacked"/>
        <c:varyColors val="0"/>
        <c:ser>
          <c:idx val="0"/>
          <c:order val="0"/>
          <c:tx>
            <c:strRef>
              <c:f>'8-2事業形態・位置づけ'!$AC$5</c:f>
              <c:strCache>
                <c:ptCount val="1"/>
                <c:pt idx="0">
                  <c:v>プロダクト提供型の事業が中心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'8-2事業形態・位置づけ'!$AB$7:$AB$10</c:f>
              <c:strCache>
                <c:ptCount val="4"/>
                <c:pt idx="0">
                  <c:v>ユーザー企業（n=303）</c:v>
                </c:pt>
                <c:pt idx="1">
                  <c:v>メーカー企業（n=254）</c:v>
                </c:pt>
                <c:pt idx="2">
                  <c:v>サブシステム提供企業（n=184）</c:v>
                </c:pt>
                <c:pt idx="3">
                  <c:v>サービス提供企業（n=355）</c:v>
                </c:pt>
              </c:strCache>
            </c:strRef>
          </c:cat>
          <c:val>
            <c:numRef>
              <c:f>'8-2事業形態・位置づけ'!$AC$7:$AC$10</c:f>
              <c:numCache>
                <c:formatCode>0.0%</c:formatCode>
                <c:ptCount val="4"/>
                <c:pt idx="0">
                  <c:v>0.33333333333333331</c:v>
                </c:pt>
                <c:pt idx="1">
                  <c:v>0.29527559055118108</c:v>
                </c:pt>
                <c:pt idx="2">
                  <c:v>0.2608695652173913</c:v>
                </c:pt>
                <c:pt idx="3">
                  <c:v>9.5774647887323941E-2</c:v>
                </c:pt>
              </c:numCache>
            </c:numRef>
          </c:val>
          <c:extLst>
            <c:ext xmlns:c16="http://schemas.microsoft.com/office/drawing/2014/chart" uri="{C3380CC4-5D6E-409C-BE32-E72D297353CC}">
              <c16:uniqueId val="{00000000-FFA2-49E6-A544-DDD2DF014477}"/>
            </c:ext>
          </c:extLst>
        </c:ser>
        <c:ser>
          <c:idx val="2"/>
          <c:order val="1"/>
          <c:tx>
            <c:strRef>
              <c:f>'8-2事業形態・位置づけ'!$AD$5</c:f>
              <c:strCache>
                <c:ptCount val="1"/>
                <c:pt idx="0">
                  <c:v>どちらかというとプロダクト提供型の事業が多い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'8-2事業形態・位置づけ'!$AB$7:$AB$10</c:f>
              <c:strCache>
                <c:ptCount val="4"/>
                <c:pt idx="0">
                  <c:v>ユーザー企業（n=303）</c:v>
                </c:pt>
                <c:pt idx="1">
                  <c:v>メーカー企業（n=254）</c:v>
                </c:pt>
                <c:pt idx="2">
                  <c:v>サブシステム提供企業（n=184）</c:v>
                </c:pt>
                <c:pt idx="3">
                  <c:v>サービス提供企業（n=355）</c:v>
                </c:pt>
              </c:strCache>
            </c:strRef>
          </c:cat>
          <c:val>
            <c:numRef>
              <c:f>'8-2事業形態・位置づけ'!$AD$7:$AD$10</c:f>
              <c:numCache>
                <c:formatCode>0.0%</c:formatCode>
                <c:ptCount val="4"/>
                <c:pt idx="0">
                  <c:v>0.17491749174917492</c:v>
                </c:pt>
                <c:pt idx="1">
                  <c:v>0.24803149606299213</c:v>
                </c:pt>
                <c:pt idx="2">
                  <c:v>0.2391304347826087</c:v>
                </c:pt>
                <c:pt idx="3">
                  <c:v>0.10704225352112676</c:v>
                </c:pt>
              </c:numCache>
            </c:numRef>
          </c:val>
          <c:extLst>
            <c:ext xmlns:c16="http://schemas.microsoft.com/office/drawing/2014/chart" uri="{C3380CC4-5D6E-409C-BE32-E72D297353CC}">
              <c16:uniqueId val="{00000001-FFA2-49E6-A544-DDD2DF014477}"/>
            </c:ext>
          </c:extLst>
        </c:ser>
        <c:ser>
          <c:idx val="1"/>
          <c:order val="2"/>
          <c:tx>
            <c:strRef>
              <c:f>'8-2事業形態・位置づけ'!$AE$5</c:f>
              <c:strCache>
                <c:ptCount val="1"/>
                <c:pt idx="0">
                  <c:v>プロダクト提供型とサービス提供型ほぼ半々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'8-2事業形態・位置づけ'!$AB$7:$AB$10</c:f>
              <c:strCache>
                <c:ptCount val="4"/>
                <c:pt idx="0">
                  <c:v>ユーザー企業（n=303）</c:v>
                </c:pt>
                <c:pt idx="1">
                  <c:v>メーカー企業（n=254）</c:v>
                </c:pt>
                <c:pt idx="2">
                  <c:v>サブシステム提供企業（n=184）</c:v>
                </c:pt>
                <c:pt idx="3">
                  <c:v>サービス提供企業（n=355）</c:v>
                </c:pt>
              </c:strCache>
            </c:strRef>
          </c:cat>
          <c:val>
            <c:numRef>
              <c:f>'8-2事業形態・位置づけ'!$AE$7:$AE$10</c:f>
              <c:numCache>
                <c:formatCode>0.0%</c:formatCode>
                <c:ptCount val="4"/>
                <c:pt idx="0">
                  <c:v>0.18151815181518152</c:v>
                </c:pt>
                <c:pt idx="1">
                  <c:v>0.25984251968503935</c:v>
                </c:pt>
                <c:pt idx="2">
                  <c:v>0.27173913043478259</c:v>
                </c:pt>
                <c:pt idx="3">
                  <c:v>0.28169014084507044</c:v>
                </c:pt>
              </c:numCache>
            </c:numRef>
          </c:val>
          <c:extLst>
            <c:ext xmlns:c16="http://schemas.microsoft.com/office/drawing/2014/chart" uri="{C3380CC4-5D6E-409C-BE32-E72D297353CC}">
              <c16:uniqueId val="{00000002-FFA2-49E6-A544-DDD2DF014477}"/>
            </c:ext>
          </c:extLst>
        </c:ser>
        <c:ser>
          <c:idx val="3"/>
          <c:order val="3"/>
          <c:tx>
            <c:strRef>
              <c:f>'8-2事業形態・位置づけ'!$AF$5</c:f>
              <c:strCache>
                <c:ptCount val="1"/>
                <c:pt idx="0">
                  <c:v>どちらかというとサービス提供型の事業が多い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'8-2事業形態・位置づけ'!$AB$7:$AB$10</c:f>
              <c:strCache>
                <c:ptCount val="4"/>
                <c:pt idx="0">
                  <c:v>ユーザー企業（n=303）</c:v>
                </c:pt>
                <c:pt idx="1">
                  <c:v>メーカー企業（n=254）</c:v>
                </c:pt>
                <c:pt idx="2">
                  <c:v>サブシステム提供企業（n=184）</c:v>
                </c:pt>
                <c:pt idx="3">
                  <c:v>サービス提供企業（n=355）</c:v>
                </c:pt>
              </c:strCache>
            </c:strRef>
          </c:cat>
          <c:val>
            <c:numRef>
              <c:f>'8-2事業形態・位置づけ'!$AF$7:$AF$10</c:f>
              <c:numCache>
                <c:formatCode>0.0%</c:formatCode>
                <c:ptCount val="4"/>
                <c:pt idx="0">
                  <c:v>6.9306930693069313E-2</c:v>
                </c:pt>
                <c:pt idx="1">
                  <c:v>6.6929133858267723E-2</c:v>
                </c:pt>
                <c:pt idx="2">
                  <c:v>9.2391304347826081E-2</c:v>
                </c:pt>
                <c:pt idx="3">
                  <c:v>0.20281690140845071</c:v>
                </c:pt>
              </c:numCache>
            </c:numRef>
          </c:val>
          <c:extLst>
            <c:ext xmlns:c16="http://schemas.microsoft.com/office/drawing/2014/chart" uri="{C3380CC4-5D6E-409C-BE32-E72D297353CC}">
              <c16:uniqueId val="{00000003-FFA2-49E6-A544-DDD2DF014477}"/>
            </c:ext>
          </c:extLst>
        </c:ser>
        <c:ser>
          <c:idx val="4"/>
          <c:order val="4"/>
          <c:tx>
            <c:strRef>
              <c:f>'8-2事業形態・位置づけ'!$AG$5</c:f>
              <c:strCache>
                <c:ptCount val="1"/>
                <c:pt idx="0">
                  <c:v>サービス提供型の事業が中心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'8-2事業形態・位置づけ'!$AB$7:$AB$10</c:f>
              <c:strCache>
                <c:ptCount val="4"/>
                <c:pt idx="0">
                  <c:v>ユーザー企業（n=303）</c:v>
                </c:pt>
                <c:pt idx="1">
                  <c:v>メーカー企業（n=254）</c:v>
                </c:pt>
                <c:pt idx="2">
                  <c:v>サブシステム提供企業（n=184）</c:v>
                </c:pt>
                <c:pt idx="3">
                  <c:v>サービス提供企業（n=355）</c:v>
                </c:pt>
              </c:strCache>
            </c:strRef>
          </c:cat>
          <c:val>
            <c:numRef>
              <c:f>'8-2事業形態・位置づけ'!$AG$7:$AG$10</c:f>
              <c:numCache>
                <c:formatCode>0.0%</c:formatCode>
                <c:ptCount val="4"/>
                <c:pt idx="0">
                  <c:v>0.12871287128712872</c:v>
                </c:pt>
                <c:pt idx="1">
                  <c:v>7.4803149606299218E-2</c:v>
                </c:pt>
                <c:pt idx="2">
                  <c:v>4.8913043478260872E-2</c:v>
                </c:pt>
                <c:pt idx="3">
                  <c:v>0.25915492957746478</c:v>
                </c:pt>
              </c:numCache>
            </c:numRef>
          </c:val>
          <c:extLst>
            <c:ext xmlns:c16="http://schemas.microsoft.com/office/drawing/2014/chart" uri="{C3380CC4-5D6E-409C-BE32-E72D297353CC}">
              <c16:uniqueId val="{00000004-FFA2-49E6-A544-DDD2DF014477}"/>
            </c:ext>
          </c:extLst>
        </c:ser>
        <c:ser>
          <c:idx val="5"/>
          <c:order val="5"/>
          <c:tx>
            <c:strRef>
              <c:f>'8-2事業形態・位置づけ'!$AH$5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'8-2事業形態・位置づけ'!$AB$7:$AB$10</c:f>
              <c:strCache>
                <c:ptCount val="4"/>
                <c:pt idx="0">
                  <c:v>ユーザー企業（n=303）</c:v>
                </c:pt>
                <c:pt idx="1">
                  <c:v>メーカー企業（n=254）</c:v>
                </c:pt>
                <c:pt idx="2">
                  <c:v>サブシステム提供企業（n=184）</c:v>
                </c:pt>
                <c:pt idx="3">
                  <c:v>サービス提供企業（n=355）</c:v>
                </c:pt>
              </c:strCache>
            </c:strRef>
          </c:cat>
          <c:val>
            <c:numRef>
              <c:f>'8-2事業形態・位置づけ'!$AH$7:$AH$10</c:f>
              <c:numCache>
                <c:formatCode>0.0%</c:formatCode>
                <c:ptCount val="4"/>
                <c:pt idx="0">
                  <c:v>0.11221122112211221</c:v>
                </c:pt>
                <c:pt idx="1">
                  <c:v>5.5118110236220472E-2</c:v>
                </c:pt>
                <c:pt idx="2">
                  <c:v>8.6956521739130432E-2</c:v>
                </c:pt>
                <c:pt idx="3">
                  <c:v>5.3521126760563378E-2</c:v>
                </c:pt>
              </c:numCache>
            </c:numRef>
          </c:val>
          <c:extLst>
            <c:ext xmlns:c16="http://schemas.microsoft.com/office/drawing/2014/chart" uri="{C3380CC4-5D6E-409C-BE32-E72D297353CC}">
              <c16:uniqueId val="{00000005-FFA2-49E6-A544-DDD2DF014477}"/>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2465316536865774"/>
          <c:y val="0.77179757217847789"/>
          <c:w val="0.84054065520831289"/>
          <c:h val="0.2282024278215223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03614153822011"/>
          <c:y val="0.18340332080310426"/>
          <c:w val="0.7835136042802846"/>
          <c:h val="0.59660232497683474"/>
        </c:manualLayout>
      </c:layout>
      <c:barChart>
        <c:barDir val="bar"/>
        <c:grouping val="stacked"/>
        <c:varyColors val="0"/>
        <c:ser>
          <c:idx val="0"/>
          <c:order val="0"/>
          <c:tx>
            <c:strRef>
              <c:f>'8-3事業形態・従業員別'!$L$5</c:f>
              <c:strCache>
                <c:ptCount val="1"/>
                <c:pt idx="0">
                  <c:v>プロダクト提供型の事業が中心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'8-3事業形態・従業員別'!$K$7:$K$9</c:f>
              <c:strCache>
                <c:ptCount val="3"/>
                <c:pt idx="0">
                  <c:v>～20人（n=419）</c:v>
                </c:pt>
                <c:pt idx="1">
                  <c:v>21～100人（n=411）</c:v>
                </c:pt>
                <c:pt idx="2">
                  <c:v>101人～（n=329）</c:v>
                </c:pt>
              </c:strCache>
            </c:strRef>
          </c:cat>
          <c:val>
            <c:numRef>
              <c:f>'8-3事業形態・従業員別'!$L$7:$L$9</c:f>
              <c:numCache>
                <c:formatCode>0.0%</c:formatCode>
                <c:ptCount val="3"/>
                <c:pt idx="0">
                  <c:v>0.28400954653937949</c:v>
                </c:pt>
                <c:pt idx="1">
                  <c:v>0.30656934306569344</c:v>
                </c:pt>
                <c:pt idx="2">
                  <c:v>0.41033434650455924</c:v>
                </c:pt>
              </c:numCache>
            </c:numRef>
          </c:val>
          <c:extLst>
            <c:ext xmlns:c16="http://schemas.microsoft.com/office/drawing/2014/chart" uri="{C3380CC4-5D6E-409C-BE32-E72D297353CC}">
              <c16:uniqueId val="{00000000-F06D-4986-AE64-F468B54EFCB5}"/>
            </c:ext>
          </c:extLst>
        </c:ser>
        <c:ser>
          <c:idx val="2"/>
          <c:order val="1"/>
          <c:tx>
            <c:strRef>
              <c:f>'8-3事業形態・従業員別'!$M$5</c:f>
              <c:strCache>
                <c:ptCount val="1"/>
                <c:pt idx="0">
                  <c:v>どちらかというとプロダクト提供型の事業が多い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'8-3事業形態・従業員別'!$K$7:$K$9</c:f>
              <c:strCache>
                <c:ptCount val="3"/>
                <c:pt idx="0">
                  <c:v>～20人（n=419）</c:v>
                </c:pt>
                <c:pt idx="1">
                  <c:v>21～100人（n=411）</c:v>
                </c:pt>
                <c:pt idx="2">
                  <c:v>101人～（n=329）</c:v>
                </c:pt>
              </c:strCache>
            </c:strRef>
          </c:cat>
          <c:val>
            <c:numRef>
              <c:f>'8-3事業形態・従業員別'!$M$7:$M$9</c:f>
              <c:numCache>
                <c:formatCode>0.0%</c:formatCode>
                <c:ptCount val="3"/>
                <c:pt idx="0">
                  <c:v>0.19570405727923629</c:v>
                </c:pt>
                <c:pt idx="1">
                  <c:v>0.17274939172749393</c:v>
                </c:pt>
                <c:pt idx="2">
                  <c:v>0.19452887537993921</c:v>
                </c:pt>
              </c:numCache>
            </c:numRef>
          </c:val>
          <c:extLst>
            <c:ext xmlns:c16="http://schemas.microsoft.com/office/drawing/2014/chart" uri="{C3380CC4-5D6E-409C-BE32-E72D297353CC}">
              <c16:uniqueId val="{00000001-F06D-4986-AE64-F468B54EFCB5}"/>
            </c:ext>
          </c:extLst>
        </c:ser>
        <c:ser>
          <c:idx val="1"/>
          <c:order val="2"/>
          <c:tx>
            <c:strRef>
              <c:f>'8-3事業形態・従業員別'!$N$5</c:f>
              <c:strCache>
                <c:ptCount val="1"/>
                <c:pt idx="0">
                  <c:v>プロダクト提供型とサービス提供型ほぼ半々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'8-3事業形態・従業員別'!$K$7:$K$9</c:f>
              <c:strCache>
                <c:ptCount val="3"/>
                <c:pt idx="0">
                  <c:v>～20人（n=419）</c:v>
                </c:pt>
                <c:pt idx="1">
                  <c:v>21～100人（n=411）</c:v>
                </c:pt>
                <c:pt idx="2">
                  <c:v>101人～（n=329）</c:v>
                </c:pt>
              </c:strCache>
            </c:strRef>
          </c:cat>
          <c:val>
            <c:numRef>
              <c:f>'8-3事業形態・従業員別'!$N$7:$N$9</c:f>
              <c:numCache>
                <c:formatCode>0.0%</c:formatCode>
                <c:ptCount val="3"/>
                <c:pt idx="0">
                  <c:v>0.13365155131264916</c:v>
                </c:pt>
                <c:pt idx="1">
                  <c:v>0.10948905109489052</c:v>
                </c:pt>
                <c:pt idx="2">
                  <c:v>0.10638297872340426</c:v>
                </c:pt>
              </c:numCache>
            </c:numRef>
          </c:val>
          <c:extLst>
            <c:ext xmlns:c16="http://schemas.microsoft.com/office/drawing/2014/chart" uri="{C3380CC4-5D6E-409C-BE32-E72D297353CC}">
              <c16:uniqueId val="{00000002-F06D-4986-AE64-F468B54EFCB5}"/>
            </c:ext>
          </c:extLst>
        </c:ser>
        <c:ser>
          <c:idx val="3"/>
          <c:order val="3"/>
          <c:tx>
            <c:strRef>
              <c:f>'8-3事業形態・従業員別'!$O$5</c:f>
              <c:strCache>
                <c:ptCount val="1"/>
                <c:pt idx="0">
                  <c:v>どちらかというとサービス提供型の事業が多い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'8-3事業形態・従業員別'!$K$7:$K$9</c:f>
              <c:strCache>
                <c:ptCount val="3"/>
                <c:pt idx="0">
                  <c:v>～20人（n=419）</c:v>
                </c:pt>
                <c:pt idx="1">
                  <c:v>21～100人（n=411）</c:v>
                </c:pt>
                <c:pt idx="2">
                  <c:v>101人～（n=329）</c:v>
                </c:pt>
              </c:strCache>
            </c:strRef>
          </c:cat>
          <c:val>
            <c:numRef>
              <c:f>'8-3事業形態・従業員別'!$O$7:$O$9</c:f>
              <c:numCache>
                <c:formatCode>0.0%</c:formatCode>
                <c:ptCount val="3"/>
                <c:pt idx="0">
                  <c:v>0.12649164677804295</c:v>
                </c:pt>
                <c:pt idx="1">
                  <c:v>0.12895377128953772</c:v>
                </c:pt>
                <c:pt idx="2">
                  <c:v>7.9027355623100301E-2</c:v>
                </c:pt>
              </c:numCache>
            </c:numRef>
          </c:val>
          <c:extLst>
            <c:ext xmlns:c16="http://schemas.microsoft.com/office/drawing/2014/chart" uri="{C3380CC4-5D6E-409C-BE32-E72D297353CC}">
              <c16:uniqueId val="{00000003-F06D-4986-AE64-F468B54EFCB5}"/>
            </c:ext>
          </c:extLst>
        </c:ser>
        <c:ser>
          <c:idx val="4"/>
          <c:order val="4"/>
          <c:tx>
            <c:strRef>
              <c:f>'8-3事業形態・従業員別'!$P$5</c:f>
              <c:strCache>
                <c:ptCount val="1"/>
                <c:pt idx="0">
                  <c:v>サービス提供型の事業が中心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'8-3事業形態・従業員別'!$K$7:$K$9</c:f>
              <c:strCache>
                <c:ptCount val="3"/>
                <c:pt idx="0">
                  <c:v>～20人（n=419）</c:v>
                </c:pt>
                <c:pt idx="1">
                  <c:v>21～100人（n=411）</c:v>
                </c:pt>
                <c:pt idx="2">
                  <c:v>101人～（n=329）</c:v>
                </c:pt>
              </c:strCache>
            </c:strRef>
          </c:cat>
          <c:val>
            <c:numRef>
              <c:f>'8-3事業形態・従業員別'!$P$7:$P$9</c:f>
              <c:numCache>
                <c:formatCode>0.0%</c:formatCode>
                <c:ptCount val="3"/>
                <c:pt idx="0">
                  <c:v>0.18854415274463007</c:v>
                </c:pt>
                <c:pt idx="1">
                  <c:v>0.23844282238442821</c:v>
                </c:pt>
                <c:pt idx="2">
                  <c:v>0.1519756838905775</c:v>
                </c:pt>
              </c:numCache>
            </c:numRef>
          </c:val>
          <c:extLst>
            <c:ext xmlns:c16="http://schemas.microsoft.com/office/drawing/2014/chart" uri="{C3380CC4-5D6E-409C-BE32-E72D297353CC}">
              <c16:uniqueId val="{00000004-F06D-4986-AE64-F468B54EFCB5}"/>
            </c:ext>
          </c:extLst>
        </c:ser>
        <c:ser>
          <c:idx val="5"/>
          <c:order val="5"/>
          <c:tx>
            <c:strRef>
              <c:f>'8-3事業形態・従業員別'!$Q$5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'8-3事業形態・従業員別'!$K$7:$K$9</c:f>
              <c:strCache>
                <c:ptCount val="3"/>
                <c:pt idx="0">
                  <c:v>～20人（n=419）</c:v>
                </c:pt>
                <c:pt idx="1">
                  <c:v>21～100人（n=411）</c:v>
                </c:pt>
                <c:pt idx="2">
                  <c:v>101人～（n=329）</c:v>
                </c:pt>
              </c:strCache>
            </c:strRef>
          </c:cat>
          <c:val>
            <c:numRef>
              <c:f>'8-3事業形態・従業員別'!$Q$7:$Q$9</c:f>
              <c:numCache>
                <c:formatCode>0.0%</c:formatCode>
                <c:ptCount val="3"/>
                <c:pt idx="0">
                  <c:v>7.1599045346062054E-2</c:v>
                </c:pt>
                <c:pt idx="1">
                  <c:v>4.3795620437956206E-2</c:v>
                </c:pt>
                <c:pt idx="2">
                  <c:v>5.7750759878419454E-2</c:v>
                </c:pt>
              </c:numCache>
            </c:numRef>
          </c:val>
          <c:extLst>
            <c:ext xmlns:c16="http://schemas.microsoft.com/office/drawing/2014/chart" uri="{C3380CC4-5D6E-409C-BE32-E72D297353CC}">
              <c16:uniqueId val="{00000005-F06D-4986-AE64-F468B54EFCB5}"/>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03614153822011"/>
          <c:y val="0.18340332080310426"/>
          <c:w val="0.7835136042802846"/>
          <c:h val="0.56124868816108098"/>
        </c:manualLayout>
      </c:layout>
      <c:barChart>
        <c:barDir val="bar"/>
        <c:grouping val="stacked"/>
        <c:varyColors val="0"/>
        <c:ser>
          <c:idx val="0"/>
          <c:order val="0"/>
          <c:tx>
            <c:strRef>
              <c:f>'8-3事業形態・従業員別'!$AC$5</c:f>
              <c:strCache>
                <c:ptCount val="1"/>
                <c:pt idx="0">
                  <c:v>プロダクト提供型の事業が中心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'8-3事業形態・従業員別'!$AB$7:$AB$9</c:f>
              <c:strCache>
                <c:ptCount val="3"/>
                <c:pt idx="0">
                  <c:v>～20人（n=404）</c:v>
                </c:pt>
                <c:pt idx="1">
                  <c:v>21～100人（n=402）</c:v>
                </c:pt>
                <c:pt idx="2">
                  <c:v>101人～（n=326）</c:v>
                </c:pt>
              </c:strCache>
            </c:strRef>
          </c:cat>
          <c:val>
            <c:numRef>
              <c:f>'8-3事業形態・従業員別'!$AC$7:$AC$9</c:f>
              <c:numCache>
                <c:formatCode>0.0%</c:formatCode>
                <c:ptCount val="3"/>
                <c:pt idx="0">
                  <c:v>0.22524752475247525</c:v>
                </c:pt>
                <c:pt idx="1">
                  <c:v>0.22139303482587064</c:v>
                </c:pt>
                <c:pt idx="2">
                  <c:v>0.25153374233128833</c:v>
                </c:pt>
              </c:numCache>
            </c:numRef>
          </c:val>
          <c:extLst>
            <c:ext xmlns:c16="http://schemas.microsoft.com/office/drawing/2014/chart" uri="{C3380CC4-5D6E-409C-BE32-E72D297353CC}">
              <c16:uniqueId val="{00000000-FD3A-4795-BB49-835045927DA0}"/>
            </c:ext>
          </c:extLst>
        </c:ser>
        <c:ser>
          <c:idx val="2"/>
          <c:order val="1"/>
          <c:tx>
            <c:strRef>
              <c:f>'8-3事業形態・従業員別'!$AD$5</c:f>
              <c:strCache>
                <c:ptCount val="1"/>
                <c:pt idx="0">
                  <c:v>どちらかというとプロダクト提供型の事業が多い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'8-3事業形態・従業員別'!$AB$7:$AB$9</c:f>
              <c:strCache>
                <c:ptCount val="3"/>
                <c:pt idx="0">
                  <c:v>～20人（n=404）</c:v>
                </c:pt>
                <c:pt idx="1">
                  <c:v>21～100人（n=402）</c:v>
                </c:pt>
                <c:pt idx="2">
                  <c:v>101人～（n=326）</c:v>
                </c:pt>
              </c:strCache>
            </c:strRef>
          </c:cat>
          <c:val>
            <c:numRef>
              <c:f>'8-3事業形態・従業員別'!$AD$7:$AD$9</c:f>
              <c:numCache>
                <c:formatCode>0.0%</c:formatCode>
                <c:ptCount val="3"/>
                <c:pt idx="0">
                  <c:v>0.17326732673267325</c:v>
                </c:pt>
                <c:pt idx="1">
                  <c:v>0.17164179104477612</c:v>
                </c:pt>
                <c:pt idx="2">
                  <c:v>0.19631901840490798</c:v>
                </c:pt>
              </c:numCache>
            </c:numRef>
          </c:val>
          <c:extLst>
            <c:ext xmlns:c16="http://schemas.microsoft.com/office/drawing/2014/chart" uri="{C3380CC4-5D6E-409C-BE32-E72D297353CC}">
              <c16:uniqueId val="{00000001-FD3A-4795-BB49-835045927DA0}"/>
            </c:ext>
          </c:extLst>
        </c:ser>
        <c:ser>
          <c:idx val="1"/>
          <c:order val="2"/>
          <c:tx>
            <c:strRef>
              <c:f>'8-3事業形態・従業員別'!$AE$5</c:f>
              <c:strCache>
                <c:ptCount val="1"/>
                <c:pt idx="0">
                  <c:v>プロダクト提供型とサービス提供型ほぼ半々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'8-3事業形態・従業員別'!$AB$7:$AB$9</c:f>
              <c:strCache>
                <c:ptCount val="3"/>
                <c:pt idx="0">
                  <c:v>～20人（n=404）</c:v>
                </c:pt>
                <c:pt idx="1">
                  <c:v>21～100人（n=402）</c:v>
                </c:pt>
                <c:pt idx="2">
                  <c:v>101人～（n=326）</c:v>
                </c:pt>
              </c:strCache>
            </c:strRef>
          </c:cat>
          <c:val>
            <c:numRef>
              <c:f>'8-3事業形態・従業員別'!$AE$7:$AE$9</c:f>
              <c:numCache>
                <c:formatCode>0.0%</c:formatCode>
                <c:ptCount val="3"/>
                <c:pt idx="0">
                  <c:v>0.23514851485148514</c:v>
                </c:pt>
                <c:pt idx="1">
                  <c:v>0.26616915422885573</c:v>
                </c:pt>
                <c:pt idx="2">
                  <c:v>0.2392638036809816</c:v>
                </c:pt>
              </c:numCache>
            </c:numRef>
          </c:val>
          <c:extLst>
            <c:ext xmlns:c16="http://schemas.microsoft.com/office/drawing/2014/chart" uri="{C3380CC4-5D6E-409C-BE32-E72D297353CC}">
              <c16:uniqueId val="{00000002-FD3A-4795-BB49-835045927DA0}"/>
            </c:ext>
          </c:extLst>
        </c:ser>
        <c:ser>
          <c:idx val="3"/>
          <c:order val="3"/>
          <c:tx>
            <c:strRef>
              <c:f>'8-3事業形態・従業員別'!$AF$5</c:f>
              <c:strCache>
                <c:ptCount val="1"/>
                <c:pt idx="0">
                  <c:v>どちらかというとサービス提供型の事業が多い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'8-3事業形態・従業員別'!$AB$7:$AB$9</c:f>
              <c:strCache>
                <c:ptCount val="3"/>
                <c:pt idx="0">
                  <c:v>～20人（n=404）</c:v>
                </c:pt>
                <c:pt idx="1">
                  <c:v>21～100人（n=402）</c:v>
                </c:pt>
                <c:pt idx="2">
                  <c:v>101人～（n=326）</c:v>
                </c:pt>
              </c:strCache>
            </c:strRef>
          </c:cat>
          <c:val>
            <c:numRef>
              <c:f>'8-3事業形態・従業員別'!$AF$7:$AF$9</c:f>
              <c:numCache>
                <c:formatCode>0.0%</c:formatCode>
                <c:ptCount val="3"/>
                <c:pt idx="0">
                  <c:v>0.10643564356435643</c:v>
                </c:pt>
                <c:pt idx="1">
                  <c:v>0.11940298507462686</c:v>
                </c:pt>
                <c:pt idx="2">
                  <c:v>0.11042944785276074</c:v>
                </c:pt>
              </c:numCache>
            </c:numRef>
          </c:val>
          <c:extLst>
            <c:ext xmlns:c16="http://schemas.microsoft.com/office/drawing/2014/chart" uri="{C3380CC4-5D6E-409C-BE32-E72D297353CC}">
              <c16:uniqueId val="{00000003-FD3A-4795-BB49-835045927DA0}"/>
            </c:ext>
          </c:extLst>
        </c:ser>
        <c:ser>
          <c:idx val="4"/>
          <c:order val="4"/>
          <c:tx>
            <c:strRef>
              <c:f>'8-3事業形態・従業員別'!$AG$5</c:f>
              <c:strCache>
                <c:ptCount val="1"/>
                <c:pt idx="0">
                  <c:v>サービス提供型の事業が中心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'8-3事業形態・従業員別'!$AB$7:$AB$9</c:f>
              <c:strCache>
                <c:ptCount val="3"/>
                <c:pt idx="0">
                  <c:v>～20人（n=404）</c:v>
                </c:pt>
                <c:pt idx="1">
                  <c:v>21～100人（n=402）</c:v>
                </c:pt>
                <c:pt idx="2">
                  <c:v>101人～（n=326）</c:v>
                </c:pt>
              </c:strCache>
            </c:strRef>
          </c:cat>
          <c:val>
            <c:numRef>
              <c:f>'8-3事業形態・従業員別'!$AG$7:$AG$9</c:f>
              <c:numCache>
                <c:formatCode>0.0%</c:formatCode>
                <c:ptCount val="3"/>
                <c:pt idx="0">
                  <c:v>0.15841584158415842</c:v>
                </c:pt>
                <c:pt idx="1">
                  <c:v>0.16169154228855723</c:v>
                </c:pt>
                <c:pt idx="2">
                  <c:v>0.1196319018404908</c:v>
                </c:pt>
              </c:numCache>
            </c:numRef>
          </c:val>
          <c:extLst>
            <c:ext xmlns:c16="http://schemas.microsoft.com/office/drawing/2014/chart" uri="{C3380CC4-5D6E-409C-BE32-E72D297353CC}">
              <c16:uniqueId val="{00000004-FD3A-4795-BB49-835045927DA0}"/>
            </c:ext>
          </c:extLst>
        </c:ser>
        <c:ser>
          <c:idx val="5"/>
          <c:order val="5"/>
          <c:tx>
            <c:strRef>
              <c:f>'8-3事業形態・従業員別'!$AH$5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'8-3事業形態・従業員別'!$AB$7:$AB$9</c:f>
              <c:strCache>
                <c:ptCount val="3"/>
                <c:pt idx="0">
                  <c:v>～20人（n=404）</c:v>
                </c:pt>
                <c:pt idx="1">
                  <c:v>21～100人（n=402）</c:v>
                </c:pt>
                <c:pt idx="2">
                  <c:v>101人～（n=326）</c:v>
                </c:pt>
              </c:strCache>
            </c:strRef>
          </c:cat>
          <c:val>
            <c:numRef>
              <c:f>'8-3事業形態・従業員別'!$AH$7:$AH$9</c:f>
              <c:numCache>
                <c:formatCode>0.0%</c:formatCode>
                <c:ptCount val="3"/>
                <c:pt idx="0">
                  <c:v>0.10148514851485149</c:v>
                </c:pt>
                <c:pt idx="1">
                  <c:v>5.9701492537313432E-2</c:v>
                </c:pt>
                <c:pt idx="2">
                  <c:v>8.2822085889570546E-2</c:v>
                </c:pt>
              </c:numCache>
            </c:numRef>
          </c:val>
          <c:extLst>
            <c:ext xmlns:c16="http://schemas.microsoft.com/office/drawing/2014/chart" uri="{C3380CC4-5D6E-409C-BE32-E72D297353CC}">
              <c16:uniqueId val="{00000005-FD3A-4795-BB49-835045927DA0}"/>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79275713357358069"/>
          <c:w val="0.69428618155890631"/>
          <c:h val="0.2072428664264193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01782590032474"/>
          <c:y val="0.1502198548710823"/>
          <c:w val="0.74853187872065308"/>
          <c:h val="0.6297860120426122"/>
        </c:manualLayout>
      </c:layout>
      <c:barChart>
        <c:barDir val="bar"/>
        <c:grouping val="stacked"/>
        <c:varyColors val="0"/>
        <c:ser>
          <c:idx val="0"/>
          <c:order val="0"/>
          <c:tx>
            <c:strRef>
              <c:f>'8-4事業形態・地域別'!$L$5</c:f>
              <c:strCache>
                <c:ptCount val="1"/>
                <c:pt idx="0">
                  <c:v>プロダクト提供型の事業が中心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'8-4事業形態・地域別'!$K$7:$K$13</c:f>
              <c:strCache>
                <c:ptCount val="7"/>
                <c:pt idx="0">
                  <c:v>北海道・東北（n=79）</c:v>
                </c:pt>
                <c:pt idx="1">
                  <c:v>関東（除く東京）（n=246）</c:v>
                </c:pt>
                <c:pt idx="2">
                  <c:v>東京（n=400）</c:v>
                </c:pt>
                <c:pt idx="3">
                  <c:v>中部（n=108）</c:v>
                </c:pt>
                <c:pt idx="4">
                  <c:v>近畿（n=174）</c:v>
                </c:pt>
                <c:pt idx="5">
                  <c:v>中国・四国（n=77）</c:v>
                </c:pt>
                <c:pt idx="6">
                  <c:v>九州・沖縄（n=75）</c:v>
                </c:pt>
              </c:strCache>
            </c:strRef>
          </c:cat>
          <c:val>
            <c:numRef>
              <c:f>'8-4事業形態・地域別'!$L$7:$L$13</c:f>
              <c:numCache>
                <c:formatCode>0.0%</c:formatCode>
                <c:ptCount val="7"/>
                <c:pt idx="0">
                  <c:v>0.379746835443038</c:v>
                </c:pt>
                <c:pt idx="1">
                  <c:v>0.31707317073170732</c:v>
                </c:pt>
                <c:pt idx="2">
                  <c:v>0.3</c:v>
                </c:pt>
                <c:pt idx="3">
                  <c:v>0.33333333333333331</c:v>
                </c:pt>
                <c:pt idx="4">
                  <c:v>0.38505747126436779</c:v>
                </c:pt>
                <c:pt idx="5">
                  <c:v>0.33766233766233766</c:v>
                </c:pt>
                <c:pt idx="6">
                  <c:v>0.30666666666666664</c:v>
                </c:pt>
              </c:numCache>
            </c:numRef>
          </c:val>
          <c:extLst>
            <c:ext xmlns:c16="http://schemas.microsoft.com/office/drawing/2014/chart" uri="{C3380CC4-5D6E-409C-BE32-E72D297353CC}">
              <c16:uniqueId val="{00000000-86E9-4E29-A3CC-4EA374DC1658}"/>
            </c:ext>
          </c:extLst>
        </c:ser>
        <c:ser>
          <c:idx val="2"/>
          <c:order val="1"/>
          <c:tx>
            <c:strRef>
              <c:f>'8-4事業形態・地域別'!$M$5</c:f>
              <c:strCache>
                <c:ptCount val="1"/>
                <c:pt idx="0">
                  <c:v>どちらかというとプロダクト提供型の事業が多い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'8-4事業形態・地域別'!$K$7:$K$13</c:f>
              <c:strCache>
                <c:ptCount val="7"/>
                <c:pt idx="0">
                  <c:v>北海道・東北（n=79）</c:v>
                </c:pt>
                <c:pt idx="1">
                  <c:v>関東（除く東京）（n=246）</c:v>
                </c:pt>
                <c:pt idx="2">
                  <c:v>東京（n=400）</c:v>
                </c:pt>
                <c:pt idx="3">
                  <c:v>中部（n=108）</c:v>
                </c:pt>
                <c:pt idx="4">
                  <c:v>近畿（n=174）</c:v>
                </c:pt>
                <c:pt idx="5">
                  <c:v>中国・四国（n=77）</c:v>
                </c:pt>
                <c:pt idx="6">
                  <c:v>九州・沖縄（n=75）</c:v>
                </c:pt>
              </c:strCache>
            </c:strRef>
          </c:cat>
          <c:val>
            <c:numRef>
              <c:f>'8-4事業形態・地域別'!$M$7:$M$13</c:f>
              <c:numCache>
                <c:formatCode>0.0%</c:formatCode>
                <c:ptCount val="7"/>
                <c:pt idx="0">
                  <c:v>0.189873417721519</c:v>
                </c:pt>
                <c:pt idx="1">
                  <c:v>0.18292682926829268</c:v>
                </c:pt>
                <c:pt idx="2">
                  <c:v>0.2</c:v>
                </c:pt>
                <c:pt idx="3">
                  <c:v>0.15740740740740741</c:v>
                </c:pt>
                <c:pt idx="4">
                  <c:v>0.16666666666666666</c:v>
                </c:pt>
                <c:pt idx="5">
                  <c:v>0.23376623376623376</c:v>
                </c:pt>
                <c:pt idx="6">
                  <c:v>0.17333333333333334</c:v>
                </c:pt>
              </c:numCache>
            </c:numRef>
          </c:val>
          <c:extLst>
            <c:ext xmlns:c16="http://schemas.microsoft.com/office/drawing/2014/chart" uri="{C3380CC4-5D6E-409C-BE32-E72D297353CC}">
              <c16:uniqueId val="{00000001-86E9-4E29-A3CC-4EA374DC1658}"/>
            </c:ext>
          </c:extLst>
        </c:ser>
        <c:ser>
          <c:idx val="1"/>
          <c:order val="2"/>
          <c:tx>
            <c:strRef>
              <c:f>'8-4事業形態・地域別'!$N$5</c:f>
              <c:strCache>
                <c:ptCount val="1"/>
                <c:pt idx="0">
                  <c:v>プロダクト提供型とサービス提供型ほぼ半々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'8-4事業形態・地域別'!$K$7:$K$13</c:f>
              <c:strCache>
                <c:ptCount val="7"/>
                <c:pt idx="0">
                  <c:v>北海道・東北（n=79）</c:v>
                </c:pt>
                <c:pt idx="1">
                  <c:v>関東（除く東京）（n=246）</c:v>
                </c:pt>
                <c:pt idx="2">
                  <c:v>東京（n=400）</c:v>
                </c:pt>
                <c:pt idx="3">
                  <c:v>中部（n=108）</c:v>
                </c:pt>
                <c:pt idx="4">
                  <c:v>近畿（n=174）</c:v>
                </c:pt>
                <c:pt idx="5">
                  <c:v>中国・四国（n=77）</c:v>
                </c:pt>
                <c:pt idx="6">
                  <c:v>九州・沖縄（n=75）</c:v>
                </c:pt>
              </c:strCache>
            </c:strRef>
          </c:cat>
          <c:val>
            <c:numRef>
              <c:f>'8-4事業形態・地域別'!$N$7:$N$13</c:f>
              <c:numCache>
                <c:formatCode>0.0%</c:formatCode>
                <c:ptCount val="7"/>
                <c:pt idx="0">
                  <c:v>0.11392405063291139</c:v>
                </c:pt>
                <c:pt idx="1">
                  <c:v>0.13821138211382114</c:v>
                </c:pt>
                <c:pt idx="2">
                  <c:v>9.5000000000000001E-2</c:v>
                </c:pt>
                <c:pt idx="3">
                  <c:v>0.12962962962962962</c:v>
                </c:pt>
                <c:pt idx="4">
                  <c:v>0.11494252873563218</c:v>
                </c:pt>
                <c:pt idx="5">
                  <c:v>0.11688311688311688</c:v>
                </c:pt>
                <c:pt idx="6">
                  <c:v>0.16</c:v>
                </c:pt>
              </c:numCache>
            </c:numRef>
          </c:val>
          <c:extLst>
            <c:ext xmlns:c16="http://schemas.microsoft.com/office/drawing/2014/chart" uri="{C3380CC4-5D6E-409C-BE32-E72D297353CC}">
              <c16:uniqueId val="{00000002-86E9-4E29-A3CC-4EA374DC1658}"/>
            </c:ext>
          </c:extLst>
        </c:ser>
        <c:ser>
          <c:idx val="3"/>
          <c:order val="3"/>
          <c:tx>
            <c:strRef>
              <c:f>'8-4事業形態・地域別'!$O$5</c:f>
              <c:strCache>
                <c:ptCount val="1"/>
                <c:pt idx="0">
                  <c:v>どちらかというとサービス提供型の事業が多い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'8-4事業形態・地域別'!$K$7:$K$13</c:f>
              <c:strCache>
                <c:ptCount val="7"/>
                <c:pt idx="0">
                  <c:v>北海道・東北（n=79）</c:v>
                </c:pt>
                <c:pt idx="1">
                  <c:v>関東（除く東京）（n=246）</c:v>
                </c:pt>
                <c:pt idx="2">
                  <c:v>東京（n=400）</c:v>
                </c:pt>
                <c:pt idx="3">
                  <c:v>中部（n=108）</c:v>
                </c:pt>
                <c:pt idx="4">
                  <c:v>近畿（n=174）</c:v>
                </c:pt>
                <c:pt idx="5">
                  <c:v>中国・四国（n=77）</c:v>
                </c:pt>
                <c:pt idx="6">
                  <c:v>九州・沖縄（n=75）</c:v>
                </c:pt>
              </c:strCache>
            </c:strRef>
          </c:cat>
          <c:val>
            <c:numRef>
              <c:f>'8-4事業形態・地域別'!$O$7:$O$13</c:f>
              <c:numCache>
                <c:formatCode>0.0%</c:formatCode>
                <c:ptCount val="7"/>
                <c:pt idx="0">
                  <c:v>0.12658227848101267</c:v>
                </c:pt>
                <c:pt idx="1">
                  <c:v>0.12195121951219512</c:v>
                </c:pt>
                <c:pt idx="2">
                  <c:v>0.105</c:v>
                </c:pt>
                <c:pt idx="3">
                  <c:v>0.12962962962962962</c:v>
                </c:pt>
                <c:pt idx="4">
                  <c:v>0.11494252873563218</c:v>
                </c:pt>
                <c:pt idx="5">
                  <c:v>0.1038961038961039</c:v>
                </c:pt>
                <c:pt idx="6">
                  <c:v>0.10666666666666667</c:v>
                </c:pt>
              </c:numCache>
            </c:numRef>
          </c:val>
          <c:extLst>
            <c:ext xmlns:c16="http://schemas.microsoft.com/office/drawing/2014/chart" uri="{C3380CC4-5D6E-409C-BE32-E72D297353CC}">
              <c16:uniqueId val="{00000003-86E9-4E29-A3CC-4EA374DC1658}"/>
            </c:ext>
          </c:extLst>
        </c:ser>
        <c:ser>
          <c:idx val="4"/>
          <c:order val="4"/>
          <c:tx>
            <c:strRef>
              <c:f>'8-4事業形態・地域別'!$P$5</c:f>
              <c:strCache>
                <c:ptCount val="1"/>
                <c:pt idx="0">
                  <c:v>サービス提供型の事業が中心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'8-4事業形態・地域別'!$K$7:$K$13</c:f>
              <c:strCache>
                <c:ptCount val="7"/>
                <c:pt idx="0">
                  <c:v>北海道・東北（n=79）</c:v>
                </c:pt>
                <c:pt idx="1">
                  <c:v>関東（除く東京）（n=246）</c:v>
                </c:pt>
                <c:pt idx="2">
                  <c:v>東京（n=400）</c:v>
                </c:pt>
                <c:pt idx="3">
                  <c:v>中部（n=108）</c:v>
                </c:pt>
                <c:pt idx="4">
                  <c:v>近畿（n=174）</c:v>
                </c:pt>
                <c:pt idx="5">
                  <c:v>中国・四国（n=77）</c:v>
                </c:pt>
                <c:pt idx="6">
                  <c:v>九州・沖縄（n=75）</c:v>
                </c:pt>
              </c:strCache>
            </c:strRef>
          </c:cat>
          <c:val>
            <c:numRef>
              <c:f>'8-4事業形態・地域別'!$P$7:$P$13</c:f>
              <c:numCache>
                <c:formatCode>0.0%</c:formatCode>
                <c:ptCount val="7"/>
                <c:pt idx="0">
                  <c:v>0.15189873417721519</c:v>
                </c:pt>
                <c:pt idx="1">
                  <c:v>0.17886178861788618</c:v>
                </c:pt>
                <c:pt idx="2">
                  <c:v>0.2475</c:v>
                </c:pt>
                <c:pt idx="3">
                  <c:v>0.21296296296296297</c:v>
                </c:pt>
                <c:pt idx="4">
                  <c:v>0.15517241379310345</c:v>
                </c:pt>
                <c:pt idx="5">
                  <c:v>0.12987012987012986</c:v>
                </c:pt>
                <c:pt idx="6">
                  <c:v>0.16</c:v>
                </c:pt>
              </c:numCache>
            </c:numRef>
          </c:val>
          <c:extLst>
            <c:ext xmlns:c16="http://schemas.microsoft.com/office/drawing/2014/chart" uri="{C3380CC4-5D6E-409C-BE32-E72D297353CC}">
              <c16:uniqueId val="{00000004-86E9-4E29-A3CC-4EA374DC1658}"/>
            </c:ext>
          </c:extLst>
        </c:ser>
        <c:ser>
          <c:idx val="5"/>
          <c:order val="5"/>
          <c:tx>
            <c:strRef>
              <c:f>'8-4事業形態・地域別'!$Q$5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'8-4事業形態・地域別'!$K$7:$K$13</c:f>
              <c:strCache>
                <c:ptCount val="7"/>
                <c:pt idx="0">
                  <c:v>北海道・東北（n=79）</c:v>
                </c:pt>
                <c:pt idx="1">
                  <c:v>関東（除く東京）（n=246）</c:v>
                </c:pt>
                <c:pt idx="2">
                  <c:v>東京（n=400）</c:v>
                </c:pt>
                <c:pt idx="3">
                  <c:v>中部（n=108）</c:v>
                </c:pt>
                <c:pt idx="4">
                  <c:v>近畿（n=174）</c:v>
                </c:pt>
                <c:pt idx="5">
                  <c:v>中国・四国（n=77）</c:v>
                </c:pt>
                <c:pt idx="6">
                  <c:v>九州・沖縄（n=75）</c:v>
                </c:pt>
              </c:strCache>
            </c:strRef>
          </c:cat>
          <c:val>
            <c:numRef>
              <c:f>'8-4事業形態・地域別'!$Q$7:$Q$13</c:f>
              <c:numCache>
                <c:formatCode>0.0%</c:formatCode>
                <c:ptCount val="7"/>
                <c:pt idx="0">
                  <c:v>3.7974683544303799E-2</c:v>
                </c:pt>
                <c:pt idx="1">
                  <c:v>6.097560975609756E-2</c:v>
                </c:pt>
                <c:pt idx="2">
                  <c:v>5.2499999999999998E-2</c:v>
                </c:pt>
                <c:pt idx="3">
                  <c:v>3.7037037037037035E-2</c:v>
                </c:pt>
                <c:pt idx="4">
                  <c:v>6.3218390804597707E-2</c:v>
                </c:pt>
                <c:pt idx="5">
                  <c:v>7.792207792207792E-2</c:v>
                </c:pt>
                <c:pt idx="6">
                  <c:v>9.3333333333333338E-2</c:v>
                </c:pt>
              </c:numCache>
            </c:numRef>
          </c:val>
          <c:extLst>
            <c:ext xmlns:c16="http://schemas.microsoft.com/office/drawing/2014/chart" uri="{C3380CC4-5D6E-409C-BE32-E72D297353CC}">
              <c16:uniqueId val="{00000005-86E9-4E29-A3CC-4EA374DC1658}"/>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01782590032474"/>
          <c:y val="0.1502198548710823"/>
          <c:w val="0.74853187872065308"/>
          <c:h val="0.6297860120426122"/>
        </c:manualLayout>
      </c:layout>
      <c:barChart>
        <c:barDir val="bar"/>
        <c:grouping val="stacked"/>
        <c:varyColors val="0"/>
        <c:ser>
          <c:idx val="0"/>
          <c:order val="0"/>
          <c:tx>
            <c:strRef>
              <c:f>'8-4事業形態・地域別'!$AC$5</c:f>
              <c:strCache>
                <c:ptCount val="1"/>
                <c:pt idx="0">
                  <c:v>プロダクト提供型の事業が中心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'8-4事業形態・地域別'!$AB$7:$AB$13</c:f>
              <c:strCache>
                <c:ptCount val="7"/>
                <c:pt idx="0">
                  <c:v>北海道・東北（n=78）</c:v>
                </c:pt>
                <c:pt idx="1">
                  <c:v>関東（除く東京）（n=244）</c:v>
                </c:pt>
                <c:pt idx="2">
                  <c:v>東京（n=385）</c:v>
                </c:pt>
                <c:pt idx="3">
                  <c:v>中部（n=107）</c:v>
                </c:pt>
                <c:pt idx="4">
                  <c:v>近畿（n=169）</c:v>
                </c:pt>
                <c:pt idx="5">
                  <c:v>中国・四国（n=76）</c:v>
                </c:pt>
                <c:pt idx="6">
                  <c:v>九州・沖縄（n=73）</c:v>
                </c:pt>
              </c:strCache>
            </c:strRef>
          </c:cat>
          <c:val>
            <c:numRef>
              <c:f>'8-4事業形態・地域別'!$AC$7:$AC$13</c:f>
              <c:numCache>
                <c:formatCode>0.0%</c:formatCode>
                <c:ptCount val="7"/>
                <c:pt idx="0">
                  <c:v>0.29487179487179488</c:v>
                </c:pt>
                <c:pt idx="1">
                  <c:v>0.22540983606557377</c:v>
                </c:pt>
                <c:pt idx="2">
                  <c:v>0.2</c:v>
                </c:pt>
                <c:pt idx="3">
                  <c:v>0.20560747663551401</c:v>
                </c:pt>
                <c:pt idx="4">
                  <c:v>0.30177514792899407</c:v>
                </c:pt>
                <c:pt idx="5">
                  <c:v>0.23684210526315788</c:v>
                </c:pt>
                <c:pt idx="6">
                  <c:v>0.21917808219178081</c:v>
                </c:pt>
              </c:numCache>
            </c:numRef>
          </c:val>
          <c:extLst>
            <c:ext xmlns:c16="http://schemas.microsoft.com/office/drawing/2014/chart" uri="{C3380CC4-5D6E-409C-BE32-E72D297353CC}">
              <c16:uniqueId val="{00000000-1354-4863-8F85-B0D583E1F39C}"/>
            </c:ext>
          </c:extLst>
        </c:ser>
        <c:ser>
          <c:idx val="2"/>
          <c:order val="1"/>
          <c:tx>
            <c:strRef>
              <c:f>'8-4事業形態・地域別'!$AD$5</c:f>
              <c:strCache>
                <c:ptCount val="1"/>
                <c:pt idx="0">
                  <c:v>どちらかというとプロダクト提供型の事業が多い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'8-4事業形態・地域別'!$AB$7:$AB$13</c:f>
              <c:strCache>
                <c:ptCount val="7"/>
                <c:pt idx="0">
                  <c:v>北海道・東北（n=78）</c:v>
                </c:pt>
                <c:pt idx="1">
                  <c:v>関東（除く東京）（n=244）</c:v>
                </c:pt>
                <c:pt idx="2">
                  <c:v>東京（n=385）</c:v>
                </c:pt>
                <c:pt idx="3">
                  <c:v>中部（n=107）</c:v>
                </c:pt>
                <c:pt idx="4">
                  <c:v>近畿（n=169）</c:v>
                </c:pt>
                <c:pt idx="5">
                  <c:v>中国・四国（n=76）</c:v>
                </c:pt>
                <c:pt idx="6">
                  <c:v>九州・沖縄（n=73）</c:v>
                </c:pt>
              </c:strCache>
            </c:strRef>
          </c:cat>
          <c:val>
            <c:numRef>
              <c:f>'8-4事業形態・地域別'!$AD$7:$AD$13</c:f>
              <c:numCache>
                <c:formatCode>0.0%</c:formatCode>
                <c:ptCount val="7"/>
                <c:pt idx="0">
                  <c:v>0.20512820512820512</c:v>
                </c:pt>
                <c:pt idx="1">
                  <c:v>0.20491803278688525</c:v>
                </c:pt>
                <c:pt idx="2">
                  <c:v>0.17402597402597403</c:v>
                </c:pt>
                <c:pt idx="3">
                  <c:v>0.17757009345794392</c:v>
                </c:pt>
                <c:pt idx="4">
                  <c:v>0.14201183431952663</c:v>
                </c:pt>
                <c:pt idx="5">
                  <c:v>0.17105263157894737</c:v>
                </c:pt>
                <c:pt idx="6">
                  <c:v>0.19178082191780821</c:v>
                </c:pt>
              </c:numCache>
            </c:numRef>
          </c:val>
          <c:extLst>
            <c:ext xmlns:c16="http://schemas.microsoft.com/office/drawing/2014/chart" uri="{C3380CC4-5D6E-409C-BE32-E72D297353CC}">
              <c16:uniqueId val="{00000001-1354-4863-8F85-B0D583E1F39C}"/>
            </c:ext>
          </c:extLst>
        </c:ser>
        <c:ser>
          <c:idx val="1"/>
          <c:order val="2"/>
          <c:tx>
            <c:strRef>
              <c:f>'8-4事業形態・地域別'!$AE$5</c:f>
              <c:strCache>
                <c:ptCount val="1"/>
                <c:pt idx="0">
                  <c:v>プロダクト提供型とサービス提供型ほぼ半々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'8-4事業形態・地域別'!$AB$7:$AB$13</c:f>
              <c:strCache>
                <c:ptCount val="7"/>
                <c:pt idx="0">
                  <c:v>北海道・東北（n=78）</c:v>
                </c:pt>
                <c:pt idx="1">
                  <c:v>関東（除く東京）（n=244）</c:v>
                </c:pt>
                <c:pt idx="2">
                  <c:v>東京（n=385）</c:v>
                </c:pt>
                <c:pt idx="3">
                  <c:v>中部（n=107）</c:v>
                </c:pt>
                <c:pt idx="4">
                  <c:v>近畿（n=169）</c:v>
                </c:pt>
                <c:pt idx="5">
                  <c:v>中国・四国（n=76）</c:v>
                </c:pt>
                <c:pt idx="6">
                  <c:v>九州・沖縄（n=73）</c:v>
                </c:pt>
              </c:strCache>
            </c:strRef>
          </c:cat>
          <c:val>
            <c:numRef>
              <c:f>'8-4事業形態・地域別'!$AE$7:$AE$13</c:f>
              <c:numCache>
                <c:formatCode>0.0%</c:formatCode>
                <c:ptCount val="7"/>
                <c:pt idx="0">
                  <c:v>0.21794871794871795</c:v>
                </c:pt>
                <c:pt idx="1">
                  <c:v>0.27049180327868855</c:v>
                </c:pt>
                <c:pt idx="2">
                  <c:v>0.25454545454545452</c:v>
                </c:pt>
                <c:pt idx="3">
                  <c:v>0.20560747663551401</c:v>
                </c:pt>
                <c:pt idx="4">
                  <c:v>0.24260355029585798</c:v>
                </c:pt>
                <c:pt idx="5">
                  <c:v>0.25</c:v>
                </c:pt>
                <c:pt idx="6">
                  <c:v>0.23287671232876711</c:v>
                </c:pt>
              </c:numCache>
            </c:numRef>
          </c:val>
          <c:extLst>
            <c:ext xmlns:c16="http://schemas.microsoft.com/office/drawing/2014/chart" uri="{C3380CC4-5D6E-409C-BE32-E72D297353CC}">
              <c16:uniqueId val="{00000002-1354-4863-8F85-B0D583E1F39C}"/>
            </c:ext>
          </c:extLst>
        </c:ser>
        <c:ser>
          <c:idx val="3"/>
          <c:order val="3"/>
          <c:tx>
            <c:strRef>
              <c:f>'8-4事業形態・地域別'!$AF$5</c:f>
              <c:strCache>
                <c:ptCount val="1"/>
                <c:pt idx="0">
                  <c:v>どちらかというとサービス提供型の事業が多い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'8-4事業形態・地域別'!$AB$7:$AB$13</c:f>
              <c:strCache>
                <c:ptCount val="7"/>
                <c:pt idx="0">
                  <c:v>北海道・東北（n=78）</c:v>
                </c:pt>
                <c:pt idx="1">
                  <c:v>関東（除く東京）（n=244）</c:v>
                </c:pt>
                <c:pt idx="2">
                  <c:v>東京（n=385）</c:v>
                </c:pt>
                <c:pt idx="3">
                  <c:v>中部（n=107）</c:v>
                </c:pt>
                <c:pt idx="4">
                  <c:v>近畿（n=169）</c:v>
                </c:pt>
                <c:pt idx="5">
                  <c:v>中国・四国（n=76）</c:v>
                </c:pt>
                <c:pt idx="6">
                  <c:v>九州・沖縄（n=73）</c:v>
                </c:pt>
              </c:strCache>
            </c:strRef>
          </c:cat>
          <c:val>
            <c:numRef>
              <c:f>'8-4事業形態・地域別'!$AF$7:$AF$13</c:f>
              <c:numCache>
                <c:formatCode>0.0%</c:formatCode>
                <c:ptCount val="7"/>
                <c:pt idx="0">
                  <c:v>7.6923076923076927E-2</c:v>
                </c:pt>
                <c:pt idx="1">
                  <c:v>9.4262295081967207E-2</c:v>
                </c:pt>
                <c:pt idx="2">
                  <c:v>0.11688311688311688</c:v>
                </c:pt>
                <c:pt idx="3">
                  <c:v>0.15887850467289719</c:v>
                </c:pt>
                <c:pt idx="4">
                  <c:v>7.6923076923076927E-2</c:v>
                </c:pt>
                <c:pt idx="5">
                  <c:v>0.13157894736842105</c:v>
                </c:pt>
                <c:pt idx="6">
                  <c:v>0.17808219178082191</c:v>
                </c:pt>
              </c:numCache>
            </c:numRef>
          </c:val>
          <c:extLst>
            <c:ext xmlns:c16="http://schemas.microsoft.com/office/drawing/2014/chart" uri="{C3380CC4-5D6E-409C-BE32-E72D297353CC}">
              <c16:uniqueId val="{00000003-1354-4863-8F85-B0D583E1F39C}"/>
            </c:ext>
          </c:extLst>
        </c:ser>
        <c:ser>
          <c:idx val="4"/>
          <c:order val="4"/>
          <c:tx>
            <c:strRef>
              <c:f>'8-4事業形態・地域別'!$AG$5</c:f>
              <c:strCache>
                <c:ptCount val="1"/>
                <c:pt idx="0">
                  <c:v>サービス提供型の事業が中心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'8-4事業形態・地域別'!$AB$7:$AB$13</c:f>
              <c:strCache>
                <c:ptCount val="7"/>
                <c:pt idx="0">
                  <c:v>北海道・東北（n=78）</c:v>
                </c:pt>
                <c:pt idx="1">
                  <c:v>関東（除く東京）（n=244）</c:v>
                </c:pt>
                <c:pt idx="2">
                  <c:v>東京（n=385）</c:v>
                </c:pt>
                <c:pt idx="3">
                  <c:v>中部（n=107）</c:v>
                </c:pt>
                <c:pt idx="4">
                  <c:v>近畿（n=169）</c:v>
                </c:pt>
                <c:pt idx="5">
                  <c:v>中国・四国（n=76）</c:v>
                </c:pt>
                <c:pt idx="6">
                  <c:v>九州・沖縄（n=73）</c:v>
                </c:pt>
              </c:strCache>
            </c:strRef>
          </c:cat>
          <c:val>
            <c:numRef>
              <c:f>'8-4事業形態・地域別'!$AG$7:$AG$13</c:f>
              <c:numCache>
                <c:formatCode>0.0%</c:formatCode>
                <c:ptCount val="7"/>
                <c:pt idx="0">
                  <c:v>0.11538461538461539</c:v>
                </c:pt>
                <c:pt idx="1">
                  <c:v>0.12295081967213115</c:v>
                </c:pt>
                <c:pt idx="2">
                  <c:v>0.17922077922077922</c:v>
                </c:pt>
                <c:pt idx="3">
                  <c:v>0.16822429906542055</c:v>
                </c:pt>
                <c:pt idx="4">
                  <c:v>0.14792899408284024</c:v>
                </c:pt>
                <c:pt idx="5">
                  <c:v>9.2105263157894732E-2</c:v>
                </c:pt>
                <c:pt idx="6">
                  <c:v>0.13698630136986301</c:v>
                </c:pt>
              </c:numCache>
            </c:numRef>
          </c:val>
          <c:extLst>
            <c:ext xmlns:c16="http://schemas.microsoft.com/office/drawing/2014/chart" uri="{C3380CC4-5D6E-409C-BE32-E72D297353CC}">
              <c16:uniqueId val="{00000004-1354-4863-8F85-B0D583E1F39C}"/>
            </c:ext>
          </c:extLst>
        </c:ser>
        <c:ser>
          <c:idx val="5"/>
          <c:order val="5"/>
          <c:tx>
            <c:strRef>
              <c:f>'8-4事業形態・地域別'!$AH$5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'8-4事業形態・地域別'!$AB$7:$AB$13</c:f>
              <c:strCache>
                <c:ptCount val="7"/>
                <c:pt idx="0">
                  <c:v>北海道・東北（n=78）</c:v>
                </c:pt>
                <c:pt idx="1">
                  <c:v>関東（除く東京）（n=244）</c:v>
                </c:pt>
                <c:pt idx="2">
                  <c:v>東京（n=385）</c:v>
                </c:pt>
                <c:pt idx="3">
                  <c:v>中部（n=107）</c:v>
                </c:pt>
                <c:pt idx="4">
                  <c:v>近畿（n=169）</c:v>
                </c:pt>
                <c:pt idx="5">
                  <c:v>中国・四国（n=76）</c:v>
                </c:pt>
                <c:pt idx="6">
                  <c:v>九州・沖縄（n=73）</c:v>
                </c:pt>
              </c:strCache>
            </c:strRef>
          </c:cat>
          <c:val>
            <c:numRef>
              <c:f>'8-4事業形態・地域別'!$AH$7:$AH$13</c:f>
              <c:numCache>
                <c:formatCode>0.0%</c:formatCode>
                <c:ptCount val="7"/>
                <c:pt idx="0">
                  <c:v>8.9743589743589744E-2</c:v>
                </c:pt>
                <c:pt idx="1">
                  <c:v>8.1967213114754092E-2</c:v>
                </c:pt>
                <c:pt idx="2">
                  <c:v>7.5324675324675322E-2</c:v>
                </c:pt>
                <c:pt idx="3">
                  <c:v>8.4112149532710276E-2</c:v>
                </c:pt>
                <c:pt idx="4">
                  <c:v>8.8757396449704137E-2</c:v>
                </c:pt>
                <c:pt idx="5">
                  <c:v>0.11842105263157894</c:v>
                </c:pt>
                <c:pt idx="6">
                  <c:v>4.1095890410958902E-2</c:v>
                </c:pt>
              </c:numCache>
            </c:numRef>
          </c:val>
          <c:extLst>
            <c:ext xmlns:c16="http://schemas.microsoft.com/office/drawing/2014/chart" uri="{C3380CC4-5D6E-409C-BE32-E72D297353CC}">
              <c16:uniqueId val="{00000005-1354-4863-8F85-B0D583E1F39C}"/>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5.3930468863872406E-2"/>
          <c:y val="0.83993484637949667"/>
          <c:w val="0.91184467336025599"/>
          <c:h val="0.1215686274509803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75029561219711"/>
          <c:y val="9.6258581728714571E-2"/>
          <c:w val="0.73779945020630766"/>
          <c:h val="0.74654488070169733"/>
        </c:manualLayout>
      </c:layout>
      <c:barChart>
        <c:barDir val="bar"/>
        <c:grouping val="stacked"/>
        <c:varyColors val="0"/>
        <c:ser>
          <c:idx val="0"/>
          <c:order val="0"/>
          <c:tx>
            <c:strRef>
              <c:f>'8-5・6-1事業形態・事業分野'!$L$5</c:f>
              <c:strCache>
                <c:ptCount val="1"/>
                <c:pt idx="0">
                  <c:v>プロダクト提供型の事業が中心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'8-5・6-1事業形態・事業分野'!$K$7:$K$22</c:f>
              <c:strCache>
                <c:ptCount val="16"/>
                <c:pt idx="0">
                  <c:v>住宅／生活（n=139）</c:v>
                </c:pt>
                <c:pt idx="1">
                  <c:v>病院／医療（n=144）</c:v>
                </c:pt>
                <c:pt idx="2">
                  <c:v>健康／介護／スポーツ（n=101）</c:v>
                </c:pt>
                <c:pt idx="3">
                  <c:v>農林水産（n=80）</c:v>
                </c:pt>
                <c:pt idx="4">
                  <c:v>建築／土木（n=129）</c:v>
                </c:pt>
                <c:pt idx="5">
                  <c:v>工場／プラント（n=475）</c:v>
                </c:pt>
                <c:pt idx="6">
                  <c:v>オフィス／店舗（n=187）</c:v>
                </c:pt>
                <c:pt idx="7">
                  <c:v>移動／交通（n=163）</c:v>
                </c:pt>
                <c:pt idx="8">
                  <c:v>流通／物流（n=178）</c:v>
                </c:pt>
                <c:pt idx="9">
                  <c:v>防犯／防災（n=82）</c:v>
                </c:pt>
                <c:pt idx="10">
                  <c:v>金融／保険／不動産（n=114）</c:v>
                </c:pt>
                <c:pt idx="11">
                  <c:v>印刷／製版（n=63）</c:v>
                </c:pt>
                <c:pt idx="12">
                  <c:v>通信／放送（n=228）</c:v>
                </c:pt>
                <c:pt idx="13">
                  <c:v>教育／研究（n=88）</c:v>
                </c:pt>
                <c:pt idx="14">
                  <c:v>公共サービス（n=105）</c:v>
                </c:pt>
                <c:pt idx="15">
                  <c:v>その他（n=109）</c:v>
                </c:pt>
              </c:strCache>
            </c:strRef>
          </c:cat>
          <c:val>
            <c:numRef>
              <c:f>'8-5・6-1事業形態・事業分野'!$L$7:$L$22</c:f>
              <c:numCache>
                <c:formatCode>0.0%</c:formatCode>
                <c:ptCount val="16"/>
                <c:pt idx="0">
                  <c:v>0.38848920863309355</c:v>
                </c:pt>
                <c:pt idx="1">
                  <c:v>0.34722222222222221</c:v>
                </c:pt>
                <c:pt idx="2">
                  <c:v>0.30693069306930693</c:v>
                </c:pt>
                <c:pt idx="3">
                  <c:v>0.32500000000000001</c:v>
                </c:pt>
                <c:pt idx="4">
                  <c:v>0.30232558139534882</c:v>
                </c:pt>
                <c:pt idx="5">
                  <c:v>0.43368421052631578</c:v>
                </c:pt>
                <c:pt idx="6">
                  <c:v>0.24064171122994651</c:v>
                </c:pt>
                <c:pt idx="7">
                  <c:v>0.33742331288343558</c:v>
                </c:pt>
                <c:pt idx="8">
                  <c:v>0.25280898876404495</c:v>
                </c:pt>
                <c:pt idx="9">
                  <c:v>0.32926829268292684</c:v>
                </c:pt>
                <c:pt idx="10">
                  <c:v>0.10526315789473684</c:v>
                </c:pt>
                <c:pt idx="11">
                  <c:v>0.2857142857142857</c:v>
                </c:pt>
                <c:pt idx="12">
                  <c:v>0.27631578947368424</c:v>
                </c:pt>
                <c:pt idx="13">
                  <c:v>0.23863636363636365</c:v>
                </c:pt>
                <c:pt idx="14">
                  <c:v>0.27619047619047621</c:v>
                </c:pt>
                <c:pt idx="15">
                  <c:v>0.34862385321100919</c:v>
                </c:pt>
              </c:numCache>
            </c:numRef>
          </c:val>
          <c:extLst>
            <c:ext xmlns:c16="http://schemas.microsoft.com/office/drawing/2014/chart" uri="{C3380CC4-5D6E-409C-BE32-E72D297353CC}">
              <c16:uniqueId val="{00000000-57A2-4447-A74F-F4806B6B5CC4}"/>
            </c:ext>
          </c:extLst>
        </c:ser>
        <c:ser>
          <c:idx val="2"/>
          <c:order val="1"/>
          <c:tx>
            <c:strRef>
              <c:f>'8-5・6-1事業形態・事業分野'!$M$5</c:f>
              <c:strCache>
                <c:ptCount val="1"/>
                <c:pt idx="0">
                  <c:v>どちらかというとプロダクト提供型の事業が多い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'8-5・6-1事業形態・事業分野'!$K$7:$K$22</c:f>
              <c:strCache>
                <c:ptCount val="16"/>
                <c:pt idx="0">
                  <c:v>住宅／生活（n=139）</c:v>
                </c:pt>
                <c:pt idx="1">
                  <c:v>病院／医療（n=144）</c:v>
                </c:pt>
                <c:pt idx="2">
                  <c:v>健康／介護／スポーツ（n=101）</c:v>
                </c:pt>
                <c:pt idx="3">
                  <c:v>農林水産（n=80）</c:v>
                </c:pt>
                <c:pt idx="4">
                  <c:v>建築／土木（n=129）</c:v>
                </c:pt>
                <c:pt idx="5">
                  <c:v>工場／プラント（n=475）</c:v>
                </c:pt>
                <c:pt idx="6">
                  <c:v>オフィス／店舗（n=187）</c:v>
                </c:pt>
                <c:pt idx="7">
                  <c:v>移動／交通（n=163）</c:v>
                </c:pt>
                <c:pt idx="8">
                  <c:v>流通／物流（n=178）</c:v>
                </c:pt>
                <c:pt idx="9">
                  <c:v>防犯／防災（n=82）</c:v>
                </c:pt>
                <c:pt idx="10">
                  <c:v>金融／保険／不動産（n=114）</c:v>
                </c:pt>
                <c:pt idx="11">
                  <c:v>印刷／製版（n=63）</c:v>
                </c:pt>
                <c:pt idx="12">
                  <c:v>通信／放送（n=228）</c:v>
                </c:pt>
                <c:pt idx="13">
                  <c:v>教育／研究（n=88）</c:v>
                </c:pt>
                <c:pt idx="14">
                  <c:v>公共サービス（n=105）</c:v>
                </c:pt>
                <c:pt idx="15">
                  <c:v>その他（n=109）</c:v>
                </c:pt>
              </c:strCache>
            </c:strRef>
          </c:cat>
          <c:val>
            <c:numRef>
              <c:f>'8-5・6-1事業形態・事業分野'!$M$7:$M$22</c:f>
              <c:numCache>
                <c:formatCode>0.0%</c:formatCode>
                <c:ptCount val="16"/>
                <c:pt idx="0">
                  <c:v>0.23021582733812951</c:v>
                </c:pt>
                <c:pt idx="1">
                  <c:v>0.29166666666666669</c:v>
                </c:pt>
                <c:pt idx="2">
                  <c:v>0.30693069306930693</c:v>
                </c:pt>
                <c:pt idx="3">
                  <c:v>0.22500000000000001</c:v>
                </c:pt>
                <c:pt idx="4">
                  <c:v>0.23255813953488372</c:v>
                </c:pt>
                <c:pt idx="5">
                  <c:v>0.1831578947368421</c:v>
                </c:pt>
                <c:pt idx="6">
                  <c:v>0.19251336898395721</c:v>
                </c:pt>
                <c:pt idx="7">
                  <c:v>0.23312883435582821</c:v>
                </c:pt>
                <c:pt idx="8">
                  <c:v>0.21348314606741572</c:v>
                </c:pt>
                <c:pt idx="9">
                  <c:v>0.34146341463414637</c:v>
                </c:pt>
                <c:pt idx="10">
                  <c:v>0.15789473684210525</c:v>
                </c:pt>
                <c:pt idx="11">
                  <c:v>0.25396825396825395</c:v>
                </c:pt>
                <c:pt idx="12">
                  <c:v>0.25438596491228072</c:v>
                </c:pt>
                <c:pt idx="13">
                  <c:v>0.23863636363636365</c:v>
                </c:pt>
                <c:pt idx="14">
                  <c:v>0.20952380952380953</c:v>
                </c:pt>
                <c:pt idx="15">
                  <c:v>0.14678899082568808</c:v>
                </c:pt>
              </c:numCache>
            </c:numRef>
          </c:val>
          <c:extLst>
            <c:ext xmlns:c16="http://schemas.microsoft.com/office/drawing/2014/chart" uri="{C3380CC4-5D6E-409C-BE32-E72D297353CC}">
              <c16:uniqueId val="{00000001-57A2-4447-A74F-F4806B6B5CC4}"/>
            </c:ext>
          </c:extLst>
        </c:ser>
        <c:ser>
          <c:idx val="1"/>
          <c:order val="2"/>
          <c:tx>
            <c:strRef>
              <c:f>'8-5・6-1事業形態・事業分野'!$N$5</c:f>
              <c:strCache>
                <c:ptCount val="1"/>
                <c:pt idx="0">
                  <c:v>プロダクト提供型とサービス提供型ほぼ半々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'8-5・6-1事業形態・事業分野'!$K$7:$K$22</c:f>
              <c:strCache>
                <c:ptCount val="16"/>
                <c:pt idx="0">
                  <c:v>住宅／生活（n=139）</c:v>
                </c:pt>
                <c:pt idx="1">
                  <c:v>病院／医療（n=144）</c:v>
                </c:pt>
                <c:pt idx="2">
                  <c:v>健康／介護／スポーツ（n=101）</c:v>
                </c:pt>
                <c:pt idx="3">
                  <c:v>農林水産（n=80）</c:v>
                </c:pt>
                <c:pt idx="4">
                  <c:v>建築／土木（n=129）</c:v>
                </c:pt>
                <c:pt idx="5">
                  <c:v>工場／プラント（n=475）</c:v>
                </c:pt>
                <c:pt idx="6">
                  <c:v>オフィス／店舗（n=187）</c:v>
                </c:pt>
                <c:pt idx="7">
                  <c:v>移動／交通（n=163）</c:v>
                </c:pt>
                <c:pt idx="8">
                  <c:v>流通／物流（n=178）</c:v>
                </c:pt>
                <c:pt idx="9">
                  <c:v>防犯／防災（n=82）</c:v>
                </c:pt>
                <c:pt idx="10">
                  <c:v>金融／保険／不動産（n=114）</c:v>
                </c:pt>
                <c:pt idx="11">
                  <c:v>印刷／製版（n=63）</c:v>
                </c:pt>
                <c:pt idx="12">
                  <c:v>通信／放送（n=228）</c:v>
                </c:pt>
                <c:pt idx="13">
                  <c:v>教育／研究（n=88）</c:v>
                </c:pt>
                <c:pt idx="14">
                  <c:v>公共サービス（n=105）</c:v>
                </c:pt>
                <c:pt idx="15">
                  <c:v>その他（n=109）</c:v>
                </c:pt>
              </c:strCache>
            </c:strRef>
          </c:cat>
          <c:val>
            <c:numRef>
              <c:f>'8-5・6-1事業形態・事業分野'!$N$7:$N$22</c:f>
              <c:numCache>
                <c:formatCode>0.0%</c:formatCode>
                <c:ptCount val="16"/>
                <c:pt idx="0">
                  <c:v>9.3525179856115109E-2</c:v>
                </c:pt>
                <c:pt idx="1">
                  <c:v>6.9444444444444448E-2</c:v>
                </c:pt>
                <c:pt idx="2">
                  <c:v>0.14851485148514851</c:v>
                </c:pt>
                <c:pt idx="3">
                  <c:v>0.1875</c:v>
                </c:pt>
                <c:pt idx="4">
                  <c:v>0.11627906976744186</c:v>
                </c:pt>
                <c:pt idx="5">
                  <c:v>0.11789473684210526</c:v>
                </c:pt>
                <c:pt idx="6">
                  <c:v>0.16042780748663102</c:v>
                </c:pt>
                <c:pt idx="7">
                  <c:v>9.202453987730061E-2</c:v>
                </c:pt>
                <c:pt idx="8">
                  <c:v>0.11235955056179775</c:v>
                </c:pt>
                <c:pt idx="9">
                  <c:v>0.10975609756097561</c:v>
                </c:pt>
                <c:pt idx="10">
                  <c:v>9.6491228070175433E-2</c:v>
                </c:pt>
                <c:pt idx="11">
                  <c:v>0.12698412698412698</c:v>
                </c:pt>
                <c:pt idx="12">
                  <c:v>0.10964912280701754</c:v>
                </c:pt>
                <c:pt idx="13">
                  <c:v>0.10227272727272728</c:v>
                </c:pt>
                <c:pt idx="14">
                  <c:v>0.12380952380952381</c:v>
                </c:pt>
                <c:pt idx="15">
                  <c:v>9.1743119266055051E-2</c:v>
                </c:pt>
              </c:numCache>
            </c:numRef>
          </c:val>
          <c:extLst>
            <c:ext xmlns:c16="http://schemas.microsoft.com/office/drawing/2014/chart" uri="{C3380CC4-5D6E-409C-BE32-E72D297353CC}">
              <c16:uniqueId val="{00000002-57A2-4447-A74F-F4806B6B5CC4}"/>
            </c:ext>
          </c:extLst>
        </c:ser>
        <c:ser>
          <c:idx val="3"/>
          <c:order val="3"/>
          <c:tx>
            <c:strRef>
              <c:f>'8-5・6-1事業形態・事業分野'!$O$5</c:f>
              <c:strCache>
                <c:ptCount val="1"/>
                <c:pt idx="0">
                  <c:v>どちらかというとサービス提供型の事業が多い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'8-5・6-1事業形態・事業分野'!$K$7:$K$22</c:f>
              <c:strCache>
                <c:ptCount val="16"/>
                <c:pt idx="0">
                  <c:v>住宅／生活（n=139）</c:v>
                </c:pt>
                <c:pt idx="1">
                  <c:v>病院／医療（n=144）</c:v>
                </c:pt>
                <c:pt idx="2">
                  <c:v>健康／介護／スポーツ（n=101）</c:v>
                </c:pt>
                <c:pt idx="3">
                  <c:v>農林水産（n=80）</c:v>
                </c:pt>
                <c:pt idx="4">
                  <c:v>建築／土木（n=129）</c:v>
                </c:pt>
                <c:pt idx="5">
                  <c:v>工場／プラント（n=475）</c:v>
                </c:pt>
                <c:pt idx="6">
                  <c:v>オフィス／店舗（n=187）</c:v>
                </c:pt>
                <c:pt idx="7">
                  <c:v>移動／交通（n=163）</c:v>
                </c:pt>
                <c:pt idx="8">
                  <c:v>流通／物流（n=178）</c:v>
                </c:pt>
                <c:pt idx="9">
                  <c:v>防犯／防災（n=82）</c:v>
                </c:pt>
                <c:pt idx="10">
                  <c:v>金融／保険／不動産（n=114）</c:v>
                </c:pt>
                <c:pt idx="11">
                  <c:v>印刷／製版（n=63）</c:v>
                </c:pt>
                <c:pt idx="12">
                  <c:v>通信／放送（n=228）</c:v>
                </c:pt>
                <c:pt idx="13">
                  <c:v>教育／研究（n=88）</c:v>
                </c:pt>
                <c:pt idx="14">
                  <c:v>公共サービス（n=105）</c:v>
                </c:pt>
                <c:pt idx="15">
                  <c:v>その他（n=109）</c:v>
                </c:pt>
              </c:strCache>
            </c:strRef>
          </c:cat>
          <c:val>
            <c:numRef>
              <c:f>'8-5・6-1事業形態・事業分野'!$O$7:$O$22</c:f>
              <c:numCache>
                <c:formatCode>0.0%</c:formatCode>
                <c:ptCount val="16"/>
                <c:pt idx="0">
                  <c:v>0.1079136690647482</c:v>
                </c:pt>
                <c:pt idx="1">
                  <c:v>7.6388888888888895E-2</c:v>
                </c:pt>
                <c:pt idx="2">
                  <c:v>9.9009900990099015E-2</c:v>
                </c:pt>
                <c:pt idx="3">
                  <c:v>0.1125</c:v>
                </c:pt>
                <c:pt idx="4">
                  <c:v>0.17054263565891473</c:v>
                </c:pt>
                <c:pt idx="5">
                  <c:v>9.4736842105263161E-2</c:v>
                </c:pt>
                <c:pt idx="6">
                  <c:v>0.16042780748663102</c:v>
                </c:pt>
                <c:pt idx="7">
                  <c:v>9.815950920245399E-2</c:v>
                </c:pt>
                <c:pt idx="8">
                  <c:v>0.12921348314606743</c:v>
                </c:pt>
                <c:pt idx="9">
                  <c:v>0.10975609756097561</c:v>
                </c:pt>
                <c:pt idx="10">
                  <c:v>0.14035087719298245</c:v>
                </c:pt>
                <c:pt idx="11">
                  <c:v>0.15873015873015872</c:v>
                </c:pt>
                <c:pt idx="12">
                  <c:v>0.13596491228070176</c:v>
                </c:pt>
                <c:pt idx="13">
                  <c:v>0.17045454545454544</c:v>
                </c:pt>
                <c:pt idx="14">
                  <c:v>0.15238095238095239</c:v>
                </c:pt>
                <c:pt idx="15">
                  <c:v>6.4220183486238536E-2</c:v>
                </c:pt>
              </c:numCache>
            </c:numRef>
          </c:val>
          <c:extLst>
            <c:ext xmlns:c16="http://schemas.microsoft.com/office/drawing/2014/chart" uri="{C3380CC4-5D6E-409C-BE32-E72D297353CC}">
              <c16:uniqueId val="{00000003-57A2-4447-A74F-F4806B6B5CC4}"/>
            </c:ext>
          </c:extLst>
        </c:ser>
        <c:ser>
          <c:idx val="4"/>
          <c:order val="4"/>
          <c:tx>
            <c:strRef>
              <c:f>'8-5・6-1事業形態・事業分野'!$P$5</c:f>
              <c:strCache>
                <c:ptCount val="1"/>
                <c:pt idx="0">
                  <c:v>サービス提供型の事業が中心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'8-5・6-1事業形態・事業分野'!$K$7:$K$22</c:f>
              <c:strCache>
                <c:ptCount val="16"/>
                <c:pt idx="0">
                  <c:v>住宅／生活（n=139）</c:v>
                </c:pt>
                <c:pt idx="1">
                  <c:v>病院／医療（n=144）</c:v>
                </c:pt>
                <c:pt idx="2">
                  <c:v>健康／介護／スポーツ（n=101）</c:v>
                </c:pt>
                <c:pt idx="3">
                  <c:v>農林水産（n=80）</c:v>
                </c:pt>
                <c:pt idx="4">
                  <c:v>建築／土木（n=129）</c:v>
                </c:pt>
                <c:pt idx="5">
                  <c:v>工場／プラント（n=475）</c:v>
                </c:pt>
                <c:pt idx="6">
                  <c:v>オフィス／店舗（n=187）</c:v>
                </c:pt>
                <c:pt idx="7">
                  <c:v>移動／交通（n=163）</c:v>
                </c:pt>
                <c:pt idx="8">
                  <c:v>流通／物流（n=178）</c:v>
                </c:pt>
                <c:pt idx="9">
                  <c:v>防犯／防災（n=82）</c:v>
                </c:pt>
                <c:pt idx="10">
                  <c:v>金融／保険／不動産（n=114）</c:v>
                </c:pt>
                <c:pt idx="11">
                  <c:v>印刷／製版（n=63）</c:v>
                </c:pt>
                <c:pt idx="12">
                  <c:v>通信／放送（n=228）</c:v>
                </c:pt>
                <c:pt idx="13">
                  <c:v>教育／研究（n=88）</c:v>
                </c:pt>
                <c:pt idx="14">
                  <c:v>公共サービス（n=105）</c:v>
                </c:pt>
                <c:pt idx="15">
                  <c:v>その他（n=109）</c:v>
                </c:pt>
              </c:strCache>
            </c:strRef>
          </c:cat>
          <c:val>
            <c:numRef>
              <c:f>'8-5・6-1事業形態・事業分野'!$P$7:$P$22</c:f>
              <c:numCache>
                <c:formatCode>0.0%</c:formatCode>
                <c:ptCount val="16"/>
                <c:pt idx="0">
                  <c:v>0.16546762589928057</c:v>
                </c:pt>
                <c:pt idx="1">
                  <c:v>0.19444444444444445</c:v>
                </c:pt>
                <c:pt idx="2">
                  <c:v>0.11881188118811881</c:v>
                </c:pt>
                <c:pt idx="3">
                  <c:v>0.13750000000000001</c:v>
                </c:pt>
                <c:pt idx="4">
                  <c:v>0.15503875968992248</c:v>
                </c:pt>
                <c:pt idx="5">
                  <c:v>0.11789473684210526</c:v>
                </c:pt>
                <c:pt idx="6">
                  <c:v>0.21925133689839571</c:v>
                </c:pt>
                <c:pt idx="7">
                  <c:v>0.22085889570552147</c:v>
                </c:pt>
                <c:pt idx="8">
                  <c:v>0.24719101123595505</c:v>
                </c:pt>
                <c:pt idx="9">
                  <c:v>0.10975609756097561</c:v>
                </c:pt>
                <c:pt idx="10">
                  <c:v>0.44736842105263158</c:v>
                </c:pt>
                <c:pt idx="11">
                  <c:v>0.15873015873015872</c:v>
                </c:pt>
                <c:pt idx="12">
                  <c:v>0.20614035087719298</c:v>
                </c:pt>
                <c:pt idx="13">
                  <c:v>0.22727272727272727</c:v>
                </c:pt>
                <c:pt idx="14">
                  <c:v>0.21904761904761905</c:v>
                </c:pt>
                <c:pt idx="15">
                  <c:v>0.23853211009174313</c:v>
                </c:pt>
              </c:numCache>
            </c:numRef>
          </c:val>
          <c:extLst>
            <c:ext xmlns:c16="http://schemas.microsoft.com/office/drawing/2014/chart" uri="{C3380CC4-5D6E-409C-BE32-E72D297353CC}">
              <c16:uniqueId val="{00000004-57A2-4447-A74F-F4806B6B5CC4}"/>
            </c:ext>
          </c:extLst>
        </c:ser>
        <c:ser>
          <c:idx val="5"/>
          <c:order val="5"/>
          <c:tx>
            <c:strRef>
              <c:f>'8-5・6-1事業形態・事業分野'!$Q$5</c:f>
              <c:strCache>
                <c:ptCount val="1"/>
                <c:pt idx="0">
                  <c:v>わからない</c:v>
                </c:pt>
              </c:strCache>
            </c:strRef>
          </c:tx>
          <c:spPr>
            <a:solidFill>
              <a:schemeClr val="bg1"/>
            </a:solidFill>
            <a:ln>
              <a:solidFill>
                <a:schemeClr val="tx1"/>
              </a:solid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0-48F3-4ABF-BA21-B30C3CA37526}"/>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'8-5・6-1事業形態・事業分野'!$K$7:$K$22</c:f>
              <c:strCache>
                <c:ptCount val="16"/>
                <c:pt idx="0">
                  <c:v>住宅／生活（n=139）</c:v>
                </c:pt>
                <c:pt idx="1">
                  <c:v>病院／医療（n=144）</c:v>
                </c:pt>
                <c:pt idx="2">
                  <c:v>健康／介護／スポーツ（n=101）</c:v>
                </c:pt>
                <c:pt idx="3">
                  <c:v>農林水産（n=80）</c:v>
                </c:pt>
                <c:pt idx="4">
                  <c:v>建築／土木（n=129）</c:v>
                </c:pt>
                <c:pt idx="5">
                  <c:v>工場／プラント（n=475）</c:v>
                </c:pt>
                <c:pt idx="6">
                  <c:v>オフィス／店舗（n=187）</c:v>
                </c:pt>
                <c:pt idx="7">
                  <c:v>移動／交通（n=163）</c:v>
                </c:pt>
                <c:pt idx="8">
                  <c:v>流通／物流（n=178）</c:v>
                </c:pt>
                <c:pt idx="9">
                  <c:v>防犯／防災（n=82）</c:v>
                </c:pt>
                <c:pt idx="10">
                  <c:v>金融／保険／不動産（n=114）</c:v>
                </c:pt>
                <c:pt idx="11">
                  <c:v>印刷／製版（n=63）</c:v>
                </c:pt>
                <c:pt idx="12">
                  <c:v>通信／放送（n=228）</c:v>
                </c:pt>
                <c:pt idx="13">
                  <c:v>教育／研究（n=88）</c:v>
                </c:pt>
                <c:pt idx="14">
                  <c:v>公共サービス（n=105）</c:v>
                </c:pt>
                <c:pt idx="15">
                  <c:v>その他（n=109）</c:v>
                </c:pt>
              </c:strCache>
            </c:strRef>
          </c:cat>
          <c:val>
            <c:numRef>
              <c:f>'8-5・6-1事業形態・事業分野'!$Q$7:$Q$22</c:f>
              <c:numCache>
                <c:formatCode>0.0%</c:formatCode>
                <c:ptCount val="16"/>
                <c:pt idx="0">
                  <c:v>1.4388489208633094E-2</c:v>
                </c:pt>
                <c:pt idx="1">
                  <c:v>2.0833333333333332E-2</c:v>
                </c:pt>
                <c:pt idx="2">
                  <c:v>1.9801980198019802E-2</c:v>
                </c:pt>
                <c:pt idx="3">
                  <c:v>1.2500000000000001E-2</c:v>
                </c:pt>
                <c:pt idx="4">
                  <c:v>2.3255813953488372E-2</c:v>
                </c:pt>
                <c:pt idx="5">
                  <c:v>5.2631578947368418E-2</c:v>
                </c:pt>
                <c:pt idx="6">
                  <c:v>2.6737967914438502E-2</c:v>
                </c:pt>
                <c:pt idx="7">
                  <c:v>1.8404907975460124E-2</c:v>
                </c:pt>
                <c:pt idx="8">
                  <c:v>4.49438202247191E-2</c:v>
                </c:pt>
                <c:pt idx="9">
                  <c:v>0</c:v>
                </c:pt>
                <c:pt idx="10">
                  <c:v>5.2631578947368418E-2</c:v>
                </c:pt>
                <c:pt idx="11">
                  <c:v>1.5873015873015872E-2</c:v>
                </c:pt>
                <c:pt idx="12">
                  <c:v>1.7543859649122806E-2</c:v>
                </c:pt>
                <c:pt idx="13">
                  <c:v>2.2727272727272728E-2</c:v>
                </c:pt>
                <c:pt idx="14">
                  <c:v>1.9047619047619049E-2</c:v>
                </c:pt>
                <c:pt idx="15">
                  <c:v>0.11009174311926606</c:v>
                </c:pt>
              </c:numCache>
            </c:numRef>
          </c:val>
          <c:extLst>
            <c:ext xmlns:c16="http://schemas.microsoft.com/office/drawing/2014/chart" uri="{C3380CC4-5D6E-409C-BE32-E72D297353CC}">
              <c16:uniqueId val="{00000005-57A2-4447-A74F-F4806B6B5CC4}"/>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7692093330780918"/>
          <c:w val="0.74028230184581978"/>
          <c:h val="0.112793354021077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89317250110056"/>
          <c:y val="9.6258581728714571E-2"/>
          <c:w val="0.7446565733174042"/>
          <c:h val="0.74654488070169733"/>
        </c:manualLayout>
      </c:layout>
      <c:barChart>
        <c:barDir val="bar"/>
        <c:grouping val="stacked"/>
        <c:varyColors val="0"/>
        <c:ser>
          <c:idx val="0"/>
          <c:order val="0"/>
          <c:tx>
            <c:strRef>
              <c:f>'8-5・6-1事業形態・事業分野'!$AC$5</c:f>
              <c:strCache>
                <c:ptCount val="1"/>
                <c:pt idx="0">
                  <c:v>プロダクト提供型の事業が中心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'8-5・6-1事業形態・事業分野'!$AB$7:$AB$22</c:f>
              <c:strCache>
                <c:ptCount val="16"/>
                <c:pt idx="0">
                  <c:v>住宅／生活（n=136）</c:v>
                </c:pt>
                <c:pt idx="1">
                  <c:v>病院／医療（n=143）</c:v>
                </c:pt>
                <c:pt idx="2">
                  <c:v>健康／介護／スポーツ（n=98）</c:v>
                </c:pt>
                <c:pt idx="3">
                  <c:v>農林水産（n=79）</c:v>
                </c:pt>
                <c:pt idx="4">
                  <c:v>建築／土木（n=130）</c:v>
                </c:pt>
                <c:pt idx="5">
                  <c:v>工場／プラント（n=463）</c:v>
                </c:pt>
                <c:pt idx="6">
                  <c:v>オフィス／店舗（n=183）</c:v>
                </c:pt>
                <c:pt idx="7">
                  <c:v>移動／交通（n=163）</c:v>
                </c:pt>
                <c:pt idx="8">
                  <c:v>流通／物流（n=175）</c:v>
                </c:pt>
                <c:pt idx="9">
                  <c:v>防犯／防災（n=82）</c:v>
                </c:pt>
                <c:pt idx="10">
                  <c:v>金融／保険／不動産（n=110）</c:v>
                </c:pt>
                <c:pt idx="11">
                  <c:v>印刷／製版（n=62）</c:v>
                </c:pt>
                <c:pt idx="12">
                  <c:v>通信／放送（n=226）</c:v>
                </c:pt>
                <c:pt idx="13">
                  <c:v>教育／研究（n=86）</c:v>
                </c:pt>
                <c:pt idx="14">
                  <c:v>公共サービス（n=103）</c:v>
                </c:pt>
                <c:pt idx="15">
                  <c:v>その他（n=110）</c:v>
                </c:pt>
              </c:strCache>
            </c:strRef>
          </c:cat>
          <c:val>
            <c:numRef>
              <c:f>'8-5・6-1事業形態・事業分野'!$AC$7:$AC$22</c:f>
              <c:numCache>
                <c:formatCode>0.0%</c:formatCode>
                <c:ptCount val="16"/>
                <c:pt idx="0">
                  <c:v>0.25735294117647056</c:v>
                </c:pt>
                <c:pt idx="1">
                  <c:v>0.23076923076923078</c:v>
                </c:pt>
                <c:pt idx="2">
                  <c:v>0.18367346938775511</c:v>
                </c:pt>
                <c:pt idx="3">
                  <c:v>0.22784810126582278</c:v>
                </c:pt>
                <c:pt idx="4">
                  <c:v>0.2</c:v>
                </c:pt>
                <c:pt idx="5">
                  <c:v>0.30237580993520519</c:v>
                </c:pt>
                <c:pt idx="6">
                  <c:v>0.15300546448087432</c:v>
                </c:pt>
                <c:pt idx="7">
                  <c:v>0.20858895705521471</c:v>
                </c:pt>
                <c:pt idx="8">
                  <c:v>0.17142857142857143</c:v>
                </c:pt>
                <c:pt idx="9">
                  <c:v>0.13414634146341464</c:v>
                </c:pt>
                <c:pt idx="10">
                  <c:v>7.2727272727272724E-2</c:v>
                </c:pt>
                <c:pt idx="11">
                  <c:v>0.17741935483870969</c:v>
                </c:pt>
                <c:pt idx="12">
                  <c:v>0.18141592920353983</c:v>
                </c:pt>
                <c:pt idx="13">
                  <c:v>0.13953488372093023</c:v>
                </c:pt>
                <c:pt idx="14">
                  <c:v>0.17475728155339806</c:v>
                </c:pt>
                <c:pt idx="15">
                  <c:v>0.20909090909090908</c:v>
                </c:pt>
              </c:numCache>
            </c:numRef>
          </c:val>
          <c:extLst>
            <c:ext xmlns:c16="http://schemas.microsoft.com/office/drawing/2014/chart" uri="{C3380CC4-5D6E-409C-BE32-E72D297353CC}">
              <c16:uniqueId val="{00000000-6242-40E8-8DC8-F6B0CF7979CF}"/>
            </c:ext>
          </c:extLst>
        </c:ser>
        <c:ser>
          <c:idx val="1"/>
          <c:order val="1"/>
          <c:tx>
            <c:strRef>
              <c:f>'8-5・6-1事業形態・事業分野'!$AD$5</c:f>
              <c:strCache>
                <c:ptCount val="1"/>
                <c:pt idx="0">
                  <c:v>どちらかというとプロダクト提供型の事業が多い</c:v>
                </c:pt>
              </c:strCache>
            </c:strRef>
          </c:tx>
          <c:spPr>
            <a:solidFill>
              <a:schemeClr val="accent2">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'8-5・6-1事業形態・事業分野'!$AB$7:$AB$22</c:f>
              <c:strCache>
                <c:ptCount val="16"/>
                <c:pt idx="0">
                  <c:v>住宅／生活（n=136）</c:v>
                </c:pt>
                <c:pt idx="1">
                  <c:v>病院／医療（n=143）</c:v>
                </c:pt>
                <c:pt idx="2">
                  <c:v>健康／介護／スポーツ（n=98）</c:v>
                </c:pt>
                <c:pt idx="3">
                  <c:v>農林水産（n=79）</c:v>
                </c:pt>
                <c:pt idx="4">
                  <c:v>建築／土木（n=130）</c:v>
                </c:pt>
                <c:pt idx="5">
                  <c:v>工場／プラント（n=463）</c:v>
                </c:pt>
                <c:pt idx="6">
                  <c:v>オフィス／店舗（n=183）</c:v>
                </c:pt>
                <c:pt idx="7">
                  <c:v>移動／交通（n=163）</c:v>
                </c:pt>
                <c:pt idx="8">
                  <c:v>流通／物流（n=175）</c:v>
                </c:pt>
                <c:pt idx="9">
                  <c:v>防犯／防災（n=82）</c:v>
                </c:pt>
                <c:pt idx="10">
                  <c:v>金融／保険／不動産（n=110）</c:v>
                </c:pt>
                <c:pt idx="11">
                  <c:v>印刷／製版（n=62）</c:v>
                </c:pt>
                <c:pt idx="12">
                  <c:v>通信／放送（n=226）</c:v>
                </c:pt>
                <c:pt idx="13">
                  <c:v>教育／研究（n=86）</c:v>
                </c:pt>
                <c:pt idx="14">
                  <c:v>公共サービス（n=103）</c:v>
                </c:pt>
                <c:pt idx="15">
                  <c:v>その他（n=110）</c:v>
                </c:pt>
              </c:strCache>
            </c:strRef>
          </c:cat>
          <c:val>
            <c:numRef>
              <c:f>'8-5・6-1事業形態・事業分野'!$AD$7:$AD$22</c:f>
              <c:numCache>
                <c:formatCode>0.0%</c:formatCode>
                <c:ptCount val="16"/>
                <c:pt idx="0">
                  <c:v>0.21323529411764705</c:v>
                </c:pt>
                <c:pt idx="1">
                  <c:v>0.20279720279720279</c:v>
                </c:pt>
                <c:pt idx="2">
                  <c:v>0.21428571428571427</c:v>
                </c:pt>
                <c:pt idx="3">
                  <c:v>0.25316455696202533</c:v>
                </c:pt>
                <c:pt idx="4">
                  <c:v>0.25384615384615383</c:v>
                </c:pt>
                <c:pt idx="5">
                  <c:v>0.20950323974082075</c:v>
                </c:pt>
                <c:pt idx="6">
                  <c:v>0.15300546448087432</c:v>
                </c:pt>
                <c:pt idx="7">
                  <c:v>0.23312883435582821</c:v>
                </c:pt>
                <c:pt idx="8">
                  <c:v>0.1657142857142857</c:v>
                </c:pt>
                <c:pt idx="9">
                  <c:v>0.26829268292682928</c:v>
                </c:pt>
                <c:pt idx="10">
                  <c:v>8.1818181818181818E-2</c:v>
                </c:pt>
                <c:pt idx="11">
                  <c:v>0.22580645161290322</c:v>
                </c:pt>
                <c:pt idx="12">
                  <c:v>0.19911504424778761</c:v>
                </c:pt>
                <c:pt idx="13">
                  <c:v>0.18604651162790697</c:v>
                </c:pt>
                <c:pt idx="14">
                  <c:v>0.17475728155339806</c:v>
                </c:pt>
                <c:pt idx="15">
                  <c:v>0.19090909090909092</c:v>
                </c:pt>
              </c:numCache>
            </c:numRef>
          </c:val>
          <c:extLst>
            <c:ext xmlns:c16="http://schemas.microsoft.com/office/drawing/2014/chart" uri="{C3380CC4-5D6E-409C-BE32-E72D297353CC}">
              <c16:uniqueId val="{00000001-6242-40E8-8DC8-F6B0CF7979CF}"/>
            </c:ext>
          </c:extLst>
        </c:ser>
        <c:ser>
          <c:idx val="2"/>
          <c:order val="2"/>
          <c:tx>
            <c:strRef>
              <c:f>'8-5・6-1事業形態・事業分野'!$AE$5</c:f>
              <c:strCache>
                <c:ptCount val="1"/>
                <c:pt idx="0">
                  <c:v>プロダクト提供型とサービス提供型ほぼ半々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'8-5・6-1事業形態・事業分野'!$AB$7:$AB$22</c:f>
              <c:strCache>
                <c:ptCount val="16"/>
                <c:pt idx="0">
                  <c:v>住宅／生活（n=136）</c:v>
                </c:pt>
                <c:pt idx="1">
                  <c:v>病院／医療（n=143）</c:v>
                </c:pt>
                <c:pt idx="2">
                  <c:v>健康／介護／スポーツ（n=98）</c:v>
                </c:pt>
                <c:pt idx="3">
                  <c:v>農林水産（n=79）</c:v>
                </c:pt>
                <c:pt idx="4">
                  <c:v>建築／土木（n=130）</c:v>
                </c:pt>
                <c:pt idx="5">
                  <c:v>工場／プラント（n=463）</c:v>
                </c:pt>
                <c:pt idx="6">
                  <c:v>オフィス／店舗（n=183）</c:v>
                </c:pt>
                <c:pt idx="7">
                  <c:v>移動／交通（n=163）</c:v>
                </c:pt>
                <c:pt idx="8">
                  <c:v>流通／物流（n=175）</c:v>
                </c:pt>
                <c:pt idx="9">
                  <c:v>防犯／防災（n=82）</c:v>
                </c:pt>
                <c:pt idx="10">
                  <c:v>金融／保険／不動産（n=110）</c:v>
                </c:pt>
                <c:pt idx="11">
                  <c:v>印刷／製版（n=62）</c:v>
                </c:pt>
                <c:pt idx="12">
                  <c:v>通信／放送（n=226）</c:v>
                </c:pt>
                <c:pt idx="13">
                  <c:v>教育／研究（n=86）</c:v>
                </c:pt>
                <c:pt idx="14">
                  <c:v>公共サービス（n=103）</c:v>
                </c:pt>
                <c:pt idx="15">
                  <c:v>その他（n=110）</c:v>
                </c:pt>
              </c:strCache>
            </c:strRef>
          </c:cat>
          <c:val>
            <c:numRef>
              <c:f>'8-5・6-1事業形態・事業分野'!$AE$7:$AE$22</c:f>
              <c:numCache>
                <c:formatCode>0.0%</c:formatCode>
                <c:ptCount val="16"/>
                <c:pt idx="0">
                  <c:v>0.27205882352941174</c:v>
                </c:pt>
                <c:pt idx="1">
                  <c:v>0.24475524475524477</c:v>
                </c:pt>
                <c:pt idx="2">
                  <c:v>0.2857142857142857</c:v>
                </c:pt>
                <c:pt idx="3">
                  <c:v>0.30379746835443039</c:v>
                </c:pt>
                <c:pt idx="4">
                  <c:v>0.2153846153846154</c:v>
                </c:pt>
                <c:pt idx="5">
                  <c:v>0.23758099352051837</c:v>
                </c:pt>
                <c:pt idx="6">
                  <c:v>0.30054644808743169</c:v>
                </c:pt>
                <c:pt idx="7">
                  <c:v>0.29447852760736198</c:v>
                </c:pt>
                <c:pt idx="8">
                  <c:v>0.25714285714285712</c:v>
                </c:pt>
                <c:pt idx="9">
                  <c:v>0.31707317073170732</c:v>
                </c:pt>
                <c:pt idx="10">
                  <c:v>0.34545454545454546</c:v>
                </c:pt>
                <c:pt idx="11">
                  <c:v>0.32258064516129031</c:v>
                </c:pt>
                <c:pt idx="12">
                  <c:v>0.31858407079646017</c:v>
                </c:pt>
                <c:pt idx="13">
                  <c:v>0.30232558139534882</c:v>
                </c:pt>
                <c:pt idx="14">
                  <c:v>0.3300970873786408</c:v>
                </c:pt>
                <c:pt idx="15">
                  <c:v>0.2</c:v>
                </c:pt>
              </c:numCache>
            </c:numRef>
          </c:val>
          <c:extLst>
            <c:ext xmlns:c16="http://schemas.microsoft.com/office/drawing/2014/chart" uri="{C3380CC4-5D6E-409C-BE32-E72D297353CC}">
              <c16:uniqueId val="{00000002-6242-40E8-8DC8-F6B0CF7979CF}"/>
            </c:ext>
          </c:extLst>
        </c:ser>
        <c:ser>
          <c:idx val="3"/>
          <c:order val="3"/>
          <c:tx>
            <c:strRef>
              <c:f>'8-5・6-1事業形態・事業分野'!$AF$5</c:f>
              <c:strCache>
                <c:ptCount val="1"/>
                <c:pt idx="0">
                  <c:v>どちらかというとサービス提供型の事業が多い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'8-5・6-1事業形態・事業分野'!$AB$7:$AB$22</c:f>
              <c:strCache>
                <c:ptCount val="16"/>
                <c:pt idx="0">
                  <c:v>住宅／生活（n=136）</c:v>
                </c:pt>
                <c:pt idx="1">
                  <c:v>病院／医療（n=143）</c:v>
                </c:pt>
                <c:pt idx="2">
                  <c:v>健康／介護／スポーツ（n=98）</c:v>
                </c:pt>
                <c:pt idx="3">
                  <c:v>農林水産（n=79）</c:v>
                </c:pt>
                <c:pt idx="4">
                  <c:v>建築／土木（n=130）</c:v>
                </c:pt>
                <c:pt idx="5">
                  <c:v>工場／プラント（n=463）</c:v>
                </c:pt>
                <c:pt idx="6">
                  <c:v>オフィス／店舗（n=183）</c:v>
                </c:pt>
                <c:pt idx="7">
                  <c:v>移動／交通（n=163）</c:v>
                </c:pt>
                <c:pt idx="8">
                  <c:v>流通／物流（n=175）</c:v>
                </c:pt>
                <c:pt idx="9">
                  <c:v>防犯／防災（n=82）</c:v>
                </c:pt>
                <c:pt idx="10">
                  <c:v>金融／保険／不動産（n=110）</c:v>
                </c:pt>
                <c:pt idx="11">
                  <c:v>印刷／製版（n=62）</c:v>
                </c:pt>
                <c:pt idx="12">
                  <c:v>通信／放送（n=226）</c:v>
                </c:pt>
                <c:pt idx="13">
                  <c:v>教育／研究（n=86）</c:v>
                </c:pt>
                <c:pt idx="14">
                  <c:v>公共サービス（n=103）</c:v>
                </c:pt>
                <c:pt idx="15">
                  <c:v>その他（n=110）</c:v>
                </c:pt>
              </c:strCache>
            </c:strRef>
          </c:cat>
          <c:val>
            <c:numRef>
              <c:f>'8-5・6-1事業形態・事業分野'!$AF$7:$AF$22</c:f>
              <c:numCache>
                <c:formatCode>0.0%</c:formatCode>
                <c:ptCount val="16"/>
                <c:pt idx="0">
                  <c:v>8.0882352941176475E-2</c:v>
                </c:pt>
                <c:pt idx="1">
                  <c:v>0.12587412587412589</c:v>
                </c:pt>
                <c:pt idx="2">
                  <c:v>0.14285714285714285</c:v>
                </c:pt>
                <c:pt idx="3">
                  <c:v>8.8607594936708861E-2</c:v>
                </c:pt>
                <c:pt idx="4">
                  <c:v>0.13846153846153847</c:v>
                </c:pt>
                <c:pt idx="5">
                  <c:v>9.2872570194384454E-2</c:v>
                </c:pt>
                <c:pt idx="6">
                  <c:v>0.19125683060109289</c:v>
                </c:pt>
                <c:pt idx="7">
                  <c:v>0.11042944785276074</c:v>
                </c:pt>
                <c:pt idx="8">
                  <c:v>0.17714285714285713</c:v>
                </c:pt>
                <c:pt idx="9">
                  <c:v>0.10975609756097561</c:v>
                </c:pt>
                <c:pt idx="10">
                  <c:v>0.21818181818181817</c:v>
                </c:pt>
                <c:pt idx="11">
                  <c:v>9.6774193548387094E-2</c:v>
                </c:pt>
                <c:pt idx="12">
                  <c:v>0.11946902654867257</c:v>
                </c:pt>
                <c:pt idx="13">
                  <c:v>0.11627906976744186</c:v>
                </c:pt>
                <c:pt idx="14">
                  <c:v>0.1553398058252427</c:v>
                </c:pt>
                <c:pt idx="15">
                  <c:v>0.11818181818181818</c:v>
                </c:pt>
              </c:numCache>
            </c:numRef>
          </c:val>
          <c:extLst>
            <c:ext xmlns:c16="http://schemas.microsoft.com/office/drawing/2014/chart" uri="{C3380CC4-5D6E-409C-BE32-E72D297353CC}">
              <c16:uniqueId val="{00000003-6242-40E8-8DC8-F6B0CF7979CF}"/>
            </c:ext>
          </c:extLst>
        </c:ser>
        <c:ser>
          <c:idx val="4"/>
          <c:order val="4"/>
          <c:tx>
            <c:strRef>
              <c:f>'8-5・6-1事業形態・事業分野'!$AG$5</c:f>
              <c:strCache>
                <c:ptCount val="1"/>
                <c:pt idx="0">
                  <c:v>サービス提供型の事業が中心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'8-5・6-1事業形態・事業分野'!$AB$7:$AB$22</c:f>
              <c:strCache>
                <c:ptCount val="16"/>
                <c:pt idx="0">
                  <c:v>住宅／生活（n=136）</c:v>
                </c:pt>
                <c:pt idx="1">
                  <c:v>病院／医療（n=143）</c:v>
                </c:pt>
                <c:pt idx="2">
                  <c:v>健康／介護／スポーツ（n=98）</c:v>
                </c:pt>
                <c:pt idx="3">
                  <c:v>農林水産（n=79）</c:v>
                </c:pt>
                <c:pt idx="4">
                  <c:v>建築／土木（n=130）</c:v>
                </c:pt>
                <c:pt idx="5">
                  <c:v>工場／プラント（n=463）</c:v>
                </c:pt>
                <c:pt idx="6">
                  <c:v>オフィス／店舗（n=183）</c:v>
                </c:pt>
                <c:pt idx="7">
                  <c:v>移動／交通（n=163）</c:v>
                </c:pt>
                <c:pt idx="8">
                  <c:v>流通／物流（n=175）</c:v>
                </c:pt>
                <c:pt idx="9">
                  <c:v>防犯／防災（n=82）</c:v>
                </c:pt>
                <c:pt idx="10">
                  <c:v>金融／保険／不動産（n=110）</c:v>
                </c:pt>
                <c:pt idx="11">
                  <c:v>印刷／製版（n=62）</c:v>
                </c:pt>
                <c:pt idx="12">
                  <c:v>通信／放送（n=226）</c:v>
                </c:pt>
                <c:pt idx="13">
                  <c:v>教育／研究（n=86）</c:v>
                </c:pt>
                <c:pt idx="14">
                  <c:v>公共サービス（n=103）</c:v>
                </c:pt>
                <c:pt idx="15">
                  <c:v>その他（n=110）</c:v>
                </c:pt>
              </c:strCache>
            </c:strRef>
          </c:cat>
          <c:val>
            <c:numRef>
              <c:f>'8-5・6-1事業形態・事業分野'!$AG$7:$AG$22</c:f>
              <c:numCache>
                <c:formatCode>0.0%</c:formatCode>
                <c:ptCount val="16"/>
                <c:pt idx="0">
                  <c:v>0.125</c:v>
                </c:pt>
                <c:pt idx="1">
                  <c:v>0.13986013986013987</c:v>
                </c:pt>
                <c:pt idx="2">
                  <c:v>0.11224489795918367</c:v>
                </c:pt>
                <c:pt idx="3">
                  <c:v>8.8607594936708861E-2</c:v>
                </c:pt>
                <c:pt idx="4">
                  <c:v>0.13076923076923078</c:v>
                </c:pt>
                <c:pt idx="5">
                  <c:v>8.2073434125269976E-2</c:v>
                </c:pt>
                <c:pt idx="6">
                  <c:v>0.16393442622950818</c:v>
                </c:pt>
                <c:pt idx="7">
                  <c:v>0.12269938650306748</c:v>
                </c:pt>
                <c:pt idx="8">
                  <c:v>0.17142857142857143</c:v>
                </c:pt>
                <c:pt idx="9">
                  <c:v>0.15853658536585366</c:v>
                </c:pt>
                <c:pt idx="10">
                  <c:v>0.23636363636363636</c:v>
                </c:pt>
                <c:pt idx="11">
                  <c:v>0.12903225806451613</c:v>
                </c:pt>
                <c:pt idx="12">
                  <c:v>0.13716814159292035</c:v>
                </c:pt>
                <c:pt idx="13">
                  <c:v>0.19767441860465115</c:v>
                </c:pt>
                <c:pt idx="14">
                  <c:v>0.14563106796116504</c:v>
                </c:pt>
                <c:pt idx="15">
                  <c:v>0.18181818181818182</c:v>
                </c:pt>
              </c:numCache>
            </c:numRef>
          </c:val>
          <c:extLst>
            <c:ext xmlns:c16="http://schemas.microsoft.com/office/drawing/2014/chart" uri="{C3380CC4-5D6E-409C-BE32-E72D297353CC}">
              <c16:uniqueId val="{00000004-6242-40E8-8DC8-F6B0CF7979CF}"/>
            </c:ext>
          </c:extLst>
        </c:ser>
        <c:ser>
          <c:idx val="5"/>
          <c:order val="5"/>
          <c:tx>
            <c:strRef>
              <c:f>'8-5・6-1事業形態・事業分野'!$AH$5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'8-5・6-1事業形態・事業分野'!$AB$7:$AB$22</c:f>
              <c:strCache>
                <c:ptCount val="16"/>
                <c:pt idx="0">
                  <c:v>住宅／生活（n=136）</c:v>
                </c:pt>
                <c:pt idx="1">
                  <c:v>病院／医療（n=143）</c:v>
                </c:pt>
                <c:pt idx="2">
                  <c:v>健康／介護／スポーツ（n=98）</c:v>
                </c:pt>
                <c:pt idx="3">
                  <c:v>農林水産（n=79）</c:v>
                </c:pt>
                <c:pt idx="4">
                  <c:v>建築／土木（n=130）</c:v>
                </c:pt>
                <c:pt idx="5">
                  <c:v>工場／プラント（n=463）</c:v>
                </c:pt>
                <c:pt idx="6">
                  <c:v>オフィス／店舗（n=183）</c:v>
                </c:pt>
                <c:pt idx="7">
                  <c:v>移動／交通（n=163）</c:v>
                </c:pt>
                <c:pt idx="8">
                  <c:v>流通／物流（n=175）</c:v>
                </c:pt>
                <c:pt idx="9">
                  <c:v>防犯／防災（n=82）</c:v>
                </c:pt>
                <c:pt idx="10">
                  <c:v>金融／保険／不動産（n=110）</c:v>
                </c:pt>
                <c:pt idx="11">
                  <c:v>印刷／製版（n=62）</c:v>
                </c:pt>
                <c:pt idx="12">
                  <c:v>通信／放送（n=226）</c:v>
                </c:pt>
                <c:pt idx="13">
                  <c:v>教育／研究（n=86）</c:v>
                </c:pt>
                <c:pt idx="14">
                  <c:v>公共サービス（n=103）</c:v>
                </c:pt>
                <c:pt idx="15">
                  <c:v>その他（n=110）</c:v>
                </c:pt>
              </c:strCache>
            </c:strRef>
          </c:cat>
          <c:val>
            <c:numRef>
              <c:f>'8-5・6-1事業形態・事業分野'!$AH$7:$AH$22</c:f>
              <c:numCache>
                <c:formatCode>0.0%</c:formatCode>
                <c:ptCount val="16"/>
                <c:pt idx="0">
                  <c:v>5.1470588235294115E-2</c:v>
                </c:pt>
                <c:pt idx="1">
                  <c:v>5.5944055944055944E-2</c:v>
                </c:pt>
                <c:pt idx="2">
                  <c:v>6.1224489795918366E-2</c:v>
                </c:pt>
                <c:pt idx="3">
                  <c:v>3.7974683544303799E-2</c:v>
                </c:pt>
                <c:pt idx="4">
                  <c:v>6.1538461538461542E-2</c:v>
                </c:pt>
                <c:pt idx="5">
                  <c:v>7.5593952483801297E-2</c:v>
                </c:pt>
                <c:pt idx="6">
                  <c:v>3.825136612021858E-2</c:v>
                </c:pt>
                <c:pt idx="7">
                  <c:v>3.0674846625766871E-2</c:v>
                </c:pt>
                <c:pt idx="8">
                  <c:v>5.7142857142857141E-2</c:v>
                </c:pt>
                <c:pt idx="9">
                  <c:v>1.2195121951219513E-2</c:v>
                </c:pt>
                <c:pt idx="10">
                  <c:v>4.5454545454545456E-2</c:v>
                </c:pt>
                <c:pt idx="11">
                  <c:v>4.8387096774193547E-2</c:v>
                </c:pt>
                <c:pt idx="12">
                  <c:v>4.4247787610619468E-2</c:v>
                </c:pt>
                <c:pt idx="13">
                  <c:v>5.8139534883720929E-2</c:v>
                </c:pt>
                <c:pt idx="14">
                  <c:v>1.9417475728155338E-2</c:v>
                </c:pt>
                <c:pt idx="15">
                  <c:v>0.1</c:v>
                </c:pt>
              </c:numCache>
            </c:numRef>
          </c:val>
          <c:extLst>
            <c:ext xmlns:c16="http://schemas.microsoft.com/office/drawing/2014/chart" uri="{C3380CC4-5D6E-409C-BE32-E72D297353CC}">
              <c16:uniqueId val="{00000005-6242-40E8-8DC8-F6B0CF7979CF}"/>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7692093330780918"/>
          <c:w val="0.79044755255275234"/>
          <c:h val="9.935520922146880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17969126803616"/>
          <c:y val="0.14237671761618034"/>
          <c:w val="0.76036994482280418"/>
          <c:h val="0.65331528871391076"/>
        </c:manualLayout>
      </c:layout>
      <c:barChart>
        <c:barDir val="bar"/>
        <c:grouping val="stacked"/>
        <c:varyColors val="0"/>
        <c:ser>
          <c:idx val="0"/>
          <c:order val="0"/>
          <c:tx>
            <c:strRef>
              <c:f>'8-7事業形態・提供製品・サービス提供先別'!$L$5</c:f>
              <c:strCache>
                <c:ptCount val="1"/>
                <c:pt idx="0">
                  <c:v>プロダクト提供型の事業が中心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'8-7事業形態・提供製品・サービス提供先別'!$K$7:$K$9</c:f>
              <c:strCache>
                <c:ptCount val="3"/>
                <c:pt idx="0">
                  <c:v>B2C中心（n=150）</c:v>
                </c:pt>
                <c:pt idx="1">
                  <c:v>B2C、B2B半々（n=68）</c:v>
                </c:pt>
                <c:pt idx="2">
                  <c:v>B2B中心（n=878）</c:v>
                </c:pt>
              </c:strCache>
            </c:strRef>
          </c:cat>
          <c:val>
            <c:numRef>
              <c:f>'8-7事業形態・提供製品・サービス提供先別'!$L$7:$L$9</c:f>
              <c:numCache>
                <c:formatCode>0.0%</c:formatCode>
                <c:ptCount val="3"/>
                <c:pt idx="0">
                  <c:v>0.33333333333333331</c:v>
                </c:pt>
                <c:pt idx="1">
                  <c:v>0.23529411764705882</c:v>
                </c:pt>
                <c:pt idx="2">
                  <c:v>0.34851936218678814</c:v>
                </c:pt>
              </c:numCache>
            </c:numRef>
          </c:val>
          <c:extLst>
            <c:ext xmlns:c16="http://schemas.microsoft.com/office/drawing/2014/chart" uri="{C3380CC4-5D6E-409C-BE32-E72D297353CC}">
              <c16:uniqueId val="{00000000-EA72-43F0-9A80-D4F2DB41544B}"/>
            </c:ext>
          </c:extLst>
        </c:ser>
        <c:ser>
          <c:idx val="2"/>
          <c:order val="1"/>
          <c:tx>
            <c:strRef>
              <c:f>'8-7事業形態・提供製品・サービス提供先別'!$M$5</c:f>
              <c:strCache>
                <c:ptCount val="1"/>
                <c:pt idx="0">
                  <c:v>どちらかというとプロダクト提供型の事業が多い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'8-7事業形態・提供製品・サービス提供先別'!$K$7:$K$9</c:f>
              <c:strCache>
                <c:ptCount val="3"/>
                <c:pt idx="0">
                  <c:v>B2C中心（n=150）</c:v>
                </c:pt>
                <c:pt idx="1">
                  <c:v>B2C、B2B半々（n=68）</c:v>
                </c:pt>
                <c:pt idx="2">
                  <c:v>B2B中心（n=878）</c:v>
                </c:pt>
              </c:strCache>
            </c:strRef>
          </c:cat>
          <c:val>
            <c:numRef>
              <c:f>'8-7事業形態・提供製品・サービス提供先別'!$M$7:$M$9</c:f>
              <c:numCache>
                <c:formatCode>0.0%</c:formatCode>
                <c:ptCount val="3"/>
                <c:pt idx="0">
                  <c:v>0.22666666666666666</c:v>
                </c:pt>
                <c:pt idx="1">
                  <c:v>0.26470588235294118</c:v>
                </c:pt>
                <c:pt idx="2">
                  <c:v>0.18451025056947609</c:v>
                </c:pt>
              </c:numCache>
            </c:numRef>
          </c:val>
          <c:extLst>
            <c:ext xmlns:c16="http://schemas.microsoft.com/office/drawing/2014/chart" uri="{C3380CC4-5D6E-409C-BE32-E72D297353CC}">
              <c16:uniqueId val="{00000001-EA72-43F0-9A80-D4F2DB41544B}"/>
            </c:ext>
          </c:extLst>
        </c:ser>
        <c:ser>
          <c:idx val="1"/>
          <c:order val="2"/>
          <c:tx>
            <c:strRef>
              <c:f>'8-7事業形態・提供製品・サービス提供先別'!$N$5</c:f>
              <c:strCache>
                <c:ptCount val="1"/>
                <c:pt idx="0">
                  <c:v>プロダクト提供型とサービス提供型ほぼ半々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'8-7事業形態・提供製品・サービス提供先別'!$K$7:$K$9</c:f>
              <c:strCache>
                <c:ptCount val="3"/>
                <c:pt idx="0">
                  <c:v>B2C中心（n=150）</c:v>
                </c:pt>
                <c:pt idx="1">
                  <c:v>B2C、B2B半々（n=68）</c:v>
                </c:pt>
                <c:pt idx="2">
                  <c:v>B2B中心（n=878）</c:v>
                </c:pt>
              </c:strCache>
            </c:strRef>
          </c:cat>
          <c:val>
            <c:numRef>
              <c:f>'8-7事業形態・提供製品・サービス提供先別'!$N$7:$N$9</c:f>
              <c:numCache>
                <c:formatCode>0.0%</c:formatCode>
                <c:ptCount val="3"/>
                <c:pt idx="0">
                  <c:v>0.13333333333333333</c:v>
                </c:pt>
                <c:pt idx="1">
                  <c:v>0.23529411764705882</c:v>
                </c:pt>
                <c:pt idx="2">
                  <c:v>0.11161731207289294</c:v>
                </c:pt>
              </c:numCache>
            </c:numRef>
          </c:val>
          <c:extLst>
            <c:ext xmlns:c16="http://schemas.microsoft.com/office/drawing/2014/chart" uri="{C3380CC4-5D6E-409C-BE32-E72D297353CC}">
              <c16:uniqueId val="{00000002-EA72-43F0-9A80-D4F2DB41544B}"/>
            </c:ext>
          </c:extLst>
        </c:ser>
        <c:ser>
          <c:idx val="3"/>
          <c:order val="3"/>
          <c:tx>
            <c:strRef>
              <c:f>'8-7事業形態・提供製品・サービス提供先別'!$O$5</c:f>
              <c:strCache>
                <c:ptCount val="1"/>
                <c:pt idx="0">
                  <c:v>どちらかというとサービス提供型の事業が多い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'8-7事業形態・提供製品・サービス提供先別'!$K$7:$K$9</c:f>
              <c:strCache>
                <c:ptCount val="3"/>
                <c:pt idx="0">
                  <c:v>B2C中心（n=150）</c:v>
                </c:pt>
                <c:pt idx="1">
                  <c:v>B2C、B2B半々（n=68）</c:v>
                </c:pt>
                <c:pt idx="2">
                  <c:v>B2B中心（n=878）</c:v>
                </c:pt>
              </c:strCache>
            </c:strRef>
          </c:cat>
          <c:val>
            <c:numRef>
              <c:f>'8-7事業形態・提供製品・サービス提供先別'!$O$7:$O$9</c:f>
              <c:numCache>
                <c:formatCode>0.0%</c:formatCode>
                <c:ptCount val="3"/>
                <c:pt idx="0">
                  <c:v>0.08</c:v>
                </c:pt>
                <c:pt idx="1">
                  <c:v>0.11764705882352941</c:v>
                </c:pt>
                <c:pt idx="2">
                  <c:v>0.12414578587699317</c:v>
                </c:pt>
              </c:numCache>
            </c:numRef>
          </c:val>
          <c:extLst>
            <c:ext xmlns:c16="http://schemas.microsoft.com/office/drawing/2014/chart" uri="{C3380CC4-5D6E-409C-BE32-E72D297353CC}">
              <c16:uniqueId val="{00000003-EA72-43F0-9A80-D4F2DB41544B}"/>
            </c:ext>
          </c:extLst>
        </c:ser>
        <c:ser>
          <c:idx val="4"/>
          <c:order val="4"/>
          <c:tx>
            <c:strRef>
              <c:f>'8-7事業形態・提供製品・サービス提供先別'!$P$5</c:f>
              <c:strCache>
                <c:ptCount val="1"/>
                <c:pt idx="0">
                  <c:v>サービス提供型の事業が中心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'8-7事業形態・提供製品・サービス提供先別'!$K$7:$K$9</c:f>
              <c:strCache>
                <c:ptCount val="3"/>
                <c:pt idx="0">
                  <c:v>B2C中心（n=150）</c:v>
                </c:pt>
                <c:pt idx="1">
                  <c:v>B2C、B2B半々（n=68）</c:v>
                </c:pt>
                <c:pt idx="2">
                  <c:v>B2B中心（n=878）</c:v>
                </c:pt>
              </c:strCache>
            </c:strRef>
          </c:cat>
          <c:val>
            <c:numRef>
              <c:f>'8-7事業形態・提供製品・サービス提供先別'!$P$7:$P$9</c:f>
              <c:numCache>
                <c:formatCode>0.0%</c:formatCode>
                <c:ptCount val="3"/>
                <c:pt idx="0">
                  <c:v>0.18666666666666668</c:v>
                </c:pt>
                <c:pt idx="1">
                  <c:v>0.13235294117647059</c:v>
                </c:pt>
                <c:pt idx="2">
                  <c:v>0.20159453302961275</c:v>
                </c:pt>
              </c:numCache>
            </c:numRef>
          </c:val>
          <c:extLst>
            <c:ext xmlns:c16="http://schemas.microsoft.com/office/drawing/2014/chart" uri="{C3380CC4-5D6E-409C-BE32-E72D297353CC}">
              <c16:uniqueId val="{00000004-EA72-43F0-9A80-D4F2DB41544B}"/>
            </c:ext>
          </c:extLst>
        </c:ser>
        <c:ser>
          <c:idx val="5"/>
          <c:order val="5"/>
          <c:tx>
            <c:strRef>
              <c:f>'8-7事業形態・提供製品・サービス提供先別'!$Q$5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'8-7事業形態・提供製品・サービス提供先別'!$K$7:$K$9</c:f>
              <c:strCache>
                <c:ptCount val="3"/>
                <c:pt idx="0">
                  <c:v>B2C中心（n=150）</c:v>
                </c:pt>
                <c:pt idx="1">
                  <c:v>B2C、B2B半々（n=68）</c:v>
                </c:pt>
                <c:pt idx="2">
                  <c:v>B2B中心（n=878）</c:v>
                </c:pt>
              </c:strCache>
            </c:strRef>
          </c:cat>
          <c:val>
            <c:numRef>
              <c:f>'8-7事業形態・提供製品・サービス提供先別'!$Q$7:$Q$9</c:f>
              <c:numCache>
                <c:formatCode>0.0%</c:formatCode>
                <c:ptCount val="3"/>
                <c:pt idx="0">
                  <c:v>0.04</c:v>
                </c:pt>
                <c:pt idx="1">
                  <c:v>1.4705882352941176E-2</c:v>
                </c:pt>
                <c:pt idx="2">
                  <c:v>2.9612756264236904E-2</c:v>
                </c:pt>
              </c:numCache>
            </c:numRef>
          </c:val>
          <c:extLst>
            <c:ext xmlns:c16="http://schemas.microsoft.com/office/drawing/2014/chart" uri="{C3380CC4-5D6E-409C-BE32-E72D297353CC}">
              <c16:uniqueId val="{00000005-EA72-43F0-9A80-D4F2DB41544B}"/>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5997948139218754"/>
          <c:y val="0.83013090551181101"/>
          <c:w val="0.82569670647846549"/>
          <c:h val="0.149779527559055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8.6520307683362066E-2"/>
          <c:w val="0.67023392567732309"/>
          <c:h val="0.72979590853841003"/>
        </c:manualLayout>
      </c:layout>
      <c:barChart>
        <c:barDir val="bar"/>
        <c:grouping val="stacked"/>
        <c:varyColors val="0"/>
        <c:ser>
          <c:idx val="0"/>
          <c:order val="0"/>
          <c:tx>
            <c:strRef>
              <c:f>'2-2従業員数・位置づけ'!$R$5</c:f>
              <c:strCache>
                <c:ptCount val="1"/>
                <c:pt idx="0">
                  <c:v>1～5人</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'2-2従業員数・位置づけ'!$Q$6:$Q$10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'2-2従業員数・位置づけ'!$R$6:$R$10</c:f>
              <c:numCache>
                <c:formatCode>0.0%</c:formatCode>
                <c:ptCount val="5"/>
                <c:pt idx="0">
                  <c:v>7.3846153846153853E-2</c:v>
                </c:pt>
                <c:pt idx="1">
                  <c:v>0.14606741573033707</c:v>
                </c:pt>
                <c:pt idx="2">
                  <c:v>0.21134020618556701</c:v>
                </c:pt>
                <c:pt idx="3">
                  <c:v>0.16237113402061856</c:v>
                </c:pt>
                <c:pt idx="4">
                  <c:v>0.15</c:v>
                </c:pt>
              </c:numCache>
            </c:numRef>
          </c:val>
          <c:extLst>
            <c:ext xmlns:c16="http://schemas.microsoft.com/office/drawing/2014/chart" uri="{C3380CC4-5D6E-409C-BE32-E72D297353CC}">
              <c16:uniqueId val="{00000000-F5D5-4D8D-B18C-7AE5048A7164}"/>
            </c:ext>
          </c:extLst>
        </c:ser>
        <c:ser>
          <c:idx val="2"/>
          <c:order val="1"/>
          <c:tx>
            <c:strRef>
              <c:f>'2-2従業員数・位置づけ'!$S$5</c:f>
              <c:strCache>
                <c:ptCount val="1"/>
                <c:pt idx="0">
                  <c:v>6～10人</c:v>
                </c:pt>
              </c:strCache>
            </c:strRef>
          </c:tx>
          <c:spPr>
            <a:solidFill>
              <a:schemeClr val="accent5">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'2-2従業員数・位置づけ'!$Q$6:$Q$10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'2-2従業員数・位置づけ'!$S$6:$S$10</c:f>
              <c:numCache>
                <c:formatCode>0.0%</c:formatCode>
                <c:ptCount val="5"/>
                <c:pt idx="0">
                  <c:v>6.4615384615384616E-2</c:v>
                </c:pt>
                <c:pt idx="1">
                  <c:v>0.10861423220973783</c:v>
                </c:pt>
                <c:pt idx="2">
                  <c:v>0.13402061855670103</c:v>
                </c:pt>
                <c:pt idx="3">
                  <c:v>0.1056701030927835</c:v>
                </c:pt>
                <c:pt idx="4">
                  <c:v>0.1</c:v>
                </c:pt>
              </c:numCache>
            </c:numRef>
          </c:val>
          <c:extLst>
            <c:ext xmlns:c16="http://schemas.microsoft.com/office/drawing/2014/chart" uri="{C3380CC4-5D6E-409C-BE32-E72D297353CC}">
              <c16:uniqueId val="{00000001-F5D5-4D8D-B18C-7AE5048A7164}"/>
            </c:ext>
          </c:extLst>
        </c:ser>
        <c:ser>
          <c:idx val="1"/>
          <c:order val="2"/>
          <c:tx>
            <c:strRef>
              <c:f>'2-2従業員数・位置づけ'!$T$5</c:f>
              <c:strCache>
                <c:ptCount val="1"/>
                <c:pt idx="0">
                  <c:v>11～20人</c:v>
                </c:pt>
              </c:strCache>
            </c:strRef>
          </c:tx>
          <c:spPr>
            <a:solidFill>
              <a:schemeClr val="accent5">
                <a:lumMod val="20000"/>
                <a:lumOff val="8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'2-2従業員数・位置づけ'!$Q$6:$Q$10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'2-2従業員数・位置づけ'!$T$6:$T$10</c:f>
              <c:numCache>
                <c:formatCode>0.0%</c:formatCode>
                <c:ptCount val="5"/>
                <c:pt idx="0">
                  <c:v>8.3076923076923076E-2</c:v>
                </c:pt>
                <c:pt idx="1">
                  <c:v>0.14232209737827714</c:v>
                </c:pt>
                <c:pt idx="2">
                  <c:v>0.1134020618556701</c:v>
                </c:pt>
                <c:pt idx="3">
                  <c:v>0.12628865979381443</c:v>
                </c:pt>
                <c:pt idx="4">
                  <c:v>0.125</c:v>
                </c:pt>
              </c:numCache>
            </c:numRef>
          </c:val>
          <c:extLst>
            <c:ext xmlns:c16="http://schemas.microsoft.com/office/drawing/2014/chart" uri="{C3380CC4-5D6E-409C-BE32-E72D297353CC}">
              <c16:uniqueId val="{00000002-F5D5-4D8D-B18C-7AE5048A7164}"/>
            </c:ext>
          </c:extLst>
        </c:ser>
        <c:ser>
          <c:idx val="3"/>
          <c:order val="3"/>
          <c:tx>
            <c:strRef>
              <c:f>'2-2従業員数・位置づけ'!$U$5</c:f>
              <c:strCache>
                <c:ptCount val="1"/>
                <c:pt idx="0">
                  <c:v>21～30人</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'2-2従業員数・位置づけ'!$Q$6:$Q$10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'2-2従業員数・位置づけ'!$U$6:$U$10</c:f>
              <c:numCache>
                <c:formatCode>0.0%</c:formatCode>
                <c:ptCount val="5"/>
                <c:pt idx="0">
                  <c:v>8.615384615384615E-2</c:v>
                </c:pt>
                <c:pt idx="1">
                  <c:v>5.6179775280898875E-2</c:v>
                </c:pt>
                <c:pt idx="2">
                  <c:v>0.10824742268041238</c:v>
                </c:pt>
                <c:pt idx="3">
                  <c:v>8.505154639175258E-2</c:v>
                </c:pt>
                <c:pt idx="4">
                  <c:v>7.4999999999999997E-2</c:v>
                </c:pt>
              </c:numCache>
            </c:numRef>
          </c:val>
          <c:extLst>
            <c:ext xmlns:c16="http://schemas.microsoft.com/office/drawing/2014/chart" uri="{C3380CC4-5D6E-409C-BE32-E72D297353CC}">
              <c16:uniqueId val="{00000003-F5D5-4D8D-B18C-7AE5048A7164}"/>
            </c:ext>
          </c:extLst>
        </c:ser>
        <c:ser>
          <c:idx val="4"/>
          <c:order val="4"/>
          <c:tx>
            <c:strRef>
              <c:f>'2-2従業員数・位置づけ'!$V$5</c:f>
              <c:strCache>
                <c:ptCount val="1"/>
                <c:pt idx="0">
                  <c:v>31～50人</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'2-2従業員数・位置づけ'!$Q$6:$Q$10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'2-2従業員数・位置づけ'!$V$6:$V$10</c:f>
              <c:numCache>
                <c:formatCode>0.0%</c:formatCode>
                <c:ptCount val="5"/>
                <c:pt idx="0">
                  <c:v>0.14769230769230771</c:v>
                </c:pt>
                <c:pt idx="1">
                  <c:v>0.10112359550561797</c:v>
                </c:pt>
                <c:pt idx="2">
                  <c:v>0.12371134020618557</c:v>
                </c:pt>
                <c:pt idx="3">
                  <c:v>0.16237113402061856</c:v>
                </c:pt>
                <c:pt idx="4">
                  <c:v>0.125</c:v>
                </c:pt>
              </c:numCache>
            </c:numRef>
          </c:val>
          <c:extLst>
            <c:ext xmlns:c16="http://schemas.microsoft.com/office/drawing/2014/chart" uri="{C3380CC4-5D6E-409C-BE32-E72D297353CC}">
              <c16:uniqueId val="{00000004-F5D5-4D8D-B18C-7AE5048A7164}"/>
            </c:ext>
          </c:extLst>
        </c:ser>
        <c:ser>
          <c:idx val="5"/>
          <c:order val="5"/>
          <c:tx>
            <c:strRef>
              <c:f>'2-2従業員数・位置づけ'!$W$5</c:f>
              <c:strCache>
                <c:ptCount val="1"/>
                <c:pt idx="0">
                  <c:v>51～100人</c:v>
                </c:pt>
              </c:strCache>
            </c:strRef>
          </c:tx>
          <c:spPr>
            <a:solidFill>
              <a:schemeClr val="accent6">
                <a:lumMod val="20000"/>
                <a:lumOff val="8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'2-2従業員数・位置づけ'!$Q$6:$Q$10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'2-2従業員数・位置づけ'!$W$6:$W$10</c:f>
              <c:numCache>
                <c:formatCode>0.0%</c:formatCode>
                <c:ptCount val="5"/>
                <c:pt idx="0">
                  <c:v>0.11692307692307692</c:v>
                </c:pt>
                <c:pt idx="1">
                  <c:v>0.1348314606741573</c:v>
                </c:pt>
                <c:pt idx="2">
                  <c:v>0.1134020618556701</c:v>
                </c:pt>
                <c:pt idx="3">
                  <c:v>0.15206185567010308</c:v>
                </c:pt>
                <c:pt idx="4">
                  <c:v>0.15</c:v>
                </c:pt>
              </c:numCache>
            </c:numRef>
          </c:val>
          <c:extLst>
            <c:ext xmlns:c16="http://schemas.microsoft.com/office/drawing/2014/chart" uri="{C3380CC4-5D6E-409C-BE32-E72D297353CC}">
              <c16:uniqueId val="{00000005-F5D5-4D8D-B18C-7AE5048A7164}"/>
            </c:ext>
          </c:extLst>
        </c:ser>
        <c:ser>
          <c:idx val="6"/>
          <c:order val="6"/>
          <c:tx>
            <c:strRef>
              <c:f>'2-2従業員数・位置づけ'!$X$5</c:f>
              <c:strCache>
                <c:ptCount val="1"/>
                <c:pt idx="0">
                  <c:v>101～200人</c:v>
                </c:pt>
              </c:strCache>
            </c:strRef>
          </c:tx>
          <c:spPr>
            <a:solidFill>
              <a:schemeClr val="accent4">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'2-2従業員数・位置づけ'!$Q$6:$Q$10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'2-2従業員数・位置づけ'!$X$6:$X$10</c:f>
              <c:numCache>
                <c:formatCode>0.0%</c:formatCode>
                <c:ptCount val="5"/>
                <c:pt idx="0">
                  <c:v>0.12615384615384614</c:v>
                </c:pt>
                <c:pt idx="1">
                  <c:v>0.10861423220973783</c:v>
                </c:pt>
                <c:pt idx="2">
                  <c:v>7.7319587628865982E-2</c:v>
                </c:pt>
                <c:pt idx="3">
                  <c:v>7.4742268041237112E-2</c:v>
                </c:pt>
                <c:pt idx="4">
                  <c:v>0.125</c:v>
                </c:pt>
              </c:numCache>
            </c:numRef>
          </c:val>
          <c:extLst>
            <c:ext xmlns:c16="http://schemas.microsoft.com/office/drawing/2014/chart" uri="{C3380CC4-5D6E-409C-BE32-E72D297353CC}">
              <c16:uniqueId val="{00000006-F5D5-4D8D-B18C-7AE5048A7164}"/>
            </c:ext>
          </c:extLst>
        </c:ser>
        <c:ser>
          <c:idx val="7"/>
          <c:order val="7"/>
          <c:tx>
            <c:strRef>
              <c:f>'2-2従業員数・位置づけ'!$Y$5</c:f>
              <c:strCache>
                <c:ptCount val="1"/>
                <c:pt idx="0">
                  <c:v>201～300人</c:v>
                </c:pt>
              </c:strCache>
            </c:strRef>
          </c:tx>
          <c:spPr>
            <a:solidFill>
              <a:schemeClr val="accent4">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'2-2従業員数・位置づけ'!$Q$6:$Q$10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'2-2従業員数・位置づけ'!$Y$6:$Y$10</c:f>
              <c:numCache>
                <c:formatCode>0.0%</c:formatCode>
                <c:ptCount val="5"/>
                <c:pt idx="0">
                  <c:v>7.3846153846153853E-2</c:v>
                </c:pt>
                <c:pt idx="1">
                  <c:v>4.1198501872659173E-2</c:v>
                </c:pt>
                <c:pt idx="2">
                  <c:v>4.6391752577319589E-2</c:v>
                </c:pt>
                <c:pt idx="3">
                  <c:v>4.6391752577319589E-2</c:v>
                </c:pt>
                <c:pt idx="4">
                  <c:v>0.1</c:v>
                </c:pt>
              </c:numCache>
            </c:numRef>
          </c:val>
          <c:extLst>
            <c:ext xmlns:c16="http://schemas.microsoft.com/office/drawing/2014/chart" uri="{C3380CC4-5D6E-409C-BE32-E72D297353CC}">
              <c16:uniqueId val="{00000007-F5D5-4D8D-B18C-7AE5048A7164}"/>
            </c:ext>
          </c:extLst>
        </c:ser>
        <c:ser>
          <c:idx val="8"/>
          <c:order val="8"/>
          <c:tx>
            <c:strRef>
              <c:f>'2-2従業員数・位置づけ'!$Z$5</c:f>
              <c:strCache>
                <c:ptCount val="1"/>
                <c:pt idx="0">
                  <c:v>301人～1,000人</c:v>
                </c:pt>
              </c:strCache>
            </c:strRef>
          </c:tx>
          <c:spPr>
            <a:solidFill>
              <a:schemeClr val="accent4">
                <a:lumMod val="20000"/>
                <a:lumOff val="80000"/>
              </a:schemeClr>
            </a:solidFill>
            <a:ln>
              <a:solidFill>
                <a:schemeClr val="tx1"/>
              </a:solid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8-F5D5-4D8D-B18C-7AE5048A7164}"/>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'2-2従業員数・位置づけ'!$Q$6:$Q$10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'2-2従業員数・位置づけ'!$Z$6:$Z$10</c:f>
              <c:numCache>
                <c:formatCode>0.0%</c:formatCode>
                <c:ptCount val="5"/>
                <c:pt idx="0">
                  <c:v>0.11384615384615385</c:v>
                </c:pt>
                <c:pt idx="1">
                  <c:v>9.7378277153558054E-2</c:v>
                </c:pt>
                <c:pt idx="2">
                  <c:v>4.1237113402061855E-2</c:v>
                </c:pt>
                <c:pt idx="3">
                  <c:v>6.7010309278350513E-2</c:v>
                </c:pt>
                <c:pt idx="4">
                  <c:v>0</c:v>
                </c:pt>
              </c:numCache>
            </c:numRef>
          </c:val>
          <c:extLst>
            <c:ext xmlns:c16="http://schemas.microsoft.com/office/drawing/2014/chart" uri="{C3380CC4-5D6E-409C-BE32-E72D297353CC}">
              <c16:uniqueId val="{00000009-F5D5-4D8D-B18C-7AE5048A7164}"/>
            </c:ext>
          </c:extLst>
        </c:ser>
        <c:ser>
          <c:idx val="9"/>
          <c:order val="9"/>
          <c:tx>
            <c:strRef>
              <c:f>'2-2従業員数・位置づけ'!$AA$5</c:f>
              <c:strCache>
                <c:ptCount val="1"/>
                <c:pt idx="0">
                  <c:v>1,001～5,000人</c:v>
                </c:pt>
              </c:strCache>
            </c:strRef>
          </c:tx>
          <c:spPr>
            <a:solidFill>
              <a:schemeClr val="accent2">
                <a:lumMod val="60000"/>
                <a:lumOff val="40000"/>
              </a:schemeClr>
            </a:solidFill>
            <a:ln>
              <a:solidFill>
                <a:schemeClr val="tx1"/>
              </a:solid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5D5-4D8D-B18C-7AE5048A7164}"/>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5D5-4D8D-B18C-7AE5048A7164}"/>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'2-2従業員数・位置づけ'!$Q$6:$Q$10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'2-2従業員数・位置づけ'!$AA$6:$AA$10</c:f>
              <c:numCache>
                <c:formatCode>0.0%</c:formatCode>
                <c:ptCount val="5"/>
                <c:pt idx="0">
                  <c:v>0.08</c:v>
                </c:pt>
                <c:pt idx="1">
                  <c:v>4.1198501872659173E-2</c:v>
                </c:pt>
                <c:pt idx="2">
                  <c:v>2.0618556701030927E-2</c:v>
                </c:pt>
                <c:pt idx="3">
                  <c:v>1.5463917525773196E-2</c:v>
                </c:pt>
                <c:pt idx="4">
                  <c:v>0.05</c:v>
                </c:pt>
              </c:numCache>
            </c:numRef>
          </c:val>
          <c:extLst>
            <c:ext xmlns:c16="http://schemas.microsoft.com/office/drawing/2014/chart" uri="{C3380CC4-5D6E-409C-BE32-E72D297353CC}">
              <c16:uniqueId val="{0000000C-F5D5-4D8D-B18C-7AE5048A7164}"/>
            </c:ext>
          </c:extLst>
        </c:ser>
        <c:ser>
          <c:idx val="10"/>
          <c:order val="10"/>
          <c:tx>
            <c:strRef>
              <c:f>'2-2従業員数・位置づけ'!$AB$5</c:f>
              <c:strCache>
                <c:ptCount val="1"/>
                <c:pt idx="0">
                  <c:v>5,001～10,000人</c:v>
                </c:pt>
              </c:strCache>
            </c:strRef>
          </c:tx>
          <c:spPr>
            <a:solidFill>
              <a:schemeClr val="accent2">
                <a:lumMod val="40000"/>
                <a:lumOff val="60000"/>
              </a:schemeClr>
            </a:solidFill>
            <a:ln>
              <a:solidFill>
                <a:schemeClr val="tx1"/>
              </a:solid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25-461D-8A64-7B74C5F3C9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'2-2従業員数・位置づけ'!$Q$6:$Q$10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'2-2従業員数・位置づけ'!$AB$6:$AB$10</c:f>
              <c:numCache>
                <c:formatCode>0.0%</c:formatCode>
                <c:ptCount val="5"/>
                <c:pt idx="0">
                  <c:v>1.8461538461538463E-2</c:v>
                </c:pt>
                <c:pt idx="1">
                  <c:v>0</c:v>
                </c:pt>
                <c:pt idx="2">
                  <c:v>0</c:v>
                </c:pt>
                <c:pt idx="3">
                  <c:v>0</c:v>
                </c:pt>
                <c:pt idx="4">
                  <c:v>0</c:v>
                </c:pt>
              </c:numCache>
            </c:numRef>
          </c:val>
          <c:extLst>
            <c:ext xmlns:c16="http://schemas.microsoft.com/office/drawing/2014/chart" uri="{C3380CC4-5D6E-409C-BE32-E72D297353CC}">
              <c16:uniqueId val="{0000000D-F5D5-4D8D-B18C-7AE5048A7164}"/>
            </c:ext>
          </c:extLst>
        </c:ser>
        <c:ser>
          <c:idx val="11"/>
          <c:order val="11"/>
          <c:tx>
            <c:strRef>
              <c:f>'2-2従業員数・位置づけ'!$AC$5</c:f>
              <c:strCache>
                <c:ptCount val="1"/>
                <c:pt idx="0">
                  <c:v>10,001人以上</c:v>
                </c:pt>
              </c:strCache>
            </c:strRef>
          </c:tx>
          <c:spPr>
            <a:solidFill>
              <a:schemeClr val="accent2">
                <a:lumMod val="20000"/>
                <a:lumOff val="80000"/>
              </a:schemeClr>
            </a:solidFill>
            <a:ln>
              <a:solidFill>
                <a:schemeClr val="tx1"/>
              </a:solidFill>
            </a:ln>
            <a:effectLst/>
          </c:spPr>
          <c:invertIfNegative val="0"/>
          <c:dLbls>
            <c:dLbl>
              <c:idx val="0"/>
              <c:layout>
                <c:manualLayout>
                  <c:x val="3.067291422673764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25-461D-8A64-7B74C5F3C982}"/>
                </c:ext>
              </c:extLst>
            </c:dLbl>
            <c:dLbl>
              <c:idx val="1"/>
              <c:layout>
                <c:manualLayout>
                  <c:x val="3.4455605082606547E-2"/>
                  <c:y val="2.2769644275067655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3.379132717312263E-2"/>
                      <c:h val="3.7807595475007172E-2"/>
                    </c:manualLayout>
                  </c15:layout>
                </c:ext>
                <c:ext xmlns:c16="http://schemas.microsoft.com/office/drawing/2014/chart" uri="{C3380CC4-5D6E-409C-BE32-E72D297353CC}">
                  <c16:uniqueId val="{00000000-F725-461D-8A64-7B74C5F3C982}"/>
                </c:ext>
              </c:extLst>
            </c:dLbl>
            <c:dLbl>
              <c:idx val="2"/>
              <c:layout>
                <c:manualLayout>
                  <c:x val="2.1726647577272499E-2"/>
                  <c:y val="-2.27669550528781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EC-468E-82C2-12460E7582A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'2-2従業員数・位置づけ'!$Q$6:$Q$10</c:f>
              <c:strCache>
                <c:ptCount val="5"/>
                <c:pt idx="0">
                  <c:v>A:ユーザー企業（n=325）</c:v>
                </c:pt>
                <c:pt idx="1">
                  <c:v>B:メーカー企業（n=267）</c:v>
                </c:pt>
                <c:pt idx="2">
                  <c:v>C:サブシステム提供企業（n=194）</c:v>
                </c:pt>
                <c:pt idx="3">
                  <c:v>D:サービス提供企業（n=388）</c:v>
                </c:pt>
                <c:pt idx="4">
                  <c:v>E:その他（n=40）</c:v>
                </c:pt>
              </c:strCache>
            </c:strRef>
          </c:cat>
          <c:val>
            <c:numRef>
              <c:f>'2-2従業員数・位置づけ'!$AC$6:$AC$10</c:f>
              <c:numCache>
                <c:formatCode>0.0%</c:formatCode>
                <c:ptCount val="5"/>
                <c:pt idx="0">
                  <c:v>1.5384615384615385E-2</c:v>
                </c:pt>
                <c:pt idx="1">
                  <c:v>2.247191011235955E-2</c:v>
                </c:pt>
                <c:pt idx="2">
                  <c:v>1.0309278350515464E-2</c:v>
                </c:pt>
                <c:pt idx="3">
                  <c:v>2.5773195876288659E-3</c:v>
                </c:pt>
                <c:pt idx="4">
                  <c:v>0</c:v>
                </c:pt>
              </c:numCache>
            </c:numRef>
          </c:val>
          <c:extLst>
            <c:ext xmlns:c16="http://schemas.microsoft.com/office/drawing/2014/chart" uri="{C3380CC4-5D6E-409C-BE32-E72D297353CC}">
              <c16:uniqueId val="{0000000E-F5D5-4D8D-B18C-7AE5048A7164}"/>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952973544973545"/>
          <c:y val="0.82924880952380953"/>
          <c:w val="0.76059576719576716"/>
          <c:h val="0.155632142857142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17969126803616"/>
          <c:y val="0.14237671761618034"/>
          <c:w val="0.76036994482280418"/>
          <c:h val="0.65331528871391076"/>
        </c:manualLayout>
      </c:layout>
      <c:barChart>
        <c:barDir val="bar"/>
        <c:grouping val="stacked"/>
        <c:varyColors val="0"/>
        <c:ser>
          <c:idx val="0"/>
          <c:order val="0"/>
          <c:tx>
            <c:strRef>
              <c:f>'8-7事業形態・提供製品・サービス提供先別'!$AC$5</c:f>
              <c:strCache>
                <c:ptCount val="1"/>
                <c:pt idx="0">
                  <c:v>プロダクト提供型の事業が中心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'8-7事業形態・提供製品・サービス提供先別'!$AB$7:$AB$9</c:f>
              <c:strCache>
                <c:ptCount val="3"/>
                <c:pt idx="0">
                  <c:v>B2C中心（n=146）</c:v>
                </c:pt>
                <c:pt idx="1">
                  <c:v>B2C、B2B半々（n=66）</c:v>
                </c:pt>
                <c:pt idx="2">
                  <c:v>B2B中心（n=861）</c:v>
                </c:pt>
              </c:strCache>
            </c:strRef>
          </c:cat>
          <c:val>
            <c:numRef>
              <c:f>'8-7事業形態・提供製品・サービス提供先別'!$AC$7:$AC$9</c:f>
              <c:numCache>
                <c:formatCode>0.0%</c:formatCode>
                <c:ptCount val="3"/>
                <c:pt idx="0">
                  <c:v>0.23972602739726026</c:v>
                </c:pt>
                <c:pt idx="1">
                  <c:v>0.21212121212121213</c:v>
                </c:pt>
                <c:pt idx="2">
                  <c:v>0.24390243902439024</c:v>
                </c:pt>
              </c:numCache>
            </c:numRef>
          </c:val>
          <c:extLst>
            <c:ext xmlns:c16="http://schemas.microsoft.com/office/drawing/2014/chart" uri="{C3380CC4-5D6E-409C-BE32-E72D297353CC}">
              <c16:uniqueId val="{00000000-A8BB-47BE-AA0F-22349E6D8C70}"/>
            </c:ext>
          </c:extLst>
        </c:ser>
        <c:ser>
          <c:idx val="2"/>
          <c:order val="1"/>
          <c:tx>
            <c:strRef>
              <c:f>'8-7事業形態・提供製品・サービス提供先別'!$AD$5</c:f>
              <c:strCache>
                <c:ptCount val="1"/>
                <c:pt idx="0">
                  <c:v>どちらかというとプロダクト提供型の事業が多い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'8-7事業形態・提供製品・サービス提供先別'!$AB$7:$AB$9</c:f>
              <c:strCache>
                <c:ptCount val="3"/>
                <c:pt idx="0">
                  <c:v>B2C中心（n=146）</c:v>
                </c:pt>
                <c:pt idx="1">
                  <c:v>B2C、B2B半々（n=66）</c:v>
                </c:pt>
                <c:pt idx="2">
                  <c:v>B2B中心（n=861）</c:v>
                </c:pt>
              </c:strCache>
            </c:strRef>
          </c:cat>
          <c:val>
            <c:numRef>
              <c:f>'8-7事業形態・提供製品・サービス提供先別'!$AD$7:$AD$9</c:f>
              <c:numCache>
                <c:formatCode>0.0%</c:formatCode>
                <c:ptCount val="3"/>
                <c:pt idx="0">
                  <c:v>0.18493150684931506</c:v>
                </c:pt>
                <c:pt idx="1">
                  <c:v>0.22727272727272727</c:v>
                </c:pt>
                <c:pt idx="2">
                  <c:v>0.18466898954703834</c:v>
                </c:pt>
              </c:numCache>
            </c:numRef>
          </c:val>
          <c:extLst>
            <c:ext xmlns:c16="http://schemas.microsoft.com/office/drawing/2014/chart" uri="{C3380CC4-5D6E-409C-BE32-E72D297353CC}">
              <c16:uniqueId val="{00000001-A8BB-47BE-AA0F-22349E6D8C70}"/>
            </c:ext>
          </c:extLst>
        </c:ser>
        <c:ser>
          <c:idx val="1"/>
          <c:order val="2"/>
          <c:tx>
            <c:strRef>
              <c:f>'8-7事業形態・提供製品・サービス提供先別'!$AE$5</c:f>
              <c:strCache>
                <c:ptCount val="1"/>
                <c:pt idx="0">
                  <c:v>プロダクト提供型とサービス提供型ほぼ半々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'8-7事業形態・提供製品・サービス提供先別'!$AB$7:$AB$9</c:f>
              <c:strCache>
                <c:ptCount val="3"/>
                <c:pt idx="0">
                  <c:v>B2C中心（n=146）</c:v>
                </c:pt>
                <c:pt idx="1">
                  <c:v>B2C、B2B半々（n=66）</c:v>
                </c:pt>
                <c:pt idx="2">
                  <c:v>B2B中心（n=861）</c:v>
                </c:pt>
              </c:strCache>
            </c:strRef>
          </c:cat>
          <c:val>
            <c:numRef>
              <c:f>'8-7事業形態・提供製品・サービス提供先別'!$AE$7:$AE$9</c:f>
              <c:numCache>
                <c:formatCode>0.0%</c:formatCode>
                <c:ptCount val="3"/>
                <c:pt idx="0">
                  <c:v>0.21232876712328766</c:v>
                </c:pt>
                <c:pt idx="1">
                  <c:v>0.24242424242424243</c:v>
                </c:pt>
                <c:pt idx="2">
                  <c:v>0.26364692218350755</c:v>
                </c:pt>
              </c:numCache>
            </c:numRef>
          </c:val>
          <c:extLst>
            <c:ext xmlns:c16="http://schemas.microsoft.com/office/drawing/2014/chart" uri="{C3380CC4-5D6E-409C-BE32-E72D297353CC}">
              <c16:uniqueId val="{00000002-A8BB-47BE-AA0F-22349E6D8C70}"/>
            </c:ext>
          </c:extLst>
        </c:ser>
        <c:ser>
          <c:idx val="3"/>
          <c:order val="3"/>
          <c:tx>
            <c:strRef>
              <c:f>'8-7事業形態・提供製品・サービス提供先別'!$AF$5</c:f>
              <c:strCache>
                <c:ptCount val="1"/>
                <c:pt idx="0">
                  <c:v>どちらかというとサービス提供型の事業が多い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'8-7事業形態・提供製品・サービス提供先別'!$AB$7:$AB$9</c:f>
              <c:strCache>
                <c:ptCount val="3"/>
                <c:pt idx="0">
                  <c:v>B2C中心（n=146）</c:v>
                </c:pt>
                <c:pt idx="1">
                  <c:v>B2C、B2B半々（n=66）</c:v>
                </c:pt>
                <c:pt idx="2">
                  <c:v>B2B中心（n=861）</c:v>
                </c:pt>
              </c:strCache>
            </c:strRef>
          </c:cat>
          <c:val>
            <c:numRef>
              <c:f>'8-7事業形態・提供製品・サービス提供先別'!$AF$7:$AF$9</c:f>
              <c:numCache>
                <c:formatCode>0.0%</c:formatCode>
                <c:ptCount val="3"/>
                <c:pt idx="0">
                  <c:v>8.9041095890410954E-2</c:v>
                </c:pt>
                <c:pt idx="1">
                  <c:v>0.10606060606060606</c:v>
                </c:pt>
                <c:pt idx="2">
                  <c:v>0.1173054587688734</c:v>
                </c:pt>
              </c:numCache>
            </c:numRef>
          </c:val>
          <c:extLst>
            <c:ext xmlns:c16="http://schemas.microsoft.com/office/drawing/2014/chart" uri="{C3380CC4-5D6E-409C-BE32-E72D297353CC}">
              <c16:uniqueId val="{00000003-A8BB-47BE-AA0F-22349E6D8C70}"/>
            </c:ext>
          </c:extLst>
        </c:ser>
        <c:ser>
          <c:idx val="4"/>
          <c:order val="4"/>
          <c:tx>
            <c:strRef>
              <c:f>'8-7事業形態・提供製品・サービス提供先別'!$AG$5</c:f>
              <c:strCache>
                <c:ptCount val="1"/>
                <c:pt idx="0">
                  <c:v>サービス提供型の事業が中心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'8-7事業形態・提供製品・サービス提供先別'!$AB$7:$AB$9</c:f>
              <c:strCache>
                <c:ptCount val="3"/>
                <c:pt idx="0">
                  <c:v>B2C中心（n=146）</c:v>
                </c:pt>
                <c:pt idx="1">
                  <c:v>B2C、B2B半々（n=66）</c:v>
                </c:pt>
                <c:pt idx="2">
                  <c:v>B2B中心（n=861）</c:v>
                </c:pt>
              </c:strCache>
            </c:strRef>
          </c:cat>
          <c:val>
            <c:numRef>
              <c:f>'8-7事業形態・提供製品・サービス提供先別'!$AG$7:$AG$9</c:f>
              <c:numCache>
                <c:formatCode>0.0%</c:formatCode>
                <c:ptCount val="3"/>
                <c:pt idx="0">
                  <c:v>0.19863013698630136</c:v>
                </c:pt>
                <c:pt idx="1">
                  <c:v>0.15151515151515152</c:v>
                </c:pt>
                <c:pt idx="2">
                  <c:v>0.14053426248548201</c:v>
                </c:pt>
              </c:numCache>
            </c:numRef>
          </c:val>
          <c:extLst>
            <c:ext xmlns:c16="http://schemas.microsoft.com/office/drawing/2014/chart" uri="{C3380CC4-5D6E-409C-BE32-E72D297353CC}">
              <c16:uniqueId val="{00000004-A8BB-47BE-AA0F-22349E6D8C70}"/>
            </c:ext>
          </c:extLst>
        </c:ser>
        <c:ser>
          <c:idx val="5"/>
          <c:order val="5"/>
          <c:tx>
            <c:strRef>
              <c:f>'8-7事業形態・提供製品・サービス提供先別'!$AH$5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'8-7事業形態・提供製品・サービス提供先別'!$AB$7:$AB$9</c:f>
              <c:strCache>
                <c:ptCount val="3"/>
                <c:pt idx="0">
                  <c:v>B2C中心（n=146）</c:v>
                </c:pt>
                <c:pt idx="1">
                  <c:v>B2C、B2B半々（n=66）</c:v>
                </c:pt>
                <c:pt idx="2">
                  <c:v>B2B中心（n=861）</c:v>
                </c:pt>
              </c:strCache>
            </c:strRef>
          </c:cat>
          <c:val>
            <c:numRef>
              <c:f>'8-7事業形態・提供製品・サービス提供先別'!$AH$7:$AH$9</c:f>
              <c:numCache>
                <c:formatCode>0.0%</c:formatCode>
                <c:ptCount val="3"/>
                <c:pt idx="0">
                  <c:v>7.5342465753424653E-2</c:v>
                </c:pt>
                <c:pt idx="1">
                  <c:v>6.0606060606060608E-2</c:v>
                </c:pt>
                <c:pt idx="2">
                  <c:v>4.9941927990708478E-2</c:v>
                </c:pt>
              </c:numCache>
            </c:numRef>
          </c:val>
          <c:extLst>
            <c:ext xmlns:c16="http://schemas.microsoft.com/office/drawing/2014/chart" uri="{C3380CC4-5D6E-409C-BE32-E72D297353CC}">
              <c16:uniqueId val="{00000005-A8BB-47BE-AA0F-22349E6D8C70}"/>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5997948139218754"/>
          <c:y val="0.83013090551181101"/>
          <c:w val="0.80544969222197427"/>
          <c:h val="0.142352941176470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71187711213946"/>
          <c:y val="0.15754103293718186"/>
          <c:w val="0.76883796604284904"/>
          <c:h val="0.62246448741356986"/>
        </c:manualLayout>
      </c:layout>
      <c:barChart>
        <c:barDir val="bar"/>
        <c:grouping val="stacked"/>
        <c:varyColors val="0"/>
        <c:ser>
          <c:idx val="0"/>
          <c:order val="0"/>
          <c:tx>
            <c:strRef>
              <c:f>'8-8事業形態・設立年別'!$L$5</c:f>
              <c:strCache>
                <c:ptCount val="1"/>
                <c:pt idx="0">
                  <c:v>プロダクト提供型の事業が中心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'8-8事業形態・設立年別'!$K$7:$K$9</c:f>
              <c:strCache>
                <c:ptCount val="3"/>
                <c:pt idx="0">
                  <c:v>～1980年（n=359）</c:v>
                </c:pt>
                <c:pt idx="1">
                  <c:v>1981～2000年（n=362）</c:v>
                </c:pt>
                <c:pt idx="2">
                  <c:v>2001年～（n=274）</c:v>
                </c:pt>
              </c:strCache>
            </c:strRef>
          </c:cat>
          <c:val>
            <c:numRef>
              <c:f>'8-8事業形態・設立年別'!$L$7:$L$9</c:f>
              <c:numCache>
                <c:formatCode>0.0%</c:formatCode>
                <c:ptCount val="3"/>
                <c:pt idx="0">
                  <c:v>0.44289693593314761</c:v>
                </c:pt>
                <c:pt idx="1">
                  <c:v>0.24309392265193369</c:v>
                </c:pt>
                <c:pt idx="2">
                  <c:v>0.27737226277372262</c:v>
                </c:pt>
              </c:numCache>
            </c:numRef>
          </c:val>
          <c:extLst>
            <c:ext xmlns:c16="http://schemas.microsoft.com/office/drawing/2014/chart" uri="{C3380CC4-5D6E-409C-BE32-E72D297353CC}">
              <c16:uniqueId val="{00000000-78E9-4729-B629-AEA8D8DAA68E}"/>
            </c:ext>
          </c:extLst>
        </c:ser>
        <c:ser>
          <c:idx val="2"/>
          <c:order val="1"/>
          <c:tx>
            <c:strRef>
              <c:f>'8-8事業形態・設立年別'!$M$5</c:f>
              <c:strCache>
                <c:ptCount val="1"/>
                <c:pt idx="0">
                  <c:v>どちらかというとプロダクト提供型の事業が多い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'8-8事業形態・設立年別'!$K$7:$K$9</c:f>
              <c:strCache>
                <c:ptCount val="3"/>
                <c:pt idx="0">
                  <c:v>～1980年（n=359）</c:v>
                </c:pt>
                <c:pt idx="1">
                  <c:v>1981～2000年（n=362）</c:v>
                </c:pt>
                <c:pt idx="2">
                  <c:v>2001年～（n=274）</c:v>
                </c:pt>
              </c:strCache>
            </c:strRef>
          </c:cat>
          <c:val>
            <c:numRef>
              <c:f>'8-8事業形態・設立年別'!$M$7:$M$9</c:f>
              <c:numCache>
                <c:formatCode>0.0%</c:formatCode>
                <c:ptCount val="3"/>
                <c:pt idx="0">
                  <c:v>0.20612813370473537</c:v>
                </c:pt>
                <c:pt idx="1">
                  <c:v>0.19060773480662985</c:v>
                </c:pt>
                <c:pt idx="2">
                  <c:v>0.17883211678832117</c:v>
                </c:pt>
              </c:numCache>
            </c:numRef>
          </c:val>
          <c:extLst>
            <c:ext xmlns:c16="http://schemas.microsoft.com/office/drawing/2014/chart" uri="{C3380CC4-5D6E-409C-BE32-E72D297353CC}">
              <c16:uniqueId val="{00000001-78E9-4729-B629-AEA8D8DAA68E}"/>
            </c:ext>
          </c:extLst>
        </c:ser>
        <c:ser>
          <c:idx val="1"/>
          <c:order val="2"/>
          <c:tx>
            <c:strRef>
              <c:f>'8-8事業形態・設立年別'!$N$5</c:f>
              <c:strCache>
                <c:ptCount val="1"/>
                <c:pt idx="0">
                  <c:v>プロダクト提供型とサービス提供型ほぼ半々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'8-8事業形態・設立年別'!$K$7:$K$9</c:f>
              <c:strCache>
                <c:ptCount val="3"/>
                <c:pt idx="0">
                  <c:v>～1980年（n=359）</c:v>
                </c:pt>
                <c:pt idx="1">
                  <c:v>1981～2000年（n=362）</c:v>
                </c:pt>
                <c:pt idx="2">
                  <c:v>2001年～（n=274）</c:v>
                </c:pt>
              </c:strCache>
            </c:strRef>
          </c:cat>
          <c:val>
            <c:numRef>
              <c:f>'8-8事業形態・設立年別'!$N$7:$N$9</c:f>
              <c:numCache>
                <c:formatCode>0.0%</c:formatCode>
                <c:ptCount val="3"/>
                <c:pt idx="0">
                  <c:v>9.4707520891364902E-2</c:v>
                </c:pt>
                <c:pt idx="1">
                  <c:v>0.143646408839779</c:v>
                </c:pt>
                <c:pt idx="2">
                  <c:v>0.13868613138686131</c:v>
                </c:pt>
              </c:numCache>
            </c:numRef>
          </c:val>
          <c:extLst>
            <c:ext xmlns:c16="http://schemas.microsoft.com/office/drawing/2014/chart" uri="{C3380CC4-5D6E-409C-BE32-E72D297353CC}">
              <c16:uniqueId val="{00000002-78E9-4729-B629-AEA8D8DAA68E}"/>
            </c:ext>
          </c:extLst>
        </c:ser>
        <c:ser>
          <c:idx val="3"/>
          <c:order val="3"/>
          <c:tx>
            <c:strRef>
              <c:f>'8-8事業形態・設立年別'!$O$5</c:f>
              <c:strCache>
                <c:ptCount val="1"/>
                <c:pt idx="0">
                  <c:v>どちらかというとサービス提供型の事業が多い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'8-8事業形態・設立年別'!$K$7:$K$9</c:f>
              <c:strCache>
                <c:ptCount val="3"/>
                <c:pt idx="0">
                  <c:v>～1980年（n=359）</c:v>
                </c:pt>
                <c:pt idx="1">
                  <c:v>1981～2000年（n=362）</c:v>
                </c:pt>
                <c:pt idx="2">
                  <c:v>2001年～（n=274）</c:v>
                </c:pt>
              </c:strCache>
            </c:strRef>
          </c:cat>
          <c:val>
            <c:numRef>
              <c:f>'8-8事業形態・設立年別'!$O$7:$O$9</c:f>
              <c:numCache>
                <c:formatCode>0.0%</c:formatCode>
                <c:ptCount val="3"/>
                <c:pt idx="0">
                  <c:v>7.2423398328690811E-2</c:v>
                </c:pt>
                <c:pt idx="1">
                  <c:v>0.15745856353591159</c:v>
                </c:pt>
                <c:pt idx="2">
                  <c:v>0.11678832116788321</c:v>
                </c:pt>
              </c:numCache>
            </c:numRef>
          </c:val>
          <c:extLst>
            <c:ext xmlns:c16="http://schemas.microsoft.com/office/drawing/2014/chart" uri="{C3380CC4-5D6E-409C-BE32-E72D297353CC}">
              <c16:uniqueId val="{00000003-78E9-4729-B629-AEA8D8DAA68E}"/>
            </c:ext>
          </c:extLst>
        </c:ser>
        <c:ser>
          <c:idx val="4"/>
          <c:order val="4"/>
          <c:tx>
            <c:strRef>
              <c:f>'8-8事業形態・設立年別'!$P$5</c:f>
              <c:strCache>
                <c:ptCount val="1"/>
                <c:pt idx="0">
                  <c:v>サービス提供型の事業が中心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'8-8事業形態・設立年別'!$K$7:$K$9</c:f>
              <c:strCache>
                <c:ptCount val="3"/>
                <c:pt idx="0">
                  <c:v>～1980年（n=359）</c:v>
                </c:pt>
                <c:pt idx="1">
                  <c:v>1981～2000年（n=362）</c:v>
                </c:pt>
                <c:pt idx="2">
                  <c:v>2001年～（n=274）</c:v>
                </c:pt>
              </c:strCache>
            </c:strRef>
          </c:cat>
          <c:val>
            <c:numRef>
              <c:f>'8-8事業形態・設立年別'!$P$7:$P$9</c:f>
              <c:numCache>
                <c:formatCode>0.0%</c:formatCode>
                <c:ptCount val="3"/>
                <c:pt idx="0">
                  <c:v>0.11977715877437325</c:v>
                </c:pt>
                <c:pt idx="1">
                  <c:v>0.20994475138121546</c:v>
                </c:pt>
                <c:pt idx="2">
                  <c:v>0.24087591240875914</c:v>
                </c:pt>
              </c:numCache>
            </c:numRef>
          </c:val>
          <c:extLst>
            <c:ext xmlns:c16="http://schemas.microsoft.com/office/drawing/2014/chart" uri="{C3380CC4-5D6E-409C-BE32-E72D297353CC}">
              <c16:uniqueId val="{00000004-78E9-4729-B629-AEA8D8DAA68E}"/>
            </c:ext>
          </c:extLst>
        </c:ser>
        <c:ser>
          <c:idx val="5"/>
          <c:order val="5"/>
          <c:tx>
            <c:strRef>
              <c:f>'8-8事業形態・設立年別'!$Q$5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'8-8事業形態・設立年別'!$K$7:$K$9</c:f>
              <c:strCache>
                <c:ptCount val="3"/>
                <c:pt idx="0">
                  <c:v>～1980年（n=359）</c:v>
                </c:pt>
                <c:pt idx="1">
                  <c:v>1981～2000年（n=362）</c:v>
                </c:pt>
                <c:pt idx="2">
                  <c:v>2001年～（n=274）</c:v>
                </c:pt>
              </c:strCache>
            </c:strRef>
          </c:cat>
          <c:val>
            <c:numRef>
              <c:f>'8-8事業形態・設立年別'!$Q$7:$Q$9</c:f>
              <c:numCache>
                <c:formatCode>0.0%</c:formatCode>
                <c:ptCount val="3"/>
                <c:pt idx="0">
                  <c:v>6.4066852367688026E-2</c:v>
                </c:pt>
                <c:pt idx="1">
                  <c:v>5.5248618784530384E-2</c:v>
                </c:pt>
                <c:pt idx="2">
                  <c:v>4.7445255474452552E-2</c:v>
                </c:pt>
              </c:numCache>
            </c:numRef>
          </c:val>
          <c:extLst>
            <c:ext xmlns:c16="http://schemas.microsoft.com/office/drawing/2014/chart" uri="{C3380CC4-5D6E-409C-BE32-E72D297353CC}">
              <c16:uniqueId val="{00000005-78E9-4729-B629-AEA8D8DAA68E}"/>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7.0057554512823153E-2"/>
          <c:y val="0.81763090551181106"/>
          <c:w val="0.9083800712089000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08039576023564"/>
          <c:y val="0.15754103293718186"/>
          <c:w val="0.76146944739475286"/>
          <c:h val="0.62246448741356986"/>
        </c:manualLayout>
      </c:layout>
      <c:barChart>
        <c:barDir val="bar"/>
        <c:grouping val="stacked"/>
        <c:varyColors val="0"/>
        <c:ser>
          <c:idx val="0"/>
          <c:order val="0"/>
          <c:tx>
            <c:strRef>
              <c:f>'8-8事業形態・設立年別'!$AC$5</c:f>
              <c:strCache>
                <c:ptCount val="1"/>
                <c:pt idx="0">
                  <c:v>プロダクト提供型の事業が中心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'8-8事業形態・設立年別'!$AB$7:$AB$9</c:f>
              <c:strCache>
                <c:ptCount val="3"/>
                <c:pt idx="0">
                  <c:v>～1980年（n=354）</c:v>
                </c:pt>
                <c:pt idx="1">
                  <c:v>1981～2000年（n=358）</c:v>
                </c:pt>
                <c:pt idx="2">
                  <c:v>2001年～（n=263）</c:v>
                </c:pt>
              </c:strCache>
            </c:strRef>
          </c:cat>
          <c:val>
            <c:numRef>
              <c:f>'8-8事業形態・設立年別'!$AC$7:$AC$9</c:f>
              <c:numCache>
                <c:formatCode>0.0%</c:formatCode>
                <c:ptCount val="3"/>
                <c:pt idx="0">
                  <c:v>0.31638418079096048</c:v>
                </c:pt>
                <c:pt idx="1">
                  <c:v>0.18435754189944134</c:v>
                </c:pt>
                <c:pt idx="2">
                  <c:v>0.17870722433460076</c:v>
                </c:pt>
              </c:numCache>
            </c:numRef>
          </c:val>
          <c:extLst>
            <c:ext xmlns:c16="http://schemas.microsoft.com/office/drawing/2014/chart" uri="{C3380CC4-5D6E-409C-BE32-E72D297353CC}">
              <c16:uniqueId val="{00000000-4E4B-41BD-8FD7-4D186B144D9F}"/>
            </c:ext>
          </c:extLst>
        </c:ser>
        <c:ser>
          <c:idx val="2"/>
          <c:order val="1"/>
          <c:tx>
            <c:strRef>
              <c:f>'8-8事業形態・設立年別'!$AD$5</c:f>
              <c:strCache>
                <c:ptCount val="1"/>
                <c:pt idx="0">
                  <c:v>どちらかというとプロダクト提供型の事業が多い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'8-8事業形態・設立年別'!$AB$7:$AB$9</c:f>
              <c:strCache>
                <c:ptCount val="3"/>
                <c:pt idx="0">
                  <c:v>～1980年（n=354）</c:v>
                </c:pt>
                <c:pt idx="1">
                  <c:v>1981～2000年（n=358）</c:v>
                </c:pt>
                <c:pt idx="2">
                  <c:v>2001年～（n=263）</c:v>
                </c:pt>
              </c:strCache>
            </c:strRef>
          </c:cat>
          <c:val>
            <c:numRef>
              <c:f>'8-8事業形態・設立年別'!$AD$7:$AD$9</c:f>
              <c:numCache>
                <c:formatCode>0.0%</c:formatCode>
                <c:ptCount val="3"/>
                <c:pt idx="0">
                  <c:v>0.19209039548022599</c:v>
                </c:pt>
                <c:pt idx="1">
                  <c:v>0.1787709497206704</c:v>
                </c:pt>
                <c:pt idx="2">
                  <c:v>0.17110266159695817</c:v>
                </c:pt>
              </c:numCache>
            </c:numRef>
          </c:val>
          <c:extLst>
            <c:ext xmlns:c16="http://schemas.microsoft.com/office/drawing/2014/chart" uri="{C3380CC4-5D6E-409C-BE32-E72D297353CC}">
              <c16:uniqueId val="{00000001-4E4B-41BD-8FD7-4D186B144D9F}"/>
            </c:ext>
          </c:extLst>
        </c:ser>
        <c:ser>
          <c:idx val="1"/>
          <c:order val="2"/>
          <c:tx>
            <c:strRef>
              <c:f>'8-8事業形態・設立年別'!$AE$5</c:f>
              <c:strCache>
                <c:ptCount val="1"/>
                <c:pt idx="0">
                  <c:v>プロダクト提供型とサービス提供型ほぼ半々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'8-8事業形態・設立年別'!$AB$7:$AB$9</c:f>
              <c:strCache>
                <c:ptCount val="3"/>
                <c:pt idx="0">
                  <c:v>～1980年（n=354）</c:v>
                </c:pt>
                <c:pt idx="1">
                  <c:v>1981～2000年（n=358）</c:v>
                </c:pt>
                <c:pt idx="2">
                  <c:v>2001年～（n=263）</c:v>
                </c:pt>
              </c:strCache>
            </c:strRef>
          </c:cat>
          <c:val>
            <c:numRef>
              <c:f>'8-8事業形態・設立年別'!$AE$7:$AE$9</c:f>
              <c:numCache>
                <c:formatCode>0.0%</c:formatCode>
                <c:ptCount val="3"/>
                <c:pt idx="0">
                  <c:v>0.2344632768361582</c:v>
                </c:pt>
                <c:pt idx="1">
                  <c:v>0.23463687150837989</c:v>
                </c:pt>
                <c:pt idx="2">
                  <c:v>0.30418250950570341</c:v>
                </c:pt>
              </c:numCache>
            </c:numRef>
          </c:val>
          <c:extLst>
            <c:ext xmlns:c16="http://schemas.microsoft.com/office/drawing/2014/chart" uri="{C3380CC4-5D6E-409C-BE32-E72D297353CC}">
              <c16:uniqueId val="{00000002-4E4B-41BD-8FD7-4D186B144D9F}"/>
            </c:ext>
          </c:extLst>
        </c:ser>
        <c:ser>
          <c:idx val="3"/>
          <c:order val="3"/>
          <c:tx>
            <c:strRef>
              <c:f>'8-8事業形態・設立年別'!$AF$5</c:f>
              <c:strCache>
                <c:ptCount val="1"/>
                <c:pt idx="0">
                  <c:v>どちらかというとサービス提供型の事業が多い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'8-8事業形態・設立年別'!$AB$7:$AB$9</c:f>
              <c:strCache>
                <c:ptCount val="3"/>
                <c:pt idx="0">
                  <c:v>～1980年（n=354）</c:v>
                </c:pt>
                <c:pt idx="1">
                  <c:v>1981～2000年（n=358）</c:v>
                </c:pt>
                <c:pt idx="2">
                  <c:v>2001年～（n=263）</c:v>
                </c:pt>
              </c:strCache>
            </c:strRef>
          </c:cat>
          <c:val>
            <c:numRef>
              <c:f>'8-8事業形態・設立年別'!$AF$7:$AF$9</c:f>
              <c:numCache>
                <c:formatCode>0.0%</c:formatCode>
                <c:ptCount val="3"/>
                <c:pt idx="0">
                  <c:v>8.4745762711864403E-2</c:v>
                </c:pt>
                <c:pt idx="1">
                  <c:v>0.14245810055865921</c:v>
                </c:pt>
                <c:pt idx="2">
                  <c:v>0.11026615969581749</c:v>
                </c:pt>
              </c:numCache>
            </c:numRef>
          </c:val>
          <c:extLst>
            <c:ext xmlns:c16="http://schemas.microsoft.com/office/drawing/2014/chart" uri="{C3380CC4-5D6E-409C-BE32-E72D297353CC}">
              <c16:uniqueId val="{00000003-4E4B-41BD-8FD7-4D186B144D9F}"/>
            </c:ext>
          </c:extLst>
        </c:ser>
        <c:ser>
          <c:idx val="4"/>
          <c:order val="4"/>
          <c:tx>
            <c:strRef>
              <c:f>'8-8事業形態・設立年別'!$AG$5</c:f>
              <c:strCache>
                <c:ptCount val="1"/>
                <c:pt idx="0">
                  <c:v>サービス提供型の事業が中心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'8-8事業形態・設立年別'!$AB$7:$AB$9</c:f>
              <c:strCache>
                <c:ptCount val="3"/>
                <c:pt idx="0">
                  <c:v>～1980年（n=354）</c:v>
                </c:pt>
                <c:pt idx="1">
                  <c:v>1981～2000年（n=358）</c:v>
                </c:pt>
                <c:pt idx="2">
                  <c:v>2001年～（n=263）</c:v>
                </c:pt>
              </c:strCache>
            </c:strRef>
          </c:cat>
          <c:val>
            <c:numRef>
              <c:f>'8-8事業形態・設立年別'!$AG$7:$AG$9</c:f>
              <c:numCache>
                <c:formatCode>0.0%</c:formatCode>
                <c:ptCount val="3"/>
                <c:pt idx="0">
                  <c:v>9.6045197740112997E-2</c:v>
                </c:pt>
                <c:pt idx="1">
                  <c:v>0.16759776536312848</c:v>
                </c:pt>
                <c:pt idx="2">
                  <c:v>0.17490494296577946</c:v>
                </c:pt>
              </c:numCache>
            </c:numRef>
          </c:val>
          <c:extLst>
            <c:ext xmlns:c16="http://schemas.microsoft.com/office/drawing/2014/chart" uri="{C3380CC4-5D6E-409C-BE32-E72D297353CC}">
              <c16:uniqueId val="{00000004-4E4B-41BD-8FD7-4D186B144D9F}"/>
            </c:ext>
          </c:extLst>
        </c:ser>
        <c:ser>
          <c:idx val="5"/>
          <c:order val="5"/>
          <c:tx>
            <c:strRef>
              <c:f>'8-8事業形態・設立年別'!$AH$5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'8-8事業形態・設立年別'!$AB$7:$AB$9</c:f>
              <c:strCache>
                <c:ptCount val="3"/>
                <c:pt idx="0">
                  <c:v>～1980年（n=354）</c:v>
                </c:pt>
                <c:pt idx="1">
                  <c:v>1981～2000年（n=358）</c:v>
                </c:pt>
                <c:pt idx="2">
                  <c:v>2001年～（n=263）</c:v>
                </c:pt>
              </c:strCache>
            </c:strRef>
          </c:cat>
          <c:val>
            <c:numRef>
              <c:f>'8-8事業形態・設立年別'!$AH$7:$AH$9</c:f>
              <c:numCache>
                <c:formatCode>0.0%</c:formatCode>
                <c:ptCount val="3"/>
                <c:pt idx="0">
                  <c:v>7.6271186440677971E-2</c:v>
                </c:pt>
                <c:pt idx="1">
                  <c:v>9.217877094972067E-2</c:v>
                </c:pt>
                <c:pt idx="2">
                  <c:v>6.0836501901140684E-2</c:v>
                </c:pt>
              </c:numCache>
            </c:numRef>
          </c:val>
          <c:extLst>
            <c:ext xmlns:c16="http://schemas.microsoft.com/office/drawing/2014/chart" uri="{C3380CC4-5D6E-409C-BE32-E72D297353CC}">
              <c16:uniqueId val="{00000005-4E4B-41BD-8FD7-4D186B144D9F}"/>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7.0057554512823153E-2"/>
          <c:y val="0.81763090551181106"/>
          <c:w val="0.88168027289743978"/>
          <c:h val="0.116847424246242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58897413703757"/>
          <c:y val="0.15068407960199004"/>
          <c:w val="0.78069115426740276"/>
          <c:h val="0.49739076733055415"/>
        </c:manualLayout>
      </c:layout>
      <c:barChart>
        <c:barDir val="bar"/>
        <c:grouping val="percentStacked"/>
        <c:varyColors val="0"/>
        <c:ser>
          <c:idx val="0"/>
          <c:order val="0"/>
          <c:tx>
            <c:strRef>
              <c:f>'9-1製品・サービスの提供先'!$F$4</c:f>
              <c:strCache>
                <c:ptCount val="1"/>
                <c:pt idx="0">
                  <c:v>エンドユーザへの提供（B2C）が中心</c:v>
                </c:pt>
              </c:strCache>
            </c:strRef>
          </c:tx>
          <c:spPr>
            <a:solidFill>
              <a:srgbClr val="F4B183"/>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'9-1製品・サービスの提供先'!$C$5:$C$8</c:f>
              <c:strCache>
                <c:ptCount val="2"/>
                <c:pt idx="0">
                  <c:v>現在 (N=1158)</c:v>
                </c:pt>
                <c:pt idx="1">
                  <c:v>5年後 (N=1129)</c:v>
                </c:pt>
              </c:strCache>
            </c:strRef>
          </c:cat>
          <c:val>
            <c:numRef>
              <c:f>'9-1製品・サービスの提供先'!$F$5:$F$8</c:f>
              <c:numCache>
                <c:formatCode>0.0%</c:formatCode>
                <c:ptCount val="2"/>
                <c:pt idx="0">
                  <c:v>8.2901554404145081E-2</c:v>
                </c:pt>
                <c:pt idx="1">
                  <c:v>7.7059344552701511E-2</c:v>
                </c:pt>
              </c:numCache>
            </c:numRef>
          </c:val>
          <c:extLst>
            <c:ext xmlns:c16="http://schemas.microsoft.com/office/drawing/2014/chart" uri="{C3380CC4-5D6E-409C-BE32-E72D297353CC}">
              <c16:uniqueId val="{00000000-586C-4068-8D38-4A9387FFF344}"/>
            </c:ext>
          </c:extLst>
        </c:ser>
        <c:ser>
          <c:idx val="1"/>
          <c:order val="1"/>
          <c:tx>
            <c:strRef>
              <c:f>'9-1製品・サービスの提供先'!$G$4</c:f>
              <c:strCache>
                <c:ptCount val="1"/>
                <c:pt idx="0">
                  <c:v>どちらかというとエンドユーザへの提供（B2C）が多い</c:v>
                </c:pt>
              </c:strCache>
            </c:strRef>
          </c:tx>
          <c:spPr>
            <a:solidFill>
              <a:srgbClr val="F8CBAD"/>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'9-1製品・サービスの提供先'!$C$5:$C$8</c:f>
              <c:strCache>
                <c:ptCount val="2"/>
                <c:pt idx="0">
                  <c:v>現在 (N=1158)</c:v>
                </c:pt>
                <c:pt idx="1">
                  <c:v>5年後 (N=1129)</c:v>
                </c:pt>
              </c:strCache>
            </c:strRef>
          </c:cat>
          <c:val>
            <c:numRef>
              <c:f>'9-1製品・サービスの提供先'!$G$5:$G$8</c:f>
              <c:numCache>
                <c:formatCode>0.0%</c:formatCode>
                <c:ptCount val="2"/>
                <c:pt idx="0">
                  <c:v>4.9222797927461141E-2</c:v>
                </c:pt>
                <c:pt idx="1">
                  <c:v>5.4030115146147036E-2</c:v>
                </c:pt>
              </c:numCache>
            </c:numRef>
          </c:val>
          <c:extLst>
            <c:ext xmlns:c16="http://schemas.microsoft.com/office/drawing/2014/chart" uri="{C3380CC4-5D6E-409C-BE32-E72D297353CC}">
              <c16:uniqueId val="{00000001-586C-4068-8D38-4A9387FFF344}"/>
            </c:ext>
          </c:extLst>
        </c:ser>
        <c:ser>
          <c:idx val="2"/>
          <c:order val="2"/>
          <c:tx>
            <c:strRef>
              <c:f>'9-1製品・サービスの提供先'!$H$4</c:f>
              <c:strCache>
                <c:ptCount val="1"/>
                <c:pt idx="0">
                  <c:v>エンドユーザ（B2C）・ビジネスユーザ（B2B）ほぼ半々</c:v>
                </c:pt>
              </c:strCache>
            </c:strRef>
          </c:tx>
          <c:spPr>
            <a:solidFill>
              <a:srgbClr val="FFFF99"/>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'9-1製品・サービスの提供先'!$C$5:$C$8</c:f>
              <c:strCache>
                <c:ptCount val="2"/>
                <c:pt idx="0">
                  <c:v>現在 (N=1158)</c:v>
                </c:pt>
                <c:pt idx="1">
                  <c:v>5年後 (N=1129)</c:v>
                </c:pt>
              </c:strCache>
            </c:strRef>
          </c:cat>
          <c:val>
            <c:numRef>
              <c:f>'9-1製品・サービスの提供先'!$H$5:$H$8</c:f>
              <c:numCache>
                <c:formatCode>0.0%</c:formatCode>
                <c:ptCount val="2"/>
                <c:pt idx="0">
                  <c:v>5.9585492227979271E-2</c:v>
                </c:pt>
                <c:pt idx="1">
                  <c:v>0.13551815766164749</c:v>
                </c:pt>
              </c:numCache>
            </c:numRef>
          </c:val>
          <c:extLst>
            <c:ext xmlns:c16="http://schemas.microsoft.com/office/drawing/2014/chart" uri="{C3380CC4-5D6E-409C-BE32-E72D297353CC}">
              <c16:uniqueId val="{00000002-586C-4068-8D38-4A9387FFF344}"/>
            </c:ext>
          </c:extLst>
        </c:ser>
        <c:ser>
          <c:idx val="3"/>
          <c:order val="3"/>
          <c:tx>
            <c:strRef>
              <c:f>'9-1製品・サービスの提供先'!$I$4</c:f>
              <c:strCache>
                <c:ptCount val="1"/>
                <c:pt idx="0">
                  <c:v>どちらかというとビジネスユーザへの提供（B2B）が多い</c:v>
                </c:pt>
              </c:strCache>
            </c:strRef>
          </c:tx>
          <c:spPr>
            <a:solidFill>
              <a:srgbClr val="C6E0B4"/>
            </a:solidFill>
            <a:ln w="9525">
              <a:solidFill>
                <a:srgbClr val="000000"/>
              </a:solidFill>
            </a:ln>
          </c:spPr>
          <c:invertIfNegative val="0"/>
          <c:dLbls>
            <c:dLbl>
              <c:idx val="0"/>
              <c:layout>
                <c:manualLayout>
                  <c:x val="-1.0816000913008136E-16"/>
                  <c:y val="3.8394239181640758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586C-4068-8D38-4A9387FFF344}"/>
                </c:ext>
              </c:extLst>
            </c:dLbl>
            <c:dLbl>
              <c:idx val="1"/>
              <c:layout>
                <c:manualLayout>
                  <c:x val="2.6326852948690064E-3"/>
                  <c:y val="-5.3180852393450821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586C-4068-8D38-4A9387FFF344}"/>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'9-1製品・サービスの提供先'!$C$5:$C$8</c:f>
              <c:strCache>
                <c:ptCount val="2"/>
                <c:pt idx="0">
                  <c:v>現在 (N=1158)</c:v>
                </c:pt>
                <c:pt idx="1">
                  <c:v>5年後 (N=1129)</c:v>
                </c:pt>
              </c:strCache>
            </c:strRef>
          </c:cat>
          <c:val>
            <c:numRef>
              <c:f>'9-1製品・サービスの提供先'!$I$5:$I$8</c:f>
              <c:numCache>
                <c:formatCode>0.0%</c:formatCode>
                <c:ptCount val="2"/>
                <c:pt idx="0">
                  <c:v>0.14075993091537134</c:v>
                </c:pt>
                <c:pt idx="1">
                  <c:v>0.17094774136403898</c:v>
                </c:pt>
              </c:numCache>
            </c:numRef>
          </c:val>
          <c:extLst>
            <c:ext xmlns:c16="http://schemas.microsoft.com/office/drawing/2014/chart" uri="{C3380CC4-5D6E-409C-BE32-E72D297353CC}">
              <c16:uniqueId val="{00000005-586C-4068-8D38-4A9387FFF344}"/>
            </c:ext>
          </c:extLst>
        </c:ser>
        <c:ser>
          <c:idx val="4"/>
          <c:order val="4"/>
          <c:tx>
            <c:strRef>
              <c:f>'9-1製品・サービスの提供先'!$J$4</c:f>
              <c:strCache>
                <c:ptCount val="1"/>
                <c:pt idx="0">
                  <c:v>ビジネスユーザへの提供（B2B）が中心</c:v>
                </c:pt>
              </c:strCache>
            </c:strRef>
          </c:tx>
          <c:spPr>
            <a:solidFill>
              <a:srgbClr val="A9D18E"/>
            </a:solidFill>
            <a:ln w="9525">
              <a:solidFill>
                <a:srgbClr val="000000"/>
              </a:solidFill>
            </a:ln>
          </c:spPr>
          <c:invertIfNegative val="0"/>
          <c:dLbls>
            <c:dLbl>
              <c:idx val="0"/>
              <c:layout>
                <c:manualLayout>
                  <c:x val="-1.1418484193901624E-3"/>
                  <c:y val="2.4035457106323245E-7"/>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586C-4068-8D38-4A9387FFF344}"/>
                </c:ext>
              </c:extLst>
            </c:dLbl>
            <c:dLbl>
              <c:idx val="1"/>
              <c:layout>
                <c:manualLayout>
                  <c:x val="-2.9339418855829943E-3"/>
                  <c:y val="-6.1047657504349857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586C-4068-8D38-4A9387FFF344}"/>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'9-1製品・サービスの提供先'!$C$5:$C$8</c:f>
              <c:strCache>
                <c:ptCount val="2"/>
                <c:pt idx="0">
                  <c:v>現在 (N=1158)</c:v>
                </c:pt>
                <c:pt idx="1">
                  <c:v>5年後 (N=1129)</c:v>
                </c:pt>
              </c:strCache>
            </c:strRef>
          </c:cat>
          <c:val>
            <c:numRef>
              <c:f>'9-1製品・サービスの提供先'!$J$5:$J$8</c:f>
              <c:numCache>
                <c:formatCode>0.0%</c:formatCode>
                <c:ptCount val="2"/>
                <c:pt idx="0">
                  <c:v>0.62262521588946462</c:v>
                </c:pt>
                <c:pt idx="1">
                  <c:v>0.49512843224092118</c:v>
                </c:pt>
              </c:numCache>
            </c:numRef>
          </c:val>
          <c:extLst>
            <c:ext xmlns:c16="http://schemas.microsoft.com/office/drawing/2014/chart" uri="{C3380CC4-5D6E-409C-BE32-E72D297353CC}">
              <c16:uniqueId val="{00000008-586C-4068-8D38-4A9387FFF344}"/>
            </c:ext>
          </c:extLst>
        </c:ser>
        <c:ser>
          <c:idx val="5"/>
          <c:order val="5"/>
          <c:tx>
            <c:strRef>
              <c:f>'9-1製品・サービスの提供先'!$K$4</c:f>
              <c:strCache>
                <c:ptCount val="1"/>
                <c:pt idx="0">
                  <c:v>わからない</c:v>
                </c:pt>
              </c:strCache>
            </c:strRef>
          </c:tx>
          <c:spPr>
            <a:solidFill>
              <a:sysClr val="window" lastClr="FFFFFF"/>
            </a:solidFill>
            <a:ln>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Lit>
              <c:ptCount val="2"/>
              <c:pt idx="0">
                <c:v>現在 (N=1158)</c:v>
              </c:pt>
              <c:pt idx="1">
                <c:v>5年後 (N=1129)</c:v>
              </c:pt>
              <c:extLst>
                <c:ext xmlns:c15="http://schemas.microsoft.com/office/drawing/2012/chart" uri="{02D57815-91ED-43cb-92C2-25804820EDAC}">
                  <c15:autoCat val="1"/>
                </c:ext>
              </c:extLst>
            </c:strLit>
          </c:cat>
          <c:val>
            <c:numRef>
              <c:f>'9-1製品・サービスの提供先'!$K$5:$K$8</c:f>
              <c:numCache>
                <c:formatCode>0.0%</c:formatCode>
                <c:ptCount val="2"/>
                <c:pt idx="0">
                  <c:v>4.4905008635578586E-2</c:v>
                </c:pt>
                <c:pt idx="1">
                  <c:v>6.7316209034543842E-2</c:v>
                </c:pt>
              </c:numCache>
            </c:numRef>
          </c:val>
          <c:extLst>
            <c:ext xmlns:c16="http://schemas.microsoft.com/office/drawing/2014/chart" uri="{C3380CC4-5D6E-409C-BE32-E72D297353CC}">
              <c16:uniqueId val="{00000009-586C-4068-8D38-4A9387FFF344}"/>
            </c:ext>
          </c:extLst>
        </c:ser>
        <c:dLbls>
          <c:showLegendKey val="0"/>
          <c:showVal val="0"/>
          <c:showCatName val="0"/>
          <c:showSerName val="0"/>
          <c:showPercent val="0"/>
          <c:showBubbleSize val="0"/>
        </c:dLbls>
        <c:gapWidth val="100"/>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ysClr val="windowText" lastClr="000000">
              <a:lumMod val="50000"/>
              <a:lumOff val="50000"/>
            </a:sysClr>
          </a:solidFill>
        </a:ln>
      </c:spPr>
    </c:plotArea>
    <c:legend>
      <c:legendPos val="t"/>
      <c:layout>
        <c:manualLayout>
          <c:xMode val="edge"/>
          <c:yMode val="edge"/>
          <c:x val="0.15515174877067758"/>
          <c:y val="0.68581433448269946"/>
          <c:w val="0.7963788767328176"/>
          <c:h val="0.26246333178940867"/>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6073928258968"/>
          <c:y val="0.12669030336053225"/>
          <c:w val="0.70694237873043653"/>
          <c:h val="0.65331528871391076"/>
        </c:manualLayout>
      </c:layout>
      <c:barChart>
        <c:barDir val="bar"/>
        <c:grouping val="stacked"/>
        <c:varyColors val="0"/>
        <c:ser>
          <c:idx val="0"/>
          <c:order val="0"/>
          <c:tx>
            <c:strRef>
              <c:f>'9-2製品・サービス提供先・位置づけ'!$L$5</c:f>
              <c:strCache>
                <c:ptCount val="1"/>
                <c:pt idx="0">
                  <c:v>B2Cが中心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'9-2製品・サービス提供先・位置づけ'!$K$7:$K$10</c:f>
              <c:strCache>
                <c:ptCount val="4"/>
                <c:pt idx="0">
                  <c:v>ユーザー企業（n=307）</c:v>
                </c:pt>
                <c:pt idx="1">
                  <c:v>メーカー企業（n=260）</c:v>
                </c:pt>
                <c:pt idx="2">
                  <c:v>サブシステム提供企業（n=186）</c:v>
                </c:pt>
                <c:pt idx="3">
                  <c:v>サービス提供企業（n=367）</c:v>
                </c:pt>
              </c:strCache>
            </c:strRef>
          </c:cat>
          <c:val>
            <c:numRef>
              <c:f>'9-2製品・サービス提供先・位置づけ'!$L$7:$L$10</c:f>
              <c:numCache>
                <c:formatCode>0.0%</c:formatCode>
                <c:ptCount val="4"/>
                <c:pt idx="0">
                  <c:v>0.10097719869706841</c:v>
                </c:pt>
                <c:pt idx="1">
                  <c:v>0.11153846153846154</c:v>
                </c:pt>
                <c:pt idx="2">
                  <c:v>6.4516129032258063E-2</c:v>
                </c:pt>
                <c:pt idx="3">
                  <c:v>5.4495912806539509E-2</c:v>
                </c:pt>
              </c:numCache>
            </c:numRef>
          </c:val>
          <c:extLst>
            <c:ext xmlns:c16="http://schemas.microsoft.com/office/drawing/2014/chart" uri="{C3380CC4-5D6E-409C-BE32-E72D297353CC}">
              <c16:uniqueId val="{00000000-5B5D-4879-BDC6-437BFA8C26A3}"/>
            </c:ext>
          </c:extLst>
        </c:ser>
        <c:ser>
          <c:idx val="2"/>
          <c:order val="1"/>
          <c:tx>
            <c:strRef>
              <c:f>'9-2製品・サービス提供先・位置づけ'!$M$5</c:f>
              <c:strCache>
                <c:ptCount val="1"/>
                <c:pt idx="0">
                  <c:v>どちらかというとB2Cが多い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'9-2製品・サービス提供先・位置づけ'!$K$7:$K$10</c:f>
              <c:strCache>
                <c:ptCount val="4"/>
                <c:pt idx="0">
                  <c:v>ユーザー企業（n=307）</c:v>
                </c:pt>
                <c:pt idx="1">
                  <c:v>メーカー企業（n=260）</c:v>
                </c:pt>
                <c:pt idx="2">
                  <c:v>サブシステム提供企業（n=186）</c:v>
                </c:pt>
                <c:pt idx="3">
                  <c:v>サービス提供企業（n=367）</c:v>
                </c:pt>
              </c:strCache>
            </c:strRef>
          </c:cat>
          <c:val>
            <c:numRef>
              <c:f>'9-2製品・サービス提供先・位置づけ'!$M$7:$M$10</c:f>
              <c:numCache>
                <c:formatCode>0.0%</c:formatCode>
                <c:ptCount val="4"/>
                <c:pt idx="0">
                  <c:v>4.8859934853420196E-2</c:v>
                </c:pt>
                <c:pt idx="1">
                  <c:v>5.7692307692307696E-2</c:v>
                </c:pt>
                <c:pt idx="2">
                  <c:v>5.9139784946236562E-2</c:v>
                </c:pt>
                <c:pt idx="3">
                  <c:v>3.8147138964577658E-2</c:v>
                </c:pt>
              </c:numCache>
            </c:numRef>
          </c:val>
          <c:extLst>
            <c:ext xmlns:c16="http://schemas.microsoft.com/office/drawing/2014/chart" uri="{C3380CC4-5D6E-409C-BE32-E72D297353CC}">
              <c16:uniqueId val="{00000001-5B5D-4879-BDC6-437BFA8C26A3}"/>
            </c:ext>
          </c:extLst>
        </c:ser>
        <c:ser>
          <c:idx val="1"/>
          <c:order val="2"/>
          <c:tx>
            <c:strRef>
              <c:f>'9-2製品・サービス提供先・位置づけ'!$N$5</c:f>
              <c:strCache>
                <c:ptCount val="1"/>
                <c:pt idx="0">
                  <c:v>B2CとB2Bほぼ半々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'9-2製品・サービス提供先・位置づけ'!$K$7:$K$10</c:f>
              <c:strCache>
                <c:ptCount val="4"/>
                <c:pt idx="0">
                  <c:v>ユーザー企業（n=307）</c:v>
                </c:pt>
                <c:pt idx="1">
                  <c:v>メーカー企業（n=260）</c:v>
                </c:pt>
                <c:pt idx="2">
                  <c:v>サブシステム提供企業（n=186）</c:v>
                </c:pt>
                <c:pt idx="3">
                  <c:v>サービス提供企業（n=367）</c:v>
                </c:pt>
              </c:strCache>
            </c:strRef>
          </c:cat>
          <c:val>
            <c:numRef>
              <c:f>'9-2製品・サービス提供先・位置づけ'!$N$7:$N$10</c:f>
              <c:numCache>
                <c:formatCode>0.0%</c:formatCode>
                <c:ptCount val="4"/>
                <c:pt idx="0">
                  <c:v>6.8403908794788276E-2</c:v>
                </c:pt>
                <c:pt idx="1">
                  <c:v>8.0769230769230774E-2</c:v>
                </c:pt>
                <c:pt idx="2">
                  <c:v>5.9139784946236562E-2</c:v>
                </c:pt>
                <c:pt idx="3">
                  <c:v>3.8147138964577658E-2</c:v>
                </c:pt>
              </c:numCache>
            </c:numRef>
          </c:val>
          <c:extLst>
            <c:ext xmlns:c16="http://schemas.microsoft.com/office/drawing/2014/chart" uri="{C3380CC4-5D6E-409C-BE32-E72D297353CC}">
              <c16:uniqueId val="{00000002-5B5D-4879-BDC6-437BFA8C26A3}"/>
            </c:ext>
          </c:extLst>
        </c:ser>
        <c:ser>
          <c:idx val="3"/>
          <c:order val="3"/>
          <c:tx>
            <c:strRef>
              <c:f>'9-2製品・サービス提供先・位置づけ'!$O$5</c:f>
              <c:strCache>
                <c:ptCount val="1"/>
                <c:pt idx="0">
                  <c:v>どちらかというとB2Bが多い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'9-2製品・サービス提供先・位置づけ'!$K$7:$K$10</c:f>
              <c:strCache>
                <c:ptCount val="4"/>
                <c:pt idx="0">
                  <c:v>ユーザー企業（n=307）</c:v>
                </c:pt>
                <c:pt idx="1">
                  <c:v>メーカー企業（n=260）</c:v>
                </c:pt>
                <c:pt idx="2">
                  <c:v>サブシステム提供企業（n=186）</c:v>
                </c:pt>
                <c:pt idx="3">
                  <c:v>サービス提供企業（n=367）</c:v>
                </c:pt>
              </c:strCache>
            </c:strRef>
          </c:cat>
          <c:val>
            <c:numRef>
              <c:f>'9-2製品・サービス提供先・位置づけ'!$O$7:$O$10</c:f>
              <c:numCache>
                <c:formatCode>0.0%</c:formatCode>
                <c:ptCount val="4"/>
                <c:pt idx="0">
                  <c:v>6.5146579804560262E-2</c:v>
                </c:pt>
                <c:pt idx="1">
                  <c:v>0.11538461538461539</c:v>
                </c:pt>
                <c:pt idx="2">
                  <c:v>0.22043010752688172</c:v>
                </c:pt>
                <c:pt idx="3">
                  <c:v>0.18801089918256131</c:v>
                </c:pt>
              </c:numCache>
            </c:numRef>
          </c:val>
          <c:extLst>
            <c:ext xmlns:c16="http://schemas.microsoft.com/office/drawing/2014/chart" uri="{C3380CC4-5D6E-409C-BE32-E72D297353CC}">
              <c16:uniqueId val="{00000003-5B5D-4879-BDC6-437BFA8C26A3}"/>
            </c:ext>
          </c:extLst>
        </c:ser>
        <c:ser>
          <c:idx val="4"/>
          <c:order val="4"/>
          <c:tx>
            <c:strRef>
              <c:f>'9-2製品・サービス提供先・位置づけ'!$P$5</c:f>
              <c:strCache>
                <c:ptCount val="1"/>
                <c:pt idx="0">
                  <c:v>B2Bが中心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'9-2製品・サービス提供先・位置づけ'!$K$7:$K$10</c:f>
              <c:strCache>
                <c:ptCount val="4"/>
                <c:pt idx="0">
                  <c:v>ユーザー企業（n=307）</c:v>
                </c:pt>
                <c:pt idx="1">
                  <c:v>メーカー企業（n=260）</c:v>
                </c:pt>
                <c:pt idx="2">
                  <c:v>サブシステム提供企業（n=186）</c:v>
                </c:pt>
                <c:pt idx="3">
                  <c:v>サービス提供企業（n=367）</c:v>
                </c:pt>
              </c:strCache>
            </c:strRef>
          </c:cat>
          <c:val>
            <c:numRef>
              <c:f>'9-2製品・サービス提供先・位置づけ'!$P$7:$P$10</c:f>
              <c:numCache>
                <c:formatCode>0.0%</c:formatCode>
                <c:ptCount val="4"/>
                <c:pt idx="0">
                  <c:v>0.64820846905537455</c:v>
                </c:pt>
                <c:pt idx="1">
                  <c:v>0.61538461538461542</c:v>
                </c:pt>
                <c:pt idx="2">
                  <c:v>0.56989247311827962</c:v>
                </c:pt>
                <c:pt idx="3">
                  <c:v>0.64032697547683926</c:v>
                </c:pt>
              </c:numCache>
            </c:numRef>
          </c:val>
          <c:extLst>
            <c:ext xmlns:c16="http://schemas.microsoft.com/office/drawing/2014/chart" uri="{C3380CC4-5D6E-409C-BE32-E72D297353CC}">
              <c16:uniqueId val="{00000004-5B5D-4879-BDC6-437BFA8C26A3}"/>
            </c:ext>
          </c:extLst>
        </c:ser>
        <c:ser>
          <c:idx val="5"/>
          <c:order val="5"/>
          <c:tx>
            <c:strRef>
              <c:f>'9-2製品・サービス提供先・位置づけ'!$Q$5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'9-2製品・サービス提供先・位置づけ'!$K$7:$K$10</c:f>
              <c:strCache>
                <c:ptCount val="4"/>
                <c:pt idx="0">
                  <c:v>ユーザー企業（n=307）</c:v>
                </c:pt>
                <c:pt idx="1">
                  <c:v>メーカー企業（n=260）</c:v>
                </c:pt>
                <c:pt idx="2">
                  <c:v>サブシステム提供企業（n=186）</c:v>
                </c:pt>
                <c:pt idx="3">
                  <c:v>サービス提供企業（n=367）</c:v>
                </c:pt>
              </c:strCache>
            </c:strRef>
          </c:cat>
          <c:val>
            <c:numRef>
              <c:f>'9-2製品・サービス提供先・位置づけ'!$Q$7:$Q$10</c:f>
              <c:numCache>
                <c:formatCode>0.0%</c:formatCode>
                <c:ptCount val="4"/>
                <c:pt idx="0">
                  <c:v>6.8403908794788276E-2</c:v>
                </c:pt>
                <c:pt idx="1">
                  <c:v>1.9230769230769232E-2</c:v>
                </c:pt>
                <c:pt idx="2">
                  <c:v>2.6881720430107527E-2</c:v>
                </c:pt>
                <c:pt idx="3">
                  <c:v>4.0871934604904632E-2</c:v>
                </c:pt>
              </c:numCache>
            </c:numRef>
          </c:val>
          <c:extLst>
            <c:ext xmlns:c16="http://schemas.microsoft.com/office/drawing/2014/chart" uri="{C3380CC4-5D6E-409C-BE32-E72D297353CC}">
              <c16:uniqueId val="{00000005-5B5D-4879-BDC6-437BFA8C26A3}"/>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02823018458197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6073928258968"/>
          <c:y val="0.12669030336053225"/>
          <c:w val="0.70694237873043653"/>
          <c:h val="0.65331528871391076"/>
        </c:manualLayout>
      </c:layout>
      <c:barChart>
        <c:barDir val="bar"/>
        <c:grouping val="stacked"/>
        <c:varyColors val="0"/>
        <c:ser>
          <c:idx val="0"/>
          <c:order val="0"/>
          <c:tx>
            <c:strRef>
              <c:f>'9-2製品・サービス提供先・位置づけ'!$AC$5</c:f>
              <c:strCache>
                <c:ptCount val="1"/>
                <c:pt idx="0">
                  <c:v>B2Cが中心</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'9-2製品・サービス提供先・位置づけ'!$AB$7:$AB$10</c:f>
              <c:strCache>
                <c:ptCount val="4"/>
                <c:pt idx="0">
                  <c:v>ユーザー企業（n=305）</c:v>
                </c:pt>
                <c:pt idx="1">
                  <c:v>メーカー企業（n=253）</c:v>
                </c:pt>
                <c:pt idx="2">
                  <c:v>サブシステム提供企業（n=183）</c:v>
                </c:pt>
                <c:pt idx="3">
                  <c:v>サービス提供企業（n=352）</c:v>
                </c:pt>
              </c:strCache>
            </c:strRef>
          </c:cat>
          <c:val>
            <c:numRef>
              <c:f>'9-2製品・サービス提供先・位置づけ'!$AC$7:$AC$10</c:f>
              <c:numCache>
                <c:formatCode>0.0%</c:formatCode>
                <c:ptCount val="4"/>
                <c:pt idx="0">
                  <c:v>9.1803278688524587E-2</c:v>
                </c:pt>
                <c:pt idx="1">
                  <c:v>0.11067193675889328</c:v>
                </c:pt>
                <c:pt idx="2">
                  <c:v>4.3715846994535519E-2</c:v>
                </c:pt>
                <c:pt idx="3">
                  <c:v>5.3977272727272728E-2</c:v>
                </c:pt>
              </c:numCache>
            </c:numRef>
          </c:val>
          <c:extLst>
            <c:ext xmlns:c16="http://schemas.microsoft.com/office/drawing/2014/chart" uri="{C3380CC4-5D6E-409C-BE32-E72D297353CC}">
              <c16:uniqueId val="{00000000-318D-4427-8784-8B2F4CC442BB}"/>
            </c:ext>
          </c:extLst>
        </c:ser>
        <c:ser>
          <c:idx val="2"/>
          <c:order val="1"/>
          <c:tx>
            <c:strRef>
              <c:f>'9-2製品・サービス提供先・位置づけ'!$AD$5</c:f>
              <c:strCache>
                <c:ptCount val="1"/>
                <c:pt idx="0">
                  <c:v>どちらかというとB2Cが多い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'9-2製品・サービス提供先・位置づけ'!$AB$7:$AB$10</c:f>
              <c:strCache>
                <c:ptCount val="4"/>
                <c:pt idx="0">
                  <c:v>ユーザー企業（n=305）</c:v>
                </c:pt>
                <c:pt idx="1">
                  <c:v>メーカー企業（n=253）</c:v>
                </c:pt>
                <c:pt idx="2">
                  <c:v>サブシステム提供企業（n=183）</c:v>
                </c:pt>
                <c:pt idx="3">
                  <c:v>サービス提供企業（n=352）</c:v>
                </c:pt>
              </c:strCache>
            </c:strRef>
          </c:cat>
          <c:val>
            <c:numRef>
              <c:f>'9-2製品・サービス提供先・位置づけ'!$AD$7:$AD$10</c:f>
              <c:numCache>
                <c:formatCode>0.0%</c:formatCode>
                <c:ptCount val="4"/>
                <c:pt idx="0">
                  <c:v>4.2622950819672129E-2</c:v>
                </c:pt>
                <c:pt idx="1">
                  <c:v>6.3241106719367585E-2</c:v>
                </c:pt>
                <c:pt idx="2">
                  <c:v>5.4644808743169397E-2</c:v>
                </c:pt>
                <c:pt idx="3">
                  <c:v>6.25E-2</c:v>
                </c:pt>
              </c:numCache>
            </c:numRef>
          </c:val>
          <c:extLst>
            <c:ext xmlns:c16="http://schemas.microsoft.com/office/drawing/2014/chart" uri="{C3380CC4-5D6E-409C-BE32-E72D297353CC}">
              <c16:uniqueId val="{00000001-318D-4427-8784-8B2F4CC442BB}"/>
            </c:ext>
          </c:extLst>
        </c:ser>
        <c:ser>
          <c:idx val="1"/>
          <c:order val="2"/>
          <c:tx>
            <c:strRef>
              <c:f>'9-2製品・サービス提供先・位置づけ'!$AE$5</c:f>
              <c:strCache>
                <c:ptCount val="1"/>
                <c:pt idx="0">
                  <c:v>B2CとB2Bほぼ半々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'9-2製品・サービス提供先・位置づけ'!$AB$7:$AB$10</c:f>
              <c:strCache>
                <c:ptCount val="4"/>
                <c:pt idx="0">
                  <c:v>ユーザー企業（n=305）</c:v>
                </c:pt>
                <c:pt idx="1">
                  <c:v>メーカー企業（n=253）</c:v>
                </c:pt>
                <c:pt idx="2">
                  <c:v>サブシステム提供企業（n=183）</c:v>
                </c:pt>
                <c:pt idx="3">
                  <c:v>サービス提供企業（n=352）</c:v>
                </c:pt>
              </c:strCache>
            </c:strRef>
          </c:cat>
          <c:val>
            <c:numRef>
              <c:f>'9-2製品・サービス提供先・位置づけ'!$AE$7:$AE$10</c:f>
              <c:numCache>
                <c:formatCode>0.0%</c:formatCode>
                <c:ptCount val="4"/>
                <c:pt idx="0">
                  <c:v>0.12131147540983607</c:v>
                </c:pt>
                <c:pt idx="1">
                  <c:v>0.13043478260869565</c:v>
                </c:pt>
                <c:pt idx="2">
                  <c:v>0.16393442622950818</c:v>
                </c:pt>
                <c:pt idx="3">
                  <c:v>0.14488636363636365</c:v>
                </c:pt>
              </c:numCache>
            </c:numRef>
          </c:val>
          <c:extLst>
            <c:ext xmlns:c16="http://schemas.microsoft.com/office/drawing/2014/chart" uri="{C3380CC4-5D6E-409C-BE32-E72D297353CC}">
              <c16:uniqueId val="{00000002-318D-4427-8784-8B2F4CC442BB}"/>
            </c:ext>
          </c:extLst>
        </c:ser>
        <c:ser>
          <c:idx val="3"/>
          <c:order val="3"/>
          <c:tx>
            <c:strRef>
              <c:f>'9-2製品・サービス提供先・位置づけ'!$AF$5</c:f>
              <c:strCache>
                <c:ptCount val="1"/>
                <c:pt idx="0">
                  <c:v>どちらかというとB2Bが多い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'9-2製品・サービス提供先・位置づけ'!$AB$7:$AB$10</c:f>
              <c:strCache>
                <c:ptCount val="4"/>
                <c:pt idx="0">
                  <c:v>ユーザー企業（n=305）</c:v>
                </c:pt>
                <c:pt idx="1">
                  <c:v>メーカー企業（n=253）</c:v>
                </c:pt>
                <c:pt idx="2">
                  <c:v>サブシステム提供企業（n=183）</c:v>
                </c:pt>
                <c:pt idx="3">
                  <c:v>サービス提供企業（n=352）</c:v>
                </c:pt>
              </c:strCache>
            </c:strRef>
          </c:cat>
          <c:val>
            <c:numRef>
              <c:f>'9-2製品・サービス提供先・位置づけ'!$AF$7:$AF$10</c:f>
              <c:numCache>
                <c:formatCode>0.0%</c:formatCode>
                <c:ptCount val="4"/>
                <c:pt idx="0">
                  <c:v>0.11475409836065574</c:v>
                </c:pt>
                <c:pt idx="1">
                  <c:v>0.15810276679841898</c:v>
                </c:pt>
                <c:pt idx="2">
                  <c:v>0.25136612021857924</c:v>
                </c:pt>
                <c:pt idx="3">
                  <c:v>0.19886363636363635</c:v>
                </c:pt>
              </c:numCache>
            </c:numRef>
          </c:val>
          <c:extLst>
            <c:ext xmlns:c16="http://schemas.microsoft.com/office/drawing/2014/chart" uri="{C3380CC4-5D6E-409C-BE32-E72D297353CC}">
              <c16:uniqueId val="{00000003-318D-4427-8784-8B2F4CC442BB}"/>
            </c:ext>
          </c:extLst>
        </c:ser>
        <c:ser>
          <c:idx val="4"/>
          <c:order val="4"/>
          <c:tx>
            <c:strRef>
              <c:f>'9-2製品・サービス提供先・位置づけ'!$AG$5</c:f>
              <c:strCache>
                <c:ptCount val="1"/>
                <c:pt idx="0">
                  <c:v>B2Bが中心</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'9-2製品・サービス提供先・位置づけ'!$AB$7:$AB$10</c:f>
              <c:strCache>
                <c:ptCount val="4"/>
                <c:pt idx="0">
                  <c:v>ユーザー企業（n=305）</c:v>
                </c:pt>
                <c:pt idx="1">
                  <c:v>メーカー企業（n=253）</c:v>
                </c:pt>
                <c:pt idx="2">
                  <c:v>サブシステム提供企業（n=183）</c:v>
                </c:pt>
                <c:pt idx="3">
                  <c:v>サービス提供企業（n=352）</c:v>
                </c:pt>
              </c:strCache>
            </c:strRef>
          </c:cat>
          <c:val>
            <c:numRef>
              <c:f>'9-2製品・サービス提供先・位置づけ'!$AG$7:$AG$10</c:f>
              <c:numCache>
                <c:formatCode>0.0%</c:formatCode>
                <c:ptCount val="4"/>
                <c:pt idx="0">
                  <c:v>0.53770491803278686</c:v>
                </c:pt>
                <c:pt idx="1">
                  <c:v>0.50592885375494068</c:v>
                </c:pt>
                <c:pt idx="2">
                  <c:v>0.42076502732240439</c:v>
                </c:pt>
                <c:pt idx="3">
                  <c:v>0.48011363636363635</c:v>
                </c:pt>
              </c:numCache>
            </c:numRef>
          </c:val>
          <c:extLst>
            <c:ext xmlns:c16="http://schemas.microsoft.com/office/drawing/2014/chart" uri="{C3380CC4-5D6E-409C-BE32-E72D297353CC}">
              <c16:uniqueId val="{00000004-318D-4427-8784-8B2F4CC442BB}"/>
            </c:ext>
          </c:extLst>
        </c:ser>
        <c:ser>
          <c:idx val="5"/>
          <c:order val="5"/>
          <c:tx>
            <c:strRef>
              <c:f>'9-2製品・サービス提供先・位置づけ'!$AH$5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'9-2製品・サービス提供先・位置づけ'!$AB$7:$AB$10</c:f>
              <c:strCache>
                <c:ptCount val="4"/>
                <c:pt idx="0">
                  <c:v>ユーザー企業（n=305）</c:v>
                </c:pt>
                <c:pt idx="1">
                  <c:v>メーカー企業（n=253）</c:v>
                </c:pt>
                <c:pt idx="2">
                  <c:v>サブシステム提供企業（n=183）</c:v>
                </c:pt>
                <c:pt idx="3">
                  <c:v>サービス提供企業（n=352）</c:v>
                </c:pt>
              </c:strCache>
            </c:strRef>
          </c:cat>
          <c:val>
            <c:numRef>
              <c:f>'9-2製品・サービス提供先・位置づけ'!$AH$7:$AH$10</c:f>
              <c:numCache>
                <c:formatCode>0.0%</c:formatCode>
                <c:ptCount val="4"/>
                <c:pt idx="0">
                  <c:v>9.1803278688524587E-2</c:v>
                </c:pt>
                <c:pt idx="1">
                  <c:v>3.1620553359683792E-2</c:v>
                </c:pt>
                <c:pt idx="2">
                  <c:v>6.5573770491803282E-2</c:v>
                </c:pt>
                <c:pt idx="3">
                  <c:v>5.9659090909090912E-2</c:v>
                </c:pt>
              </c:numCache>
            </c:numRef>
          </c:val>
          <c:extLst>
            <c:ext xmlns:c16="http://schemas.microsoft.com/office/drawing/2014/chart" uri="{C3380CC4-5D6E-409C-BE32-E72D297353CC}">
              <c16:uniqueId val="{00000005-318D-4427-8784-8B2F4CC442BB}"/>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2347164032926292"/>
          <c:h val="0.116249999999999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58897413703757"/>
          <c:y val="0.15068407960199004"/>
          <c:w val="0.78069115426740276"/>
          <c:h val="0.7837553284562836"/>
        </c:manualLayout>
      </c:layout>
      <c:barChart>
        <c:barDir val="bar"/>
        <c:grouping val="percentStacked"/>
        <c:varyColors val="0"/>
        <c:ser>
          <c:idx val="0"/>
          <c:order val="0"/>
          <c:tx>
            <c:strRef>
              <c:f>'10-4製品・サービスの拠点'!$G$5</c:f>
              <c:strCache>
                <c:ptCount val="1"/>
                <c:pt idx="0">
                  <c:v>ほとんど国内</c:v>
                </c:pt>
              </c:strCache>
            </c:strRef>
          </c:tx>
          <c:spPr>
            <a:solidFill>
              <a:srgbClr val="F4B183"/>
            </a:solidFill>
            <a:ln w="9525">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('10-4製品・サービスの拠点'!$D$7,'10-4製品・サービスの拠点'!$D$13,'10-4製品・サービスの拠点'!$D$19)</c:f>
              <c:strCache>
                <c:ptCount val="3"/>
                <c:pt idx="0">
                  <c:v>企画 (N=1142)</c:v>
                </c:pt>
                <c:pt idx="1">
                  <c:v>開発 (N=1145)</c:v>
                </c:pt>
                <c:pt idx="2">
                  <c:v>生産 (N=1123)</c:v>
                </c:pt>
              </c:strCache>
              <c:extLst/>
            </c:strRef>
          </c:cat>
          <c:val>
            <c:numRef>
              <c:f>('10-4製品・サービスの拠点'!$G$7,'10-4製品・サービスの拠点'!$G$13,'10-4製品・サービスの拠点'!$G$19)</c:f>
              <c:numCache>
                <c:formatCode>0.0%</c:formatCode>
                <c:ptCount val="3"/>
                <c:pt idx="0">
                  <c:v>0.92556917688266205</c:v>
                </c:pt>
                <c:pt idx="1">
                  <c:v>0.89170305676855899</c:v>
                </c:pt>
                <c:pt idx="2">
                  <c:v>0.80409617097061448</c:v>
                </c:pt>
              </c:numCache>
              <c:extLst/>
            </c:numRef>
          </c:val>
          <c:extLst>
            <c:ext xmlns:c16="http://schemas.microsoft.com/office/drawing/2014/chart" uri="{C3380CC4-5D6E-409C-BE32-E72D297353CC}">
              <c16:uniqueId val="{00000000-D7EB-4DD9-9303-F2B8347CD5CD}"/>
            </c:ext>
          </c:extLst>
        </c:ser>
        <c:ser>
          <c:idx val="1"/>
          <c:order val="1"/>
          <c:tx>
            <c:strRef>
              <c:f>'10-4製品・サービスの拠点'!$H$5</c:f>
              <c:strCache>
                <c:ptCount val="1"/>
                <c:pt idx="0">
                  <c:v>どちらかというと国内が多い</c:v>
                </c:pt>
              </c:strCache>
            </c:strRef>
          </c:tx>
          <c:spPr>
            <a:solidFill>
              <a:srgbClr val="F8CBAD"/>
            </a:solidFill>
            <a:ln w="9525">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('10-4製品・サービスの拠点'!$D$7,'10-4製品・サービスの拠点'!$D$13,'10-4製品・サービスの拠点'!$D$19)</c:f>
              <c:strCache>
                <c:ptCount val="3"/>
                <c:pt idx="0">
                  <c:v>企画 (N=1142)</c:v>
                </c:pt>
                <c:pt idx="1">
                  <c:v>開発 (N=1145)</c:v>
                </c:pt>
                <c:pt idx="2">
                  <c:v>生産 (N=1123)</c:v>
                </c:pt>
              </c:strCache>
              <c:extLst/>
            </c:strRef>
          </c:cat>
          <c:val>
            <c:numRef>
              <c:f>('10-4製品・サービスの拠点'!$H$7,'10-4製品・サービスの拠点'!$H$13,'10-4製品・サービスの拠点'!$H$19)</c:f>
              <c:numCache>
                <c:formatCode>0.0%</c:formatCode>
                <c:ptCount val="3"/>
                <c:pt idx="0">
                  <c:v>3.4150612959719787E-2</c:v>
                </c:pt>
                <c:pt idx="1">
                  <c:v>5.6768558951965066E-2</c:v>
                </c:pt>
                <c:pt idx="2">
                  <c:v>7.5690115761353524E-2</c:v>
                </c:pt>
              </c:numCache>
              <c:extLst/>
            </c:numRef>
          </c:val>
          <c:extLst>
            <c:ext xmlns:c16="http://schemas.microsoft.com/office/drawing/2014/chart" uri="{C3380CC4-5D6E-409C-BE32-E72D297353CC}">
              <c16:uniqueId val="{00000001-D7EB-4DD9-9303-F2B8347CD5CD}"/>
            </c:ext>
          </c:extLst>
        </c:ser>
        <c:ser>
          <c:idx val="2"/>
          <c:order val="2"/>
          <c:tx>
            <c:strRef>
              <c:f>'10-4製品・サービスの拠点'!$I$5</c:f>
              <c:strCache>
                <c:ptCount val="1"/>
                <c:pt idx="0">
                  <c:v>国内と海外が半々</c:v>
                </c:pt>
              </c:strCache>
            </c:strRef>
          </c:tx>
          <c:spPr>
            <a:solidFill>
              <a:srgbClr val="FFFF99"/>
            </a:solidFill>
            <a:ln w="9525">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('10-4製品・サービスの拠点'!$D$7,'10-4製品・サービスの拠点'!$D$13,'10-4製品・サービスの拠点'!$D$19)</c:f>
              <c:strCache>
                <c:ptCount val="3"/>
                <c:pt idx="0">
                  <c:v>企画 (N=1142)</c:v>
                </c:pt>
                <c:pt idx="1">
                  <c:v>開発 (N=1145)</c:v>
                </c:pt>
                <c:pt idx="2">
                  <c:v>生産 (N=1123)</c:v>
                </c:pt>
              </c:strCache>
              <c:extLst/>
            </c:strRef>
          </c:cat>
          <c:val>
            <c:numRef>
              <c:f>('10-4製品・サービスの拠点'!$I$7,'10-4製品・サービスの拠点'!$I$13,'10-4製品・サービスの拠点'!$I$19)</c:f>
              <c:numCache>
                <c:formatCode>0.0%</c:formatCode>
                <c:ptCount val="3"/>
                <c:pt idx="0">
                  <c:v>1.0507880910683012E-2</c:v>
                </c:pt>
                <c:pt idx="1">
                  <c:v>1.6593886462882096E-2</c:v>
                </c:pt>
                <c:pt idx="2">
                  <c:v>3.3837934105075691E-2</c:v>
                </c:pt>
              </c:numCache>
              <c:extLst/>
            </c:numRef>
          </c:val>
          <c:extLst>
            <c:ext xmlns:c16="http://schemas.microsoft.com/office/drawing/2014/chart" uri="{C3380CC4-5D6E-409C-BE32-E72D297353CC}">
              <c16:uniqueId val="{00000002-D7EB-4DD9-9303-F2B8347CD5CD}"/>
            </c:ext>
          </c:extLst>
        </c:ser>
        <c:ser>
          <c:idx val="3"/>
          <c:order val="3"/>
          <c:tx>
            <c:strRef>
              <c:f>'10-4製品・サービスの拠点'!$J$5</c:f>
              <c:strCache>
                <c:ptCount val="1"/>
                <c:pt idx="0">
                  <c:v>どちらかというと海外が多い</c:v>
                </c:pt>
              </c:strCache>
            </c:strRef>
          </c:tx>
          <c:spPr>
            <a:solidFill>
              <a:srgbClr val="C6E0B4"/>
            </a:solidFill>
            <a:ln w="9525">
              <a:solidFill>
                <a:srgbClr val="000000"/>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6037-4470-87A5-A3B24F5082B2}"/>
                </c:ext>
              </c:extLst>
            </c:dLbl>
            <c:dLbl>
              <c:idx val="1"/>
              <c:delete val="1"/>
              <c:extLst>
                <c:ext xmlns:c15="http://schemas.microsoft.com/office/drawing/2012/chart" uri="{CE6537A1-D6FC-4f65-9D91-7224C49458BB}"/>
                <c:ext xmlns:c16="http://schemas.microsoft.com/office/drawing/2014/chart" uri="{C3380CC4-5D6E-409C-BE32-E72D297353CC}">
                  <c16:uniqueId val="{00000004-6037-4470-87A5-A3B24F5082B2}"/>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('10-4製品・サービスの拠点'!$D$7,'10-4製品・サービスの拠点'!$D$13,'10-4製品・サービスの拠点'!$D$19)</c:f>
              <c:strCache>
                <c:ptCount val="3"/>
                <c:pt idx="0">
                  <c:v>企画 (N=1142)</c:v>
                </c:pt>
                <c:pt idx="1">
                  <c:v>開発 (N=1145)</c:v>
                </c:pt>
                <c:pt idx="2">
                  <c:v>生産 (N=1123)</c:v>
                </c:pt>
              </c:strCache>
              <c:extLst/>
            </c:strRef>
          </c:cat>
          <c:val>
            <c:numRef>
              <c:f>('10-4製品・サービスの拠点'!$J$7,'10-4製品・サービスの拠点'!$J$13,'10-4製品・サービスの拠点'!$J$19)</c:f>
              <c:numCache>
                <c:formatCode>0.0%</c:formatCode>
                <c:ptCount val="3"/>
                <c:pt idx="0">
                  <c:v>3.5026269702276708E-3</c:v>
                </c:pt>
                <c:pt idx="1">
                  <c:v>2.6200873362445414E-3</c:v>
                </c:pt>
                <c:pt idx="2">
                  <c:v>2.5823686553873553E-2</c:v>
                </c:pt>
              </c:numCache>
              <c:extLst/>
            </c:numRef>
          </c:val>
          <c:extLst>
            <c:ext xmlns:c16="http://schemas.microsoft.com/office/drawing/2014/chart" uri="{C3380CC4-5D6E-409C-BE32-E72D297353CC}">
              <c16:uniqueId val="{00000003-D7EB-4DD9-9303-F2B8347CD5CD}"/>
            </c:ext>
          </c:extLst>
        </c:ser>
        <c:ser>
          <c:idx val="4"/>
          <c:order val="4"/>
          <c:tx>
            <c:strRef>
              <c:f>'10-4製品・サービスの拠点'!$K$5</c:f>
              <c:strCache>
                <c:ptCount val="1"/>
                <c:pt idx="0">
                  <c:v>ほとんど海外</c:v>
                </c:pt>
              </c:strCache>
            </c:strRef>
          </c:tx>
          <c:spPr>
            <a:solidFill>
              <a:srgbClr val="A9D18E"/>
            </a:solidFill>
            <a:ln w="9525">
              <a:solidFill>
                <a:srgbClr val="000000"/>
              </a:solidFill>
            </a:ln>
          </c:spPr>
          <c:invertIfNegative val="0"/>
          <c:dLbls>
            <c:dLbl>
              <c:idx val="0"/>
              <c:layout>
                <c:manualLayout>
                  <c:x val="2.7950042450252191E-2"/>
                  <c:y val="-0.105073777040944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37-4470-87A5-A3B24F5082B2}"/>
                </c:ext>
              </c:extLst>
            </c:dLbl>
            <c:dLbl>
              <c:idx val="1"/>
              <c:layout>
                <c:manualLayout>
                  <c:x val="3.049095540027532E-2"/>
                  <c:y val="-0.105073383059095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37-4470-87A5-A3B24F5082B2}"/>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('10-4製品・サービスの拠点'!$D$7,'10-4製品・サービスの拠点'!$D$13,'10-4製品・サービスの拠点'!$D$19)</c:f>
              <c:strCache>
                <c:ptCount val="3"/>
                <c:pt idx="0">
                  <c:v>企画 (N=1142)</c:v>
                </c:pt>
                <c:pt idx="1">
                  <c:v>開発 (N=1145)</c:v>
                </c:pt>
                <c:pt idx="2">
                  <c:v>生産 (N=1123)</c:v>
                </c:pt>
              </c:strCache>
              <c:extLst/>
            </c:strRef>
          </c:cat>
          <c:val>
            <c:numRef>
              <c:f>('10-4製品・サービスの拠点'!$K$7,'10-4製品・サービスの拠点'!$K$13,'10-4製品・サービスの拠点'!$K$19)</c:f>
              <c:numCache>
                <c:formatCode>0.0%</c:formatCode>
                <c:ptCount val="3"/>
                <c:pt idx="0">
                  <c:v>5.2539404553415062E-3</c:v>
                </c:pt>
                <c:pt idx="1">
                  <c:v>1.1353711790393014E-2</c:v>
                </c:pt>
                <c:pt idx="2">
                  <c:v>1.9590382902938557E-2</c:v>
                </c:pt>
              </c:numCache>
              <c:extLst/>
            </c:numRef>
          </c:val>
          <c:extLst>
            <c:ext xmlns:c16="http://schemas.microsoft.com/office/drawing/2014/chart" uri="{C3380CC4-5D6E-409C-BE32-E72D297353CC}">
              <c16:uniqueId val="{00000004-D7EB-4DD9-9303-F2B8347CD5CD}"/>
            </c:ext>
          </c:extLst>
        </c:ser>
        <c:ser>
          <c:idx val="5"/>
          <c:order val="5"/>
          <c:tx>
            <c:strRef>
              <c:f>'10-4製品・サービスの拠点'!$L$5</c:f>
              <c:strCache>
                <c:ptCount val="1"/>
                <c:pt idx="0">
                  <c:v>わからない</c:v>
                </c:pt>
              </c:strCache>
            </c:strRef>
          </c:tx>
          <c:spPr>
            <a:solidFill>
              <a:sysClr val="window" lastClr="FFFFFF"/>
            </a:solidFill>
            <a:ln>
              <a:solidFill>
                <a:srgbClr val="000000"/>
              </a:solidFill>
            </a:ln>
          </c:spPr>
          <c:invertIfNegative val="0"/>
          <c:dLbls>
            <c:dLbl>
              <c:idx val="0"/>
              <c:layout>
                <c:manualLayout>
                  <c:x val="1.778639065016060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37-4470-87A5-A3B24F5082B2}"/>
                </c:ext>
              </c:extLst>
            </c:dLbl>
            <c:dLbl>
              <c:idx val="1"/>
              <c:layout>
                <c:manualLayout>
                  <c:x val="2.1597760075195017E-2"/>
                  <c:y val="9.173104736681034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37-4470-87A5-A3B24F5082B2}"/>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('10-4製品・サービスの拠点'!$D$7,'10-4製品・サービスの拠点'!$D$13,'10-4製品・サービスの拠点'!$D$19)</c:f>
              <c:strCache>
                <c:ptCount val="3"/>
                <c:pt idx="0">
                  <c:v>企画 (N=1142)</c:v>
                </c:pt>
                <c:pt idx="1">
                  <c:v>開発 (N=1145)</c:v>
                </c:pt>
                <c:pt idx="2">
                  <c:v>生産 (N=1123)</c:v>
                </c:pt>
              </c:strCache>
              <c:extLst/>
            </c:strRef>
          </c:cat>
          <c:val>
            <c:numRef>
              <c:f>('10-4製品・サービスの拠点'!$L$7,'10-4製品・サービスの拠点'!$L$13,'10-4製品・サービスの拠点'!$L$19)</c:f>
              <c:numCache>
                <c:formatCode>0.0%</c:formatCode>
                <c:ptCount val="3"/>
                <c:pt idx="0">
                  <c:v>2.1015761821366025E-2</c:v>
                </c:pt>
                <c:pt idx="1">
                  <c:v>2.0960698689956331E-2</c:v>
                </c:pt>
                <c:pt idx="2">
                  <c:v>4.0961709706144253E-2</c:v>
                </c:pt>
              </c:numCache>
              <c:extLst/>
            </c:numRef>
          </c:val>
          <c:extLst>
            <c:ext xmlns:c16="http://schemas.microsoft.com/office/drawing/2014/chart" uri="{C3380CC4-5D6E-409C-BE32-E72D297353CC}">
              <c16:uniqueId val="{00000005-D7EB-4DD9-9303-F2B8347CD5CD}"/>
            </c:ext>
          </c:extLst>
        </c:ser>
        <c:dLbls>
          <c:dLblPos val="ctr"/>
          <c:showLegendKey val="0"/>
          <c:showVal val="1"/>
          <c:showCatName val="0"/>
          <c:showSerName val="0"/>
          <c:showPercent val="0"/>
          <c:showBubbleSize val="0"/>
        </c:dLbls>
        <c:gapWidth val="75"/>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ysClr val="windowText" lastClr="000000">
              <a:lumMod val="50000"/>
              <a:lumOff val="50000"/>
            </a:sysClr>
          </a:solidFill>
        </a:ln>
      </c:spPr>
    </c:plotArea>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94501775113001"/>
          <c:y val="0.15068407960199004"/>
          <c:w val="0.78367072418779082"/>
          <c:h val="0.55867448315986179"/>
        </c:manualLayout>
      </c:layout>
      <c:barChart>
        <c:barDir val="bar"/>
        <c:grouping val="percentStacked"/>
        <c:varyColors val="0"/>
        <c:ser>
          <c:idx val="0"/>
          <c:order val="0"/>
          <c:tx>
            <c:strRef>
              <c:f>'10-4製品・サービスの拠点'!$G$5</c:f>
              <c:strCache>
                <c:ptCount val="1"/>
                <c:pt idx="0">
                  <c:v>ほとんど国内</c:v>
                </c:pt>
              </c:strCache>
            </c:strRef>
          </c:tx>
          <c:spPr>
            <a:solidFill>
              <a:srgbClr val="F4B183"/>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('10-4製品・サービスの拠点'!$D$9,'10-4製品・サービスの拠点'!$D$15,'10-4製品・サービスの拠点'!$D$21)</c:f>
              <c:strCache>
                <c:ptCount val="3"/>
                <c:pt idx="0">
                  <c:v>企画 (N=1142)</c:v>
                </c:pt>
                <c:pt idx="1">
                  <c:v>開発 (N=1142)</c:v>
                </c:pt>
                <c:pt idx="2">
                  <c:v>生産 (N=1120)</c:v>
                </c:pt>
              </c:strCache>
              <c:extLst/>
            </c:strRef>
          </c:cat>
          <c:val>
            <c:numRef>
              <c:f>('10-4製品・サービスの拠点'!$G$9,'10-4製品・サービスの拠点'!$G$15,'10-4製品・サービスの拠点'!$G$21)</c:f>
              <c:numCache>
                <c:formatCode>0.0%</c:formatCode>
                <c:ptCount val="3"/>
                <c:pt idx="0">
                  <c:v>0.85901926444833621</c:v>
                </c:pt>
                <c:pt idx="1">
                  <c:v>0.78896672504378285</c:v>
                </c:pt>
                <c:pt idx="2">
                  <c:v>0.7</c:v>
                </c:pt>
              </c:numCache>
              <c:extLst/>
            </c:numRef>
          </c:val>
          <c:extLst>
            <c:ext xmlns:c16="http://schemas.microsoft.com/office/drawing/2014/chart" uri="{C3380CC4-5D6E-409C-BE32-E72D297353CC}">
              <c16:uniqueId val="{00000000-91BE-4833-B348-1263FC2DD9A7}"/>
            </c:ext>
          </c:extLst>
        </c:ser>
        <c:ser>
          <c:idx val="1"/>
          <c:order val="1"/>
          <c:tx>
            <c:strRef>
              <c:f>'10-4製品・サービスの拠点'!$H$5</c:f>
              <c:strCache>
                <c:ptCount val="1"/>
                <c:pt idx="0">
                  <c:v>どちらかというと国内が多い</c:v>
                </c:pt>
              </c:strCache>
            </c:strRef>
          </c:tx>
          <c:spPr>
            <a:solidFill>
              <a:srgbClr val="F8CBAD"/>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('10-4製品・サービスの拠点'!$D$9,'10-4製品・サービスの拠点'!$D$15,'10-4製品・サービスの拠点'!$D$21)</c:f>
              <c:strCache>
                <c:ptCount val="3"/>
                <c:pt idx="0">
                  <c:v>企画 (N=1142)</c:v>
                </c:pt>
                <c:pt idx="1">
                  <c:v>開発 (N=1142)</c:v>
                </c:pt>
                <c:pt idx="2">
                  <c:v>生産 (N=1120)</c:v>
                </c:pt>
              </c:strCache>
              <c:extLst/>
            </c:strRef>
          </c:cat>
          <c:val>
            <c:numRef>
              <c:f>('10-4製品・サービスの拠点'!$H$9,'10-4製品・サービスの拠点'!$H$15,'10-4製品・サービスの拠点'!$H$21)</c:f>
              <c:numCache>
                <c:formatCode>0.0%</c:formatCode>
                <c:ptCount val="3"/>
                <c:pt idx="0">
                  <c:v>7.1803852889667244E-2</c:v>
                </c:pt>
                <c:pt idx="1">
                  <c:v>0.11821366024518389</c:v>
                </c:pt>
                <c:pt idx="2">
                  <c:v>0.13392857142857142</c:v>
                </c:pt>
              </c:numCache>
              <c:extLst/>
            </c:numRef>
          </c:val>
          <c:extLst>
            <c:ext xmlns:c16="http://schemas.microsoft.com/office/drawing/2014/chart" uri="{C3380CC4-5D6E-409C-BE32-E72D297353CC}">
              <c16:uniqueId val="{00000001-91BE-4833-B348-1263FC2DD9A7}"/>
            </c:ext>
          </c:extLst>
        </c:ser>
        <c:ser>
          <c:idx val="2"/>
          <c:order val="2"/>
          <c:tx>
            <c:strRef>
              <c:f>'10-4製品・サービスの拠点'!$I$5</c:f>
              <c:strCache>
                <c:ptCount val="1"/>
                <c:pt idx="0">
                  <c:v>国内と海外が半々</c:v>
                </c:pt>
              </c:strCache>
            </c:strRef>
          </c:tx>
          <c:spPr>
            <a:solidFill>
              <a:srgbClr val="FFFF99"/>
            </a:solidFill>
            <a:ln>
              <a:solidFill>
                <a:sysClr val="windowText" lastClr="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('10-4製品・サービスの拠点'!$D$9,'10-4製品・サービスの拠点'!$D$15,'10-4製品・サービスの拠点'!$D$21)</c:f>
              <c:strCache>
                <c:ptCount val="3"/>
                <c:pt idx="0">
                  <c:v>企画 (N=1142)</c:v>
                </c:pt>
                <c:pt idx="1">
                  <c:v>開発 (N=1142)</c:v>
                </c:pt>
                <c:pt idx="2">
                  <c:v>生産 (N=1120)</c:v>
                </c:pt>
              </c:strCache>
              <c:extLst/>
            </c:strRef>
          </c:cat>
          <c:val>
            <c:numRef>
              <c:f>('10-4製品・サービスの拠点'!$I$9,'10-4製品・サービスの拠点'!$I$15,'10-4製品・サービスの拠点'!$I$21)</c:f>
              <c:numCache>
                <c:formatCode>0.0%</c:formatCode>
                <c:ptCount val="3"/>
                <c:pt idx="0">
                  <c:v>2.5394045534150613E-2</c:v>
                </c:pt>
                <c:pt idx="1">
                  <c:v>3.9404553415061293E-2</c:v>
                </c:pt>
                <c:pt idx="2">
                  <c:v>6.4285714285714279E-2</c:v>
                </c:pt>
              </c:numCache>
              <c:extLst/>
            </c:numRef>
          </c:val>
          <c:extLst>
            <c:ext xmlns:c16="http://schemas.microsoft.com/office/drawing/2014/chart" uri="{C3380CC4-5D6E-409C-BE32-E72D297353CC}">
              <c16:uniqueId val="{00000002-91BE-4833-B348-1263FC2DD9A7}"/>
            </c:ext>
          </c:extLst>
        </c:ser>
        <c:ser>
          <c:idx val="3"/>
          <c:order val="3"/>
          <c:tx>
            <c:strRef>
              <c:f>'10-4製品・サービスの拠点'!$J$5</c:f>
              <c:strCache>
                <c:ptCount val="1"/>
                <c:pt idx="0">
                  <c:v>どちらかというと海外が多い</c:v>
                </c:pt>
              </c:strCache>
            </c:strRef>
          </c:tx>
          <c:spPr>
            <a:solidFill>
              <a:srgbClr val="C6E0B4"/>
            </a:solidFill>
            <a:ln>
              <a:solidFill>
                <a:sysClr val="windowText" lastClr="000000"/>
              </a:solidFill>
            </a:ln>
          </c:spPr>
          <c:invertIfNegative val="0"/>
          <c:dLbls>
            <c:dLbl>
              <c:idx val="0"/>
              <c:layout>
                <c:manualLayout>
                  <c:x val="4.3195515829285692E-2"/>
                  <c:y val="-6.97273946305707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3D-415B-9EBD-D0B4CD90CD0E}"/>
                </c:ext>
              </c:extLst>
            </c:dLbl>
            <c:dLbl>
              <c:idx val="1"/>
              <c:layout>
                <c:manualLayout>
                  <c:x val="1.270456347920173E-3"/>
                  <c:y val="6.459230628873376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3D-415B-9EBD-D0B4CD90CD0E}"/>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('10-4製品・サービスの拠点'!$D$9,'10-4製品・サービスの拠点'!$D$15,'10-4製品・サービスの拠点'!$D$21)</c:f>
              <c:strCache>
                <c:ptCount val="3"/>
                <c:pt idx="0">
                  <c:v>企画 (N=1142)</c:v>
                </c:pt>
                <c:pt idx="1">
                  <c:v>開発 (N=1142)</c:v>
                </c:pt>
                <c:pt idx="2">
                  <c:v>生産 (N=1120)</c:v>
                </c:pt>
              </c:strCache>
              <c:extLst/>
            </c:strRef>
          </c:cat>
          <c:val>
            <c:numRef>
              <c:f>('10-4製品・サービスの拠点'!$J$9,'10-4製品・サービスの拠点'!$J$15,'10-4製品・サービスの拠点'!$J$21)</c:f>
              <c:numCache>
                <c:formatCode>0.0%</c:formatCode>
                <c:ptCount val="3"/>
                <c:pt idx="0">
                  <c:v>5.2539404553415062E-3</c:v>
                </c:pt>
                <c:pt idx="1">
                  <c:v>7.0052539404553416E-3</c:v>
                </c:pt>
                <c:pt idx="2">
                  <c:v>2.5892857142857145E-2</c:v>
                </c:pt>
              </c:numCache>
              <c:extLst/>
            </c:numRef>
          </c:val>
          <c:extLst>
            <c:ext xmlns:c16="http://schemas.microsoft.com/office/drawing/2014/chart" uri="{C3380CC4-5D6E-409C-BE32-E72D297353CC}">
              <c16:uniqueId val="{00000003-91BE-4833-B348-1263FC2DD9A7}"/>
            </c:ext>
          </c:extLst>
        </c:ser>
        <c:ser>
          <c:idx val="4"/>
          <c:order val="4"/>
          <c:tx>
            <c:strRef>
              <c:f>'10-4製品・サービスの拠点'!$K$5</c:f>
              <c:strCache>
                <c:ptCount val="1"/>
                <c:pt idx="0">
                  <c:v>ほとんど海外</c:v>
                </c:pt>
              </c:strCache>
            </c:strRef>
          </c:tx>
          <c:spPr>
            <a:solidFill>
              <a:srgbClr val="A9D18E"/>
            </a:solidFill>
            <a:ln>
              <a:solidFill>
                <a:sysClr val="windowText" lastClr="000000"/>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563D-415B-9EBD-D0B4CD90CD0E}"/>
                </c:ext>
              </c:extLst>
            </c:dLbl>
            <c:dLbl>
              <c:idx val="1"/>
              <c:layout>
                <c:manualLayout>
                  <c:x val="4.3195515829285692E-2"/>
                  <c:y val="-6.15241717328565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3D-415B-9EBD-D0B4CD90CD0E}"/>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('10-4製品・サービスの拠点'!$D$9,'10-4製品・サービスの拠点'!$D$15,'10-4製品・サービスの拠点'!$D$21)</c:f>
              <c:strCache>
                <c:ptCount val="3"/>
                <c:pt idx="0">
                  <c:v>企画 (N=1142)</c:v>
                </c:pt>
                <c:pt idx="1">
                  <c:v>開発 (N=1142)</c:v>
                </c:pt>
                <c:pt idx="2">
                  <c:v>生産 (N=1120)</c:v>
                </c:pt>
              </c:strCache>
              <c:extLst/>
            </c:strRef>
          </c:cat>
          <c:val>
            <c:numRef>
              <c:f>('10-4製品・サービスの拠点'!$K$9,'10-4製品・サービスの拠点'!$K$15,'10-4製品・サービスの拠点'!$K$21)</c:f>
              <c:numCache>
                <c:formatCode>0.0%</c:formatCode>
                <c:ptCount val="3"/>
                <c:pt idx="0">
                  <c:v>4.3782837127845885E-3</c:v>
                </c:pt>
                <c:pt idx="1">
                  <c:v>1.138353765323993E-2</c:v>
                </c:pt>
                <c:pt idx="2">
                  <c:v>1.7857142857142856E-2</c:v>
                </c:pt>
              </c:numCache>
              <c:extLst/>
            </c:numRef>
          </c:val>
          <c:extLst>
            <c:ext xmlns:c16="http://schemas.microsoft.com/office/drawing/2014/chart" uri="{C3380CC4-5D6E-409C-BE32-E72D297353CC}">
              <c16:uniqueId val="{00000004-91BE-4833-B348-1263FC2DD9A7}"/>
            </c:ext>
          </c:extLst>
        </c:ser>
        <c:ser>
          <c:idx val="5"/>
          <c:order val="5"/>
          <c:tx>
            <c:strRef>
              <c:f>'10-4製品・サービスの拠点'!$L$5</c:f>
              <c:strCache>
                <c:ptCount val="1"/>
                <c:pt idx="0">
                  <c:v>わからない</c:v>
                </c:pt>
              </c:strCache>
            </c:strRef>
          </c:tx>
          <c:spPr>
            <a:solidFill>
              <a:sysClr val="window" lastClr="FFFFFF"/>
            </a:solidFill>
            <a:ln>
              <a:solidFill>
                <a:sysClr val="windowText" lastClr="000000"/>
              </a:solidFill>
            </a:ln>
          </c:spPr>
          <c:invertIfNegative val="0"/>
          <c:dLbls>
            <c:dLbl>
              <c:idx val="0"/>
              <c:layout>
                <c:manualLayout>
                  <c:x val="2.4138670610483099E-2"/>
                  <c:y val="-8.202899936182764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3D-415B-9EBD-D0B4CD90CD0E}"/>
                </c:ext>
              </c:extLst>
            </c:dLbl>
            <c:dLbl>
              <c:idx val="1"/>
              <c:layout>
                <c:manualLayout>
                  <c:x val="2.286821426256292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3D-415B-9EBD-D0B4CD90CD0E}"/>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('10-4製品・サービスの拠点'!$D$9,'10-4製品・サービスの拠点'!$D$15,'10-4製品・サービスの拠点'!$D$21)</c:f>
              <c:strCache>
                <c:ptCount val="3"/>
                <c:pt idx="0">
                  <c:v>企画 (N=1142)</c:v>
                </c:pt>
                <c:pt idx="1">
                  <c:v>開発 (N=1142)</c:v>
                </c:pt>
                <c:pt idx="2">
                  <c:v>生産 (N=1120)</c:v>
                </c:pt>
              </c:strCache>
              <c:extLst/>
            </c:strRef>
          </c:cat>
          <c:val>
            <c:numRef>
              <c:f>('10-4製品・サービスの拠点'!$L$9,'10-4製品・サービスの拠点'!$L$15,'10-4製品・サービスの拠点'!$L$21)</c:f>
              <c:numCache>
                <c:formatCode>0.0%</c:formatCode>
                <c:ptCount val="3"/>
                <c:pt idx="0">
                  <c:v>3.4150612959719787E-2</c:v>
                </c:pt>
                <c:pt idx="1">
                  <c:v>3.5026269702276708E-2</c:v>
                </c:pt>
                <c:pt idx="2">
                  <c:v>5.8035714285714288E-2</c:v>
                </c:pt>
              </c:numCache>
              <c:extLst/>
            </c:numRef>
          </c:val>
          <c:extLst>
            <c:ext xmlns:c16="http://schemas.microsoft.com/office/drawing/2014/chart" uri="{C3380CC4-5D6E-409C-BE32-E72D297353CC}">
              <c16:uniqueId val="{00000005-91BE-4833-B348-1263FC2DD9A7}"/>
            </c:ext>
          </c:extLst>
        </c:ser>
        <c:dLbls>
          <c:dLblPos val="ctr"/>
          <c:showLegendKey val="0"/>
          <c:showVal val="1"/>
          <c:showCatName val="0"/>
          <c:showSerName val="0"/>
          <c:showPercent val="0"/>
          <c:showBubbleSize val="0"/>
        </c:dLbls>
        <c:gapWidth val="75"/>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ysClr val="windowText" lastClr="000000">
              <a:lumMod val="50000"/>
              <a:lumOff val="50000"/>
            </a:sysClr>
          </a:solidFill>
        </a:ln>
      </c:spPr>
    </c:plotArea>
    <c:legend>
      <c:legendPos val="t"/>
      <c:layout>
        <c:manualLayout>
          <c:xMode val="edge"/>
          <c:yMode val="edge"/>
          <c:x val="5.1000175388392979E-2"/>
          <c:y val="0.79174584235204792"/>
          <c:w val="0.8999999341031405"/>
          <c:h val="0.18200513758572914"/>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7890324185342"/>
          <c:y val="0.12669030336053225"/>
          <c:w val="0.75037084257665143"/>
          <c:h val="0.65331528871391076"/>
        </c:manualLayout>
      </c:layout>
      <c:barChart>
        <c:barDir val="bar"/>
        <c:grouping val="stacked"/>
        <c:varyColors val="0"/>
        <c:ser>
          <c:idx val="0"/>
          <c:order val="0"/>
          <c:tx>
            <c:strRef>
              <c:f>'10-4製品・サービスの拠点ー企画・位置づけ'!$L$5</c:f>
              <c:strCache>
                <c:ptCount val="1"/>
                <c:pt idx="0">
                  <c:v>ほとんど国内</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'10-4製品・サービスの拠点ー企画・位置づけ'!$K$7:$K$10</c:f>
              <c:strCache>
                <c:ptCount val="4"/>
                <c:pt idx="0">
                  <c:v>ユーザー企業（n=304）</c:v>
                </c:pt>
                <c:pt idx="1">
                  <c:v>メーカー企業（n=261）</c:v>
                </c:pt>
                <c:pt idx="2">
                  <c:v>サブシステム提供企業（n=177）</c:v>
                </c:pt>
                <c:pt idx="3">
                  <c:v>サービス提供企業（n=363）</c:v>
                </c:pt>
              </c:strCache>
            </c:strRef>
          </c:cat>
          <c:val>
            <c:numRef>
              <c:f>'10-4製品・サービスの拠点ー企画・位置づけ'!$L$7:$L$10</c:f>
              <c:numCache>
                <c:formatCode>0.0%</c:formatCode>
                <c:ptCount val="4"/>
                <c:pt idx="0">
                  <c:v>0.86513157894736847</c:v>
                </c:pt>
                <c:pt idx="1">
                  <c:v>0.94252873563218387</c:v>
                </c:pt>
                <c:pt idx="2">
                  <c:v>0.9152542372881356</c:v>
                </c:pt>
                <c:pt idx="3">
                  <c:v>0.97245179063360887</c:v>
                </c:pt>
              </c:numCache>
            </c:numRef>
          </c:val>
          <c:extLst>
            <c:ext xmlns:c16="http://schemas.microsoft.com/office/drawing/2014/chart" uri="{C3380CC4-5D6E-409C-BE32-E72D297353CC}">
              <c16:uniqueId val="{00000000-85DD-40B3-959F-54084235291F}"/>
            </c:ext>
          </c:extLst>
        </c:ser>
        <c:ser>
          <c:idx val="2"/>
          <c:order val="1"/>
          <c:tx>
            <c:strRef>
              <c:f>'10-4製品・サービスの拠点ー企画・位置づけ'!$M$5</c:f>
              <c:strCache>
                <c:ptCount val="1"/>
                <c:pt idx="0">
                  <c:v>どちらかというと国内が多い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'10-4製品・サービスの拠点ー企画・位置づけ'!$K$7:$K$10</c:f>
              <c:strCache>
                <c:ptCount val="4"/>
                <c:pt idx="0">
                  <c:v>ユーザー企業（n=304）</c:v>
                </c:pt>
                <c:pt idx="1">
                  <c:v>メーカー企業（n=261）</c:v>
                </c:pt>
                <c:pt idx="2">
                  <c:v>サブシステム提供企業（n=177）</c:v>
                </c:pt>
                <c:pt idx="3">
                  <c:v>サービス提供企業（n=363）</c:v>
                </c:pt>
              </c:strCache>
            </c:strRef>
          </c:cat>
          <c:val>
            <c:numRef>
              <c:f>'10-4製品・サービスの拠点ー企画・位置づけ'!$M$7:$M$10</c:f>
              <c:numCache>
                <c:formatCode>0.0%</c:formatCode>
                <c:ptCount val="4"/>
                <c:pt idx="0">
                  <c:v>7.2368421052631582E-2</c:v>
                </c:pt>
                <c:pt idx="1">
                  <c:v>3.4482758620689655E-2</c:v>
                </c:pt>
                <c:pt idx="2">
                  <c:v>2.8248587570621469E-2</c:v>
                </c:pt>
                <c:pt idx="3">
                  <c:v>8.2644628099173556E-3</c:v>
                </c:pt>
              </c:numCache>
            </c:numRef>
          </c:val>
          <c:extLst>
            <c:ext xmlns:c16="http://schemas.microsoft.com/office/drawing/2014/chart" uri="{C3380CC4-5D6E-409C-BE32-E72D297353CC}">
              <c16:uniqueId val="{00000001-85DD-40B3-959F-54084235291F}"/>
            </c:ext>
          </c:extLst>
        </c:ser>
        <c:ser>
          <c:idx val="1"/>
          <c:order val="2"/>
          <c:tx>
            <c:strRef>
              <c:f>'10-4製品・サービスの拠点ー企画・位置づけ'!$N$5</c:f>
              <c:strCache>
                <c:ptCount val="1"/>
                <c:pt idx="0">
                  <c:v>国内と海外が半々</c:v>
                </c:pt>
              </c:strCache>
            </c:strRef>
          </c:tx>
          <c:spPr>
            <a:solidFill>
              <a:srgbClr val="FFFF99"/>
            </a:solidFill>
            <a:ln>
              <a:solidFill>
                <a:schemeClr val="tx1"/>
              </a:solid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85DD-40B3-959F-54084235291F}"/>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'10-4製品・サービスの拠点ー企画・位置づけ'!$K$7:$K$10</c:f>
              <c:strCache>
                <c:ptCount val="4"/>
                <c:pt idx="0">
                  <c:v>ユーザー企業（n=304）</c:v>
                </c:pt>
                <c:pt idx="1">
                  <c:v>メーカー企業（n=261）</c:v>
                </c:pt>
                <c:pt idx="2">
                  <c:v>サブシステム提供企業（n=177）</c:v>
                </c:pt>
                <c:pt idx="3">
                  <c:v>サービス提供企業（n=363）</c:v>
                </c:pt>
              </c:strCache>
            </c:strRef>
          </c:cat>
          <c:val>
            <c:numRef>
              <c:f>'10-4製品・サービスの拠点ー企画・位置づけ'!$N$7:$N$10</c:f>
              <c:numCache>
                <c:formatCode>0.0%</c:formatCode>
                <c:ptCount val="4"/>
                <c:pt idx="0">
                  <c:v>1.3157894736842105E-2</c:v>
                </c:pt>
                <c:pt idx="1">
                  <c:v>1.532567049808429E-2</c:v>
                </c:pt>
                <c:pt idx="2">
                  <c:v>1.1299435028248588E-2</c:v>
                </c:pt>
                <c:pt idx="3">
                  <c:v>2.7548209366391185E-3</c:v>
                </c:pt>
              </c:numCache>
            </c:numRef>
          </c:val>
          <c:extLst>
            <c:ext xmlns:c16="http://schemas.microsoft.com/office/drawing/2014/chart" uri="{C3380CC4-5D6E-409C-BE32-E72D297353CC}">
              <c16:uniqueId val="{00000003-85DD-40B3-959F-54084235291F}"/>
            </c:ext>
          </c:extLst>
        </c:ser>
        <c:ser>
          <c:idx val="3"/>
          <c:order val="3"/>
          <c:tx>
            <c:strRef>
              <c:f>'10-4製品・サービスの拠点ー企画・位置づけ'!$O$5</c:f>
              <c:strCache>
                <c:ptCount val="1"/>
                <c:pt idx="0">
                  <c:v>どちらかというと海外が多い</c:v>
                </c:pt>
              </c:strCache>
            </c:strRef>
          </c:tx>
          <c:spPr>
            <a:solidFill>
              <a:schemeClr val="accent6">
                <a:lumMod val="40000"/>
                <a:lumOff val="60000"/>
              </a:schemeClr>
            </a:solidFill>
            <a:ln>
              <a:solidFill>
                <a:schemeClr val="tx1"/>
              </a:solidFill>
            </a:ln>
            <a:effectLst/>
          </c:spPr>
          <c:invertIfNegative val="0"/>
          <c:dLbls>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39-4A04-A917-4931A0ACBD8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'10-4製品・サービスの拠点ー企画・位置づけ'!$K$7:$K$10</c:f>
              <c:strCache>
                <c:ptCount val="4"/>
                <c:pt idx="0">
                  <c:v>ユーザー企業（n=304）</c:v>
                </c:pt>
                <c:pt idx="1">
                  <c:v>メーカー企業（n=261）</c:v>
                </c:pt>
                <c:pt idx="2">
                  <c:v>サブシステム提供企業（n=177）</c:v>
                </c:pt>
                <c:pt idx="3">
                  <c:v>サービス提供企業（n=363）</c:v>
                </c:pt>
              </c:strCache>
            </c:strRef>
          </c:cat>
          <c:val>
            <c:numRef>
              <c:f>'10-4製品・サービスの拠点ー企画・位置づけ'!$O$7:$O$10</c:f>
              <c:numCache>
                <c:formatCode>0.0%</c:formatCode>
                <c:ptCount val="4"/>
                <c:pt idx="0">
                  <c:v>3.2894736842105261E-3</c:v>
                </c:pt>
                <c:pt idx="1">
                  <c:v>3.8314176245210726E-3</c:v>
                </c:pt>
                <c:pt idx="2">
                  <c:v>5.6497175141242938E-3</c:v>
                </c:pt>
                <c:pt idx="3">
                  <c:v>0</c:v>
                </c:pt>
              </c:numCache>
            </c:numRef>
          </c:val>
          <c:extLst>
            <c:ext xmlns:c16="http://schemas.microsoft.com/office/drawing/2014/chart" uri="{C3380CC4-5D6E-409C-BE32-E72D297353CC}">
              <c16:uniqueId val="{00000004-85DD-40B3-959F-54084235291F}"/>
            </c:ext>
          </c:extLst>
        </c:ser>
        <c:ser>
          <c:idx val="4"/>
          <c:order val="4"/>
          <c:tx>
            <c:strRef>
              <c:f>'10-4製品・サービスの拠点ー企画・位置づけ'!$P$5</c:f>
              <c:strCache>
                <c:ptCount val="1"/>
                <c:pt idx="0">
                  <c:v>ほとんど海外</c:v>
                </c:pt>
              </c:strCache>
            </c:strRef>
          </c:tx>
          <c:spPr>
            <a:solidFill>
              <a:schemeClr val="accent6">
                <a:lumMod val="60000"/>
                <a:lumOff val="40000"/>
              </a:schemeClr>
            </a:solidFill>
            <a:ln>
              <a:solidFill>
                <a:schemeClr val="tx1"/>
              </a:solid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DD-40B3-959F-54084235291F}"/>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'10-4製品・サービスの拠点ー企画・位置づけ'!$K$7:$K$10</c:f>
              <c:strCache>
                <c:ptCount val="4"/>
                <c:pt idx="0">
                  <c:v>ユーザー企業（n=304）</c:v>
                </c:pt>
                <c:pt idx="1">
                  <c:v>メーカー企業（n=261）</c:v>
                </c:pt>
                <c:pt idx="2">
                  <c:v>サブシステム提供企業（n=177）</c:v>
                </c:pt>
                <c:pt idx="3">
                  <c:v>サービス提供企業（n=363）</c:v>
                </c:pt>
              </c:strCache>
            </c:strRef>
          </c:cat>
          <c:val>
            <c:numRef>
              <c:f>'10-4製品・サービスの拠点ー企画・位置づけ'!$P$7:$P$10</c:f>
              <c:numCache>
                <c:formatCode>0.0%</c:formatCode>
                <c:ptCount val="4"/>
                <c:pt idx="0">
                  <c:v>3.2894736842105261E-3</c:v>
                </c:pt>
                <c:pt idx="1">
                  <c:v>0</c:v>
                </c:pt>
                <c:pt idx="2">
                  <c:v>2.8248587570621469E-2</c:v>
                </c:pt>
                <c:pt idx="3">
                  <c:v>0</c:v>
                </c:pt>
              </c:numCache>
            </c:numRef>
          </c:val>
          <c:extLst>
            <c:ext xmlns:c16="http://schemas.microsoft.com/office/drawing/2014/chart" uri="{C3380CC4-5D6E-409C-BE32-E72D297353CC}">
              <c16:uniqueId val="{00000006-85DD-40B3-959F-54084235291F}"/>
            </c:ext>
          </c:extLst>
        </c:ser>
        <c:ser>
          <c:idx val="5"/>
          <c:order val="5"/>
          <c:tx>
            <c:strRef>
              <c:f>'10-4製品・サービスの拠点ー企画・位置づけ'!$Q$5</c:f>
              <c:strCache>
                <c:ptCount val="1"/>
                <c:pt idx="0">
                  <c:v>わからない</c:v>
                </c:pt>
              </c:strCache>
            </c:strRef>
          </c:tx>
          <c:spPr>
            <a:solidFill>
              <a:schemeClr val="bg1"/>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85DD-40B3-959F-54084235291F}"/>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'10-4製品・サービスの拠点ー企画・位置づけ'!$K$7:$K$10</c:f>
              <c:strCache>
                <c:ptCount val="4"/>
                <c:pt idx="0">
                  <c:v>ユーザー企業（n=304）</c:v>
                </c:pt>
                <c:pt idx="1">
                  <c:v>メーカー企業（n=261）</c:v>
                </c:pt>
                <c:pt idx="2">
                  <c:v>サブシステム提供企業（n=177）</c:v>
                </c:pt>
                <c:pt idx="3">
                  <c:v>サービス提供企業（n=363）</c:v>
                </c:pt>
              </c:strCache>
            </c:strRef>
          </c:cat>
          <c:val>
            <c:numRef>
              <c:f>'10-4製品・サービスの拠点ー企画・位置づけ'!$Q$7:$Q$10</c:f>
              <c:numCache>
                <c:formatCode>0.0%</c:formatCode>
                <c:ptCount val="4"/>
                <c:pt idx="0">
                  <c:v>4.2763157894736843E-2</c:v>
                </c:pt>
                <c:pt idx="1">
                  <c:v>3.8314176245210726E-3</c:v>
                </c:pt>
                <c:pt idx="2">
                  <c:v>1.1299435028248588E-2</c:v>
                </c:pt>
                <c:pt idx="3">
                  <c:v>1.6528925619834711E-2</c:v>
                </c:pt>
              </c:numCache>
            </c:numRef>
          </c:val>
          <c:extLst>
            <c:ext xmlns:c16="http://schemas.microsoft.com/office/drawing/2014/chart" uri="{C3380CC4-5D6E-409C-BE32-E72D297353CC}">
              <c16:uniqueId val="{00000008-85DD-40B3-959F-54084235291F}"/>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min val="0.60000000000000009"/>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majorUnit val="5.000000000000001E-2"/>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02823018458197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7890324185342"/>
          <c:y val="0.12669030336053225"/>
          <c:w val="0.75037084257665143"/>
          <c:h val="0.65331528871391076"/>
        </c:manualLayout>
      </c:layout>
      <c:barChart>
        <c:barDir val="bar"/>
        <c:grouping val="stacked"/>
        <c:varyColors val="0"/>
        <c:ser>
          <c:idx val="0"/>
          <c:order val="0"/>
          <c:tx>
            <c:strRef>
              <c:f>'10-4製品・サービスの拠点ー企画・位置づけ'!$AC$5</c:f>
              <c:strCache>
                <c:ptCount val="1"/>
                <c:pt idx="0">
                  <c:v>ほとんど国内</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'10-4製品・サービスの拠点ー企画・位置づけ'!$K$7:$K$10</c:f>
              <c:strCache>
                <c:ptCount val="4"/>
                <c:pt idx="0">
                  <c:v>ユーザー企業（n=304）</c:v>
                </c:pt>
                <c:pt idx="1">
                  <c:v>メーカー企業（n=261）</c:v>
                </c:pt>
                <c:pt idx="2">
                  <c:v>サブシステム提供企業（n=177）</c:v>
                </c:pt>
                <c:pt idx="3">
                  <c:v>サービス提供企業（n=363）</c:v>
                </c:pt>
              </c:strCache>
            </c:strRef>
          </c:cat>
          <c:val>
            <c:numRef>
              <c:f>'10-4製品・サービスの拠点ー企画・位置づけ'!$AC$7:$AC$10</c:f>
              <c:numCache>
                <c:formatCode>0.0%</c:formatCode>
                <c:ptCount val="4"/>
                <c:pt idx="0">
                  <c:v>0.80592105263157898</c:v>
                </c:pt>
                <c:pt idx="1">
                  <c:v>0.87356321839080464</c:v>
                </c:pt>
                <c:pt idx="2">
                  <c:v>0.84180790960451979</c:v>
                </c:pt>
                <c:pt idx="3">
                  <c:v>0.90082644628099173</c:v>
                </c:pt>
              </c:numCache>
            </c:numRef>
          </c:val>
          <c:extLst>
            <c:ext xmlns:c16="http://schemas.microsoft.com/office/drawing/2014/chart" uri="{C3380CC4-5D6E-409C-BE32-E72D297353CC}">
              <c16:uniqueId val="{00000000-36DB-4FDC-99E5-E06F8F430DB0}"/>
            </c:ext>
          </c:extLst>
        </c:ser>
        <c:ser>
          <c:idx val="2"/>
          <c:order val="1"/>
          <c:tx>
            <c:strRef>
              <c:f>'10-4製品・サービスの拠点ー企画・位置づけ'!$AD$5</c:f>
              <c:strCache>
                <c:ptCount val="1"/>
                <c:pt idx="0">
                  <c:v>どちらかというと国内が多い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'10-4製品・サービスの拠点ー企画・位置づけ'!$K$7:$K$10</c:f>
              <c:strCache>
                <c:ptCount val="4"/>
                <c:pt idx="0">
                  <c:v>ユーザー企業（n=304）</c:v>
                </c:pt>
                <c:pt idx="1">
                  <c:v>メーカー企業（n=261）</c:v>
                </c:pt>
                <c:pt idx="2">
                  <c:v>サブシステム提供企業（n=177）</c:v>
                </c:pt>
                <c:pt idx="3">
                  <c:v>サービス提供企業（n=363）</c:v>
                </c:pt>
              </c:strCache>
            </c:strRef>
          </c:cat>
          <c:val>
            <c:numRef>
              <c:f>'10-4製品・サービスの拠点ー企画・位置づけ'!$AD$7:$AD$10</c:f>
              <c:numCache>
                <c:formatCode>0.0%</c:formatCode>
                <c:ptCount val="4"/>
                <c:pt idx="0">
                  <c:v>0.10197368421052631</c:v>
                </c:pt>
                <c:pt idx="1">
                  <c:v>7.662835249042145E-2</c:v>
                </c:pt>
                <c:pt idx="2">
                  <c:v>7.3446327683615822E-2</c:v>
                </c:pt>
                <c:pt idx="3">
                  <c:v>4.9586776859504134E-2</c:v>
                </c:pt>
              </c:numCache>
            </c:numRef>
          </c:val>
          <c:extLst>
            <c:ext xmlns:c16="http://schemas.microsoft.com/office/drawing/2014/chart" uri="{C3380CC4-5D6E-409C-BE32-E72D297353CC}">
              <c16:uniqueId val="{00000001-36DB-4FDC-99E5-E06F8F430DB0}"/>
            </c:ext>
          </c:extLst>
        </c:ser>
        <c:ser>
          <c:idx val="1"/>
          <c:order val="2"/>
          <c:tx>
            <c:strRef>
              <c:f>'10-4製品・サービスの拠点ー企画・位置づけ'!$AE$5</c:f>
              <c:strCache>
                <c:ptCount val="1"/>
                <c:pt idx="0">
                  <c:v>国内と海外が半々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'10-4製品・サービスの拠点ー企画・位置づけ'!$K$7:$K$10</c:f>
              <c:strCache>
                <c:ptCount val="4"/>
                <c:pt idx="0">
                  <c:v>ユーザー企業（n=304）</c:v>
                </c:pt>
                <c:pt idx="1">
                  <c:v>メーカー企業（n=261）</c:v>
                </c:pt>
                <c:pt idx="2">
                  <c:v>サブシステム提供企業（n=177）</c:v>
                </c:pt>
                <c:pt idx="3">
                  <c:v>サービス提供企業（n=363）</c:v>
                </c:pt>
              </c:strCache>
            </c:strRef>
          </c:cat>
          <c:val>
            <c:numRef>
              <c:f>'10-4製品・サービスの拠点ー企画・位置づけ'!$AE$7:$AE$10</c:f>
              <c:numCache>
                <c:formatCode>0.0%</c:formatCode>
                <c:ptCount val="4"/>
                <c:pt idx="0">
                  <c:v>2.9605263157894735E-2</c:v>
                </c:pt>
                <c:pt idx="1">
                  <c:v>2.681992337164751E-2</c:v>
                </c:pt>
                <c:pt idx="2">
                  <c:v>3.3898305084745763E-2</c:v>
                </c:pt>
                <c:pt idx="3">
                  <c:v>1.6528925619834711E-2</c:v>
                </c:pt>
              </c:numCache>
            </c:numRef>
          </c:val>
          <c:extLst>
            <c:ext xmlns:c16="http://schemas.microsoft.com/office/drawing/2014/chart" uri="{C3380CC4-5D6E-409C-BE32-E72D297353CC}">
              <c16:uniqueId val="{00000002-36DB-4FDC-99E5-E06F8F430DB0}"/>
            </c:ext>
          </c:extLst>
        </c:ser>
        <c:ser>
          <c:idx val="3"/>
          <c:order val="3"/>
          <c:tx>
            <c:strRef>
              <c:f>'10-4製品・サービスの拠点ー企画・位置づけ'!$AF$5</c:f>
              <c:strCache>
                <c:ptCount val="1"/>
                <c:pt idx="0">
                  <c:v>どちらかというと海外が多い</c:v>
                </c:pt>
              </c:strCache>
            </c:strRef>
          </c:tx>
          <c:spPr>
            <a:solidFill>
              <a:schemeClr val="accent6">
                <a:lumMod val="40000"/>
                <a:lumOff val="60000"/>
              </a:schemeClr>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DB-4FDC-99E5-E06F8F430DB0}"/>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C4-4982-B24A-6604E9483A6F}"/>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'10-4製品・サービスの拠点ー企画・位置づけ'!$K$7:$K$10</c:f>
              <c:strCache>
                <c:ptCount val="4"/>
                <c:pt idx="0">
                  <c:v>ユーザー企業（n=304）</c:v>
                </c:pt>
                <c:pt idx="1">
                  <c:v>メーカー企業（n=261）</c:v>
                </c:pt>
                <c:pt idx="2">
                  <c:v>サブシステム提供企業（n=177）</c:v>
                </c:pt>
                <c:pt idx="3">
                  <c:v>サービス提供企業（n=363）</c:v>
                </c:pt>
              </c:strCache>
            </c:strRef>
          </c:cat>
          <c:val>
            <c:numRef>
              <c:f>'10-4製品・サービスの拠点ー企画・位置づけ'!$AF$7:$AF$10</c:f>
              <c:numCache>
                <c:formatCode>0.0%</c:formatCode>
                <c:ptCount val="4"/>
                <c:pt idx="0">
                  <c:v>9.8684210526315784E-3</c:v>
                </c:pt>
                <c:pt idx="1">
                  <c:v>3.8314176245210726E-3</c:v>
                </c:pt>
                <c:pt idx="2">
                  <c:v>5.6497175141242938E-3</c:v>
                </c:pt>
                <c:pt idx="3">
                  <c:v>0</c:v>
                </c:pt>
              </c:numCache>
            </c:numRef>
          </c:val>
          <c:extLst>
            <c:ext xmlns:c16="http://schemas.microsoft.com/office/drawing/2014/chart" uri="{C3380CC4-5D6E-409C-BE32-E72D297353CC}">
              <c16:uniqueId val="{00000004-36DB-4FDC-99E5-E06F8F430DB0}"/>
            </c:ext>
          </c:extLst>
        </c:ser>
        <c:ser>
          <c:idx val="4"/>
          <c:order val="4"/>
          <c:tx>
            <c:strRef>
              <c:f>'10-4製品・サービスの拠点ー企画・位置づけ'!$AG$5</c:f>
              <c:strCache>
                <c:ptCount val="1"/>
                <c:pt idx="0">
                  <c:v>ほとんど海外</c:v>
                </c:pt>
              </c:strCache>
            </c:strRef>
          </c:tx>
          <c:spPr>
            <a:solidFill>
              <a:schemeClr val="accent6">
                <a:lumMod val="60000"/>
                <a:lumOff val="40000"/>
              </a:schemeClr>
            </a:solidFill>
            <a:ln>
              <a:solidFill>
                <a:schemeClr val="tx1"/>
              </a:solid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DB-4FDC-99E5-E06F8F430DB0}"/>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'10-4製品・サービスの拠点ー企画・位置づけ'!$K$7:$K$10</c:f>
              <c:strCache>
                <c:ptCount val="4"/>
                <c:pt idx="0">
                  <c:v>ユーザー企業（n=304）</c:v>
                </c:pt>
                <c:pt idx="1">
                  <c:v>メーカー企業（n=261）</c:v>
                </c:pt>
                <c:pt idx="2">
                  <c:v>サブシステム提供企業（n=177）</c:v>
                </c:pt>
                <c:pt idx="3">
                  <c:v>サービス提供企業（n=363）</c:v>
                </c:pt>
              </c:strCache>
            </c:strRef>
          </c:cat>
          <c:val>
            <c:numRef>
              <c:f>'10-4製品・サービスの拠点ー企画・位置づけ'!$AG$7:$AG$10</c:f>
              <c:numCache>
                <c:formatCode>0.0%</c:formatCode>
                <c:ptCount val="4"/>
                <c:pt idx="0">
                  <c:v>0</c:v>
                </c:pt>
                <c:pt idx="1">
                  <c:v>0</c:v>
                </c:pt>
                <c:pt idx="2">
                  <c:v>2.2598870056497175E-2</c:v>
                </c:pt>
                <c:pt idx="3">
                  <c:v>2.7548209366391185E-3</c:v>
                </c:pt>
              </c:numCache>
            </c:numRef>
          </c:val>
          <c:extLst>
            <c:ext xmlns:c16="http://schemas.microsoft.com/office/drawing/2014/chart" uri="{C3380CC4-5D6E-409C-BE32-E72D297353CC}">
              <c16:uniqueId val="{00000006-36DB-4FDC-99E5-E06F8F430DB0}"/>
            </c:ext>
          </c:extLst>
        </c:ser>
        <c:ser>
          <c:idx val="5"/>
          <c:order val="5"/>
          <c:tx>
            <c:strRef>
              <c:f>'10-4製品・サービスの拠点ー企画・位置づけ'!$AH$5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'10-4製品・サービスの拠点ー企画・位置づけ'!$K$7:$K$10</c:f>
              <c:strCache>
                <c:ptCount val="4"/>
                <c:pt idx="0">
                  <c:v>ユーザー企業（n=304）</c:v>
                </c:pt>
                <c:pt idx="1">
                  <c:v>メーカー企業（n=261）</c:v>
                </c:pt>
                <c:pt idx="2">
                  <c:v>サブシステム提供企業（n=177）</c:v>
                </c:pt>
                <c:pt idx="3">
                  <c:v>サービス提供企業（n=363）</c:v>
                </c:pt>
              </c:strCache>
            </c:strRef>
          </c:cat>
          <c:val>
            <c:numRef>
              <c:f>'10-4製品・サービスの拠点ー企画・位置づけ'!$AH$7:$AH$10</c:f>
              <c:numCache>
                <c:formatCode>0.0%</c:formatCode>
                <c:ptCount val="4"/>
                <c:pt idx="0">
                  <c:v>5.2631578947368418E-2</c:v>
                </c:pt>
                <c:pt idx="1">
                  <c:v>1.9157088122605363E-2</c:v>
                </c:pt>
                <c:pt idx="2">
                  <c:v>2.2598870056497175E-2</c:v>
                </c:pt>
                <c:pt idx="3">
                  <c:v>3.0303030303030304E-2</c:v>
                </c:pt>
              </c:numCache>
            </c:numRef>
          </c:val>
          <c:extLst>
            <c:ext xmlns:c16="http://schemas.microsoft.com/office/drawing/2014/chart" uri="{C3380CC4-5D6E-409C-BE32-E72D297353CC}">
              <c16:uniqueId val="{00000007-36DB-4FDC-99E5-E06F8F430DB0}"/>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min val="0.60000000000000009"/>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2596423884514436"/>
          <c:w val="0.74502339381490357"/>
          <c:h val="0.145416666666666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17523686984465"/>
          <c:y val="0.12797111500958755"/>
          <c:w val="0.72700415900256421"/>
          <c:h val="0.68834509675927813"/>
        </c:manualLayout>
      </c:layout>
      <c:barChart>
        <c:barDir val="bar"/>
        <c:grouping val="stacked"/>
        <c:varyColors val="0"/>
        <c:ser>
          <c:idx val="0"/>
          <c:order val="0"/>
          <c:tx>
            <c:strRef>
              <c:f>'2-3従業員数・設立年別'!$I$5</c:f>
              <c:strCache>
                <c:ptCount val="1"/>
                <c:pt idx="0">
                  <c:v>～20人</c:v>
                </c:pt>
              </c:strCache>
            </c:strRef>
          </c:tx>
          <c:spPr>
            <a:solidFill>
              <a:schemeClr val="accent5">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'2-3従業員数・設立年別'!$H$6:$H$8</c:f>
              <c:strCache>
                <c:ptCount val="3"/>
                <c:pt idx="0">
                  <c:v>～1980年（n=375）</c:v>
                </c:pt>
                <c:pt idx="1">
                  <c:v>1981～2000年（n=377）</c:v>
                </c:pt>
                <c:pt idx="2">
                  <c:v>2001年～（n=292）</c:v>
                </c:pt>
              </c:strCache>
            </c:strRef>
          </c:cat>
          <c:val>
            <c:numRef>
              <c:f>'2-3従業員数・設立年別'!$I$6:$I$8</c:f>
              <c:numCache>
                <c:formatCode>0.0%</c:formatCode>
                <c:ptCount val="3"/>
                <c:pt idx="0">
                  <c:v>0.15733333333333333</c:v>
                </c:pt>
                <c:pt idx="1">
                  <c:v>0.38992042440318303</c:v>
                </c:pt>
                <c:pt idx="2">
                  <c:v>0.61301369863013699</c:v>
                </c:pt>
              </c:numCache>
            </c:numRef>
          </c:val>
          <c:extLst>
            <c:ext xmlns:c16="http://schemas.microsoft.com/office/drawing/2014/chart" uri="{C3380CC4-5D6E-409C-BE32-E72D297353CC}">
              <c16:uniqueId val="{00000000-617F-4F65-BB5F-A0CD84B3B036}"/>
            </c:ext>
          </c:extLst>
        </c:ser>
        <c:ser>
          <c:idx val="2"/>
          <c:order val="1"/>
          <c:tx>
            <c:strRef>
              <c:f>'2-3従業員数・設立年別'!$J$5</c:f>
              <c:strCache>
                <c:ptCount val="1"/>
                <c:pt idx="0">
                  <c:v>21人～100人</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'2-3従業員数・設立年別'!$H$6:$H$8</c:f>
              <c:strCache>
                <c:ptCount val="3"/>
                <c:pt idx="0">
                  <c:v>～1980年（n=375）</c:v>
                </c:pt>
                <c:pt idx="1">
                  <c:v>1981～2000年（n=377）</c:v>
                </c:pt>
                <c:pt idx="2">
                  <c:v>2001年～（n=292）</c:v>
                </c:pt>
              </c:strCache>
            </c:strRef>
          </c:cat>
          <c:val>
            <c:numRef>
              <c:f>'2-3従業員数・設立年別'!$J$6:$J$8</c:f>
              <c:numCache>
                <c:formatCode>0.0%</c:formatCode>
                <c:ptCount val="3"/>
                <c:pt idx="0">
                  <c:v>0.32533333333333331</c:v>
                </c:pt>
                <c:pt idx="1">
                  <c:v>0.43766578249336868</c:v>
                </c:pt>
                <c:pt idx="2">
                  <c:v>0.25</c:v>
                </c:pt>
              </c:numCache>
            </c:numRef>
          </c:val>
          <c:extLst>
            <c:ext xmlns:c16="http://schemas.microsoft.com/office/drawing/2014/chart" uri="{C3380CC4-5D6E-409C-BE32-E72D297353CC}">
              <c16:uniqueId val="{00000001-617F-4F65-BB5F-A0CD84B3B036}"/>
            </c:ext>
          </c:extLst>
        </c:ser>
        <c:ser>
          <c:idx val="1"/>
          <c:order val="2"/>
          <c:tx>
            <c:strRef>
              <c:f>'2-3従業員数・設立年別'!$K$5</c:f>
              <c:strCache>
                <c:ptCount val="1"/>
                <c:pt idx="0">
                  <c:v>101人～</c:v>
                </c:pt>
              </c:strCache>
            </c:strRef>
          </c:tx>
          <c:spPr>
            <a:solidFill>
              <a:srgbClr val="FFD966"/>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'2-3従業員数・設立年別'!$H$6:$H$8</c:f>
              <c:strCache>
                <c:ptCount val="3"/>
                <c:pt idx="0">
                  <c:v>～1980年（n=375）</c:v>
                </c:pt>
                <c:pt idx="1">
                  <c:v>1981～2000年（n=377）</c:v>
                </c:pt>
                <c:pt idx="2">
                  <c:v>2001年～（n=292）</c:v>
                </c:pt>
              </c:strCache>
            </c:strRef>
          </c:cat>
          <c:val>
            <c:numRef>
              <c:f>'2-3従業員数・設立年別'!$K$6:$K$8</c:f>
              <c:numCache>
                <c:formatCode>0.0%</c:formatCode>
                <c:ptCount val="3"/>
                <c:pt idx="0">
                  <c:v>0.51733333333333331</c:v>
                </c:pt>
                <c:pt idx="1">
                  <c:v>0.17241379310344829</c:v>
                </c:pt>
                <c:pt idx="2">
                  <c:v>0.13698630136986301</c:v>
                </c:pt>
              </c:numCache>
            </c:numRef>
          </c:val>
          <c:extLst>
            <c:ext xmlns:c16="http://schemas.microsoft.com/office/drawing/2014/chart" uri="{C3380CC4-5D6E-409C-BE32-E72D297353CC}">
              <c16:uniqueId val="{00000002-617F-4F65-BB5F-A0CD84B3B036}"/>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952973544973545"/>
          <c:y val="0.82924880952380953"/>
          <c:w val="0.76059576719576716"/>
          <c:h val="0.155632142857142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26806455990407"/>
          <c:y val="0.12669030336053225"/>
          <c:w val="0.74428177124709283"/>
          <c:h val="0.65331528871391076"/>
        </c:manualLayout>
      </c:layout>
      <c:barChart>
        <c:barDir val="bar"/>
        <c:grouping val="stacked"/>
        <c:varyColors val="0"/>
        <c:ser>
          <c:idx val="0"/>
          <c:order val="0"/>
          <c:tx>
            <c:strRef>
              <c:f>'10-5製品・サービスの拠点ー開発・位置づけ'!$L$5</c:f>
              <c:strCache>
                <c:ptCount val="1"/>
                <c:pt idx="0">
                  <c:v>ほとんど国内</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'10-5製品・サービスの拠点ー開発・位置づけ'!$K$7:$K$10</c:f>
              <c:strCache>
                <c:ptCount val="4"/>
                <c:pt idx="0">
                  <c:v>ユーザー企業（n=297）</c:v>
                </c:pt>
                <c:pt idx="1">
                  <c:v>メーカー企業（n=261）</c:v>
                </c:pt>
                <c:pt idx="2">
                  <c:v>サブシステム提供企業（n=186）</c:v>
                </c:pt>
                <c:pt idx="3">
                  <c:v>サービス提供企業（n=364）</c:v>
                </c:pt>
              </c:strCache>
            </c:strRef>
          </c:cat>
          <c:val>
            <c:numRef>
              <c:f>'10-5製品・サービスの拠点ー開発・位置づけ'!$L$7:$L$10</c:f>
              <c:numCache>
                <c:formatCode>0.0%</c:formatCode>
                <c:ptCount val="4"/>
                <c:pt idx="0">
                  <c:v>0.83838383838383834</c:v>
                </c:pt>
                <c:pt idx="1">
                  <c:v>0.88888888888888884</c:v>
                </c:pt>
                <c:pt idx="2">
                  <c:v>0.89247311827956988</c:v>
                </c:pt>
                <c:pt idx="3">
                  <c:v>0.94505494505494503</c:v>
                </c:pt>
              </c:numCache>
            </c:numRef>
          </c:val>
          <c:extLst>
            <c:ext xmlns:c16="http://schemas.microsoft.com/office/drawing/2014/chart" uri="{C3380CC4-5D6E-409C-BE32-E72D297353CC}">
              <c16:uniqueId val="{00000000-6440-4A23-9553-B8DF0C917528}"/>
            </c:ext>
          </c:extLst>
        </c:ser>
        <c:ser>
          <c:idx val="2"/>
          <c:order val="1"/>
          <c:tx>
            <c:strRef>
              <c:f>'10-5製品・サービスの拠点ー開発・位置づけ'!$M$5</c:f>
              <c:strCache>
                <c:ptCount val="1"/>
                <c:pt idx="0">
                  <c:v>どちらかというと国内が多い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'10-5製品・サービスの拠点ー開発・位置づけ'!$K$7:$K$10</c:f>
              <c:strCache>
                <c:ptCount val="4"/>
                <c:pt idx="0">
                  <c:v>ユーザー企業（n=297）</c:v>
                </c:pt>
                <c:pt idx="1">
                  <c:v>メーカー企業（n=261）</c:v>
                </c:pt>
                <c:pt idx="2">
                  <c:v>サブシステム提供企業（n=186）</c:v>
                </c:pt>
                <c:pt idx="3">
                  <c:v>サービス提供企業（n=364）</c:v>
                </c:pt>
              </c:strCache>
            </c:strRef>
          </c:cat>
          <c:val>
            <c:numRef>
              <c:f>'10-5製品・サービスの拠点ー開発・位置づけ'!$M$7:$M$10</c:f>
              <c:numCache>
                <c:formatCode>0.0%</c:formatCode>
                <c:ptCount val="4"/>
                <c:pt idx="0">
                  <c:v>8.7542087542087546E-2</c:v>
                </c:pt>
                <c:pt idx="1">
                  <c:v>8.0459770114942528E-2</c:v>
                </c:pt>
                <c:pt idx="2">
                  <c:v>3.2258064516129031E-2</c:v>
                </c:pt>
                <c:pt idx="3">
                  <c:v>3.021978021978022E-2</c:v>
                </c:pt>
              </c:numCache>
            </c:numRef>
          </c:val>
          <c:extLst>
            <c:ext xmlns:c16="http://schemas.microsoft.com/office/drawing/2014/chart" uri="{C3380CC4-5D6E-409C-BE32-E72D297353CC}">
              <c16:uniqueId val="{00000001-6440-4A23-9553-B8DF0C917528}"/>
            </c:ext>
          </c:extLst>
        </c:ser>
        <c:ser>
          <c:idx val="1"/>
          <c:order val="2"/>
          <c:tx>
            <c:strRef>
              <c:f>'10-5製品・サービスの拠点ー開発・位置づけ'!$N$5</c:f>
              <c:strCache>
                <c:ptCount val="1"/>
                <c:pt idx="0">
                  <c:v>国内と海外が半々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'10-5製品・サービスの拠点ー開発・位置づけ'!$K$7:$K$10</c:f>
              <c:strCache>
                <c:ptCount val="4"/>
                <c:pt idx="0">
                  <c:v>ユーザー企業（n=297）</c:v>
                </c:pt>
                <c:pt idx="1">
                  <c:v>メーカー企業（n=261）</c:v>
                </c:pt>
                <c:pt idx="2">
                  <c:v>サブシステム提供企業（n=186）</c:v>
                </c:pt>
                <c:pt idx="3">
                  <c:v>サービス提供企業（n=364）</c:v>
                </c:pt>
              </c:strCache>
            </c:strRef>
          </c:cat>
          <c:val>
            <c:numRef>
              <c:f>'10-5製品・サービスの拠点ー開発・位置づけ'!$N$7:$N$10</c:f>
              <c:numCache>
                <c:formatCode>0.0%</c:formatCode>
                <c:ptCount val="4"/>
                <c:pt idx="0">
                  <c:v>1.6835016835016835E-2</c:v>
                </c:pt>
                <c:pt idx="1">
                  <c:v>1.9157088122605363E-2</c:v>
                </c:pt>
                <c:pt idx="2">
                  <c:v>2.6881720430107527E-2</c:v>
                </c:pt>
                <c:pt idx="3">
                  <c:v>8.241758241758242E-3</c:v>
                </c:pt>
              </c:numCache>
            </c:numRef>
          </c:val>
          <c:extLst>
            <c:ext xmlns:c16="http://schemas.microsoft.com/office/drawing/2014/chart" uri="{C3380CC4-5D6E-409C-BE32-E72D297353CC}">
              <c16:uniqueId val="{00000002-6440-4A23-9553-B8DF0C917528}"/>
            </c:ext>
          </c:extLst>
        </c:ser>
        <c:ser>
          <c:idx val="3"/>
          <c:order val="3"/>
          <c:tx>
            <c:strRef>
              <c:f>'10-5製品・サービスの拠点ー開発・位置づけ'!$O$5</c:f>
              <c:strCache>
                <c:ptCount val="1"/>
                <c:pt idx="0">
                  <c:v>どちらかというと海外が多い</c:v>
                </c:pt>
              </c:strCache>
            </c:strRef>
          </c:tx>
          <c:spPr>
            <a:solidFill>
              <a:schemeClr val="accent6">
                <a:lumMod val="40000"/>
                <a:lumOff val="60000"/>
              </a:schemeClr>
            </a:solidFill>
            <a:ln>
              <a:solidFill>
                <a:schemeClr val="tx1"/>
              </a:solidFill>
            </a:ln>
            <a:effectLst/>
          </c:spPr>
          <c:invertIfNegative val="0"/>
          <c:cat>
            <c:strRef>
              <c:f>'10-5製品・サービスの拠点ー開発・位置づけ'!$K$7:$K$10</c:f>
              <c:strCache>
                <c:ptCount val="4"/>
                <c:pt idx="0">
                  <c:v>ユーザー企業（n=297）</c:v>
                </c:pt>
                <c:pt idx="1">
                  <c:v>メーカー企業（n=261）</c:v>
                </c:pt>
                <c:pt idx="2">
                  <c:v>サブシステム提供企業（n=186）</c:v>
                </c:pt>
                <c:pt idx="3">
                  <c:v>サービス提供企業（n=364）</c:v>
                </c:pt>
              </c:strCache>
            </c:strRef>
          </c:cat>
          <c:val>
            <c:numRef>
              <c:f>'10-5製品・サービスの拠点ー開発・位置づけ'!$O$7:$O$10</c:f>
              <c:numCache>
                <c:formatCode>0.0%</c:formatCode>
                <c:ptCount val="4"/>
                <c:pt idx="0">
                  <c:v>3.3670033670033669E-3</c:v>
                </c:pt>
                <c:pt idx="1">
                  <c:v>3.8314176245210726E-3</c:v>
                </c:pt>
                <c:pt idx="2">
                  <c:v>0</c:v>
                </c:pt>
                <c:pt idx="3">
                  <c:v>2.7472527472527475E-3</c:v>
                </c:pt>
              </c:numCache>
            </c:numRef>
          </c:val>
          <c:extLst>
            <c:ext xmlns:c16="http://schemas.microsoft.com/office/drawing/2014/chart" uri="{C3380CC4-5D6E-409C-BE32-E72D297353CC}">
              <c16:uniqueId val="{00000003-6440-4A23-9553-B8DF0C917528}"/>
            </c:ext>
          </c:extLst>
        </c:ser>
        <c:ser>
          <c:idx val="4"/>
          <c:order val="4"/>
          <c:tx>
            <c:strRef>
              <c:f>'10-5製品・サービスの拠点ー開発・位置づけ'!$P$5</c:f>
              <c:strCache>
                <c:ptCount val="1"/>
                <c:pt idx="0">
                  <c:v>ほとんど海外</c:v>
                </c:pt>
              </c:strCache>
            </c:strRef>
          </c:tx>
          <c:spPr>
            <a:solidFill>
              <a:schemeClr val="accent6">
                <a:lumMod val="60000"/>
                <a:lumOff val="40000"/>
              </a:schemeClr>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73-426E-BBBF-F7FD865CE467}"/>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40-4A23-9553-B8DF0C917528}"/>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'10-5製品・サービスの拠点ー開発・位置づけ'!$K$7:$K$10</c:f>
              <c:strCache>
                <c:ptCount val="4"/>
                <c:pt idx="0">
                  <c:v>ユーザー企業（n=297）</c:v>
                </c:pt>
                <c:pt idx="1">
                  <c:v>メーカー企業（n=261）</c:v>
                </c:pt>
                <c:pt idx="2">
                  <c:v>サブシステム提供企業（n=186）</c:v>
                </c:pt>
                <c:pt idx="3">
                  <c:v>サービス提供企業（n=364）</c:v>
                </c:pt>
              </c:strCache>
            </c:strRef>
          </c:cat>
          <c:val>
            <c:numRef>
              <c:f>'10-5製品・サービスの拠点ー開発・位置づけ'!$P$7:$P$10</c:f>
              <c:numCache>
                <c:formatCode>0.0%</c:formatCode>
                <c:ptCount val="4"/>
                <c:pt idx="0">
                  <c:v>6.7340067340067337E-3</c:v>
                </c:pt>
                <c:pt idx="1">
                  <c:v>3.8314176245210726E-3</c:v>
                </c:pt>
                <c:pt idx="2">
                  <c:v>4.3010752688172046E-2</c:v>
                </c:pt>
                <c:pt idx="3">
                  <c:v>0</c:v>
                </c:pt>
              </c:numCache>
            </c:numRef>
          </c:val>
          <c:extLst>
            <c:ext xmlns:c16="http://schemas.microsoft.com/office/drawing/2014/chart" uri="{C3380CC4-5D6E-409C-BE32-E72D297353CC}">
              <c16:uniqueId val="{00000005-6440-4A23-9553-B8DF0C917528}"/>
            </c:ext>
          </c:extLst>
        </c:ser>
        <c:ser>
          <c:idx val="5"/>
          <c:order val="5"/>
          <c:tx>
            <c:strRef>
              <c:f>'10-5製品・サービスの拠点ー開発・位置づけ'!$Q$5</c:f>
              <c:strCache>
                <c:ptCount val="1"/>
                <c:pt idx="0">
                  <c:v>わからない</c:v>
                </c:pt>
              </c:strCache>
            </c:strRef>
          </c:tx>
          <c:spPr>
            <a:solidFill>
              <a:schemeClr val="bg1"/>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6440-4A23-9553-B8DF0C917528}"/>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40-4A23-9553-B8DF0C917528}"/>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'10-5製品・サービスの拠点ー開発・位置づけ'!$K$7:$K$10</c:f>
              <c:strCache>
                <c:ptCount val="4"/>
                <c:pt idx="0">
                  <c:v>ユーザー企業（n=297）</c:v>
                </c:pt>
                <c:pt idx="1">
                  <c:v>メーカー企業（n=261）</c:v>
                </c:pt>
                <c:pt idx="2">
                  <c:v>サブシステム提供企業（n=186）</c:v>
                </c:pt>
                <c:pt idx="3">
                  <c:v>サービス提供企業（n=364）</c:v>
                </c:pt>
              </c:strCache>
            </c:strRef>
          </c:cat>
          <c:val>
            <c:numRef>
              <c:f>'10-5製品・サービスの拠点ー開発・位置づけ'!$Q$7:$Q$10</c:f>
              <c:numCache>
                <c:formatCode>0.0%</c:formatCode>
                <c:ptCount val="4"/>
                <c:pt idx="0">
                  <c:v>4.7138047138047139E-2</c:v>
                </c:pt>
                <c:pt idx="1">
                  <c:v>3.8314176245210726E-3</c:v>
                </c:pt>
                <c:pt idx="2">
                  <c:v>5.3763440860215058E-3</c:v>
                </c:pt>
                <c:pt idx="3">
                  <c:v>1.3736263736263736E-2</c:v>
                </c:pt>
              </c:numCache>
            </c:numRef>
          </c:val>
          <c:extLst>
            <c:ext xmlns:c16="http://schemas.microsoft.com/office/drawing/2014/chart" uri="{C3380CC4-5D6E-409C-BE32-E72D297353CC}">
              <c16:uniqueId val="{00000008-6440-4A23-9553-B8DF0C917528}"/>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min val="0.60000000000000009"/>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02823018458197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26806455990407"/>
          <c:y val="0.12669030336053225"/>
          <c:w val="0.74428177124709283"/>
          <c:h val="0.65331528871391076"/>
        </c:manualLayout>
      </c:layout>
      <c:barChart>
        <c:barDir val="bar"/>
        <c:grouping val="stacked"/>
        <c:varyColors val="0"/>
        <c:ser>
          <c:idx val="0"/>
          <c:order val="0"/>
          <c:tx>
            <c:strRef>
              <c:f>'10-5製品・サービスの拠点ー開発・位置づけ'!$AC$5</c:f>
              <c:strCache>
                <c:ptCount val="1"/>
                <c:pt idx="0">
                  <c:v>ほとんど国内</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'10-5製品・サービスの拠点ー開発・位置づけ'!$AB$7:$AB$10</c:f>
              <c:strCache>
                <c:ptCount val="4"/>
                <c:pt idx="0">
                  <c:v>ユーザー企業（n=295）</c:v>
                </c:pt>
                <c:pt idx="1">
                  <c:v>メーカー企業（n=260）</c:v>
                </c:pt>
                <c:pt idx="2">
                  <c:v>サブシステム提供企業（n=186）</c:v>
                </c:pt>
                <c:pt idx="3">
                  <c:v>サービス提供企業（n=364）</c:v>
                </c:pt>
              </c:strCache>
            </c:strRef>
          </c:cat>
          <c:val>
            <c:numRef>
              <c:f>'10-5製品・サービスの拠点ー開発・位置づけ'!$AC$7:$AC$10</c:f>
              <c:numCache>
                <c:formatCode>0.0%</c:formatCode>
                <c:ptCount val="4"/>
                <c:pt idx="0">
                  <c:v>0.76610169491525426</c:v>
                </c:pt>
                <c:pt idx="1">
                  <c:v>0.79230769230769227</c:v>
                </c:pt>
                <c:pt idx="2">
                  <c:v>0.75806451612903225</c:v>
                </c:pt>
                <c:pt idx="3">
                  <c:v>0.82417582417582413</c:v>
                </c:pt>
              </c:numCache>
            </c:numRef>
          </c:val>
          <c:extLst>
            <c:ext xmlns:c16="http://schemas.microsoft.com/office/drawing/2014/chart" uri="{C3380CC4-5D6E-409C-BE32-E72D297353CC}">
              <c16:uniqueId val="{00000000-4782-4C40-B48E-7966B545B602}"/>
            </c:ext>
          </c:extLst>
        </c:ser>
        <c:ser>
          <c:idx val="2"/>
          <c:order val="1"/>
          <c:tx>
            <c:strRef>
              <c:f>'10-5製品・サービスの拠点ー開発・位置づけ'!$AD$5</c:f>
              <c:strCache>
                <c:ptCount val="1"/>
                <c:pt idx="0">
                  <c:v>どちらかというと国内が多い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'10-5製品・サービスの拠点ー開発・位置づけ'!$AB$7:$AB$10</c:f>
              <c:strCache>
                <c:ptCount val="4"/>
                <c:pt idx="0">
                  <c:v>ユーザー企業（n=295）</c:v>
                </c:pt>
                <c:pt idx="1">
                  <c:v>メーカー企業（n=260）</c:v>
                </c:pt>
                <c:pt idx="2">
                  <c:v>サブシステム提供企業（n=186）</c:v>
                </c:pt>
                <c:pt idx="3">
                  <c:v>サービス提供企業（n=364）</c:v>
                </c:pt>
              </c:strCache>
            </c:strRef>
          </c:cat>
          <c:val>
            <c:numRef>
              <c:f>'10-5製品・サービスの拠点ー開発・位置づけ'!$AD$7:$AD$10</c:f>
              <c:numCache>
                <c:formatCode>0.0%</c:formatCode>
                <c:ptCount val="4"/>
                <c:pt idx="0">
                  <c:v>0.12542372881355932</c:v>
                </c:pt>
                <c:pt idx="1">
                  <c:v>0.14615384615384616</c:v>
                </c:pt>
                <c:pt idx="2">
                  <c:v>0.11290322580645161</c:v>
                </c:pt>
                <c:pt idx="3">
                  <c:v>0.1043956043956044</c:v>
                </c:pt>
              </c:numCache>
            </c:numRef>
          </c:val>
          <c:extLst>
            <c:ext xmlns:c16="http://schemas.microsoft.com/office/drawing/2014/chart" uri="{C3380CC4-5D6E-409C-BE32-E72D297353CC}">
              <c16:uniqueId val="{00000001-4782-4C40-B48E-7966B545B602}"/>
            </c:ext>
          </c:extLst>
        </c:ser>
        <c:ser>
          <c:idx val="1"/>
          <c:order val="2"/>
          <c:tx>
            <c:strRef>
              <c:f>'10-5製品・サービスの拠点ー開発・位置づけ'!$AE$5</c:f>
              <c:strCache>
                <c:ptCount val="1"/>
                <c:pt idx="0">
                  <c:v>国内と海外が半々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'10-5製品・サービスの拠点ー開発・位置づけ'!$AB$7:$AB$10</c:f>
              <c:strCache>
                <c:ptCount val="4"/>
                <c:pt idx="0">
                  <c:v>ユーザー企業（n=295）</c:v>
                </c:pt>
                <c:pt idx="1">
                  <c:v>メーカー企業（n=260）</c:v>
                </c:pt>
                <c:pt idx="2">
                  <c:v>サブシステム提供企業（n=186）</c:v>
                </c:pt>
                <c:pt idx="3">
                  <c:v>サービス提供企業（n=364）</c:v>
                </c:pt>
              </c:strCache>
            </c:strRef>
          </c:cat>
          <c:val>
            <c:numRef>
              <c:f>'10-5製品・サービスの拠点ー開発・位置づけ'!$AE$7:$AE$10</c:f>
              <c:numCache>
                <c:formatCode>0.0%</c:formatCode>
                <c:ptCount val="4"/>
                <c:pt idx="0">
                  <c:v>3.7288135593220341E-2</c:v>
                </c:pt>
                <c:pt idx="1">
                  <c:v>3.4615384615384617E-2</c:v>
                </c:pt>
                <c:pt idx="2">
                  <c:v>5.9139784946236562E-2</c:v>
                </c:pt>
                <c:pt idx="3">
                  <c:v>3.2967032967032968E-2</c:v>
                </c:pt>
              </c:numCache>
            </c:numRef>
          </c:val>
          <c:extLst>
            <c:ext xmlns:c16="http://schemas.microsoft.com/office/drawing/2014/chart" uri="{C3380CC4-5D6E-409C-BE32-E72D297353CC}">
              <c16:uniqueId val="{00000002-4782-4C40-B48E-7966B545B602}"/>
            </c:ext>
          </c:extLst>
        </c:ser>
        <c:ser>
          <c:idx val="3"/>
          <c:order val="3"/>
          <c:tx>
            <c:strRef>
              <c:f>'10-5製品・サービスの拠点ー開発・位置づけ'!$AF$5</c:f>
              <c:strCache>
                <c:ptCount val="1"/>
                <c:pt idx="0">
                  <c:v>どちらかというと海外が多い</c:v>
                </c:pt>
              </c:strCache>
            </c:strRef>
          </c:tx>
          <c:spPr>
            <a:solidFill>
              <a:schemeClr val="accent6">
                <a:lumMod val="40000"/>
                <a:lumOff val="60000"/>
              </a:schemeClr>
            </a:solidFill>
            <a:ln>
              <a:solidFill>
                <a:schemeClr val="tx1"/>
              </a:solid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25-4844-B690-A0BEA6D0D7A5}"/>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25-4844-B690-A0BEA6D0D7A5}"/>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25-4844-B690-A0BEA6D0D7A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'10-5製品・サービスの拠点ー開発・位置づけ'!$AB$7:$AB$10</c:f>
              <c:strCache>
                <c:ptCount val="4"/>
                <c:pt idx="0">
                  <c:v>ユーザー企業（n=295）</c:v>
                </c:pt>
                <c:pt idx="1">
                  <c:v>メーカー企業（n=260）</c:v>
                </c:pt>
                <c:pt idx="2">
                  <c:v>サブシステム提供企業（n=186）</c:v>
                </c:pt>
                <c:pt idx="3">
                  <c:v>サービス提供企業（n=364）</c:v>
                </c:pt>
              </c:strCache>
            </c:strRef>
          </c:cat>
          <c:val>
            <c:numRef>
              <c:f>'10-5製品・サービスの拠点ー開発・位置づけ'!$AF$7:$AF$10</c:f>
              <c:numCache>
                <c:formatCode>0.0%</c:formatCode>
                <c:ptCount val="4"/>
                <c:pt idx="0">
                  <c:v>1.0169491525423728E-2</c:v>
                </c:pt>
                <c:pt idx="1">
                  <c:v>7.6923076923076927E-3</c:v>
                </c:pt>
                <c:pt idx="2">
                  <c:v>1.0752688172043012E-2</c:v>
                </c:pt>
                <c:pt idx="3">
                  <c:v>2.7472527472527475E-3</c:v>
                </c:pt>
              </c:numCache>
            </c:numRef>
          </c:val>
          <c:extLst>
            <c:ext xmlns:c16="http://schemas.microsoft.com/office/drawing/2014/chart" uri="{C3380CC4-5D6E-409C-BE32-E72D297353CC}">
              <c16:uniqueId val="{00000003-4782-4C40-B48E-7966B545B602}"/>
            </c:ext>
          </c:extLst>
        </c:ser>
        <c:ser>
          <c:idx val="4"/>
          <c:order val="4"/>
          <c:tx>
            <c:strRef>
              <c:f>'10-5製品・サービスの拠点ー開発・位置づけ'!$AG$5</c:f>
              <c:strCache>
                <c:ptCount val="1"/>
                <c:pt idx="0">
                  <c:v>ほとんど海外</c:v>
                </c:pt>
              </c:strCache>
            </c:strRef>
          </c:tx>
          <c:spPr>
            <a:solidFill>
              <a:schemeClr val="accent6">
                <a:lumMod val="60000"/>
                <a:lumOff val="40000"/>
              </a:schemeClr>
            </a:solidFill>
            <a:ln>
              <a:solidFill>
                <a:schemeClr val="tx1"/>
              </a:solidFill>
            </a:ln>
            <a:effectLst/>
          </c:spPr>
          <c:invertIfNegative val="0"/>
          <c:dLbls>
            <c:dLbl>
              <c:idx val="2"/>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82-4C40-B48E-7966B545B60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'10-5製品・サービスの拠点ー開発・位置づけ'!$AB$7:$AB$10</c:f>
              <c:strCache>
                <c:ptCount val="4"/>
                <c:pt idx="0">
                  <c:v>ユーザー企業（n=295）</c:v>
                </c:pt>
                <c:pt idx="1">
                  <c:v>メーカー企業（n=260）</c:v>
                </c:pt>
                <c:pt idx="2">
                  <c:v>サブシステム提供企業（n=186）</c:v>
                </c:pt>
                <c:pt idx="3">
                  <c:v>サービス提供企業（n=364）</c:v>
                </c:pt>
              </c:strCache>
            </c:strRef>
          </c:cat>
          <c:val>
            <c:numRef>
              <c:f>'10-5製品・サービスの拠点ー開発・位置づけ'!$AG$7:$AG$10</c:f>
              <c:numCache>
                <c:formatCode>0.0%</c:formatCode>
                <c:ptCount val="4"/>
                <c:pt idx="0">
                  <c:v>3.3898305084745762E-3</c:v>
                </c:pt>
                <c:pt idx="1">
                  <c:v>3.8461538461538464E-3</c:v>
                </c:pt>
                <c:pt idx="2">
                  <c:v>3.7634408602150539E-2</c:v>
                </c:pt>
                <c:pt idx="3">
                  <c:v>5.4945054945054949E-3</c:v>
                </c:pt>
              </c:numCache>
            </c:numRef>
          </c:val>
          <c:extLst>
            <c:ext xmlns:c16="http://schemas.microsoft.com/office/drawing/2014/chart" uri="{C3380CC4-5D6E-409C-BE32-E72D297353CC}">
              <c16:uniqueId val="{00000005-4782-4C40-B48E-7966B545B602}"/>
            </c:ext>
          </c:extLst>
        </c:ser>
        <c:ser>
          <c:idx val="5"/>
          <c:order val="5"/>
          <c:tx>
            <c:strRef>
              <c:f>'10-5製品・サービスの拠点ー開発・位置づけ'!$AH$5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'10-5製品・サービスの拠点ー開発・位置づけ'!$AB$7:$AB$10</c:f>
              <c:strCache>
                <c:ptCount val="4"/>
                <c:pt idx="0">
                  <c:v>ユーザー企業（n=295）</c:v>
                </c:pt>
                <c:pt idx="1">
                  <c:v>メーカー企業（n=260）</c:v>
                </c:pt>
                <c:pt idx="2">
                  <c:v>サブシステム提供企業（n=186）</c:v>
                </c:pt>
                <c:pt idx="3">
                  <c:v>サービス提供企業（n=364）</c:v>
                </c:pt>
              </c:strCache>
            </c:strRef>
          </c:cat>
          <c:val>
            <c:numRef>
              <c:f>'10-5製品・サービスの拠点ー開発・位置づけ'!$AH$7:$AH$10</c:f>
              <c:numCache>
                <c:formatCode>0.0%</c:formatCode>
                <c:ptCount val="4"/>
                <c:pt idx="0">
                  <c:v>5.7627118644067797E-2</c:v>
                </c:pt>
                <c:pt idx="1">
                  <c:v>1.5384615384615385E-2</c:v>
                </c:pt>
                <c:pt idx="2">
                  <c:v>2.1505376344086023E-2</c:v>
                </c:pt>
                <c:pt idx="3">
                  <c:v>3.021978021978022E-2</c:v>
                </c:pt>
              </c:numCache>
            </c:numRef>
          </c:val>
          <c:extLst>
            <c:ext xmlns:c16="http://schemas.microsoft.com/office/drawing/2014/chart" uri="{C3380CC4-5D6E-409C-BE32-E72D297353CC}">
              <c16:uniqueId val="{00000006-4782-4C40-B48E-7966B545B602}"/>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min val="0.60000000000000009"/>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20485715573485566"/>
          <c:y val="0.84263090551181119"/>
          <c:w val="0.72457121406048663"/>
          <c:h val="0.107916666666666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53470046250486"/>
          <c:y val="0.12669030336053225"/>
          <c:w val="0.74401504535599983"/>
          <c:h val="0.65331528871391076"/>
        </c:manualLayout>
      </c:layout>
      <c:barChart>
        <c:barDir val="bar"/>
        <c:grouping val="stacked"/>
        <c:varyColors val="0"/>
        <c:ser>
          <c:idx val="0"/>
          <c:order val="0"/>
          <c:tx>
            <c:strRef>
              <c:f>'10-6製品・サービスの拠点ー生産・位置づけ'!$L$5</c:f>
              <c:strCache>
                <c:ptCount val="1"/>
                <c:pt idx="0">
                  <c:v>ほとんど国内</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'10-6製品・サービスの拠点ー生産・位置づけ'!$K$7:$K$10</c:f>
              <c:strCache>
                <c:ptCount val="4"/>
                <c:pt idx="0">
                  <c:v>ユーザー企業（n=300）</c:v>
                </c:pt>
                <c:pt idx="1">
                  <c:v>メーカー企業（n=259）</c:v>
                </c:pt>
                <c:pt idx="2">
                  <c:v>サブシステム提供企業（n=175）</c:v>
                </c:pt>
                <c:pt idx="3">
                  <c:v>サービス提供企業（n=351）</c:v>
                </c:pt>
              </c:strCache>
            </c:strRef>
          </c:cat>
          <c:val>
            <c:numRef>
              <c:f>'10-6製品・サービスの拠点ー生産・位置づけ'!$L$7:$L$10</c:f>
              <c:numCache>
                <c:formatCode>0.0%</c:formatCode>
                <c:ptCount val="4"/>
                <c:pt idx="0">
                  <c:v>0.72333333333333338</c:v>
                </c:pt>
                <c:pt idx="1">
                  <c:v>0.7567567567567568</c:v>
                </c:pt>
                <c:pt idx="2">
                  <c:v>0.81714285714285717</c:v>
                </c:pt>
                <c:pt idx="3">
                  <c:v>0.9116809116809117</c:v>
                </c:pt>
              </c:numCache>
            </c:numRef>
          </c:val>
          <c:extLst>
            <c:ext xmlns:c16="http://schemas.microsoft.com/office/drawing/2014/chart" uri="{C3380CC4-5D6E-409C-BE32-E72D297353CC}">
              <c16:uniqueId val="{00000000-611A-417C-9281-2F8A55F8E73B}"/>
            </c:ext>
          </c:extLst>
        </c:ser>
        <c:ser>
          <c:idx val="2"/>
          <c:order val="1"/>
          <c:tx>
            <c:strRef>
              <c:f>'10-6製品・サービスの拠点ー生産・位置づけ'!$M$5</c:f>
              <c:strCache>
                <c:ptCount val="1"/>
                <c:pt idx="0">
                  <c:v>どちらかというと国内が多い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'10-6製品・サービスの拠点ー生産・位置づけ'!$K$7:$K$10</c:f>
              <c:strCache>
                <c:ptCount val="4"/>
                <c:pt idx="0">
                  <c:v>ユーザー企業（n=300）</c:v>
                </c:pt>
                <c:pt idx="1">
                  <c:v>メーカー企業（n=259）</c:v>
                </c:pt>
                <c:pt idx="2">
                  <c:v>サブシステム提供企業（n=175）</c:v>
                </c:pt>
                <c:pt idx="3">
                  <c:v>サービス提供企業（n=351）</c:v>
                </c:pt>
              </c:strCache>
            </c:strRef>
          </c:cat>
          <c:val>
            <c:numRef>
              <c:f>'10-6製品・サービスの拠点ー生産・位置づけ'!$M$7:$M$10</c:f>
              <c:numCache>
                <c:formatCode>0.0%</c:formatCode>
                <c:ptCount val="4"/>
                <c:pt idx="0">
                  <c:v>0.11333333333333333</c:v>
                </c:pt>
                <c:pt idx="1">
                  <c:v>0.138996138996139</c:v>
                </c:pt>
                <c:pt idx="2">
                  <c:v>2.2857142857142857E-2</c:v>
                </c:pt>
                <c:pt idx="3">
                  <c:v>2.564102564102564E-2</c:v>
                </c:pt>
              </c:numCache>
            </c:numRef>
          </c:val>
          <c:extLst>
            <c:ext xmlns:c16="http://schemas.microsoft.com/office/drawing/2014/chart" uri="{C3380CC4-5D6E-409C-BE32-E72D297353CC}">
              <c16:uniqueId val="{00000001-611A-417C-9281-2F8A55F8E73B}"/>
            </c:ext>
          </c:extLst>
        </c:ser>
        <c:ser>
          <c:idx val="1"/>
          <c:order val="2"/>
          <c:tx>
            <c:strRef>
              <c:f>'10-6製品・サービスの拠点ー生産・位置づけ'!$N$5</c:f>
              <c:strCache>
                <c:ptCount val="1"/>
                <c:pt idx="0">
                  <c:v>国内と海外が半々</c:v>
                </c:pt>
              </c:strCache>
            </c:strRef>
          </c:tx>
          <c:spPr>
            <a:solidFill>
              <a:srgbClr val="FFFF99"/>
            </a:solidFill>
            <a:ln>
              <a:solidFill>
                <a:schemeClr val="tx1"/>
              </a:solidFill>
            </a:ln>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1A-417C-9281-2F8A55F8E73B}"/>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'10-6製品・サービスの拠点ー生産・位置づけ'!$K$7:$K$10</c:f>
              <c:strCache>
                <c:ptCount val="4"/>
                <c:pt idx="0">
                  <c:v>ユーザー企業（n=300）</c:v>
                </c:pt>
                <c:pt idx="1">
                  <c:v>メーカー企業（n=259）</c:v>
                </c:pt>
                <c:pt idx="2">
                  <c:v>サブシステム提供企業（n=175）</c:v>
                </c:pt>
                <c:pt idx="3">
                  <c:v>サービス提供企業（n=351）</c:v>
                </c:pt>
              </c:strCache>
            </c:strRef>
          </c:cat>
          <c:val>
            <c:numRef>
              <c:f>'10-6製品・サービスの拠点ー生産・位置づけ'!$N$7:$N$10</c:f>
              <c:numCache>
                <c:formatCode>0.0%</c:formatCode>
                <c:ptCount val="4"/>
                <c:pt idx="0">
                  <c:v>5.6666666666666664E-2</c:v>
                </c:pt>
                <c:pt idx="1">
                  <c:v>4.2471042471042469E-2</c:v>
                </c:pt>
                <c:pt idx="2">
                  <c:v>4.5714285714285714E-2</c:v>
                </c:pt>
                <c:pt idx="3">
                  <c:v>5.6980056980056983E-3</c:v>
                </c:pt>
              </c:numCache>
            </c:numRef>
          </c:val>
          <c:extLst>
            <c:ext xmlns:c16="http://schemas.microsoft.com/office/drawing/2014/chart" uri="{C3380CC4-5D6E-409C-BE32-E72D297353CC}">
              <c16:uniqueId val="{00000003-611A-417C-9281-2F8A55F8E73B}"/>
            </c:ext>
          </c:extLst>
        </c:ser>
        <c:ser>
          <c:idx val="3"/>
          <c:order val="3"/>
          <c:tx>
            <c:strRef>
              <c:f>'10-6製品・サービスの拠点ー生産・位置づけ'!$O$5</c:f>
              <c:strCache>
                <c:ptCount val="1"/>
                <c:pt idx="0">
                  <c:v>どちらかというと海外が多い</c:v>
                </c:pt>
              </c:strCache>
            </c:strRef>
          </c:tx>
          <c:spPr>
            <a:solidFill>
              <a:schemeClr val="accent6">
                <a:lumMod val="40000"/>
                <a:lumOff val="60000"/>
              </a:schemeClr>
            </a:solidFill>
            <a:ln>
              <a:solidFill>
                <a:schemeClr val="tx1"/>
              </a:solid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611A-417C-9281-2F8A55F8E73B}"/>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'10-6製品・サービスの拠点ー生産・位置づけ'!$K$7:$K$10</c:f>
              <c:strCache>
                <c:ptCount val="4"/>
                <c:pt idx="0">
                  <c:v>ユーザー企業（n=300）</c:v>
                </c:pt>
                <c:pt idx="1">
                  <c:v>メーカー企業（n=259）</c:v>
                </c:pt>
                <c:pt idx="2">
                  <c:v>サブシステム提供企業（n=175）</c:v>
                </c:pt>
                <c:pt idx="3">
                  <c:v>サービス提供企業（n=351）</c:v>
                </c:pt>
              </c:strCache>
            </c:strRef>
          </c:cat>
          <c:val>
            <c:numRef>
              <c:f>'10-6製品・サービスの拠点ー生産・位置づけ'!$O$7:$O$10</c:f>
              <c:numCache>
                <c:formatCode>0.0%</c:formatCode>
                <c:ptCount val="4"/>
                <c:pt idx="0">
                  <c:v>4.6666666666666669E-2</c:v>
                </c:pt>
                <c:pt idx="1">
                  <c:v>3.8610038610038609E-2</c:v>
                </c:pt>
                <c:pt idx="2">
                  <c:v>1.1428571428571429E-2</c:v>
                </c:pt>
                <c:pt idx="3">
                  <c:v>2.8490028490028491E-3</c:v>
                </c:pt>
              </c:numCache>
            </c:numRef>
          </c:val>
          <c:extLst>
            <c:ext xmlns:c16="http://schemas.microsoft.com/office/drawing/2014/chart" uri="{C3380CC4-5D6E-409C-BE32-E72D297353CC}">
              <c16:uniqueId val="{00000005-611A-417C-9281-2F8A55F8E73B}"/>
            </c:ext>
          </c:extLst>
        </c:ser>
        <c:ser>
          <c:idx val="4"/>
          <c:order val="4"/>
          <c:tx>
            <c:strRef>
              <c:f>'10-6製品・サービスの拠点ー生産・位置づけ'!$P$5</c:f>
              <c:strCache>
                <c:ptCount val="1"/>
                <c:pt idx="0">
                  <c:v>ほとんど海外</c:v>
                </c:pt>
              </c:strCache>
            </c:strRef>
          </c:tx>
          <c:spPr>
            <a:solidFill>
              <a:schemeClr val="accent6">
                <a:lumMod val="60000"/>
                <a:lumOff val="40000"/>
              </a:schemeClr>
            </a:solidFill>
            <a:ln>
              <a:solidFill>
                <a:schemeClr val="tx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1A-417C-9281-2F8A55F8E73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1A-417C-9281-2F8A55F8E73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11A-417C-9281-2F8A55F8E73B}"/>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'10-6製品・サービスの拠点ー生産・位置づけ'!$K$7:$K$10</c:f>
              <c:strCache>
                <c:ptCount val="4"/>
                <c:pt idx="0">
                  <c:v>ユーザー企業（n=300）</c:v>
                </c:pt>
                <c:pt idx="1">
                  <c:v>メーカー企業（n=259）</c:v>
                </c:pt>
                <c:pt idx="2">
                  <c:v>サブシステム提供企業（n=175）</c:v>
                </c:pt>
                <c:pt idx="3">
                  <c:v>サービス提供企業（n=351）</c:v>
                </c:pt>
              </c:strCache>
            </c:strRef>
          </c:cat>
          <c:val>
            <c:numRef>
              <c:f>'10-6製品・サービスの拠点ー生産・位置づけ'!$P$7:$P$10</c:f>
              <c:numCache>
                <c:formatCode>0.0%</c:formatCode>
                <c:ptCount val="4"/>
                <c:pt idx="0">
                  <c:v>0.02</c:v>
                </c:pt>
                <c:pt idx="1">
                  <c:v>1.1583011583011582E-2</c:v>
                </c:pt>
                <c:pt idx="2">
                  <c:v>6.2857142857142861E-2</c:v>
                </c:pt>
                <c:pt idx="3">
                  <c:v>0</c:v>
                </c:pt>
              </c:numCache>
            </c:numRef>
          </c:val>
          <c:extLst>
            <c:ext xmlns:c16="http://schemas.microsoft.com/office/drawing/2014/chart" uri="{C3380CC4-5D6E-409C-BE32-E72D297353CC}">
              <c16:uniqueId val="{00000009-611A-417C-9281-2F8A55F8E73B}"/>
            </c:ext>
          </c:extLst>
        </c:ser>
        <c:ser>
          <c:idx val="5"/>
          <c:order val="5"/>
          <c:tx>
            <c:strRef>
              <c:f>'10-6製品・サービスの拠点ー生産・位置づけ'!$Q$5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'10-6製品・サービスの拠点ー生産・位置づけ'!$K$7:$K$10</c:f>
              <c:strCache>
                <c:ptCount val="4"/>
                <c:pt idx="0">
                  <c:v>ユーザー企業（n=300）</c:v>
                </c:pt>
                <c:pt idx="1">
                  <c:v>メーカー企業（n=259）</c:v>
                </c:pt>
                <c:pt idx="2">
                  <c:v>サブシステム提供企業（n=175）</c:v>
                </c:pt>
                <c:pt idx="3">
                  <c:v>サービス提供企業（n=351）</c:v>
                </c:pt>
              </c:strCache>
            </c:strRef>
          </c:cat>
          <c:val>
            <c:numRef>
              <c:f>'10-6製品・サービスの拠点ー生産・位置づけ'!$Q$7:$Q$10</c:f>
              <c:numCache>
                <c:formatCode>0.0%</c:formatCode>
                <c:ptCount val="4"/>
                <c:pt idx="0">
                  <c:v>0.04</c:v>
                </c:pt>
                <c:pt idx="1">
                  <c:v>1.1583011583011582E-2</c:v>
                </c:pt>
                <c:pt idx="2">
                  <c:v>0.04</c:v>
                </c:pt>
                <c:pt idx="3">
                  <c:v>5.4131054131054131E-2</c:v>
                </c:pt>
              </c:numCache>
            </c:numRef>
          </c:val>
          <c:extLst>
            <c:ext xmlns:c16="http://schemas.microsoft.com/office/drawing/2014/chart" uri="{C3380CC4-5D6E-409C-BE32-E72D297353CC}">
              <c16:uniqueId val="{0000000A-611A-417C-9281-2F8A55F8E73B}"/>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min val="0.60000000000000009"/>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02823018458197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53470046250486"/>
          <c:y val="0.12669030336053225"/>
          <c:w val="0.74401504535599983"/>
          <c:h val="0.65331528871391076"/>
        </c:manualLayout>
      </c:layout>
      <c:barChart>
        <c:barDir val="bar"/>
        <c:grouping val="stacked"/>
        <c:varyColors val="0"/>
        <c:ser>
          <c:idx val="0"/>
          <c:order val="0"/>
          <c:tx>
            <c:strRef>
              <c:f>'10-6製品・サービスの拠点ー生産・位置づけ'!$AC$5</c:f>
              <c:strCache>
                <c:ptCount val="1"/>
                <c:pt idx="0">
                  <c:v>ほとんど国内</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'10-6製品・サービスの拠点ー生産・位置づけ'!$AB$7:$AB$10</c:f>
              <c:strCache>
                <c:ptCount val="4"/>
                <c:pt idx="0">
                  <c:v>ユーザー企業（n=299）</c:v>
                </c:pt>
                <c:pt idx="1">
                  <c:v>メーカー企業（n=258）</c:v>
                </c:pt>
                <c:pt idx="2">
                  <c:v>サブシステム提供企業（n=174）</c:v>
                </c:pt>
                <c:pt idx="3">
                  <c:v>サービス提供企業（n=351）</c:v>
                </c:pt>
              </c:strCache>
            </c:strRef>
          </c:cat>
          <c:val>
            <c:numRef>
              <c:f>'10-6製品・サービスの拠点ー生産・位置づけ'!$AC$7:$AC$10</c:f>
              <c:numCache>
                <c:formatCode>0.0%</c:formatCode>
                <c:ptCount val="4"/>
                <c:pt idx="0">
                  <c:v>0.65551839464882944</c:v>
                </c:pt>
                <c:pt idx="1">
                  <c:v>0.6472868217054264</c:v>
                </c:pt>
                <c:pt idx="2">
                  <c:v>0.70114942528735635</c:v>
                </c:pt>
                <c:pt idx="3">
                  <c:v>0.7834757834757835</c:v>
                </c:pt>
              </c:numCache>
            </c:numRef>
          </c:val>
          <c:extLst>
            <c:ext xmlns:c16="http://schemas.microsoft.com/office/drawing/2014/chart" uri="{C3380CC4-5D6E-409C-BE32-E72D297353CC}">
              <c16:uniqueId val="{00000000-6459-42BE-A0CB-06B594C8A32B}"/>
            </c:ext>
          </c:extLst>
        </c:ser>
        <c:ser>
          <c:idx val="2"/>
          <c:order val="1"/>
          <c:tx>
            <c:strRef>
              <c:f>'10-6製品・サービスの拠点ー生産・位置づけ'!$AD$5</c:f>
              <c:strCache>
                <c:ptCount val="1"/>
                <c:pt idx="0">
                  <c:v>どちらかというと国内が多い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'10-6製品・サービスの拠点ー生産・位置づけ'!$AB$7:$AB$10</c:f>
              <c:strCache>
                <c:ptCount val="4"/>
                <c:pt idx="0">
                  <c:v>ユーザー企業（n=299）</c:v>
                </c:pt>
                <c:pt idx="1">
                  <c:v>メーカー企業（n=258）</c:v>
                </c:pt>
                <c:pt idx="2">
                  <c:v>サブシステム提供企業（n=174）</c:v>
                </c:pt>
                <c:pt idx="3">
                  <c:v>サービス提供企業（n=351）</c:v>
                </c:pt>
              </c:strCache>
            </c:strRef>
          </c:cat>
          <c:val>
            <c:numRef>
              <c:f>'10-6製品・サービスの拠点ー生産・位置づけ'!$AD$7:$AD$10</c:f>
              <c:numCache>
                <c:formatCode>0.0%</c:formatCode>
                <c:ptCount val="4"/>
                <c:pt idx="0">
                  <c:v>0.12374581939799331</c:v>
                </c:pt>
                <c:pt idx="1">
                  <c:v>0.18604651162790697</c:v>
                </c:pt>
                <c:pt idx="2">
                  <c:v>0.13218390804597702</c:v>
                </c:pt>
                <c:pt idx="3">
                  <c:v>0.10826210826210826</c:v>
                </c:pt>
              </c:numCache>
            </c:numRef>
          </c:val>
          <c:extLst>
            <c:ext xmlns:c16="http://schemas.microsoft.com/office/drawing/2014/chart" uri="{C3380CC4-5D6E-409C-BE32-E72D297353CC}">
              <c16:uniqueId val="{00000001-6459-42BE-A0CB-06B594C8A32B}"/>
            </c:ext>
          </c:extLst>
        </c:ser>
        <c:ser>
          <c:idx val="1"/>
          <c:order val="2"/>
          <c:tx>
            <c:strRef>
              <c:f>'10-6製品・サービスの拠点ー生産・位置づけ'!$AE$5</c:f>
              <c:strCache>
                <c:ptCount val="1"/>
                <c:pt idx="0">
                  <c:v>国内と海外が半々</c:v>
                </c:pt>
              </c:strCache>
            </c:strRef>
          </c:tx>
          <c:spPr>
            <a:solidFill>
              <a:srgbClr val="FFFF99"/>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'10-6製品・サービスの拠点ー生産・位置づけ'!$AB$7:$AB$10</c:f>
              <c:strCache>
                <c:ptCount val="4"/>
                <c:pt idx="0">
                  <c:v>ユーザー企業（n=299）</c:v>
                </c:pt>
                <c:pt idx="1">
                  <c:v>メーカー企業（n=258）</c:v>
                </c:pt>
                <c:pt idx="2">
                  <c:v>サブシステム提供企業（n=174）</c:v>
                </c:pt>
                <c:pt idx="3">
                  <c:v>サービス提供企業（n=351）</c:v>
                </c:pt>
              </c:strCache>
            </c:strRef>
          </c:cat>
          <c:val>
            <c:numRef>
              <c:f>'10-6製品・サービスの拠点ー生産・位置づけ'!$AE$7:$AE$10</c:f>
              <c:numCache>
                <c:formatCode>0.0%</c:formatCode>
                <c:ptCount val="4"/>
                <c:pt idx="0">
                  <c:v>8.6956521739130432E-2</c:v>
                </c:pt>
                <c:pt idx="1">
                  <c:v>8.9147286821705432E-2</c:v>
                </c:pt>
                <c:pt idx="2">
                  <c:v>4.0229885057471264E-2</c:v>
                </c:pt>
                <c:pt idx="3">
                  <c:v>4.2735042735042736E-2</c:v>
                </c:pt>
              </c:numCache>
            </c:numRef>
          </c:val>
          <c:extLst>
            <c:ext xmlns:c16="http://schemas.microsoft.com/office/drawing/2014/chart" uri="{C3380CC4-5D6E-409C-BE32-E72D297353CC}">
              <c16:uniqueId val="{00000002-6459-42BE-A0CB-06B594C8A32B}"/>
            </c:ext>
          </c:extLst>
        </c:ser>
        <c:ser>
          <c:idx val="3"/>
          <c:order val="3"/>
          <c:tx>
            <c:strRef>
              <c:f>'10-6製品・サービスの拠点ー生産・位置づけ'!$AF$5</c:f>
              <c:strCache>
                <c:ptCount val="1"/>
                <c:pt idx="0">
                  <c:v>どちらかというと海外が多い</c:v>
                </c:pt>
              </c:strCache>
            </c:strRef>
          </c:tx>
          <c:spPr>
            <a:solidFill>
              <a:schemeClr val="accent6">
                <a:lumMod val="40000"/>
                <a:lumOff val="60000"/>
              </a:schemeClr>
            </a:solidFill>
            <a:ln>
              <a:solidFill>
                <a:schemeClr val="tx1"/>
              </a:solid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6459-42BE-A0CB-06B594C8A32B}"/>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'10-6製品・サービスの拠点ー生産・位置づけ'!$AB$7:$AB$10</c:f>
              <c:strCache>
                <c:ptCount val="4"/>
                <c:pt idx="0">
                  <c:v>ユーザー企業（n=299）</c:v>
                </c:pt>
                <c:pt idx="1">
                  <c:v>メーカー企業（n=258）</c:v>
                </c:pt>
                <c:pt idx="2">
                  <c:v>サブシステム提供企業（n=174）</c:v>
                </c:pt>
                <c:pt idx="3">
                  <c:v>サービス提供企業（n=351）</c:v>
                </c:pt>
              </c:strCache>
            </c:strRef>
          </c:cat>
          <c:val>
            <c:numRef>
              <c:f>'10-6製品・サービスの拠点ー生産・位置づけ'!$AF$7:$AF$10</c:f>
              <c:numCache>
                <c:formatCode>0.0%</c:formatCode>
                <c:ptCount val="4"/>
                <c:pt idx="0">
                  <c:v>5.016722408026756E-2</c:v>
                </c:pt>
                <c:pt idx="1">
                  <c:v>3.4883720930232558E-2</c:v>
                </c:pt>
                <c:pt idx="2">
                  <c:v>2.2988505747126436E-2</c:v>
                </c:pt>
                <c:pt idx="3">
                  <c:v>0</c:v>
                </c:pt>
              </c:numCache>
            </c:numRef>
          </c:val>
          <c:extLst>
            <c:ext xmlns:c16="http://schemas.microsoft.com/office/drawing/2014/chart" uri="{C3380CC4-5D6E-409C-BE32-E72D297353CC}">
              <c16:uniqueId val="{00000004-6459-42BE-A0CB-06B594C8A32B}"/>
            </c:ext>
          </c:extLst>
        </c:ser>
        <c:ser>
          <c:idx val="4"/>
          <c:order val="4"/>
          <c:tx>
            <c:strRef>
              <c:f>'10-6製品・サービスの拠点ー生産・位置づけ'!$AG$5</c:f>
              <c:strCache>
                <c:ptCount val="1"/>
                <c:pt idx="0">
                  <c:v>ほとんど海外</c:v>
                </c:pt>
              </c:strCache>
            </c:strRef>
          </c:tx>
          <c:spPr>
            <a:solidFill>
              <a:schemeClr val="accent6">
                <a:lumMod val="60000"/>
                <a:lumOff val="40000"/>
              </a:schemeClr>
            </a:solidFill>
            <a:ln>
              <a:solidFill>
                <a:schemeClr val="tx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59-42BE-A0CB-06B594C8A32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59-42BE-A0CB-06B594C8A32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59-42BE-A0CB-06B594C8A32B}"/>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'10-6製品・サービスの拠点ー生産・位置づけ'!$AB$7:$AB$10</c:f>
              <c:strCache>
                <c:ptCount val="4"/>
                <c:pt idx="0">
                  <c:v>ユーザー企業（n=299）</c:v>
                </c:pt>
                <c:pt idx="1">
                  <c:v>メーカー企業（n=258）</c:v>
                </c:pt>
                <c:pt idx="2">
                  <c:v>サブシステム提供企業（n=174）</c:v>
                </c:pt>
                <c:pt idx="3">
                  <c:v>サービス提供企業（n=351）</c:v>
                </c:pt>
              </c:strCache>
            </c:strRef>
          </c:cat>
          <c:val>
            <c:numRef>
              <c:f>'10-6製品・サービスの拠点ー生産・位置づけ'!$AG$7:$AG$10</c:f>
              <c:numCache>
                <c:formatCode>0.0%</c:formatCode>
                <c:ptCount val="4"/>
                <c:pt idx="0">
                  <c:v>1.6722408026755852E-2</c:v>
                </c:pt>
                <c:pt idx="1">
                  <c:v>1.5503875968992248E-2</c:v>
                </c:pt>
                <c:pt idx="2">
                  <c:v>5.1724137931034482E-2</c:v>
                </c:pt>
                <c:pt idx="3">
                  <c:v>0</c:v>
                </c:pt>
              </c:numCache>
            </c:numRef>
          </c:val>
          <c:extLst>
            <c:ext xmlns:c16="http://schemas.microsoft.com/office/drawing/2014/chart" uri="{C3380CC4-5D6E-409C-BE32-E72D297353CC}">
              <c16:uniqueId val="{00000008-6459-42BE-A0CB-06B594C8A32B}"/>
            </c:ext>
          </c:extLst>
        </c:ser>
        <c:ser>
          <c:idx val="5"/>
          <c:order val="5"/>
          <c:tx>
            <c:strRef>
              <c:f>'10-6製品・サービスの拠点ー生産・位置づけ'!$AH$5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'10-6製品・サービスの拠点ー生産・位置づけ'!$AB$7:$AB$10</c:f>
              <c:strCache>
                <c:ptCount val="4"/>
                <c:pt idx="0">
                  <c:v>ユーザー企業（n=299）</c:v>
                </c:pt>
                <c:pt idx="1">
                  <c:v>メーカー企業（n=258）</c:v>
                </c:pt>
                <c:pt idx="2">
                  <c:v>サブシステム提供企業（n=174）</c:v>
                </c:pt>
                <c:pt idx="3">
                  <c:v>サービス提供企業（n=351）</c:v>
                </c:pt>
              </c:strCache>
            </c:strRef>
          </c:cat>
          <c:val>
            <c:numRef>
              <c:f>'10-6製品・サービスの拠点ー生産・位置づけ'!$AH$7:$AH$10</c:f>
              <c:numCache>
                <c:formatCode>0.0%</c:formatCode>
                <c:ptCount val="4"/>
                <c:pt idx="0">
                  <c:v>6.6889632107023408E-2</c:v>
                </c:pt>
                <c:pt idx="1">
                  <c:v>2.7131782945736434E-2</c:v>
                </c:pt>
                <c:pt idx="2">
                  <c:v>5.1724137931034482E-2</c:v>
                </c:pt>
                <c:pt idx="3">
                  <c:v>6.5527065527065526E-2</c:v>
                </c:pt>
              </c:numCache>
            </c:numRef>
          </c:val>
          <c:extLst>
            <c:ext xmlns:c16="http://schemas.microsoft.com/office/drawing/2014/chart" uri="{C3380CC4-5D6E-409C-BE32-E72D297353CC}">
              <c16:uniqueId val="{00000009-6459-42BE-A0CB-06B594C8A32B}"/>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min val="0.60000000000000009"/>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3429757217847766"/>
          <c:w val="0.7277077309584713"/>
          <c:h val="0.145416666666666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779805160610849"/>
          <c:y val="6.4344975343991098E-2"/>
          <c:w val="0.71885939968404422"/>
          <c:h val="0.57775818146188529"/>
        </c:manualLayout>
      </c:layout>
      <c:barChart>
        <c:barDir val="bar"/>
        <c:grouping val="percentStacked"/>
        <c:varyColors val="0"/>
        <c:ser>
          <c:idx val="0"/>
          <c:order val="0"/>
          <c:tx>
            <c:strRef>
              <c:f>'11-1DXの動きによる事業等への影響_事業への影響'!$F$4</c:f>
              <c:strCache>
                <c:ptCount val="1"/>
                <c:pt idx="0">
                  <c:v>非常に大きい</c:v>
                </c:pt>
              </c:strCache>
            </c:strRef>
          </c:tx>
          <c:spPr>
            <a:solidFill>
              <a:srgbClr val="F4B183"/>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'11-1DXの動きによる事業等への影響_事業への影響'!$C$5:$C$8</c:f>
              <c:strCache>
                <c:ptCount val="2"/>
                <c:pt idx="0">
                  <c:v>DX全般 (N=1128)</c:v>
                </c:pt>
                <c:pt idx="1">
                  <c:v>製造分野向けDX (N=1085)</c:v>
                </c:pt>
              </c:strCache>
            </c:strRef>
          </c:cat>
          <c:val>
            <c:numRef>
              <c:f>'11-1DXの動きによる事業等への影響_事業への影響'!$F$5:$F$8</c:f>
              <c:numCache>
                <c:formatCode>0.0%</c:formatCode>
                <c:ptCount val="2"/>
                <c:pt idx="0">
                  <c:v>0.1524822695035461</c:v>
                </c:pt>
                <c:pt idx="1">
                  <c:v>0.12534562211981568</c:v>
                </c:pt>
              </c:numCache>
            </c:numRef>
          </c:val>
          <c:extLst>
            <c:ext xmlns:c16="http://schemas.microsoft.com/office/drawing/2014/chart" uri="{C3380CC4-5D6E-409C-BE32-E72D297353CC}">
              <c16:uniqueId val="{00000000-1739-4003-AB96-4B4D861CCF10}"/>
            </c:ext>
          </c:extLst>
        </c:ser>
        <c:ser>
          <c:idx val="1"/>
          <c:order val="1"/>
          <c:tx>
            <c:strRef>
              <c:f>'11-1DXの動きによる事業等への影響_事業への影響'!$G$4</c:f>
              <c:strCache>
                <c:ptCount val="1"/>
                <c:pt idx="0">
                  <c:v>大きい</c:v>
                </c:pt>
              </c:strCache>
            </c:strRef>
          </c:tx>
          <c:spPr>
            <a:solidFill>
              <a:srgbClr val="F8CBAD"/>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'11-1DXの動きによる事業等への影響_事業への影響'!$C$5:$C$8</c:f>
              <c:strCache>
                <c:ptCount val="2"/>
                <c:pt idx="0">
                  <c:v>DX全般 (N=1128)</c:v>
                </c:pt>
                <c:pt idx="1">
                  <c:v>製造分野向けDX (N=1085)</c:v>
                </c:pt>
              </c:strCache>
            </c:strRef>
          </c:cat>
          <c:val>
            <c:numRef>
              <c:f>'11-1DXの動きによる事業等への影響_事業への影響'!$G$5:$G$8</c:f>
              <c:numCache>
                <c:formatCode>0.0%</c:formatCode>
                <c:ptCount val="2"/>
                <c:pt idx="0">
                  <c:v>0.41666666666666669</c:v>
                </c:pt>
                <c:pt idx="1">
                  <c:v>0.33087557603686635</c:v>
                </c:pt>
              </c:numCache>
            </c:numRef>
          </c:val>
          <c:extLst>
            <c:ext xmlns:c16="http://schemas.microsoft.com/office/drawing/2014/chart" uri="{C3380CC4-5D6E-409C-BE32-E72D297353CC}">
              <c16:uniqueId val="{00000001-1739-4003-AB96-4B4D861CCF10}"/>
            </c:ext>
          </c:extLst>
        </c:ser>
        <c:ser>
          <c:idx val="2"/>
          <c:order val="2"/>
          <c:tx>
            <c:strRef>
              <c:f>'11-1DXの動きによる事業等への影響_事業への影響'!$H$4</c:f>
              <c:strCache>
                <c:ptCount val="1"/>
                <c:pt idx="0">
                  <c:v>小さい</c:v>
                </c:pt>
              </c:strCache>
            </c:strRef>
          </c:tx>
          <c:spPr>
            <a:solidFill>
              <a:srgbClr val="C6E0B4"/>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'11-1DXの動きによる事業等への影響_事業への影響'!$C$5:$C$8</c:f>
              <c:strCache>
                <c:ptCount val="2"/>
                <c:pt idx="0">
                  <c:v>DX全般 (N=1128)</c:v>
                </c:pt>
                <c:pt idx="1">
                  <c:v>製造分野向けDX (N=1085)</c:v>
                </c:pt>
              </c:strCache>
            </c:strRef>
          </c:cat>
          <c:val>
            <c:numRef>
              <c:f>'11-1DXの動きによる事業等への影響_事業への影響'!$H$5:$H$8</c:f>
              <c:numCache>
                <c:formatCode>0.0%</c:formatCode>
                <c:ptCount val="2"/>
                <c:pt idx="0">
                  <c:v>0.24911347517730498</c:v>
                </c:pt>
                <c:pt idx="1">
                  <c:v>0.24239631336405529</c:v>
                </c:pt>
              </c:numCache>
            </c:numRef>
          </c:val>
          <c:extLst>
            <c:ext xmlns:c16="http://schemas.microsoft.com/office/drawing/2014/chart" uri="{C3380CC4-5D6E-409C-BE32-E72D297353CC}">
              <c16:uniqueId val="{00000002-1739-4003-AB96-4B4D861CCF10}"/>
            </c:ext>
          </c:extLst>
        </c:ser>
        <c:ser>
          <c:idx val="3"/>
          <c:order val="3"/>
          <c:tx>
            <c:strRef>
              <c:f>'11-1DXの動きによる事業等への影響_事業への影響'!$I$4</c:f>
              <c:strCache>
                <c:ptCount val="1"/>
                <c:pt idx="0">
                  <c:v>全くない</c:v>
                </c:pt>
              </c:strCache>
            </c:strRef>
          </c:tx>
          <c:spPr>
            <a:solidFill>
              <a:srgbClr val="A9D18E"/>
            </a:solidFill>
            <a:ln w="9525">
              <a:solidFill>
                <a:srgbClr val="000000"/>
              </a:solidFill>
            </a:ln>
          </c:spPr>
          <c:invertIfNegative val="0"/>
          <c:dLbls>
            <c:dLbl>
              <c:idx val="0"/>
              <c:layout>
                <c:manualLayout>
                  <c:x val="1.9982347339325946E-3"/>
                  <c:y val="7.87401574803149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39-4003-AB96-4B4D861CCF1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'11-1DXの動きによる事業等への影響_事業への影響'!$C$5:$C$8</c:f>
              <c:strCache>
                <c:ptCount val="2"/>
                <c:pt idx="0">
                  <c:v>DX全般 (N=1128)</c:v>
                </c:pt>
                <c:pt idx="1">
                  <c:v>製造分野向けDX (N=1085)</c:v>
                </c:pt>
              </c:strCache>
            </c:strRef>
          </c:cat>
          <c:val>
            <c:numRef>
              <c:f>'11-1DXの動きによる事業等への影響_事業への影響'!$I$5:$I$8</c:f>
              <c:numCache>
                <c:formatCode>0.0%</c:formatCode>
                <c:ptCount val="2"/>
                <c:pt idx="0">
                  <c:v>6.4716312056737585E-2</c:v>
                </c:pt>
                <c:pt idx="1">
                  <c:v>0.13824884792626729</c:v>
                </c:pt>
              </c:numCache>
            </c:numRef>
          </c:val>
          <c:extLst>
            <c:ext xmlns:c16="http://schemas.microsoft.com/office/drawing/2014/chart" uri="{C3380CC4-5D6E-409C-BE32-E72D297353CC}">
              <c16:uniqueId val="{00000004-1739-4003-AB96-4B4D861CCF10}"/>
            </c:ext>
          </c:extLst>
        </c:ser>
        <c:ser>
          <c:idx val="4"/>
          <c:order val="4"/>
          <c:tx>
            <c:strRef>
              <c:f>'11-1DXの動きによる事業等への影響_事業への影響'!$J$4</c:f>
              <c:strCache>
                <c:ptCount val="1"/>
                <c:pt idx="0">
                  <c:v>わからない</c:v>
                </c:pt>
              </c:strCache>
            </c:strRef>
          </c:tx>
          <c:spPr>
            <a:solidFill>
              <a:schemeClr val="bg1"/>
            </a:solidFill>
            <a:ln w="9525">
              <a:solidFill>
                <a:srgbClr val="000000"/>
              </a:solidFill>
            </a:ln>
          </c:spPr>
          <c:invertIfNegative val="0"/>
          <c:dLbls>
            <c:dLbl>
              <c:idx val="0"/>
              <c:layout>
                <c:manualLayout>
                  <c:x val="3.2343338599261544E-3"/>
                  <c:y val="9.798157946020930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39-4003-AB96-4B4D861CCF1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'11-1DXの動きによる事業等への影響_事業への影響'!$C$5:$C$8</c:f>
              <c:strCache>
                <c:ptCount val="2"/>
                <c:pt idx="0">
                  <c:v>DX全般 (N=1128)</c:v>
                </c:pt>
                <c:pt idx="1">
                  <c:v>製造分野向けDX (N=1085)</c:v>
                </c:pt>
              </c:strCache>
            </c:strRef>
          </c:cat>
          <c:val>
            <c:numRef>
              <c:f>'11-1DXの動きによる事業等への影響_事業への影響'!$J$5:$J$8</c:f>
              <c:numCache>
                <c:formatCode>0.0%</c:formatCode>
                <c:ptCount val="2"/>
                <c:pt idx="0">
                  <c:v>0.11702127659574468</c:v>
                </c:pt>
                <c:pt idx="1">
                  <c:v>0.1631336405529954</c:v>
                </c:pt>
              </c:numCache>
            </c:numRef>
          </c:val>
          <c:extLst>
            <c:ext xmlns:c16="http://schemas.microsoft.com/office/drawing/2014/chart" uri="{C3380CC4-5D6E-409C-BE32-E72D297353CC}">
              <c16:uniqueId val="{00000006-1739-4003-AB96-4B4D861CCF10}"/>
            </c:ext>
          </c:extLst>
        </c:ser>
        <c:dLbls>
          <c:showLegendKey val="0"/>
          <c:showVal val="0"/>
          <c:showCatName val="0"/>
          <c:showSerName val="0"/>
          <c:showPercent val="0"/>
          <c:showBubbleSize val="0"/>
        </c:dLbls>
        <c:gapWidth val="75"/>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rgbClr val="000000"/>
          </a:solidFill>
        </a:ln>
      </c:spPr>
    </c:plotArea>
    <c:legend>
      <c:legendPos val="t"/>
      <c:layout>
        <c:manualLayout>
          <c:xMode val="edge"/>
          <c:yMode val="edge"/>
          <c:x val="0.21503879217709004"/>
          <c:y val="0.66005435651478817"/>
          <c:w val="0.72716482359136392"/>
          <c:h val="0.18704144620811289"/>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779805160610849"/>
          <c:y val="6.4344975343991098E-2"/>
          <c:w val="0.71885939968404422"/>
          <c:h val="0.57775818146188529"/>
        </c:manualLayout>
      </c:layout>
      <c:barChart>
        <c:barDir val="bar"/>
        <c:grouping val="percentStacked"/>
        <c:varyColors val="0"/>
        <c:ser>
          <c:idx val="0"/>
          <c:order val="0"/>
          <c:tx>
            <c:strRef>
              <c:f>'11-2DXの動きによる事業等への影響_DXの必要性'!$F$4</c:f>
              <c:strCache>
                <c:ptCount val="1"/>
                <c:pt idx="0">
                  <c:v>非常に高い</c:v>
                </c:pt>
              </c:strCache>
            </c:strRef>
          </c:tx>
          <c:spPr>
            <a:solidFill>
              <a:srgbClr val="F4B183"/>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'11-2DXの動きによる事業等への影響_DXの必要性'!$C$5:$C$8</c:f>
              <c:strCache>
                <c:ptCount val="2"/>
                <c:pt idx="0">
                  <c:v>DX全般 (N=1128)</c:v>
                </c:pt>
                <c:pt idx="1">
                  <c:v>製造分野向けDX (N=1077)</c:v>
                </c:pt>
              </c:strCache>
            </c:strRef>
          </c:cat>
          <c:val>
            <c:numRef>
              <c:f>'11-2DXの動きによる事業等への影響_DXの必要性'!$F$5:$F$8</c:f>
              <c:numCache>
                <c:formatCode>0.0%</c:formatCode>
                <c:ptCount val="2"/>
                <c:pt idx="0">
                  <c:v>0.20124113475177305</c:v>
                </c:pt>
                <c:pt idx="1">
                  <c:v>0.16063138347260911</c:v>
                </c:pt>
              </c:numCache>
            </c:numRef>
          </c:val>
          <c:extLst>
            <c:ext xmlns:c16="http://schemas.microsoft.com/office/drawing/2014/chart" uri="{C3380CC4-5D6E-409C-BE32-E72D297353CC}">
              <c16:uniqueId val="{00000000-8DE1-4FCA-BA36-21D2D12FE9E7}"/>
            </c:ext>
          </c:extLst>
        </c:ser>
        <c:ser>
          <c:idx val="1"/>
          <c:order val="1"/>
          <c:tx>
            <c:strRef>
              <c:f>'11-2DXの動きによる事業等への影響_DXの必要性'!$G$4</c:f>
              <c:strCache>
                <c:ptCount val="1"/>
                <c:pt idx="0">
                  <c:v>高い</c:v>
                </c:pt>
              </c:strCache>
            </c:strRef>
          </c:tx>
          <c:spPr>
            <a:solidFill>
              <a:srgbClr val="F8CBAD"/>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'11-2DXの動きによる事業等への影響_DXの必要性'!$C$5:$C$8</c:f>
              <c:strCache>
                <c:ptCount val="2"/>
                <c:pt idx="0">
                  <c:v>DX全般 (N=1128)</c:v>
                </c:pt>
                <c:pt idx="1">
                  <c:v>製造分野向けDX (N=1077)</c:v>
                </c:pt>
              </c:strCache>
            </c:strRef>
          </c:cat>
          <c:val>
            <c:numRef>
              <c:f>'11-2DXの動きによる事業等への影響_DXの必要性'!$G$5:$G$8</c:f>
              <c:numCache>
                <c:formatCode>0.0%</c:formatCode>
                <c:ptCount val="2"/>
                <c:pt idx="0">
                  <c:v>0.43794326241134751</c:v>
                </c:pt>
                <c:pt idx="1">
                  <c:v>0.35190343546889508</c:v>
                </c:pt>
              </c:numCache>
            </c:numRef>
          </c:val>
          <c:extLst>
            <c:ext xmlns:c16="http://schemas.microsoft.com/office/drawing/2014/chart" uri="{C3380CC4-5D6E-409C-BE32-E72D297353CC}">
              <c16:uniqueId val="{00000001-8DE1-4FCA-BA36-21D2D12FE9E7}"/>
            </c:ext>
          </c:extLst>
        </c:ser>
        <c:ser>
          <c:idx val="2"/>
          <c:order val="2"/>
          <c:tx>
            <c:strRef>
              <c:f>'11-2DXの動きによる事業等への影響_DXの必要性'!$H$4</c:f>
              <c:strCache>
                <c:ptCount val="1"/>
                <c:pt idx="0">
                  <c:v>低い</c:v>
                </c:pt>
              </c:strCache>
            </c:strRef>
          </c:tx>
          <c:spPr>
            <a:solidFill>
              <a:srgbClr val="C6E0B4"/>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'11-2DXの動きによる事業等への影響_DXの必要性'!$C$5:$C$8</c:f>
              <c:strCache>
                <c:ptCount val="2"/>
                <c:pt idx="0">
                  <c:v>DX全般 (N=1128)</c:v>
                </c:pt>
                <c:pt idx="1">
                  <c:v>製造分野向けDX (N=1077)</c:v>
                </c:pt>
              </c:strCache>
            </c:strRef>
          </c:cat>
          <c:val>
            <c:numRef>
              <c:f>'11-2DXの動きによる事業等への影響_DXの必要性'!$H$5:$H$8</c:f>
              <c:numCache>
                <c:formatCode>0.0%</c:formatCode>
                <c:ptCount val="2"/>
                <c:pt idx="0">
                  <c:v>0.21453900709219859</c:v>
                </c:pt>
                <c:pt idx="1">
                  <c:v>0.2181987000928505</c:v>
                </c:pt>
              </c:numCache>
            </c:numRef>
          </c:val>
          <c:extLst>
            <c:ext xmlns:c16="http://schemas.microsoft.com/office/drawing/2014/chart" uri="{C3380CC4-5D6E-409C-BE32-E72D297353CC}">
              <c16:uniqueId val="{00000002-8DE1-4FCA-BA36-21D2D12FE9E7}"/>
            </c:ext>
          </c:extLst>
        </c:ser>
        <c:ser>
          <c:idx val="3"/>
          <c:order val="3"/>
          <c:tx>
            <c:strRef>
              <c:f>'11-2DXの動きによる事業等への影響_DXの必要性'!$I$4</c:f>
              <c:strCache>
                <c:ptCount val="1"/>
                <c:pt idx="0">
                  <c:v>全くない</c:v>
                </c:pt>
              </c:strCache>
            </c:strRef>
          </c:tx>
          <c:spPr>
            <a:solidFill>
              <a:srgbClr val="A9D18E"/>
            </a:solidFill>
            <a:ln w="9525">
              <a:solidFill>
                <a:srgbClr val="000000"/>
              </a:solidFill>
            </a:ln>
          </c:spPr>
          <c:invertIfNegative val="0"/>
          <c:dLbls>
            <c:dLbl>
              <c:idx val="0"/>
              <c:layout>
                <c:manualLayout>
                  <c:x val="1.9982347339325946E-3"/>
                  <c:y val="7.87401574803149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E1-4FCA-BA36-21D2D12FE9E7}"/>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'11-2DXの動きによる事業等への影響_DXの必要性'!$C$5:$C$8</c:f>
              <c:strCache>
                <c:ptCount val="2"/>
                <c:pt idx="0">
                  <c:v>DX全般 (N=1128)</c:v>
                </c:pt>
                <c:pt idx="1">
                  <c:v>製造分野向けDX (N=1077)</c:v>
                </c:pt>
              </c:strCache>
            </c:strRef>
          </c:cat>
          <c:val>
            <c:numRef>
              <c:f>'11-2DXの動きによる事業等への影響_DXの必要性'!$I$5:$I$8</c:f>
              <c:numCache>
                <c:formatCode>0.0%</c:formatCode>
                <c:ptCount val="2"/>
                <c:pt idx="0">
                  <c:v>3.8120567375886524E-2</c:v>
                </c:pt>
                <c:pt idx="1">
                  <c:v>0.10956360259981431</c:v>
                </c:pt>
              </c:numCache>
            </c:numRef>
          </c:val>
          <c:extLst>
            <c:ext xmlns:c16="http://schemas.microsoft.com/office/drawing/2014/chart" uri="{C3380CC4-5D6E-409C-BE32-E72D297353CC}">
              <c16:uniqueId val="{00000004-8DE1-4FCA-BA36-21D2D12FE9E7}"/>
            </c:ext>
          </c:extLst>
        </c:ser>
        <c:ser>
          <c:idx val="4"/>
          <c:order val="4"/>
          <c:tx>
            <c:strRef>
              <c:f>'11-2DXの動きによる事業等への影響_DXの必要性'!$J$4</c:f>
              <c:strCache>
                <c:ptCount val="1"/>
                <c:pt idx="0">
                  <c:v>わからない</c:v>
                </c:pt>
              </c:strCache>
            </c:strRef>
          </c:tx>
          <c:spPr>
            <a:solidFill>
              <a:schemeClr val="bg1"/>
            </a:solidFill>
            <a:ln w="9525">
              <a:solidFill>
                <a:srgbClr val="000000"/>
              </a:solidFill>
            </a:ln>
          </c:spPr>
          <c:invertIfNegative val="0"/>
          <c:dLbls>
            <c:dLbl>
              <c:idx val="0"/>
              <c:layout>
                <c:manualLayout>
                  <c:x val="3.2343338599261544E-3"/>
                  <c:y val="9.798157946020930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E1-4FCA-BA36-21D2D12FE9E7}"/>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'11-2DXの動きによる事業等への影響_DXの必要性'!$C$5:$C$8</c:f>
              <c:strCache>
                <c:ptCount val="2"/>
                <c:pt idx="0">
                  <c:v>DX全般 (N=1128)</c:v>
                </c:pt>
                <c:pt idx="1">
                  <c:v>製造分野向けDX (N=1077)</c:v>
                </c:pt>
              </c:strCache>
            </c:strRef>
          </c:cat>
          <c:val>
            <c:numRef>
              <c:f>'11-2DXの動きによる事業等への影響_DXの必要性'!$J$5:$J$8</c:f>
              <c:numCache>
                <c:formatCode>0.0%</c:formatCode>
                <c:ptCount val="2"/>
                <c:pt idx="0">
                  <c:v>0.10815602836879433</c:v>
                </c:pt>
                <c:pt idx="1">
                  <c:v>0.15970287836583102</c:v>
                </c:pt>
              </c:numCache>
            </c:numRef>
          </c:val>
          <c:extLst>
            <c:ext xmlns:c16="http://schemas.microsoft.com/office/drawing/2014/chart" uri="{C3380CC4-5D6E-409C-BE32-E72D297353CC}">
              <c16:uniqueId val="{00000006-8DE1-4FCA-BA36-21D2D12FE9E7}"/>
            </c:ext>
          </c:extLst>
        </c:ser>
        <c:dLbls>
          <c:showLegendKey val="0"/>
          <c:showVal val="0"/>
          <c:showCatName val="0"/>
          <c:showSerName val="0"/>
          <c:showPercent val="0"/>
          <c:showBubbleSize val="0"/>
        </c:dLbls>
        <c:gapWidth val="75"/>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rgbClr val="000000"/>
          </a:solidFill>
        </a:ln>
      </c:spPr>
    </c:plotArea>
    <c:legend>
      <c:legendPos val="t"/>
      <c:layout>
        <c:manualLayout>
          <c:xMode val="edge"/>
          <c:yMode val="edge"/>
          <c:x val="0.21503879217709004"/>
          <c:y val="0.66513029576338933"/>
          <c:w val="0.72716482359136392"/>
          <c:h val="0.18704144620811289"/>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779805160610849"/>
          <c:y val="6.4344975343991098E-2"/>
          <c:w val="0.71885939968404422"/>
          <c:h val="0.57775818146188529"/>
        </c:manualLayout>
      </c:layout>
      <c:barChart>
        <c:barDir val="bar"/>
        <c:grouping val="percentStacked"/>
        <c:varyColors val="0"/>
        <c:ser>
          <c:idx val="0"/>
          <c:order val="0"/>
          <c:tx>
            <c:strRef>
              <c:f>'11-3DXの動きによる事業等への影響_DX取り組み状況'!$F$4</c:f>
              <c:strCache>
                <c:ptCount val="1"/>
                <c:pt idx="0">
                  <c:v>非常に活発</c:v>
                </c:pt>
              </c:strCache>
            </c:strRef>
          </c:tx>
          <c:spPr>
            <a:solidFill>
              <a:srgbClr val="F4B183"/>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'11-3DXの動きによる事業等への影響_DX取り組み状況'!$C$5:$C$8</c:f>
              <c:strCache>
                <c:ptCount val="2"/>
                <c:pt idx="0">
                  <c:v>DX全般 (N=1131)</c:v>
                </c:pt>
                <c:pt idx="1">
                  <c:v>製造分野向けDX (N=1081)</c:v>
                </c:pt>
              </c:strCache>
            </c:strRef>
          </c:cat>
          <c:val>
            <c:numRef>
              <c:f>'11-3DXの動きによる事業等への影響_DX取り組み状況'!$F$5:$F$8</c:f>
              <c:numCache>
                <c:formatCode>0.0%</c:formatCode>
                <c:ptCount val="2"/>
                <c:pt idx="0">
                  <c:v>7.4270557029177717E-2</c:v>
                </c:pt>
                <c:pt idx="1">
                  <c:v>5.6429232192414434E-2</c:v>
                </c:pt>
              </c:numCache>
            </c:numRef>
          </c:val>
          <c:extLst>
            <c:ext xmlns:c16="http://schemas.microsoft.com/office/drawing/2014/chart" uri="{C3380CC4-5D6E-409C-BE32-E72D297353CC}">
              <c16:uniqueId val="{00000000-236A-4251-BFAE-BCD08F7A94C1}"/>
            </c:ext>
          </c:extLst>
        </c:ser>
        <c:ser>
          <c:idx val="1"/>
          <c:order val="1"/>
          <c:tx>
            <c:strRef>
              <c:f>'11-3DXの動きによる事業等への影響_DX取り組み状況'!$G$4</c:f>
              <c:strCache>
                <c:ptCount val="1"/>
                <c:pt idx="0">
                  <c:v>活発</c:v>
                </c:pt>
              </c:strCache>
            </c:strRef>
          </c:tx>
          <c:spPr>
            <a:solidFill>
              <a:srgbClr val="F8CBAD"/>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'11-3DXの動きによる事業等への影響_DX取り組み状況'!$C$5:$C$8</c:f>
              <c:strCache>
                <c:ptCount val="2"/>
                <c:pt idx="0">
                  <c:v>DX全般 (N=1131)</c:v>
                </c:pt>
                <c:pt idx="1">
                  <c:v>製造分野向けDX (N=1081)</c:v>
                </c:pt>
              </c:strCache>
            </c:strRef>
          </c:cat>
          <c:val>
            <c:numRef>
              <c:f>'11-3DXの動きによる事業等への影響_DX取り組み状況'!$G$5:$G$8</c:f>
              <c:numCache>
                <c:formatCode>0.0%</c:formatCode>
                <c:ptCount val="2"/>
                <c:pt idx="0">
                  <c:v>0.29619805481874445</c:v>
                </c:pt>
                <c:pt idx="1">
                  <c:v>0.24051803885291398</c:v>
                </c:pt>
              </c:numCache>
            </c:numRef>
          </c:val>
          <c:extLst>
            <c:ext xmlns:c16="http://schemas.microsoft.com/office/drawing/2014/chart" uri="{C3380CC4-5D6E-409C-BE32-E72D297353CC}">
              <c16:uniqueId val="{00000001-236A-4251-BFAE-BCD08F7A94C1}"/>
            </c:ext>
          </c:extLst>
        </c:ser>
        <c:ser>
          <c:idx val="2"/>
          <c:order val="2"/>
          <c:tx>
            <c:strRef>
              <c:f>'11-3DXの動きによる事業等への影響_DX取り組み状況'!$H$4</c:f>
              <c:strCache>
                <c:ptCount val="1"/>
                <c:pt idx="0">
                  <c:v>あまり活発ではない</c:v>
                </c:pt>
              </c:strCache>
            </c:strRef>
          </c:tx>
          <c:spPr>
            <a:solidFill>
              <a:srgbClr val="C6E0B4"/>
            </a:solidFill>
            <a:ln w="9525">
              <a:solidFill>
                <a:srgbClr val="000000"/>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'11-3DXの動きによる事業等への影響_DX取り組み状況'!$C$5:$C$8</c:f>
              <c:strCache>
                <c:ptCount val="2"/>
                <c:pt idx="0">
                  <c:v>DX全般 (N=1131)</c:v>
                </c:pt>
                <c:pt idx="1">
                  <c:v>製造分野向けDX (N=1081)</c:v>
                </c:pt>
              </c:strCache>
            </c:strRef>
          </c:cat>
          <c:val>
            <c:numRef>
              <c:f>'11-3DXの動きによる事業等への影響_DX取り組み状況'!$H$5:$H$8</c:f>
              <c:numCache>
                <c:formatCode>0.0%</c:formatCode>
                <c:ptCount val="2"/>
                <c:pt idx="0">
                  <c:v>0.39964633068081346</c:v>
                </c:pt>
                <c:pt idx="1">
                  <c:v>0.34690101757631825</c:v>
                </c:pt>
              </c:numCache>
            </c:numRef>
          </c:val>
          <c:extLst>
            <c:ext xmlns:c16="http://schemas.microsoft.com/office/drawing/2014/chart" uri="{C3380CC4-5D6E-409C-BE32-E72D297353CC}">
              <c16:uniqueId val="{00000002-236A-4251-BFAE-BCD08F7A94C1}"/>
            </c:ext>
          </c:extLst>
        </c:ser>
        <c:ser>
          <c:idx val="3"/>
          <c:order val="3"/>
          <c:tx>
            <c:strRef>
              <c:f>'11-3DXの動きによる事業等への影響_DX取り組み状況'!$I$4</c:f>
              <c:strCache>
                <c:ptCount val="1"/>
                <c:pt idx="0">
                  <c:v>取り組んでいない</c:v>
                </c:pt>
              </c:strCache>
            </c:strRef>
          </c:tx>
          <c:spPr>
            <a:solidFill>
              <a:srgbClr val="A9D18E"/>
            </a:solidFill>
            <a:ln w="9525">
              <a:solidFill>
                <a:srgbClr val="000000"/>
              </a:solidFill>
            </a:ln>
          </c:spPr>
          <c:invertIfNegative val="0"/>
          <c:dLbls>
            <c:dLbl>
              <c:idx val="0"/>
              <c:layout>
                <c:manualLayout>
                  <c:x val="1.9982347339325946E-3"/>
                  <c:y val="7.87401574803149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6A-4251-BFAE-BCD08F7A94C1}"/>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'11-3DXの動きによる事業等への影響_DX取り組み状況'!$C$5:$C$8</c:f>
              <c:strCache>
                <c:ptCount val="2"/>
                <c:pt idx="0">
                  <c:v>DX全般 (N=1131)</c:v>
                </c:pt>
                <c:pt idx="1">
                  <c:v>製造分野向けDX (N=1081)</c:v>
                </c:pt>
              </c:strCache>
            </c:strRef>
          </c:cat>
          <c:val>
            <c:numRef>
              <c:f>'11-3DXの動きによる事業等への影響_DX取り組み状況'!$I$5:$I$8</c:f>
              <c:numCache>
                <c:formatCode>0.0%</c:formatCode>
                <c:ptCount val="2"/>
                <c:pt idx="0">
                  <c:v>0.14235190097259062</c:v>
                </c:pt>
                <c:pt idx="1">
                  <c:v>0.2247918593894542</c:v>
                </c:pt>
              </c:numCache>
            </c:numRef>
          </c:val>
          <c:extLst>
            <c:ext xmlns:c16="http://schemas.microsoft.com/office/drawing/2014/chart" uri="{C3380CC4-5D6E-409C-BE32-E72D297353CC}">
              <c16:uniqueId val="{00000004-236A-4251-BFAE-BCD08F7A94C1}"/>
            </c:ext>
          </c:extLst>
        </c:ser>
        <c:ser>
          <c:idx val="4"/>
          <c:order val="4"/>
          <c:tx>
            <c:strRef>
              <c:f>'11-3DXの動きによる事業等への影響_DX取り組み状況'!$J$4</c:f>
              <c:strCache>
                <c:ptCount val="1"/>
                <c:pt idx="0">
                  <c:v>わからない</c:v>
                </c:pt>
              </c:strCache>
            </c:strRef>
          </c:tx>
          <c:spPr>
            <a:solidFill>
              <a:schemeClr val="bg1"/>
            </a:solidFill>
            <a:ln w="9525">
              <a:solidFill>
                <a:srgbClr val="000000"/>
              </a:solidFill>
            </a:ln>
          </c:spPr>
          <c:invertIfNegative val="0"/>
          <c:dLbls>
            <c:dLbl>
              <c:idx val="0"/>
              <c:layout>
                <c:manualLayout>
                  <c:x val="3.2343338599261544E-3"/>
                  <c:y val="9.798157946020930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6A-4251-BFAE-BCD08F7A94C1}"/>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'11-3DXの動きによる事業等への影響_DX取り組み状況'!$C$5:$C$8</c:f>
              <c:strCache>
                <c:ptCount val="2"/>
                <c:pt idx="0">
                  <c:v>DX全般 (N=1131)</c:v>
                </c:pt>
                <c:pt idx="1">
                  <c:v>製造分野向けDX (N=1081)</c:v>
                </c:pt>
              </c:strCache>
            </c:strRef>
          </c:cat>
          <c:val>
            <c:numRef>
              <c:f>'11-3DXの動きによる事業等への影響_DX取り組み状況'!$J$5:$J$8</c:f>
              <c:numCache>
                <c:formatCode>0.0%</c:formatCode>
                <c:ptCount val="2"/>
                <c:pt idx="0">
                  <c:v>8.7533156498673742E-2</c:v>
                </c:pt>
                <c:pt idx="1">
                  <c:v>0.13135985198889916</c:v>
                </c:pt>
              </c:numCache>
            </c:numRef>
          </c:val>
          <c:extLst>
            <c:ext xmlns:c16="http://schemas.microsoft.com/office/drawing/2014/chart" uri="{C3380CC4-5D6E-409C-BE32-E72D297353CC}">
              <c16:uniqueId val="{00000006-236A-4251-BFAE-BCD08F7A94C1}"/>
            </c:ext>
          </c:extLst>
        </c:ser>
        <c:dLbls>
          <c:showLegendKey val="0"/>
          <c:showVal val="0"/>
          <c:showCatName val="0"/>
          <c:showSerName val="0"/>
          <c:showPercent val="0"/>
          <c:showBubbleSize val="0"/>
        </c:dLbls>
        <c:gapWidth val="75"/>
        <c:overlap val="100"/>
        <c:axId val="396195744"/>
        <c:axId val="1"/>
      </c:barChart>
      <c:catAx>
        <c:axId val="396195744"/>
        <c:scaling>
          <c:orientation val="maxMin"/>
        </c:scaling>
        <c:delete val="0"/>
        <c:axPos val="l"/>
        <c:numFmt formatCode="General" sourceLinked="1"/>
        <c:majorTickMark val="none"/>
        <c:minorTickMark val="none"/>
        <c:tickLblPos val="nextTo"/>
        <c:spPr>
          <a:ln w="12700">
            <a:solidFill>
              <a:schemeClr val="tx1">
                <a:lumMod val="50000"/>
                <a:lumOff val="50000"/>
              </a:schemeClr>
            </a:solidFill>
          </a:ln>
        </c:spPr>
        <c:txPr>
          <a:bodyPr rot="0" vert="horz"/>
          <a:lstStyle/>
          <a:p>
            <a:pPr>
              <a:defRPr/>
            </a:pPr>
            <a:endParaRPr lang="ja-JP"/>
          </a:p>
        </c:txPr>
        <c:crossAx val="1"/>
        <c:crosses val="autoZero"/>
        <c:auto val="1"/>
        <c:lblAlgn val="ctr"/>
        <c:lblOffset val="100"/>
        <c:noMultiLvlLbl val="1"/>
      </c:catAx>
      <c:valAx>
        <c:axId val="1"/>
        <c:scaling>
          <c:orientation val="minMax"/>
          <c:max val="1"/>
          <c:min val="0"/>
        </c:scaling>
        <c:delete val="0"/>
        <c:axPos val="t"/>
        <c:majorGridlines>
          <c:spPr>
            <a:ln w="3175">
              <a:solidFill>
                <a:schemeClr val="tx1">
                  <a:lumMod val="50000"/>
                  <a:lumOff val="50000"/>
                </a:schemeClr>
              </a:solidFill>
            </a:ln>
          </c:spPr>
        </c:majorGridlines>
        <c:numFmt formatCode="0%" sourceLinked="0"/>
        <c:majorTickMark val="none"/>
        <c:minorTickMark val="none"/>
        <c:tickLblPos val="nextTo"/>
        <c:crossAx val="396195744"/>
        <c:crossesAt val="1"/>
        <c:crossBetween val="between"/>
        <c:majorUnit val="0.1"/>
      </c:valAx>
      <c:spPr>
        <a:ln w="12700">
          <a:solidFill>
            <a:srgbClr val="000000"/>
          </a:solidFill>
        </a:ln>
      </c:spPr>
    </c:plotArea>
    <c:legend>
      <c:legendPos val="t"/>
      <c:layout>
        <c:manualLayout>
          <c:xMode val="edge"/>
          <c:yMode val="edge"/>
          <c:x val="0.22322705781216423"/>
          <c:y val="0.67020623501199039"/>
          <c:w val="0.72716482359136392"/>
          <c:h val="0.18704144620811289"/>
        </c:manualLayout>
      </c:layout>
      <c:overlay val="0"/>
      <c:spPr>
        <a:ln w="12700">
          <a:noFill/>
        </a:ln>
      </c:spPr>
    </c:legend>
    <c:plotVisOnly val="1"/>
    <c:dispBlanksAs val="gap"/>
    <c:showDLblsOverMax val="0"/>
  </c:chart>
  <c:spPr>
    <a:solidFill>
      <a:schemeClr val="bg1"/>
    </a:solidFill>
    <a:ln>
      <a:noFill/>
    </a:ln>
  </c:spPr>
  <c:txPr>
    <a:bodyPr/>
    <a:lstStyle/>
    <a:p>
      <a:pPr>
        <a:defRPr sz="1200" baseline="0">
          <a:latin typeface="MS UI Gothic" panose="020B0600070205080204" pitchFamily="50" charset="-128"/>
          <a:ea typeface="MS UI Gothic" panose="020B0600070205080204" pitchFamily="50" charset="-128"/>
        </a:defRPr>
      </a:pPr>
      <a:endParaRPr lang="ja-JP"/>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7890324185342"/>
          <c:y val="0.17669028871391076"/>
          <c:w val="0.75037084257665143"/>
          <c:h val="0.60331528871391071"/>
        </c:manualLayout>
      </c:layout>
      <c:barChart>
        <c:barDir val="bar"/>
        <c:grouping val="stacked"/>
        <c:varyColors val="0"/>
        <c:ser>
          <c:idx val="0"/>
          <c:order val="0"/>
          <c:tx>
            <c:strRef>
              <c:f>'11-4DX 事業への影響・位置づけ'!$K$5</c:f>
              <c:strCache>
                <c:ptCount val="1"/>
                <c:pt idx="0">
                  <c:v>非常に大きい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'11-4DX 事業への影響・位置づけ'!$J$7:$J$10</c:f>
              <c:strCache>
                <c:ptCount val="4"/>
                <c:pt idx="0">
                  <c:v>ユーザー企業（n=304）</c:v>
                </c:pt>
                <c:pt idx="1">
                  <c:v>メーカー企業（n=253）</c:v>
                </c:pt>
                <c:pt idx="2">
                  <c:v>サブシステム提供企業（n=178）</c:v>
                </c:pt>
                <c:pt idx="3">
                  <c:v>サービス提供企業（n=357）</c:v>
                </c:pt>
              </c:strCache>
            </c:strRef>
          </c:cat>
          <c:val>
            <c:numRef>
              <c:f>'11-4DX 事業への影響・位置づけ'!$K$7:$K$10</c:f>
              <c:numCache>
                <c:formatCode>0.0%</c:formatCode>
                <c:ptCount val="4"/>
                <c:pt idx="0">
                  <c:v>0.15131578947368421</c:v>
                </c:pt>
                <c:pt idx="1">
                  <c:v>0.15019762845849802</c:v>
                </c:pt>
                <c:pt idx="2">
                  <c:v>0.14606741573033707</c:v>
                </c:pt>
                <c:pt idx="3">
                  <c:v>0.15966386554621848</c:v>
                </c:pt>
              </c:numCache>
            </c:numRef>
          </c:val>
          <c:extLst>
            <c:ext xmlns:c16="http://schemas.microsoft.com/office/drawing/2014/chart" uri="{C3380CC4-5D6E-409C-BE32-E72D297353CC}">
              <c16:uniqueId val="{00000000-FE58-4E29-AA38-96DCA7B039AA}"/>
            </c:ext>
          </c:extLst>
        </c:ser>
        <c:ser>
          <c:idx val="2"/>
          <c:order val="1"/>
          <c:tx>
            <c:strRef>
              <c:f>'11-4DX 事業への影響・位置づけ'!$L$5</c:f>
              <c:strCache>
                <c:ptCount val="1"/>
                <c:pt idx="0">
                  <c:v>大きい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'11-4DX 事業への影響・位置づけ'!$J$7:$J$10</c:f>
              <c:strCache>
                <c:ptCount val="4"/>
                <c:pt idx="0">
                  <c:v>ユーザー企業（n=304）</c:v>
                </c:pt>
                <c:pt idx="1">
                  <c:v>メーカー企業（n=253）</c:v>
                </c:pt>
                <c:pt idx="2">
                  <c:v>サブシステム提供企業（n=178）</c:v>
                </c:pt>
                <c:pt idx="3">
                  <c:v>サービス提供企業（n=357）</c:v>
                </c:pt>
              </c:strCache>
            </c:strRef>
          </c:cat>
          <c:val>
            <c:numRef>
              <c:f>'11-4DX 事業への影響・位置づけ'!$L$7:$L$10</c:f>
              <c:numCache>
                <c:formatCode>0.0%</c:formatCode>
                <c:ptCount val="4"/>
                <c:pt idx="0">
                  <c:v>0.41776315789473684</c:v>
                </c:pt>
                <c:pt idx="1">
                  <c:v>0.4743083003952569</c:v>
                </c:pt>
                <c:pt idx="2">
                  <c:v>0.38202247191011235</c:v>
                </c:pt>
                <c:pt idx="3">
                  <c:v>0.40336134453781514</c:v>
                </c:pt>
              </c:numCache>
            </c:numRef>
          </c:val>
          <c:extLst>
            <c:ext xmlns:c16="http://schemas.microsoft.com/office/drawing/2014/chart" uri="{C3380CC4-5D6E-409C-BE32-E72D297353CC}">
              <c16:uniqueId val="{00000001-FE58-4E29-AA38-96DCA7B039AA}"/>
            </c:ext>
          </c:extLst>
        </c:ser>
        <c:ser>
          <c:idx val="1"/>
          <c:order val="2"/>
          <c:tx>
            <c:strRef>
              <c:f>'11-4DX 事業への影響・位置づけ'!$M$5</c:f>
              <c:strCache>
                <c:ptCount val="1"/>
                <c:pt idx="0">
                  <c:v>小さい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'11-4DX 事業への影響・位置づけ'!$J$7:$J$10</c:f>
              <c:strCache>
                <c:ptCount val="4"/>
                <c:pt idx="0">
                  <c:v>ユーザー企業（n=304）</c:v>
                </c:pt>
                <c:pt idx="1">
                  <c:v>メーカー企業（n=253）</c:v>
                </c:pt>
                <c:pt idx="2">
                  <c:v>サブシステム提供企業（n=178）</c:v>
                </c:pt>
                <c:pt idx="3">
                  <c:v>サービス提供企業（n=357）</c:v>
                </c:pt>
              </c:strCache>
            </c:strRef>
          </c:cat>
          <c:val>
            <c:numRef>
              <c:f>'11-4DX 事業への影響・位置づけ'!$M$7:$M$10</c:f>
              <c:numCache>
                <c:formatCode>0.0%</c:formatCode>
                <c:ptCount val="4"/>
                <c:pt idx="0">
                  <c:v>0.24013157894736842</c:v>
                </c:pt>
                <c:pt idx="1">
                  <c:v>0.2134387351778656</c:v>
                </c:pt>
                <c:pt idx="2">
                  <c:v>0.3146067415730337</c:v>
                </c:pt>
                <c:pt idx="3">
                  <c:v>0.25210084033613445</c:v>
                </c:pt>
              </c:numCache>
            </c:numRef>
          </c:val>
          <c:extLst>
            <c:ext xmlns:c16="http://schemas.microsoft.com/office/drawing/2014/chart" uri="{C3380CC4-5D6E-409C-BE32-E72D297353CC}">
              <c16:uniqueId val="{00000002-FE58-4E29-AA38-96DCA7B039AA}"/>
            </c:ext>
          </c:extLst>
        </c:ser>
        <c:ser>
          <c:idx val="3"/>
          <c:order val="3"/>
          <c:tx>
            <c:strRef>
              <c:f>'11-4DX 事業への影響・位置づけ'!$N$5</c:f>
              <c:strCache>
                <c:ptCount val="1"/>
                <c:pt idx="0">
                  <c:v>全くない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'11-4DX 事業への影響・位置づけ'!$J$7:$J$10</c:f>
              <c:strCache>
                <c:ptCount val="4"/>
                <c:pt idx="0">
                  <c:v>ユーザー企業（n=304）</c:v>
                </c:pt>
                <c:pt idx="1">
                  <c:v>メーカー企業（n=253）</c:v>
                </c:pt>
                <c:pt idx="2">
                  <c:v>サブシステム提供企業（n=178）</c:v>
                </c:pt>
                <c:pt idx="3">
                  <c:v>サービス提供企業（n=357）</c:v>
                </c:pt>
              </c:strCache>
            </c:strRef>
          </c:cat>
          <c:val>
            <c:numRef>
              <c:f>'11-4DX 事業への影響・位置づけ'!$N$7:$N$10</c:f>
              <c:numCache>
                <c:formatCode>0.0%</c:formatCode>
                <c:ptCount val="4"/>
                <c:pt idx="0">
                  <c:v>6.25E-2</c:v>
                </c:pt>
                <c:pt idx="1">
                  <c:v>3.5573122529644272E-2</c:v>
                </c:pt>
                <c:pt idx="2">
                  <c:v>6.741573033707865E-2</c:v>
                </c:pt>
                <c:pt idx="3">
                  <c:v>8.4033613445378158E-2</c:v>
                </c:pt>
              </c:numCache>
            </c:numRef>
          </c:val>
          <c:extLst>
            <c:ext xmlns:c16="http://schemas.microsoft.com/office/drawing/2014/chart" uri="{C3380CC4-5D6E-409C-BE32-E72D297353CC}">
              <c16:uniqueId val="{00000003-FE58-4E29-AA38-96DCA7B039AA}"/>
            </c:ext>
          </c:extLst>
        </c:ser>
        <c:ser>
          <c:idx val="4"/>
          <c:order val="4"/>
          <c:tx>
            <c:strRef>
              <c:f>'11-4DX 事業への影響・位置づけ'!$O$5</c:f>
              <c:strCache>
                <c:ptCount val="1"/>
                <c:pt idx="0">
                  <c:v>わからない</c:v>
                </c:pt>
              </c:strCache>
            </c:strRef>
          </c:tx>
          <c:spPr>
            <a:solidFill>
              <a:srgbClr val="FFFFFF"/>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'11-4DX 事業への影響・位置づけ'!$J$7:$J$10</c:f>
              <c:strCache>
                <c:ptCount val="4"/>
                <c:pt idx="0">
                  <c:v>ユーザー企業（n=304）</c:v>
                </c:pt>
                <c:pt idx="1">
                  <c:v>メーカー企業（n=253）</c:v>
                </c:pt>
                <c:pt idx="2">
                  <c:v>サブシステム提供企業（n=178）</c:v>
                </c:pt>
                <c:pt idx="3">
                  <c:v>サービス提供企業（n=357）</c:v>
                </c:pt>
              </c:strCache>
            </c:strRef>
          </c:cat>
          <c:val>
            <c:numRef>
              <c:f>'11-4DX 事業への影響・位置づけ'!$O$7:$O$10</c:f>
              <c:numCache>
                <c:formatCode>0.0%</c:formatCode>
                <c:ptCount val="4"/>
                <c:pt idx="0">
                  <c:v>0.12828947368421054</c:v>
                </c:pt>
                <c:pt idx="1">
                  <c:v>0.12648221343873517</c:v>
                </c:pt>
                <c:pt idx="2">
                  <c:v>8.98876404494382E-2</c:v>
                </c:pt>
                <c:pt idx="3">
                  <c:v>0.10084033613445378</c:v>
                </c:pt>
              </c:numCache>
            </c:numRef>
          </c:val>
          <c:extLst>
            <c:ext xmlns:c16="http://schemas.microsoft.com/office/drawing/2014/chart" uri="{C3380CC4-5D6E-409C-BE32-E72D297353CC}">
              <c16:uniqueId val="{00000004-FE58-4E29-AA38-96DCA7B039AA}"/>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02823018458197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7890324185342"/>
          <c:y val="0.17669028871391076"/>
          <c:w val="0.75037084257665143"/>
          <c:h val="0.60331528871391071"/>
        </c:manualLayout>
      </c:layout>
      <c:barChart>
        <c:barDir val="bar"/>
        <c:grouping val="stacked"/>
        <c:varyColors val="0"/>
        <c:ser>
          <c:idx val="0"/>
          <c:order val="0"/>
          <c:tx>
            <c:strRef>
              <c:f>'11-4DX 事業への影響・位置づけ'!$Z$5</c:f>
              <c:strCache>
                <c:ptCount val="1"/>
                <c:pt idx="0">
                  <c:v>非常に大きい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'11-4DX 事業への影響・位置づけ'!$Y$7:$Y$10</c:f>
              <c:strCache>
                <c:ptCount val="4"/>
                <c:pt idx="0">
                  <c:v>ユーザー企業（n=294）</c:v>
                </c:pt>
                <c:pt idx="1">
                  <c:v>メーカー企業（n=247）</c:v>
                </c:pt>
                <c:pt idx="2">
                  <c:v>サブシステム提供企業（n=176）</c:v>
                </c:pt>
                <c:pt idx="3">
                  <c:v>サービス提供企業（n=335）</c:v>
                </c:pt>
              </c:strCache>
            </c:strRef>
          </c:cat>
          <c:val>
            <c:numRef>
              <c:f>'11-4DX 事業への影響・位置づけ'!$Z$7:$Z$10</c:f>
              <c:numCache>
                <c:formatCode>0.0%</c:formatCode>
                <c:ptCount val="4"/>
                <c:pt idx="0">
                  <c:v>0.14285714285714285</c:v>
                </c:pt>
                <c:pt idx="1">
                  <c:v>0.12955465587044535</c:v>
                </c:pt>
                <c:pt idx="2">
                  <c:v>0.14204545454545456</c:v>
                </c:pt>
                <c:pt idx="3">
                  <c:v>9.8507462686567168E-2</c:v>
                </c:pt>
              </c:numCache>
            </c:numRef>
          </c:val>
          <c:extLst>
            <c:ext xmlns:c16="http://schemas.microsoft.com/office/drawing/2014/chart" uri="{C3380CC4-5D6E-409C-BE32-E72D297353CC}">
              <c16:uniqueId val="{00000000-2489-4725-A10E-F84B12C46BF7}"/>
            </c:ext>
          </c:extLst>
        </c:ser>
        <c:ser>
          <c:idx val="2"/>
          <c:order val="1"/>
          <c:tx>
            <c:strRef>
              <c:f>'11-4DX 事業への影響・位置づけ'!$AA$5</c:f>
              <c:strCache>
                <c:ptCount val="1"/>
                <c:pt idx="0">
                  <c:v>大きい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'11-4DX 事業への影響・位置づけ'!$Y$7:$Y$10</c:f>
              <c:strCache>
                <c:ptCount val="4"/>
                <c:pt idx="0">
                  <c:v>ユーザー企業（n=294）</c:v>
                </c:pt>
                <c:pt idx="1">
                  <c:v>メーカー企業（n=247）</c:v>
                </c:pt>
                <c:pt idx="2">
                  <c:v>サブシステム提供企業（n=176）</c:v>
                </c:pt>
                <c:pt idx="3">
                  <c:v>サービス提供企業（n=335）</c:v>
                </c:pt>
              </c:strCache>
            </c:strRef>
          </c:cat>
          <c:val>
            <c:numRef>
              <c:f>'11-4DX 事業への影響・位置づけ'!$AA$7:$AA$10</c:f>
              <c:numCache>
                <c:formatCode>0.0%</c:formatCode>
                <c:ptCount val="4"/>
                <c:pt idx="0">
                  <c:v>0.35714285714285715</c:v>
                </c:pt>
                <c:pt idx="1">
                  <c:v>0.40080971659919029</c:v>
                </c:pt>
                <c:pt idx="2">
                  <c:v>0.34090909090909088</c:v>
                </c:pt>
                <c:pt idx="3">
                  <c:v>0.27761194029850744</c:v>
                </c:pt>
              </c:numCache>
            </c:numRef>
          </c:val>
          <c:extLst>
            <c:ext xmlns:c16="http://schemas.microsoft.com/office/drawing/2014/chart" uri="{C3380CC4-5D6E-409C-BE32-E72D297353CC}">
              <c16:uniqueId val="{00000001-2489-4725-A10E-F84B12C46BF7}"/>
            </c:ext>
          </c:extLst>
        </c:ser>
        <c:ser>
          <c:idx val="1"/>
          <c:order val="2"/>
          <c:tx>
            <c:strRef>
              <c:f>'11-4DX 事業への影響・位置づけ'!$AB$5</c:f>
              <c:strCache>
                <c:ptCount val="1"/>
                <c:pt idx="0">
                  <c:v>小さい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'11-4DX 事業への影響・位置づけ'!$Y$7:$Y$10</c:f>
              <c:strCache>
                <c:ptCount val="4"/>
                <c:pt idx="0">
                  <c:v>ユーザー企業（n=294）</c:v>
                </c:pt>
                <c:pt idx="1">
                  <c:v>メーカー企業（n=247）</c:v>
                </c:pt>
                <c:pt idx="2">
                  <c:v>サブシステム提供企業（n=176）</c:v>
                </c:pt>
                <c:pt idx="3">
                  <c:v>サービス提供企業（n=335）</c:v>
                </c:pt>
              </c:strCache>
            </c:strRef>
          </c:cat>
          <c:val>
            <c:numRef>
              <c:f>'11-4DX 事業への影響・位置づけ'!$AB$7:$AB$10</c:f>
              <c:numCache>
                <c:formatCode>0.0%</c:formatCode>
                <c:ptCount val="4"/>
                <c:pt idx="0">
                  <c:v>0.19727891156462585</c:v>
                </c:pt>
                <c:pt idx="1">
                  <c:v>0.24696356275303644</c:v>
                </c:pt>
                <c:pt idx="2">
                  <c:v>0.30113636363636365</c:v>
                </c:pt>
                <c:pt idx="3">
                  <c:v>0.24776119402985075</c:v>
                </c:pt>
              </c:numCache>
            </c:numRef>
          </c:val>
          <c:extLst>
            <c:ext xmlns:c16="http://schemas.microsoft.com/office/drawing/2014/chart" uri="{C3380CC4-5D6E-409C-BE32-E72D297353CC}">
              <c16:uniqueId val="{00000002-2489-4725-A10E-F84B12C46BF7}"/>
            </c:ext>
          </c:extLst>
        </c:ser>
        <c:ser>
          <c:idx val="3"/>
          <c:order val="3"/>
          <c:tx>
            <c:strRef>
              <c:f>'11-4DX 事業への影響・位置づけ'!$AC$5</c:f>
              <c:strCache>
                <c:ptCount val="1"/>
                <c:pt idx="0">
                  <c:v>全くない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'11-4DX 事業への影響・位置づけ'!$Y$7:$Y$10</c:f>
              <c:strCache>
                <c:ptCount val="4"/>
                <c:pt idx="0">
                  <c:v>ユーザー企業（n=294）</c:v>
                </c:pt>
                <c:pt idx="1">
                  <c:v>メーカー企業（n=247）</c:v>
                </c:pt>
                <c:pt idx="2">
                  <c:v>サブシステム提供企業（n=176）</c:v>
                </c:pt>
                <c:pt idx="3">
                  <c:v>サービス提供企業（n=335）</c:v>
                </c:pt>
              </c:strCache>
            </c:strRef>
          </c:cat>
          <c:val>
            <c:numRef>
              <c:f>'11-4DX 事業への影響・位置づけ'!$AC$7:$AC$10</c:f>
              <c:numCache>
                <c:formatCode>0.0%</c:formatCode>
                <c:ptCount val="4"/>
                <c:pt idx="0">
                  <c:v>0.1360544217687075</c:v>
                </c:pt>
                <c:pt idx="1">
                  <c:v>8.0971659919028341E-2</c:v>
                </c:pt>
                <c:pt idx="2">
                  <c:v>9.6590909090909088E-2</c:v>
                </c:pt>
                <c:pt idx="3">
                  <c:v>0.2</c:v>
                </c:pt>
              </c:numCache>
            </c:numRef>
          </c:val>
          <c:extLst>
            <c:ext xmlns:c16="http://schemas.microsoft.com/office/drawing/2014/chart" uri="{C3380CC4-5D6E-409C-BE32-E72D297353CC}">
              <c16:uniqueId val="{00000003-2489-4725-A10E-F84B12C46BF7}"/>
            </c:ext>
          </c:extLst>
        </c:ser>
        <c:ser>
          <c:idx val="4"/>
          <c:order val="4"/>
          <c:tx>
            <c:strRef>
              <c:f>'11-4DX 事業への影響・位置づけ'!$AD$5</c:f>
              <c:strCache>
                <c:ptCount val="1"/>
                <c:pt idx="0">
                  <c:v>わからない</c:v>
                </c:pt>
              </c:strCache>
            </c:strRef>
          </c:tx>
          <c:spPr>
            <a:solidFill>
              <a:srgbClr val="FFFFFF"/>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'11-4DX 事業への影響・位置づけ'!$Y$7:$Y$10</c:f>
              <c:strCache>
                <c:ptCount val="4"/>
                <c:pt idx="0">
                  <c:v>ユーザー企業（n=294）</c:v>
                </c:pt>
                <c:pt idx="1">
                  <c:v>メーカー企業（n=247）</c:v>
                </c:pt>
                <c:pt idx="2">
                  <c:v>サブシステム提供企業（n=176）</c:v>
                </c:pt>
                <c:pt idx="3">
                  <c:v>サービス提供企業（n=335）</c:v>
                </c:pt>
              </c:strCache>
            </c:strRef>
          </c:cat>
          <c:val>
            <c:numRef>
              <c:f>'11-4DX 事業への影響・位置づけ'!$AD$7:$AD$10</c:f>
              <c:numCache>
                <c:formatCode>0.0%</c:formatCode>
                <c:ptCount val="4"/>
                <c:pt idx="0">
                  <c:v>0.16666666666666666</c:v>
                </c:pt>
                <c:pt idx="1">
                  <c:v>0.1417004048582996</c:v>
                </c:pt>
                <c:pt idx="2">
                  <c:v>0.11931818181818182</c:v>
                </c:pt>
                <c:pt idx="3">
                  <c:v>0.17611940298507461</c:v>
                </c:pt>
              </c:numCache>
            </c:numRef>
          </c:val>
          <c:extLst>
            <c:ext xmlns:c16="http://schemas.microsoft.com/office/drawing/2014/chart" uri="{C3380CC4-5D6E-409C-BE32-E72D297353CC}">
              <c16:uniqueId val="{00000004-2489-4725-A10E-F84B12C46BF7}"/>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392217392050956"/>
          <c:h val="7.041666666666665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7890324185342"/>
          <c:y val="0.16419028871391075"/>
          <c:w val="0.75037084257665143"/>
          <c:h val="0.61581528871391078"/>
        </c:manualLayout>
      </c:layout>
      <c:barChart>
        <c:barDir val="bar"/>
        <c:grouping val="stacked"/>
        <c:varyColors val="0"/>
        <c:ser>
          <c:idx val="0"/>
          <c:order val="0"/>
          <c:tx>
            <c:strRef>
              <c:f>'11-5DX 必要性・位置づけ'!$K$5</c:f>
              <c:strCache>
                <c:ptCount val="1"/>
                <c:pt idx="0">
                  <c:v>非常に高い</c:v>
                </c:pt>
              </c:strCache>
            </c:strRef>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'11-5DX 必要性・位置づけ'!$J$7:$J$10</c:f>
              <c:strCache>
                <c:ptCount val="4"/>
                <c:pt idx="0">
                  <c:v>ユーザー企業（n=308）</c:v>
                </c:pt>
                <c:pt idx="1">
                  <c:v>メーカー企業（n=253）</c:v>
                </c:pt>
                <c:pt idx="2">
                  <c:v>サブシステム提供企業（n=178）</c:v>
                </c:pt>
                <c:pt idx="3">
                  <c:v>サービス提供企業（n=353）</c:v>
                </c:pt>
              </c:strCache>
            </c:strRef>
          </c:cat>
          <c:val>
            <c:numRef>
              <c:f>'11-5DX 必要性・位置づけ'!$K$7:$K$10</c:f>
              <c:numCache>
                <c:formatCode>0.0%</c:formatCode>
                <c:ptCount val="4"/>
                <c:pt idx="0">
                  <c:v>0.22077922077922077</c:v>
                </c:pt>
                <c:pt idx="1">
                  <c:v>0.20553359683794467</c:v>
                </c:pt>
                <c:pt idx="2">
                  <c:v>0.1853932584269663</c:v>
                </c:pt>
                <c:pt idx="3">
                  <c:v>0.19546742209631729</c:v>
                </c:pt>
              </c:numCache>
            </c:numRef>
          </c:val>
          <c:extLst>
            <c:ext xmlns:c16="http://schemas.microsoft.com/office/drawing/2014/chart" uri="{C3380CC4-5D6E-409C-BE32-E72D297353CC}">
              <c16:uniqueId val="{00000000-9A26-435F-814A-F5699A3699A3}"/>
            </c:ext>
          </c:extLst>
        </c:ser>
        <c:ser>
          <c:idx val="2"/>
          <c:order val="1"/>
          <c:tx>
            <c:strRef>
              <c:f>'11-5DX 必要性・位置づけ'!$L$5</c:f>
              <c:strCache>
                <c:ptCount val="1"/>
                <c:pt idx="0">
                  <c:v>高い</c:v>
                </c:pt>
              </c:strCache>
            </c:strRef>
          </c:tx>
          <c:spPr>
            <a:solidFill>
              <a:srgbClr val="FCD5B5"/>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'11-5DX 必要性・位置づけ'!$J$7:$J$10</c:f>
              <c:strCache>
                <c:ptCount val="4"/>
                <c:pt idx="0">
                  <c:v>ユーザー企業（n=308）</c:v>
                </c:pt>
                <c:pt idx="1">
                  <c:v>メーカー企業（n=253）</c:v>
                </c:pt>
                <c:pt idx="2">
                  <c:v>サブシステム提供企業（n=178）</c:v>
                </c:pt>
                <c:pt idx="3">
                  <c:v>サービス提供企業（n=353）</c:v>
                </c:pt>
              </c:strCache>
            </c:strRef>
          </c:cat>
          <c:val>
            <c:numRef>
              <c:f>'11-5DX 必要性・位置づけ'!$L$7:$L$10</c:f>
              <c:numCache>
                <c:formatCode>0.0%</c:formatCode>
                <c:ptCount val="4"/>
                <c:pt idx="0">
                  <c:v>0.42857142857142855</c:v>
                </c:pt>
                <c:pt idx="1">
                  <c:v>0.46245059288537549</c:v>
                </c:pt>
                <c:pt idx="2">
                  <c:v>0.4438202247191011</c:v>
                </c:pt>
                <c:pt idx="3">
                  <c:v>0.43342776203966005</c:v>
                </c:pt>
              </c:numCache>
            </c:numRef>
          </c:val>
          <c:extLst>
            <c:ext xmlns:c16="http://schemas.microsoft.com/office/drawing/2014/chart" uri="{C3380CC4-5D6E-409C-BE32-E72D297353CC}">
              <c16:uniqueId val="{00000001-9A26-435F-814A-F5699A3699A3}"/>
            </c:ext>
          </c:extLst>
        </c:ser>
        <c:ser>
          <c:idx val="1"/>
          <c:order val="2"/>
          <c:tx>
            <c:strRef>
              <c:f>'11-5DX 必要性・位置づけ'!$M$5</c:f>
              <c:strCache>
                <c:ptCount val="1"/>
                <c:pt idx="0">
                  <c:v>低い</c:v>
                </c:pt>
              </c:strCache>
            </c:strRef>
          </c:tx>
          <c:spPr>
            <a:solidFill>
              <a:schemeClr val="accent6">
                <a:lumMod val="40000"/>
                <a:lumOff val="6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'11-5DX 必要性・位置づけ'!$J$7:$J$10</c:f>
              <c:strCache>
                <c:ptCount val="4"/>
                <c:pt idx="0">
                  <c:v>ユーザー企業（n=308）</c:v>
                </c:pt>
                <c:pt idx="1">
                  <c:v>メーカー企業（n=253）</c:v>
                </c:pt>
                <c:pt idx="2">
                  <c:v>サブシステム提供企業（n=178）</c:v>
                </c:pt>
                <c:pt idx="3">
                  <c:v>サービス提供企業（n=353）</c:v>
                </c:pt>
              </c:strCache>
            </c:strRef>
          </c:cat>
          <c:val>
            <c:numRef>
              <c:f>'11-5DX 必要性・位置づけ'!$M$7:$M$10</c:f>
              <c:numCache>
                <c:formatCode>0.0%</c:formatCode>
                <c:ptCount val="4"/>
                <c:pt idx="0">
                  <c:v>0.19805194805194806</c:v>
                </c:pt>
                <c:pt idx="1">
                  <c:v>0.20553359683794467</c:v>
                </c:pt>
                <c:pt idx="2">
                  <c:v>0.25842696629213485</c:v>
                </c:pt>
                <c:pt idx="3">
                  <c:v>0.21529745042492918</c:v>
                </c:pt>
              </c:numCache>
            </c:numRef>
          </c:val>
          <c:extLst>
            <c:ext xmlns:c16="http://schemas.microsoft.com/office/drawing/2014/chart" uri="{C3380CC4-5D6E-409C-BE32-E72D297353CC}">
              <c16:uniqueId val="{00000002-9A26-435F-814A-F5699A3699A3}"/>
            </c:ext>
          </c:extLst>
        </c:ser>
        <c:ser>
          <c:idx val="3"/>
          <c:order val="3"/>
          <c:tx>
            <c:strRef>
              <c:f>'11-5DX 必要性・位置づけ'!$N$5</c:f>
              <c:strCache>
                <c:ptCount val="1"/>
                <c:pt idx="0">
                  <c:v>全くない</c:v>
                </c:pt>
              </c:strCache>
            </c:strRef>
          </c:tx>
          <c:spPr>
            <a:solidFill>
              <a:schemeClr val="accent6">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'11-5DX 必要性・位置づけ'!$J$7:$J$10</c:f>
              <c:strCache>
                <c:ptCount val="4"/>
                <c:pt idx="0">
                  <c:v>ユーザー企業（n=308）</c:v>
                </c:pt>
                <c:pt idx="1">
                  <c:v>メーカー企業（n=253）</c:v>
                </c:pt>
                <c:pt idx="2">
                  <c:v>サブシステム提供企業（n=178）</c:v>
                </c:pt>
                <c:pt idx="3">
                  <c:v>サービス提供企業（n=353）</c:v>
                </c:pt>
              </c:strCache>
            </c:strRef>
          </c:cat>
          <c:val>
            <c:numRef>
              <c:f>'11-5DX 必要性・位置づけ'!$N$7:$N$10</c:f>
              <c:numCache>
                <c:formatCode>0.0%</c:formatCode>
                <c:ptCount val="4"/>
                <c:pt idx="0">
                  <c:v>4.2207792207792208E-2</c:v>
                </c:pt>
                <c:pt idx="1">
                  <c:v>1.9762845849802372E-2</c:v>
                </c:pt>
                <c:pt idx="2">
                  <c:v>2.247191011235955E-2</c:v>
                </c:pt>
                <c:pt idx="3">
                  <c:v>5.3824362606232294E-2</c:v>
                </c:pt>
              </c:numCache>
            </c:numRef>
          </c:val>
          <c:extLst>
            <c:ext xmlns:c16="http://schemas.microsoft.com/office/drawing/2014/chart" uri="{C3380CC4-5D6E-409C-BE32-E72D297353CC}">
              <c16:uniqueId val="{00000003-9A26-435F-814A-F5699A3699A3}"/>
            </c:ext>
          </c:extLst>
        </c:ser>
        <c:ser>
          <c:idx val="4"/>
          <c:order val="4"/>
          <c:tx>
            <c:strRef>
              <c:f>'11-5DX 必要性・位置づけ'!$O$5</c:f>
              <c:strCache>
                <c:ptCount val="1"/>
                <c:pt idx="0">
                  <c:v>わからない</c:v>
                </c:pt>
              </c:strCache>
            </c:strRef>
          </c:tx>
          <c:spPr>
            <a:solidFill>
              <a:schemeClr val="bg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'11-5DX 必要性・位置づけ'!$J$7:$J$10</c:f>
              <c:strCache>
                <c:ptCount val="4"/>
                <c:pt idx="0">
                  <c:v>ユーザー企業（n=308）</c:v>
                </c:pt>
                <c:pt idx="1">
                  <c:v>メーカー企業（n=253）</c:v>
                </c:pt>
                <c:pt idx="2">
                  <c:v>サブシステム提供企業（n=178）</c:v>
                </c:pt>
                <c:pt idx="3">
                  <c:v>サービス提供企業（n=353）</c:v>
                </c:pt>
              </c:strCache>
            </c:strRef>
          </c:cat>
          <c:val>
            <c:numRef>
              <c:f>'11-5DX 必要性・位置づけ'!$O$7:$O$10</c:f>
              <c:numCache>
                <c:formatCode>0.0%</c:formatCode>
                <c:ptCount val="4"/>
                <c:pt idx="0">
                  <c:v>0.11038961038961038</c:v>
                </c:pt>
                <c:pt idx="1">
                  <c:v>0.1067193675889328</c:v>
                </c:pt>
                <c:pt idx="2">
                  <c:v>8.98876404494382E-2</c:v>
                </c:pt>
                <c:pt idx="3">
                  <c:v>0.10198300283286119</c:v>
                </c:pt>
              </c:numCache>
            </c:numRef>
          </c:val>
          <c:extLst>
            <c:ext xmlns:c16="http://schemas.microsoft.com/office/drawing/2014/chart" uri="{C3380CC4-5D6E-409C-BE32-E72D297353CC}">
              <c16:uniqueId val="{00000004-9A26-435F-814A-F5699A3699A3}"/>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626653360"/>
        <c:crosses val="autoZero"/>
        <c:crossBetween val="between"/>
      </c:valAx>
      <c:spPr>
        <a:noFill/>
        <a:ln w="12700">
          <a:solidFill>
            <a:schemeClr val="tx1">
              <a:lumMod val="50000"/>
              <a:lumOff val="50000"/>
            </a:schemeClr>
          </a:solidFill>
        </a:ln>
        <a:effectLst/>
      </c:spPr>
    </c:plotArea>
    <c:legend>
      <c:legendPos val="b"/>
      <c:layout>
        <c:manualLayout>
          <c:xMode val="edge"/>
          <c:yMode val="edge"/>
          <c:x val="0.18603811331401165"/>
          <c:y val="0.86346423884514434"/>
          <c:w val="0.74028230184581978"/>
          <c:h val="0.126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MS UI Gothic" panose="020B0600070205080204" pitchFamily="50" charset="-128"/>
          <a:ea typeface="MS UI Gothic" panose="020B0600070205080204"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0.69037</cdr:x>
      <cdr:y>0.16215</cdr:y>
    </cdr:from>
    <cdr:to>
      <cdr:x>0.90536</cdr:x>
      <cdr:y>0.23219</cdr:y>
    </cdr:to>
    <cdr:sp macro="" textlink="">
      <cdr:nvSpPr>
        <cdr:cNvPr id="2" name="テキスト ボックス 1"/>
        <cdr:cNvSpPr txBox="1"/>
      </cdr:nvSpPr>
      <cdr:spPr>
        <a:xfrm xmlns:a="http://schemas.openxmlformats.org/drawingml/2006/main">
          <a:off x="6512253" y="992495"/>
          <a:ext cx="2028011" cy="4286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▼中央値：</a:t>
          </a:r>
          <a:r>
            <a:rPr lang="en-US" altLang="ja-JP" sz="1400" dirty="0">
              <a:latin typeface="Meiryo UI" panose="020B0604030504040204" pitchFamily="50" charset="-128"/>
              <a:ea typeface="Meiryo UI" panose="020B0604030504040204" pitchFamily="50" charset="-128"/>
            </a:rPr>
            <a:t>1988</a:t>
          </a:r>
          <a:r>
            <a:rPr lang="ja-JP" altLang="en-US" sz="1400" dirty="0">
              <a:latin typeface="Meiryo UI" panose="020B0604030504040204" pitchFamily="50" charset="-128"/>
              <a:ea typeface="Meiryo UI" panose="020B0604030504040204" pitchFamily="50" charset="-128"/>
            </a:rPr>
            <a:t>年</a:t>
          </a:r>
        </a:p>
      </cdr:txBody>
    </cdr:sp>
  </cdr:relSizeAnchor>
  <cdr:relSizeAnchor xmlns:cdr="http://schemas.openxmlformats.org/drawingml/2006/chartDrawing">
    <cdr:from>
      <cdr:x>0.06107</cdr:x>
      <cdr:y>0.08816</cdr:y>
    </cdr:from>
    <cdr:to>
      <cdr:x>0.1145</cdr:x>
      <cdr:y>0.13522</cdr:y>
    </cdr:to>
    <cdr:sp macro="" textlink="">
      <cdr:nvSpPr>
        <cdr:cNvPr id="3" name="テキスト ボックス 2">
          <a:extLst xmlns:a="http://schemas.openxmlformats.org/drawingml/2006/main">
            <a:ext uri="{FF2B5EF4-FFF2-40B4-BE49-F238E27FC236}">
              <a16:creationId xmlns:a16="http://schemas.microsoft.com/office/drawing/2014/main" id="{3A1F5BC6-DF85-8D12-FBE8-4BF2C93820CC}"/>
            </a:ext>
          </a:extLst>
        </cdr:cNvPr>
        <cdr:cNvSpPr txBox="1"/>
      </cdr:nvSpPr>
      <cdr:spPr>
        <a:xfrm xmlns:a="http://schemas.openxmlformats.org/drawingml/2006/main">
          <a:off x="576064" y="539606"/>
          <a:ext cx="50405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200" dirty="0"/>
            <a:t>(</a:t>
          </a:r>
          <a:r>
            <a:rPr lang="ja-JP" altLang="en-US" sz="1200" dirty="0"/>
            <a:t>件</a:t>
          </a:r>
          <a:r>
            <a:rPr lang="en-US" altLang="ja-JP" sz="1200" dirty="0"/>
            <a:t>)</a:t>
          </a:r>
          <a:endParaRPr lang="ja-JP" altLang="en-US" sz="1200" dirty="0"/>
        </a:p>
      </cdr:txBody>
    </cdr:sp>
  </cdr:relSizeAnchor>
</c:userShapes>
</file>

<file path=ppt/drawings/drawing10.xml><?xml version="1.0" encoding="utf-8"?>
<c:userShapes xmlns:c="http://schemas.openxmlformats.org/drawingml/2006/chart">
  <cdr:relSizeAnchor xmlns:cdr="http://schemas.openxmlformats.org/drawingml/2006/chartDrawing">
    <cdr:from>
      <cdr:x>0.00463</cdr:x>
      <cdr:y>0.00803</cdr:y>
    </cdr:from>
    <cdr:to>
      <cdr:x>0.19676</cdr:x>
      <cdr:y>0.14276</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5004" y="17345"/>
          <a:ext cx="1867503" cy="2910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3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20</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drawings/drawing100.xml><?xml version="1.0" encoding="utf-8"?>
<c:userShapes xmlns:c="http://schemas.openxmlformats.org/drawingml/2006/chart">
  <cdr:relSizeAnchor xmlns:cdr="http://schemas.openxmlformats.org/drawingml/2006/chartDrawing">
    <cdr:from>
      <cdr:x>0.00463</cdr:x>
      <cdr:y>0.00803</cdr:y>
    </cdr:from>
    <cdr:to>
      <cdr:x>0.19676</cdr:x>
      <cdr:y>0.0888</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4483" y="38081"/>
          <a:ext cx="1845899" cy="3830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a:latin typeface="MS UI Gothic" panose="020B0600070205080204" pitchFamily="50" charset="-128"/>
              <a:ea typeface="MS UI Gothic" panose="020B0600070205080204" pitchFamily="50" charset="-128"/>
            </a:rPr>
            <a:t>101</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drawings/drawing101.xml><?xml version="1.0" encoding="utf-8"?>
<c:userShapes xmlns:c="http://schemas.openxmlformats.org/drawingml/2006/chart">
  <cdr:relSizeAnchor xmlns:cdr="http://schemas.openxmlformats.org/drawingml/2006/chartDrawing">
    <cdr:from>
      <cdr:x>0.00463</cdr:x>
      <cdr:y>0.00803</cdr:y>
    </cdr:from>
    <cdr:to>
      <cdr:x>0.19676</cdr:x>
      <cdr:y>0.09217</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129" y="38080"/>
          <a:ext cx="1914220" cy="3990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effectLst/>
              <a:latin typeface="MS UI Gothic" panose="020B0600070205080204" pitchFamily="50" charset="-128"/>
              <a:ea typeface="MS UI Gothic" panose="020B0600070205080204" pitchFamily="50" charset="-128"/>
              <a:cs typeface="+mn-cs"/>
            </a:rPr>
            <a:t>B2C</a:t>
          </a:r>
          <a:r>
            <a:rPr lang="ja-JP" altLang="ja-JP" sz="1300" b="1" dirty="0">
              <a:effectLst/>
              <a:latin typeface="MS UI Gothic" panose="020B0600070205080204" pitchFamily="50" charset="-128"/>
              <a:ea typeface="MS UI Gothic" panose="020B0600070205080204" pitchFamily="50" charset="-128"/>
              <a:cs typeface="+mn-cs"/>
            </a:rPr>
            <a:t>中心</a:t>
          </a:r>
          <a:endParaRPr lang="ja-JP" altLang="en-US" sz="1300" b="1" dirty="0">
            <a:latin typeface="MS UI Gothic" panose="020B0600070205080204" pitchFamily="50" charset="-128"/>
            <a:ea typeface="MS UI Gothic" panose="020B0600070205080204" pitchFamily="50" charset="-128"/>
          </a:endParaRPr>
        </a:p>
      </cdr:txBody>
    </cdr:sp>
  </cdr:relSizeAnchor>
</c:userShapes>
</file>

<file path=ppt/drawings/drawing102.xml><?xml version="1.0" encoding="utf-8"?>
<c:userShapes xmlns:c="http://schemas.openxmlformats.org/drawingml/2006/chart">
  <cdr:relSizeAnchor xmlns:cdr="http://schemas.openxmlformats.org/drawingml/2006/chartDrawing">
    <cdr:from>
      <cdr:x>0.00463</cdr:x>
      <cdr:y>0.00803</cdr:y>
    </cdr:from>
    <cdr:to>
      <cdr:x>0.19676</cdr:x>
      <cdr:y>0.09217</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4454" y="38080"/>
          <a:ext cx="1844678" cy="3990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B2C</a:t>
          </a:r>
          <a:r>
            <a:rPr lang="ja-JP" altLang="en-US" sz="1300" b="1" dirty="0" err="1">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B2B</a:t>
          </a:r>
          <a:r>
            <a:rPr lang="ja-JP" altLang="en-US" sz="1300" b="1" dirty="0">
              <a:latin typeface="MS UI Gothic" panose="020B0600070205080204" pitchFamily="50" charset="-128"/>
              <a:ea typeface="MS UI Gothic" panose="020B0600070205080204" pitchFamily="50" charset="-128"/>
            </a:rPr>
            <a:t>半々</a:t>
          </a:r>
        </a:p>
      </cdr:txBody>
    </cdr:sp>
  </cdr:relSizeAnchor>
</c:userShapes>
</file>

<file path=ppt/drawings/drawing103.xml><?xml version="1.0" encoding="utf-8"?>
<c:userShapes xmlns:c="http://schemas.openxmlformats.org/drawingml/2006/chart">
  <cdr:relSizeAnchor xmlns:cdr="http://schemas.openxmlformats.org/drawingml/2006/chartDrawing">
    <cdr:from>
      <cdr:x>0.00463</cdr:x>
      <cdr:y>0.00803</cdr:y>
    </cdr:from>
    <cdr:to>
      <cdr:x>0.19676</cdr:x>
      <cdr:y>0.09217</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129" y="38080"/>
          <a:ext cx="1914220" cy="3990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B2B</a:t>
          </a:r>
          <a:r>
            <a:rPr lang="ja-JP" altLang="en-US" sz="1300" b="1" dirty="0">
              <a:latin typeface="MS UI Gothic" panose="020B0600070205080204" pitchFamily="50" charset="-128"/>
              <a:ea typeface="MS UI Gothic" panose="020B0600070205080204" pitchFamily="50" charset="-128"/>
            </a:rPr>
            <a:t>中心</a:t>
          </a:r>
        </a:p>
      </cdr:txBody>
    </cdr:sp>
  </cdr:relSizeAnchor>
</c:userShapes>
</file>

<file path=ppt/drawings/drawing104.xml><?xml version="1.0" encoding="utf-8"?>
<c:userShapes xmlns:c="http://schemas.openxmlformats.org/drawingml/2006/chart">
  <cdr:relSizeAnchor xmlns:cdr="http://schemas.openxmlformats.org/drawingml/2006/chartDrawing">
    <cdr:from>
      <cdr:x>0.00463</cdr:x>
      <cdr:y>0.00803</cdr:y>
    </cdr:from>
    <cdr:to>
      <cdr:x>0.19676</cdr:x>
      <cdr:y>0.09217</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129" y="38080"/>
          <a:ext cx="1914220" cy="3990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3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1980</a:t>
          </a:r>
          <a:r>
            <a:rPr lang="ja-JP" altLang="en-US" sz="1300" b="1" dirty="0">
              <a:latin typeface="MS UI Gothic" panose="020B0600070205080204" pitchFamily="50" charset="-128"/>
              <a:ea typeface="MS UI Gothic" panose="020B0600070205080204" pitchFamily="50" charset="-128"/>
            </a:rPr>
            <a:t>年</a:t>
          </a:r>
        </a:p>
      </cdr:txBody>
    </cdr:sp>
  </cdr:relSizeAnchor>
</c:userShapes>
</file>

<file path=ppt/drawings/drawing105.xml><?xml version="1.0" encoding="utf-8"?>
<c:userShapes xmlns:c="http://schemas.openxmlformats.org/drawingml/2006/chart">
  <cdr:relSizeAnchor xmlns:cdr="http://schemas.openxmlformats.org/drawingml/2006/chartDrawing">
    <cdr:from>
      <cdr:x>0.00463</cdr:x>
      <cdr:y>0.00803</cdr:y>
    </cdr:from>
    <cdr:to>
      <cdr:x>0.19676</cdr:x>
      <cdr:y>0.09217</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4454" y="38080"/>
          <a:ext cx="1844678" cy="3990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1981</a:t>
          </a:r>
          <a:r>
            <a:rPr lang="ja-JP" altLang="en-US" sz="13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2000</a:t>
          </a:r>
          <a:r>
            <a:rPr lang="ja-JP" altLang="en-US" sz="1300" b="1" dirty="0">
              <a:latin typeface="MS UI Gothic" panose="020B0600070205080204" pitchFamily="50" charset="-128"/>
              <a:ea typeface="MS UI Gothic" panose="020B0600070205080204" pitchFamily="50" charset="-128"/>
            </a:rPr>
            <a:t>年</a:t>
          </a:r>
        </a:p>
      </cdr:txBody>
    </cdr:sp>
  </cdr:relSizeAnchor>
</c:userShapes>
</file>

<file path=ppt/drawings/drawing106.xml><?xml version="1.0" encoding="utf-8"?>
<c:userShapes xmlns:c="http://schemas.openxmlformats.org/drawingml/2006/chart">
  <cdr:relSizeAnchor xmlns:cdr="http://schemas.openxmlformats.org/drawingml/2006/chartDrawing">
    <cdr:from>
      <cdr:x>0.00463</cdr:x>
      <cdr:y>0.00803</cdr:y>
    </cdr:from>
    <cdr:to>
      <cdr:x>0.19676</cdr:x>
      <cdr:y>0.09217</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129" y="38080"/>
          <a:ext cx="1914220" cy="3990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2001</a:t>
          </a:r>
          <a:r>
            <a:rPr lang="ja-JP" altLang="en-US" sz="1300" b="1" dirty="0">
              <a:latin typeface="MS UI Gothic" panose="020B0600070205080204" pitchFamily="50" charset="-128"/>
              <a:ea typeface="MS UI Gothic" panose="020B0600070205080204" pitchFamily="50" charset="-128"/>
            </a:rPr>
            <a:t>年～</a:t>
          </a:r>
        </a:p>
      </cdr:txBody>
    </cdr:sp>
  </cdr:relSizeAnchor>
</c:userShapes>
</file>

<file path=ppt/drawings/drawing107.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現在</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108.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【5</a:t>
          </a:r>
          <a:r>
            <a:rPr lang="ja-JP" altLang="en-US" sz="1200" b="1">
              <a:latin typeface="MS UI Gothic" panose="020B0600070205080204" pitchFamily="50" charset="-128"/>
              <a:ea typeface="MS UI Gothic" panose="020B0600070205080204" pitchFamily="50" charset="-128"/>
            </a:rPr>
            <a:t>年後</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109.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現在</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0.00463</cdr:x>
      <cdr:y>0.00803</cdr:y>
    </cdr:from>
    <cdr:to>
      <cdr:x>0.19676</cdr:x>
      <cdr:y>0.14893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5004" y="17344"/>
          <a:ext cx="1867503" cy="3043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21</a:t>
          </a:r>
          <a:r>
            <a:rPr lang="ja-JP" altLang="en-US" sz="13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100</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drawings/drawing110.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【5</a:t>
          </a:r>
          <a:r>
            <a:rPr lang="ja-JP" altLang="en-US" sz="1200" b="1">
              <a:latin typeface="MS UI Gothic" panose="020B0600070205080204" pitchFamily="50" charset="-128"/>
              <a:ea typeface="MS UI Gothic" panose="020B0600070205080204" pitchFamily="50" charset="-128"/>
            </a:rPr>
            <a:t>年後</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111.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effectLst/>
              <a:latin typeface="MS UI Gothic" panose="020B0600070205080204" pitchFamily="50" charset="-128"/>
              <a:ea typeface="MS UI Gothic" panose="020B0600070205080204" pitchFamily="50" charset="-128"/>
              <a:cs typeface="+mn-cs"/>
            </a:rPr>
            <a:t>【</a:t>
          </a:r>
          <a:r>
            <a:rPr lang="ja-JP" altLang="en-US" sz="1200" b="1">
              <a:effectLst/>
              <a:latin typeface="MS UI Gothic" panose="020B0600070205080204" pitchFamily="50" charset="-128"/>
              <a:ea typeface="MS UI Gothic" panose="020B0600070205080204" pitchFamily="50" charset="-128"/>
              <a:cs typeface="+mn-cs"/>
            </a:rPr>
            <a:t>現在</a:t>
          </a:r>
          <a:r>
            <a:rPr lang="en-US" altLang="ja-JP" sz="1200" b="1">
              <a:effectLst/>
              <a:latin typeface="MS UI Gothic" panose="020B0600070205080204" pitchFamily="50" charset="-128"/>
              <a:ea typeface="MS UI Gothic" panose="020B0600070205080204" pitchFamily="50" charset="-128"/>
              <a:cs typeface="+mn-cs"/>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112.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effectLst/>
              <a:latin typeface="MS UI Gothic" panose="020B0600070205080204" pitchFamily="50" charset="-128"/>
              <a:ea typeface="MS UI Gothic" panose="020B0600070205080204" pitchFamily="50" charset="-128"/>
              <a:cs typeface="+mn-cs"/>
            </a:rPr>
            <a:t>【5</a:t>
          </a:r>
          <a:r>
            <a:rPr lang="ja-JP" altLang="en-US" sz="1200" b="1">
              <a:effectLst/>
              <a:latin typeface="MS UI Gothic" panose="020B0600070205080204" pitchFamily="50" charset="-128"/>
              <a:ea typeface="MS UI Gothic" panose="020B0600070205080204" pitchFamily="50" charset="-128"/>
              <a:cs typeface="+mn-cs"/>
            </a:rPr>
            <a:t>年後</a:t>
          </a:r>
          <a:r>
            <a:rPr lang="en-US" altLang="ja-JP" sz="1200" b="1">
              <a:effectLst/>
              <a:latin typeface="MS UI Gothic" panose="020B0600070205080204" pitchFamily="50" charset="-128"/>
              <a:ea typeface="MS UI Gothic" panose="020B0600070205080204" pitchFamily="50" charset="-128"/>
              <a:cs typeface="+mn-cs"/>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113.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現在</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114.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【5</a:t>
          </a:r>
          <a:r>
            <a:rPr lang="ja-JP" altLang="en-US" sz="1200" b="1">
              <a:latin typeface="MS UI Gothic" panose="020B0600070205080204" pitchFamily="50" charset="-128"/>
              <a:ea typeface="MS UI Gothic" panose="020B0600070205080204" pitchFamily="50" charset="-128"/>
            </a:rPr>
            <a:t>年後</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115.xml><?xml version="1.0" encoding="utf-8"?>
<c:userShapes xmlns:c="http://schemas.openxmlformats.org/drawingml/2006/chart">
  <cdr:relSizeAnchor xmlns:cdr="http://schemas.openxmlformats.org/drawingml/2006/chartDrawing">
    <cdr:from>
      <cdr:x>0.00463</cdr:x>
      <cdr:y>0.00803</cdr:y>
    </cdr:from>
    <cdr:to>
      <cdr:x>0.19676</cdr:x>
      <cdr:y>0.09499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25669" y="26017"/>
          <a:ext cx="1065168" cy="2817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サブシステム提供企業</a:t>
          </a:r>
        </a:p>
      </cdr:txBody>
    </cdr:sp>
  </cdr:relSizeAnchor>
</c:userShapes>
</file>

<file path=ppt/drawings/drawing116.xml><?xml version="1.0" encoding="utf-8"?>
<c:userShapes xmlns:c="http://schemas.openxmlformats.org/drawingml/2006/chart">
  <cdr:relSizeAnchor xmlns:cdr="http://schemas.openxmlformats.org/drawingml/2006/chartDrawing">
    <cdr:from>
      <cdr:x>0.00463</cdr:x>
      <cdr:y>0.00803</cdr:y>
    </cdr:from>
    <cdr:to>
      <cdr:x>0.19676</cdr:x>
      <cdr:y>0.09499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23335" y="26017"/>
          <a:ext cx="968335" cy="2817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ユーザー企業</a:t>
          </a:r>
        </a:p>
      </cdr:txBody>
    </cdr:sp>
  </cdr:relSizeAnchor>
</c:userShapes>
</file>

<file path=ppt/drawings/drawing117.xml><?xml version="1.0" encoding="utf-8"?>
<c:userShapes xmlns:c="http://schemas.openxmlformats.org/drawingml/2006/chart">
  <cdr:relSizeAnchor xmlns:cdr="http://schemas.openxmlformats.org/drawingml/2006/chartDrawing">
    <cdr:from>
      <cdr:x>0.00463</cdr:x>
      <cdr:y>0.00803</cdr:y>
    </cdr:from>
    <cdr:to>
      <cdr:x>0.19676</cdr:x>
      <cdr:y>0.0946</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23335" y="26017"/>
          <a:ext cx="968335" cy="2804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メーカー企業</a:t>
          </a:r>
        </a:p>
      </cdr:txBody>
    </cdr:sp>
  </cdr:relSizeAnchor>
</c:userShapes>
</file>

<file path=ppt/drawings/drawing118.xml><?xml version="1.0" encoding="utf-8"?>
<c:userShapes xmlns:c="http://schemas.openxmlformats.org/drawingml/2006/chart">
  <cdr:relSizeAnchor xmlns:cdr="http://schemas.openxmlformats.org/drawingml/2006/chartDrawing">
    <cdr:from>
      <cdr:x>0.00463</cdr:x>
      <cdr:y>0.00803</cdr:y>
    </cdr:from>
    <cdr:to>
      <cdr:x>0.19676</cdr:x>
      <cdr:y>0.10274</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25669" y="26017"/>
          <a:ext cx="1065168" cy="3068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サービス提供企業</a:t>
          </a:r>
        </a:p>
      </cdr:txBody>
    </cdr:sp>
  </cdr:relSizeAnchor>
</c:userShapes>
</file>

<file path=ppt/drawings/drawing119.xml><?xml version="1.0" encoding="utf-8"?>
<c:userShapes xmlns:c="http://schemas.openxmlformats.org/drawingml/2006/chart">
  <cdr:relSizeAnchor xmlns:cdr="http://schemas.openxmlformats.org/drawingml/2006/chartDrawing">
    <cdr:from>
      <cdr:x>0.00463</cdr:x>
      <cdr:y>0.00803</cdr:y>
    </cdr:from>
    <cdr:to>
      <cdr:x>0.19676</cdr:x>
      <cdr:y>0.19673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129" y="17345"/>
          <a:ext cx="1914220" cy="4075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3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20</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drawings/drawing12.xml><?xml version="1.0" encoding="utf-8"?>
<c:userShapes xmlns:c="http://schemas.openxmlformats.org/drawingml/2006/chart">
  <cdr:relSizeAnchor xmlns:cdr="http://schemas.openxmlformats.org/drawingml/2006/chartDrawing">
    <cdr:from>
      <cdr:x>0.00463</cdr:x>
      <cdr:y>0.00803</cdr:y>
    </cdr:from>
    <cdr:to>
      <cdr:x>0.19676</cdr:x>
      <cdr:y>0.16298</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5004" y="17344"/>
          <a:ext cx="1867503" cy="3346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101</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drawings/drawing120.xml><?xml version="1.0" encoding="utf-8"?>
<c:userShapes xmlns:c="http://schemas.openxmlformats.org/drawingml/2006/chart">
  <cdr:relSizeAnchor xmlns:cdr="http://schemas.openxmlformats.org/drawingml/2006/chartDrawing">
    <cdr:from>
      <cdr:x>0.00463</cdr:x>
      <cdr:y>0.00803</cdr:y>
    </cdr:from>
    <cdr:to>
      <cdr:x>0.19676</cdr:x>
      <cdr:y>0.18074</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5336" y="17345"/>
          <a:ext cx="1881279" cy="3730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21</a:t>
          </a:r>
          <a:r>
            <a:rPr lang="ja-JP" altLang="en-US" sz="13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100</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drawings/drawing121.xml><?xml version="1.0" encoding="utf-8"?>
<c:userShapes xmlns:c="http://schemas.openxmlformats.org/drawingml/2006/chart">
  <cdr:relSizeAnchor xmlns:cdr="http://schemas.openxmlformats.org/drawingml/2006/chartDrawing">
    <cdr:from>
      <cdr:x>0.00463</cdr:x>
      <cdr:y>0.00803</cdr:y>
    </cdr:from>
    <cdr:to>
      <cdr:x>0.19676</cdr:x>
      <cdr:y>0.18111</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5852" y="18790"/>
          <a:ext cx="1902725" cy="4050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101</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drawings/drawing122.xml><?xml version="1.0" encoding="utf-8"?>
<c:userShapes xmlns:c="http://schemas.openxmlformats.org/drawingml/2006/chart">
  <cdr:relSizeAnchor xmlns:cdr="http://schemas.openxmlformats.org/drawingml/2006/chartDrawing">
    <cdr:from>
      <cdr:x>0.01816</cdr:x>
      <cdr:y>0.01375</cdr:y>
    </cdr:from>
    <cdr:to>
      <cdr:x>0.21029</cdr:x>
      <cdr:y>0.23336</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180931" y="29700"/>
          <a:ext cx="1914220" cy="4743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effectLst/>
              <a:latin typeface="MS UI Gothic" panose="020B0600070205080204" pitchFamily="50" charset="-128"/>
              <a:ea typeface="MS UI Gothic" panose="020B0600070205080204" pitchFamily="50" charset="-128"/>
              <a:cs typeface="+mn-cs"/>
            </a:rPr>
            <a:t>B2C</a:t>
          </a:r>
          <a:r>
            <a:rPr lang="ja-JP" altLang="ja-JP" sz="1300" b="1" dirty="0">
              <a:effectLst/>
              <a:latin typeface="MS UI Gothic" panose="020B0600070205080204" pitchFamily="50" charset="-128"/>
              <a:ea typeface="MS UI Gothic" panose="020B0600070205080204" pitchFamily="50" charset="-128"/>
              <a:cs typeface="+mn-cs"/>
            </a:rPr>
            <a:t>中心</a:t>
          </a:r>
          <a:endParaRPr lang="ja-JP" altLang="en-US" sz="1300" b="1" dirty="0">
            <a:latin typeface="MS UI Gothic" panose="020B0600070205080204" pitchFamily="50" charset="-128"/>
            <a:ea typeface="MS UI Gothic" panose="020B0600070205080204" pitchFamily="50" charset="-128"/>
          </a:endParaRPr>
        </a:p>
      </cdr:txBody>
    </cdr:sp>
  </cdr:relSizeAnchor>
</c:userShapes>
</file>

<file path=ppt/drawings/drawing123.xml><?xml version="1.0" encoding="utf-8"?>
<c:userShapes xmlns:c="http://schemas.openxmlformats.org/drawingml/2006/chart">
  <cdr:relSizeAnchor xmlns:cdr="http://schemas.openxmlformats.org/drawingml/2006/chartDrawing">
    <cdr:from>
      <cdr:x>0.00463</cdr:x>
      <cdr:y>0.00803</cdr:y>
    </cdr:from>
    <cdr:to>
      <cdr:x>0.19676</cdr:x>
      <cdr:y>0.20002</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5291" y="17345"/>
          <a:ext cx="1879450" cy="4147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B2C</a:t>
          </a:r>
          <a:r>
            <a:rPr lang="ja-JP" altLang="en-US" sz="1300" b="1" dirty="0" err="1">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B2B</a:t>
          </a:r>
          <a:r>
            <a:rPr lang="ja-JP" altLang="en-US" sz="1300" b="1" dirty="0">
              <a:latin typeface="MS UI Gothic" panose="020B0600070205080204" pitchFamily="50" charset="-128"/>
              <a:ea typeface="MS UI Gothic" panose="020B0600070205080204" pitchFamily="50" charset="-128"/>
            </a:rPr>
            <a:t>半々</a:t>
          </a:r>
        </a:p>
      </cdr:txBody>
    </cdr:sp>
  </cdr:relSizeAnchor>
</c:userShapes>
</file>

<file path=ppt/drawings/drawing124.xml><?xml version="1.0" encoding="utf-8"?>
<c:userShapes xmlns:c="http://schemas.openxmlformats.org/drawingml/2006/chart">
  <cdr:relSizeAnchor xmlns:cdr="http://schemas.openxmlformats.org/drawingml/2006/chartDrawing">
    <cdr:from>
      <cdr:x>0.00463</cdr:x>
      <cdr:y>0.00803</cdr:y>
    </cdr:from>
    <cdr:to>
      <cdr:x>0.19676</cdr:x>
      <cdr:y>0.16016</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129" y="17345"/>
          <a:ext cx="1914220" cy="3285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B2B</a:t>
          </a:r>
          <a:r>
            <a:rPr lang="ja-JP" altLang="en-US" sz="1300" b="1" dirty="0">
              <a:latin typeface="MS UI Gothic" panose="020B0600070205080204" pitchFamily="50" charset="-128"/>
              <a:ea typeface="MS UI Gothic" panose="020B0600070205080204" pitchFamily="50" charset="-128"/>
            </a:rPr>
            <a:t>中心</a:t>
          </a:r>
        </a:p>
      </cdr:txBody>
    </cdr:sp>
  </cdr:relSizeAnchor>
</c:userShapes>
</file>

<file path=ppt/drawings/drawing125.xml><?xml version="1.0" encoding="utf-8"?>
<c:userShapes xmlns:c="http://schemas.openxmlformats.org/drawingml/2006/chart">
  <cdr:relSizeAnchor xmlns:cdr="http://schemas.openxmlformats.org/drawingml/2006/chartDrawing">
    <cdr:from>
      <cdr:x>0.00463</cdr:x>
      <cdr:y>0.00803</cdr:y>
    </cdr:from>
    <cdr:to>
      <cdr:x>0.19676</cdr:x>
      <cdr:y>0.16433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129" y="17345"/>
          <a:ext cx="1914220" cy="3376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1980</a:t>
          </a:r>
          <a:r>
            <a:rPr lang="ja-JP" altLang="en-US" sz="1200" b="1" dirty="0">
              <a:latin typeface="MS UI Gothic" panose="020B0600070205080204" pitchFamily="50" charset="-128"/>
              <a:ea typeface="MS UI Gothic" panose="020B0600070205080204" pitchFamily="50" charset="-128"/>
            </a:rPr>
            <a:t>年</a:t>
          </a:r>
        </a:p>
      </cdr:txBody>
    </cdr:sp>
  </cdr:relSizeAnchor>
</c:userShapes>
</file>

<file path=ppt/drawings/drawing126.xml><?xml version="1.0" encoding="utf-8"?>
<c:userShapes xmlns:c="http://schemas.openxmlformats.org/drawingml/2006/chart">
  <cdr:relSizeAnchor xmlns:cdr="http://schemas.openxmlformats.org/drawingml/2006/chartDrawing">
    <cdr:from>
      <cdr:x>0.00463</cdr:x>
      <cdr:y>0.00803</cdr:y>
    </cdr:from>
    <cdr:to>
      <cdr:x>0.19676</cdr:x>
      <cdr:y>0.19433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5838" y="17345"/>
          <a:ext cx="1902115" cy="4024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1981</a:t>
          </a:r>
          <a:r>
            <a:rPr lang="ja-JP" altLang="en-US" sz="13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2000</a:t>
          </a:r>
          <a:r>
            <a:rPr lang="ja-JP" altLang="en-US" sz="1300" b="1" dirty="0">
              <a:latin typeface="MS UI Gothic" panose="020B0600070205080204" pitchFamily="50" charset="-128"/>
              <a:ea typeface="MS UI Gothic" panose="020B0600070205080204" pitchFamily="50" charset="-128"/>
            </a:rPr>
            <a:t>年</a:t>
          </a:r>
        </a:p>
      </cdr:txBody>
    </cdr:sp>
  </cdr:relSizeAnchor>
</c:userShapes>
</file>

<file path=ppt/drawings/drawing127.xml><?xml version="1.0" encoding="utf-8"?>
<c:userShapes xmlns:c="http://schemas.openxmlformats.org/drawingml/2006/chart">
  <cdr:relSizeAnchor xmlns:cdr="http://schemas.openxmlformats.org/drawingml/2006/chartDrawing">
    <cdr:from>
      <cdr:x>0.00463</cdr:x>
      <cdr:y>0.00803</cdr:y>
    </cdr:from>
    <cdr:to>
      <cdr:x>0.19676</cdr:x>
      <cdr:y>0.21646</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129" y="17344"/>
          <a:ext cx="1914220" cy="4502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2001</a:t>
          </a:r>
          <a:r>
            <a:rPr lang="ja-JP" altLang="en-US" sz="1300" b="1" dirty="0">
              <a:latin typeface="MS UI Gothic" panose="020B0600070205080204" pitchFamily="50" charset="-128"/>
              <a:ea typeface="MS UI Gothic" panose="020B0600070205080204" pitchFamily="50" charset="-128"/>
            </a:rPr>
            <a:t>年～</a:t>
          </a:r>
        </a:p>
      </cdr:txBody>
    </cdr:sp>
  </cdr:relSizeAnchor>
</c:userShapes>
</file>

<file path=ppt/drawings/drawing128.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ユーザー企業</a:t>
          </a:r>
        </a:p>
      </cdr:txBody>
    </cdr:sp>
  </cdr:relSizeAnchor>
</c:userShapes>
</file>

<file path=ppt/drawings/drawing129.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メーカー企業</a:t>
          </a:r>
        </a:p>
      </cdr:txBody>
    </cdr:sp>
  </cdr:relSizeAnchor>
</c:userShapes>
</file>

<file path=ppt/drawings/drawing13.xml><?xml version="1.0" encoding="utf-8"?>
<c:userShapes xmlns:c="http://schemas.openxmlformats.org/drawingml/2006/chart">
  <cdr:relSizeAnchor xmlns:cdr="http://schemas.openxmlformats.org/drawingml/2006/chartDrawing">
    <cdr:from>
      <cdr:x>0.00463</cdr:x>
      <cdr:y>0.00803</cdr:y>
    </cdr:from>
    <cdr:to>
      <cdr:x>0.19676</cdr:x>
      <cdr:y>0.14542</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9779" y="18789"/>
          <a:ext cx="1650694" cy="3215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B2C</a:t>
          </a:r>
          <a:r>
            <a:rPr lang="ja-JP" altLang="en-US" sz="1300" b="1" dirty="0">
              <a:latin typeface="MS UI Gothic" panose="020B0600070205080204" pitchFamily="50" charset="-128"/>
              <a:ea typeface="MS UI Gothic" panose="020B0600070205080204" pitchFamily="50" charset="-128"/>
            </a:rPr>
            <a:t>中心</a:t>
          </a:r>
        </a:p>
      </cdr:txBody>
    </cdr:sp>
  </cdr:relSizeAnchor>
</c:userShapes>
</file>

<file path=ppt/drawings/drawing130.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サブシステム提供企業</a:t>
          </a:r>
        </a:p>
      </cdr:txBody>
    </cdr:sp>
  </cdr:relSizeAnchor>
</c:userShapes>
</file>

<file path=ppt/drawings/drawing131.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サービス提供企業</a:t>
          </a:r>
        </a:p>
      </cdr:txBody>
    </cdr:sp>
  </cdr:relSizeAnchor>
</c:userShapes>
</file>

<file path=ppt/drawings/drawing132.xml><?xml version="1.0" encoding="utf-8"?>
<c:userShapes xmlns:c="http://schemas.openxmlformats.org/drawingml/2006/chart">
  <cdr:relSizeAnchor xmlns:cdr="http://schemas.openxmlformats.org/drawingml/2006/chartDrawing">
    <cdr:from>
      <cdr:x>0.00463</cdr:x>
      <cdr:y>0.00803</cdr:y>
    </cdr:from>
    <cdr:to>
      <cdr:x>0.19676</cdr:x>
      <cdr:y>0.08856</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104" y="39174"/>
          <a:ext cx="1913174" cy="3928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3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20</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drawings/drawing133.xml><?xml version="1.0" encoding="utf-8"?>
<c:userShapes xmlns:c="http://schemas.openxmlformats.org/drawingml/2006/chart">
  <cdr:relSizeAnchor xmlns:cdr="http://schemas.openxmlformats.org/drawingml/2006/chartDrawing">
    <cdr:from>
      <cdr:x>0.00463</cdr:x>
      <cdr:y>0.00803</cdr:y>
    </cdr:from>
    <cdr:to>
      <cdr:x>0.19676</cdr:x>
      <cdr:y>0.08856</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4491" y="39174"/>
          <a:ext cx="1846247" cy="3928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21</a:t>
          </a:r>
          <a:r>
            <a:rPr lang="ja-JP" altLang="en-US" sz="13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100</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drawings/drawing134.xml><?xml version="1.0" encoding="utf-8"?>
<c:userShapes xmlns:c="http://schemas.openxmlformats.org/drawingml/2006/chart">
  <cdr:relSizeAnchor xmlns:cdr="http://schemas.openxmlformats.org/drawingml/2006/chartDrawing">
    <cdr:from>
      <cdr:x>0.00463</cdr:x>
      <cdr:y>0.00803</cdr:y>
    </cdr:from>
    <cdr:to>
      <cdr:x>0.19676</cdr:x>
      <cdr:y>0.08856</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4483" y="39174"/>
          <a:ext cx="1845899" cy="3928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101</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drawings/drawing135.xml><?xml version="1.0" encoding="utf-8"?>
<c:userShapes xmlns:c="http://schemas.openxmlformats.org/drawingml/2006/chart">
  <cdr:relSizeAnchor xmlns:cdr="http://schemas.openxmlformats.org/drawingml/2006/chartDrawing">
    <cdr:from>
      <cdr:x>0.00463</cdr:x>
      <cdr:y>0.00803</cdr:y>
    </cdr:from>
    <cdr:to>
      <cdr:x>0.19676</cdr:x>
      <cdr:y>0.09086</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129" y="38081"/>
          <a:ext cx="1914220" cy="3928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a:effectLst/>
              <a:latin typeface="MS UI Gothic" panose="020B0600070205080204" pitchFamily="50" charset="-128"/>
              <a:ea typeface="MS UI Gothic" panose="020B0600070205080204" pitchFamily="50" charset="-128"/>
              <a:cs typeface="+mn-cs"/>
            </a:rPr>
            <a:t>B2C</a:t>
          </a:r>
          <a:r>
            <a:rPr lang="ja-JP" altLang="ja-JP" sz="1300" b="1" dirty="0">
              <a:effectLst/>
              <a:latin typeface="MS UI Gothic" panose="020B0600070205080204" pitchFamily="50" charset="-128"/>
              <a:ea typeface="MS UI Gothic" panose="020B0600070205080204" pitchFamily="50" charset="-128"/>
              <a:cs typeface="+mn-cs"/>
            </a:rPr>
            <a:t>中心</a:t>
          </a:r>
          <a:endParaRPr lang="ja-JP" altLang="en-US" sz="1300" b="1" dirty="0">
            <a:latin typeface="MS UI Gothic" panose="020B0600070205080204" pitchFamily="50" charset="-128"/>
            <a:ea typeface="MS UI Gothic" panose="020B0600070205080204" pitchFamily="50" charset="-128"/>
          </a:endParaRPr>
        </a:p>
      </cdr:txBody>
    </cdr:sp>
  </cdr:relSizeAnchor>
</c:userShapes>
</file>

<file path=ppt/drawings/drawing136.xml><?xml version="1.0" encoding="utf-8"?>
<c:userShapes xmlns:c="http://schemas.openxmlformats.org/drawingml/2006/chart">
  <cdr:relSizeAnchor xmlns:cdr="http://schemas.openxmlformats.org/drawingml/2006/chartDrawing">
    <cdr:from>
      <cdr:x>0.00463</cdr:x>
      <cdr:y>0.00803</cdr:y>
    </cdr:from>
    <cdr:to>
      <cdr:x>0.19676</cdr:x>
      <cdr:y>0.09217</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4454" y="38080"/>
          <a:ext cx="1844678" cy="3990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B2C</a:t>
          </a:r>
          <a:r>
            <a:rPr lang="ja-JP" altLang="en-US" sz="1300" b="1" dirty="0" err="1">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B2B</a:t>
          </a:r>
          <a:r>
            <a:rPr lang="ja-JP" altLang="en-US" sz="1300" b="1" dirty="0">
              <a:latin typeface="MS UI Gothic" panose="020B0600070205080204" pitchFamily="50" charset="-128"/>
              <a:ea typeface="MS UI Gothic" panose="020B0600070205080204" pitchFamily="50" charset="-128"/>
            </a:rPr>
            <a:t>半々</a:t>
          </a:r>
        </a:p>
      </cdr:txBody>
    </cdr:sp>
  </cdr:relSizeAnchor>
</c:userShapes>
</file>

<file path=ppt/drawings/drawing137.xml><?xml version="1.0" encoding="utf-8"?>
<c:userShapes xmlns:c="http://schemas.openxmlformats.org/drawingml/2006/chart">
  <cdr:relSizeAnchor xmlns:cdr="http://schemas.openxmlformats.org/drawingml/2006/chartDrawing">
    <cdr:from>
      <cdr:x>0.00463</cdr:x>
      <cdr:y>0.00803</cdr:y>
    </cdr:from>
    <cdr:to>
      <cdr:x>0.19676</cdr:x>
      <cdr:y>0.09217</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129" y="38080"/>
          <a:ext cx="1914220" cy="3990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B2B</a:t>
          </a:r>
          <a:r>
            <a:rPr lang="ja-JP" altLang="en-US" sz="1300" b="1" dirty="0">
              <a:latin typeface="MS UI Gothic" panose="020B0600070205080204" pitchFamily="50" charset="-128"/>
              <a:ea typeface="MS UI Gothic" panose="020B0600070205080204" pitchFamily="50" charset="-128"/>
            </a:rPr>
            <a:t>中心</a:t>
          </a:r>
        </a:p>
      </cdr:txBody>
    </cdr:sp>
  </cdr:relSizeAnchor>
</c:userShapes>
</file>

<file path=ppt/drawings/drawing138.xml><?xml version="1.0" encoding="utf-8"?>
<c:userShapes xmlns:c="http://schemas.openxmlformats.org/drawingml/2006/chart">
  <cdr:relSizeAnchor xmlns:cdr="http://schemas.openxmlformats.org/drawingml/2006/chartDrawing">
    <cdr:from>
      <cdr:x>0.00463</cdr:x>
      <cdr:y>0.00803</cdr:y>
    </cdr:from>
    <cdr:to>
      <cdr:x>0.19676</cdr:x>
      <cdr:y>0.07451</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8687" y="42705"/>
          <a:ext cx="2020362" cy="3535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300" b="1" dirty="0">
              <a:latin typeface="MS UI Gothic" panose="020B0600070205080204" pitchFamily="50" charset="-128"/>
              <a:ea typeface="MS UI Gothic" panose="020B0600070205080204" pitchFamily="50" charset="-128"/>
            </a:rPr>
            <a:t>ユーザー企業</a:t>
          </a:r>
        </a:p>
      </cdr:txBody>
    </cdr:sp>
  </cdr:relSizeAnchor>
</c:userShapes>
</file>

<file path=ppt/drawings/drawing139.xml><?xml version="1.0" encoding="utf-8"?>
<c:userShapes xmlns:c="http://schemas.openxmlformats.org/drawingml/2006/chart">
  <cdr:relSizeAnchor xmlns:cdr="http://schemas.openxmlformats.org/drawingml/2006/chartDrawing">
    <cdr:from>
      <cdr:x>0.00463</cdr:x>
      <cdr:y>0.00803</cdr:y>
    </cdr:from>
    <cdr:to>
      <cdr:x>0.19676</cdr:x>
      <cdr:y>0.0919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7020" y="42669"/>
          <a:ext cx="1951196" cy="4456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300" b="1" dirty="0">
              <a:latin typeface="MS UI Gothic" panose="020B0600070205080204" pitchFamily="50" charset="-128"/>
              <a:ea typeface="MS UI Gothic" panose="020B0600070205080204" pitchFamily="50" charset="-128"/>
            </a:rPr>
            <a:t>メーカー企業</a:t>
          </a:r>
        </a:p>
      </cdr:txBody>
    </cdr:sp>
  </cdr:relSizeAnchor>
</c:userShapes>
</file>

<file path=ppt/drawings/drawing14.xml><?xml version="1.0" encoding="utf-8"?>
<c:userShapes xmlns:c="http://schemas.openxmlformats.org/drawingml/2006/chart">
  <cdr:relSizeAnchor xmlns:cdr="http://schemas.openxmlformats.org/drawingml/2006/chartDrawing">
    <cdr:from>
      <cdr:x>0.00463</cdr:x>
      <cdr:y>0.00803</cdr:y>
    </cdr:from>
    <cdr:to>
      <cdr:x>0.19676</cdr:x>
      <cdr:y>0.18525</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9336" y="18790"/>
          <a:ext cx="1632337" cy="4146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B2C</a:t>
          </a:r>
          <a:r>
            <a:rPr lang="ja-JP" altLang="en-US" sz="1300" b="1" dirty="0" err="1">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B2B</a:t>
          </a:r>
          <a:r>
            <a:rPr lang="ja-JP" altLang="en-US" sz="1300" b="1" dirty="0">
              <a:latin typeface="MS UI Gothic" panose="020B0600070205080204" pitchFamily="50" charset="-128"/>
              <a:ea typeface="MS UI Gothic" panose="020B0600070205080204" pitchFamily="50" charset="-128"/>
            </a:rPr>
            <a:t>半々</a:t>
          </a:r>
        </a:p>
      </cdr:txBody>
    </cdr:sp>
  </cdr:relSizeAnchor>
</c:userShapes>
</file>

<file path=ppt/drawings/drawing140.xml><?xml version="1.0" encoding="utf-8"?>
<c:userShapes xmlns:c="http://schemas.openxmlformats.org/drawingml/2006/chart">
  <cdr:relSizeAnchor xmlns:cdr="http://schemas.openxmlformats.org/drawingml/2006/chartDrawing">
    <cdr:from>
      <cdr:x>0.00463</cdr:x>
      <cdr:y>0.00803</cdr:y>
    </cdr:from>
    <cdr:to>
      <cdr:x>0.19676</cdr:x>
      <cdr:y>0.08853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8687" y="42574"/>
          <a:ext cx="2020362" cy="4268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300" b="1">
              <a:latin typeface="MS UI Gothic" panose="020B0600070205080204" pitchFamily="50" charset="-128"/>
              <a:ea typeface="MS UI Gothic" panose="020B0600070205080204" pitchFamily="50" charset="-128"/>
            </a:rPr>
            <a:t>サブシステム提供企業</a:t>
          </a:r>
        </a:p>
      </cdr:txBody>
    </cdr:sp>
  </cdr:relSizeAnchor>
</c:userShapes>
</file>

<file path=ppt/drawings/drawing141.xml><?xml version="1.0" encoding="utf-8"?>
<c:userShapes xmlns:c="http://schemas.openxmlformats.org/drawingml/2006/chart">
  <cdr:relSizeAnchor xmlns:cdr="http://schemas.openxmlformats.org/drawingml/2006/chartDrawing">
    <cdr:from>
      <cdr:x>0.00463</cdr:x>
      <cdr:y>0.00803</cdr:y>
    </cdr:from>
    <cdr:to>
      <cdr:x>0.19676</cdr:x>
      <cdr:y>0.08565</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7020" y="42669"/>
          <a:ext cx="1951196" cy="4124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300" b="1" dirty="0">
              <a:latin typeface="MS UI Gothic" panose="020B0600070205080204" pitchFamily="50" charset="-128"/>
              <a:ea typeface="MS UI Gothic" panose="020B0600070205080204" pitchFamily="50" charset="-128"/>
            </a:rPr>
            <a:t>サービス提供企業</a:t>
          </a:r>
        </a:p>
      </cdr:txBody>
    </cdr:sp>
  </cdr:relSizeAnchor>
</c:userShapes>
</file>

<file path=ppt/drawings/drawing142.xml><?xml version="1.0" encoding="utf-8"?>
<c:userShapes xmlns:c="http://schemas.openxmlformats.org/drawingml/2006/chart">
  <cdr:relSizeAnchor xmlns:cdr="http://schemas.openxmlformats.org/drawingml/2006/chartDrawing">
    <cdr:from>
      <cdr:x>0.00463</cdr:x>
      <cdr:y>0.00803</cdr:y>
    </cdr:from>
    <cdr:to>
      <cdr:x>0.19676</cdr:x>
      <cdr:y>0.16687</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8643" y="18790"/>
          <a:ext cx="2018532" cy="3716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3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20</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drawings/drawing143.xml><?xml version="1.0" encoding="utf-8"?>
<c:userShapes xmlns:c="http://schemas.openxmlformats.org/drawingml/2006/chart">
  <cdr:relSizeAnchor xmlns:cdr="http://schemas.openxmlformats.org/drawingml/2006/chartDrawing">
    <cdr:from>
      <cdr:x>0.00463</cdr:x>
      <cdr:y>0.00803</cdr:y>
    </cdr:from>
    <cdr:to>
      <cdr:x>0.19676</cdr:x>
      <cdr:y>0.18188</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8337" y="18790"/>
          <a:ext cx="2005837" cy="4067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21</a:t>
          </a:r>
          <a:r>
            <a:rPr lang="ja-JP" altLang="en-US" sz="13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100</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drawings/drawing144.xml><?xml version="1.0" encoding="utf-8"?>
<c:userShapes xmlns:c="http://schemas.openxmlformats.org/drawingml/2006/chart">
  <cdr:relSizeAnchor xmlns:cdr="http://schemas.openxmlformats.org/drawingml/2006/chartDrawing">
    <cdr:from>
      <cdr:x>0.00463</cdr:x>
      <cdr:y>0.00803</cdr:y>
    </cdr:from>
    <cdr:to>
      <cdr:x>0.19676</cdr:x>
      <cdr:y>0.16611</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8337" y="18789"/>
          <a:ext cx="2005837" cy="3699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101</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drawings/drawing145.xml><?xml version="1.0" encoding="utf-8"?>
<c:userShapes xmlns:c="http://schemas.openxmlformats.org/drawingml/2006/chart">
  <cdr:relSizeAnchor xmlns:cdr="http://schemas.openxmlformats.org/drawingml/2006/chartDrawing">
    <cdr:from>
      <cdr:x>0.00463</cdr:x>
      <cdr:y>0.00803</cdr:y>
    </cdr:from>
    <cdr:to>
      <cdr:x>0.19676</cdr:x>
      <cdr:y>0.15386</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670" y="18790"/>
          <a:ext cx="1936671" cy="3412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effectLst/>
              <a:latin typeface="MS UI Gothic" panose="020B0600070205080204" pitchFamily="50" charset="-128"/>
              <a:ea typeface="MS UI Gothic" panose="020B0600070205080204" pitchFamily="50" charset="-128"/>
              <a:cs typeface="+mn-cs"/>
            </a:rPr>
            <a:t>B2C</a:t>
          </a:r>
          <a:r>
            <a:rPr lang="ja-JP" altLang="ja-JP" sz="1300" b="1" dirty="0">
              <a:effectLst/>
              <a:latin typeface="MS UI Gothic" panose="020B0600070205080204" pitchFamily="50" charset="-128"/>
              <a:ea typeface="MS UI Gothic" panose="020B0600070205080204" pitchFamily="50" charset="-128"/>
              <a:cs typeface="+mn-cs"/>
            </a:rPr>
            <a:t>中心</a:t>
          </a:r>
          <a:endParaRPr lang="ja-JP" altLang="en-US" sz="1300" b="1" dirty="0">
            <a:latin typeface="MS UI Gothic" panose="020B0600070205080204" pitchFamily="50" charset="-128"/>
            <a:ea typeface="MS UI Gothic" panose="020B0600070205080204" pitchFamily="50" charset="-128"/>
          </a:endParaRPr>
        </a:p>
      </cdr:txBody>
    </cdr:sp>
  </cdr:relSizeAnchor>
</c:userShapes>
</file>

<file path=ppt/drawings/drawing146.xml><?xml version="1.0" encoding="utf-8"?>
<c:userShapes xmlns:c="http://schemas.openxmlformats.org/drawingml/2006/chart">
  <cdr:relSizeAnchor xmlns:cdr="http://schemas.openxmlformats.org/drawingml/2006/chartDrawing">
    <cdr:from>
      <cdr:x>0.00463</cdr:x>
      <cdr:y>0.00803</cdr:y>
    </cdr:from>
    <cdr:to>
      <cdr:x>0.19676</cdr:x>
      <cdr:y>0.17177</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670" y="18790"/>
          <a:ext cx="1936671" cy="3831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B2C</a:t>
          </a:r>
          <a:r>
            <a:rPr lang="ja-JP" altLang="en-US" sz="1300" b="1" dirty="0" err="1">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B2B</a:t>
          </a:r>
          <a:r>
            <a:rPr lang="ja-JP" altLang="en-US" sz="1300" b="1" dirty="0">
              <a:latin typeface="MS UI Gothic" panose="020B0600070205080204" pitchFamily="50" charset="-128"/>
              <a:ea typeface="MS UI Gothic" panose="020B0600070205080204" pitchFamily="50" charset="-128"/>
            </a:rPr>
            <a:t>半々</a:t>
          </a:r>
        </a:p>
      </cdr:txBody>
    </cdr:sp>
  </cdr:relSizeAnchor>
</c:userShapes>
</file>

<file path=ppt/drawings/drawing147.xml><?xml version="1.0" encoding="utf-8"?>
<c:userShapes xmlns:c="http://schemas.openxmlformats.org/drawingml/2006/chart">
  <cdr:relSizeAnchor xmlns:cdr="http://schemas.openxmlformats.org/drawingml/2006/chartDrawing">
    <cdr:from>
      <cdr:x>0.00463</cdr:x>
      <cdr:y>0.00803</cdr:y>
    </cdr:from>
    <cdr:to>
      <cdr:x>0.19676</cdr:x>
      <cdr:y>0.17791</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670" y="18789"/>
          <a:ext cx="1936671" cy="3975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B2B</a:t>
          </a:r>
          <a:r>
            <a:rPr lang="ja-JP" altLang="en-US" sz="1300" b="1" dirty="0">
              <a:latin typeface="MS UI Gothic" panose="020B0600070205080204" pitchFamily="50" charset="-128"/>
              <a:ea typeface="MS UI Gothic" panose="020B0600070205080204" pitchFamily="50" charset="-128"/>
            </a:rPr>
            <a:t>中心</a:t>
          </a:r>
        </a:p>
      </cdr:txBody>
    </cdr:sp>
  </cdr:relSizeAnchor>
</c:userShapes>
</file>

<file path=ppt/drawings/drawing148.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ユーザー企業</a:t>
          </a:r>
        </a:p>
      </cdr:txBody>
    </cdr:sp>
  </cdr:relSizeAnchor>
</c:userShapes>
</file>

<file path=ppt/drawings/drawing149.xml><?xml version="1.0" encoding="utf-8"?>
<c:userShapes xmlns:c="http://schemas.openxmlformats.org/drawingml/2006/chart">
  <cdr:relSizeAnchor xmlns:cdr="http://schemas.openxmlformats.org/drawingml/2006/chartDrawing">
    <cdr:from>
      <cdr:x>0.00463</cdr:x>
      <cdr:y>0.00803</cdr:y>
    </cdr:from>
    <cdr:to>
      <cdr:x>0.19676</cdr:x>
      <cdr:y>0.09467</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5852"/>
          <a:ext cx="1685465" cy="2789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メーカー企業</a:t>
          </a:r>
        </a:p>
      </cdr:txBody>
    </cdr:sp>
  </cdr:relSizeAnchor>
</c:userShapes>
</file>

<file path=ppt/drawings/drawing15.xml><?xml version="1.0" encoding="utf-8"?>
<c:userShapes xmlns:c="http://schemas.openxmlformats.org/drawingml/2006/chart">
  <cdr:relSizeAnchor xmlns:cdr="http://schemas.openxmlformats.org/drawingml/2006/chartDrawing">
    <cdr:from>
      <cdr:x>0.00463</cdr:x>
      <cdr:y>0.00803</cdr:y>
    </cdr:from>
    <cdr:to>
      <cdr:x>0.19676</cdr:x>
      <cdr:y>0.16353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9779" y="18790"/>
          <a:ext cx="1650694" cy="3638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dirty="0">
              <a:latin typeface="MS UI Gothic" panose="020B0600070205080204" pitchFamily="50" charset="-128"/>
              <a:ea typeface="MS UI Gothic" panose="020B0600070205080204" pitchFamily="50" charset="-128"/>
            </a:rPr>
            <a:t>B2B</a:t>
          </a:r>
          <a:r>
            <a:rPr lang="ja-JP" altLang="en-US" sz="1200" b="1" dirty="0">
              <a:latin typeface="MS UI Gothic" panose="020B0600070205080204" pitchFamily="50" charset="-128"/>
              <a:ea typeface="MS UI Gothic" panose="020B0600070205080204" pitchFamily="50" charset="-128"/>
            </a:rPr>
            <a:t>中心</a:t>
          </a:r>
        </a:p>
      </cdr:txBody>
    </cdr:sp>
  </cdr:relSizeAnchor>
</c:userShapes>
</file>

<file path=ppt/drawings/drawing150.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サブシステム提供企業</a:t>
          </a:r>
        </a:p>
      </cdr:txBody>
    </cdr:sp>
  </cdr:relSizeAnchor>
</c:userShapes>
</file>

<file path=ppt/drawings/drawing151.xml><?xml version="1.0" encoding="utf-8"?>
<c:userShapes xmlns:c="http://schemas.openxmlformats.org/drawingml/2006/chart">
  <cdr:relSizeAnchor xmlns:cdr="http://schemas.openxmlformats.org/drawingml/2006/chartDrawing">
    <cdr:from>
      <cdr:x>0.00463</cdr:x>
      <cdr:y>0.00803</cdr:y>
    </cdr:from>
    <cdr:to>
      <cdr:x>0.19676</cdr:x>
      <cdr:y>0.09467</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5852"/>
          <a:ext cx="1685465" cy="2789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サービス提供企業</a:t>
          </a:r>
        </a:p>
      </cdr:txBody>
    </cdr:sp>
  </cdr:relSizeAnchor>
</c:userShapes>
</file>

<file path=ppt/drawings/drawing152.xml><?xml version="1.0" encoding="utf-8"?>
<c:userShapes xmlns:c="http://schemas.openxmlformats.org/drawingml/2006/chart">
  <cdr:relSizeAnchor xmlns:cdr="http://schemas.openxmlformats.org/drawingml/2006/chartDrawing">
    <cdr:from>
      <cdr:x>0.00163</cdr:x>
      <cdr:y>0</cdr:y>
    </cdr:from>
    <cdr:to>
      <cdr:x>0.15767</cdr:x>
      <cdr:y>0.06987</cdr:y>
    </cdr:to>
    <cdr:sp macro="" textlink="">
      <cdr:nvSpPr>
        <cdr:cNvPr id="2" name="テキスト ボックス 1"/>
        <cdr:cNvSpPr txBox="1"/>
      </cdr:nvSpPr>
      <cdr:spPr>
        <a:xfrm xmlns:a="http://schemas.openxmlformats.org/drawingml/2006/main">
          <a:off x="9525" y="0"/>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b="1"/>
            <a:t>【</a:t>
          </a:r>
          <a:r>
            <a:rPr lang="ja-JP" altLang="en-US" sz="1100" b="1"/>
            <a:t>要素技術</a:t>
          </a:r>
          <a:r>
            <a:rPr lang="en-US" altLang="ja-JP" sz="1100" b="1"/>
            <a:t>】</a:t>
          </a:r>
          <a:endParaRPr lang="ja-JP" altLang="en-US" sz="1100" b="1"/>
        </a:p>
      </cdr:txBody>
    </cdr:sp>
  </cdr:relSizeAnchor>
</c:userShapes>
</file>

<file path=ppt/drawings/drawing153.xml><?xml version="1.0" encoding="utf-8"?>
<c:userShapes xmlns:c="http://schemas.openxmlformats.org/drawingml/2006/chart">
  <cdr:relSizeAnchor xmlns:cdr="http://schemas.openxmlformats.org/drawingml/2006/chartDrawing">
    <cdr:from>
      <cdr:x>0.00163</cdr:x>
      <cdr:y>0</cdr:y>
    </cdr:from>
    <cdr:to>
      <cdr:x>0.15767</cdr:x>
      <cdr:y>0.18493</cdr:y>
    </cdr:to>
    <cdr:sp macro="" textlink="">
      <cdr:nvSpPr>
        <cdr:cNvPr id="2" name="テキスト ボックス 1"/>
        <cdr:cNvSpPr txBox="1"/>
      </cdr:nvSpPr>
      <cdr:spPr>
        <a:xfrm xmlns:a="http://schemas.openxmlformats.org/drawingml/2006/main">
          <a:off x="9551" y="0"/>
          <a:ext cx="914361" cy="257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b="1"/>
            <a:t>【</a:t>
          </a:r>
          <a:r>
            <a:rPr lang="ja-JP" altLang="en-US" sz="1100" b="1"/>
            <a:t>開発技術</a:t>
          </a:r>
          <a:r>
            <a:rPr lang="en-US" altLang="ja-JP" sz="1100" b="1"/>
            <a:t>】</a:t>
          </a:r>
          <a:endParaRPr lang="ja-JP" altLang="en-US" sz="1100" b="1"/>
        </a:p>
      </cdr:txBody>
    </cdr:sp>
  </cdr:relSizeAnchor>
</c:userShapes>
</file>

<file path=ppt/drawings/drawing154.xml><?xml version="1.0" encoding="utf-8"?>
<c:userShapes xmlns:c="http://schemas.openxmlformats.org/drawingml/2006/chart">
  <cdr:relSizeAnchor xmlns:cdr="http://schemas.openxmlformats.org/drawingml/2006/chartDrawing">
    <cdr:from>
      <cdr:x>0.00163</cdr:x>
      <cdr:y>0</cdr:y>
    </cdr:from>
    <cdr:to>
      <cdr:x>0.15767</cdr:x>
      <cdr:y>0.06987</cdr:y>
    </cdr:to>
    <cdr:sp macro="" textlink="">
      <cdr:nvSpPr>
        <cdr:cNvPr id="2" name="テキスト ボックス 1"/>
        <cdr:cNvSpPr txBox="1"/>
      </cdr:nvSpPr>
      <cdr:spPr>
        <a:xfrm xmlns:a="http://schemas.openxmlformats.org/drawingml/2006/main">
          <a:off x="9525" y="0"/>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b="1"/>
            <a:t>【</a:t>
          </a:r>
          <a:r>
            <a:rPr lang="ja-JP" altLang="en-US" sz="1100" b="1"/>
            <a:t>要素技術</a:t>
          </a:r>
          <a:r>
            <a:rPr lang="en-US" altLang="ja-JP" sz="1100" b="1"/>
            <a:t>】</a:t>
          </a:r>
          <a:endParaRPr lang="ja-JP" altLang="en-US" sz="1100" b="1"/>
        </a:p>
      </cdr:txBody>
    </cdr:sp>
  </cdr:relSizeAnchor>
</c:userShapes>
</file>

<file path=ppt/drawings/drawing155.xml><?xml version="1.0" encoding="utf-8"?>
<c:userShapes xmlns:c="http://schemas.openxmlformats.org/drawingml/2006/chart">
  <cdr:relSizeAnchor xmlns:cdr="http://schemas.openxmlformats.org/drawingml/2006/chartDrawing">
    <cdr:from>
      <cdr:x>0.00163</cdr:x>
      <cdr:y>0</cdr:y>
    </cdr:from>
    <cdr:to>
      <cdr:x>0.15767</cdr:x>
      <cdr:y>0.18493</cdr:y>
    </cdr:to>
    <cdr:sp macro="" textlink="">
      <cdr:nvSpPr>
        <cdr:cNvPr id="2" name="テキスト ボックス 1"/>
        <cdr:cNvSpPr txBox="1"/>
      </cdr:nvSpPr>
      <cdr:spPr>
        <a:xfrm xmlns:a="http://schemas.openxmlformats.org/drawingml/2006/main">
          <a:off x="9551" y="0"/>
          <a:ext cx="914361" cy="257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b="1"/>
            <a:t>【</a:t>
          </a:r>
          <a:r>
            <a:rPr lang="ja-JP" altLang="en-US" sz="1100" b="1"/>
            <a:t>開発技術</a:t>
          </a:r>
          <a:r>
            <a:rPr lang="en-US" altLang="ja-JP" sz="1100" b="1"/>
            <a:t>】</a:t>
          </a:r>
          <a:endParaRPr lang="ja-JP" altLang="en-US" sz="1100" b="1"/>
        </a:p>
      </cdr:txBody>
    </cdr:sp>
  </cdr:relSizeAnchor>
</c:userShapes>
</file>

<file path=ppt/drawings/drawing156.xml><?xml version="1.0" encoding="utf-8"?>
<c:userShapes xmlns:c="http://schemas.openxmlformats.org/drawingml/2006/chart">
  <cdr:relSizeAnchor xmlns:cdr="http://schemas.openxmlformats.org/drawingml/2006/chartDrawing">
    <cdr:from>
      <cdr:x>0.00163</cdr:x>
      <cdr:y>0</cdr:y>
    </cdr:from>
    <cdr:to>
      <cdr:x>0.15767</cdr:x>
      <cdr:y>0.06987</cdr:y>
    </cdr:to>
    <cdr:sp macro="" textlink="">
      <cdr:nvSpPr>
        <cdr:cNvPr id="2" name="テキスト ボックス 1"/>
        <cdr:cNvSpPr txBox="1"/>
      </cdr:nvSpPr>
      <cdr:spPr>
        <a:xfrm xmlns:a="http://schemas.openxmlformats.org/drawingml/2006/main">
          <a:off x="9525" y="0"/>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b="1"/>
            <a:t>【</a:t>
          </a:r>
          <a:r>
            <a:rPr lang="ja-JP" altLang="en-US" sz="1100" b="1"/>
            <a:t>要素技術</a:t>
          </a:r>
          <a:r>
            <a:rPr lang="en-US" altLang="ja-JP" sz="1100" b="1"/>
            <a:t>】</a:t>
          </a:r>
          <a:endParaRPr lang="ja-JP" altLang="en-US" sz="1100" b="1"/>
        </a:p>
      </cdr:txBody>
    </cdr:sp>
  </cdr:relSizeAnchor>
</c:userShapes>
</file>

<file path=ppt/drawings/drawing157.xml><?xml version="1.0" encoding="utf-8"?>
<c:userShapes xmlns:c="http://schemas.openxmlformats.org/drawingml/2006/chart">
  <cdr:relSizeAnchor xmlns:cdr="http://schemas.openxmlformats.org/drawingml/2006/chartDrawing">
    <cdr:from>
      <cdr:x>0.00163</cdr:x>
      <cdr:y>0</cdr:y>
    </cdr:from>
    <cdr:to>
      <cdr:x>0.15767</cdr:x>
      <cdr:y>0.18493</cdr:y>
    </cdr:to>
    <cdr:sp macro="" textlink="">
      <cdr:nvSpPr>
        <cdr:cNvPr id="2" name="テキスト ボックス 1"/>
        <cdr:cNvSpPr txBox="1"/>
      </cdr:nvSpPr>
      <cdr:spPr>
        <a:xfrm xmlns:a="http://schemas.openxmlformats.org/drawingml/2006/main">
          <a:off x="9551" y="0"/>
          <a:ext cx="914361" cy="257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b="1"/>
            <a:t>【</a:t>
          </a:r>
          <a:r>
            <a:rPr lang="ja-JP" altLang="en-US" sz="1100" b="1"/>
            <a:t>開発技術</a:t>
          </a:r>
          <a:r>
            <a:rPr lang="en-US" altLang="ja-JP" sz="1100" b="1"/>
            <a:t>】</a:t>
          </a:r>
          <a:endParaRPr lang="ja-JP" altLang="en-US" sz="1100" b="1"/>
        </a:p>
      </cdr:txBody>
    </cdr:sp>
  </cdr:relSizeAnchor>
</c:userShapes>
</file>

<file path=ppt/drawings/drawing158.xml><?xml version="1.0" encoding="utf-8"?>
<c:userShapes xmlns:c="http://schemas.openxmlformats.org/drawingml/2006/chart">
  <cdr:relSizeAnchor xmlns:cdr="http://schemas.openxmlformats.org/drawingml/2006/chartDrawing">
    <cdr:from>
      <cdr:x>0.00433</cdr:x>
      <cdr:y>0.00128</cdr:y>
    </cdr:from>
    <cdr:to>
      <cdr:x>0.20752</cdr:x>
      <cdr:y>0.04847</cdr:y>
    </cdr:to>
    <cdr:sp macro="" textlink="">
      <cdr:nvSpPr>
        <cdr:cNvPr id="3" name="テキスト ボックス 2"/>
        <cdr:cNvSpPr txBox="1"/>
      </cdr:nvSpPr>
      <cdr:spPr>
        <a:xfrm xmlns:a="http://schemas.openxmlformats.org/drawingml/2006/main">
          <a:off x="39748" y="10153"/>
          <a:ext cx="1865252" cy="3743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必要な技術（要素技術）</a:t>
          </a:r>
        </a:p>
      </cdr:txBody>
    </cdr:sp>
  </cdr:relSizeAnchor>
</c:userShapes>
</file>

<file path=ppt/drawings/drawing159.xml><?xml version="1.0" encoding="utf-8"?>
<c:userShapes xmlns:c="http://schemas.openxmlformats.org/drawingml/2006/chart">
  <cdr:relSizeAnchor xmlns:cdr="http://schemas.openxmlformats.org/drawingml/2006/chartDrawing">
    <cdr:from>
      <cdr:x>0.00433</cdr:x>
      <cdr:y>0.00128</cdr:y>
    </cdr:from>
    <cdr:to>
      <cdr:x>0.20752</cdr:x>
      <cdr:y>0.22629</cdr:y>
    </cdr:to>
    <cdr:sp macro="" textlink="">
      <cdr:nvSpPr>
        <cdr:cNvPr id="3" name="テキスト ボックス 2"/>
        <cdr:cNvSpPr txBox="1"/>
      </cdr:nvSpPr>
      <cdr:spPr>
        <a:xfrm xmlns:a="http://schemas.openxmlformats.org/drawingml/2006/main">
          <a:off x="47961" y="1927"/>
          <a:ext cx="2250602" cy="3389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必要な技術（開発技術）</a:t>
          </a:r>
        </a:p>
      </cdr:txBody>
    </cdr:sp>
  </cdr:relSizeAnchor>
</c:userShapes>
</file>

<file path=ppt/drawings/drawing16.xml><?xml version="1.0" encoding="utf-8"?>
<c:userShapes xmlns:c="http://schemas.openxmlformats.org/drawingml/2006/chart">
  <cdr:relSizeAnchor xmlns:cdr="http://schemas.openxmlformats.org/drawingml/2006/chartDrawing">
    <cdr:from>
      <cdr:x>0.00463</cdr:x>
      <cdr:y>0.00803</cdr:y>
    </cdr:from>
    <cdr:to>
      <cdr:x>0.19676</cdr:x>
      <cdr:y>0.12496</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28336" y="26017"/>
          <a:ext cx="1175835" cy="3788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メーカー企業</a:t>
          </a:r>
        </a:p>
      </cdr:txBody>
    </cdr:sp>
  </cdr:relSizeAnchor>
</c:userShapes>
</file>

<file path=ppt/drawings/drawing160.xml><?xml version="1.0" encoding="utf-8"?>
<c:userShapes xmlns:c="http://schemas.openxmlformats.org/drawingml/2006/chart">
  <cdr:relSizeAnchor xmlns:cdr="http://schemas.openxmlformats.org/drawingml/2006/chartDrawing">
    <cdr:from>
      <cdr:x>0.00433</cdr:x>
      <cdr:y>0.00128</cdr:y>
    </cdr:from>
    <cdr:to>
      <cdr:x>0.20752</cdr:x>
      <cdr:y>0.04847</cdr:y>
    </cdr:to>
    <cdr:sp macro="" textlink="">
      <cdr:nvSpPr>
        <cdr:cNvPr id="3" name="テキスト ボックス 2"/>
        <cdr:cNvSpPr txBox="1"/>
      </cdr:nvSpPr>
      <cdr:spPr>
        <a:xfrm xmlns:a="http://schemas.openxmlformats.org/drawingml/2006/main">
          <a:off x="39748" y="10153"/>
          <a:ext cx="1865252" cy="3743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強味としている技術（要素技術）</a:t>
          </a:r>
        </a:p>
      </cdr:txBody>
    </cdr:sp>
  </cdr:relSizeAnchor>
  <cdr:relSizeAnchor xmlns:cdr="http://schemas.openxmlformats.org/drawingml/2006/chartDrawing">
    <cdr:from>
      <cdr:x>0.00433</cdr:x>
      <cdr:y>0.11594</cdr:y>
    </cdr:from>
    <cdr:to>
      <cdr:x>0.20752</cdr:x>
      <cdr:y>0.2336</cdr:y>
    </cdr:to>
    <cdr:sp macro="" textlink="">
      <cdr:nvSpPr>
        <cdr:cNvPr id="2" name="テキスト ボックス 2">
          <a:extLst xmlns:a="http://schemas.openxmlformats.org/drawingml/2006/main">
            <a:ext uri="{FF2B5EF4-FFF2-40B4-BE49-F238E27FC236}">
              <a16:creationId xmlns:a16="http://schemas.microsoft.com/office/drawing/2014/main" id="{2B9C6EA2-9C6E-1CC3-4D38-3E17C1F6F2CA}"/>
            </a:ext>
          </a:extLst>
        </cdr:cNvPr>
        <cdr:cNvSpPr txBox="1"/>
      </cdr:nvSpPr>
      <cdr:spPr>
        <a:xfrm xmlns:a="http://schemas.openxmlformats.org/drawingml/2006/main">
          <a:off x="47705" y="581114"/>
          <a:ext cx="2238589" cy="5897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200" b="1" dirty="0">
            <a:latin typeface="MS UI Gothic" panose="020B0600070205080204" pitchFamily="50" charset="-128"/>
            <a:ea typeface="MS UI Gothic" panose="020B0600070205080204" pitchFamily="50" charset="-128"/>
          </a:endParaRPr>
        </a:p>
      </cdr:txBody>
    </cdr:sp>
  </cdr:relSizeAnchor>
  <cdr:relSizeAnchor xmlns:cdr="http://schemas.openxmlformats.org/drawingml/2006/chartDrawing">
    <cdr:from>
      <cdr:x>0.00433</cdr:x>
      <cdr:y>0.11594</cdr:y>
    </cdr:from>
    <cdr:to>
      <cdr:x>0.20752</cdr:x>
      <cdr:y>0.20187</cdr:y>
    </cdr:to>
    <cdr:sp macro="" textlink="">
      <cdr:nvSpPr>
        <cdr:cNvPr id="4" name="テキスト ボックス 2">
          <a:extLst xmlns:a="http://schemas.openxmlformats.org/drawingml/2006/main">
            <a:ext uri="{FF2B5EF4-FFF2-40B4-BE49-F238E27FC236}">
              <a16:creationId xmlns:a16="http://schemas.microsoft.com/office/drawing/2014/main" id="{8ED41F0A-50DF-8883-BB15-3270958218D3}"/>
            </a:ext>
          </a:extLst>
        </cdr:cNvPr>
        <cdr:cNvSpPr txBox="1"/>
      </cdr:nvSpPr>
      <cdr:spPr>
        <a:xfrm xmlns:a="http://schemas.openxmlformats.org/drawingml/2006/main">
          <a:off x="47705" y="581114"/>
          <a:ext cx="2238589" cy="4306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161.xml><?xml version="1.0" encoding="utf-8"?>
<c:userShapes xmlns:c="http://schemas.openxmlformats.org/drawingml/2006/chart">
  <cdr:relSizeAnchor xmlns:cdr="http://schemas.openxmlformats.org/drawingml/2006/chartDrawing">
    <cdr:from>
      <cdr:x>0.00433</cdr:x>
      <cdr:y>0.00128</cdr:y>
    </cdr:from>
    <cdr:to>
      <cdr:x>0.20752</cdr:x>
      <cdr:y>0.18752</cdr:y>
    </cdr:to>
    <cdr:sp macro="" textlink="">
      <cdr:nvSpPr>
        <cdr:cNvPr id="3" name="テキスト ボックス 2"/>
        <cdr:cNvSpPr txBox="1"/>
      </cdr:nvSpPr>
      <cdr:spPr>
        <a:xfrm xmlns:a="http://schemas.openxmlformats.org/drawingml/2006/main">
          <a:off x="47705" y="1919"/>
          <a:ext cx="2238589" cy="2792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強味としている技術（開発技術）</a:t>
          </a:r>
        </a:p>
      </cdr:txBody>
    </cdr:sp>
  </cdr:relSizeAnchor>
</c:userShapes>
</file>

<file path=ppt/drawings/drawing162.xml><?xml version="1.0" encoding="utf-8"?>
<c:userShapes xmlns:c="http://schemas.openxmlformats.org/drawingml/2006/chart">
  <cdr:relSizeAnchor xmlns:cdr="http://schemas.openxmlformats.org/drawingml/2006/chartDrawing">
    <cdr:from>
      <cdr:x>0.00433</cdr:x>
      <cdr:y>0.00128</cdr:y>
    </cdr:from>
    <cdr:to>
      <cdr:x>0.20752</cdr:x>
      <cdr:y>0.04847</cdr:y>
    </cdr:to>
    <cdr:sp macro="" textlink="">
      <cdr:nvSpPr>
        <cdr:cNvPr id="3" name="テキスト ボックス 2"/>
        <cdr:cNvSpPr txBox="1"/>
      </cdr:nvSpPr>
      <cdr:spPr>
        <a:xfrm xmlns:a="http://schemas.openxmlformats.org/drawingml/2006/main">
          <a:off x="39748" y="10153"/>
          <a:ext cx="1865252" cy="3743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将来獲得したい技術（要素技術）</a:t>
          </a:r>
        </a:p>
      </cdr:txBody>
    </cdr:sp>
  </cdr:relSizeAnchor>
</c:userShapes>
</file>

<file path=ppt/drawings/drawing163.xml><?xml version="1.0" encoding="utf-8"?>
<c:userShapes xmlns:c="http://schemas.openxmlformats.org/drawingml/2006/chart">
  <cdr:relSizeAnchor xmlns:cdr="http://schemas.openxmlformats.org/drawingml/2006/chartDrawing">
    <cdr:from>
      <cdr:x>0.00433</cdr:x>
      <cdr:y>0.00128</cdr:y>
    </cdr:from>
    <cdr:to>
      <cdr:x>0.20752</cdr:x>
      <cdr:y>0.21917</cdr:y>
    </cdr:to>
    <cdr:sp macro="" textlink="">
      <cdr:nvSpPr>
        <cdr:cNvPr id="3" name="テキスト ボックス 2"/>
        <cdr:cNvSpPr txBox="1"/>
      </cdr:nvSpPr>
      <cdr:spPr>
        <a:xfrm xmlns:a="http://schemas.openxmlformats.org/drawingml/2006/main">
          <a:off x="39922" y="1992"/>
          <a:ext cx="1873395" cy="3390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将来獲得したい技術（開発技術）</a:t>
          </a:r>
        </a:p>
      </cdr:txBody>
    </cdr:sp>
  </cdr:relSizeAnchor>
</c:userShapes>
</file>

<file path=ppt/drawings/drawing164.xml><?xml version="1.0" encoding="utf-8"?>
<c:userShapes xmlns:c="http://schemas.openxmlformats.org/drawingml/2006/chart">
  <cdr:relSizeAnchor xmlns:cdr="http://schemas.openxmlformats.org/drawingml/2006/chartDrawing">
    <cdr:from>
      <cdr:x>0.00433</cdr:x>
      <cdr:y>0.00128</cdr:y>
    </cdr:from>
    <cdr:to>
      <cdr:x>0.15584</cdr:x>
      <cdr:y>0.04847</cdr:y>
    </cdr:to>
    <cdr:sp macro="" textlink="">
      <cdr:nvSpPr>
        <cdr:cNvPr id="3" name="テキスト ボックス 2"/>
        <cdr:cNvSpPr txBox="1"/>
      </cdr:nvSpPr>
      <cdr:spPr>
        <a:xfrm xmlns:a="http://schemas.openxmlformats.org/drawingml/2006/main">
          <a:off x="38100" y="9526"/>
          <a:ext cx="1333500" cy="3524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必要なハードウェア</a:t>
          </a:r>
        </a:p>
      </cdr:txBody>
    </cdr:sp>
  </cdr:relSizeAnchor>
</c:userShapes>
</file>

<file path=ppt/drawings/drawing165.xml><?xml version="1.0" encoding="utf-8"?>
<c:userShapes xmlns:c="http://schemas.openxmlformats.org/drawingml/2006/chart">
  <cdr:relSizeAnchor xmlns:cdr="http://schemas.openxmlformats.org/drawingml/2006/chartDrawing">
    <cdr:from>
      <cdr:x>0.00577</cdr:x>
      <cdr:y>0.0068</cdr:y>
    </cdr:from>
    <cdr:to>
      <cdr:x>0.15729</cdr:x>
      <cdr:y>0.054</cdr:y>
    </cdr:to>
    <cdr:sp macro="" textlink="">
      <cdr:nvSpPr>
        <cdr:cNvPr id="2" name="テキスト ボックス 1"/>
        <cdr:cNvSpPr txBox="1"/>
      </cdr:nvSpPr>
      <cdr:spPr>
        <a:xfrm xmlns:a="http://schemas.openxmlformats.org/drawingml/2006/main">
          <a:off x="50800" y="50800"/>
          <a:ext cx="1333500" cy="3524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200" b="1">
              <a:latin typeface="MS UI Gothic" panose="020B0600070205080204" pitchFamily="50" charset="-128"/>
              <a:ea typeface="MS UI Gothic" panose="020B0600070205080204" pitchFamily="50" charset="-128"/>
            </a:rPr>
            <a:t>強みとしているハードウェア</a:t>
          </a:r>
        </a:p>
      </cdr:txBody>
    </cdr:sp>
  </cdr:relSizeAnchor>
</c:userShapes>
</file>

<file path=ppt/drawings/drawing166.xml><?xml version="1.0" encoding="utf-8"?>
<c:userShapes xmlns:c="http://schemas.openxmlformats.org/drawingml/2006/chart">
  <cdr:relSizeAnchor xmlns:cdr="http://schemas.openxmlformats.org/drawingml/2006/chartDrawing">
    <cdr:from>
      <cdr:x>0.00577</cdr:x>
      <cdr:y>0.0068</cdr:y>
    </cdr:from>
    <cdr:to>
      <cdr:x>0.15729</cdr:x>
      <cdr:y>0.054</cdr:y>
    </cdr:to>
    <cdr:sp macro="" textlink="">
      <cdr:nvSpPr>
        <cdr:cNvPr id="2" name="テキスト ボックス 1"/>
        <cdr:cNvSpPr txBox="1"/>
      </cdr:nvSpPr>
      <cdr:spPr>
        <a:xfrm xmlns:a="http://schemas.openxmlformats.org/drawingml/2006/main">
          <a:off x="50800" y="50800"/>
          <a:ext cx="1333500" cy="3524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200" b="1">
              <a:latin typeface="MS UI Gothic" panose="020B0600070205080204" pitchFamily="50" charset="-128"/>
              <a:ea typeface="MS UI Gothic" panose="020B0600070205080204" pitchFamily="50" charset="-128"/>
            </a:rPr>
            <a:t>強化／採用したいハードウェア</a:t>
          </a:r>
        </a:p>
      </cdr:txBody>
    </cdr:sp>
  </cdr:relSizeAnchor>
</c:userShapes>
</file>

<file path=ppt/drawings/drawing167.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ユーザー企業</a:t>
          </a:r>
        </a:p>
      </cdr:txBody>
    </cdr:sp>
  </cdr:relSizeAnchor>
</c:userShapes>
</file>

<file path=ppt/drawings/drawing168.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メーカー企業</a:t>
          </a:r>
        </a:p>
      </cdr:txBody>
    </cdr:sp>
  </cdr:relSizeAnchor>
</c:userShapes>
</file>

<file path=ppt/drawings/drawing169.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サブシステム提供企業</a:t>
          </a:r>
        </a:p>
      </cdr:txBody>
    </cdr:sp>
  </cdr:relSizeAnchor>
</c:userShapes>
</file>

<file path=ppt/drawings/drawing17.xml><?xml version="1.0" encoding="utf-8"?>
<c:userShapes xmlns:c="http://schemas.openxmlformats.org/drawingml/2006/chart">
  <cdr:relSizeAnchor xmlns:cdr="http://schemas.openxmlformats.org/drawingml/2006/chartDrawing">
    <cdr:from>
      <cdr:x>0.00463</cdr:x>
      <cdr:y>0.00803</cdr:y>
    </cdr:from>
    <cdr:to>
      <cdr:x>0.19676</cdr:x>
      <cdr:y>0.10485</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28336" y="26017"/>
          <a:ext cx="1175835" cy="3136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サブシステム提供企業</a:t>
          </a:r>
        </a:p>
      </cdr:txBody>
    </cdr:sp>
  </cdr:relSizeAnchor>
</c:userShapes>
</file>

<file path=ppt/drawings/drawing170.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サービス提供企業</a:t>
          </a:r>
        </a:p>
      </cdr:txBody>
    </cdr:sp>
  </cdr:relSizeAnchor>
</c:userShapes>
</file>

<file path=ppt/drawings/drawing171.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ユーザー企業</a:t>
          </a:r>
        </a:p>
      </cdr:txBody>
    </cdr:sp>
  </cdr:relSizeAnchor>
</c:userShapes>
</file>

<file path=ppt/drawings/drawing172.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メーカー企業</a:t>
          </a:r>
        </a:p>
      </cdr:txBody>
    </cdr:sp>
  </cdr:relSizeAnchor>
</c:userShapes>
</file>

<file path=ppt/drawings/drawing173.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サブシステム提供企業</a:t>
          </a:r>
        </a:p>
      </cdr:txBody>
    </cdr:sp>
  </cdr:relSizeAnchor>
</c:userShapes>
</file>

<file path=ppt/drawings/drawing174.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サービス提供企業</a:t>
          </a:r>
        </a:p>
      </cdr:txBody>
    </cdr:sp>
  </cdr:relSizeAnchor>
</c:userShapes>
</file>

<file path=ppt/drawings/drawing175.xml><?xml version="1.0" encoding="utf-8"?>
<c:userShapes xmlns:c="http://schemas.openxmlformats.org/drawingml/2006/chart">
  <cdr:relSizeAnchor xmlns:cdr="http://schemas.openxmlformats.org/drawingml/2006/chartDrawing">
    <cdr:from>
      <cdr:x>0.00463</cdr:x>
      <cdr:y>0.00803</cdr:y>
    </cdr:from>
    <cdr:to>
      <cdr:x>0.19676</cdr:x>
      <cdr:y>0.17811</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3337" y="13876"/>
          <a:ext cx="1798337" cy="2939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ユーザー企業</a:t>
          </a:r>
        </a:p>
      </cdr:txBody>
    </cdr:sp>
  </cdr:relSizeAnchor>
</c:userShapes>
</file>

<file path=ppt/drawings/drawing176.xml><?xml version="1.0" encoding="utf-8"?>
<c:userShapes xmlns:c="http://schemas.openxmlformats.org/drawingml/2006/chart">
  <cdr:relSizeAnchor xmlns:cdr="http://schemas.openxmlformats.org/drawingml/2006/chartDrawing">
    <cdr:from>
      <cdr:x>0.00463</cdr:x>
      <cdr:y>0.00803</cdr:y>
    </cdr:from>
    <cdr:to>
      <cdr:x>0.19676</cdr:x>
      <cdr:y>0.22716</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3337" y="13876"/>
          <a:ext cx="1798337" cy="3786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メーカー企業</a:t>
          </a:r>
        </a:p>
      </cdr:txBody>
    </cdr:sp>
  </cdr:relSizeAnchor>
</c:userShapes>
</file>

<file path=ppt/drawings/drawing177.xml><?xml version="1.0" encoding="utf-8"?>
<c:userShapes xmlns:c="http://schemas.openxmlformats.org/drawingml/2006/chart">
  <cdr:relSizeAnchor xmlns:cdr="http://schemas.openxmlformats.org/drawingml/2006/chartDrawing">
    <cdr:from>
      <cdr:x>0.00463</cdr:x>
      <cdr:y>0.00803</cdr:y>
    </cdr:from>
    <cdr:to>
      <cdr:x>0.19676</cdr:x>
      <cdr:y>0.21572</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3337" y="13876"/>
          <a:ext cx="1798337" cy="3588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サブシステム提供企業</a:t>
          </a:r>
        </a:p>
      </cdr:txBody>
    </cdr:sp>
  </cdr:relSizeAnchor>
</c:userShapes>
</file>

<file path=ppt/drawings/drawing178.xml><?xml version="1.0" encoding="utf-8"?>
<c:userShapes xmlns:c="http://schemas.openxmlformats.org/drawingml/2006/chart">
  <cdr:relSizeAnchor xmlns:cdr="http://schemas.openxmlformats.org/drawingml/2006/chartDrawing">
    <cdr:from>
      <cdr:x>0.00463</cdr:x>
      <cdr:y>0.00803</cdr:y>
    </cdr:from>
    <cdr:to>
      <cdr:x>0.19676</cdr:x>
      <cdr:y>0.20428</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3337" y="13876"/>
          <a:ext cx="1798337" cy="3391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サービス提供企業</a:t>
          </a:r>
        </a:p>
      </cdr:txBody>
    </cdr:sp>
  </cdr:relSizeAnchor>
</c:userShapes>
</file>

<file path=ppt/drawings/drawing179.xml><?xml version="1.0" encoding="utf-8"?>
<c:userShapes xmlns:c="http://schemas.openxmlformats.org/drawingml/2006/chart">
  <cdr:relSizeAnchor xmlns:cdr="http://schemas.openxmlformats.org/drawingml/2006/chartDrawing">
    <cdr:from>
      <cdr:x>0.00577</cdr:x>
      <cdr:y>0.0068</cdr:y>
    </cdr:from>
    <cdr:to>
      <cdr:x>0.45022</cdr:x>
      <cdr:y>0.03766</cdr:y>
    </cdr:to>
    <cdr:sp macro="" textlink="">
      <cdr:nvSpPr>
        <cdr:cNvPr id="2" name="テキスト ボックス 1"/>
        <cdr:cNvSpPr txBox="1"/>
      </cdr:nvSpPr>
      <cdr:spPr>
        <a:xfrm xmlns:a="http://schemas.openxmlformats.org/drawingml/2006/main">
          <a:off x="50782" y="30960"/>
          <a:ext cx="3911618" cy="14049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b="1">
              <a:latin typeface="MS UI Gothic" panose="020B0600070205080204" pitchFamily="50" charset="-128"/>
              <a:ea typeface="MS UI Gothic" panose="020B0600070205080204" pitchFamily="50" charset="-128"/>
            </a:rPr>
            <a:t>Q25 </a:t>
          </a:r>
          <a:r>
            <a:rPr lang="ja-JP" altLang="en-US" sz="1200" b="1">
              <a:latin typeface="MS UI Gothic" panose="020B0600070205080204" pitchFamily="50" charset="-128"/>
              <a:ea typeface="MS UI Gothic" panose="020B0600070205080204" pitchFamily="50" charset="-128"/>
            </a:rPr>
            <a:t>選択肢が </a:t>
          </a:r>
          <a:r>
            <a:rPr lang="en-US" altLang="ja-JP" sz="1200" b="1">
              <a:latin typeface="MS UI Gothic" panose="020B0600070205080204" pitchFamily="50" charset="-128"/>
              <a:ea typeface="MS UI Gothic" panose="020B0600070205080204" pitchFamily="50" charset="-128"/>
            </a:rPr>
            <a:t>1.</a:t>
          </a:r>
          <a:r>
            <a:rPr lang="ja-JP" altLang="en-US" sz="1200" b="1">
              <a:latin typeface="MS UI Gothic" panose="020B0600070205080204" pitchFamily="50" charset="-128"/>
              <a:ea typeface="MS UI Gothic" panose="020B0600070205080204" pitchFamily="50" charset="-128"/>
            </a:rPr>
            <a:t>当てはまる、</a:t>
          </a:r>
          <a:r>
            <a:rPr lang="en-US" altLang="ja-JP" sz="1200" b="1">
              <a:latin typeface="MS UI Gothic" panose="020B0600070205080204" pitchFamily="50" charset="-128"/>
              <a:ea typeface="MS UI Gothic" panose="020B0600070205080204" pitchFamily="50" charset="-128"/>
            </a:rPr>
            <a:t>2.</a:t>
          </a:r>
          <a:r>
            <a:rPr lang="ja-JP" altLang="en-US" sz="1200" b="1">
              <a:latin typeface="MS UI Gothic" panose="020B0600070205080204" pitchFamily="50" charset="-128"/>
              <a:ea typeface="MS UI Gothic" panose="020B0600070205080204" pitchFamily="50" charset="-128"/>
            </a:rPr>
            <a:t>やや当てはまる を対象に集計</a:t>
          </a:r>
        </a:p>
      </cdr:txBody>
    </cdr:sp>
  </cdr:relSizeAnchor>
</c:userShapes>
</file>

<file path=ppt/drawings/drawing18.xml><?xml version="1.0" encoding="utf-8"?>
<c:userShapes xmlns:c="http://schemas.openxmlformats.org/drawingml/2006/chart">
  <cdr:relSizeAnchor xmlns:cdr="http://schemas.openxmlformats.org/drawingml/2006/chartDrawing">
    <cdr:from>
      <cdr:x>0.00463</cdr:x>
      <cdr:y>0.00803</cdr:y>
    </cdr:from>
    <cdr:to>
      <cdr:x>0.19676</cdr:x>
      <cdr:y>0.10676</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28336" y="26017"/>
          <a:ext cx="1175835" cy="3198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サービス提供企業</a:t>
          </a:r>
        </a:p>
      </cdr:txBody>
    </cdr:sp>
  </cdr:relSizeAnchor>
</c:userShapes>
</file>

<file path=ppt/drawings/drawing19.xml><?xml version="1.0" encoding="utf-8"?>
<c:userShapes xmlns:c="http://schemas.openxmlformats.org/drawingml/2006/chart">
  <cdr:relSizeAnchor xmlns:cdr="http://schemas.openxmlformats.org/drawingml/2006/chartDrawing">
    <cdr:from>
      <cdr:x>0.00463</cdr:x>
      <cdr:y>0.00803</cdr:y>
    </cdr:from>
    <cdr:to>
      <cdr:x>0.19676</cdr:x>
      <cdr:y>0.10938</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27971" y="24939"/>
          <a:ext cx="1160689" cy="3147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ユーザー企業</a:t>
          </a:r>
        </a:p>
      </cdr:txBody>
    </cdr:sp>
  </cdr:relSizeAnchor>
</c:userShapes>
</file>

<file path=ppt/drawings/drawing2.xml><?xml version="1.0" encoding="utf-8"?>
<c:userShapes xmlns:c="http://schemas.openxmlformats.org/drawingml/2006/chart">
  <cdr:relSizeAnchor xmlns:cdr="http://schemas.openxmlformats.org/drawingml/2006/chartDrawing">
    <cdr:from>
      <cdr:x>0.91786</cdr:x>
      <cdr:y>0.03196</cdr:y>
    </cdr:from>
    <cdr:to>
      <cdr:x>0.99732</cdr:x>
      <cdr:y>0.09302</cdr:y>
    </cdr:to>
    <cdr:sp macro="" textlink="">
      <cdr:nvSpPr>
        <cdr:cNvPr id="2" name="テキスト ボックス 1">
          <a:extLst xmlns:a="http://schemas.openxmlformats.org/drawingml/2006/main">
            <a:ext uri="{FF2B5EF4-FFF2-40B4-BE49-F238E27FC236}">
              <a16:creationId xmlns:a16="http://schemas.microsoft.com/office/drawing/2014/main" id="{F6643C4B-AEF1-2EAA-998A-CBC358BA9DC1}"/>
            </a:ext>
          </a:extLst>
        </cdr:cNvPr>
        <cdr:cNvSpPr txBox="1"/>
      </cdr:nvSpPr>
      <cdr:spPr>
        <a:xfrm xmlns:a="http://schemas.openxmlformats.org/drawingml/2006/main">
          <a:off x="5822513" y="150783"/>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dirty="0"/>
            <a:t>(</a:t>
          </a:r>
          <a:r>
            <a:rPr lang="ja-JP" altLang="en-US" sz="1200" dirty="0"/>
            <a:t>件</a:t>
          </a:r>
          <a:r>
            <a:rPr lang="en-US" altLang="ja-JP" sz="1200" dirty="0"/>
            <a:t>)</a:t>
          </a:r>
          <a:endParaRPr lang="ja-JP" altLang="en-US" sz="1200" dirty="0"/>
        </a:p>
      </cdr:txBody>
    </cdr:sp>
  </cdr:relSizeAnchor>
</c:userShapes>
</file>

<file path=ppt/drawings/drawing20.xml><?xml version="1.0" encoding="utf-8"?>
<c:userShapes xmlns:c="http://schemas.openxmlformats.org/drawingml/2006/chart">
  <cdr:relSizeAnchor xmlns:cdr="http://schemas.openxmlformats.org/drawingml/2006/chartDrawing">
    <cdr:from>
      <cdr:x>0.02018</cdr:x>
      <cdr:y>0.0121</cdr:y>
    </cdr:from>
    <cdr:to>
      <cdr:x>0.21231</cdr:x>
      <cdr:y>0.14795</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180552" y="28317"/>
          <a:ext cx="1718667" cy="3178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3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20</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drawings/drawing21.xml><?xml version="1.0" encoding="utf-8"?>
<c:userShapes xmlns:c="http://schemas.openxmlformats.org/drawingml/2006/chart">
  <cdr:relSizeAnchor xmlns:cdr="http://schemas.openxmlformats.org/drawingml/2006/chartDrawing">
    <cdr:from>
      <cdr:x>0.00463</cdr:x>
      <cdr:y>0.00803</cdr:y>
    </cdr:from>
    <cdr:to>
      <cdr:x>0.19676</cdr:x>
      <cdr:y>0.18349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9824" y="18789"/>
          <a:ext cx="1652581" cy="4105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21</a:t>
          </a:r>
          <a:r>
            <a:rPr lang="ja-JP" altLang="en-US" sz="13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100</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drawings/drawing22.xml><?xml version="1.0" encoding="utf-8"?>
<c:userShapes xmlns:c="http://schemas.openxmlformats.org/drawingml/2006/chart">
  <cdr:relSizeAnchor xmlns:cdr="http://schemas.openxmlformats.org/drawingml/2006/chartDrawing">
    <cdr:from>
      <cdr:x>0.00463</cdr:x>
      <cdr:y>0.00803</cdr:y>
    </cdr:from>
    <cdr:to>
      <cdr:x>0.19676</cdr:x>
      <cdr:y>0.16156</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9754" y="18790"/>
          <a:ext cx="1649649" cy="3592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101</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drawings/drawing23.xml><?xml version="1.0" encoding="utf-8"?>
<c:userShapes xmlns:c="http://schemas.openxmlformats.org/drawingml/2006/chart">
  <cdr:relSizeAnchor xmlns:cdr="http://schemas.openxmlformats.org/drawingml/2006/chartDrawing">
    <cdr:from>
      <cdr:x>0.00463</cdr:x>
      <cdr:y>0.00803</cdr:y>
    </cdr:from>
    <cdr:to>
      <cdr:x>0.19676</cdr:x>
      <cdr:y>0.16255</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1455" y="18790"/>
          <a:ext cx="1720236" cy="3615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B2C</a:t>
          </a:r>
          <a:r>
            <a:rPr lang="ja-JP" altLang="en-US" sz="1300" b="1" dirty="0">
              <a:latin typeface="MS UI Gothic" panose="020B0600070205080204" pitchFamily="50" charset="-128"/>
              <a:ea typeface="MS UI Gothic" panose="020B0600070205080204" pitchFamily="50" charset="-128"/>
            </a:rPr>
            <a:t>中心</a:t>
          </a:r>
        </a:p>
      </cdr:txBody>
    </cdr:sp>
  </cdr:relSizeAnchor>
</c:userShapes>
</file>

<file path=ppt/drawings/drawing24.xml><?xml version="1.0" encoding="utf-8"?>
<c:userShapes xmlns:c="http://schemas.openxmlformats.org/drawingml/2006/chart">
  <cdr:relSizeAnchor xmlns:cdr="http://schemas.openxmlformats.org/drawingml/2006/chartDrawing">
    <cdr:from>
      <cdr:x>0.00463</cdr:x>
      <cdr:y>0.00803</cdr:y>
    </cdr:from>
    <cdr:to>
      <cdr:x>0.20585</cdr:x>
      <cdr:y>0.1747</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2003" y="18790"/>
          <a:ext cx="1825468" cy="3899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B2C</a:t>
          </a:r>
          <a:r>
            <a:rPr lang="ja-JP" altLang="en-US" sz="1300" b="1" dirty="0" err="1">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B2B</a:t>
          </a:r>
          <a:r>
            <a:rPr lang="ja-JP" altLang="en-US" sz="1300" b="1" dirty="0">
              <a:latin typeface="MS UI Gothic" panose="020B0600070205080204" pitchFamily="50" charset="-128"/>
              <a:ea typeface="MS UI Gothic" panose="020B0600070205080204" pitchFamily="50" charset="-128"/>
            </a:rPr>
            <a:t>半々</a:t>
          </a:r>
        </a:p>
      </cdr:txBody>
    </cdr:sp>
  </cdr:relSizeAnchor>
</c:userShapes>
</file>

<file path=ppt/drawings/drawing25.xml><?xml version="1.0" encoding="utf-8"?>
<c:userShapes xmlns:c="http://schemas.openxmlformats.org/drawingml/2006/chart">
  <cdr:relSizeAnchor xmlns:cdr="http://schemas.openxmlformats.org/drawingml/2006/chartDrawing">
    <cdr:from>
      <cdr:x>0.00463</cdr:x>
      <cdr:y>0.00803</cdr:y>
    </cdr:from>
    <cdr:to>
      <cdr:x>0.19676</cdr:x>
      <cdr:y>0.15607</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1455" y="18790"/>
          <a:ext cx="1720236" cy="3464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B2B</a:t>
          </a:r>
          <a:r>
            <a:rPr lang="ja-JP" altLang="en-US" sz="1300" b="1" dirty="0">
              <a:latin typeface="MS UI Gothic" panose="020B0600070205080204" pitchFamily="50" charset="-128"/>
              <a:ea typeface="MS UI Gothic" panose="020B0600070205080204" pitchFamily="50" charset="-128"/>
            </a:rPr>
            <a:t>中心</a:t>
          </a:r>
        </a:p>
      </cdr:txBody>
    </cdr:sp>
  </cdr:relSizeAnchor>
</c:userShapes>
</file>

<file path=ppt/drawings/drawing26.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現在</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【5</a:t>
          </a:r>
          <a:r>
            <a:rPr lang="ja-JP" altLang="en-US" sz="1200" b="1">
              <a:latin typeface="MS UI Gothic" panose="020B0600070205080204" pitchFamily="50" charset="-128"/>
              <a:ea typeface="MS UI Gothic" panose="020B0600070205080204" pitchFamily="50" charset="-128"/>
            </a:rPr>
            <a:t>年後</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200" b="1">
            <a:latin typeface="MS UI Gothic" panose="020B0600070205080204" pitchFamily="50" charset="-128"/>
            <a:ea typeface="MS UI Gothic" panose="020B0600070205080204" pitchFamily="50" charset="-128"/>
          </a:endParaRPr>
        </a:p>
      </cdr:txBody>
    </cdr:sp>
  </cdr:relSizeAnchor>
  <cdr:relSizeAnchor xmlns:cdr="http://schemas.openxmlformats.org/drawingml/2006/chartDrawing">
    <cdr:from>
      <cdr:x>0.01288</cdr:x>
      <cdr:y>0.01866</cdr:y>
    </cdr:from>
    <cdr:to>
      <cdr:x>0.14042</cdr:x>
      <cdr:y>0.11589</cdr:y>
    </cdr:to>
    <cdr:sp macro="" textlink="">
      <cdr:nvSpPr>
        <cdr:cNvPr id="3" name="テキスト ボックス 2"/>
        <cdr:cNvSpPr txBox="1"/>
      </cdr:nvSpPr>
      <cdr:spPr>
        <a:xfrm xmlns:a="http://schemas.openxmlformats.org/drawingml/2006/main">
          <a:off x="108858" y="58510"/>
          <a:ext cx="1077686"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現在</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200" b="1">
            <a:latin typeface="MS UI Gothic" panose="020B0600070205080204" pitchFamily="50" charset="-128"/>
            <a:ea typeface="MS UI Gothic" panose="020B0600070205080204" pitchFamily="50" charset="-128"/>
          </a:endParaRPr>
        </a:p>
      </cdr:txBody>
    </cdr:sp>
  </cdr:relSizeAnchor>
  <cdr:relSizeAnchor xmlns:cdr="http://schemas.openxmlformats.org/drawingml/2006/chartDrawing">
    <cdr:from>
      <cdr:x>0.01116</cdr:x>
      <cdr:y>0.0162</cdr:y>
    </cdr:from>
    <cdr:to>
      <cdr:x>0.1387</cdr:x>
      <cdr:y>0.11343</cdr:y>
    </cdr:to>
    <cdr:sp macro="" textlink="">
      <cdr:nvSpPr>
        <cdr:cNvPr id="3" name="テキスト ボックス 1"/>
        <cdr:cNvSpPr txBox="1"/>
      </cdr:nvSpPr>
      <cdr:spPr>
        <a:xfrm xmlns:a="http://schemas.openxmlformats.org/drawingml/2006/main">
          <a:off x="94343" y="50800"/>
          <a:ext cx="1077686"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b="1">
              <a:latin typeface="MS UI Gothic" panose="020B0600070205080204" pitchFamily="50" charset="-128"/>
              <a:ea typeface="MS UI Gothic" panose="020B0600070205080204" pitchFamily="50" charset="-128"/>
            </a:rPr>
            <a:t>【5</a:t>
          </a:r>
          <a:r>
            <a:rPr lang="ja-JP" altLang="en-US" sz="1200" b="1">
              <a:latin typeface="MS UI Gothic" panose="020B0600070205080204" pitchFamily="50" charset="-128"/>
              <a:ea typeface="MS UI Gothic" panose="020B0600070205080204" pitchFamily="50" charset="-128"/>
            </a:rPr>
            <a:t>年後</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0.92054</cdr:x>
      <cdr:y>0.04148</cdr:y>
    </cdr:from>
    <cdr:to>
      <cdr:x>1</cdr:x>
      <cdr:y>0.10254</cdr:y>
    </cdr:to>
    <cdr:sp macro="" textlink="">
      <cdr:nvSpPr>
        <cdr:cNvPr id="2" name="テキスト ボックス 1">
          <a:extLst xmlns:a="http://schemas.openxmlformats.org/drawingml/2006/main">
            <a:ext uri="{FF2B5EF4-FFF2-40B4-BE49-F238E27FC236}">
              <a16:creationId xmlns:a16="http://schemas.microsoft.com/office/drawing/2014/main" id="{F6643C4B-AEF1-2EAA-998A-CBC358BA9DC1}"/>
            </a:ext>
          </a:extLst>
        </cdr:cNvPr>
        <cdr:cNvSpPr txBox="1"/>
      </cdr:nvSpPr>
      <cdr:spPr>
        <a:xfrm xmlns:a="http://schemas.openxmlformats.org/drawingml/2006/main">
          <a:off x="5839524" y="195698"/>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dirty="0"/>
            <a:t>(</a:t>
          </a:r>
          <a:r>
            <a:rPr lang="ja-JP" altLang="en-US" sz="1200" dirty="0"/>
            <a:t>件</a:t>
          </a:r>
          <a:r>
            <a:rPr lang="en-US" altLang="ja-JP" sz="1200" dirty="0"/>
            <a:t>)</a:t>
          </a:r>
          <a:endParaRPr lang="ja-JP" altLang="en-US" sz="1200" dirty="0"/>
        </a:p>
      </cdr:txBody>
    </cdr:sp>
  </cdr:relSizeAnchor>
</c:userShapes>
</file>

<file path=ppt/drawings/drawing30.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現在</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【5</a:t>
          </a:r>
          <a:r>
            <a:rPr lang="ja-JP" altLang="en-US" sz="1200" b="1">
              <a:latin typeface="MS UI Gothic" panose="020B0600070205080204" pitchFamily="50" charset="-128"/>
              <a:ea typeface="MS UI Gothic" panose="020B0600070205080204" pitchFamily="50" charset="-128"/>
            </a:rPr>
            <a:t>年後</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現在</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【5</a:t>
          </a:r>
          <a:r>
            <a:rPr lang="ja-JP" altLang="en-US" sz="1200" b="1">
              <a:latin typeface="MS UI Gothic" panose="020B0600070205080204" pitchFamily="50" charset="-128"/>
              <a:ea typeface="MS UI Gothic" panose="020B0600070205080204" pitchFamily="50" charset="-128"/>
            </a:rPr>
            <a:t>年後</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現在</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【5</a:t>
          </a:r>
          <a:r>
            <a:rPr lang="ja-JP" altLang="en-US" sz="1200" b="1">
              <a:latin typeface="MS UI Gothic" panose="020B0600070205080204" pitchFamily="50" charset="-128"/>
              <a:ea typeface="MS UI Gothic" panose="020B0600070205080204" pitchFamily="50" charset="-128"/>
            </a:rPr>
            <a:t>年後</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現在</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【5</a:t>
          </a:r>
          <a:r>
            <a:rPr lang="ja-JP" altLang="en-US" sz="1200" b="1">
              <a:latin typeface="MS UI Gothic" panose="020B0600070205080204" pitchFamily="50" charset="-128"/>
              <a:ea typeface="MS UI Gothic" panose="020B0600070205080204" pitchFamily="50" charset="-128"/>
            </a:rPr>
            <a:t>年後</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現在</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【5</a:t>
          </a:r>
          <a:r>
            <a:rPr lang="ja-JP" altLang="en-US" sz="1200" b="1">
              <a:latin typeface="MS UI Gothic" panose="020B0600070205080204" pitchFamily="50" charset="-128"/>
              <a:ea typeface="MS UI Gothic" panose="020B0600070205080204" pitchFamily="50" charset="-128"/>
            </a:rPr>
            <a:t>年後</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0.91581</cdr:x>
      <cdr:y>0.02987</cdr:y>
    </cdr:from>
    <cdr:to>
      <cdr:x>0.99914</cdr:x>
      <cdr:y>0.08981</cdr:y>
    </cdr:to>
    <cdr:sp macro="" textlink="">
      <cdr:nvSpPr>
        <cdr:cNvPr id="2" name="テキスト ボックス 1">
          <a:extLst xmlns:a="http://schemas.openxmlformats.org/drawingml/2006/main">
            <a:ext uri="{FF2B5EF4-FFF2-40B4-BE49-F238E27FC236}">
              <a16:creationId xmlns:a16="http://schemas.microsoft.com/office/drawing/2014/main" id="{F6643C4B-AEF1-2EAA-998A-CBC358BA9DC1}"/>
            </a:ext>
          </a:extLst>
        </cdr:cNvPr>
        <cdr:cNvSpPr txBox="1"/>
      </cdr:nvSpPr>
      <cdr:spPr>
        <a:xfrm xmlns:a="http://schemas.openxmlformats.org/drawingml/2006/main">
          <a:off x="5539421" y="143515"/>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dirty="0"/>
            <a:t>(</a:t>
          </a:r>
          <a:r>
            <a:rPr lang="ja-JP" altLang="en-US" sz="1200" dirty="0"/>
            <a:t>件</a:t>
          </a:r>
          <a:r>
            <a:rPr lang="en-US" altLang="ja-JP" sz="1200" dirty="0"/>
            <a:t>)</a:t>
          </a:r>
          <a:endParaRPr lang="ja-JP" altLang="en-US" sz="1200" dirty="0"/>
        </a:p>
      </cdr:txBody>
    </cdr:sp>
  </cdr:relSizeAnchor>
</c:userShapes>
</file>

<file path=ppt/drawings/drawing40.xml><?xml version="1.0" encoding="utf-8"?>
<c:userShapes xmlns:c="http://schemas.openxmlformats.org/drawingml/2006/chart">
  <cdr:relSizeAnchor xmlns:cdr="http://schemas.openxmlformats.org/drawingml/2006/chartDrawing">
    <cdr:from>
      <cdr:x>0.00577</cdr:x>
      <cdr:y>0.01569</cdr:y>
    </cdr:from>
    <cdr:to>
      <cdr:x>0.1979</cdr:x>
      <cdr:y>0.09829</cdr:y>
    </cdr:to>
    <cdr:sp macro="" textlink="">
      <cdr:nvSpPr>
        <cdr:cNvPr id="3"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50800" y="50800"/>
          <a:ext cx="1690498" cy="2675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現在</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0.00577</cdr:x>
      <cdr:y>0.01569</cdr:y>
    </cdr:from>
    <cdr:to>
      <cdr:x>0.1979</cdr:x>
      <cdr:y>0.09829</cdr:y>
    </cdr:to>
    <cdr:sp macro="" textlink="">
      <cdr:nvSpPr>
        <cdr:cNvPr id="3"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50800" y="50800"/>
          <a:ext cx="1690498" cy="2675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b="1">
              <a:latin typeface="MS UI Gothic" panose="020B0600070205080204" pitchFamily="50" charset="-128"/>
              <a:ea typeface="MS UI Gothic" panose="020B0600070205080204" pitchFamily="50" charset="-128"/>
            </a:rPr>
            <a:t>【5</a:t>
          </a:r>
          <a:r>
            <a:rPr lang="ja-JP" altLang="en-US" sz="1200" b="1">
              <a:latin typeface="MS UI Gothic" panose="020B0600070205080204" pitchFamily="50" charset="-128"/>
              <a:ea typeface="MS UI Gothic" panose="020B0600070205080204" pitchFamily="50" charset="-128"/>
            </a:rPr>
            <a:t>年後</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0.00463</cdr:x>
      <cdr:y>0.00803</cdr:y>
    </cdr:from>
    <cdr:to>
      <cdr:x>0.19676</cdr:x>
      <cdr:y>0.06434</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7585" y="45471"/>
          <a:ext cx="1559650" cy="3188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現在</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0.00463</cdr:x>
      <cdr:y>0.00803</cdr:y>
    </cdr:from>
    <cdr:to>
      <cdr:x>0.19676</cdr:x>
      <cdr:y>0.06434</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7585" y="45471"/>
          <a:ext cx="1559650" cy="3188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【5</a:t>
          </a:r>
          <a:r>
            <a:rPr lang="ja-JP" altLang="en-US" sz="1200" b="1">
              <a:latin typeface="MS UI Gothic" panose="020B0600070205080204" pitchFamily="50" charset="-128"/>
              <a:ea typeface="MS UI Gothic" panose="020B0600070205080204" pitchFamily="50" charset="-128"/>
            </a:rPr>
            <a:t>年後</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現在</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【5</a:t>
          </a:r>
          <a:r>
            <a:rPr lang="ja-JP" altLang="en-US" sz="1200" b="1">
              <a:latin typeface="MS UI Gothic" panose="020B0600070205080204" pitchFamily="50" charset="-128"/>
              <a:ea typeface="MS UI Gothic" panose="020B0600070205080204" pitchFamily="50" charset="-128"/>
            </a:rPr>
            <a:t>年後</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現在</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【5</a:t>
          </a:r>
          <a:r>
            <a:rPr lang="ja-JP" altLang="en-US" sz="1200" b="1">
              <a:latin typeface="MS UI Gothic" panose="020B0600070205080204" pitchFamily="50" charset="-128"/>
              <a:ea typeface="MS UI Gothic" panose="020B0600070205080204" pitchFamily="50" charset="-128"/>
            </a:rPr>
            <a:t>年後</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現在</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【5</a:t>
          </a:r>
          <a:r>
            <a:rPr lang="ja-JP" altLang="en-US" sz="1200" b="1">
              <a:latin typeface="MS UI Gothic" panose="020B0600070205080204" pitchFamily="50" charset="-128"/>
              <a:ea typeface="MS UI Gothic" panose="020B0600070205080204" pitchFamily="50" charset="-128"/>
            </a:rPr>
            <a:t>年後</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0.91667</cdr:x>
      <cdr:y>0.04315</cdr:y>
    </cdr:from>
    <cdr:to>
      <cdr:x>1</cdr:x>
      <cdr:y>0.10309</cdr:y>
    </cdr:to>
    <cdr:sp macro="" textlink="">
      <cdr:nvSpPr>
        <cdr:cNvPr id="2" name="テキスト ボックス 1">
          <a:extLst xmlns:a="http://schemas.openxmlformats.org/drawingml/2006/main">
            <a:ext uri="{FF2B5EF4-FFF2-40B4-BE49-F238E27FC236}">
              <a16:creationId xmlns:a16="http://schemas.microsoft.com/office/drawing/2014/main" id="{F6643C4B-AEF1-2EAA-998A-CBC358BA9DC1}"/>
            </a:ext>
          </a:extLst>
        </cdr:cNvPr>
        <cdr:cNvSpPr txBox="1"/>
      </cdr:nvSpPr>
      <cdr:spPr>
        <a:xfrm xmlns:a="http://schemas.openxmlformats.org/drawingml/2006/main">
          <a:off x="5544613" y="207345"/>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dirty="0"/>
            <a:t>(</a:t>
          </a:r>
          <a:r>
            <a:rPr lang="ja-JP" altLang="en-US" sz="1200" dirty="0"/>
            <a:t>件</a:t>
          </a:r>
          <a:r>
            <a:rPr lang="en-US" altLang="ja-JP" sz="1200" dirty="0"/>
            <a:t>)</a:t>
          </a:r>
          <a:endParaRPr lang="ja-JP" altLang="en-US" sz="1200" dirty="0"/>
        </a:p>
      </cdr:txBody>
    </cdr:sp>
  </cdr:relSizeAnchor>
</c:userShapes>
</file>

<file path=ppt/drawings/drawing50.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 </a:t>
          </a:r>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現在</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51.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 </a:t>
          </a:r>
          <a:r>
            <a:rPr lang="en-US" altLang="ja-JP" sz="1200" b="1" dirty="0">
              <a:latin typeface="MS UI Gothic" panose="020B0600070205080204" pitchFamily="50" charset="-128"/>
              <a:ea typeface="MS UI Gothic" panose="020B0600070205080204" pitchFamily="50" charset="-128"/>
            </a:rPr>
            <a:t>【5</a:t>
          </a:r>
          <a:r>
            <a:rPr lang="ja-JP" altLang="en-US" sz="1200" b="1" dirty="0">
              <a:latin typeface="MS UI Gothic" panose="020B0600070205080204" pitchFamily="50" charset="-128"/>
              <a:ea typeface="MS UI Gothic" panose="020B0600070205080204" pitchFamily="50" charset="-128"/>
            </a:rPr>
            <a:t>年後</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52.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現在</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53.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dirty="0">
              <a:latin typeface="MS UI Gothic" panose="020B0600070205080204" pitchFamily="50" charset="-128"/>
              <a:ea typeface="MS UI Gothic" panose="020B0600070205080204" pitchFamily="50" charset="-128"/>
            </a:rPr>
            <a:t>【5</a:t>
          </a:r>
          <a:r>
            <a:rPr lang="ja-JP" altLang="en-US" sz="1200" b="1" dirty="0">
              <a:latin typeface="MS UI Gothic" panose="020B0600070205080204" pitchFamily="50" charset="-128"/>
              <a:ea typeface="MS UI Gothic" panose="020B0600070205080204" pitchFamily="50" charset="-128"/>
            </a:rPr>
            <a:t>年後</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54.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 </a:t>
          </a:r>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現在</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55.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 </a:t>
          </a:r>
          <a:r>
            <a:rPr lang="en-US" altLang="ja-JP" sz="1200" b="1" dirty="0">
              <a:latin typeface="MS UI Gothic" panose="020B0600070205080204" pitchFamily="50" charset="-128"/>
              <a:ea typeface="MS UI Gothic" panose="020B0600070205080204" pitchFamily="50" charset="-128"/>
            </a:rPr>
            <a:t>【5</a:t>
          </a:r>
          <a:r>
            <a:rPr lang="ja-JP" altLang="en-US" sz="1200" b="1" dirty="0">
              <a:latin typeface="MS UI Gothic" panose="020B0600070205080204" pitchFamily="50" charset="-128"/>
              <a:ea typeface="MS UI Gothic" panose="020B0600070205080204" pitchFamily="50" charset="-128"/>
            </a:rPr>
            <a:t>年後</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56.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 </a:t>
          </a:r>
          <a:r>
            <a:rPr lang="en-US" altLang="ja-JP" sz="1200" b="1" dirty="0">
              <a:latin typeface="MS UI Gothic" panose="020B0600070205080204" pitchFamily="50" charset="-128"/>
              <a:ea typeface="MS UI Gothic" panose="020B0600070205080204" pitchFamily="50" charset="-128"/>
            </a:rPr>
            <a:t>【DX</a:t>
          </a:r>
          <a:r>
            <a:rPr lang="ja-JP" altLang="en-US" sz="1200" b="1" dirty="0">
              <a:latin typeface="MS UI Gothic" panose="020B0600070205080204" pitchFamily="50" charset="-128"/>
              <a:ea typeface="MS UI Gothic" panose="020B0600070205080204" pitchFamily="50" charset="-128"/>
            </a:rPr>
            <a:t>全般</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57.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 </a:t>
          </a:r>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製造分野向け</a:t>
          </a:r>
          <a:r>
            <a:rPr lang="en-US" altLang="ja-JP" sz="1200" b="1" dirty="0">
              <a:latin typeface="MS UI Gothic" panose="020B0600070205080204" pitchFamily="50" charset="-128"/>
              <a:ea typeface="MS UI Gothic" panose="020B0600070205080204" pitchFamily="50" charset="-128"/>
            </a:rPr>
            <a:t>DX】</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58.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 </a:t>
          </a:r>
          <a:r>
            <a:rPr lang="en-US" altLang="ja-JP" sz="1200" b="1" dirty="0">
              <a:latin typeface="MS UI Gothic" panose="020B0600070205080204" pitchFamily="50" charset="-128"/>
              <a:ea typeface="MS UI Gothic" panose="020B0600070205080204" pitchFamily="50" charset="-128"/>
            </a:rPr>
            <a:t>【DX</a:t>
          </a:r>
          <a:r>
            <a:rPr lang="ja-JP" altLang="en-US" sz="1200" b="1" dirty="0">
              <a:latin typeface="MS UI Gothic" panose="020B0600070205080204" pitchFamily="50" charset="-128"/>
              <a:ea typeface="MS UI Gothic" panose="020B0600070205080204" pitchFamily="50" charset="-128"/>
            </a:rPr>
            <a:t>全般</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59.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 </a:t>
          </a:r>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製造分野向け</a:t>
          </a:r>
          <a:r>
            <a:rPr lang="en-US" altLang="ja-JP" sz="1200" b="1" dirty="0">
              <a:latin typeface="MS UI Gothic" panose="020B0600070205080204" pitchFamily="50" charset="-128"/>
              <a:ea typeface="MS UI Gothic" panose="020B0600070205080204" pitchFamily="50" charset="-128"/>
            </a:rPr>
            <a:t>DX】</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0.00463</cdr:x>
      <cdr:y>0.00803</cdr:y>
    </cdr:from>
    <cdr:to>
      <cdr:x>0.19676</cdr:x>
      <cdr:y>0.10485</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26335" y="26017"/>
          <a:ext cx="1092836" cy="3136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ユーザー企業</a:t>
          </a:r>
        </a:p>
      </cdr:txBody>
    </cdr:sp>
  </cdr:relSizeAnchor>
</c:userShapes>
</file>

<file path=ppt/drawings/drawing60.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 </a:t>
          </a:r>
          <a:r>
            <a:rPr lang="en-US" altLang="ja-JP" sz="1200" b="1" dirty="0">
              <a:latin typeface="MS UI Gothic" panose="020B0600070205080204" pitchFamily="50" charset="-128"/>
              <a:ea typeface="MS UI Gothic" panose="020B0600070205080204" pitchFamily="50" charset="-128"/>
            </a:rPr>
            <a:t>【DX</a:t>
          </a:r>
          <a:r>
            <a:rPr lang="ja-JP" altLang="en-US" sz="1200" b="1" dirty="0">
              <a:latin typeface="MS UI Gothic" panose="020B0600070205080204" pitchFamily="50" charset="-128"/>
              <a:ea typeface="MS UI Gothic" panose="020B0600070205080204" pitchFamily="50" charset="-128"/>
            </a:rPr>
            <a:t>全般</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61.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製造分野向け</a:t>
          </a:r>
          <a:r>
            <a:rPr lang="en-US" altLang="ja-JP" sz="1200" b="1" dirty="0">
              <a:latin typeface="MS UI Gothic" panose="020B0600070205080204" pitchFamily="50" charset="-128"/>
              <a:ea typeface="MS UI Gothic" panose="020B0600070205080204" pitchFamily="50" charset="-128"/>
            </a:rPr>
            <a:t>DX】</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62.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dirty="0">
              <a:latin typeface="MS UI Gothic" panose="020B0600070205080204" pitchFamily="50" charset="-128"/>
              <a:ea typeface="MS UI Gothic" panose="020B0600070205080204" pitchFamily="50" charset="-128"/>
            </a:rPr>
            <a:t>【DX</a:t>
          </a:r>
          <a:r>
            <a:rPr lang="ja-JP" altLang="en-US" sz="1200" b="1" dirty="0">
              <a:latin typeface="MS UI Gothic" panose="020B0600070205080204" pitchFamily="50" charset="-128"/>
              <a:ea typeface="MS UI Gothic" panose="020B0600070205080204" pitchFamily="50" charset="-128"/>
            </a:rPr>
            <a:t>全般</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63.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製造分野向け</a:t>
          </a:r>
          <a:r>
            <a:rPr lang="en-US" altLang="ja-JP" sz="1200" b="1">
              <a:latin typeface="MS UI Gothic" panose="020B0600070205080204" pitchFamily="50" charset="-128"/>
              <a:ea typeface="MS UI Gothic" panose="020B0600070205080204" pitchFamily="50" charset="-128"/>
            </a:rPr>
            <a:t>DX】</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64.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dirty="0">
              <a:latin typeface="MS UI Gothic" panose="020B0600070205080204" pitchFamily="50" charset="-128"/>
              <a:ea typeface="MS UI Gothic" panose="020B0600070205080204" pitchFamily="50" charset="-128"/>
            </a:rPr>
            <a:t>【DX</a:t>
          </a:r>
          <a:r>
            <a:rPr lang="ja-JP" altLang="en-US" sz="1200" b="1" dirty="0">
              <a:latin typeface="MS UI Gothic" panose="020B0600070205080204" pitchFamily="50" charset="-128"/>
              <a:ea typeface="MS UI Gothic" panose="020B0600070205080204" pitchFamily="50" charset="-128"/>
            </a:rPr>
            <a:t>全般</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65.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製造分野向け</a:t>
          </a:r>
          <a:r>
            <a:rPr lang="en-US" altLang="ja-JP" sz="1200" b="1">
              <a:latin typeface="MS UI Gothic" panose="020B0600070205080204" pitchFamily="50" charset="-128"/>
              <a:ea typeface="MS UI Gothic" panose="020B0600070205080204" pitchFamily="50" charset="-128"/>
            </a:rPr>
            <a:t>DX】</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66.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dirty="0">
              <a:latin typeface="MS UI Gothic" panose="020B0600070205080204" pitchFamily="50" charset="-128"/>
              <a:ea typeface="MS UI Gothic" panose="020B0600070205080204" pitchFamily="50" charset="-128"/>
            </a:rPr>
            <a:t>【DX</a:t>
          </a:r>
          <a:r>
            <a:rPr lang="ja-JP" altLang="en-US" sz="1200" b="1" dirty="0">
              <a:latin typeface="MS UI Gothic" panose="020B0600070205080204" pitchFamily="50" charset="-128"/>
              <a:ea typeface="MS UI Gothic" panose="020B0600070205080204" pitchFamily="50" charset="-128"/>
            </a:rPr>
            <a:t>全般</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67.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製造分野向け</a:t>
          </a:r>
          <a:r>
            <a:rPr lang="en-US" altLang="ja-JP" sz="1200" b="1">
              <a:latin typeface="MS UI Gothic" panose="020B0600070205080204" pitchFamily="50" charset="-128"/>
              <a:ea typeface="MS UI Gothic" panose="020B0600070205080204" pitchFamily="50" charset="-128"/>
            </a:rPr>
            <a:t>DX】</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68.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200" b="1">
            <a:latin typeface="MS UI Gothic" panose="020B0600070205080204" pitchFamily="50" charset="-128"/>
            <a:ea typeface="MS UI Gothic" panose="020B0600070205080204" pitchFamily="50" charset="-128"/>
          </a:endParaRPr>
        </a:p>
      </cdr:txBody>
    </cdr:sp>
  </cdr:relSizeAnchor>
  <cdr:relSizeAnchor xmlns:cdr="http://schemas.openxmlformats.org/drawingml/2006/chartDrawing">
    <cdr:from>
      <cdr:x>0.00675</cdr:x>
      <cdr:y>0.01569</cdr:y>
    </cdr:from>
    <cdr:to>
      <cdr:x>0.21318</cdr:x>
      <cdr:y>0.09829</cdr:y>
    </cdr:to>
    <cdr:sp macro="" textlink="">
      <cdr:nvSpPr>
        <cdr:cNvPr id="3"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50800" y="50800"/>
          <a:ext cx="1552788" cy="2675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b="1" dirty="0">
              <a:latin typeface="MS UI Gothic" panose="020B0600070205080204" pitchFamily="50" charset="-128"/>
              <a:ea typeface="MS UI Gothic" panose="020B0600070205080204" pitchFamily="50" charset="-128"/>
            </a:rPr>
            <a:t>【DX</a:t>
          </a:r>
          <a:r>
            <a:rPr lang="ja-JP" altLang="en-US" sz="1200" b="1" dirty="0">
              <a:latin typeface="MS UI Gothic" panose="020B0600070205080204" pitchFamily="50" charset="-128"/>
              <a:ea typeface="MS UI Gothic" panose="020B0600070205080204" pitchFamily="50" charset="-128"/>
            </a:rPr>
            <a:t>全般</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69.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200" b="1">
            <a:latin typeface="MS UI Gothic" panose="020B0600070205080204" pitchFamily="50" charset="-128"/>
            <a:ea typeface="MS UI Gothic" panose="020B0600070205080204" pitchFamily="50" charset="-128"/>
          </a:endParaRPr>
        </a:p>
      </cdr:txBody>
    </cdr:sp>
  </cdr:relSizeAnchor>
  <cdr:relSizeAnchor xmlns:cdr="http://schemas.openxmlformats.org/drawingml/2006/chartDrawing">
    <cdr:from>
      <cdr:x>0.00675</cdr:x>
      <cdr:y>0.01569</cdr:y>
    </cdr:from>
    <cdr:to>
      <cdr:x>0.21318</cdr:x>
      <cdr:y>0.09829</cdr:y>
    </cdr:to>
    <cdr:sp macro="" textlink="">
      <cdr:nvSpPr>
        <cdr:cNvPr id="3"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50800" y="50800"/>
          <a:ext cx="1552788" cy="2675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製造分野向け</a:t>
          </a:r>
          <a:r>
            <a:rPr lang="en-US" altLang="ja-JP" sz="1200" b="1">
              <a:latin typeface="MS UI Gothic" panose="020B0600070205080204" pitchFamily="50" charset="-128"/>
              <a:ea typeface="MS UI Gothic" panose="020B0600070205080204" pitchFamily="50" charset="-128"/>
            </a:rPr>
            <a:t>DX】</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0.00463</cdr:x>
      <cdr:y>0.00803</cdr:y>
    </cdr:from>
    <cdr:to>
      <cdr:x>0.32154</cdr:x>
      <cdr:y>0.12366</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26334" y="26017"/>
          <a:ext cx="1802601" cy="3746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サブシステム提供企業</a:t>
          </a:r>
        </a:p>
      </cdr:txBody>
    </cdr:sp>
  </cdr:relSizeAnchor>
</c:userShapes>
</file>

<file path=ppt/drawings/drawing70.xml><?xml version="1.0" encoding="utf-8"?>
<c:userShapes xmlns:c="http://schemas.openxmlformats.org/drawingml/2006/chart">
  <cdr:relSizeAnchor xmlns:cdr="http://schemas.openxmlformats.org/drawingml/2006/chartDrawing">
    <cdr:from>
      <cdr:x>0.00723</cdr:x>
      <cdr:y>0.01569</cdr:y>
    </cdr:from>
    <cdr:to>
      <cdr:x>0.22828</cdr:x>
      <cdr:y>0.09829</cdr:y>
    </cdr:to>
    <cdr:sp macro="" textlink="">
      <cdr:nvSpPr>
        <cdr:cNvPr id="3"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50800" y="50800"/>
          <a:ext cx="1552788" cy="2675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b="1" dirty="0">
              <a:latin typeface="MS UI Gothic" panose="020B0600070205080204" pitchFamily="50" charset="-128"/>
              <a:ea typeface="MS UI Gothic" panose="020B0600070205080204" pitchFamily="50" charset="-128"/>
            </a:rPr>
            <a:t>【DX</a:t>
          </a:r>
          <a:r>
            <a:rPr lang="ja-JP" altLang="en-US" sz="1200" b="1" dirty="0">
              <a:latin typeface="MS UI Gothic" panose="020B0600070205080204" pitchFamily="50" charset="-128"/>
              <a:ea typeface="MS UI Gothic" panose="020B0600070205080204" pitchFamily="50" charset="-128"/>
            </a:rPr>
            <a:t>全般</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71.xml><?xml version="1.0" encoding="utf-8"?>
<c:userShapes xmlns:c="http://schemas.openxmlformats.org/drawingml/2006/chart">
  <cdr:relSizeAnchor xmlns:cdr="http://schemas.openxmlformats.org/drawingml/2006/chartDrawing">
    <cdr:from>
      <cdr:x>0.00723</cdr:x>
      <cdr:y>0.01569</cdr:y>
    </cdr:from>
    <cdr:to>
      <cdr:x>0.22828</cdr:x>
      <cdr:y>0.09829</cdr:y>
    </cdr:to>
    <cdr:sp macro="" textlink="">
      <cdr:nvSpPr>
        <cdr:cNvPr id="3"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50800" y="50800"/>
          <a:ext cx="1552788" cy="2675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製造分野向け</a:t>
          </a:r>
          <a:r>
            <a:rPr lang="en-US" altLang="ja-JP" sz="1200" b="1">
              <a:latin typeface="MS UI Gothic" panose="020B0600070205080204" pitchFamily="50" charset="-128"/>
              <a:ea typeface="MS UI Gothic" panose="020B0600070205080204" pitchFamily="50" charset="-128"/>
            </a:rPr>
            <a:t>DX】</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72.xml><?xml version="1.0" encoding="utf-8"?>
<c:userShapes xmlns:c="http://schemas.openxmlformats.org/drawingml/2006/chart">
  <cdr:relSizeAnchor xmlns:cdr="http://schemas.openxmlformats.org/drawingml/2006/chartDrawing">
    <cdr:from>
      <cdr:x>0.00729</cdr:x>
      <cdr:y>0.01569</cdr:y>
    </cdr:from>
    <cdr:to>
      <cdr:x>0.23015</cdr:x>
      <cdr:y>0.09829</cdr:y>
    </cdr:to>
    <cdr:sp macro="" textlink="">
      <cdr:nvSpPr>
        <cdr:cNvPr id="3"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50800" y="50800"/>
          <a:ext cx="1552788" cy="2675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b="1" dirty="0">
              <a:latin typeface="MS UI Gothic" panose="020B0600070205080204" pitchFamily="50" charset="-128"/>
              <a:ea typeface="MS UI Gothic" panose="020B0600070205080204" pitchFamily="50" charset="-128"/>
            </a:rPr>
            <a:t>【DX</a:t>
          </a:r>
          <a:r>
            <a:rPr lang="ja-JP" altLang="en-US" sz="1200" b="1" dirty="0">
              <a:latin typeface="MS UI Gothic" panose="020B0600070205080204" pitchFamily="50" charset="-128"/>
              <a:ea typeface="MS UI Gothic" panose="020B0600070205080204" pitchFamily="50" charset="-128"/>
            </a:rPr>
            <a:t>全般</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73.xml><?xml version="1.0" encoding="utf-8"?>
<c:userShapes xmlns:c="http://schemas.openxmlformats.org/drawingml/2006/chart">
  <cdr:relSizeAnchor xmlns:cdr="http://schemas.openxmlformats.org/drawingml/2006/chartDrawing">
    <cdr:from>
      <cdr:x>0.00729</cdr:x>
      <cdr:y>0.01569</cdr:y>
    </cdr:from>
    <cdr:to>
      <cdr:x>0.23015</cdr:x>
      <cdr:y>0.09829</cdr:y>
    </cdr:to>
    <cdr:sp macro="" textlink="">
      <cdr:nvSpPr>
        <cdr:cNvPr id="3"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50800" y="50800"/>
          <a:ext cx="1552788" cy="2675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製造分野向け</a:t>
          </a:r>
          <a:r>
            <a:rPr lang="en-US" altLang="ja-JP" sz="1200" b="1">
              <a:latin typeface="MS UI Gothic" panose="020B0600070205080204" pitchFamily="50" charset="-128"/>
              <a:ea typeface="MS UI Gothic" panose="020B0600070205080204" pitchFamily="50" charset="-128"/>
            </a:rPr>
            <a:t>DX】</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74.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dirty="0">
              <a:latin typeface="MS UI Gothic" panose="020B0600070205080204" pitchFamily="50" charset="-128"/>
              <a:ea typeface="MS UI Gothic" panose="020B0600070205080204" pitchFamily="50" charset="-128"/>
            </a:rPr>
            <a:t>【DX</a:t>
          </a:r>
          <a:r>
            <a:rPr lang="ja-JP" altLang="en-US" sz="1200" b="1" dirty="0">
              <a:latin typeface="MS UI Gothic" panose="020B0600070205080204" pitchFamily="50" charset="-128"/>
              <a:ea typeface="MS UI Gothic" panose="020B0600070205080204" pitchFamily="50" charset="-128"/>
            </a:rPr>
            <a:t>全般</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75.xml><?xml version="1.0" encoding="utf-8"?>
<c:userShapes xmlns:c="http://schemas.openxmlformats.org/drawingml/2006/chart">
  <cdr:relSizeAnchor xmlns:cdr="http://schemas.openxmlformats.org/drawingml/2006/chartDrawing">
    <cdr:from>
      <cdr:x>0.00463</cdr:x>
      <cdr:y>0.00803</cdr:y>
    </cdr:from>
    <cdr:to>
      <cdr:x>0.19676</cdr:x>
      <cdr:y>0.09063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0617" y="24475"/>
          <a:ext cx="1685465" cy="251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製造分野向け</a:t>
          </a:r>
          <a:r>
            <a:rPr lang="en-US" altLang="ja-JP" sz="1200" b="1">
              <a:latin typeface="MS UI Gothic" panose="020B0600070205080204" pitchFamily="50" charset="-128"/>
              <a:ea typeface="MS UI Gothic" panose="020B0600070205080204" pitchFamily="50" charset="-128"/>
            </a:rPr>
            <a:t>DX】</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76.xml><?xml version="1.0" encoding="utf-8"?>
<c:userShapes xmlns:c="http://schemas.openxmlformats.org/drawingml/2006/chart">
  <cdr:relSizeAnchor xmlns:cdr="http://schemas.openxmlformats.org/drawingml/2006/chartDrawing">
    <cdr:from>
      <cdr:x>0.0063</cdr:x>
      <cdr:y>0.01569</cdr:y>
    </cdr:from>
    <cdr:to>
      <cdr:x>0.18151</cdr:x>
      <cdr:y>0.09829</cdr:y>
    </cdr:to>
    <cdr:sp macro="" textlink="">
      <cdr:nvSpPr>
        <cdr:cNvPr id="3"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50800" y="50800"/>
          <a:ext cx="1411874" cy="2675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b="1" dirty="0">
              <a:latin typeface="MS UI Gothic" panose="020B0600070205080204" pitchFamily="50" charset="-128"/>
              <a:ea typeface="MS UI Gothic" panose="020B0600070205080204" pitchFamily="50" charset="-128"/>
            </a:rPr>
            <a:t>【DX</a:t>
          </a:r>
          <a:r>
            <a:rPr lang="ja-JP" altLang="en-US" sz="1200" b="1" dirty="0">
              <a:latin typeface="MS UI Gothic" panose="020B0600070205080204" pitchFamily="50" charset="-128"/>
              <a:ea typeface="MS UI Gothic" panose="020B0600070205080204" pitchFamily="50" charset="-128"/>
            </a:rPr>
            <a:t>全般</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77.xml><?xml version="1.0" encoding="utf-8"?>
<c:userShapes xmlns:c="http://schemas.openxmlformats.org/drawingml/2006/chart">
  <cdr:relSizeAnchor xmlns:cdr="http://schemas.openxmlformats.org/drawingml/2006/chartDrawing">
    <cdr:from>
      <cdr:x>0.0063</cdr:x>
      <cdr:y>0.01569</cdr:y>
    </cdr:from>
    <cdr:to>
      <cdr:x>0.18151</cdr:x>
      <cdr:y>0.09829</cdr:y>
    </cdr:to>
    <cdr:sp macro="" textlink="">
      <cdr:nvSpPr>
        <cdr:cNvPr id="3"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50800" y="50800"/>
          <a:ext cx="1411874" cy="2675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b="1">
              <a:latin typeface="MS UI Gothic" panose="020B0600070205080204" pitchFamily="50" charset="-128"/>
              <a:ea typeface="MS UI Gothic" panose="020B0600070205080204" pitchFamily="50" charset="-128"/>
            </a:rPr>
            <a:t>【</a:t>
          </a:r>
          <a:r>
            <a:rPr lang="ja-JP" altLang="en-US" sz="1200" b="1">
              <a:latin typeface="MS UI Gothic" panose="020B0600070205080204" pitchFamily="50" charset="-128"/>
              <a:ea typeface="MS UI Gothic" panose="020B0600070205080204" pitchFamily="50" charset="-128"/>
            </a:rPr>
            <a:t>製造分野向け</a:t>
          </a:r>
          <a:r>
            <a:rPr lang="en-US" altLang="ja-JP" sz="1200" b="1">
              <a:latin typeface="MS UI Gothic" panose="020B0600070205080204" pitchFamily="50" charset="-128"/>
              <a:ea typeface="MS UI Gothic" panose="020B0600070205080204" pitchFamily="50" charset="-128"/>
            </a:rPr>
            <a:t>DX】</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78.xml><?xml version="1.0" encoding="utf-8"?>
<c:userShapes xmlns:c="http://schemas.openxmlformats.org/drawingml/2006/chart">
  <cdr:relSizeAnchor xmlns:cdr="http://schemas.openxmlformats.org/drawingml/2006/chartDrawing">
    <cdr:from>
      <cdr:x>0.0063</cdr:x>
      <cdr:y>0.01569</cdr:y>
    </cdr:from>
    <cdr:to>
      <cdr:x>0.18151</cdr:x>
      <cdr:y>0.09829</cdr:y>
    </cdr:to>
    <cdr:sp macro="" textlink="">
      <cdr:nvSpPr>
        <cdr:cNvPr id="3"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50800" y="50800"/>
          <a:ext cx="1411874" cy="2675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b="1">
              <a:latin typeface="MS UI Gothic" panose="020B0600070205080204" pitchFamily="50" charset="-128"/>
              <a:ea typeface="MS UI Gothic" panose="020B0600070205080204" pitchFamily="50" charset="-128"/>
            </a:rPr>
            <a:t>【DX</a:t>
          </a:r>
          <a:r>
            <a:rPr lang="ja-JP" altLang="en-US" sz="1200" b="1">
              <a:latin typeface="MS UI Gothic" panose="020B0600070205080204" pitchFamily="50" charset="-128"/>
              <a:ea typeface="MS UI Gothic" panose="020B0600070205080204" pitchFamily="50" charset="-128"/>
            </a:rPr>
            <a:t>全般</a:t>
          </a:r>
          <a:r>
            <a:rPr lang="en-US" altLang="ja-JP" sz="1200" b="1">
              <a:latin typeface="MS UI Gothic" panose="020B0600070205080204" pitchFamily="50" charset="-128"/>
              <a:ea typeface="MS UI Gothic" panose="020B0600070205080204" pitchFamily="50" charset="-128"/>
            </a:rPr>
            <a:t>】</a:t>
          </a:r>
          <a:endParaRPr lang="ja-JP" altLang="en-US" sz="1200" b="1">
            <a:latin typeface="MS UI Gothic" panose="020B0600070205080204" pitchFamily="50" charset="-128"/>
            <a:ea typeface="MS UI Gothic" panose="020B0600070205080204" pitchFamily="50" charset="-128"/>
          </a:endParaRPr>
        </a:p>
      </cdr:txBody>
    </cdr:sp>
  </cdr:relSizeAnchor>
</c:userShapes>
</file>

<file path=ppt/drawings/drawing79.xml><?xml version="1.0" encoding="utf-8"?>
<c:userShapes xmlns:c="http://schemas.openxmlformats.org/drawingml/2006/chart">
  <cdr:relSizeAnchor xmlns:cdr="http://schemas.openxmlformats.org/drawingml/2006/chartDrawing">
    <cdr:from>
      <cdr:x>0.0063</cdr:x>
      <cdr:y>0.01569</cdr:y>
    </cdr:from>
    <cdr:to>
      <cdr:x>0.18151</cdr:x>
      <cdr:y>0.09829</cdr:y>
    </cdr:to>
    <cdr:sp macro="" textlink="">
      <cdr:nvSpPr>
        <cdr:cNvPr id="3"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50800" y="50800"/>
          <a:ext cx="1411874" cy="2675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製造分野向け</a:t>
          </a:r>
          <a:r>
            <a:rPr lang="en-US" altLang="ja-JP" sz="1200" b="1" dirty="0">
              <a:latin typeface="MS UI Gothic" panose="020B0600070205080204" pitchFamily="50" charset="-128"/>
              <a:ea typeface="MS UI Gothic" panose="020B0600070205080204" pitchFamily="50" charset="-128"/>
            </a:rPr>
            <a:t>DX】</a:t>
          </a:r>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0.00463</cdr:x>
      <cdr:y>0.00803</cdr:y>
    </cdr:from>
    <cdr:to>
      <cdr:x>0.19676</cdr:x>
      <cdr:y>0.07893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26335" y="26017"/>
          <a:ext cx="1092836" cy="2297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サービス提供企業</a:t>
          </a:r>
        </a:p>
      </cdr:txBody>
    </cdr:sp>
  </cdr:relSizeAnchor>
</c:userShapes>
</file>

<file path=ppt/drawings/drawing80.xml><?xml version="1.0" encoding="utf-8"?>
<c:userShapes xmlns:c="http://schemas.openxmlformats.org/drawingml/2006/chart">
  <cdr:relSizeAnchor xmlns:cdr="http://schemas.openxmlformats.org/drawingml/2006/chartDrawing">
    <cdr:from>
      <cdr:x>0</cdr:x>
      <cdr:y>0</cdr:y>
    </cdr:from>
    <cdr:to>
      <cdr:x>0.247</cdr:x>
      <cdr:y>0.11561</cdr:y>
    </cdr:to>
    <cdr:sp macro="" textlink="">
      <cdr:nvSpPr>
        <cdr:cNvPr id="2" name="テキスト ボックス 1"/>
        <cdr:cNvSpPr txBox="1"/>
      </cdr:nvSpPr>
      <cdr:spPr>
        <a:xfrm xmlns:a="http://schemas.openxmlformats.org/drawingml/2006/main">
          <a:off x="0" y="0"/>
          <a:ext cx="1514475"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200" b="1" dirty="0">
            <a:latin typeface="MS UI Gothic" panose="020B0600070205080204" pitchFamily="50" charset="-128"/>
            <a:ea typeface="MS UI Gothic" panose="020B0600070205080204" pitchFamily="50" charset="-128"/>
          </a:endParaRPr>
        </a:p>
      </cdr:txBody>
    </cdr:sp>
  </cdr:relSizeAnchor>
</c:userShapes>
</file>

<file path=ppt/drawings/drawing81.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ユーザー企業</a:t>
          </a:r>
        </a:p>
      </cdr:txBody>
    </cdr:sp>
  </cdr:relSizeAnchor>
</c:userShapes>
</file>

<file path=ppt/drawings/drawing82.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メーカー企業</a:t>
          </a:r>
        </a:p>
      </cdr:txBody>
    </cdr:sp>
  </cdr:relSizeAnchor>
</c:userShapes>
</file>

<file path=ppt/drawings/drawing83.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サブシステム提供企業</a:t>
          </a:r>
        </a:p>
      </cdr:txBody>
    </cdr:sp>
  </cdr:relSizeAnchor>
</c:userShapes>
</file>

<file path=ppt/drawings/drawing84.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サービス提供企業</a:t>
          </a:r>
        </a:p>
      </cdr:txBody>
    </cdr:sp>
  </cdr:relSizeAnchor>
</c:userShapes>
</file>

<file path=ppt/drawings/drawing85.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a:latin typeface="MS UI Gothic" panose="020B0600070205080204" pitchFamily="50" charset="-128"/>
              <a:ea typeface="MS UI Gothic" panose="020B0600070205080204" pitchFamily="50" charset="-128"/>
            </a:rPr>
            <a:t>～</a:t>
          </a:r>
          <a:r>
            <a:rPr lang="en-US" altLang="ja-JP" sz="1200" b="1">
              <a:latin typeface="MS UI Gothic" panose="020B0600070205080204" pitchFamily="50" charset="-128"/>
              <a:ea typeface="MS UI Gothic" panose="020B0600070205080204" pitchFamily="50" charset="-128"/>
            </a:rPr>
            <a:t>20</a:t>
          </a:r>
          <a:r>
            <a:rPr lang="ja-JP" altLang="en-US" sz="1200" b="1">
              <a:latin typeface="MS UI Gothic" panose="020B0600070205080204" pitchFamily="50" charset="-128"/>
              <a:ea typeface="MS UI Gothic" panose="020B0600070205080204" pitchFamily="50" charset="-128"/>
            </a:rPr>
            <a:t>人</a:t>
          </a:r>
        </a:p>
      </cdr:txBody>
    </cdr:sp>
  </cdr:relSizeAnchor>
</c:userShapes>
</file>

<file path=ppt/drawings/drawing86.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21</a:t>
          </a:r>
          <a:r>
            <a:rPr lang="ja-JP" altLang="en-US" sz="1200" b="1">
              <a:latin typeface="MS UI Gothic" panose="020B0600070205080204" pitchFamily="50" charset="-128"/>
              <a:ea typeface="MS UI Gothic" panose="020B0600070205080204" pitchFamily="50" charset="-128"/>
            </a:rPr>
            <a:t>～</a:t>
          </a:r>
          <a:r>
            <a:rPr lang="en-US" altLang="ja-JP" sz="1200" b="1">
              <a:latin typeface="MS UI Gothic" panose="020B0600070205080204" pitchFamily="50" charset="-128"/>
              <a:ea typeface="MS UI Gothic" panose="020B0600070205080204" pitchFamily="50" charset="-128"/>
            </a:rPr>
            <a:t>100</a:t>
          </a:r>
          <a:r>
            <a:rPr lang="ja-JP" altLang="en-US" sz="1200" b="1">
              <a:latin typeface="MS UI Gothic" panose="020B0600070205080204" pitchFamily="50" charset="-128"/>
              <a:ea typeface="MS UI Gothic" panose="020B0600070205080204" pitchFamily="50" charset="-128"/>
            </a:rPr>
            <a:t>人</a:t>
          </a:r>
        </a:p>
      </cdr:txBody>
    </cdr:sp>
  </cdr:relSizeAnchor>
</c:userShapes>
</file>

<file path=ppt/drawings/drawing87.xml><?xml version="1.0" encoding="utf-8"?>
<c:userShapes xmlns:c="http://schemas.openxmlformats.org/drawingml/2006/chart">
  <cdr:relSizeAnchor xmlns:cdr="http://schemas.openxmlformats.org/drawingml/2006/chartDrawing">
    <cdr:from>
      <cdr:x>0.00463</cdr:x>
      <cdr:y>0.00803</cdr:y>
    </cdr:from>
    <cdr:to>
      <cdr:x>0.19676</cdr:x>
      <cdr:y>0.06829</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38100" y="38100"/>
          <a:ext cx="15811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200" b="1">
              <a:latin typeface="MS UI Gothic" panose="020B0600070205080204" pitchFamily="50" charset="-128"/>
              <a:ea typeface="MS UI Gothic" panose="020B0600070205080204" pitchFamily="50" charset="-128"/>
            </a:rPr>
            <a:t>101</a:t>
          </a:r>
          <a:r>
            <a:rPr lang="ja-JP" altLang="en-US" sz="1200" b="1">
              <a:latin typeface="MS UI Gothic" panose="020B0600070205080204" pitchFamily="50" charset="-128"/>
              <a:ea typeface="MS UI Gothic" panose="020B0600070205080204" pitchFamily="50" charset="-128"/>
            </a:rPr>
            <a:t>人～</a:t>
          </a:r>
        </a:p>
      </cdr:txBody>
    </cdr:sp>
  </cdr:relSizeAnchor>
</c:userShapes>
</file>

<file path=ppt/drawings/drawing88.xml><?xml version="1.0" encoding="utf-8"?>
<c:userShapes xmlns:c="http://schemas.openxmlformats.org/drawingml/2006/chart">
  <cdr:relSizeAnchor xmlns:cdr="http://schemas.openxmlformats.org/drawingml/2006/chartDrawing">
    <cdr:from>
      <cdr:x>0.00463</cdr:x>
      <cdr:y>0.00803</cdr:y>
    </cdr:from>
    <cdr:to>
      <cdr:x>0.19676</cdr:x>
      <cdr:y>0.0911</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129" y="38080"/>
          <a:ext cx="1914220" cy="3939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effectLst/>
              <a:latin typeface="MS UI Gothic" panose="020B0600070205080204" pitchFamily="50" charset="-128"/>
              <a:ea typeface="MS UI Gothic" panose="020B0600070205080204" pitchFamily="50" charset="-128"/>
              <a:cs typeface="+mn-cs"/>
            </a:rPr>
            <a:t>B2C</a:t>
          </a:r>
          <a:r>
            <a:rPr lang="ja-JP" altLang="ja-JP" sz="1300" b="1" dirty="0">
              <a:effectLst/>
              <a:latin typeface="MS UI Gothic" panose="020B0600070205080204" pitchFamily="50" charset="-128"/>
              <a:ea typeface="MS UI Gothic" panose="020B0600070205080204" pitchFamily="50" charset="-128"/>
              <a:cs typeface="+mn-cs"/>
            </a:rPr>
            <a:t>中心</a:t>
          </a:r>
          <a:endParaRPr lang="ja-JP" altLang="en-US" sz="1300" b="1" dirty="0">
            <a:latin typeface="MS UI Gothic" panose="020B0600070205080204" pitchFamily="50" charset="-128"/>
            <a:ea typeface="MS UI Gothic" panose="020B0600070205080204" pitchFamily="50" charset="-128"/>
          </a:endParaRPr>
        </a:p>
      </cdr:txBody>
    </cdr:sp>
  </cdr:relSizeAnchor>
</c:userShapes>
</file>

<file path=ppt/drawings/drawing89.xml><?xml version="1.0" encoding="utf-8"?>
<c:userShapes xmlns:c="http://schemas.openxmlformats.org/drawingml/2006/chart">
  <cdr:relSizeAnchor xmlns:cdr="http://schemas.openxmlformats.org/drawingml/2006/chartDrawing">
    <cdr:from>
      <cdr:x>0.00463</cdr:x>
      <cdr:y>0.00803</cdr:y>
    </cdr:from>
    <cdr:to>
      <cdr:x>0.19676</cdr:x>
      <cdr:y>0.0911</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4454" y="38080"/>
          <a:ext cx="1844678" cy="3939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B2C</a:t>
          </a:r>
          <a:r>
            <a:rPr lang="ja-JP" altLang="en-US" sz="1300" b="1" dirty="0" err="1">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B2B</a:t>
          </a:r>
          <a:r>
            <a:rPr lang="ja-JP" altLang="en-US" sz="1300" b="1" dirty="0">
              <a:latin typeface="MS UI Gothic" panose="020B0600070205080204" pitchFamily="50" charset="-128"/>
              <a:ea typeface="MS UI Gothic" panose="020B0600070205080204" pitchFamily="50" charset="-128"/>
            </a:rPr>
            <a:t>半々</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0.48611</cdr:x>
      <cdr:y>0.10115</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0" y="0"/>
          <a:ext cx="2764994" cy="3277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a:latin typeface="MS UI Gothic" panose="020B0600070205080204" pitchFamily="50" charset="-128"/>
              <a:ea typeface="MS UI Gothic" panose="020B0600070205080204" pitchFamily="50" charset="-128"/>
            </a:rPr>
            <a:t>メーカー企業</a:t>
          </a:r>
        </a:p>
      </cdr:txBody>
    </cdr:sp>
  </cdr:relSizeAnchor>
</c:userShapes>
</file>

<file path=ppt/drawings/drawing90.xml><?xml version="1.0" encoding="utf-8"?>
<c:userShapes xmlns:c="http://schemas.openxmlformats.org/drawingml/2006/chart">
  <cdr:relSizeAnchor xmlns:cdr="http://schemas.openxmlformats.org/drawingml/2006/chartDrawing">
    <cdr:from>
      <cdr:x>0.00463</cdr:x>
      <cdr:y>0.00803</cdr:y>
    </cdr:from>
    <cdr:to>
      <cdr:x>0.19676</cdr:x>
      <cdr:y>0.0911</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129" y="38080"/>
          <a:ext cx="1914220" cy="3939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B2B</a:t>
          </a:r>
          <a:r>
            <a:rPr lang="ja-JP" altLang="en-US" sz="1300" b="1" dirty="0">
              <a:latin typeface="MS UI Gothic" panose="020B0600070205080204" pitchFamily="50" charset="-128"/>
              <a:ea typeface="MS UI Gothic" panose="020B0600070205080204" pitchFamily="50" charset="-128"/>
            </a:rPr>
            <a:t>中心</a:t>
          </a:r>
        </a:p>
      </cdr:txBody>
    </cdr:sp>
  </cdr:relSizeAnchor>
</c:userShapes>
</file>

<file path=ppt/drawings/drawing91.xml><?xml version="1.0" encoding="utf-8"?>
<c:userShapes xmlns:c="http://schemas.openxmlformats.org/drawingml/2006/chart">
  <cdr:relSizeAnchor xmlns:cdr="http://schemas.openxmlformats.org/drawingml/2006/chartDrawing">
    <cdr:from>
      <cdr:x>0.00463</cdr:x>
      <cdr:y>0.00803</cdr:y>
    </cdr:from>
    <cdr:to>
      <cdr:x>0.19676</cdr:x>
      <cdr:y>0.08677</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8436" y="39984"/>
          <a:ext cx="2009930" cy="3920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3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1980</a:t>
          </a:r>
          <a:r>
            <a:rPr lang="ja-JP" altLang="en-US" sz="1300" b="1" dirty="0">
              <a:latin typeface="MS UI Gothic" panose="020B0600070205080204" pitchFamily="50" charset="-128"/>
              <a:ea typeface="MS UI Gothic" panose="020B0600070205080204" pitchFamily="50" charset="-128"/>
            </a:rPr>
            <a:t>年</a:t>
          </a:r>
        </a:p>
      </cdr:txBody>
    </cdr:sp>
  </cdr:relSizeAnchor>
</c:userShapes>
</file>

<file path=ppt/drawings/drawing92.xml><?xml version="1.0" encoding="utf-8"?>
<c:userShapes xmlns:c="http://schemas.openxmlformats.org/drawingml/2006/chart">
  <cdr:relSizeAnchor xmlns:cdr="http://schemas.openxmlformats.org/drawingml/2006/chartDrawing">
    <cdr:from>
      <cdr:x>0.00463</cdr:x>
      <cdr:y>0.00803</cdr:y>
    </cdr:from>
    <cdr:to>
      <cdr:x>0.19676</cdr:x>
      <cdr:y>0.10123</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676" y="39984"/>
          <a:ext cx="1936913" cy="4640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1981</a:t>
          </a:r>
          <a:r>
            <a:rPr lang="ja-JP" altLang="en-US" sz="13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2000</a:t>
          </a:r>
          <a:r>
            <a:rPr lang="ja-JP" altLang="en-US" sz="1300" b="1" dirty="0">
              <a:latin typeface="MS UI Gothic" panose="020B0600070205080204" pitchFamily="50" charset="-128"/>
              <a:ea typeface="MS UI Gothic" panose="020B0600070205080204" pitchFamily="50" charset="-128"/>
            </a:rPr>
            <a:t>年</a:t>
          </a:r>
        </a:p>
      </cdr:txBody>
    </cdr:sp>
  </cdr:relSizeAnchor>
</c:userShapes>
</file>

<file path=ppt/drawings/drawing93.xml><?xml version="1.0" encoding="utf-8"?>
<c:userShapes xmlns:c="http://schemas.openxmlformats.org/drawingml/2006/chart">
  <cdr:relSizeAnchor xmlns:cdr="http://schemas.openxmlformats.org/drawingml/2006/chartDrawing">
    <cdr:from>
      <cdr:x>0.00463</cdr:x>
      <cdr:y>0.00803</cdr:y>
    </cdr:from>
    <cdr:to>
      <cdr:x>0.19676</cdr:x>
      <cdr:y>0.08677</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8436" y="39984"/>
          <a:ext cx="2009931" cy="3920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2001</a:t>
          </a:r>
          <a:r>
            <a:rPr lang="ja-JP" altLang="en-US" sz="1300" b="1" dirty="0">
              <a:latin typeface="MS UI Gothic" panose="020B0600070205080204" pitchFamily="50" charset="-128"/>
              <a:ea typeface="MS UI Gothic" panose="020B0600070205080204" pitchFamily="50" charset="-128"/>
            </a:rPr>
            <a:t>年～</a:t>
          </a:r>
        </a:p>
      </cdr:txBody>
    </cdr:sp>
  </cdr:relSizeAnchor>
</c:userShapes>
</file>

<file path=ppt/drawings/drawing94.xml><?xml version="1.0" encoding="utf-8"?>
<c:userShapes xmlns:c="http://schemas.openxmlformats.org/drawingml/2006/chart">
  <cdr:relSizeAnchor xmlns:cdr="http://schemas.openxmlformats.org/drawingml/2006/chartDrawing">
    <cdr:from>
      <cdr:x>0.00463</cdr:x>
      <cdr:y>0.00803</cdr:y>
    </cdr:from>
    <cdr:to>
      <cdr:x>0.19676</cdr:x>
      <cdr:y>0.09646</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129" y="38081"/>
          <a:ext cx="1914220" cy="4193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300" b="1">
              <a:latin typeface="MS UI Gothic" panose="020B0600070205080204" pitchFamily="50" charset="-128"/>
              <a:ea typeface="MS UI Gothic" panose="020B0600070205080204" pitchFamily="50" charset="-128"/>
            </a:rPr>
            <a:t>ユーザー企業</a:t>
          </a:r>
        </a:p>
      </cdr:txBody>
    </cdr:sp>
  </cdr:relSizeAnchor>
</c:userShapes>
</file>

<file path=ppt/drawings/drawing95.xml><?xml version="1.0" encoding="utf-8"?>
<c:userShapes xmlns:c="http://schemas.openxmlformats.org/drawingml/2006/chart">
  <cdr:relSizeAnchor xmlns:cdr="http://schemas.openxmlformats.org/drawingml/2006/chartDrawing">
    <cdr:from>
      <cdr:x>0.00463</cdr:x>
      <cdr:y>0.00803</cdr:y>
    </cdr:from>
    <cdr:to>
      <cdr:x>0.19676</cdr:x>
      <cdr:y>0.0911</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4454" y="38080"/>
          <a:ext cx="1844678" cy="3939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300" b="1" dirty="0">
              <a:latin typeface="MS UI Gothic" panose="020B0600070205080204" pitchFamily="50" charset="-128"/>
              <a:ea typeface="MS UI Gothic" panose="020B0600070205080204" pitchFamily="50" charset="-128"/>
            </a:rPr>
            <a:t>メーカー企業</a:t>
          </a:r>
        </a:p>
      </cdr:txBody>
    </cdr:sp>
  </cdr:relSizeAnchor>
</c:userShapes>
</file>

<file path=ppt/drawings/drawing96.xml><?xml version="1.0" encoding="utf-8"?>
<c:userShapes xmlns:c="http://schemas.openxmlformats.org/drawingml/2006/chart">
  <cdr:relSizeAnchor xmlns:cdr="http://schemas.openxmlformats.org/drawingml/2006/chartDrawing">
    <cdr:from>
      <cdr:x>0.00463</cdr:x>
      <cdr:y>0.00803</cdr:y>
    </cdr:from>
    <cdr:to>
      <cdr:x>0.19676</cdr:x>
      <cdr:y>0.09361</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129" y="38081"/>
          <a:ext cx="1914220" cy="4058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300" b="1" dirty="0">
              <a:latin typeface="MS UI Gothic" panose="020B0600070205080204" pitchFamily="50" charset="-128"/>
              <a:ea typeface="MS UI Gothic" panose="020B0600070205080204" pitchFamily="50" charset="-128"/>
            </a:rPr>
            <a:t>サブシステム提供企業</a:t>
          </a:r>
        </a:p>
      </cdr:txBody>
    </cdr:sp>
  </cdr:relSizeAnchor>
</c:userShapes>
</file>

<file path=ppt/drawings/drawing97.xml><?xml version="1.0" encoding="utf-8"?>
<c:userShapes xmlns:c="http://schemas.openxmlformats.org/drawingml/2006/chart">
  <cdr:relSizeAnchor xmlns:cdr="http://schemas.openxmlformats.org/drawingml/2006/chartDrawing">
    <cdr:from>
      <cdr:x>0.00463</cdr:x>
      <cdr:y>0.00803</cdr:y>
    </cdr:from>
    <cdr:to>
      <cdr:x>0.19676</cdr:x>
      <cdr:y>0.09361</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4454" y="38081"/>
          <a:ext cx="1844678" cy="4058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300" b="1">
              <a:latin typeface="MS UI Gothic" panose="020B0600070205080204" pitchFamily="50" charset="-128"/>
              <a:ea typeface="MS UI Gothic" panose="020B0600070205080204" pitchFamily="50" charset="-128"/>
            </a:rPr>
            <a:t>サービス提供企業</a:t>
          </a:r>
        </a:p>
      </cdr:txBody>
    </cdr:sp>
  </cdr:relSizeAnchor>
</c:userShapes>
</file>

<file path=ppt/drawings/drawing98.xml><?xml version="1.0" encoding="utf-8"?>
<c:userShapes xmlns:c="http://schemas.openxmlformats.org/drawingml/2006/chart">
  <cdr:relSizeAnchor xmlns:cdr="http://schemas.openxmlformats.org/drawingml/2006/chartDrawing">
    <cdr:from>
      <cdr:x>0.00463</cdr:x>
      <cdr:y>0.00803</cdr:y>
    </cdr:from>
    <cdr:to>
      <cdr:x>0.19676</cdr:x>
      <cdr:y>0.08755</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6129" y="38080"/>
          <a:ext cx="1914220" cy="3770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3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20</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drawings/drawing99.xml><?xml version="1.0" encoding="utf-8"?>
<c:userShapes xmlns:c="http://schemas.openxmlformats.org/drawingml/2006/chart">
  <cdr:relSizeAnchor xmlns:cdr="http://schemas.openxmlformats.org/drawingml/2006/chartDrawing">
    <cdr:from>
      <cdr:x>0.00463</cdr:x>
      <cdr:y>0.00803</cdr:y>
    </cdr:from>
    <cdr:to>
      <cdr:x>0.19676</cdr:x>
      <cdr:y>0.10041</cdr:y>
    </cdr:to>
    <cdr:sp macro="" textlink="">
      <cdr:nvSpPr>
        <cdr:cNvPr id="2" name="テキスト ボックス 1">
          <a:extLst xmlns:a="http://schemas.openxmlformats.org/drawingml/2006/main">
            <a:ext uri="{FF2B5EF4-FFF2-40B4-BE49-F238E27FC236}">
              <a16:creationId xmlns:a16="http://schemas.microsoft.com/office/drawing/2014/main" id="{31F31ED3-5FEA-60C1-6780-3D95F75B3FDD}"/>
            </a:ext>
          </a:extLst>
        </cdr:cNvPr>
        <cdr:cNvSpPr txBox="1"/>
      </cdr:nvSpPr>
      <cdr:spPr>
        <a:xfrm xmlns:a="http://schemas.openxmlformats.org/drawingml/2006/main">
          <a:off x="44542" y="38081"/>
          <a:ext cx="1848338" cy="4380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300" b="1" dirty="0">
              <a:latin typeface="MS UI Gothic" panose="020B0600070205080204" pitchFamily="50" charset="-128"/>
              <a:ea typeface="MS UI Gothic" panose="020B0600070205080204" pitchFamily="50" charset="-128"/>
            </a:rPr>
            <a:t>21</a:t>
          </a:r>
          <a:r>
            <a:rPr lang="ja-JP" altLang="en-US" sz="1300" b="1" dirty="0">
              <a:latin typeface="MS UI Gothic" panose="020B0600070205080204" pitchFamily="50" charset="-128"/>
              <a:ea typeface="MS UI Gothic" panose="020B0600070205080204" pitchFamily="50" charset="-128"/>
            </a:rPr>
            <a:t>～</a:t>
          </a:r>
          <a:r>
            <a:rPr lang="en-US" altLang="ja-JP" sz="1300" b="1" dirty="0">
              <a:latin typeface="MS UI Gothic" panose="020B0600070205080204" pitchFamily="50" charset="-128"/>
              <a:ea typeface="MS UI Gothic" panose="020B0600070205080204" pitchFamily="50" charset="-128"/>
            </a:rPr>
            <a:t>100</a:t>
          </a:r>
          <a:r>
            <a:rPr lang="ja-JP" altLang="en-US" sz="1300" b="1" dirty="0">
              <a:latin typeface="MS UI Gothic" panose="020B0600070205080204" pitchFamily="50" charset="-128"/>
              <a:ea typeface="MS UI Gothic" panose="020B0600070205080204" pitchFamily="50" charset="-128"/>
            </a:rPr>
            <a:t>人</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4EA9F77-285C-4AF6-AA76-CB4428270EC5}"/>
              </a:ext>
            </a:extLst>
          </p:cNvPr>
          <p:cNvSpPr>
            <a:spLocks noGrp="1"/>
          </p:cNvSpPr>
          <p:nvPr>
            <p:ph type="hdr" sz="quarter"/>
          </p:nvPr>
        </p:nvSpPr>
        <p:spPr>
          <a:xfrm>
            <a:off x="4" y="0"/>
            <a:ext cx="2918621" cy="494813"/>
          </a:xfrm>
          <a:prstGeom prst="rect">
            <a:avLst/>
          </a:prstGeom>
        </p:spPr>
        <p:txBody>
          <a:bodyPr vert="horz" lIns="90600" tIns="45301" rIns="90600" bIns="45301"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5B070EC4-FBBD-458A-8A36-E00E2727D399}"/>
              </a:ext>
            </a:extLst>
          </p:cNvPr>
          <p:cNvSpPr>
            <a:spLocks noGrp="1"/>
          </p:cNvSpPr>
          <p:nvPr>
            <p:ph type="dt" sz="quarter" idx="1"/>
          </p:nvPr>
        </p:nvSpPr>
        <p:spPr>
          <a:xfrm>
            <a:off x="3815575" y="0"/>
            <a:ext cx="2918621" cy="494813"/>
          </a:xfrm>
          <a:prstGeom prst="rect">
            <a:avLst/>
          </a:prstGeom>
        </p:spPr>
        <p:txBody>
          <a:bodyPr vert="horz" lIns="90600" tIns="45301" rIns="90600" bIns="45301" rtlCol="0"/>
          <a:lstStyle>
            <a:lvl1pPr algn="r">
              <a:defRPr sz="1200"/>
            </a:lvl1pPr>
          </a:lstStyle>
          <a:p>
            <a:fld id="{ECEF41B8-6814-4A55-A490-13E9650E0A32}" type="datetimeFigureOut">
              <a:rPr kumimoji="1" lang="ja-JP" altLang="en-US" smtClean="0"/>
              <a:t>2023/8/1</a:t>
            </a:fld>
            <a:endParaRPr kumimoji="1" lang="ja-JP" altLang="en-US" dirty="0"/>
          </a:p>
        </p:txBody>
      </p:sp>
      <p:sp>
        <p:nvSpPr>
          <p:cNvPr id="4" name="フッター プレースホルダー 3">
            <a:extLst>
              <a:ext uri="{FF2B5EF4-FFF2-40B4-BE49-F238E27FC236}">
                <a16:creationId xmlns:a16="http://schemas.microsoft.com/office/drawing/2014/main" id="{36AB492C-7470-48B5-A072-7CCAEF00DD33}"/>
              </a:ext>
            </a:extLst>
          </p:cNvPr>
          <p:cNvSpPr>
            <a:spLocks noGrp="1"/>
          </p:cNvSpPr>
          <p:nvPr>
            <p:ph type="ftr" sz="quarter" idx="2"/>
          </p:nvPr>
        </p:nvSpPr>
        <p:spPr>
          <a:xfrm>
            <a:off x="4" y="9371504"/>
            <a:ext cx="2918621" cy="494813"/>
          </a:xfrm>
          <a:prstGeom prst="rect">
            <a:avLst/>
          </a:prstGeom>
        </p:spPr>
        <p:txBody>
          <a:bodyPr vert="horz" lIns="90600" tIns="45301" rIns="90600" bIns="45301"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5821BF9-3E69-4973-A65B-099EE187E0A7}"/>
              </a:ext>
            </a:extLst>
          </p:cNvPr>
          <p:cNvSpPr>
            <a:spLocks noGrp="1"/>
          </p:cNvSpPr>
          <p:nvPr>
            <p:ph type="sldNum" sz="quarter" idx="3"/>
          </p:nvPr>
        </p:nvSpPr>
        <p:spPr>
          <a:xfrm>
            <a:off x="3815575" y="9371504"/>
            <a:ext cx="2918621" cy="494813"/>
          </a:xfrm>
          <a:prstGeom prst="rect">
            <a:avLst/>
          </a:prstGeom>
        </p:spPr>
        <p:txBody>
          <a:bodyPr vert="horz" lIns="90600" tIns="45301" rIns="90600" bIns="45301" rtlCol="0" anchor="b"/>
          <a:lstStyle>
            <a:lvl1pPr algn="r">
              <a:defRPr sz="1200"/>
            </a:lvl1pPr>
          </a:lstStyle>
          <a:p>
            <a:fld id="{734BBE6E-B995-4A35-BB11-50C6E977FBE5}" type="slidenum">
              <a:rPr kumimoji="1" lang="ja-JP" altLang="en-US" smtClean="0"/>
              <a:t>‹#›</a:t>
            </a:fld>
            <a:endParaRPr kumimoji="1" lang="ja-JP" altLang="en-US" dirty="0"/>
          </a:p>
        </p:txBody>
      </p:sp>
    </p:spTree>
    <p:extLst>
      <p:ext uri="{BB962C8B-B14F-4D97-AF65-F5344CB8AC3E}">
        <p14:creationId xmlns:p14="http://schemas.microsoft.com/office/powerpoint/2010/main" val="1944466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18621" cy="493237"/>
          </a:xfrm>
          <a:prstGeom prst="rect">
            <a:avLst/>
          </a:prstGeom>
        </p:spPr>
        <p:txBody>
          <a:bodyPr vert="horz" lIns="90600" tIns="45301" rIns="90600" bIns="4530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575" y="3"/>
            <a:ext cx="2918621" cy="493237"/>
          </a:xfrm>
          <a:prstGeom prst="rect">
            <a:avLst/>
          </a:prstGeom>
        </p:spPr>
        <p:txBody>
          <a:bodyPr vert="horz" lIns="90600" tIns="45301" rIns="90600" bIns="45301" rtlCol="0"/>
          <a:lstStyle>
            <a:lvl1pPr algn="r">
              <a:defRPr sz="1200"/>
            </a:lvl1pPr>
          </a:lstStyle>
          <a:p>
            <a:fld id="{D7785109-EB95-411E-9E48-37F13240F61F}" type="datetimeFigureOut">
              <a:rPr kumimoji="1" lang="ja-JP" altLang="en-US" smtClean="0"/>
              <a:t>2023/8/1</a:t>
            </a:fld>
            <a:endParaRPr kumimoji="1" lang="ja-JP" altLang="en-US" dirty="0"/>
          </a:p>
        </p:txBody>
      </p:sp>
      <p:sp>
        <p:nvSpPr>
          <p:cNvPr id="4" name="スライド イメージ プレースホルダー 3"/>
          <p:cNvSpPr>
            <a:spLocks noGrp="1" noRot="1" noChangeAspect="1"/>
          </p:cNvSpPr>
          <p:nvPr>
            <p:ph type="sldImg" idx="2"/>
          </p:nvPr>
        </p:nvSpPr>
        <p:spPr>
          <a:xfrm>
            <a:off x="82550" y="741363"/>
            <a:ext cx="6570663" cy="3697287"/>
          </a:xfrm>
          <a:prstGeom prst="rect">
            <a:avLst/>
          </a:prstGeom>
          <a:noFill/>
          <a:ln w="12700">
            <a:solidFill>
              <a:prstClr val="black"/>
            </a:solidFill>
          </a:ln>
        </p:spPr>
        <p:txBody>
          <a:bodyPr vert="horz" lIns="90600" tIns="45301" rIns="90600" bIns="45301" rtlCol="0" anchor="ctr"/>
          <a:lstStyle/>
          <a:p>
            <a:endParaRPr lang="ja-JP" altLang="en-US" dirty="0"/>
          </a:p>
        </p:txBody>
      </p:sp>
      <p:sp>
        <p:nvSpPr>
          <p:cNvPr id="5" name="ノート プレースホルダー 4"/>
          <p:cNvSpPr>
            <a:spLocks noGrp="1"/>
          </p:cNvSpPr>
          <p:nvPr>
            <p:ph type="body" sz="quarter" idx="3"/>
          </p:nvPr>
        </p:nvSpPr>
        <p:spPr>
          <a:xfrm>
            <a:off x="673891" y="4686541"/>
            <a:ext cx="5387982" cy="4439132"/>
          </a:xfrm>
          <a:prstGeom prst="rect">
            <a:avLst/>
          </a:prstGeom>
        </p:spPr>
        <p:txBody>
          <a:bodyPr vert="horz" lIns="90600" tIns="45301" rIns="90600" bIns="453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1501"/>
            <a:ext cx="2918621" cy="493236"/>
          </a:xfrm>
          <a:prstGeom prst="rect">
            <a:avLst/>
          </a:prstGeom>
        </p:spPr>
        <p:txBody>
          <a:bodyPr vert="horz" lIns="90600" tIns="45301" rIns="90600" bIns="45301"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575" y="9371501"/>
            <a:ext cx="2918621" cy="493236"/>
          </a:xfrm>
          <a:prstGeom prst="rect">
            <a:avLst/>
          </a:prstGeom>
        </p:spPr>
        <p:txBody>
          <a:bodyPr vert="horz" lIns="90600" tIns="45301" rIns="90600" bIns="45301" rtlCol="0" anchor="b"/>
          <a:lstStyle>
            <a:lvl1pPr algn="r">
              <a:defRPr sz="1200"/>
            </a:lvl1pPr>
          </a:lstStyle>
          <a:p>
            <a:fld id="{2A57B424-EC2B-45B0-9308-920F15BB750B}" type="slidenum">
              <a:rPr kumimoji="1" lang="ja-JP" altLang="en-US" smtClean="0"/>
              <a:t>‹#›</a:t>
            </a:fld>
            <a:endParaRPr kumimoji="1" lang="ja-JP" altLang="en-US" dirty="0"/>
          </a:p>
        </p:txBody>
      </p:sp>
    </p:spTree>
    <p:extLst>
      <p:ext uri="{BB962C8B-B14F-4D97-AF65-F5344CB8AC3E}">
        <p14:creationId xmlns:p14="http://schemas.microsoft.com/office/powerpoint/2010/main" val="3589480465"/>
      </p:ext>
    </p:extLst>
  </p:cSld>
  <p:clrMap bg1="lt1" tx1="dk1" bg2="lt2" tx2="dk2" accent1="accent1" accent2="accent2" accent3="accent3" accent4="accent4" accent5="accent5" accent6="accent6" hlink="hlink" folHlink="folHlink"/>
  <p:notesStyle>
    <a:lvl1pPr marL="0" algn="l" defTabSz="971913" rtl="0" eaLnBrk="1" latinLnBrk="0" hangingPunct="1">
      <a:defRPr kumimoji="1" sz="1275" kern="1200">
        <a:solidFill>
          <a:schemeClr val="tx1"/>
        </a:solidFill>
        <a:latin typeface="+mn-lt"/>
        <a:ea typeface="+mn-ea"/>
        <a:cs typeface="+mn-cs"/>
      </a:defRPr>
    </a:lvl1pPr>
    <a:lvl2pPr marL="485957" algn="l" defTabSz="971913" rtl="0" eaLnBrk="1" latinLnBrk="0" hangingPunct="1">
      <a:defRPr kumimoji="1" sz="1275" kern="1200">
        <a:solidFill>
          <a:schemeClr val="tx1"/>
        </a:solidFill>
        <a:latin typeface="+mn-lt"/>
        <a:ea typeface="+mn-ea"/>
        <a:cs typeface="+mn-cs"/>
      </a:defRPr>
    </a:lvl2pPr>
    <a:lvl3pPr marL="971913" algn="l" defTabSz="971913" rtl="0" eaLnBrk="1" latinLnBrk="0" hangingPunct="1">
      <a:defRPr kumimoji="1" sz="1275" kern="1200">
        <a:solidFill>
          <a:schemeClr val="tx1"/>
        </a:solidFill>
        <a:latin typeface="+mn-lt"/>
        <a:ea typeface="+mn-ea"/>
        <a:cs typeface="+mn-cs"/>
      </a:defRPr>
    </a:lvl3pPr>
    <a:lvl4pPr marL="1457871" algn="l" defTabSz="971913" rtl="0" eaLnBrk="1" latinLnBrk="0" hangingPunct="1">
      <a:defRPr kumimoji="1" sz="1275" kern="1200">
        <a:solidFill>
          <a:schemeClr val="tx1"/>
        </a:solidFill>
        <a:latin typeface="+mn-lt"/>
        <a:ea typeface="+mn-ea"/>
        <a:cs typeface="+mn-cs"/>
      </a:defRPr>
    </a:lvl4pPr>
    <a:lvl5pPr marL="1943828" algn="l" defTabSz="971913" rtl="0" eaLnBrk="1" latinLnBrk="0" hangingPunct="1">
      <a:defRPr kumimoji="1" sz="1275" kern="1200">
        <a:solidFill>
          <a:schemeClr val="tx1"/>
        </a:solidFill>
        <a:latin typeface="+mn-lt"/>
        <a:ea typeface="+mn-ea"/>
        <a:cs typeface="+mn-cs"/>
      </a:defRPr>
    </a:lvl5pPr>
    <a:lvl6pPr marL="2429784" algn="l" defTabSz="971913" rtl="0" eaLnBrk="1" latinLnBrk="0" hangingPunct="1">
      <a:defRPr kumimoji="1" sz="1275" kern="1200">
        <a:solidFill>
          <a:schemeClr val="tx1"/>
        </a:solidFill>
        <a:latin typeface="+mn-lt"/>
        <a:ea typeface="+mn-ea"/>
        <a:cs typeface="+mn-cs"/>
      </a:defRPr>
    </a:lvl6pPr>
    <a:lvl7pPr marL="2915741" algn="l" defTabSz="971913" rtl="0" eaLnBrk="1" latinLnBrk="0" hangingPunct="1">
      <a:defRPr kumimoji="1" sz="1275" kern="1200">
        <a:solidFill>
          <a:schemeClr val="tx1"/>
        </a:solidFill>
        <a:latin typeface="+mn-lt"/>
        <a:ea typeface="+mn-ea"/>
        <a:cs typeface="+mn-cs"/>
      </a:defRPr>
    </a:lvl7pPr>
    <a:lvl8pPr marL="3401698" algn="l" defTabSz="971913" rtl="0" eaLnBrk="1" latinLnBrk="0" hangingPunct="1">
      <a:defRPr kumimoji="1" sz="1275" kern="1200">
        <a:solidFill>
          <a:schemeClr val="tx1"/>
        </a:solidFill>
        <a:latin typeface="+mn-lt"/>
        <a:ea typeface="+mn-ea"/>
        <a:cs typeface="+mn-cs"/>
      </a:defRPr>
    </a:lvl8pPr>
    <a:lvl9pPr marL="3887655" algn="l" defTabSz="971913" rtl="0" eaLnBrk="1" latinLnBrk="0" hangingPunct="1">
      <a:defRPr kumimoji="1" sz="127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0</a:t>
            </a:fld>
            <a:endParaRPr kumimoji="1" lang="ja-JP" altLang="en-US" dirty="0"/>
          </a:p>
        </p:txBody>
      </p:sp>
    </p:spTree>
    <p:extLst>
      <p:ext uri="{BB962C8B-B14F-4D97-AF65-F5344CB8AC3E}">
        <p14:creationId xmlns:p14="http://schemas.microsoft.com/office/powerpoint/2010/main" val="828734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a:t>
            </a:fld>
            <a:endParaRPr kumimoji="1" lang="ja-JP" altLang="en-US" dirty="0"/>
          </a:p>
        </p:txBody>
      </p:sp>
    </p:spTree>
    <p:extLst>
      <p:ext uri="{BB962C8B-B14F-4D97-AF65-F5344CB8AC3E}">
        <p14:creationId xmlns:p14="http://schemas.microsoft.com/office/powerpoint/2010/main" val="35914065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について設定した目標について製品・サービス提供先別に比較したところ、</a:t>
            </a:r>
            <a:r>
              <a:rPr kumimoji="1" lang="en-US" altLang="ja-JP" dirty="0"/>
              <a:t>B2B</a:t>
            </a:r>
            <a:r>
              <a:rPr kumimoji="1" lang="ja-JP" altLang="en-US" dirty="0"/>
              <a:t>中心において「重点目標として設定」と「設定している」の割合が高いのは、「業務効率化による生産性の向上」が最も多く全体と同様である。また、「顧客ごとに特化した製品・サービスの提供」とでは、</a:t>
            </a:r>
            <a:r>
              <a:rPr kumimoji="1" lang="en-US" altLang="ja-JP" dirty="0"/>
              <a:t>10</a:t>
            </a:r>
            <a:r>
              <a:rPr kumimoji="1" lang="ja-JP" altLang="en-US" dirty="0"/>
              <a:t>％以上の差がある。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100</a:t>
            </a:fld>
            <a:endParaRPr kumimoji="1" lang="ja-JP" altLang="en-US" dirty="0"/>
          </a:p>
        </p:txBody>
      </p:sp>
    </p:spTree>
    <p:extLst>
      <p:ext uri="{BB962C8B-B14F-4D97-AF65-F5344CB8AC3E}">
        <p14:creationId xmlns:p14="http://schemas.microsoft.com/office/powerpoint/2010/main" val="139477214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について設定した目標について設立年別に比較したところ、～</a:t>
            </a:r>
            <a:r>
              <a:rPr kumimoji="1" lang="en-US" altLang="ja-JP" dirty="0"/>
              <a:t>1980</a:t>
            </a:r>
            <a:r>
              <a:rPr kumimoji="1" lang="ja-JP" altLang="en-US" dirty="0"/>
              <a:t>年において「重点目標として設定」と「設定している」の割合が最も高いのは、「業務効率化による生産性の向上」であり、「顧客ごとに特化した製品・サービスの提供」とは</a:t>
            </a:r>
            <a:r>
              <a:rPr kumimoji="1" lang="en-US" altLang="ja-JP" dirty="0"/>
              <a:t>30</a:t>
            </a:r>
            <a:r>
              <a:rPr kumimoji="1" lang="ja-JP" altLang="en-US" dirty="0"/>
              <a:t>％以上の差がある。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101</a:t>
            </a:fld>
            <a:endParaRPr kumimoji="1" lang="ja-JP" altLang="en-US" dirty="0"/>
          </a:p>
        </p:txBody>
      </p:sp>
    </p:spTree>
    <p:extLst>
      <p:ext uri="{BB962C8B-B14F-4D97-AF65-F5344CB8AC3E}">
        <p14:creationId xmlns:p14="http://schemas.microsoft.com/office/powerpoint/2010/main" val="110484170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について設定した目標について設立年別に比較したところ、</a:t>
            </a:r>
            <a:r>
              <a:rPr kumimoji="1" lang="en-US" altLang="ja-JP" dirty="0"/>
              <a:t>1981</a:t>
            </a:r>
            <a:r>
              <a:rPr kumimoji="1" lang="ja-JP" altLang="en-US" dirty="0"/>
              <a:t>～</a:t>
            </a:r>
            <a:r>
              <a:rPr kumimoji="1" lang="en-US" altLang="ja-JP" dirty="0"/>
              <a:t>2000</a:t>
            </a:r>
            <a:r>
              <a:rPr kumimoji="1" lang="ja-JP" altLang="en-US" dirty="0"/>
              <a:t>年において「重点目標として設定」と「設定している」の割合が最も高いのは、「業務効率化による生産性の向上」であり、次いで「顧客ごとに特化した製品・サービスの提供」と、全体と同様の傾向がみられるが、下位では全体とは異なる項目も散見さ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102</a:t>
            </a:fld>
            <a:endParaRPr kumimoji="1" lang="ja-JP" altLang="en-US" dirty="0"/>
          </a:p>
        </p:txBody>
      </p:sp>
    </p:spTree>
    <p:extLst>
      <p:ext uri="{BB962C8B-B14F-4D97-AF65-F5344CB8AC3E}">
        <p14:creationId xmlns:p14="http://schemas.microsoft.com/office/powerpoint/2010/main" val="42876456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について設定した目標について設立年別に比較したところ、設立</a:t>
            </a:r>
            <a:r>
              <a:rPr kumimoji="1" lang="en-US" altLang="ja-JP" dirty="0"/>
              <a:t>2001</a:t>
            </a:r>
            <a:r>
              <a:rPr kumimoji="1" lang="ja-JP" altLang="en-US" dirty="0"/>
              <a:t>年以降で「重点目標として設定」と「設定している」の割合が最も高いのは、「顧客ごとに特化した製品・サービスの提供」で、全体の「業務効率化による生産性の向上」とトップが入れ替わっている。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103</a:t>
            </a:fld>
            <a:endParaRPr kumimoji="1" lang="ja-JP" altLang="en-US" dirty="0"/>
          </a:p>
        </p:txBody>
      </p:sp>
    </p:spTree>
    <p:extLst>
      <p:ext uri="{BB962C8B-B14F-4D97-AF65-F5344CB8AC3E}">
        <p14:creationId xmlns:p14="http://schemas.microsoft.com/office/powerpoint/2010/main" val="31373369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「非常に活発」、「活発」、「あまり活発ではない」までを含めた</a:t>
            </a:r>
            <a:r>
              <a:rPr kumimoji="1" lang="en-US" altLang="ja-JP" dirty="0"/>
              <a:t>DX</a:t>
            </a:r>
            <a:r>
              <a:rPr kumimoji="1" lang="ja-JP" altLang="en-US" dirty="0"/>
              <a:t>に取り組んでいる企業を対象に、</a:t>
            </a:r>
            <a:r>
              <a:rPr kumimoji="1" lang="en-US" altLang="ja-JP" dirty="0"/>
              <a:t>DX</a:t>
            </a:r>
            <a:r>
              <a:rPr kumimoji="1" lang="ja-JP" altLang="en-US" dirty="0"/>
              <a:t>について実際に取り組んだことについて、「実施中」の回答は、「経営トップのコミットメント」が</a:t>
            </a:r>
            <a:r>
              <a:rPr kumimoji="1" lang="en-US" altLang="ja-JP" dirty="0"/>
              <a:t>39</a:t>
            </a:r>
            <a:r>
              <a:rPr kumimoji="1" lang="ja-JP" altLang="en-US" dirty="0"/>
              <a:t>％で最も高く、次いで「社内外でのビジョン共有」が</a:t>
            </a:r>
            <a:r>
              <a:rPr kumimoji="1" lang="en-US" altLang="ja-JP" dirty="0"/>
              <a:t>34</a:t>
            </a:r>
            <a:r>
              <a:rPr kumimoji="1" lang="ja-JP" altLang="en-US" dirty="0"/>
              <a:t>％、「経営・事業部門・</a:t>
            </a:r>
            <a:r>
              <a:rPr kumimoji="1" lang="en-US" altLang="ja-JP" dirty="0"/>
              <a:t>IT</a:t>
            </a:r>
            <a:r>
              <a:rPr kumimoji="1" lang="ja-JP" altLang="en-US" dirty="0"/>
              <a:t>部門が相互に協力する体制の構築」が</a:t>
            </a:r>
            <a:r>
              <a:rPr kumimoji="1" lang="en-US" altLang="ja-JP" dirty="0"/>
              <a:t>29</a:t>
            </a:r>
            <a:r>
              <a:rPr kumimoji="1" lang="ja-JP" altLang="en-US" dirty="0"/>
              <a:t>％、「失敗から学び、継続的に挑戦する仕組みの構築」が</a:t>
            </a:r>
            <a:r>
              <a:rPr kumimoji="1" lang="en-US" altLang="ja-JP" dirty="0"/>
              <a:t>25</a:t>
            </a:r>
            <a:r>
              <a:rPr kumimoji="1" lang="ja-JP" altLang="en-US" dirty="0"/>
              <a:t>％となっている。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104</a:t>
            </a:fld>
            <a:endParaRPr kumimoji="1" lang="ja-JP" altLang="en-US" dirty="0"/>
          </a:p>
        </p:txBody>
      </p:sp>
    </p:spTree>
    <p:extLst>
      <p:ext uri="{BB962C8B-B14F-4D97-AF65-F5344CB8AC3E}">
        <p14:creationId xmlns:p14="http://schemas.microsoft.com/office/powerpoint/2010/main" val="143371411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取り組み状況について、位置づけ別に比較したところ、ユーザー企業で「実施中」と「準備中」の割合が高いのは、全体と同様に「経営トップのコミットメント」、「社内外でのビジョン共有」、「経営・事業部門・</a:t>
            </a:r>
            <a:r>
              <a:rPr kumimoji="1" lang="en-US" altLang="ja-JP" dirty="0"/>
              <a:t>IT</a:t>
            </a:r>
            <a:r>
              <a:rPr kumimoji="1" lang="ja-JP" altLang="en-US" dirty="0"/>
              <a:t>部門が相互に協力する体制の構築」の順であるが、次に続く「事業部門における</a:t>
            </a:r>
            <a:r>
              <a:rPr kumimoji="1" lang="en-US" altLang="ja-JP" dirty="0"/>
              <a:t>DX</a:t>
            </a:r>
            <a:r>
              <a:rPr kumimoji="1" lang="ja-JP" altLang="en-US" dirty="0"/>
              <a:t>を担う人材の育成・確保」及び「</a:t>
            </a:r>
            <a:r>
              <a:rPr kumimoji="1" lang="en-US" altLang="ja-JP" dirty="0"/>
              <a:t>DX</a:t>
            </a:r>
            <a:r>
              <a:rPr kumimoji="1" lang="ja-JP" altLang="en-US" dirty="0"/>
              <a:t>の取り組みの事業（現場レベル）までの落とし込み」は若干高い傾向がみられる。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105</a:t>
            </a:fld>
            <a:endParaRPr kumimoji="1" lang="ja-JP" altLang="en-US" dirty="0"/>
          </a:p>
        </p:txBody>
      </p:sp>
    </p:spTree>
    <p:extLst>
      <p:ext uri="{BB962C8B-B14F-4D97-AF65-F5344CB8AC3E}">
        <p14:creationId xmlns:p14="http://schemas.microsoft.com/office/powerpoint/2010/main" val="220758111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の取り組み状況について、位置づけ別に比較したところ、メーカー企業で「実施中」と「準備中」の割合が高いのは、「全体と同様に経営トップのコミットメント」、「経営・事業部門・</a:t>
            </a:r>
            <a:r>
              <a:rPr kumimoji="1" lang="en-US" altLang="ja-JP" dirty="0"/>
              <a:t>IT</a:t>
            </a:r>
            <a:r>
              <a:rPr kumimoji="1" lang="ja-JP" altLang="en-US" dirty="0"/>
              <a:t>部門が相互に協力する体制の構築」、「社内外でのビジョン共有」の順であるものの、それぞれの差が少ない。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106</a:t>
            </a:fld>
            <a:endParaRPr kumimoji="1" lang="ja-JP" altLang="en-US" dirty="0"/>
          </a:p>
        </p:txBody>
      </p:sp>
    </p:spTree>
    <p:extLst>
      <p:ext uri="{BB962C8B-B14F-4D97-AF65-F5344CB8AC3E}">
        <p14:creationId xmlns:p14="http://schemas.microsoft.com/office/powerpoint/2010/main" val="36090654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取り組み状況について、位置づけ別に比較したところ、サブシステム提供企業で「実施中」と「準備中」の割合が高いのは、「社内外でのビジョン共有」であり、「全体の経営トップのコミットメント」とは入れ替わっているものの、「経営・事業部門・</a:t>
            </a:r>
            <a:r>
              <a:rPr kumimoji="1" lang="en-US" altLang="ja-JP" dirty="0"/>
              <a:t>IT</a:t>
            </a:r>
            <a:r>
              <a:rPr kumimoji="1" lang="ja-JP" altLang="en-US" dirty="0"/>
              <a:t>部門が相互に協力する体制の構築」とともにほとんど差はみられない。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107</a:t>
            </a:fld>
            <a:endParaRPr kumimoji="1" lang="ja-JP" altLang="en-US" dirty="0"/>
          </a:p>
        </p:txBody>
      </p:sp>
    </p:spTree>
    <p:extLst>
      <p:ext uri="{BB962C8B-B14F-4D97-AF65-F5344CB8AC3E}">
        <p14:creationId xmlns:p14="http://schemas.microsoft.com/office/powerpoint/2010/main" val="412299395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取り組み状況について、位置づけ別に比較したところ、サービス提供企業で「実施中」と「準備中」の割合が高いのは、「経営トップのコミットメント」、「社内外でのビジョン共有」、「経営・事業部門・</a:t>
            </a:r>
            <a:r>
              <a:rPr kumimoji="1" lang="en-US" altLang="ja-JP" dirty="0"/>
              <a:t>IT</a:t>
            </a:r>
            <a:r>
              <a:rPr kumimoji="1" lang="ja-JP" altLang="en-US" dirty="0"/>
              <a:t>部門が相互に協力する体制の構築」の順で、全体の傾向と同様である。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108</a:t>
            </a:fld>
            <a:endParaRPr kumimoji="1" lang="ja-JP" altLang="en-US" dirty="0"/>
          </a:p>
        </p:txBody>
      </p:sp>
    </p:spTree>
    <p:extLst>
      <p:ext uri="{BB962C8B-B14F-4D97-AF65-F5344CB8AC3E}">
        <p14:creationId xmlns:p14="http://schemas.microsoft.com/office/powerpoint/2010/main" val="287965311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についての取り組みを従業員数別に比較したところ、従業員</a:t>
            </a:r>
            <a:r>
              <a:rPr kumimoji="1" lang="en-US" altLang="ja-JP" dirty="0"/>
              <a:t>20</a:t>
            </a:r>
            <a:r>
              <a:rPr kumimoji="1" lang="ja-JP" altLang="en-US" dirty="0"/>
              <a:t>人以下では、全体と同様に「経営トップのコミットメント」が最も高く、他がそれに続く傾向にあるが、特に「失敗から学び、継続的に挑戦する仕組みの構築」及び「外部との連携に向けた取り組み」が高め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109</a:t>
            </a:fld>
            <a:endParaRPr kumimoji="1" lang="ja-JP" altLang="en-US" dirty="0"/>
          </a:p>
        </p:txBody>
      </p:sp>
    </p:spTree>
    <p:extLst>
      <p:ext uri="{BB962C8B-B14F-4D97-AF65-F5344CB8AC3E}">
        <p14:creationId xmlns:p14="http://schemas.microsoft.com/office/powerpoint/2010/main" val="3201369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a:t>
            </a:fld>
            <a:endParaRPr kumimoji="1" lang="ja-JP" altLang="en-US" dirty="0"/>
          </a:p>
        </p:txBody>
      </p:sp>
    </p:spTree>
    <p:extLst>
      <p:ext uri="{BB962C8B-B14F-4D97-AF65-F5344CB8AC3E}">
        <p14:creationId xmlns:p14="http://schemas.microsoft.com/office/powerpoint/2010/main" val="400337490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についての取り組みを従業員数別に比較したところ、従業員</a:t>
            </a:r>
            <a:r>
              <a:rPr kumimoji="1" lang="en-US" altLang="ja-JP" dirty="0"/>
              <a:t>21</a:t>
            </a:r>
            <a:r>
              <a:rPr kumimoji="1" lang="ja-JP" altLang="en-US" dirty="0"/>
              <a:t>～</a:t>
            </a:r>
            <a:r>
              <a:rPr kumimoji="1" lang="en-US" altLang="ja-JP" dirty="0"/>
              <a:t>100</a:t>
            </a:r>
            <a:r>
              <a:rPr kumimoji="1" lang="ja-JP" altLang="en-US" dirty="0"/>
              <a:t>人では、全体と同様に「経営トップのコミットメント」が最も高く、他がそれに続く傾向にあるが、「デジタル技術やデータ活用に精通した人材の育成・確保」が若干高い。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110</a:t>
            </a:fld>
            <a:endParaRPr kumimoji="1" lang="ja-JP" altLang="en-US" dirty="0"/>
          </a:p>
        </p:txBody>
      </p:sp>
    </p:spTree>
    <p:extLst>
      <p:ext uri="{BB962C8B-B14F-4D97-AF65-F5344CB8AC3E}">
        <p14:creationId xmlns:p14="http://schemas.microsoft.com/office/powerpoint/2010/main" val="207748924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についての取り組みを従業員数別に比較したところ、従業員</a:t>
            </a:r>
            <a:r>
              <a:rPr kumimoji="1" lang="en-US" altLang="ja-JP" dirty="0"/>
              <a:t>101</a:t>
            </a:r>
            <a:r>
              <a:rPr kumimoji="1" lang="ja-JP" altLang="en-US" dirty="0"/>
              <a:t>人以上は、全体と同様に「経営トップのコミットメント」が最も高く、他がそれに続く傾向にあるが、「事業部門における</a:t>
            </a:r>
            <a:r>
              <a:rPr kumimoji="1" lang="en-US" altLang="ja-JP" dirty="0"/>
              <a:t>DX</a:t>
            </a:r>
            <a:r>
              <a:rPr kumimoji="1" lang="ja-JP" altLang="en-US" dirty="0"/>
              <a:t>を担う人材の育成・確保」と「デジタル技術やデータ活用に精通した人材の育成・確保」が</a:t>
            </a:r>
            <a:r>
              <a:rPr kumimoji="1" lang="en-US" altLang="ja-JP" dirty="0"/>
              <a:t>4</a:t>
            </a:r>
            <a:r>
              <a:rPr kumimoji="1" lang="ja-JP" altLang="en-US" dirty="0"/>
              <a:t>番目に高い。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111</a:t>
            </a:fld>
            <a:endParaRPr kumimoji="1" lang="ja-JP" altLang="en-US" dirty="0"/>
          </a:p>
        </p:txBody>
      </p:sp>
    </p:spTree>
    <p:extLst>
      <p:ext uri="{BB962C8B-B14F-4D97-AF65-F5344CB8AC3E}">
        <p14:creationId xmlns:p14="http://schemas.microsoft.com/office/powerpoint/2010/main" val="315161171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についての取り組みを製品・サービス提供先別に比較したところ、</a:t>
            </a:r>
            <a:r>
              <a:rPr kumimoji="1" lang="en-US" altLang="ja-JP" dirty="0"/>
              <a:t>B2C</a:t>
            </a:r>
            <a:r>
              <a:rPr kumimoji="1" lang="ja-JP" altLang="en-US" dirty="0"/>
              <a:t>中心では「実施中」と「準備中」の割合が高いのは、「経営トップのコミットメント」、「社内外でのビジョン共有、経営・事業部門・</a:t>
            </a:r>
            <a:r>
              <a:rPr kumimoji="1" lang="en-US" altLang="ja-JP" dirty="0"/>
              <a:t>IT</a:t>
            </a:r>
            <a:r>
              <a:rPr kumimoji="1" lang="ja-JP" altLang="en-US" dirty="0"/>
              <a:t>部門が相互に協力する体制の構築」がほぼ並んでいるが、「実施中」のみでは、「経営・事業部門・</a:t>
            </a:r>
            <a:r>
              <a:rPr kumimoji="1" lang="en-US" altLang="ja-JP" dirty="0"/>
              <a:t>IT</a:t>
            </a:r>
            <a:r>
              <a:rPr kumimoji="1" lang="ja-JP" altLang="en-US" dirty="0"/>
              <a:t>部門が相互に協力する体制の構築」が次に高い。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112</a:t>
            </a:fld>
            <a:endParaRPr kumimoji="1" lang="ja-JP" altLang="en-US" dirty="0"/>
          </a:p>
        </p:txBody>
      </p:sp>
    </p:spTree>
    <p:extLst>
      <p:ext uri="{BB962C8B-B14F-4D97-AF65-F5344CB8AC3E}">
        <p14:creationId xmlns:p14="http://schemas.microsoft.com/office/powerpoint/2010/main" val="334401960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についての取り組みを製品・サービス提供先別に比較したところ、</a:t>
            </a:r>
            <a:r>
              <a:rPr kumimoji="1" lang="en-US" altLang="ja-JP" dirty="0"/>
              <a:t>B2C</a:t>
            </a:r>
            <a:r>
              <a:rPr kumimoji="1" lang="ja-JP" altLang="en-US" dirty="0"/>
              <a:t>、</a:t>
            </a:r>
            <a:r>
              <a:rPr kumimoji="1" lang="en-US" altLang="ja-JP" dirty="0"/>
              <a:t>B2B</a:t>
            </a:r>
            <a:r>
              <a:rPr kumimoji="1" lang="ja-JP" altLang="en-US" dirty="0"/>
              <a:t>半々では「実施中」と「準備中」の割合が高いのは、「経営・事業部門・</a:t>
            </a:r>
            <a:r>
              <a:rPr kumimoji="1" lang="en-US" altLang="ja-JP" dirty="0"/>
              <a:t>IT</a:t>
            </a:r>
            <a:r>
              <a:rPr kumimoji="1" lang="ja-JP" altLang="en-US" dirty="0"/>
              <a:t>部門が相互に協力する体制の構築」、「社内外でのビジョン共有」、「経営トップのコミットメント」と全体と逆転しており、「実施中」のみでは、社内外でのビジョン共有が最も高い。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113</a:t>
            </a:fld>
            <a:endParaRPr kumimoji="1" lang="ja-JP" altLang="en-US" dirty="0"/>
          </a:p>
        </p:txBody>
      </p:sp>
    </p:spTree>
    <p:extLst>
      <p:ext uri="{BB962C8B-B14F-4D97-AF65-F5344CB8AC3E}">
        <p14:creationId xmlns:p14="http://schemas.microsoft.com/office/powerpoint/2010/main" val="171148135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についての取り組みを製品・サービス提供先別に比較したところ、</a:t>
            </a:r>
            <a:r>
              <a:rPr kumimoji="1" lang="en-US" altLang="ja-JP" dirty="0"/>
              <a:t>B2B</a:t>
            </a:r>
            <a:r>
              <a:rPr kumimoji="1" lang="ja-JP" altLang="en-US" dirty="0"/>
              <a:t>中心では「実施中」と「準備中」の割合が高いのは、全体と同様に「経営トップのコミットメント」であり、次に「社内外でのビジョン共有」と「経営・事業部門・</a:t>
            </a:r>
            <a:r>
              <a:rPr kumimoji="1" lang="en-US" altLang="ja-JP" dirty="0"/>
              <a:t>IT</a:t>
            </a:r>
            <a:r>
              <a:rPr kumimoji="1" lang="ja-JP" altLang="en-US" dirty="0"/>
              <a:t>部門が相互に協力する体制の構築」がほぼ並んでいる。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114</a:t>
            </a:fld>
            <a:endParaRPr kumimoji="1" lang="ja-JP" altLang="en-US" dirty="0"/>
          </a:p>
        </p:txBody>
      </p:sp>
    </p:spTree>
    <p:extLst>
      <p:ext uri="{BB962C8B-B14F-4D97-AF65-F5344CB8AC3E}">
        <p14:creationId xmlns:p14="http://schemas.microsoft.com/office/powerpoint/2010/main" val="281062106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についての取り組みを設立年別に比較したところ、設立</a:t>
            </a:r>
            <a:r>
              <a:rPr kumimoji="1" lang="en-US" altLang="ja-JP" dirty="0"/>
              <a:t>1980</a:t>
            </a:r>
            <a:r>
              <a:rPr kumimoji="1" lang="ja-JP" altLang="en-US" dirty="0"/>
              <a:t>年以前で「実施中」と「準備中」の割合が高いのは、「全体と同様に経営トップのコミットメント」、「社内外でのビジョン共有」の順であるが、</a:t>
            </a:r>
            <a:r>
              <a:rPr kumimoji="1" lang="en-US" altLang="ja-JP" dirty="0"/>
              <a:t>3</a:t>
            </a:r>
            <a:r>
              <a:rPr kumimoji="1" lang="ja-JP" altLang="en-US" dirty="0"/>
              <a:t>番目に「経営・事業部門・</a:t>
            </a:r>
            <a:r>
              <a:rPr kumimoji="1" lang="en-US" altLang="ja-JP" dirty="0"/>
              <a:t>IT</a:t>
            </a:r>
            <a:r>
              <a:rPr kumimoji="1" lang="ja-JP" altLang="en-US" dirty="0"/>
              <a:t>部門が相互に協力する体制の構築」とともに「デジタル技術やデータ活用に精通した人材の育成・確保」が並んでいる。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115</a:t>
            </a:fld>
            <a:endParaRPr kumimoji="1" lang="ja-JP" altLang="en-US" dirty="0"/>
          </a:p>
        </p:txBody>
      </p:sp>
    </p:spTree>
    <p:extLst>
      <p:ext uri="{BB962C8B-B14F-4D97-AF65-F5344CB8AC3E}">
        <p14:creationId xmlns:p14="http://schemas.microsoft.com/office/powerpoint/2010/main" val="405852614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についての取り組みを設立年別に比較したところ、設立</a:t>
            </a:r>
            <a:r>
              <a:rPr kumimoji="1" lang="en-US" altLang="ja-JP" dirty="0"/>
              <a:t>1981</a:t>
            </a:r>
            <a:r>
              <a:rPr kumimoji="1" lang="ja-JP" altLang="en-US" dirty="0"/>
              <a:t>～</a:t>
            </a:r>
            <a:r>
              <a:rPr kumimoji="1" lang="en-US" altLang="ja-JP" dirty="0"/>
              <a:t>2000</a:t>
            </a:r>
            <a:r>
              <a:rPr kumimoji="1" lang="ja-JP" altLang="en-US" dirty="0"/>
              <a:t>年で「実施中」の割合は、全体と同様に「経営トップのコミットメント」、「社内外でのビジョン共有、経営・事業部門・</a:t>
            </a:r>
            <a:r>
              <a:rPr kumimoji="1" lang="en-US" altLang="ja-JP" dirty="0"/>
              <a:t>IT</a:t>
            </a:r>
            <a:r>
              <a:rPr kumimoji="1" lang="ja-JP" altLang="en-US" dirty="0"/>
              <a:t>部門が相互に協力する体制の構築」の順であるが、「実施中」と「準備中」では、「経営・事業部門・</a:t>
            </a:r>
            <a:r>
              <a:rPr kumimoji="1" lang="en-US" altLang="ja-JP" dirty="0"/>
              <a:t>IT</a:t>
            </a:r>
            <a:r>
              <a:rPr kumimoji="1" lang="ja-JP" altLang="en-US" dirty="0"/>
              <a:t>部門が相互に協力する体制の構築」が２番目に高い。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116</a:t>
            </a:fld>
            <a:endParaRPr kumimoji="1" lang="ja-JP" altLang="en-US" dirty="0"/>
          </a:p>
        </p:txBody>
      </p:sp>
    </p:spTree>
    <p:extLst>
      <p:ext uri="{BB962C8B-B14F-4D97-AF65-F5344CB8AC3E}">
        <p14:creationId xmlns:p14="http://schemas.microsoft.com/office/powerpoint/2010/main" val="19271085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についての取り組みを設立年別に比較したところ、設立</a:t>
            </a:r>
            <a:r>
              <a:rPr kumimoji="1" lang="en-US" altLang="ja-JP" dirty="0"/>
              <a:t>2001</a:t>
            </a:r>
            <a:r>
              <a:rPr kumimoji="1" lang="ja-JP" altLang="en-US" dirty="0"/>
              <a:t>年以降で「実施中」と「準備中」の割合は、全体と同様に「経営トップのコミットメント」、「社内外でのビジョン共有」がともに高く、次に「経営・事業部門・</a:t>
            </a:r>
            <a:r>
              <a:rPr kumimoji="1" lang="en-US" altLang="ja-JP" dirty="0"/>
              <a:t>IT</a:t>
            </a:r>
            <a:r>
              <a:rPr kumimoji="1" lang="ja-JP" altLang="en-US" dirty="0"/>
              <a:t>部門が相互に協力する体制の構築」の順であり、ほとんど差異はない。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117</a:t>
            </a:fld>
            <a:endParaRPr kumimoji="1" lang="ja-JP" altLang="en-US" dirty="0"/>
          </a:p>
        </p:txBody>
      </p:sp>
    </p:spTree>
    <p:extLst>
      <p:ext uri="{BB962C8B-B14F-4D97-AF65-F5344CB8AC3E}">
        <p14:creationId xmlns:p14="http://schemas.microsoft.com/office/powerpoint/2010/main" val="367538810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レポート</a:t>
            </a:r>
            <a:r>
              <a:rPr kumimoji="1" lang="en-US" altLang="ja-JP" dirty="0"/>
              <a:t>2.1</a:t>
            </a:r>
            <a:r>
              <a:rPr kumimoji="1" lang="ja-JP" altLang="en-US" dirty="0"/>
              <a:t>の「デジタル産業を構成する企業類型」について、「非常に活発」、「活発」、「あまり活発ではない」と回答した企業において「ほぼ全事業に当てはまる」と回答した企業は、現在及び</a:t>
            </a:r>
            <a:r>
              <a:rPr kumimoji="1" lang="en-US" altLang="ja-JP" dirty="0"/>
              <a:t>5</a:t>
            </a:r>
            <a:r>
              <a:rPr kumimoji="1" lang="ja-JP" altLang="en-US" dirty="0"/>
              <a:t>年後ともに「企業の変革を共に推進するパートナー」が最も高く、次いで「</a:t>
            </a:r>
            <a:r>
              <a:rPr kumimoji="1" lang="en-US" altLang="ja-JP" dirty="0"/>
              <a:t>DX </a:t>
            </a:r>
            <a:r>
              <a:rPr kumimoji="1" lang="ja-JP" altLang="en-US" dirty="0"/>
              <a:t>に必要な技術を提供するパートナー」であり、いずれの企業類型も５年後の方が５％前後高くなっている。</a:t>
            </a:r>
            <a:endParaRPr kumimoji="1" lang="en-US" altLang="ja-JP" dirty="0"/>
          </a:p>
          <a:p>
            <a:endParaRPr kumimoji="1" lang="en-US" altLang="ja-JP" dirty="0"/>
          </a:p>
          <a:p>
            <a:r>
              <a:rPr kumimoji="1" lang="en-US" altLang="ja-JP" dirty="0"/>
              <a:t>※</a:t>
            </a:r>
            <a:r>
              <a:rPr kumimoji="1" lang="ja-JP" altLang="en-US" dirty="0"/>
              <a:t> </a:t>
            </a:r>
            <a:r>
              <a:rPr kumimoji="1" lang="en-US" altLang="ja-JP" dirty="0"/>
              <a:t>DX</a:t>
            </a:r>
            <a:r>
              <a:rPr kumimoji="1" lang="ja-JP" altLang="en-US" dirty="0"/>
              <a:t>レポート</a:t>
            </a:r>
            <a:r>
              <a:rPr kumimoji="1" lang="en-US" altLang="ja-JP" dirty="0"/>
              <a:t>2.1</a:t>
            </a:r>
          </a:p>
          <a:p>
            <a:r>
              <a:rPr kumimoji="1" lang="en-US" altLang="ja-JP" dirty="0"/>
              <a:t>https://www.meti.go.jp/press/2021/08/20210831005/20210831005.html</a:t>
            </a:r>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118</a:t>
            </a:fld>
            <a:endParaRPr kumimoji="1" lang="ja-JP" altLang="en-US" dirty="0"/>
          </a:p>
        </p:txBody>
      </p:sp>
    </p:spTree>
    <p:extLst>
      <p:ext uri="{BB962C8B-B14F-4D97-AF65-F5344CB8AC3E}">
        <p14:creationId xmlns:p14="http://schemas.microsoft.com/office/powerpoint/2010/main" val="334307433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デジタル産業を構成する企業類型の現在について、「非常に活発」、「活発」、「あまり活発ではない」と回答した企業における産業構造の位置づけ別を比較したところ、すべての企業類型のなかでユーザー企業の割合が低いものの、「企業の変革を共に推進するパートナー」は他の企業類型と比較すると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119</a:t>
            </a:fld>
            <a:endParaRPr kumimoji="1" lang="ja-JP" altLang="en-US" dirty="0"/>
          </a:p>
        </p:txBody>
      </p:sp>
    </p:spTree>
    <p:extLst>
      <p:ext uri="{BB962C8B-B14F-4D97-AF65-F5344CB8AC3E}">
        <p14:creationId xmlns:p14="http://schemas.microsoft.com/office/powerpoint/2010/main" val="164920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地域については、省庁における各地域経済産業局の管轄区域（都道府県）の分類に準じている。</a:t>
            </a:r>
            <a:endParaRPr kumimoji="1" lang="en-US" altLang="ja-JP" dirty="0"/>
          </a:p>
          <a:p>
            <a:r>
              <a:rPr kumimoji="1" lang="ja-JP" altLang="en-US" dirty="0"/>
              <a:t>ただし、回答数から北海道と東北各県は「北海道・東北」、中国・四国各県は「中国・四国」、九州各県と沖縄県は「九州・沖縄」としてそれぞれまとめて集計し、関東は「関東（東京を除く）」と「東京」に分けて集計して、地域によるクロス分析をしている。</a:t>
            </a:r>
          </a:p>
          <a:p>
            <a:r>
              <a:rPr kumimoji="1" lang="ja-JP" altLang="en-US" dirty="0"/>
              <a:t>この条件にもとづく地域の構成割合は「東京」が</a:t>
            </a:r>
            <a:r>
              <a:rPr kumimoji="1" lang="en-US" altLang="ja-JP" dirty="0"/>
              <a:t>35</a:t>
            </a:r>
            <a:r>
              <a:rPr kumimoji="1" lang="ja-JP" altLang="en-US" dirty="0"/>
              <a:t>％で最も高く、首都圏に集中している。</a:t>
            </a:r>
            <a:endParaRPr kumimoji="1" lang="en-US" altLang="ja-JP" dirty="0"/>
          </a:p>
          <a:p>
            <a:endParaRPr kumimoji="1" lang="en-US" altLang="ja-JP" dirty="0"/>
          </a:p>
          <a:p>
            <a:r>
              <a:rPr kumimoji="1" lang="en-US" altLang="ja-JP" dirty="0"/>
              <a:t>※</a:t>
            </a:r>
            <a:r>
              <a:rPr kumimoji="1" lang="ja-JP" altLang="en-US" dirty="0"/>
              <a:t>本調査では、集計単位（グループ）全体のデータ件数を</a:t>
            </a:r>
            <a:r>
              <a:rPr kumimoji="1" lang="en-US" altLang="ja-JP" dirty="0"/>
              <a:t>N=999</a:t>
            </a:r>
            <a:r>
              <a:rPr kumimoji="1" lang="ja-JP" altLang="en-US" dirty="0"/>
              <a:t>と大文字の「</a:t>
            </a:r>
            <a:r>
              <a:rPr kumimoji="1" lang="en-US" altLang="ja-JP" dirty="0"/>
              <a:t>N</a:t>
            </a:r>
            <a:r>
              <a:rPr kumimoji="1" lang="ja-JP" altLang="en-US" dirty="0"/>
              <a:t>」で表記し、その要素である標本の規模（データ件数）を表す場合は、</a:t>
            </a:r>
            <a:r>
              <a:rPr kumimoji="1" lang="en-US" altLang="ja-JP" dirty="0"/>
              <a:t>n=999</a:t>
            </a:r>
            <a:r>
              <a:rPr kumimoji="1" lang="ja-JP" altLang="en-US" dirty="0"/>
              <a:t>と小文字の「ｎ」で表記する。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a:t>
            </a:fld>
            <a:endParaRPr kumimoji="1" lang="ja-JP" altLang="en-US"/>
          </a:p>
        </p:txBody>
      </p:sp>
    </p:spTree>
    <p:extLst>
      <p:ext uri="{BB962C8B-B14F-4D97-AF65-F5344CB8AC3E}">
        <p14:creationId xmlns:p14="http://schemas.microsoft.com/office/powerpoint/2010/main" val="245361451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デジタル産業を構成する企業類型の</a:t>
            </a:r>
            <a:r>
              <a:rPr kumimoji="1" lang="en-US" altLang="ja-JP" dirty="0"/>
              <a:t>5</a:t>
            </a:r>
            <a:r>
              <a:rPr kumimoji="1" lang="ja-JP" altLang="en-US" dirty="0"/>
              <a:t>年後について、「非常に活発」、「活発」、「あまり活発ではない」と回答した企業における産業構造の位置づけ別を比較したところ、「ほぼ全事業に当てはまる」と「半数以上の事業に当てはまる」の割合は、すべての位置づけで現在よりも</a:t>
            </a:r>
            <a:r>
              <a:rPr kumimoji="1" lang="en-US" altLang="ja-JP" dirty="0"/>
              <a:t>10</a:t>
            </a:r>
            <a:r>
              <a:rPr kumimoji="1" lang="ja-JP" altLang="en-US" dirty="0"/>
              <a:t>％以上高い。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120</a:t>
            </a:fld>
            <a:endParaRPr kumimoji="1" lang="ja-JP" altLang="en-US" dirty="0"/>
          </a:p>
        </p:txBody>
      </p:sp>
    </p:spTree>
    <p:extLst>
      <p:ext uri="{BB962C8B-B14F-4D97-AF65-F5344CB8AC3E}">
        <p14:creationId xmlns:p14="http://schemas.microsoft.com/office/powerpoint/2010/main" val="186347507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pPr marL="0" marR="0" lvl="0" indent="0" algn="l" defTabSz="971913" rtl="0" eaLnBrk="1" fontAlgn="auto" latinLnBrk="0" hangingPunct="1">
              <a:lnSpc>
                <a:spcPct val="100000"/>
              </a:lnSpc>
              <a:spcBef>
                <a:spcPts val="0"/>
              </a:spcBef>
              <a:spcAft>
                <a:spcPts val="0"/>
              </a:spcAft>
              <a:buClrTx/>
              <a:buSzTx/>
              <a:buFontTx/>
              <a:buNone/>
              <a:tabLst/>
              <a:defRPr/>
            </a:pPr>
            <a:r>
              <a:rPr kumimoji="1" lang="ja-JP" altLang="en-US" dirty="0"/>
              <a:t>デジタル産業を構成する企業類型の現在について、「非常に活発」、「活発」、「あまり活発ではない」と回答した企業における従業員数別を比較したところ、従業員数が多いほど企業類型で「ほぼ全事業に当てはまる」と「半数以上の事業に当てはまる」が低くなる傾向がみられる。また、従業員</a:t>
            </a:r>
            <a:r>
              <a:rPr kumimoji="1" lang="en-US" altLang="ja-JP" dirty="0"/>
              <a:t>101</a:t>
            </a:r>
            <a:r>
              <a:rPr kumimoji="1" lang="ja-JP" altLang="en-US" dirty="0"/>
              <a:t>人以上では「企業の変革を共に推進するパートナー」が、他の企業類型と比較して</a:t>
            </a:r>
            <a:r>
              <a:rPr kumimoji="1" lang="en-US" altLang="ja-JP" dirty="0"/>
              <a:t>10</a:t>
            </a:r>
            <a:r>
              <a:rPr kumimoji="1" lang="ja-JP" altLang="en-US" dirty="0"/>
              <a:t>％以上高い。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121</a:t>
            </a:fld>
            <a:endParaRPr kumimoji="1" lang="ja-JP" altLang="en-US" dirty="0"/>
          </a:p>
        </p:txBody>
      </p:sp>
    </p:spTree>
    <p:extLst>
      <p:ext uri="{BB962C8B-B14F-4D97-AF65-F5344CB8AC3E}">
        <p14:creationId xmlns:p14="http://schemas.microsoft.com/office/powerpoint/2010/main" val="288239272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pPr marL="0" marR="0" lvl="0" indent="0" algn="l" defTabSz="971913" rtl="0" eaLnBrk="1" fontAlgn="auto" latinLnBrk="0" hangingPunct="1">
              <a:lnSpc>
                <a:spcPct val="100000"/>
              </a:lnSpc>
              <a:spcBef>
                <a:spcPts val="0"/>
              </a:spcBef>
              <a:spcAft>
                <a:spcPts val="0"/>
              </a:spcAft>
              <a:buClrTx/>
              <a:buSzTx/>
              <a:buFontTx/>
              <a:buNone/>
              <a:tabLst/>
              <a:defRPr/>
            </a:pPr>
            <a:r>
              <a:rPr kumimoji="1" lang="ja-JP" altLang="en-US" dirty="0"/>
              <a:t>デジタル産業を構成する企業類型の</a:t>
            </a:r>
            <a:r>
              <a:rPr kumimoji="1" lang="en-US" altLang="ja-JP" dirty="0"/>
              <a:t>5</a:t>
            </a:r>
            <a:r>
              <a:rPr kumimoji="1" lang="ja-JP" altLang="en-US" dirty="0"/>
              <a:t>年後について、「非常に活発」、「活発」、「あまり活発ではない」と回答した企業における従業員数別を比較したところ、全体と同様の傾向で従業員</a:t>
            </a:r>
            <a:r>
              <a:rPr kumimoji="1" lang="en-US" altLang="ja-JP" dirty="0"/>
              <a:t>21</a:t>
            </a:r>
            <a:r>
              <a:rPr kumimoji="1" lang="ja-JP" altLang="en-US" dirty="0"/>
              <a:t>～</a:t>
            </a:r>
            <a:r>
              <a:rPr kumimoji="1" lang="en-US" altLang="ja-JP" dirty="0"/>
              <a:t>100</a:t>
            </a:r>
            <a:r>
              <a:rPr kumimoji="1" lang="ja-JP" altLang="en-US" dirty="0"/>
              <a:t>人が低い傾向にあり、特に「共通プラットフォームの提供主体」では顕著である。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122</a:t>
            </a:fld>
            <a:endParaRPr kumimoji="1" lang="ja-JP" altLang="en-US" dirty="0"/>
          </a:p>
        </p:txBody>
      </p:sp>
    </p:spTree>
    <p:extLst>
      <p:ext uri="{BB962C8B-B14F-4D97-AF65-F5344CB8AC3E}">
        <p14:creationId xmlns:p14="http://schemas.microsoft.com/office/powerpoint/2010/main" val="322647416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デジタル産業を構成する企業類型の現在について、「非常に活発」、「活発」、「あまり活発ではない」と回答した企業における製品・サービス提供先別を比較したところ、「</a:t>
            </a:r>
            <a:r>
              <a:rPr kumimoji="1" lang="en-US" altLang="ja-JP" dirty="0"/>
              <a:t>B2C</a:t>
            </a:r>
            <a:r>
              <a:rPr kumimoji="1" lang="ja-JP" altLang="en-US" dirty="0"/>
              <a:t>・</a:t>
            </a:r>
            <a:r>
              <a:rPr kumimoji="1" lang="en-US" altLang="ja-JP" dirty="0"/>
              <a:t>B2B</a:t>
            </a:r>
            <a:r>
              <a:rPr kumimoji="1" lang="ja-JP" altLang="en-US" dirty="0"/>
              <a:t>半々」で「共通プラットフォームの提供主体」が若干高く、他の製品・サービスの提供先の傾向とは異なっている。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123</a:t>
            </a:fld>
            <a:endParaRPr kumimoji="1" lang="ja-JP" altLang="en-US" dirty="0"/>
          </a:p>
        </p:txBody>
      </p:sp>
    </p:spTree>
    <p:extLst>
      <p:ext uri="{BB962C8B-B14F-4D97-AF65-F5344CB8AC3E}">
        <p14:creationId xmlns:p14="http://schemas.microsoft.com/office/powerpoint/2010/main" val="61994991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デジタル産業を構成する企業類型の</a:t>
            </a:r>
            <a:r>
              <a:rPr kumimoji="1" lang="en-US" altLang="ja-JP" dirty="0"/>
              <a:t>5</a:t>
            </a:r>
            <a:r>
              <a:rPr kumimoji="1" lang="ja-JP" altLang="en-US" dirty="0"/>
              <a:t>年後について、「非常に活発」、「活発」、「あまり活発ではない」と回答した企業における製品・サービス提供先別を比較したところ、「</a:t>
            </a:r>
            <a:r>
              <a:rPr kumimoji="1" lang="en-US" altLang="ja-JP" dirty="0"/>
              <a:t>B2C</a:t>
            </a:r>
            <a:r>
              <a:rPr kumimoji="1" lang="ja-JP" altLang="en-US" dirty="0"/>
              <a:t>、</a:t>
            </a:r>
            <a:r>
              <a:rPr kumimoji="1" lang="en-US" altLang="ja-JP" dirty="0"/>
              <a:t>B2B</a:t>
            </a:r>
            <a:r>
              <a:rPr kumimoji="1" lang="ja-JP" altLang="en-US" dirty="0"/>
              <a:t>半々」で現在同様に「共通プラットフォームの提供主体」が高く、「</a:t>
            </a:r>
            <a:r>
              <a:rPr kumimoji="1" lang="en-US" altLang="ja-JP" dirty="0"/>
              <a:t>DX</a:t>
            </a:r>
            <a:r>
              <a:rPr kumimoji="1" lang="ja-JP" altLang="en-US" dirty="0"/>
              <a:t>に必要な技術を提供するパートナー」がより低い。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124</a:t>
            </a:fld>
            <a:endParaRPr kumimoji="1" lang="ja-JP" altLang="en-US" dirty="0"/>
          </a:p>
        </p:txBody>
      </p:sp>
    </p:spTree>
    <p:extLst>
      <p:ext uri="{BB962C8B-B14F-4D97-AF65-F5344CB8AC3E}">
        <p14:creationId xmlns:p14="http://schemas.microsoft.com/office/powerpoint/2010/main" val="416497066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デジタル産業を構成する企業類型の現在について、「非常に活発」、「活発」、「あまり活発ではない」と回答した企業における設立年別を比較したところ、すべての企業類型で全体と同じ傾向を示しているものの、設立</a:t>
            </a:r>
            <a:r>
              <a:rPr kumimoji="1" lang="en-US" altLang="ja-JP" dirty="0"/>
              <a:t>1980</a:t>
            </a:r>
            <a:r>
              <a:rPr kumimoji="1" lang="ja-JP" altLang="en-US" dirty="0"/>
              <a:t>年以前ではすべての企業類型において低めの傾向がみられる。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125</a:t>
            </a:fld>
            <a:endParaRPr kumimoji="1" lang="ja-JP" altLang="en-US" dirty="0"/>
          </a:p>
        </p:txBody>
      </p:sp>
    </p:spTree>
    <p:extLst>
      <p:ext uri="{BB962C8B-B14F-4D97-AF65-F5344CB8AC3E}">
        <p14:creationId xmlns:p14="http://schemas.microsoft.com/office/powerpoint/2010/main" val="23356080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デジタル産業を構成する企業類型の</a:t>
            </a:r>
            <a:r>
              <a:rPr kumimoji="1" lang="en-US" altLang="ja-JP" dirty="0"/>
              <a:t>5</a:t>
            </a:r>
            <a:r>
              <a:rPr kumimoji="1" lang="ja-JP" altLang="en-US" dirty="0"/>
              <a:t>年後について、「非常に活発」、「活発」、「あまり活発ではない」と回答した企業における設立年別を比較したところ、現在と同様にすべての企業類型で全体と同じ傾向を示しており、設立年での差異は大きく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126</a:t>
            </a:fld>
            <a:endParaRPr kumimoji="1" lang="ja-JP" altLang="en-US" dirty="0"/>
          </a:p>
        </p:txBody>
      </p:sp>
    </p:spTree>
    <p:extLst>
      <p:ext uri="{BB962C8B-B14F-4D97-AF65-F5344CB8AC3E}">
        <p14:creationId xmlns:p14="http://schemas.microsoft.com/office/powerpoint/2010/main" val="387563620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の進め方について、「非常に活発」、「活発」、「あまり活発ではない」と回答した企業で「全社で一斉に実施している」企業は</a:t>
            </a:r>
            <a:r>
              <a:rPr kumimoji="1" lang="en-US" altLang="ja-JP" dirty="0"/>
              <a:t>26</a:t>
            </a:r>
            <a:r>
              <a:rPr kumimoji="1" lang="ja-JP" altLang="en-US" dirty="0"/>
              <a:t>％にとどまり、「一部で実施後に全社展開」と「一部でのみ実施」とした企業が</a:t>
            </a:r>
            <a:r>
              <a:rPr kumimoji="1" lang="en-US" altLang="ja-JP" dirty="0"/>
              <a:t>74</a:t>
            </a:r>
            <a:r>
              <a:rPr kumimoji="1" lang="ja-JP" altLang="en-US" dirty="0"/>
              <a:t>％を占めている。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127</a:t>
            </a:fld>
            <a:endParaRPr kumimoji="1" lang="ja-JP" altLang="en-US" dirty="0"/>
          </a:p>
        </p:txBody>
      </p:sp>
    </p:spTree>
    <p:extLst>
      <p:ext uri="{BB962C8B-B14F-4D97-AF65-F5344CB8AC3E}">
        <p14:creationId xmlns:p14="http://schemas.microsoft.com/office/powerpoint/2010/main" val="404778824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進め方について、「非常に活発」、「活発」、「あまり活発ではない」と回答した企業における産業構造の位置づけ別を比較したところ、「全社で一斉に実施」の割合が最も高かったのは「サービス提供企業」で、次いで「サブシステム提供企業」、「メーカー企業」と続い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128</a:t>
            </a:fld>
            <a:endParaRPr kumimoji="1" lang="ja-JP" altLang="en-US" dirty="0"/>
          </a:p>
        </p:txBody>
      </p:sp>
    </p:spTree>
    <p:extLst>
      <p:ext uri="{BB962C8B-B14F-4D97-AF65-F5344CB8AC3E}">
        <p14:creationId xmlns:p14="http://schemas.microsoft.com/office/powerpoint/2010/main" val="115502309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の進め方について、「非常に活発」、「活発」、「あまり活発ではない」と回答した企業における従業員数別を比較したところ、「全社で一斉に実施」の割合が最も高かったのは従業員</a:t>
            </a:r>
            <a:r>
              <a:rPr kumimoji="1" lang="en-US" altLang="ja-JP" dirty="0"/>
              <a:t>20</a:t>
            </a:r>
            <a:r>
              <a:rPr kumimoji="1" lang="ja-JP" altLang="en-US" dirty="0"/>
              <a:t>人以下であり、次いで従業員</a:t>
            </a:r>
            <a:r>
              <a:rPr kumimoji="1" lang="en-US" altLang="ja-JP" dirty="0"/>
              <a:t>101</a:t>
            </a:r>
            <a:r>
              <a:rPr kumimoji="1" lang="ja-JP" altLang="en-US" dirty="0"/>
              <a:t>人以上と、必ずしも企業規模にはよらない。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129</a:t>
            </a:fld>
            <a:endParaRPr kumimoji="1" lang="ja-JP" altLang="en-US" dirty="0"/>
          </a:p>
        </p:txBody>
      </p:sp>
    </p:spTree>
    <p:extLst>
      <p:ext uri="{BB962C8B-B14F-4D97-AF65-F5344CB8AC3E}">
        <p14:creationId xmlns:p14="http://schemas.microsoft.com/office/powerpoint/2010/main" val="3674988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地域について産業構造の位置づけ別に比較したところ、サブシステム提供企業では東京が</a:t>
            </a:r>
            <a:r>
              <a:rPr kumimoji="1" lang="en-US" altLang="ja-JP" dirty="0"/>
              <a:t>40</a:t>
            </a:r>
            <a:r>
              <a:rPr kumimoji="1" lang="ja-JP" altLang="en-US" dirty="0"/>
              <a:t>％を占めており、他地域と比較し割合が高い傾向がみられる。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a:t>
            </a:fld>
            <a:endParaRPr kumimoji="1" lang="ja-JP" altLang="en-US"/>
          </a:p>
        </p:txBody>
      </p:sp>
    </p:spTree>
    <p:extLst>
      <p:ext uri="{BB962C8B-B14F-4D97-AF65-F5344CB8AC3E}">
        <p14:creationId xmlns:p14="http://schemas.microsoft.com/office/powerpoint/2010/main" val="120031910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の進め方について、「非常に活発」、「活発」、「あまり活発ではない」と回答した企業における事業分野別を比較したところ、「全社で一斉に実施」の割合が</a:t>
            </a:r>
            <a:r>
              <a:rPr kumimoji="1" lang="en-US" altLang="ja-JP" dirty="0"/>
              <a:t>35</a:t>
            </a:r>
            <a:r>
              <a:rPr kumimoji="1" lang="ja-JP" altLang="en-US" dirty="0"/>
              <a:t>％以上と高いのは、「健康／介護／スポーツ」、「建築／土木、住宅／生活」の順で、「工場／プラント」は</a:t>
            </a:r>
            <a:r>
              <a:rPr kumimoji="1" lang="en-US" altLang="ja-JP" dirty="0"/>
              <a:t>25</a:t>
            </a:r>
            <a:r>
              <a:rPr kumimoji="1" lang="ja-JP" altLang="en-US" dirty="0"/>
              <a:t>％にとどまっている。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130</a:t>
            </a:fld>
            <a:endParaRPr kumimoji="1" lang="ja-JP" altLang="en-US" dirty="0"/>
          </a:p>
        </p:txBody>
      </p:sp>
    </p:spTree>
    <p:extLst>
      <p:ext uri="{BB962C8B-B14F-4D97-AF65-F5344CB8AC3E}">
        <p14:creationId xmlns:p14="http://schemas.microsoft.com/office/powerpoint/2010/main" val="372702836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の進め方について、「非常に活発」、「活発」、「あまり活発ではない」と回答した企業における製品・サービス提供先別を比較したところ、「</a:t>
            </a:r>
            <a:r>
              <a:rPr kumimoji="1" lang="en-US" altLang="ja-JP" dirty="0"/>
              <a:t>B2C</a:t>
            </a:r>
            <a:r>
              <a:rPr kumimoji="1" lang="ja-JP" altLang="en-US" dirty="0"/>
              <a:t>中心」では「全社で一斉に実施」の割合が、他の製品・サービスの提供先より</a:t>
            </a:r>
            <a:r>
              <a:rPr kumimoji="1" lang="en-US" altLang="ja-JP" dirty="0"/>
              <a:t>10</a:t>
            </a:r>
            <a:r>
              <a:rPr kumimoji="1" lang="ja-JP" altLang="en-US" dirty="0"/>
              <a:t>％前後低い。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131</a:t>
            </a:fld>
            <a:endParaRPr kumimoji="1" lang="ja-JP" altLang="en-US" dirty="0"/>
          </a:p>
        </p:txBody>
      </p:sp>
    </p:spTree>
    <p:extLst>
      <p:ext uri="{BB962C8B-B14F-4D97-AF65-F5344CB8AC3E}">
        <p14:creationId xmlns:p14="http://schemas.microsoft.com/office/powerpoint/2010/main" val="35362039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進め方について、「非常に活発」、「活発」、「あまり活発ではない」と回答した企業における設立年別を比較したところ、設立からの年数が浅い企業ほど「全社で一斉に実施」の割合が高い傾向にある。また、設立</a:t>
            </a:r>
            <a:r>
              <a:rPr kumimoji="1" lang="en-US" altLang="ja-JP" dirty="0"/>
              <a:t>1981</a:t>
            </a:r>
            <a:r>
              <a:rPr kumimoji="1" lang="ja-JP" altLang="en-US" dirty="0"/>
              <a:t>～</a:t>
            </a:r>
            <a:r>
              <a:rPr kumimoji="1" lang="en-US" altLang="ja-JP" dirty="0"/>
              <a:t>2000</a:t>
            </a:r>
            <a:r>
              <a:rPr kumimoji="1" lang="ja-JP" altLang="en-US" dirty="0"/>
              <a:t>年では、「一部でのみ実施」が</a:t>
            </a:r>
            <a:r>
              <a:rPr kumimoji="1" lang="en-US" altLang="ja-JP" dirty="0"/>
              <a:t>47</a:t>
            </a:r>
            <a:r>
              <a:rPr kumimoji="1" lang="ja-JP" altLang="en-US" dirty="0"/>
              <a:t>％を占めており最も高い。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132</a:t>
            </a:fld>
            <a:endParaRPr kumimoji="1" lang="ja-JP" altLang="en-US" dirty="0"/>
          </a:p>
        </p:txBody>
      </p:sp>
    </p:spTree>
    <p:extLst>
      <p:ext uri="{BB962C8B-B14F-4D97-AF65-F5344CB8AC3E}">
        <p14:creationId xmlns:p14="http://schemas.microsoft.com/office/powerpoint/2010/main" val="169527889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の行動指針策定状況について、</a:t>
            </a:r>
            <a:r>
              <a:rPr kumimoji="1" lang="en-US" altLang="ja-JP" dirty="0"/>
              <a:t>DX</a:t>
            </a:r>
            <a:r>
              <a:rPr kumimoji="1" lang="ja-JP" altLang="en-US" dirty="0"/>
              <a:t>の取り組みに「非常に活発」、「活発」、「あまり活発ではない」と回答した企業の構成割合は、「策定している」が</a:t>
            </a:r>
            <a:r>
              <a:rPr kumimoji="1" lang="en-US" altLang="ja-JP" dirty="0"/>
              <a:t>11</a:t>
            </a:r>
            <a:r>
              <a:rPr kumimoji="1" lang="ja-JP" altLang="en-US" dirty="0"/>
              <a:t>％にとどまっている。</a:t>
            </a:r>
            <a:endParaRPr kumimoji="1" lang="en-US" altLang="ja-JP"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133</a:t>
            </a:fld>
            <a:endParaRPr kumimoji="1" lang="ja-JP" altLang="en-US" dirty="0"/>
          </a:p>
        </p:txBody>
      </p:sp>
    </p:spTree>
    <p:extLst>
      <p:ext uri="{BB962C8B-B14F-4D97-AF65-F5344CB8AC3E}">
        <p14:creationId xmlns:p14="http://schemas.microsoft.com/office/powerpoint/2010/main" val="205725922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の行動指針策定状況について、</a:t>
            </a:r>
            <a:r>
              <a:rPr kumimoji="1" lang="en-US" altLang="ja-JP" dirty="0"/>
              <a:t>DX</a:t>
            </a:r>
            <a:r>
              <a:rPr kumimoji="1" lang="ja-JP" altLang="en-US" dirty="0"/>
              <a:t>の取り組みに「非常に活発」、「活発」、「あまり活発ではない」と回答した企業における産業構造の位置づけ別を比較したところ、策定しているの割合が最も高いのは「ユーザー企業」の</a:t>
            </a:r>
            <a:r>
              <a:rPr kumimoji="1" lang="en-US" altLang="ja-JP" dirty="0"/>
              <a:t>14</a:t>
            </a:r>
            <a:r>
              <a:rPr kumimoji="1" lang="ja-JP" altLang="en-US" dirty="0"/>
              <a:t>％で、次いで「メーカー企業」、「サブシステム提供企業」であり、「サービス提供企業」は</a:t>
            </a:r>
            <a:r>
              <a:rPr kumimoji="1" lang="en-US" altLang="ja-JP" dirty="0"/>
              <a:t>7</a:t>
            </a:r>
            <a:r>
              <a:rPr kumimoji="1" lang="ja-JP" altLang="en-US" dirty="0"/>
              <a:t>％にとどまっている。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134</a:t>
            </a:fld>
            <a:endParaRPr kumimoji="1" lang="ja-JP" altLang="en-US" dirty="0"/>
          </a:p>
        </p:txBody>
      </p:sp>
    </p:spTree>
    <p:extLst>
      <p:ext uri="{BB962C8B-B14F-4D97-AF65-F5344CB8AC3E}">
        <p14:creationId xmlns:p14="http://schemas.microsoft.com/office/powerpoint/2010/main" val="236497230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の行動指針策定状況について、</a:t>
            </a:r>
            <a:r>
              <a:rPr kumimoji="1" lang="en-US" altLang="ja-JP" dirty="0"/>
              <a:t>DX</a:t>
            </a:r>
            <a:r>
              <a:rPr kumimoji="1" lang="ja-JP" altLang="en-US" dirty="0"/>
              <a:t>の取り組みに「非常に活発」、「活発」、「あまり活発ではない」と回答した企業における従業員数別を比較したところ、策定しているの割合が最も高いのは、従業員</a:t>
            </a:r>
            <a:r>
              <a:rPr kumimoji="1" lang="en-US" altLang="ja-JP" dirty="0"/>
              <a:t>101</a:t>
            </a:r>
            <a:r>
              <a:rPr kumimoji="1" lang="ja-JP" altLang="en-US" dirty="0"/>
              <a:t>人以上で、</a:t>
            </a:r>
            <a:r>
              <a:rPr kumimoji="1" lang="en-US" altLang="ja-JP" dirty="0"/>
              <a:t>21</a:t>
            </a:r>
            <a:r>
              <a:rPr kumimoji="1" lang="ja-JP" altLang="en-US" dirty="0"/>
              <a:t>％を占めている。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135</a:t>
            </a:fld>
            <a:endParaRPr kumimoji="1" lang="ja-JP" altLang="en-US" dirty="0"/>
          </a:p>
        </p:txBody>
      </p:sp>
    </p:spTree>
    <p:extLst>
      <p:ext uri="{BB962C8B-B14F-4D97-AF65-F5344CB8AC3E}">
        <p14:creationId xmlns:p14="http://schemas.microsoft.com/office/powerpoint/2010/main" val="307723257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の行動指針策定状況について、</a:t>
            </a:r>
            <a:r>
              <a:rPr kumimoji="1" lang="en-US" altLang="ja-JP" dirty="0"/>
              <a:t>DX</a:t>
            </a:r>
            <a:r>
              <a:rPr kumimoji="1" lang="ja-JP" altLang="en-US" dirty="0"/>
              <a:t>の取り組みに「非常に活発」、「活発」、「あまり活発ではない」と回答した企業における事業分野別を比較したところ、策定しているの割合が高いのは、「公共サービス」の</a:t>
            </a:r>
            <a:r>
              <a:rPr kumimoji="1" lang="en-US" altLang="ja-JP" dirty="0"/>
              <a:t>24</a:t>
            </a:r>
            <a:r>
              <a:rPr kumimoji="1" lang="ja-JP" altLang="en-US" dirty="0"/>
              <a:t>％が突出して高く、次いで</a:t>
            </a:r>
            <a:r>
              <a:rPr kumimoji="1" lang="en-US" altLang="ja-JP" dirty="0"/>
              <a:t>18</a:t>
            </a:r>
            <a:r>
              <a:rPr kumimoji="1" lang="ja-JP" altLang="en-US" dirty="0"/>
              <a:t>％前後の「住宅／生活」、「病院／医療と流通／物流」と続いており、これ以降の差は小さい。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136</a:t>
            </a:fld>
            <a:endParaRPr kumimoji="1" lang="ja-JP" altLang="en-US" dirty="0"/>
          </a:p>
        </p:txBody>
      </p:sp>
    </p:spTree>
    <p:extLst>
      <p:ext uri="{BB962C8B-B14F-4D97-AF65-F5344CB8AC3E}">
        <p14:creationId xmlns:p14="http://schemas.microsoft.com/office/powerpoint/2010/main" val="309462492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の行動指針策定状況について、</a:t>
            </a:r>
            <a:r>
              <a:rPr kumimoji="1" lang="en-US" altLang="ja-JP" dirty="0"/>
              <a:t>DX</a:t>
            </a:r>
            <a:r>
              <a:rPr kumimoji="1" lang="ja-JP" altLang="en-US" dirty="0"/>
              <a:t>の取り組みに「非常に活発」、「活発」、「あまり活発ではない」と回答した</a:t>
            </a:r>
            <a:r>
              <a:rPr kumimoji="1" lang="ja-JP" altLang="en-US" dirty="0">
                <a:highlight>
                  <a:srgbClr val="FFFF00"/>
                </a:highlight>
              </a:rPr>
              <a:t>企業における</a:t>
            </a:r>
            <a:r>
              <a:rPr kumimoji="1" lang="ja-JP" altLang="en-US" dirty="0"/>
              <a:t>製品・サービス提供先別を比較したところ、「</a:t>
            </a:r>
            <a:r>
              <a:rPr kumimoji="1" lang="en-US" altLang="ja-JP" dirty="0"/>
              <a:t>B2C</a:t>
            </a:r>
            <a:r>
              <a:rPr kumimoji="1" lang="ja-JP" altLang="en-US" dirty="0"/>
              <a:t>・</a:t>
            </a:r>
            <a:r>
              <a:rPr kumimoji="1" lang="en-US" altLang="ja-JP" dirty="0"/>
              <a:t>B2B</a:t>
            </a:r>
            <a:r>
              <a:rPr kumimoji="1" lang="ja-JP" altLang="en-US" dirty="0"/>
              <a:t>半々」では、「策定している」の割合がやや低いものの、その差は小さい。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137</a:t>
            </a:fld>
            <a:endParaRPr kumimoji="1" lang="ja-JP" altLang="en-US"/>
          </a:p>
        </p:txBody>
      </p:sp>
    </p:spTree>
    <p:extLst>
      <p:ext uri="{BB962C8B-B14F-4D97-AF65-F5344CB8AC3E}">
        <p14:creationId xmlns:p14="http://schemas.microsoft.com/office/powerpoint/2010/main" val="337399998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の行動指針策定状況について、</a:t>
            </a:r>
            <a:r>
              <a:rPr kumimoji="1" lang="en-US" altLang="ja-JP" dirty="0"/>
              <a:t>DX</a:t>
            </a:r>
            <a:r>
              <a:rPr kumimoji="1" lang="ja-JP" altLang="en-US" dirty="0"/>
              <a:t>の取り組みに「非常に活発」、「活発」、「あまり活発ではない」と回答した企業における設立年別を比較したところ、設立</a:t>
            </a:r>
            <a:r>
              <a:rPr kumimoji="1" lang="en-US" altLang="ja-JP" dirty="0"/>
              <a:t>1980</a:t>
            </a:r>
            <a:r>
              <a:rPr kumimoji="1" lang="ja-JP" altLang="en-US" dirty="0"/>
              <a:t>年以前の企業は、</a:t>
            </a:r>
            <a:r>
              <a:rPr kumimoji="1" lang="en-US" altLang="ja-JP" dirty="0"/>
              <a:t>DX</a:t>
            </a:r>
            <a:r>
              <a:rPr kumimoji="1" lang="ja-JP" altLang="en-US" dirty="0"/>
              <a:t>の行動指針を「策定している」割合が</a:t>
            </a:r>
            <a:r>
              <a:rPr kumimoji="1" lang="en-US" altLang="ja-JP" dirty="0"/>
              <a:t>15</a:t>
            </a:r>
            <a:r>
              <a:rPr kumimoji="1" lang="ja-JP" altLang="en-US" dirty="0"/>
              <a:t>％と最も高く、他は１桁台にとどまっている。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138</a:t>
            </a:fld>
            <a:endParaRPr kumimoji="1" lang="ja-JP" altLang="en-US"/>
          </a:p>
        </p:txBody>
      </p:sp>
    </p:spTree>
    <p:extLst>
      <p:ext uri="{BB962C8B-B14F-4D97-AF65-F5344CB8AC3E}">
        <p14:creationId xmlns:p14="http://schemas.microsoft.com/office/powerpoint/2010/main" val="269208654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の取り組みに「非常に活発」、「活発」、「あまり活発ではない」と回答した企業における</a:t>
            </a:r>
            <a:r>
              <a:rPr kumimoji="1" lang="en-US" altLang="ja-JP" dirty="0"/>
              <a:t>DX</a:t>
            </a:r>
            <a:r>
              <a:rPr kumimoji="1" lang="ja-JP" altLang="en-US" dirty="0"/>
              <a:t>の行動指針ついて、行動指針に入れている内容では「ビジョン駆動」と「継続的な挑戦」が</a:t>
            </a:r>
            <a:r>
              <a:rPr kumimoji="1" lang="en-US" altLang="ja-JP" dirty="0"/>
              <a:t>89</a:t>
            </a:r>
            <a:r>
              <a:rPr kumimoji="1" lang="ja-JP" altLang="en-US" dirty="0"/>
              <a:t>％と最も高く、次いで「価値重視」の</a:t>
            </a:r>
            <a:r>
              <a:rPr kumimoji="1" lang="en-US" altLang="ja-JP" dirty="0"/>
              <a:t>82</a:t>
            </a:r>
            <a:r>
              <a:rPr kumimoji="1" lang="ja-JP" altLang="en-US" dirty="0"/>
              <a:t>％となっている。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139</a:t>
            </a:fld>
            <a:endParaRPr kumimoji="1" lang="ja-JP" altLang="en-US"/>
          </a:p>
        </p:txBody>
      </p:sp>
    </p:spTree>
    <p:extLst>
      <p:ext uri="{BB962C8B-B14F-4D97-AF65-F5344CB8AC3E}">
        <p14:creationId xmlns:p14="http://schemas.microsoft.com/office/powerpoint/2010/main" val="1754575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地域について経年比較したところ、全体的に大きな差はみられず、すべての年度において関東が</a:t>
            </a:r>
            <a:r>
              <a:rPr kumimoji="1" lang="en-US" altLang="ja-JP" dirty="0"/>
              <a:t>50</a:t>
            </a:r>
            <a:r>
              <a:rPr kumimoji="1" lang="ja-JP" altLang="en-US" dirty="0"/>
              <a:t>％前後と最も高く、</a:t>
            </a:r>
            <a:r>
              <a:rPr kumimoji="1" lang="en-US" altLang="ja-JP" dirty="0"/>
              <a:t>2017</a:t>
            </a:r>
            <a:r>
              <a:rPr kumimoji="1" lang="ja-JP" altLang="en-US" dirty="0"/>
              <a:t>年度以降は徐々にその傾向が強くなっている。</a:t>
            </a:r>
            <a:br>
              <a:rPr kumimoji="1" lang="en-US" altLang="ja-JP" dirty="0"/>
            </a:br>
            <a:r>
              <a:rPr kumimoji="1" lang="ja-JP" altLang="en-US" dirty="0"/>
              <a:t>なお、小数点以下を四捨五入で表示しているため、</a:t>
            </a:r>
            <a:r>
              <a:rPr kumimoji="1" lang="en-US" altLang="ja-JP" dirty="0"/>
              <a:t>2017</a:t>
            </a:r>
            <a:r>
              <a:rPr kumimoji="1" lang="ja-JP" altLang="en-US" dirty="0"/>
              <a:t>年度の「不明」のように１％未満の部分が表示されることがある。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a:t>
            </a:fld>
            <a:endParaRPr kumimoji="1" lang="ja-JP" altLang="en-US"/>
          </a:p>
        </p:txBody>
      </p:sp>
    </p:spTree>
    <p:extLst>
      <p:ext uri="{BB962C8B-B14F-4D97-AF65-F5344CB8AC3E}">
        <p14:creationId xmlns:p14="http://schemas.microsoft.com/office/powerpoint/2010/main" val="2612486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の効果について、</a:t>
            </a:r>
            <a:r>
              <a:rPr kumimoji="1" lang="en-US" altLang="ja-JP" dirty="0"/>
              <a:t>DX</a:t>
            </a:r>
            <a:r>
              <a:rPr kumimoji="1" lang="ja-JP" altLang="en-US" dirty="0"/>
              <a:t>の取り組みに「非常に活発」、「活発」、「あまり活発ではない」と回答した企業で、「効果があった」とする項目は、「生産効率の向上」が</a:t>
            </a:r>
            <a:r>
              <a:rPr kumimoji="1" lang="en-US" altLang="ja-JP" dirty="0"/>
              <a:t>14</a:t>
            </a:r>
            <a:r>
              <a:rPr kumimoji="1" lang="ja-JP" altLang="en-US" dirty="0"/>
              <a:t>％と最も高く、次いで「労働環境の改善」の</a:t>
            </a:r>
            <a:r>
              <a:rPr kumimoji="1" lang="en-US" altLang="ja-JP" dirty="0"/>
              <a:t>13</a:t>
            </a:r>
            <a:r>
              <a:rPr kumimoji="1" lang="ja-JP" altLang="en-US" dirty="0"/>
              <a:t>％であり、この</a:t>
            </a:r>
            <a:r>
              <a:rPr kumimoji="1" lang="en-US" altLang="ja-JP" dirty="0"/>
              <a:t>2</a:t>
            </a:r>
            <a:r>
              <a:rPr kumimoji="1" lang="ja-JP" altLang="en-US" dirty="0"/>
              <a:t>項目は「やや効果があった」まで含めると、ほぼ</a:t>
            </a:r>
            <a:r>
              <a:rPr kumimoji="1" lang="en-US" altLang="ja-JP" dirty="0"/>
              <a:t>50</a:t>
            </a:r>
            <a:r>
              <a:rPr kumimoji="1" lang="ja-JP" altLang="en-US" dirty="0"/>
              <a:t>％の効果があることを示している。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140</a:t>
            </a:fld>
            <a:endParaRPr kumimoji="1" lang="ja-JP" altLang="en-US"/>
          </a:p>
        </p:txBody>
      </p:sp>
    </p:spTree>
    <p:extLst>
      <p:ext uri="{BB962C8B-B14F-4D97-AF65-F5344CB8AC3E}">
        <p14:creationId xmlns:p14="http://schemas.microsoft.com/office/powerpoint/2010/main" val="107139279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の効果について、</a:t>
            </a:r>
            <a:r>
              <a:rPr kumimoji="1" lang="en-US" altLang="ja-JP" dirty="0"/>
              <a:t>DX</a:t>
            </a:r>
            <a:r>
              <a:rPr kumimoji="1" lang="ja-JP" altLang="en-US" dirty="0"/>
              <a:t>の取り組みに「非常に活発」、「活発」、「あまり活発ではない」と回答した企業における産業構造の位置づけ別を比較したところ、「ユーザー企業」、「メーカー企業」で「効果があった」の割合が最も高いのは「生産効率の向上」で、「サブシステム提供企業」と「サービス提供企業」では、「労働環境の改善」が高いが、その差はわずか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141</a:t>
            </a:fld>
            <a:endParaRPr kumimoji="1" lang="ja-JP" altLang="en-US"/>
          </a:p>
        </p:txBody>
      </p:sp>
    </p:spTree>
    <p:extLst>
      <p:ext uri="{BB962C8B-B14F-4D97-AF65-F5344CB8AC3E}">
        <p14:creationId xmlns:p14="http://schemas.microsoft.com/office/powerpoint/2010/main" val="290991039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の効果について、</a:t>
            </a:r>
            <a:r>
              <a:rPr kumimoji="1" lang="en-US" altLang="ja-JP" dirty="0"/>
              <a:t>DX</a:t>
            </a:r>
            <a:r>
              <a:rPr kumimoji="1" lang="ja-JP" altLang="en-US" dirty="0"/>
              <a:t>の取り組みが「非常に活発」、「活発」、「あまり活発ではない」と回答した企業における従業員数別を比較したところ、全体と同様の傾向がみられるが、従業員</a:t>
            </a:r>
            <a:r>
              <a:rPr kumimoji="1" lang="en-US" altLang="ja-JP" dirty="0"/>
              <a:t>101</a:t>
            </a:r>
            <a:r>
              <a:rPr kumimoji="1" lang="ja-JP" altLang="en-US" dirty="0"/>
              <a:t>人以上は、他の従業員数よりも「効果があった」とする割合が高い。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142</a:t>
            </a:fld>
            <a:endParaRPr kumimoji="1" lang="ja-JP" altLang="en-US"/>
          </a:p>
        </p:txBody>
      </p:sp>
    </p:spTree>
    <p:extLst>
      <p:ext uri="{BB962C8B-B14F-4D97-AF65-F5344CB8AC3E}">
        <p14:creationId xmlns:p14="http://schemas.microsoft.com/office/powerpoint/2010/main" val="309389407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の効果について、</a:t>
            </a:r>
            <a:r>
              <a:rPr kumimoji="1" lang="en-US" altLang="ja-JP" dirty="0"/>
              <a:t>DX</a:t>
            </a:r>
            <a:r>
              <a:rPr kumimoji="1" lang="ja-JP" altLang="en-US" dirty="0"/>
              <a:t>の取り組みが「非常に活発」、「活発」、「あまり活発ではない」と回答した企業における製品・サービス提供先別を比較したところ、「効果があった」の割合は「</a:t>
            </a:r>
            <a:r>
              <a:rPr kumimoji="1" lang="en-US" altLang="ja-JP" dirty="0"/>
              <a:t>B2C</a:t>
            </a:r>
            <a:r>
              <a:rPr kumimoji="1" lang="ja-JP" altLang="en-US" dirty="0"/>
              <a:t>中心」、「</a:t>
            </a:r>
            <a:r>
              <a:rPr kumimoji="1" lang="en-US" altLang="ja-JP" dirty="0"/>
              <a:t>B2C</a:t>
            </a:r>
            <a:r>
              <a:rPr kumimoji="1" lang="ja-JP" altLang="en-US" dirty="0"/>
              <a:t>・</a:t>
            </a:r>
            <a:r>
              <a:rPr kumimoji="1" lang="en-US" altLang="ja-JP" dirty="0"/>
              <a:t>B2B</a:t>
            </a:r>
            <a:r>
              <a:rPr kumimoji="1" lang="ja-JP" altLang="en-US" dirty="0"/>
              <a:t>半々」、「</a:t>
            </a:r>
            <a:r>
              <a:rPr kumimoji="1" lang="en-US" altLang="ja-JP" dirty="0"/>
              <a:t>B2B</a:t>
            </a:r>
            <a:r>
              <a:rPr kumimoji="1" lang="ja-JP" altLang="en-US" dirty="0"/>
              <a:t>中心」ともに全体と同様であるが、「</a:t>
            </a:r>
            <a:r>
              <a:rPr kumimoji="1" lang="en-US" altLang="ja-JP" dirty="0"/>
              <a:t>B2C,B2B</a:t>
            </a:r>
            <a:r>
              <a:rPr kumimoji="1" lang="ja-JP" altLang="en-US" dirty="0"/>
              <a:t>半々」では「新規事業の創出」が高く、「製品サービスの価値向上」が低い。「効果があった」＋「やや効果があった」で比較すると、「</a:t>
            </a:r>
            <a:r>
              <a:rPr kumimoji="1" lang="en-US" altLang="ja-JP" dirty="0"/>
              <a:t>B2B</a:t>
            </a:r>
            <a:r>
              <a:rPr kumimoji="1" lang="ja-JP" altLang="en-US" dirty="0"/>
              <a:t>中心」の「労働環境の改善」がわずかに高い。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143</a:t>
            </a:fld>
            <a:endParaRPr kumimoji="1" lang="ja-JP" altLang="en-US"/>
          </a:p>
        </p:txBody>
      </p:sp>
    </p:spTree>
    <p:extLst>
      <p:ext uri="{BB962C8B-B14F-4D97-AF65-F5344CB8AC3E}">
        <p14:creationId xmlns:p14="http://schemas.microsoft.com/office/powerpoint/2010/main" val="248474623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の効果について、</a:t>
            </a:r>
            <a:r>
              <a:rPr kumimoji="1" lang="en-US" altLang="ja-JP" dirty="0"/>
              <a:t>DX</a:t>
            </a:r>
            <a:r>
              <a:rPr kumimoji="1" lang="ja-JP" altLang="en-US" dirty="0"/>
              <a:t>の取り組みが「非常に活発」、「活発」、「あまり活発ではない」と回答した企業における設立年別を比較したところ、設立</a:t>
            </a:r>
            <a:r>
              <a:rPr kumimoji="1" lang="en-US" altLang="ja-JP" dirty="0"/>
              <a:t>2001</a:t>
            </a:r>
            <a:r>
              <a:rPr kumimoji="1" lang="ja-JP" altLang="en-US" dirty="0"/>
              <a:t>年以降では、他の設立年と比べ「効果があった」と回答している割合がやや高く、中でも「製品サービスの価値向上」は顕著である。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144</a:t>
            </a:fld>
            <a:endParaRPr kumimoji="1" lang="ja-JP" altLang="en-US"/>
          </a:p>
        </p:txBody>
      </p:sp>
    </p:spTree>
    <p:extLst>
      <p:ext uri="{BB962C8B-B14F-4D97-AF65-F5344CB8AC3E}">
        <p14:creationId xmlns:p14="http://schemas.microsoft.com/office/powerpoint/2010/main" val="65425587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145</a:t>
            </a:fld>
            <a:endParaRPr kumimoji="1" lang="ja-JP" altLang="en-US" dirty="0"/>
          </a:p>
        </p:txBody>
      </p:sp>
    </p:spTree>
    <p:extLst>
      <p:ext uri="{BB962C8B-B14F-4D97-AF65-F5344CB8AC3E}">
        <p14:creationId xmlns:p14="http://schemas.microsoft.com/office/powerpoint/2010/main" val="154851045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製品・サービスに関わる要件の変化について、「当てはまる」</a:t>
            </a:r>
            <a:r>
              <a:rPr kumimoji="1" lang="ja-JP" altLang="en-US" baseline="0" dirty="0"/>
              <a:t>と</a:t>
            </a:r>
            <a:r>
              <a:rPr kumimoji="1" lang="ja-JP" altLang="en-US" dirty="0"/>
              <a:t>「やや当てはまる」が、「セキュリティ／プライバシー保護の強化」と「適用技術の複雑化・高度化」で</a:t>
            </a:r>
            <a:r>
              <a:rPr kumimoji="1" lang="en-US" altLang="ja-JP" dirty="0"/>
              <a:t>66</a:t>
            </a:r>
            <a:r>
              <a:rPr kumimoji="1" lang="ja-JP" altLang="en-US" dirty="0"/>
              <a:t>％を占め、次いで「安全性の向上（機能安全への対応等）」が</a:t>
            </a:r>
            <a:r>
              <a:rPr kumimoji="1" lang="en-US" altLang="ja-JP" dirty="0"/>
              <a:t>59</a:t>
            </a:r>
            <a:r>
              <a:rPr kumimoji="1" lang="ja-JP" altLang="en-US" dirty="0"/>
              <a:t>％であり突出している。一方、「当てはまる」の回答が最も少なかったのは、「システムオブシステムズへの対応・強化」である。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146</a:t>
            </a:fld>
            <a:endParaRPr kumimoji="1" lang="ja-JP" altLang="en-US"/>
          </a:p>
        </p:txBody>
      </p:sp>
    </p:spTree>
    <p:extLst>
      <p:ext uri="{BB962C8B-B14F-4D97-AF65-F5344CB8AC3E}">
        <p14:creationId xmlns:p14="http://schemas.microsoft.com/office/powerpoint/2010/main" val="170475611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に関わる要件の変化について位置づけ別に比較したところ、ユーザー企業の傾向における「当てはまる」と「やや当てはまる」の割合は、全体と同様に「セキュリティ／プライバシー保護の強化」が最も高いが、「適用技術の複雑化・高度化」よりも「安全性の向上（機能安全への対応等）」が若干高い。</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147</a:t>
            </a:fld>
            <a:endParaRPr kumimoji="1" lang="ja-JP" altLang="en-US"/>
          </a:p>
        </p:txBody>
      </p:sp>
    </p:spTree>
    <p:extLst>
      <p:ext uri="{BB962C8B-B14F-4D97-AF65-F5344CB8AC3E}">
        <p14:creationId xmlns:p14="http://schemas.microsoft.com/office/powerpoint/2010/main" val="397240344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に関わる要件の変化について位置づけ別に比較したところ、メーカー企業における「当てはまる」と「やや当てはまる」の割合は、全体とは異なり「適用技術の複雑化・高度化」が最も高く、次いで「安全性の向上（機能安全への対応等）」、「セキュリティ／プライバシー保護の強化」の順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148</a:t>
            </a:fld>
            <a:endParaRPr kumimoji="1" lang="ja-JP" altLang="en-US"/>
          </a:p>
        </p:txBody>
      </p:sp>
    </p:spTree>
    <p:extLst>
      <p:ext uri="{BB962C8B-B14F-4D97-AF65-F5344CB8AC3E}">
        <p14:creationId xmlns:p14="http://schemas.microsoft.com/office/powerpoint/2010/main" val="166032398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に関わる要件の変化について位置づけ別に比較したところ、サブシステム提供企業における「当てはまる」と「やや当てはまる」の割合は、全体とは異なり「適用技術の複雑化・高度化」が最も高く、次いで「セキュリティ／プライバシー保護の強化」、「安全性の向上（機能安全への対応等）」の順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149</a:t>
            </a:fld>
            <a:endParaRPr kumimoji="1" lang="ja-JP" altLang="en-US"/>
          </a:p>
        </p:txBody>
      </p:sp>
    </p:spTree>
    <p:extLst>
      <p:ext uri="{BB962C8B-B14F-4D97-AF65-F5344CB8AC3E}">
        <p14:creationId xmlns:p14="http://schemas.microsoft.com/office/powerpoint/2010/main" val="1541190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pPr marL="0" marR="0" lvl="0" indent="0" algn="l" defTabSz="971913" rtl="0" eaLnBrk="1" fontAlgn="auto" latinLnBrk="0" hangingPunct="1">
              <a:lnSpc>
                <a:spcPct val="100000"/>
              </a:lnSpc>
              <a:spcBef>
                <a:spcPts val="0"/>
              </a:spcBef>
              <a:spcAft>
                <a:spcPts val="0"/>
              </a:spcAft>
              <a:buClrTx/>
              <a:buSzTx/>
              <a:buFontTx/>
              <a:buNone/>
              <a:tabLst/>
              <a:defRPr/>
            </a:pPr>
            <a:r>
              <a:rPr kumimoji="1" lang="ja-JP" altLang="en-US" dirty="0"/>
              <a:t>設立年を</a:t>
            </a:r>
            <a:r>
              <a:rPr kumimoji="1" lang="en-US" altLang="ja-JP" dirty="0"/>
              <a:t>10</a:t>
            </a:r>
            <a:r>
              <a:rPr kumimoji="1" lang="ja-JP" altLang="en-US" dirty="0"/>
              <a:t>年区切りとした階級でデータの分布を示した。中央値は</a:t>
            </a:r>
            <a:r>
              <a:rPr kumimoji="1" lang="en-US" altLang="ja-JP" dirty="0"/>
              <a:t>1988</a:t>
            </a:r>
            <a:r>
              <a:rPr kumimoji="1" lang="ja-JP" altLang="en-US" dirty="0"/>
              <a:t>年で、階級では「</a:t>
            </a:r>
            <a:r>
              <a:rPr kumimoji="1" lang="en-US" altLang="ja-JP" dirty="0"/>
              <a:t>1981</a:t>
            </a:r>
            <a:r>
              <a:rPr kumimoji="1" lang="ja-JP" altLang="en-US" dirty="0"/>
              <a:t>～</a:t>
            </a:r>
            <a:r>
              <a:rPr kumimoji="1" lang="en-US" altLang="ja-JP" dirty="0"/>
              <a:t>1990</a:t>
            </a:r>
            <a:r>
              <a:rPr kumimoji="1" lang="ja-JP" altLang="en-US" dirty="0"/>
              <a:t>年」が最も多く、次いで「</a:t>
            </a:r>
            <a:r>
              <a:rPr kumimoji="1" lang="en-US" altLang="ja-JP" dirty="0"/>
              <a:t>2001</a:t>
            </a:r>
            <a:r>
              <a:rPr kumimoji="1" lang="ja-JP" altLang="en-US" dirty="0"/>
              <a:t>～</a:t>
            </a:r>
            <a:r>
              <a:rPr kumimoji="1" lang="en-US" altLang="ja-JP" dirty="0"/>
              <a:t>2010</a:t>
            </a:r>
            <a:r>
              <a:rPr kumimoji="1" lang="ja-JP" altLang="en-US" dirty="0"/>
              <a:t>年」となっている。</a:t>
            </a:r>
            <a:br>
              <a:rPr kumimoji="1" lang="en-US" altLang="ja-JP" dirty="0"/>
            </a:br>
            <a:r>
              <a:rPr kumimoji="1" lang="ja-JP" altLang="en-US" dirty="0"/>
              <a:t>設立年でのクロス分析には、「</a:t>
            </a:r>
            <a:r>
              <a:rPr kumimoji="1" lang="en-US" altLang="ja-JP" dirty="0"/>
              <a:t>1980</a:t>
            </a:r>
            <a:r>
              <a:rPr kumimoji="1" lang="ja-JP" altLang="en-US" dirty="0"/>
              <a:t>年まで」、「</a:t>
            </a:r>
            <a:r>
              <a:rPr kumimoji="1" lang="en-US" altLang="ja-JP" dirty="0"/>
              <a:t>1981</a:t>
            </a:r>
            <a:r>
              <a:rPr kumimoji="1" lang="ja-JP" altLang="en-US" dirty="0"/>
              <a:t>年から</a:t>
            </a:r>
            <a:r>
              <a:rPr kumimoji="1" lang="en-US" altLang="ja-JP" dirty="0"/>
              <a:t>2000</a:t>
            </a:r>
            <a:r>
              <a:rPr kumimoji="1" lang="ja-JP" altLang="en-US" dirty="0"/>
              <a:t>年まで」、「</a:t>
            </a:r>
            <a:r>
              <a:rPr kumimoji="1" lang="en-US" altLang="ja-JP" dirty="0"/>
              <a:t>2001</a:t>
            </a:r>
            <a:r>
              <a:rPr kumimoji="1" lang="ja-JP" altLang="en-US" dirty="0"/>
              <a:t>年以降」の３区分として構成割合をみてみると、ほぼ</a:t>
            </a:r>
            <a:r>
              <a:rPr kumimoji="1" lang="en-US" altLang="ja-JP" dirty="0"/>
              <a:t>3</a:t>
            </a:r>
            <a:r>
              <a:rPr kumimoji="1" lang="ja-JP" altLang="en-US" dirty="0"/>
              <a:t>分の</a:t>
            </a:r>
            <a:r>
              <a:rPr kumimoji="1" lang="en-US" altLang="ja-JP" dirty="0"/>
              <a:t>1</a:t>
            </a:r>
            <a:r>
              <a:rPr kumimoji="1" lang="ja-JP" altLang="en-US" dirty="0"/>
              <a:t>ずつであり、</a:t>
            </a:r>
            <a:r>
              <a:rPr kumimoji="1" lang="en-US" altLang="ja-JP" dirty="0"/>
              <a:t>2001</a:t>
            </a:r>
            <a:r>
              <a:rPr kumimoji="1" lang="ja-JP" altLang="en-US" dirty="0"/>
              <a:t>年以降が若干少ない。「</a:t>
            </a:r>
            <a:r>
              <a:rPr kumimoji="1" lang="en-US" altLang="ja-JP" dirty="0"/>
              <a:t>1980</a:t>
            </a:r>
            <a:r>
              <a:rPr kumimoji="1" lang="ja-JP" altLang="en-US" dirty="0"/>
              <a:t>年まで」は組込み型マイコンが様々な装置に搭載されるようになった時期以前、「</a:t>
            </a:r>
            <a:r>
              <a:rPr kumimoji="1" lang="en-US" altLang="ja-JP" dirty="0"/>
              <a:t>1981</a:t>
            </a:r>
            <a:r>
              <a:rPr kumimoji="1" lang="ja-JP" altLang="en-US" dirty="0"/>
              <a:t>～</a:t>
            </a:r>
            <a:r>
              <a:rPr kumimoji="1" lang="en-US" altLang="ja-JP" dirty="0"/>
              <a:t>2000</a:t>
            </a:r>
            <a:r>
              <a:rPr kumimoji="1" lang="ja-JP" altLang="en-US" dirty="0"/>
              <a:t>年」はそれ以降、「</a:t>
            </a:r>
            <a:r>
              <a:rPr kumimoji="1" lang="en-US" altLang="ja-JP" dirty="0"/>
              <a:t>2001</a:t>
            </a:r>
            <a:r>
              <a:rPr kumimoji="1" lang="ja-JP" altLang="en-US" dirty="0"/>
              <a:t>年以降」は</a:t>
            </a:r>
            <a:r>
              <a:rPr kumimoji="1" lang="en-US" altLang="ja-JP" dirty="0"/>
              <a:t>IoT</a:t>
            </a:r>
            <a:r>
              <a:rPr kumimoji="1" lang="ja-JP" altLang="en-US" dirty="0"/>
              <a:t>が導入されてからの時期と重なっている。</a:t>
            </a:r>
          </a:p>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a:t>
            </a:fld>
            <a:endParaRPr kumimoji="1" lang="ja-JP" altLang="en-US"/>
          </a:p>
        </p:txBody>
      </p:sp>
    </p:spTree>
    <p:extLst>
      <p:ext uri="{BB962C8B-B14F-4D97-AF65-F5344CB8AC3E}">
        <p14:creationId xmlns:p14="http://schemas.microsoft.com/office/powerpoint/2010/main" val="175682348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に関わる要件の変化について位置づけ別に比較したところ、サービス提供企業における「当てはまる」と「やや当てはまる」の割合は、全体と同様に「セキュリティ／プライバシー保護の強化」が最も高く、次に「適用技術の複雑化・高度化」、「安全性の向上（機能安全への対応等）」の順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150</a:t>
            </a:fld>
            <a:endParaRPr kumimoji="1" lang="ja-JP" altLang="en-US"/>
          </a:p>
        </p:txBody>
      </p:sp>
    </p:spTree>
    <p:extLst>
      <p:ext uri="{BB962C8B-B14F-4D97-AF65-F5344CB8AC3E}">
        <p14:creationId xmlns:p14="http://schemas.microsoft.com/office/powerpoint/2010/main" val="215087726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製品・サービスに関わる要件の変化について従業員数別で比較したところ、従業員</a:t>
            </a:r>
            <a:r>
              <a:rPr kumimoji="1" lang="en-US" altLang="ja-JP" dirty="0"/>
              <a:t>20</a:t>
            </a:r>
            <a:r>
              <a:rPr kumimoji="1" lang="ja-JP" altLang="en-US" dirty="0"/>
              <a:t>人以下における「当てはまる」と「やや当てはまる」の割合は、全体とは異なり「適用技術の複雑化・高度化」が最も高く、次いで「セキュリティ／プライバシー保護の強化」、「安全性の向上（昨日安全への対応等）」の順である。また全体と比較すると、「部品の増加、プラットフォームの増加」、「対応すべき企画等の増加」が若干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151</a:t>
            </a:fld>
            <a:endParaRPr kumimoji="1" lang="ja-JP" altLang="en-US"/>
          </a:p>
        </p:txBody>
      </p:sp>
    </p:spTree>
    <p:extLst>
      <p:ext uri="{BB962C8B-B14F-4D97-AF65-F5344CB8AC3E}">
        <p14:creationId xmlns:p14="http://schemas.microsoft.com/office/powerpoint/2010/main" val="297567120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製品・サービスに関わる要件の変化について従業員数別で比較したところ、従業員</a:t>
            </a:r>
            <a:r>
              <a:rPr kumimoji="1" lang="en-US" altLang="ja-JP" dirty="0"/>
              <a:t>21</a:t>
            </a:r>
            <a:r>
              <a:rPr kumimoji="1" lang="ja-JP" altLang="en-US" dirty="0"/>
              <a:t>～</a:t>
            </a:r>
            <a:r>
              <a:rPr kumimoji="1" lang="en-US" altLang="ja-JP" dirty="0"/>
              <a:t>100</a:t>
            </a:r>
            <a:r>
              <a:rPr kumimoji="1" lang="ja-JP" altLang="en-US" dirty="0"/>
              <a:t>人における「当てはまる」と「やや当てはまる」の割合は、全体と同様に「セキュリティ／プライバシー保護の強化」が最も高く、次いで「適用技術の複雑化・高度化」、「安全性の向上（機能安全への対応等）」の順である。また全体と比較すると、従業員</a:t>
            </a:r>
            <a:r>
              <a:rPr kumimoji="1" lang="en-US" altLang="ja-JP" dirty="0"/>
              <a:t>20</a:t>
            </a:r>
            <a:r>
              <a:rPr kumimoji="1" lang="ja-JP" altLang="en-US" dirty="0"/>
              <a:t>人以下と同様に、「部品の増加、プラットフォームの増加」、「対応すべき企画等の増加」が若干高い。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152</a:t>
            </a:fld>
            <a:endParaRPr kumimoji="1" lang="ja-JP" altLang="en-US"/>
          </a:p>
        </p:txBody>
      </p:sp>
    </p:spTree>
    <p:extLst>
      <p:ext uri="{BB962C8B-B14F-4D97-AF65-F5344CB8AC3E}">
        <p14:creationId xmlns:p14="http://schemas.microsoft.com/office/powerpoint/2010/main" val="23973192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製品・サービスに関わる要件の変化について従業員数別に比較したところ、、従業員</a:t>
            </a:r>
            <a:r>
              <a:rPr kumimoji="1" lang="en-US" altLang="ja-JP" dirty="0"/>
              <a:t>101</a:t>
            </a:r>
            <a:r>
              <a:rPr kumimoji="1" lang="ja-JP" altLang="en-US" dirty="0"/>
              <a:t>人以上における「当てはまる」と「やや当てはまる」の割合は、全体と同様に「セキュリティ／プライバシー保護の強化」が最も高く、次いで「適用技術の複雑化・高度化」、「安全性の向上（機能安全への対応等）」の順であるが、その差はほとんどない。また全体と比較すると、「つながる対象の増加」が若干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153</a:t>
            </a:fld>
            <a:endParaRPr kumimoji="1" lang="ja-JP" altLang="en-US"/>
          </a:p>
        </p:txBody>
      </p:sp>
    </p:spTree>
    <p:extLst>
      <p:ext uri="{BB962C8B-B14F-4D97-AF65-F5344CB8AC3E}">
        <p14:creationId xmlns:p14="http://schemas.microsoft.com/office/powerpoint/2010/main" val="364314900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製品・サービスに関わる要件の変化について製品・サービス提供先別で比較したところ、</a:t>
            </a:r>
            <a:r>
              <a:rPr kumimoji="1" lang="en-US" altLang="ja-JP" dirty="0"/>
              <a:t>B2C</a:t>
            </a:r>
            <a:r>
              <a:rPr kumimoji="1" lang="ja-JP" altLang="en-US" dirty="0"/>
              <a:t>中心における「当てはまる」と「やや当てはまる」の割合は、全体とは異なり「適用技術の複雑化・高度化」、「セキュリティ／プライバシー保護の強化」の順であるが、その差はほとんどない。全体と比較すると、「対応すべき企画等の増加」が若干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154</a:t>
            </a:fld>
            <a:endParaRPr kumimoji="1" lang="ja-JP" altLang="en-US"/>
          </a:p>
        </p:txBody>
      </p:sp>
    </p:spTree>
    <p:extLst>
      <p:ext uri="{BB962C8B-B14F-4D97-AF65-F5344CB8AC3E}">
        <p14:creationId xmlns:p14="http://schemas.microsoft.com/office/powerpoint/2010/main" val="214643902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製品・サービスに関わる要件の変化について製品・サービス提供先別で比較したところ、</a:t>
            </a:r>
            <a:r>
              <a:rPr kumimoji="1" lang="en-US" altLang="ja-JP" dirty="0"/>
              <a:t>B2C</a:t>
            </a:r>
            <a:r>
              <a:rPr kumimoji="1" lang="ja-JP" altLang="en-US" dirty="0"/>
              <a:t>・</a:t>
            </a:r>
            <a:r>
              <a:rPr kumimoji="1" lang="en-US" altLang="ja-JP" dirty="0"/>
              <a:t>B2B</a:t>
            </a:r>
            <a:r>
              <a:rPr kumimoji="1" lang="ja-JP" altLang="en-US" dirty="0"/>
              <a:t>半々における「当てはまる」と「やや当てはまる」の割合は、「セキュリティ／プライバシー保護の強化」が突出して高く、次に「適用技術の複雑化・高度化」、「高速性／低遅延性の強化」、「安全性の向上（機能安全への対応等）」の順であり、「部品の増加、プラットフォームの増加」は他の製品・サービスの提供先別より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155</a:t>
            </a:fld>
            <a:endParaRPr kumimoji="1" lang="ja-JP" altLang="en-US"/>
          </a:p>
        </p:txBody>
      </p:sp>
    </p:spTree>
    <p:extLst>
      <p:ext uri="{BB962C8B-B14F-4D97-AF65-F5344CB8AC3E}">
        <p14:creationId xmlns:p14="http://schemas.microsoft.com/office/powerpoint/2010/main" val="290450890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製品・サービスに関わる要件の変化について製品・サービス提供先別で比較したところ、</a:t>
            </a:r>
            <a:r>
              <a:rPr kumimoji="1" lang="en-US" altLang="ja-JP" dirty="0"/>
              <a:t>B2B</a:t>
            </a:r>
            <a:r>
              <a:rPr kumimoji="1" lang="ja-JP" altLang="en-US" dirty="0"/>
              <a:t>中心における「当てはまる」と「やや当てはまる」の割合は、全体とは異なり「適用技術の複雑化・高度化」が若干高く、次いで「セキュリティ／プライバシー保護の強化」、「安全性の向上（機能安全への対応等）」の順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156</a:t>
            </a:fld>
            <a:endParaRPr kumimoji="1" lang="ja-JP" altLang="en-US"/>
          </a:p>
        </p:txBody>
      </p:sp>
    </p:spTree>
    <p:extLst>
      <p:ext uri="{BB962C8B-B14F-4D97-AF65-F5344CB8AC3E}">
        <p14:creationId xmlns:p14="http://schemas.microsoft.com/office/powerpoint/2010/main" val="412674124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製品・サービスに関わる要件の変化への対応について、「重要と思う」の回答は、「技術者の教育・訓練、スキルの向上」が</a:t>
            </a:r>
            <a:r>
              <a:rPr kumimoji="1" lang="en-US" altLang="ja-JP" dirty="0"/>
              <a:t>52</a:t>
            </a:r>
            <a:r>
              <a:rPr kumimoji="1" lang="ja-JP" altLang="en-US" dirty="0"/>
              <a:t>％と突出して高く、次いで「クラウド（デジタルツイン・仮想化技術を含む）の活用」が</a:t>
            </a:r>
            <a:r>
              <a:rPr kumimoji="1" lang="en-US" altLang="ja-JP" dirty="0"/>
              <a:t>33</a:t>
            </a:r>
            <a:r>
              <a:rPr kumimoji="1" lang="ja-JP" altLang="en-US" dirty="0"/>
              <a:t>％、「新たな技術（</a:t>
            </a:r>
            <a:r>
              <a:rPr kumimoji="1" lang="en-US" altLang="ja-JP" dirty="0"/>
              <a:t>AI</a:t>
            </a:r>
            <a:r>
              <a:rPr kumimoji="1" lang="ja-JP" altLang="en-US" dirty="0" err="1"/>
              <a:t>、</a:t>
            </a:r>
            <a:r>
              <a:rPr kumimoji="1" lang="en-US" altLang="ja-JP" dirty="0"/>
              <a:t>5G</a:t>
            </a:r>
            <a:r>
              <a:rPr kumimoji="1" lang="ja-JP" altLang="en-US" dirty="0"/>
              <a:t>等）の導入」が</a:t>
            </a:r>
            <a:r>
              <a:rPr kumimoji="1" lang="en-US" altLang="ja-JP" dirty="0"/>
              <a:t>29</a:t>
            </a:r>
            <a:r>
              <a:rPr kumimoji="1" lang="ja-JP" altLang="en-US" dirty="0"/>
              <a:t>％であり、人材に関する要件の変化への関心が高い。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157</a:t>
            </a:fld>
            <a:endParaRPr kumimoji="1" lang="ja-JP" altLang="en-US"/>
          </a:p>
        </p:txBody>
      </p:sp>
    </p:spTree>
    <p:extLst>
      <p:ext uri="{BB962C8B-B14F-4D97-AF65-F5344CB8AC3E}">
        <p14:creationId xmlns:p14="http://schemas.microsoft.com/office/powerpoint/2010/main" val="107534652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pPr marL="0" marR="0" lvl="0" indent="0" algn="l" defTabSz="971913" rtl="0" eaLnBrk="1" fontAlgn="auto" latinLnBrk="0" hangingPunct="1">
              <a:lnSpc>
                <a:spcPct val="100000"/>
              </a:lnSpc>
              <a:spcBef>
                <a:spcPts val="0"/>
              </a:spcBef>
              <a:spcAft>
                <a:spcPts val="0"/>
              </a:spcAft>
              <a:buClrTx/>
              <a:buSzTx/>
              <a:buFontTx/>
              <a:buNone/>
              <a:tabLst/>
              <a:defRPr/>
            </a:pPr>
            <a:r>
              <a:rPr kumimoji="1" lang="ja-JP" altLang="en-US" dirty="0"/>
              <a:t>製品・サービスに関わる要件の変化の対応について位置づけ別に比較したところ、ユーザー企業における「重要と思う」と「やや重要と思う」の割合は、全体と同様に「技術者の教育・訓練、スキルの向上」がもっとも高く、次に「クラウド（デジタルツイン・仮想化技術を含む）の活用」、「新たな技術（</a:t>
            </a:r>
            <a:r>
              <a:rPr kumimoji="1" lang="en-US" altLang="ja-JP" dirty="0"/>
              <a:t>AI</a:t>
            </a:r>
            <a:r>
              <a:rPr kumimoji="1" lang="ja-JP" altLang="en-US" dirty="0" err="1"/>
              <a:t>、</a:t>
            </a:r>
            <a:r>
              <a:rPr kumimoji="1" lang="en-US" altLang="ja-JP" dirty="0"/>
              <a:t>5G</a:t>
            </a:r>
            <a:r>
              <a:rPr kumimoji="1" lang="ja-JP" altLang="en-US" dirty="0"/>
              <a:t>等）の導入」の順である。また全体とは異なり、「外部の専門企業への委託」は、「アーキテクチャの見直し、新たな開発スタイル（アジャイル、</a:t>
            </a:r>
            <a:r>
              <a:rPr kumimoji="1" lang="en-US" altLang="ja-JP" dirty="0"/>
              <a:t>DevOps</a:t>
            </a:r>
            <a:r>
              <a:rPr kumimoji="1" lang="ja-JP" altLang="en-US" dirty="0"/>
              <a:t>等）の導入」よりもやや高い。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158</a:t>
            </a:fld>
            <a:endParaRPr kumimoji="1" lang="ja-JP" altLang="en-US"/>
          </a:p>
        </p:txBody>
      </p:sp>
    </p:spTree>
    <p:extLst>
      <p:ext uri="{BB962C8B-B14F-4D97-AF65-F5344CB8AC3E}">
        <p14:creationId xmlns:p14="http://schemas.microsoft.com/office/powerpoint/2010/main" val="383400366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に関わる要件の変化の対応について位置づけ別に比較したところ、メーカー企業における「重要と思う」と「やや重要と思う」の割合は、全体と同様に「技術者の教育・訓練、スキルの向上」が最も高く、次に「クラウド（デジタルツイン・仮想化技術を含む）の活用」と「新たな技術（</a:t>
            </a:r>
            <a:r>
              <a:rPr kumimoji="1" lang="en-US" altLang="ja-JP" dirty="0"/>
              <a:t>AI</a:t>
            </a:r>
            <a:r>
              <a:rPr kumimoji="1" lang="ja-JP" altLang="en-US" dirty="0"/>
              <a:t>、</a:t>
            </a:r>
            <a:r>
              <a:rPr kumimoji="1" lang="en-US" altLang="ja-JP" dirty="0"/>
              <a:t>5G</a:t>
            </a:r>
            <a:r>
              <a:rPr kumimoji="1" lang="ja-JP" altLang="en-US" dirty="0"/>
              <a:t>等）の導入」が、ほぼ同じ割合で高い。また全体とは異なり、「ハードウェアの高機能化・高性能化」が「ソフトウェア・プラットフォームの導入」よりも若干高い。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159</a:t>
            </a:fld>
            <a:endParaRPr kumimoji="1" lang="ja-JP" altLang="en-US"/>
          </a:p>
        </p:txBody>
      </p:sp>
    </p:spTree>
    <p:extLst>
      <p:ext uri="{BB962C8B-B14F-4D97-AF65-F5344CB8AC3E}">
        <p14:creationId xmlns:p14="http://schemas.microsoft.com/office/powerpoint/2010/main" val="3794244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回答者の立場について産業構造の位置づけ別に比較したところ、ほとんどの回答者が会社全体で回答している。事業部門としての回答者は、メーカー企業では</a:t>
            </a:r>
            <a:r>
              <a:rPr kumimoji="1" lang="en-US" altLang="ja-JP" dirty="0"/>
              <a:t>16</a:t>
            </a:r>
            <a:r>
              <a:rPr kumimoji="1" lang="ja-JP" altLang="en-US" dirty="0"/>
              <a:t>％を占めており、他の位置づけと比較し割合が高い傾向がみられる。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a:t>
            </a:fld>
            <a:endParaRPr kumimoji="1" lang="ja-JP" altLang="en-US"/>
          </a:p>
        </p:txBody>
      </p:sp>
    </p:spTree>
    <p:extLst>
      <p:ext uri="{BB962C8B-B14F-4D97-AF65-F5344CB8AC3E}">
        <p14:creationId xmlns:p14="http://schemas.microsoft.com/office/powerpoint/2010/main" val="185293855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に関わる要件の変化の対応について位置づけ別に比較したところ、サブシステム提供企業における「重要と思う」と「やや重要と思う」の割合は、全体と同様に「技術者の教育・訓練、スキルの向上」が最も高く、次に「クラウド（デジタルツイン・仮想化技術を含む）の活用」と「ハードウェアの高機能化・高性能化」がほぼ並んで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160</a:t>
            </a:fld>
            <a:endParaRPr kumimoji="1" lang="ja-JP" altLang="en-US"/>
          </a:p>
        </p:txBody>
      </p:sp>
    </p:spTree>
    <p:extLst>
      <p:ext uri="{BB962C8B-B14F-4D97-AF65-F5344CB8AC3E}">
        <p14:creationId xmlns:p14="http://schemas.microsoft.com/office/powerpoint/2010/main" val="11315783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に関わる要件の変化の対応について位置づけ別に比較したところ、サービス提供企業における「重要と思う」と「やや重要と思う」の割合は、全体と同様に「技術者の教育・訓練、スキルの向上」、「クラウド（デジタルツイン・仮想化技術を含む）の活用」、「新たな技術（</a:t>
            </a:r>
            <a:r>
              <a:rPr kumimoji="1" lang="en-US" altLang="ja-JP" dirty="0"/>
              <a:t>AI</a:t>
            </a:r>
            <a:r>
              <a:rPr kumimoji="1" lang="ja-JP" altLang="en-US" dirty="0"/>
              <a:t>、</a:t>
            </a:r>
            <a:r>
              <a:rPr kumimoji="1" lang="en-US" altLang="ja-JP" dirty="0"/>
              <a:t>5G</a:t>
            </a:r>
            <a:r>
              <a:rPr kumimoji="1" lang="ja-JP" altLang="en-US" dirty="0"/>
              <a:t>等）の導入」の順である。また全体と比較すると、「新たな開発（アジャイル、</a:t>
            </a:r>
            <a:r>
              <a:rPr kumimoji="1" lang="en-US" altLang="ja-JP" dirty="0"/>
              <a:t>DevOps</a:t>
            </a:r>
            <a:r>
              <a:rPr kumimoji="1" lang="ja-JP" altLang="en-US" dirty="0"/>
              <a:t>等）の導入」が高い。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161</a:t>
            </a:fld>
            <a:endParaRPr kumimoji="1" lang="ja-JP" altLang="en-US"/>
          </a:p>
        </p:txBody>
      </p:sp>
    </p:spTree>
    <p:extLst>
      <p:ext uri="{BB962C8B-B14F-4D97-AF65-F5344CB8AC3E}">
        <p14:creationId xmlns:p14="http://schemas.microsoft.com/office/powerpoint/2010/main" val="271126041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製品・サービスに関わる要件の変化の対応について従業員数別に比較したところ、「重要と思う」の割合はすべての区分において、「技術者の教育・訓練、スキルの向上」が突出して高いが、従業員</a:t>
            </a:r>
            <a:r>
              <a:rPr kumimoji="1" lang="en-US" altLang="ja-JP" dirty="0"/>
              <a:t>21</a:t>
            </a:r>
            <a:r>
              <a:rPr kumimoji="1" lang="ja-JP" altLang="en-US" dirty="0"/>
              <a:t>～</a:t>
            </a:r>
            <a:r>
              <a:rPr kumimoji="1" lang="en-US" altLang="ja-JP" dirty="0"/>
              <a:t>100</a:t>
            </a:r>
            <a:r>
              <a:rPr kumimoji="1" lang="ja-JP" altLang="en-US" dirty="0"/>
              <a:t>人と</a:t>
            </a:r>
            <a:r>
              <a:rPr kumimoji="1" lang="en-US" altLang="ja-JP" dirty="0"/>
              <a:t>101</a:t>
            </a:r>
            <a:r>
              <a:rPr kumimoji="1" lang="ja-JP" altLang="en-US" dirty="0"/>
              <a:t>人以上では、「新たな開発スタイル（アジャイル、</a:t>
            </a:r>
            <a:r>
              <a:rPr kumimoji="1" lang="en-US" altLang="ja-JP" dirty="0"/>
              <a:t>DevOps</a:t>
            </a:r>
            <a:r>
              <a:rPr kumimoji="1" lang="ja-JP" altLang="en-US" dirty="0"/>
              <a:t>等）の導入」が、全体よりも高い。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162</a:t>
            </a:fld>
            <a:endParaRPr kumimoji="1" lang="ja-JP" altLang="en-US"/>
          </a:p>
        </p:txBody>
      </p:sp>
    </p:spTree>
    <p:extLst>
      <p:ext uri="{BB962C8B-B14F-4D97-AF65-F5344CB8AC3E}">
        <p14:creationId xmlns:p14="http://schemas.microsoft.com/office/powerpoint/2010/main" val="108829002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製品・サービスに関わる要件の変化の対応について製品・サービス提供先別に比較したところ、</a:t>
            </a:r>
            <a:r>
              <a:rPr kumimoji="1" lang="en-US" altLang="ja-JP" dirty="0"/>
              <a:t>B2C</a:t>
            </a:r>
            <a:r>
              <a:rPr kumimoji="1" lang="ja-JP" altLang="en-US" dirty="0"/>
              <a:t>中心、</a:t>
            </a:r>
            <a:r>
              <a:rPr kumimoji="1" lang="en-US" altLang="ja-JP" dirty="0"/>
              <a:t>B2C</a:t>
            </a:r>
            <a:r>
              <a:rPr kumimoji="1" lang="ja-JP" altLang="en-US" dirty="0"/>
              <a:t>・</a:t>
            </a:r>
            <a:r>
              <a:rPr kumimoji="1" lang="en-US" altLang="ja-JP" dirty="0"/>
              <a:t>B2B</a:t>
            </a:r>
            <a:r>
              <a:rPr kumimoji="1" lang="ja-JP" altLang="en-US" dirty="0"/>
              <a:t>半々、</a:t>
            </a:r>
            <a:r>
              <a:rPr kumimoji="1" lang="en-US" altLang="ja-JP" dirty="0"/>
              <a:t>B2B</a:t>
            </a:r>
            <a:r>
              <a:rPr kumimoji="1" lang="ja-JP" altLang="en-US" dirty="0"/>
              <a:t>中心ともに「重要と思う」と「やや重要と思う」の割合は、全体と同様に技術者の教育・訓練、スキルの向上が突出して高いが、</a:t>
            </a:r>
            <a:r>
              <a:rPr kumimoji="1" lang="en-US" altLang="ja-JP" dirty="0"/>
              <a:t>B2C</a:t>
            </a:r>
            <a:r>
              <a:rPr kumimoji="1" lang="ja-JP" altLang="en-US" dirty="0"/>
              <a:t>中心では「新たな技術（</a:t>
            </a:r>
            <a:r>
              <a:rPr kumimoji="1" lang="en-US" altLang="ja-JP" dirty="0"/>
              <a:t>AI</a:t>
            </a:r>
            <a:r>
              <a:rPr kumimoji="1" lang="ja-JP" altLang="en-US" dirty="0"/>
              <a:t>、</a:t>
            </a:r>
            <a:r>
              <a:rPr kumimoji="1" lang="en-US" altLang="ja-JP" dirty="0"/>
              <a:t>5G</a:t>
            </a:r>
            <a:r>
              <a:rPr kumimoji="1" lang="ja-JP" altLang="en-US" dirty="0"/>
              <a:t>等）の導入」や「ハードウェアの高機能・高性能化」、</a:t>
            </a:r>
            <a:r>
              <a:rPr kumimoji="1" lang="en-US" altLang="ja-JP" dirty="0"/>
              <a:t>B2C</a:t>
            </a:r>
            <a:r>
              <a:rPr kumimoji="1" lang="ja-JP" altLang="en-US" dirty="0"/>
              <a:t>・</a:t>
            </a:r>
            <a:r>
              <a:rPr kumimoji="1" lang="en-US" altLang="ja-JP" dirty="0"/>
              <a:t>B2B</a:t>
            </a:r>
            <a:r>
              <a:rPr kumimoji="1" lang="ja-JP" altLang="en-US" dirty="0"/>
              <a:t>半々では「ソフトウェア・プラットフォームの導入」が若干高い。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163</a:t>
            </a:fld>
            <a:endParaRPr kumimoji="1" lang="ja-JP" altLang="en-US"/>
          </a:p>
        </p:txBody>
      </p:sp>
    </p:spTree>
    <p:extLst>
      <p:ext uri="{BB962C8B-B14F-4D97-AF65-F5344CB8AC3E}">
        <p14:creationId xmlns:p14="http://schemas.microsoft.com/office/powerpoint/2010/main" val="323068141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開発スタイル（開発手法）の現在について、「ほぼすべて（９割以上）」の割合は「ウォーターフォール開発／</a:t>
            </a:r>
            <a:r>
              <a:rPr kumimoji="1" lang="en-US" altLang="ja-JP" dirty="0"/>
              <a:t>V</a:t>
            </a:r>
            <a:r>
              <a:rPr kumimoji="1" lang="ja-JP" altLang="en-US" dirty="0"/>
              <a:t>字開発」が</a:t>
            </a:r>
            <a:r>
              <a:rPr kumimoji="1" lang="en-US" altLang="ja-JP" dirty="0"/>
              <a:t>14</a:t>
            </a:r>
            <a:r>
              <a:rPr kumimoji="1" lang="ja-JP" altLang="en-US" dirty="0"/>
              <a:t>％と最も高く、次に「商用ソフトウェア（有償・無償を含む）を利用した開発」が</a:t>
            </a:r>
            <a:r>
              <a:rPr kumimoji="1" lang="en-US" altLang="ja-JP" dirty="0"/>
              <a:t>6</a:t>
            </a:r>
            <a:r>
              <a:rPr kumimoji="1" lang="ja-JP" altLang="en-US" dirty="0"/>
              <a:t>％、「スクラッチ開発」と「アジャイル開発」が</a:t>
            </a:r>
            <a:r>
              <a:rPr kumimoji="1" lang="en-US" altLang="ja-JP" dirty="0"/>
              <a:t>5</a:t>
            </a:r>
            <a:r>
              <a:rPr kumimoji="1" lang="ja-JP" altLang="en-US" dirty="0"/>
              <a:t>％となっている。「ほぼすべて（９割以上）」と「どちらかというと多い（６割以上９割未満）」の割合でも、「ウォーターフォール開発／</a:t>
            </a:r>
            <a:r>
              <a:rPr kumimoji="1" lang="en-US" altLang="ja-JP" dirty="0"/>
              <a:t>V</a:t>
            </a:r>
            <a:r>
              <a:rPr kumimoji="1" lang="ja-JP" altLang="en-US" dirty="0"/>
              <a:t>字開発」が</a:t>
            </a:r>
            <a:r>
              <a:rPr kumimoji="1" lang="en-US" altLang="ja-JP" dirty="0"/>
              <a:t>34</a:t>
            </a:r>
            <a:r>
              <a:rPr kumimoji="1" lang="ja-JP" altLang="en-US" dirty="0"/>
              <a:t>％で突出して高く、</a:t>
            </a:r>
            <a:r>
              <a:rPr kumimoji="1" lang="en-US" altLang="ja-JP" dirty="0"/>
              <a:t>10</a:t>
            </a:r>
            <a:r>
              <a:rPr kumimoji="1" lang="ja-JP" altLang="en-US" dirty="0"/>
              <a:t>％台は「派生・再利用開発」、「スクラッチ開発」、「標準プラットフォームを利用した開発」と「商用ソフトウェア（有償・無償を含む）を利用した開発」、「アジャイル開発」の順である。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164</a:t>
            </a:fld>
            <a:endParaRPr kumimoji="1" lang="ja-JP" altLang="en-US"/>
          </a:p>
        </p:txBody>
      </p:sp>
    </p:spTree>
    <p:extLst>
      <p:ext uri="{BB962C8B-B14F-4D97-AF65-F5344CB8AC3E}">
        <p14:creationId xmlns:p14="http://schemas.microsoft.com/office/powerpoint/2010/main" val="313519068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開発スタイル（開発手法）の</a:t>
            </a:r>
            <a:r>
              <a:rPr kumimoji="1" lang="en-US" altLang="ja-JP" dirty="0"/>
              <a:t>5</a:t>
            </a:r>
            <a:r>
              <a:rPr kumimoji="1" lang="ja-JP" altLang="en-US" dirty="0"/>
              <a:t>年後について、「ほぼすべて（９割以上）」の割合は、「アジャイル開発」が現在とは異なり</a:t>
            </a:r>
            <a:r>
              <a:rPr kumimoji="1" lang="en-US" altLang="ja-JP" dirty="0"/>
              <a:t>8</a:t>
            </a:r>
            <a:r>
              <a:rPr kumimoji="1" lang="ja-JP" altLang="en-US" dirty="0"/>
              <a:t>％と最も高く、「ウォーターフォール開発／</a:t>
            </a:r>
            <a:r>
              <a:rPr kumimoji="1" lang="en-US" altLang="ja-JP" dirty="0"/>
              <a:t>V</a:t>
            </a:r>
            <a:r>
              <a:rPr kumimoji="1" lang="ja-JP" altLang="en-US" dirty="0"/>
              <a:t>字開発」など他の項目は</a:t>
            </a:r>
            <a:r>
              <a:rPr kumimoji="1" lang="en-US" altLang="ja-JP" dirty="0"/>
              <a:t>5</a:t>
            </a:r>
            <a:r>
              <a:rPr kumimoji="1" lang="ja-JP" altLang="en-US" dirty="0"/>
              <a:t>％以下となっている。「ほぼすべて（９割以上）」と「どちらかというと多い（６割以上９割未満）」の割合では、「アジャイル開発」、「ウォーターフォール開発／</a:t>
            </a:r>
            <a:r>
              <a:rPr kumimoji="1" lang="en-US" altLang="ja-JP" dirty="0"/>
              <a:t>V</a:t>
            </a:r>
            <a:r>
              <a:rPr kumimoji="1" lang="ja-JP" altLang="en-US" dirty="0"/>
              <a:t>字開発」、「派生・再利用開発」と続き、その差はほとんどない。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165</a:t>
            </a:fld>
            <a:endParaRPr kumimoji="1" lang="ja-JP" altLang="en-US"/>
          </a:p>
        </p:txBody>
      </p:sp>
    </p:spTree>
    <p:extLst>
      <p:ext uri="{BB962C8B-B14F-4D97-AF65-F5344CB8AC3E}">
        <p14:creationId xmlns:p14="http://schemas.microsoft.com/office/powerpoint/2010/main" val="27887730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開発スタイル（開発手法）の現在・</a:t>
            </a:r>
            <a:r>
              <a:rPr kumimoji="1" lang="en-US" altLang="ja-JP" dirty="0"/>
              <a:t>5</a:t>
            </a:r>
            <a:r>
              <a:rPr kumimoji="1" lang="ja-JP" altLang="en-US" dirty="0"/>
              <a:t>年後について位置づけ別に比較したところ、ユーザー企業における</a:t>
            </a:r>
            <a:r>
              <a:rPr kumimoji="1" lang="ja-JP" altLang="en-US" dirty="0">
                <a:solidFill>
                  <a:srgbClr val="FF0000"/>
                </a:solidFill>
                <a:highlight>
                  <a:srgbClr val="FFFF00"/>
                </a:highlight>
              </a:rPr>
              <a:t>「ほぼ全事業に当てはまる」と「どちらかというと多い</a:t>
            </a:r>
            <a:r>
              <a:rPr kumimoji="1" lang="ja-JP" altLang="en-US" dirty="0"/>
              <a:t>（６割以上９割未満）」</a:t>
            </a:r>
            <a:r>
              <a:rPr kumimoji="1" lang="ja-JP" altLang="en-US" dirty="0">
                <a:solidFill>
                  <a:srgbClr val="FF0000"/>
                </a:solidFill>
                <a:highlight>
                  <a:srgbClr val="FFFF00"/>
                </a:highlight>
              </a:rPr>
              <a:t>の変化が大きいのは、全体と同様に「ウォーターフォール開発／</a:t>
            </a:r>
            <a:r>
              <a:rPr kumimoji="1" lang="en-US" altLang="ja-JP" dirty="0">
                <a:solidFill>
                  <a:srgbClr val="FF0000"/>
                </a:solidFill>
                <a:highlight>
                  <a:srgbClr val="FFFF00"/>
                </a:highlight>
              </a:rPr>
              <a:t>V</a:t>
            </a:r>
            <a:r>
              <a:rPr kumimoji="1" lang="ja-JP" altLang="en-US" dirty="0">
                <a:solidFill>
                  <a:srgbClr val="FF0000"/>
                </a:solidFill>
                <a:highlight>
                  <a:srgbClr val="FFFF00"/>
                </a:highlight>
              </a:rPr>
              <a:t>字開発」（</a:t>
            </a:r>
            <a:r>
              <a:rPr kumimoji="1" lang="en-US" altLang="ja-JP" dirty="0">
                <a:solidFill>
                  <a:srgbClr val="FF0000"/>
                </a:solidFill>
                <a:highlight>
                  <a:srgbClr val="FFFF00"/>
                </a:highlight>
              </a:rPr>
              <a:t>10</a:t>
            </a:r>
            <a:r>
              <a:rPr kumimoji="1" lang="ja-JP" altLang="en-US" dirty="0">
                <a:solidFill>
                  <a:srgbClr val="FF0000"/>
                </a:solidFill>
                <a:highlight>
                  <a:srgbClr val="FFFF00"/>
                </a:highlight>
              </a:rPr>
              <a:t>％減）であり、他の開発スタイルは若干増加しいる。</a:t>
            </a:r>
            <a:r>
              <a:rPr kumimoji="1" lang="ja-JP" altLang="en-US" dirty="0"/>
              <a:t>一方、現在・</a:t>
            </a:r>
            <a:r>
              <a:rPr kumimoji="1" lang="en-US" altLang="ja-JP" dirty="0"/>
              <a:t>5</a:t>
            </a:r>
            <a:r>
              <a:rPr kumimoji="1" lang="ja-JP" altLang="en-US" dirty="0"/>
              <a:t>年後ともに「わからない」が</a:t>
            </a:r>
            <a:r>
              <a:rPr kumimoji="1" lang="en-US" altLang="ja-JP" dirty="0"/>
              <a:t>40</a:t>
            </a:r>
            <a:r>
              <a:rPr kumimoji="1" lang="ja-JP" altLang="en-US" dirty="0"/>
              <a:t>％台前後がほとんどである。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166</a:t>
            </a:fld>
            <a:endParaRPr kumimoji="1" lang="ja-JP" altLang="en-US"/>
          </a:p>
        </p:txBody>
      </p:sp>
    </p:spTree>
    <p:extLst>
      <p:ext uri="{BB962C8B-B14F-4D97-AF65-F5344CB8AC3E}">
        <p14:creationId xmlns:p14="http://schemas.microsoft.com/office/powerpoint/2010/main" val="285137268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開発スタイル（開発手法）の現在・</a:t>
            </a:r>
            <a:r>
              <a:rPr kumimoji="1" lang="en-US" altLang="ja-JP" dirty="0"/>
              <a:t>5</a:t>
            </a:r>
            <a:r>
              <a:rPr kumimoji="1" lang="ja-JP" altLang="en-US" dirty="0"/>
              <a:t>年後について位置づけ別を比較したところ、メーカー企業における「ほぼすべて（９割以上）」と「どちらかというと多い（６割以上９割未満）」の変化が大きいのは、「ウォーターフォール開発／</a:t>
            </a:r>
            <a:r>
              <a:rPr kumimoji="1" lang="en-US" altLang="ja-JP" dirty="0"/>
              <a:t>V</a:t>
            </a:r>
            <a:r>
              <a:rPr kumimoji="1" lang="ja-JP" altLang="en-US" dirty="0"/>
              <a:t>字開発」（</a:t>
            </a:r>
            <a:r>
              <a:rPr kumimoji="1" lang="en-US" altLang="ja-JP" dirty="0"/>
              <a:t>8</a:t>
            </a:r>
            <a:r>
              <a:rPr kumimoji="1" lang="ja-JP" altLang="en-US" dirty="0"/>
              <a:t>％減）、「アジャイル開発」（</a:t>
            </a:r>
            <a:r>
              <a:rPr kumimoji="1" lang="en-US" altLang="ja-JP" dirty="0"/>
              <a:t>8</a:t>
            </a:r>
            <a:r>
              <a:rPr kumimoji="1" lang="ja-JP" altLang="en-US" dirty="0"/>
              <a:t>％増）となっている。ユーザー企業と比較すると、「わからない」の割合が</a:t>
            </a:r>
            <a:r>
              <a:rPr kumimoji="1" lang="en-US" altLang="ja-JP" dirty="0"/>
              <a:t>10</a:t>
            </a:r>
            <a:r>
              <a:rPr kumimoji="1" lang="ja-JP" altLang="en-US" dirty="0"/>
              <a:t>％以上低い。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167</a:t>
            </a:fld>
            <a:endParaRPr kumimoji="1" lang="ja-JP" altLang="en-US"/>
          </a:p>
        </p:txBody>
      </p:sp>
    </p:spTree>
    <p:extLst>
      <p:ext uri="{BB962C8B-B14F-4D97-AF65-F5344CB8AC3E}">
        <p14:creationId xmlns:p14="http://schemas.microsoft.com/office/powerpoint/2010/main" val="300627991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開発スタイル（開発手法）の現在・</a:t>
            </a:r>
            <a:r>
              <a:rPr kumimoji="1" lang="en-US" altLang="ja-JP" dirty="0"/>
              <a:t>5</a:t>
            </a:r>
            <a:r>
              <a:rPr kumimoji="1" lang="ja-JP" altLang="en-US" dirty="0"/>
              <a:t>年後について位置づけ別に比較したところ、サブシステム提供企業における「ほぼすべて（９割以上）」と「どちらかというと多い（６割以上９割未満）」の変化が大きいのは、全体と同様に「ウォーターフォール開発／</a:t>
            </a:r>
            <a:r>
              <a:rPr kumimoji="1" lang="en-US" altLang="ja-JP" dirty="0"/>
              <a:t>V</a:t>
            </a:r>
            <a:r>
              <a:rPr kumimoji="1" lang="ja-JP" altLang="en-US" dirty="0"/>
              <a:t>字開発」（</a:t>
            </a:r>
            <a:r>
              <a:rPr kumimoji="1" lang="en-US" altLang="ja-JP" dirty="0"/>
              <a:t>13</a:t>
            </a:r>
            <a:r>
              <a:rPr kumimoji="1" lang="ja-JP" altLang="en-US" dirty="0"/>
              <a:t>％減）、「アジャイル開発」（</a:t>
            </a:r>
            <a:r>
              <a:rPr kumimoji="1" lang="en-US" altLang="ja-JP" dirty="0"/>
              <a:t>6</a:t>
            </a:r>
            <a:r>
              <a:rPr kumimoji="1" lang="ja-JP" altLang="en-US" dirty="0"/>
              <a:t>％増）、「ノーコード／ローコード開発」（</a:t>
            </a:r>
            <a:r>
              <a:rPr kumimoji="1" lang="en-US" altLang="ja-JP" dirty="0"/>
              <a:t>5</a:t>
            </a:r>
            <a:r>
              <a:rPr kumimoji="1" lang="ja-JP" altLang="en-US" dirty="0"/>
              <a:t>％増）となっている。ユーザー企業と比較すると、「わからない」の割合が</a:t>
            </a:r>
            <a:r>
              <a:rPr kumimoji="1" lang="en-US" altLang="ja-JP" dirty="0"/>
              <a:t>10</a:t>
            </a:r>
            <a:r>
              <a:rPr kumimoji="1" lang="ja-JP" altLang="en-US" dirty="0"/>
              <a:t>％以上低い。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168</a:t>
            </a:fld>
            <a:endParaRPr kumimoji="1" lang="ja-JP" altLang="en-US"/>
          </a:p>
        </p:txBody>
      </p:sp>
    </p:spTree>
    <p:extLst>
      <p:ext uri="{BB962C8B-B14F-4D97-AF65-F5344CB8AC3E}">
        <p14:creationId xmlns:p14="http://schemas.microsoft.com/office/powerpoint/2010/main" val="164256771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開発スタイル（開発手法）の現在・</a:t>
            </a:r>
            <a:r>
              <a:rPr kumimoji="1" lang="en-US" altLang="ja-JP" dirty="0"/>
              <a:t>5</a:t>
            </a:r>
            <a:r>
              <a:rPr kumimoji="1" lang="ja-JP" altLang="en-US" dirty="0"/>
              <a:t>年後について位置づけ別に比較したところ、サービス提供企業における「ほぼすべて（９割以上）」と「どちらかというと多い（６割以上９割未満）」の変化が大きいのは、「ウォーターフォール開発／</a:t>
            </a:r>
            <a:r>
              <a:rPr kumimoji="1" lang="en-US" altLang="ja-JP" dirty="0"/>
              <a:t>V</a:t>
            </a:r>
            <a:r>
              <a:rPr kumimoji="1" lang="ja-JP" altLang="en-US" dirty="0"/>
              <a:t>字開発」（</a:t>
            </a:r>
            <a:r>
              <a:rPr kumimoji="1" lang="en-US" altLang="ja-JP" dirty="0"/>
              <a:t>27</a:t>
            </a:r>
            <a:r>
              <a:rPr kumimoji="1" lang="ja-JP" altLang="en-US" dirty="0"/>
              <a:t>％減）、「アジャイル開発」（</a:t>
            </a:r>
            <a:r>
              <a:rPr kumimoji="1" lang="en-US" altLang="ja-JP" dirty="0"/>
              <a:t>9</a:t>
            </a:r>
            <a:r>
              <a:rPr kumimoji="1" lang="ja-JP" altLang="en-US" dirty="0"/>
              <a:t>％増）と全体よりも変化は大きい。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169</a:t>
            </a:fld>
            <a:endParaRPr kumimoji="1" lang="ja-JP" altLang="en-US"/>
          </a:p>
        </p:txBody>
      </p:sp>
    </p:spTree>
    <p:extLst>
      <p:ext uri="{BB962C8B-B14F-4D97-AF65-F5344CB8AC3E}">
        <p14:creationId xmlns:p14="http://schemas.microsoft.com/office/powerpoint/2010/main" val="2321447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従業員数は、「</a:t>
            </a:r>
            <a:r>
              <a:rPr kumimoji="1" lang="en-US" altLang="ja-JP" dirty="0"/>
              <a:t>1</a:t>
            </a:r>
            <a:r>
              <a:rPr kumimoji="1" lang="ja-JP" altLang="en-US" dirty="0"/>
              <a:t>～</a:t>
            </a:r>
            <a:r>
              <a:rPr kumimoji="1" lang="en-US" altLang="ja-JP" dirty="0"/>
              <a:t>5</a:t>
            </a:r>
            <a:r>
              <a:rPr kumimoji="1" lang="ja-JP" altLang="en-US" dirty="0"/>
              <a:t>人」が</a:t>
            </a:r>
            <a:r>
              <a:rPr kumimoji="1" lang="en-US" altLang="ja-JP" dirty="0"/>
              <a:t>14%</a:t>
            </a:r>
            <a:r>
              <a:rPr kumimoji="1" lang="ja-JP" altLang="en-US" dirty="0"/>
              <a:t>（</a:t>
            </a:r>
            <a:r>
              <a:rPr kumimoji="1" lang="en-US" altLang="ja-JP" dirty="0"/>
              <a:t>n=173</a:t>
            </a:r>
            <a:r>
              <a:rPr kumimoji="1" lang="ja-JP" altLang="en-US" dirty="0"/>
              <a:t>）と最も高く、次いで「</a:t>
            </a:r>
            <a:r>
              <a:rPr kumimoji="1" lang="en-US" altLang="ja-JP" dirty="0"/>
              <a:t>31</a:t>
            </a:r>
            <a:r>
              <a:rPr kumimoji="1" lang="ja-JP" altLang="en-US" dirty="0"/>
              <a:t>～</a:t>
            </a:r>
            <a:r>
              <a:rPr kumimoji="1" lang="en-US" altLang="ja-JP" dirty="0"/>
              <a:t>50</a:t>
            </a:r>
            <a:r>
              <a:rPr kumimoji="1" lang="ja-JP" altLang="en-US" dirty="0"/>
              <a:t>人」が</a:t>
            </a:r>
            <a:r>
              <a:rPr kumimoji="1" lang="en-US" altLang="ja-JP" dirty="0"/>
              <a:t>14%</a:t>
            </a:r>
            <a:r>
              <a:rPr kumimoji="1" lang="ja-JP" altLang="en-US" dirty="0"/>
              <a:t>（</a:t>
            </a:r>
            <a:r>
              <a:rPr kumimoji="1" lang="en-US" altLang="ja-JP" dirty="0"/>
              <a:t>n=167</a:t>
            </a:r>
            <a:r>
              <a:rPr kumimoji="1" lang="ja-JP" altLang="en-US" dirty="0"/>
              <a:t>）、「</a:t>
            </a:r>
            <a:r>
              <a:rPr kumimoji="1" lang="en-US" altLang="ja-JP" dirty="0"/>
              <a:t>51</a:t>
            </a:r>
            <a:r>
              <a:rPr kumimoji="1" lang="ja-JP" altLang="en-US" dirty="0"/>
              <a:t>～</a:t>
            </a:r>
            <a:r>
              <a:rPr kumimoji="1" lang="en-US" altLang="ja-JP" dirty="0"/>
              <a:t>100</a:t>
            </a:r>
            <a:r>
              <a:rPr kumimoji="1" lang="ja-JP" altLang="en-US" dirty="0"/>
              <a:t>人」が</a:t>
            </a:r>
            <a:r>
              <a:rPr kumimoji="1" lang="en-US" altLang="ja-JP" dirty="0"/>
              <a:t>13%</a:t>
            </a:r>
            <a:r>
              <a:rPr kumimoji="1" lang="ja-JP" altLang="en-US" dirty="0"/>
              <a:t>と</a:t>
            </a:r>
            <a:r>
              <a:rPr kumimoji="1" lang="ja-JP" altLang="en-US" dirty="0">
                <a:highlight>
                  <a:srgbClr val="FFFF00"/>
                </a:highlight>
              </a:rPr>
              <a:t>高い</a:t>
            </a:r>
            <a:r>
              <a:rPr kumimoji="1" lang="ja-JP" altLang="en-US" dirty="0"/>
              <a:t>。</a:t>
            </a:r>
            <a:r>
              <a:rPr kumimoji="1" lang="en-US" altLang="ja-JP" dirty="0"/>
              <a:t>20</a:t>
            </a:r>
            <a:r>
              <a:rPr kumimoji="1" lang="ja-JP" altLang="en-US" dirty="0"/>
              <a:t>人以下の小規模事業者と、中小企業者のうち規模が小さい企業が中心の産業であることがうかがえる。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a:t>
            </a:fld>
            <a:endParaRPr kumimoji="1" lang="ja-JP" altLang="en-US"/>
          </a:p>
        </p:txBody>
      </p:sp>
    </p:spTree>
    <p:extLst>
      <p:ext uri="{BB962C8B-B14F-4D97-AF65-F5344CB8AC3E}">
        <p14:creationId xmlns:p14="http://schemas.microsoft.com/office/powerpoint/2010/main" val="162354383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を推進するための技術のうち、現在必要な技術の要素技術と開発技術についてみたところ、要素技術では、「クラウド活用技術」が最も多く、次いで「無線通信・ネットワーク技術」、「セキュリティ技術」となっている。また開発技術では、「設計・実装技術」が最も多く、次いで「要求獲得・要件定義技術」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170</a:t>
            </a:fld>
            <a:endParaRPr kumimoji="1" lang="ja-JP" altLang="en-US"/>
          </a:p>
        </p:txBody>
      </p:sp>
    </p:spTree>
    <p:extLst>
      <p:ext uri="{BB962C8B-B14F-4D97-AF65-F5344CB8AC3E}">
        <p14:creationId xmlns:p14="http://schemas.microsoft.com/office/powerpoint/2010/main" val="240176485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を推進するための技術のうち、自社が強みとしている技術の要素技術と開発技術についてみたところ、要素技術では、「無線通信・ネットワーク技術」が最も高く、次いで「センサ技術」、「クラウド活用技術」であるが、他の事業を推進するための技術と比較して大きな差はみられない。また開発技術では、「設計・実装技術」が突出して高く、次いで「評価・検証技術」の順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171</a:t>
            </a:fld>
            <a:endParaRPr kumimoji="1" lang="ja-JP" altLang="en-US"/>
          </a:p>
        </p:txBody>
      </p:sp>
    </p:spTree>
    <p:extLst>
      <p:ext uri="{BB962C8B-B14F-4D97-AF65-F5344CB8AC3E}">
        <p14:creationId xmlns:p14="http://schemas.microsoft.com/office/powerpoint/2010/main" val="260290328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事業を推進するための技術のうち、将来、強化／新たに獲得したい技術の要素技術と開発技術についてみたところ、要素技術では、「</a:t>
            </a:r>
            <a:r>
              <a:rPr kumimoji="1" lang="en-US" altLang="ja-JP" dirty="0"/>
              <a:t>AI</a:t>
            </a:r>
            <a:r>
              <a:rPr kumimoji="1" lang="ja-JP" altLang="en-US" dirty="0"/>
              <a:t>（機械学習、ディープラーニング等）技術」が最も高く、次いで「クラウド技術」、「ビッグデータの収集・分析・解析技術」となっている。また開発技術では、「要求獲得・要件定義技術」が最も高く、次いで「設計・実装技術」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172</a:t>
            </a:fld>
            <a:endParaRPr kumimoji="1" lang="ja-JP" altLang="en-US"/>
          </a:p>
        </p:txBody>
      </p:sp>
    </p:spTree>
    <p:extLst>
      <p:ext uri="{BB962C8B-B14F-4D97-AF65-F5344CB8AC3E}">
        <p14:creationId xmlns:p14="http://schemas.microsoft.com/office/powerpoint/2010/main" val="192562386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を推進するために必要な技術」と「自社が強みとしている技術」の散布図を作成したところ、全体的に「事業を推進するために必要な技術」より「自社が強みとしている技術」の回答比率は低い傾向にある。また要素技術よりも「設計・実装技術」等の開発技術が、全体的に高い傾向にある。一方で「設計・実装技術」のみ「自社が強みとしている技術」の比率が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173</a:t>
            </a:fld>
            <a:endParaRPr kumimoji="1" lang="ja-JP" altLang="en-US"/>
          </a:p>
        </p:txBody>
      </p:sp>
    </p:spTree>
    <p:extLst>
      <p:ext uri="{BB962C8B-B14F-4D97-AF65-F5344CB8AC3E}">
        <p14:creationId xmlns:p14="http://schemas.microsoft.com/office/powerpoint/2010/main" val="19229801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を推進するための技術について、「自社が強みとしている技術」と「将来、強化／新たに獲得したい技術」の散布図を作成したところ、「自社が強みとしている技術」としては、「設計・実装技術」等の開発技術の回答比率が高い傾向にあるものの、「将来、強化／新たに獲得したい技術」としては、「要求獲得・要件定義技術」を除きそれほど高くない。要素技術のうち、「</a:t>
            </a:r>
            <a:r>
              <a:rPr kumimoji="1" lang="en-US" altLang="ja-JP" dirty="0"/>
              <a:t>AI</a:t>
            </a:r>
            <a:r>
              <a:rPr kumimoji="1" lang="ja-JP" altLang="en-US" dirty="0"/>
              <a:t>技術」、「ビッグデータの収集・分析・解析技術」、「クラウド活用技術」は、「自社が強みとしている技術」としての回答比率は低いものの、「将来、強化／新たに獲得したい技術」では高い。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174</a:t>
            </a:fld>
            <a:endParaRPr kumimoji="1" lang="ja-JP" altLang="en-US"/>
          </a:p>
        </p:txBody>
      </p:sp>
    </p:spTree>
    <p:extLst>
      <p:ext uri="{BB962C8B-B14F-4D97-AF65-F5344CB8AC3E}">
        <p14:creationId xmlns:p14="http://schemas.microsoft.com/office/powerpoint/2010/main" val="206848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事業を推進するための技術について、事業を推進するために必要な技術と将来、強化／新たに獲得したい技術の散布図を作成したところ、「</a:t>
            </a:r>
            <a:r>
              <a:rPr kumimoji="1" lang="en-US" altLang="ja-JP" dirty="0"/>
              <a:t>AI</a:t>
            </a:r>
            <a:r>
              <a:rPr kumimoji="1" lang="ja-JP" altLang="en-US" dirty="0"/>
              <a:t>技術」、「ビッグデータの収集・分析・解析技術」は、「将来、強化／新たに獲得したい技術」の回答比率が高いものの、「クラウド活用技術」は「事業を推進するために必要な事業」のほうが高く、運用の局面に入っている様がうかがえ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175</a:t>
            </a:fld>
            <a:endParaRPr kumimoji="1" lang="ja-JP" altLang="en-US"/>
          </a:p>
        </p:txBody>
      </p:sp>
    </p:spTree>
    <p:extLst>
      <p:ext uri="{BB962C8B-B14F-4D97-AF65-F5344CB8AC3E}">
        <p14:creationId xmlns:p14="http://schemas.microsoft.com/office/powerpoint/2010/main" val="95049387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事業を推進するための技術（要素技術・開発技術）について</a:t>
            </a:r>
            <a:r>
              <a:rPr kumimoji="1" lang="en-US" altLang="ja-JP" dirty="0"/>
              <a:t>DX</a:t>
            </a:r>
            <a:r>
              <a:rPr kumimoji="1" lang="ja-JP" altLang="en-US" dirty="0"/>
              <a:t>の取り組み状況別に比較したところ、「非常に活発」と「活発」の割合が比較的高いのは、要素技術では「ビッグデータの収集・分析・解析技術」、「仮想化技術への取り組み」、「ユーザエクスペリエンス技術」、「更新技術」である。開発技術では、ほぼ同じであり、開発技術と比較すると全体的に低め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176</a:t>
            </a:fld>
            <a:endParaRPr kumimoji="1" lang="ja-JP" altLang="en-US"/>
          </a:p>
        </p:txBody>
      </p:sp>
    </p:spTree>
    <p:extLst>
      <p:ext uri="{BB962C8B-B14F-4D97-AF65-F5344CB8AC3E}">
        <p14:creationId xmlns:p14="http://schemas.microsoft.com/office/powerpoint/2010/main" val="235743778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自社が強みとしている技術（要素技術・開発技術）について</a:t>
            </a:r>
            <a:r>
              <a:rPr kumimoji="1" lang="en-US" altLang="ja-JP" dirty="0"/>
              <a:t>DX</a:t>
            </a:r>
            <a:r>
              <a:rPr kumimoji="1" lang="ja-JP" altLang="en-US" dirty="0"/>
              <a:t>の取り組み状況別に比較したところ、「非常に活発」と「活発」の割合が比較的高いのは、要素技術では、「</a:t>
            </a:r>
            <a:r>
              <a:rPr kumimoji="1" lang="en-US" altLang="ja-JP" dirty="0"/>
              <a:t>AI</a:t>
            </a:r>
            <a:r>
              <a:rPr kumimoji="1" lang="ja-JP" altLang="en-US" dirty="0"/>
              <a:t>技術」、「仮想化技術への取り組み」である。開発技術では、ほぼ同じであるが、「要求獲得・要件定義技術」が若干高い。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177</a:t>
            </a:fld>
            <a:endParaRPr kumimoji="1" lang="ja-JP" altLang="en-US"/>
          </a:p>
        </p:txBody>
      </p:sp>
    </p:spTree>
    <p:extLst>
      <p:ext uri="{BB962C8B-B14F-4D97-AF65-F5344CB8AC3E}">
        <p14:creationId xmlns:p14="http://schemas.microsoft.com/office/powerpoint/2010/main" val="403994872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将来、強化／新たに獲得したい技術（要素技術・開発技術）について</a:t>
            </a:r>
            <a:r>
              <a:rPr kumimoji="1" lang="en-US" altLang="ja-JP" dirty="0"/>
              <a:t>DX</a:t>
            </a:r>
            <a:r>
              <a:rPr kumimoji="1" lang="ja-JP" altLang="en-US" dirty="0"/>
              <a:t>の取り組み状況別に比較したところ、「非常に活発」と「活発」の割合は、要素技術では、全体的に開発技術を少し上まるほどと低く、「ビッグデータの収集・分析・解析技術」と「低遅延技術」が若干高めである。開発技術では、ほぼ同じ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178</a:t>
            </a:fld>
            <a:endParaRPr kumimoji="1" lang="ja-JP" altLang="en-US"/>
          </a:p>
        </p:txBody>
      </p:sp>
    </p:spTree>
    <p:extLst>
      <p:ext uri="{BB962C8B-B14F-4D97-AF65-F5344CB8AC3E}">
        <p14:creationId xmlns:p14="http://schemas.microsoft.com/office/powerpoint/2010/main" val="294488663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pPr defTabSz="971442">
              <a:defRPr/>
            </a:pPr>
            <a:r>
              <a:rPr kumimoji="1" lang="ja-JP" altLang="en-US" dirty="0"/>
              <a:t>事業推進等に関わるハードウェアのうち、事業を推進するために必要なハードウェアについてみると、他の組込み関連のハードウェアよりも「クラウド」が最も高く、次いで「民生用</a:t>
            </a:r>
            <a:r>
              <a:rPr kumimoji="1" lang="en-US" altLang="ja-JP" dirty="0"/>
              <a:t>PC</a:t>
            </a:r>
            <a:r>
              <a:rPr kumimoji="1" lang="ja-JP" altLang="en-US" dirty="0"/>
              <a:t>」、「タブレット」</a:t>
            </a:r>
            <a:r>
              <a:rPr kumimoji="1" lang="ja-JP" altLang="en-US"/>
              <a:t>の順である。</a:t>
            </a:r>
            <a:r>
              <a:rPr kumimoji="1" lang="ja-JP" altLang="en-US" dirty="0"/>
              <a:t>一方、「汎用シングルボード」と「エッジサーバー／フォグサーバー」は他のハードウェアより</a:t>
            </a:r>
            <a:r>
              <a:rPr kumimoji="1" lang="en-US" altLang="ja-JP" dirty="0"/>
              <a:t>10</a:t>
            </a:r>
            <a:r>
              <a:rPr kumimoji="1" lang="ja-JP" altLang="en-US" dirty="0"/>
              <a:t>％以上低い。</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179</a:t>
            </a:fld>
            <a:endParaRPr kumimoji="1" lang="ja-JP" altLang="en-US"/>
          </a:p>
        </p:txBody>
      </p:sp>
    </p:spTree>
    <p:extLst>
      <p:ext uri="{BB962C8B-B14F-4D97-AF65-F5344CB8AC3E}">
        <p14:creationId xmlns:p14="http://schemas.microsoft.com/office/powerpoint/2010/main" val="1704757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従業員数について産業構造の位置づけ別に比較したところ、産業構造の位置づけによって傾向に差がみられる。</a:t>
            </a:r>
          </a:p>
          <a:p>
            <a:r>
              <a:rPr kumimoji="1" lang="ja-JP" altLang="en-US" dirty="0"/>
              <a:t>ユーザー企業では</a:t>
            </a:r>
            <a:r>
              <a:rPr kumimoji="1" lang="en-US" altLang="ja-JP" dirty="0"/>
              <a:t>20</a:t>
            </a:r>
            <a:r>
              <a:rPr kumimoji="1" lang="ja-JP" altLang="en-US" dirty="0"/>
              <a:t>人以下の企業は</a:t>
            </a:r>
            <a:r>
              <a:rPr kumimoji="1" lang="en-US" altLang="ja-JP" dirty="0"/>
              <a:t>20</a:t>
            </a:r>
            <a:r>
              <a:rPr kumimoji="1" lang="ja-JP" altLang="en-US" dirty="0"/>
              <a:t>％強にとどまるが、メーカー企業、サブシステム提供企業、サービス提供企業では</a:t>
            </a:r>
            <a:r>
              <a:rPr kumimoji="1" lang="en-US" altLang="ja-JP" dirty="0"/>
              <a:t>20</a:t>
            </a:r>
            <a:r>
              <a:rPr kumimoji="1" lang="ja-JP" altLang="en-US" dirty="0"/>
              <a:t>人以下が</a:t>
            </a:r>
            <a:r>
              <a:rPr kumimoji="1" lang="en-US" altLang="ja-JP" dirty="0"/>
              <a:t>40</a:t>
            </a:r>
            <a:r>
              <a:rPr kumimoji="1" lang="ja-JP" altLang="en-US" dirty="0"/>
              <a:t>％程度を占めている。</a:t>
            </a:r>
          </a:p>
          <a:p>
            <a:r>
              <a:rPr kumimoji="1" lang="ja-JP" altLang="en-US" dirty="0"/>
              <a:t>ユーザー企業は、従業員規模が比較的大きい傾向がみられる。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a:t>
            </a:fld>
            <a:endParaRPr kumimoji="1" lang="ja-JP" altLang="en-US"/>
          </a:p>
        </p:txBody>
      </p:sp>
    </p:spTree>
    <p:extLst>
      <p:ext uri="{BB962C8B-B14F-4D97-AF65-F5344CB8AC3E}">
        <p14:creationId xmlns:p14="http://schemas.microsoft.com/office/powerpoint/2010/main" val="311773675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推進等に関わるハードウェアにおいて、自社が強みとしているハードウェアについてみると、「事業を推進するために必要なハードウェア」とは異なり、「専用ハードウェア」が最も高く、次いで「民生用</a:t>
            </a:r>
            <a:r>
              <a:rPr kumimoji="1" lang="en-US" altLang="ja-JP" dirty="0"/>
              <a:t>PC</a:t>
            </a:r>
            <a:r>
              <a:rPr kumimoji="1" lang="ja-JP" altLang="en-US" dirty="0"/>
              <a:t>」、「産業用</a:t>
            </a:r>
            <a:r>
              <a:rPr kumimoji="1" lang="en-US" altLang="ja-JP" dirty="0"/>
              <a:t>PC</a:t>
            </a:r>
            <a:r>
              <a:rPr kumimoji="1" lang="ja-JP" altLang="en-US" dirty="0"/>
              <a:t>」の順であり、「エッジサーバー／フォグサーバー」は突出して低い。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180</a:t>
            </a:fld>
            <a:endParaRPr kumimoji="1" lang="ja-JP" altLang="en-US"/>
          </a:p>
        </p:txBody>
      </p:sp>
    </p:spTree>
    <p:extLst>
      <p:ext uri="{BB962C8B-B14F-4D97-AF65-F5344CB8AC3E}">
        <p14:creationId xmlns:p14="http://schemas.microsoft.com/office/powerpoint/2010/main" val="292994276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推進等に関わるハードウェアにおいて、将来強化／獲得したいハードウェアについてみると、「事業を推進するために必要なハードウェア」と同様に、「クラウド」が最も高く、次いで「タブレット」、「スマートフォン」の順である。また、「エッジサーバー／フォグサーバー」は、他の事業推進等に関わるハードウェアよりも高く、「産業用</a:t>
            </a:r>
            <a:r>
              <a:rPr kumimoji="1" lang="en-US" altLang="ja-JP" dirty="0"/>
              <a:t>PC</a:t>
            </a:r>
            <a:r>
              <a:rPr kumimoji="1" lang="ja-JP" altLang="en-US" dirty="0"/>
              <a:t>」と「民生用</a:t>
            </a:r>
            <a:r>
              <a:rPr kumimoji="1" lang="en-US" altLang="ja-JP" dirty="0"/>
              <a:t>PC</a:t>
            </a:r>
            <a:r>
              <a:rPr kumimoji="1" lang="ja-JP" altLang="en-US" dirty="0"/>
              <a:t>」を越えている。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181</a:t>
            </a:fld>
            <a:endParaRPr kumimoji="1" lang="ja-JP" altLang="en-US"/>
          </a:p>
        </p:txBody>
      </p:sp>
    </p:spTree>
    <p:extLst>
      <p:ext uri="{BB962C8B-B14F-4D97-AF65-F5344CB8AC3E}">
        <p14:creationId xmlns:p14="http://schemas.microsoft.com/office/powerpoint/2010/main" val="352249548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を推進等に関わるハードウェアについて、「事業を推進するために必要なハードウェア」と「自社が強みとしているハードウェア」の散布図を作成したところ、全体的に「事業を推進するために必要なハードウェア」と比較し、「自社が強みとしているハードウェア」の回答比率は低い傾向にある。ただし、「専用ハードウェア」、「汎用シングルボード」は、「自社が強みとしているハードウェア」の比率がより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182</a:t>
            </a:fld>
            <a:endParaRPr kumimoji="1" lang="ja-JP" altLang="en-US" dirty="0"/>
          </a:p>
        </p:txBody>
      </p:sp>
    </p:spTree>
    <p:extLst>
      <p:ext uri="{BB962C8B-B14F-4D97-AF65-F5344CB8AC3E}">
        <p14:creationId xmlns:p14="http://schemas.microsoft.com/office/powerpoint/2010/main" val="299364716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を推進等に関わるハードウェアについて、「自社が強みとしているハードウェア」と「将来、強化／採用したいハードウェア」の散布図を作成したところ、「自社が強みとしているハードウェア」と比較し、「将来、強化／採用したいハードウェア」の回答比率がより高いのは、「クラウド」、「タブレット」、「スマートフォン」であり、「クラウド」が突出し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183</a:t>
            </a:fld>
            <a:endParaRPr kumimoji="1" lang="ja-JP" altLang="en-US" dirty="0"/>
          </a:p>
        </p:txBody>
      </p:sp>
    </p:spTree>
    <p:extLst>
      <p:ext uri="{BB962C8B-B14F-4D97-AF65-F5344CB8AC3E}">
        <p14:creationId xmlns:p14="http://schemas.microsoft.com/office/powerpoint/2010/main" val="784826389"/>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を推進等に関わるハードウェアについて、「事業を推進するために必要なハードウェア」と「将来、強化／採用したいハードウェア」の散布図を作成したところ、「事業を推進するために必要なハードウェア」と「将来、強化／採用したいハードウェア」とで変化はないものの、ともに高いのは「クラウド」である。「事業を推進するために必要なハードウェア」よりも「将来、強化／採用したいハードウェア」の回答比率がより高いのは、「エッジサーバー／フォグサーバー」、「汎用シングルボード」である。一方、「将来、強化／採用したいハードウェア」の比率が低いのは、「民生用</a:t>
            </a:r>
            <a:r>
              <a:rPr kumimoji="1" lang="en-US" altLang="ja-JP" dirty="0"/>
              <a:t>PC</a:t>
            </a:r>
            <a:r>
              <a:rPr kumimoji="1" lang="ja-JP" altLang="en-US" dirty="0"/>
              <a:t>」である。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184</a:t>
            </a:fld>
            <a:endParaRPr kumimoji="1" lang="ja-JP" altLang="en-US" dirty="0"/>
          </a:p>
        </p:txBody>
      </p:sp>
    </p:spTree>
    <p:extLst>
      <p:ext uri="{BB962C8B-B14F-4D97-AF65-F5344CB8AC3E}">
        <p14:creationId xmlns:p14="http://schemas.microsoft.com/office/powerpoint/2010/main" val="47192603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事業推進等に関わるハードウェアについて、事業を推進するために必要なハードウェアにおける</a:t>
            </a:r>
            <a:r>
              <a:rPr kumimoji="1" lang="en-US" altLang="ja-JP" dirty="0"/>
              <a:t>DX</a:t>
            </a:r>
            <a:r>
              <a:rPr kumimoji="1" lang="ja-JP" altLang="en-US" dirty="0"/>
              <a:t>の取り組み状況別を比較したところ、「非常に活発」と「活発」の割合は、全体に低めであったが、その中で「エッジサーバー／フォグサーバ」が最も高い。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185</a:t>
            </a:fld>
            <a:endParaRPr kumimoji="1" lang="ja-JP" altLang="en-US" dirty="0"/>
          </a:p>
        </p:txBody>
      </p:sp>
    </p:spTree>
    <p:extLst>
      <p:ext uri="{BB962C8B-B14F-4D97-AF65-F5344CB8AC3E}">
        <p14:creationId xmlns:p14="http://schemas.microsoft.com/office/powerpoint/2010/main" val="24103398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事業推進等に関わるハードウェアについて、自社が強みとしているハードウェアにおける</a:t>
            </a:r>
            <a:r>
              <a:rPr kumimoji="1" lang="en-US" altLang="ja-JP" dirty="0"/>
              <a:t>DX</a:t>
            </a:r>
            <a:r>
              <a:rPr kumimoji="1" lang="ja-JP" altLang="en-US" dirty="0"/>
              <a:t>の取り組み状況別を比較したところ、「非常に活発」と「活発」の割合が最も高いのは、現在必要なハードウェアと同様に、「エッジサーバー／フォグサーバー」である。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186</a:t>
            </a:fld>
            <a:endParaRPr kumimoji="1" lang="ja-JP" altLang="en-US" dirty="0"/>
          </a:p>
        </p:txBody>
      </p:sp>
    </p:spTree>
    <p:extLst>
      <p:ext uri="{BB962C8B-B14F-4D97-AF65-F5344CB8AC3E}">
        <p14:creationId xmlns:p14="http://schemas.microsoft.com/office/powerpoint/2010/main" val="3693360242"/>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事業推進等に関わるハードウェアについて、将来、強化／採用したいハードウェアにおける</a:t>
            </a:r>
            <a:r>
              <a:rPr kumimoji="1" lang="en-US" altLang="ja-JP" dirty="0"/>
              <a:t>DX</a:t>
            </a:r>
            <a:r>
              <a:rPr kumimoji="1" lang="ja-JP" altLang="en-US" dirty="0"/>
              <a:t>の取り組み状況別を比較したところ、「非常に活発」と「活発」の割合が最も高いのは、現在必要なハードウェアと同様に、「エッジサーバー／フォグサーバー」であるが、次いで「産業用</a:t>
            </a:r>
            <a:r>
              <a:rPr kumimoji="1" lang="en-US" altLang="ja-JP" dirty="0"/>
              <a:t>PC</a:t>
            </a:r>
            <a:r>
              <a:rPr kumimoji="1" lang="ja-JP" altLang="en-US" dirty="0"/>
              <a:t>、汎用シングルボード」、「専用ハードウェア」の順であるが、ほとんど差異はない。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187</a:t>
            </a:fld>
            <a:endParaRPr kumimoji="1" lang="ja-JP" altLang="en-US" dirty="0"/>
          </a:p>
        </p:txBody>
      </p:sp>
    </p:spTree>
    <p:extLst>
      <p:ext uri="{BB962C8B-B14F-4D97-AF65-F5344CB8AC3E}">
        <p14:creationId xmlns:p14="http://schemas.microsoft.com/office/powerpoint/2010/main" val="410676852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188</a:t>
            </a:fld>
            <a:endParaRPr kumimoji="1" lang="ja-JP" altLang="en-US" dirty="0"/>
          </a:p>
        </p:txBody>
      </p:sp>
    </p:spTree>
    <p:extLst>
      <p:ext uri="{BB962C8B-B14F-4D97-AF65-F5344CB8AC3E}">
        <p14:creationId xmlns:p14="http://schemas.microsoft.com/office/powerpoint/2010/main" val="45081427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pPr marL="0" marR="0" lvl="0" indent="0" algn="l" defTabSz="971913" rtl="0" eaLnBrk="1" fontAlgn="auto" latinLnBrk="0" hangingPunct="1">
              <a:lnSpc>
                <a:spcPct val="100000"/>
              </a:lnSpc>
              <a:spcBef>
                <a:spcPts val="0"/>
              </a:spcBef>
              <a:spcAft>
                <a:spcPts val="0"/>
              </a:spcAft>
              <a:buClrTx/>
              <a:buSzTx/>
              <a:buFontTx/>
              <a:buNone/>
              <a:tabLst/>
              <a:defRPr/>
            </a:pPr>
            <a:r>
              <a:rPr kumimoji="1" lang="ja-JP" altLang="en-US" dirty="0"/>
              <a:t>確保・強化したい人材について比較したところ、「最優先で確保・強化したい」の回答は、「ビジネスをデザイン／構築できる人材」が</a:t>
            </a:r>
            <a:r>
              <a:rPr kumimoji="1" lang="en-US" altLang="ja-JP" dirty="0"/>
              <a:t>21</a:t>
            </a:r>
            <a:r>
              <a:rPr kumimoji="1" lang="ja-JP" altLang="en-US" dirty="0"/>
              <a:t>％で最も高く、次いで「プロジェクトマネージャ」の</a:t>
            </a:r>
            <a:r>
              <a:rPr kumimoji="1" lang="en-US" altLang="ja-JP" dirty="0"/>
              <a:t>20</a:t>
            </a:r>
            <a:r>
              <a:rPr kumimoji="1" lang="ja-JP" altLang="en-US" dirty="0"/>
              <a:t>％、「システム全体（モノ／コト）を俯瞰して思考できる人材」が</a:t>
            </a:r>
            <a:r>
              <a:rPr kumimoji="1" lang="en-US" altLang="ja-JP" dirty="0"/>
              <a:t>19</a:t>
            </a:r>
            <a:r>
              <a:rPr kumimoji="1" lang="ja-JP" altLang="en-US" dirty="0"/>
              <a:t>％となっている。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189</a:t>
            </a:fld>
            <a:endParaRPr kumimoji="1" lang="ja-JP" altLang="en-US" dirty="0"/>
          </a:p>
        </p:txBody>
      </p:sp>
    </p:spTree>
    <p:extLst>
      <p:ext uri="{BB962C8B-B14F-4D97-AF65-F5344CB8AC3E}">
        <p14:creationId xmlns:p14="http://schemas.microsoft.com/office/powerpoint/2010/main" val="2802554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従業員数について設立年別に比較したところ、設立してからの年数が浅い企業ほど、従業員数が少ない傾向がみられる。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a:t>
            </a:fld>
            <a:endParaRPr kumimoji="1" lang="ja-JP" altLang="en-US"/>
          </a:p>
        </p:txBody>
      </p:sp>
    </p:spTree>
    <p:extLst>
      <p:ext uri="{BB962C8B-B14F-4D97-AF65-F5344CB8AC3E}">
        <p14:creationId xmlns:p14="http://schemas.microsoft.com/office/powerpoint/2010/main" val="4015132041"/>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pPr marL="0" marR="0" lvl="0" indent="0" algn="l" defTabSz="971913" rtl="0" eaLnBrk="1" fontAlgn="auto" latinLnBrk="0" hangingPunct="1">
              <a:lnSpc>
                <a:spcPct val="100000"/>
              </a:lnSpc>
              <a:spcBef>
                <a:spcPts val="0"/>
              </a:spcBef>
              <a:spcAft>
                <a:spcPts val="0"/>
              </a:spcAft>
              <a:buClrTx/>
              <a:buSzTx/>
              <a:buFontTx/>
              <a:buNone/>
              <a:tabLst/>
              <a:defRPr/>
            </a:pPr>
            <a:r>
              <a:rPr kumimoji="1" lang="ja-JP" altLang="en-US" dirty="0"/>
              <a:t>確保・強化したい人材について位置づけ別に比較したところ、ユーザー企業では「最優先で確保・強化したい」と「確保・強化したい」の割合が高いのは、「ビジネスをデザイン／構築できる人材」、「複数の応用分野をまたいでとりまとめができる人材」、「システム全体を俯瞰して思考できる人材」の順であり、全体と比較すると「設計技術者」はやや低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190</a:t>
            </a:fld>
            <a:endParaRPr kumimoji="1" lang="ja-JP" altLang="en-US" dirty="0"/>
          </a:p>
        </p:txBody>
      </p:sp>
    </p:spTree>
    <p:extLst>
      <p:ext uri="{BB962C8B-B14F-4D97-AF65-F5344CB8AC3E}">
        <p14:creationId xmlns:p14="http://schemas.microsoft.com/office/powerpoint/2010/main" val="67436222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確保・強化したい人材について位置づけ別に比較したところ、メーカー企業では「最優先で確保・強化したい」と「確保・強化したい」の割合が高いのは、「ビジネスをデザイン／構築できる人材」と並んで「複数の応用分野をまたいでとりまとめができる人材」で、次いで「システム全体を俯瞰して思考できる人材」の順であり、「プロジェクトマネージャ」が全体よりもやや低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191</a:t>
            </a:fld>
            <a:endParaRPr kumimoji="1" lang="ja-JP" altLang="en-US" dirty="0"/>
          </a:p>
        </p:txBody>
      </p:sp>
    </p:spTree>
    <p:extLst>
      <p:ext uri="{BB962C8B-B14F-4D97-AF65-F5344CB8AC3E}">
        <p14:creationId xmlns:p14="http://schemas.microsoft.com/office/powerpoint/2010/main" val="318919118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確保・強化したい人材について位置づけ別に比較したところ、サブシステム提供企業で「最優先で確保・強化したい」と「確保・強化したい」の割合が高いのは、「複数の応用分野をまたいでとりまとめができる人材」が最も多く、「設計技術者」と「ビジネスをデザイン／構築できる人材」がほぼ同じで、メーカー企業と同様に個別の技術における専門家は低い傾向にあり、「データサイエンティスト」はとりわけ低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192</a:t>
            </a:fld>
            <a:endParaRPr kumimoji="1" lang="ja-JP" altLang="en-US" dirty="0"/>
          </a:p>
        </p:txBody>
      </p:sp>
    </p:spTree>
    <p:extLst>
      <p:ext uri="{BB962C8B-B14F-4D97-AF65-F5344CB8AC3E}">
        <p14:creationId xmlns:p14="http://schemas.microsoft.com/office/powerpoint/2010/main" val="2340148673"/>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確保・強化したい人材について位置づけ別に比較したところ、サービス提供企業で「最優先で確保・強化したい」と「確保・強化したい」の割合が高いのは、全体とは異なり「システム全体を俯瞰して思考できる人材」、次いで「プロジェクトマネージャ」と「ビジネスをデザイン／構築できる人材」がほぼ同じ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193</a:t>
            </a:fld>
            <a:endParaRPr kumimoji="1" lang="ja-JP" altLang="en-US" dirty="0"/>
          </a:p>
        </p:txBody>
      </p:sp>
    </p:spTree>
    <p:extLst>
      <p:ext uri="{BB962C8B-B14F-4D97-AF65-F5344CB8AC3E}">
        <p14:creationId xmlns:p14="http://schemas.microsoft.com/office/powerpoint/2010/main" val="753671699"/>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人材の確保・強化においての取り組みについて、「実施中」の割合は、「不足人材の雇用」が</a:t>
            </a:r>
            <a:r>
              <a:rPr kumimoji="1" lang="en-US" altLang="ja-JP" dirty="0"/>
              <a:t>55</a:t>
            </a:r>
            <a:r>
              <a:rPr kumimoji="1" lang="ja-JP" altLang="en-US" dirty="0"/>
              <a:t>％と突出して高く、次いで「社内人材の配置転換」が</a:t>
            </a:r>
            <a:r>
              <a:rPr kumimoji="1" lang="en-US" altLang="ja-JP" dirty="0"/>
              <a:t>28</a:t>
            </a:r>
            <a:r>
              <a:rPr kumimoji="1" lang="ja-JP" altLang="en-US" dirty="0"/>
              <a:t>％、「外部専門家の活用」と「就労条件の多様化」が</a:t>
            </a:r>
            <a:r>
              <a:rPr kumimoji="1" lang="en-US" altLang="ja-JP" dirty="0"/>
              <a:t>26</a:t>
            </a:r>
            <a:r>
              <a:rPr kumimoji="1" lang="ja-JP" altLang="en-US" dirty="0"/>
              <a:t>％となっている。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194</a:t>
            </a:fld>
            <a:endParaRPr kumimoji="1" lang="ja-JP" altLang="en-US" dirty="0"/>
          </a:p>
        </p:txBody>
      </p:sp>
    </p:spTree>
    <p:extLst>
      <p:ext uri="{BB962C8B-B14F-4D97-AF65-F5344CB8AC3E}">
        <p14:creationId xmlns:p14="http://schemas.microsoft.com/office/powerpoint/2010/main" val="61413905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人材の確保・強化においての取り組みについて位置づけ別に比較したところ、ユーザー企業で「実施中」と「準備中」の割合は、全体と同様に「不足人材の雇用」が突出して高いが、次に「外部専門家の活用」、「社内人材の配置転換」の順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195</a:t>
            </a:fld>
            <a:endParaRPr kumimoji="1" lang="ja-JP" altLang="en-US" dirty="0"/>
          </a:p>
        </p:txBody>
      </p:sp>
    </p:spTree>
    <p:extLst>
      <p:ext uri="{BB962C8B-B14F-4D97-AF65-F5344CB8AC3E}">
        <p14:creationId xmlns:p14="http://schemas.microsoft.com/office/powerpoint/2010/main" val="197066434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人材の確保・強化においての取り組みについて位置づけ別に比較したところ、メーカー企業で「実施中」と「準備中」の割合は、全体と同様に「不足人材の雇用」、「社内人材の配置転換」、「外部専門家の活用」の順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196</a:t>
            </a:fld>
            <a:endParaRPr kumimoji="1" lang="ja-JP" altLang="en-US" dirty="0"/>
          </a:p>
        </p:txBody>
      </p:sp>
    </p:spTree>
    <p:extLst>
      <p:ext uri="{BB962C8B-B14F-4D97-AF65-F5344CB8AC3E}">
        <p14:creationId xmlns:p14="http://schemas.microsoft.com/office/powerpoint/2010/main" val="253618779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人材の確保・強化においての取り組みについて位置づけ別に比較したところ、サブシステム提供企業で「実施中」と「準備中」の割合は、「不足人材の雇用」が突出して高く、次に「社内人材の配置転換」、「就労条件の多様化」の順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197</a:t>
            </a:fld>
            <a:endParaRPr kumimoji="1" lang="ja-JP" altLang="en-US" dirty="0"/>
          </a:p>
        </p:txBody>
      </p:sp>
    </p:spTree>
    <p:extLst>
      <p:ext uri="{BB962C8B-B14F-4D97-AF65-F5344CB8AC3E}">
        <p14:creationId xmlns:p14="http://schemas.microsoft.com/office/powerpoint/2010/main" val="199611939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人材の確保・強化においての取り組みについて位置づけ別に比較したところ、サービス提供企業で「実施中」と「準備中」の割合は、「不足人材の雇用」が突出して高く、次いで全体とは異なり「就労条件の多様化」、「社内人材の配置転換」の順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198</a:t>
            </a:fld>
            <a:endParaRPr kumimoji="1" lang="ja-JP" altLang="en-US" dirty="0"/>
          </a:p>
        </p:txBody>
      </p:sp>
    </p:spTree>
    <p:extLst>
      <p:ext uri="{BB962C8B-B14F-4D97-AF65-F5344CB8AC3E}">
        <p14:creationId xmlns:p14="http://schemas.microsoft.com/office/powerpoint/2010/main" val="3070297255"/>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人材の確保・強化においての課題について、「当てはまる」の割合は、「人材確保・強化を担当する人材の確保」が</a:t>
            </a:r>
            <a:r>
              <a:rPr kumimoji="1" lang="en-US" altLang="ja-JP" dirty="0"/>
              <a:t>43</a:t>
            </a:r>
            <a:r>
              <a:rPr kumimoji="1" lang="ja-JP" altLang="en-US" dirty="0"/>
              <a:t>％で最も高く、次いで「時間の確保と資金の確保」が</a:t>
            </a:r>
            <a:r>
              <a:rPr kumimoji="1" lang="en-US" altLang="ja-JP" dirty="0"/>
              <a:t>24</a:t>
            </a:r>
            <a:r>
              <a:rPr kumimoji="1" lang="ja-JP" altLang="en-US" dirty="0"/>
              <a:t>％となっている。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199</a:t>
            </a:fld>
            <a:endParaRPr kumimoji="1" lang="ja-JP" altLang="en-US" dirty="0"/>
          </a:p>
        </p:txBody>
      </p:sp>
    </p:spTree>
    <p:extLst>
      <p:ext uri="{BB962C8B-B14F-4D97-AF65-F5344CB8AC3E}">
        <p14:creationId xmlns:p14="http://schemas.microsoft.com/office/powerpoint/2010/main" val="314647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6794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従業員数について経年比較したところ、各年で大きな違いはないが、</a:t>
            </a:r>
            <a:r>
              <a:rPr kumimoji="1" lang="en-US" altLang="ja-JP" dirty="0"/>
              <a:t>2022</a:t>
            </a:r>
            <a:r>
              <a:rPr kumimoji="1" lang="ja-JP" altLang="en-US" dirty="0"/>
              <a:t>年度は、</a:t>
            </a:r>
            <a:r>
              <a:rPr kumimoji="1" lang="en-US" altLang="ja-JP" dirty="0"/>
              <a:t>2020</a:t>
            </a:r>
            <a:r>
              <a:rPr kumimoji="1" lang="ja-JP" altLang="en-US" dirty="0"/>
              <a:t>年度の傾向と類似している。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20</a:t>
            </a:fld>
            <a:endParaRPr kumimoji="1" lang="ja-JP" altLang="en-US"/>
          </a:p>
        </p:txBody>
      </p:sp>
    </p:spTree>
    <p:extLst>
      <p:ext uri="{BB962C8B-B14F-4D97-AF65-F5344CB8AC3E}">
        <p14:creationId xmlns:p14="http://schemas.microsoft.com/office/powerpoint/2010/main" val="316795990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人材の確保・強化においての課題について、産業構造の位置づけ別に傾向を比較したところ、どの項目も位置づけによる大きな違いはみられない。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200</a:t>
            </a:fld>
            <a:endParaRPr kumimoji="1" lang="ja-JP" altLang="en-US" dirty="0"/>
          </a:p>
        </p:txBody>
      </p:sp>
    </p:spTree>
    <p:extLst>
      <p:ext uri="{BB962C8B-B14F-4D97-AF65-F5344CB8AC3E}">
        <p14:creationId xmlns:p14="http://schemas.microsoft.com/office/powerpoint/2010/main" val="284854796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人材の確保・強化の取り組みでの課題について</a:t>
            </a:r>
            <a:r>
              <a:rPr kumimoji="1" lang="en-US" altLang="ja-JP" dirty="0"/>
              <a:t>DX</a:t>
            </a:r>
            <a:r>
              <a:rPr kumimoji="1" lang="ja-JP" altLang="en-US" dirty="0"/>
              <a:t>の取り組み状況別に比較したところ、「非常に活発」と「活発」の割合が最も高いのは、「外部人材チャネルの連携」であるが、他との差は僅かである。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201</a:t>
            </a:fld>
            <a:endParaRPr kumimoji="1" lang="ja-JP" altLang="en-US" dirty="0"/>
          </a:p>
        </p:txBody>
      </p:sp>
    </p:spTree>
    <p:extLst>
      <p:ext uri="{BB962C8B-B14F-4D97-AF65-F5344CB8AC3E}">
        <p14:creationId xmlns:p14="http://schemas.microsoft.com/office/powerpoint/2010/main" val="3364320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売上高について産業構造の位置づけ別に比較したところ、ユーザー企業では「</a:t>
            </a:r>
            <a:r>
              <a:rPr kumimoji="1" lang="en-US" altLang="ja-JP" dirty="0"/>
              <a:t>5</a:t>
            </a:r>
            <a:r>
              <a:rPr kumimoji="1" lang="ja-JP" altLang="en-US" dirty="0"/>
              <a:t>億円以上」が</a:t>
            </a:r>
            <a:r>
              <a:rPr kumimoji="1" lang="en-US" altLang="ja-JP" dirty="0"/>
              <a:t>70%</a:t>
            </a:r>
            <a:r>
              <a:rPr kumimoji="1" lang="ja-JP" altLang="en-US" dirty="0"/>
              <a:t>を占めているが、サブシステム提供企業、サービス提供企業では</a:t>
            </a:r>
            <a:r>
              <a:rPr kumimoji="1" lang="en-US" altLang="ja-JP" dirty="0"/>
              <a:t>40</a:t>
            </a:r>
            <a:r>
              <a:rPr kumimoji="1" lang="ja-JP" altLang="en-US" dirty="0"/>
              <a:t>％未満となっている。ユーザー企業は比較的売上高が高い企業が多くなっている。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21</a:t>
            </a:fld>
            <a:endParaRPr kumimoji="1" lang="ja-JP" altLang="en-US"/>
          </a:p>
        </p:txBody>
      </p:sp>
    </p:spTree>
    <p:extLst>
      <p:ext uri="{BB962C8B-B14F-4D97-AF65-F5344CB8AC3E}">
        <p14:creationId xmlns:p14="http://schemas.microsoft.com/office/powerpoint/2010/main" val="2749097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売上高について従業員数別に比較したところ、従業員</a:t>
            </a:r>
            <a:r>
              <a:rPr kumimoji="1" lang="en-US" altLang="ja-JP" dirty="0"/>
              <a:t>20</a:t>
            </a:r>
            <a:r>
              <a:rPr kumimoji="1" lang="ja-JP" altLang="en-US" dirty="0"/>
              <a:t>人以下では「</a:t>
            </a:r>
            <a:r>
              <a:rPr kumimoji="1" lang="en-US" altLang="ja-JP" dirty="0"/>
              <a:t>2</a:t>
            </a:r>
            <a:r>
              <a:rPr kumimoji="1" lang="ja-JP" altLang="en-US" dirty="0"/>
              <a:t>億円未満」が</a:t>
            </a:r>
            <a:r>
              <a:rPr kumimoji="1" lang="en-US" altLang="ja-JP" dirty="0"/>
              <a:t>75</a:t>
            </a:r>
            <a:r>
              <a:rPr kumimoji="1" lang="ja-JP" altLang="en-US" dirty="0"/>
              <a:t>％を占めている。従業員高が大きくなるにしたがって売上高も大きくなる傾向がみられる。なお、四捨五入して</a:t>
            </a:r>
            <a:r>
              <a:rPr kumimoji="1" lang="en-US" altLang="ja-JP" dirty="0"/>
              <a:t>0</a:t>
            </a:r>
            <a:r>
              <a:rPr kumimoji="1" lang="ja-JP" altLang="en-US" dirty="0"/>
              <a:t>％となる売上高については表示していない。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22</a:t>
            </a:fld>
            <a:endParaRPr kumimoji="1" lang="ja-JP" altLang="en-US"/>
          </a:p>
        </p:txBody>
      </p:sp>
    </p:spTree>
    <p:extLst>
      <p:ext uri="{BB962C8B-B14F-4D97-AF65-F5344CB8AC3E}">
        <p14:creationId xmlns:p14="http://schemas.microsoft.com/office/powerpoint/2010/main" val="182328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売上高について地域別に比較したところ、全体的に</a:t>
            </a:r>
            <a:r>
              <a:rPr kumimoji="1" lang="en-US" altLang="ja-JP" dirty="0"/>
              <a:t>5</a:t>
            </a:r>
            <a:r>
              <a:rPr kumimoji="1" lang="ja-JP" altLang="en-US" dirty="0"/>
              <a:t>億円未満が</a:t>
            </a:r>
            <a:r>
              <a:rPr kumimoji="1" lang="en-US" altLang="ja-JP" dirty="0"/>
              <a:t>40</a:t>
            </a:r>
            <a:r>
              <a:rPr kumimoji="1" lang="ja-JP" altLang="en-US" dirty="0"/>
              <a:t>～</a:t>
            </a:r>
            <a:r>
              <a:rPr kumimoji="1" lang="en-US" altLang="ja-JP" dirty="0"/>
              <a:t>50</a:t>
            </a:r>
            <a:r>
              <a:rPr kumimoji="1" lang="ja-JP" altLang="en-US" dirty="0"/>
              <a:t>％を占めている。</a:t>
            </a:r>
            <a:r>
              <a:rPr kumimoji="1" lang="en-US" altLang="ja-JP" dirty="0"/>
              <a:t>100</a:t>
            </a:r>
            <a:r>
              <a:rPr kumimoji="1" lang="ja-JP" altLang="en-US" dirty="0"/>
              <a:t>億円以上の割合が最も大きかったのは中部であり、次いで近畿、東京の順である。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23</a:t>
            </a:fld>
            <a:endParaRPr kumimoji="1" lang="ja-JP" altLang="en-US"/>
          </a:p>
        </p:txBody>
      </p:sp>
    </p:spTree>
    <p:extLst>
      <p:ext uri="{BB962C8B-B14F-4D97-AF65-F5344CB8AC3E}">
        <p14:creationId xmlns:p14="http://schemas.microsoft.com/office/powerpoint/2010/main" val="3566873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売上高について経年比較したところ、</a:t>
            </a:r>
            <a:r>
              <a:rPr kumimoji="1" lang="en-US" altLang="ja-JP" dirty="0"/>
              <a:t>2022</a:t>
            </a:r>
            <a:r>
              <a:rPr kumimoji="1" lang="ja-JP" altLang="en-US" dirty="0"/>
              <a:t>年度と</a:t>
            </a:r>
            <a:r>
              <a:rPr kumimoji="1" lang="en-US" altLang="ja-JP" dirty="0"/>
              <a:t>2020</a:t>
            </a:r>
            <a:r>
              <a:rPr kumimoji="1" lang="ja-JP" altLang="en-US" dirty="0"/>
              <a:t>年度は傾向が類似している。</a:t>
            </a:r>
            <a:r>
              <a:rPr kumimoji="1" lang="en-US" altLang="ja-JP" dirty="0"/>
              <a:t>2021</a:t>
            </a:r>
            <a:r>
              <a:rPr kumimoji="1" lang="ja-JP" altLang="en-US" dirty="0"/>
              <a:t>年度の「</a:t>
            </a:r>
            <a:r>
              <a:rPr kumimoji="1" lang="en-US" altLang="ja-JP" dirty="0"/>
              <a:t>2</a:t>
            </a:r>
            <a:r>
              <a:rPr kumimoji="1" lang="ja-JP" altLang="en-US" dirty="0"/>
              <a:t>億円未満」は、他の年度より</a:t>
            </a:r>
            <a:r>
              <a:rPr kumimoji="1" lang="en-US" altLang="ja-JP" dirty="0"/>
              <a:t>10</a:t>
            </a:r>
            <a:r>
              <a:rPr kumimoji="1" lang="ja-JP" altLang="en-US" dirty="0"/>
              <a:t>％以上大きくなっている。なお、四捨五入して</a:t>
            </a:r>
            <a:r>
              <a:rPr kumimoji="1" lang="en-US" altLang="ja-JP" dirty="0"/>
              <a:t>0</a:t>
            </a:r>
            <a:r>
              <a:rPr kumimoji="1" lang="ja-JP" altLang="en-US" dirty="0"/>
              <a:t>％となる売上高については表示していない。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24</a:t>
            </a:fld>
            <a:endParaRPr kumimoji="1" lang="ja-JP" altLang="en-US"/>
          </a:p>
        </p:txBody>
      </p:sp>
    </p:spTree>
    <p:extLst>
      <p:ext uri="{BB962C8B-B14F-4D97-AF65-F5344CB8AC3E}">
        <p14:creationId xmlns:p14="http://schemas.microsoft.com/office/powerpoint/2010/main" val="3300695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産業構造の位置づけについて、事業の多様化を踏まえあてはまるものすべてを回答する複数回答としたところ、現在は、「サービス提供企業」が</a:t>
            </a:r>
            <a:r>
              <a:rPr kumimoji="1" lang="en-US" altLang="ja-JP" dirty="0"/>
              <a:t>556</a:t>
            </a:r>
            <a:r>
              <a:rPr kumimoji="1" lang="ja-JP" altLang="en-US" dirty="0"/>
              <a:t>件と最も多く、次いで「ユーザー企業」が</a:t>
            </a:r>
            <a:r>
              <a:rPr kumimoji="1" lang="en-US" altLang="ja-JP" dirty="0"/>
              <a:t>498</a:t>
            </a:r>
            <a:r>
              <a:rPr kumimoji="1" lang="ja-JP" altLang="en-US" dirty="0"/>
              <a:t>件、「メーカー企業」が</a:t>
            </a:r>
            <a:r>
              <a:rPr kumimoji="1" lang="en-US" altLang="ja-JP" dirty="0"/>
              <a:t>460</a:t>
            </a:r>
            <a:r>
              <a:rPr kumimoji="1" lang="ja-JP" altLang="en-US" dirty="0"/>
              <a:t>件であった。</a:t>
            </a:r>
            <a:r>
              <a:rPr kumimoji="1" lang="en-US" altLang="ja-JP" dirty="0"/>
              <a:t>5</a:t>
            </a:r>
            <a:r>
              <a:rPr kumimoji="1" lang="ja-JP" altLang="en-US" dirty="0"/>
              <a:t>年後は、「サービス提供企業」が</a:t>
            </a:r>
            <a:r>
              <a:rPr kumimoji="1" lang="en-US" altLang="ja-JP" dirty="0"/>
              <a:t>569</a:t>
            </a:r>
            <a:r>
              <a:rPr kumimoji="1" lang="ja-JP" altLang="en-US" dirty="0"/>
              <a:t>件と最も多く、次いで「メーカー企業」が</a:t>
            </a:r>
            <a:r>
              <a:rPr kumimoji="1" lang="en-US" altLang="ja-JP" dirty="0"/>
              <a:t>542</a:t>
            </a:r>
            <a:r>
              <a:rPr kumimoji="1" lang="ja-JP" altLang="en-US" dirty="0"/>
              <a:t>件、「サブシステム提供企業」が</a:t>
            </a:r>
            <a:r>
              <a:rPr kumimoji="1" lang="en-US" altLang="ja-JP" dirty="0"/>
              <a:t>517</a:t>
            </a:r>
            <a:r>
              <a:rPr kumimoji="1" lang="ja-JP" altLang="en-US" dirty="0"/>
              <a:t>件であり、「メーカー企業」が増加している。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25</a:t>
            </a:fld>
            <a:endParaRPr kumimoji="1" lang="ja-JP" altLang="en-US"/>
          </a:p>
        </p:txBody>
      </p:sp>
    </p:spTree>
    <p:extLst>
      <p:ext uri="{BB962C8B-B14F-4D97-AF65-F5344CB8AC3E}">
        <p14:creationId xmlns:p14="http://schemas.microsoft.com/office/powerpoint/2010/main" val="1001560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産業構造の位置づけについて最も主要なものを単一回答で質問したところ、現在の産業構造の位置づけの中で最も主要な位置づけは、「サービス提供企業」が</a:t>
            </a:r>
            <a:r>
              <a:rPr kumimoji="1" lang="en-US" altLang="ja-JP" dirty="0"/>
              <a:t>32</a:t>
            </a:r>
            <a:r>
              <a:rPr kumimoji="1" lang="ja-JP" altLang="en-US" dirty="0"/>
              <a:t>％と最も高く、次いで「ユーザー企業」が</a:t>
            </a:r>
            <a:r>
              <a:rPr kumimoji="1" lang="en-US" altLang="ja-JP" dirty="0"/>
              <a:t>27</a:t>
            </a:r>
            <a:r>
              <a:rPr kumimoji="1" lang="ja-JP" altLang="en-US" dirty="0"/>
              <a:t>％、「サブシステム提供企業」が</a:t>
            </a:r>
            <a:r>
              <a:rPr kumimoji="1" lang="en-US" altLang="ja-JP" dirty="0"/>
              <a:t>22</a:t>
            </a:r>
            <a:r>
              <a:rPr kumimoji="1" lang="ja-JP" altLang="en-US" dirty="0"/>
              <a:t>％となっている。また</a:t>
            </a:r>
            <a:r>
              <a:rPr kumimoji="1" lang="en-US" altLang="ja-JP" dirty="0"/>
              <a:t>5</a:t>
            </a:r>
            <a:r>
              <a:rPr kumimoji="1" lang="ja-JP" altLang="en-US" dirty="0"/>
              <a:t>年後についても同様に質問したところ、「サービス提供企業」が</a:t>
            </a:r>
            <a:r>
              <a:rPr kumimoji="1" lang="en-US" altLang="ja-JP" dirty="0"/>
              <a:t>28</a:t>
            </a:r>
            <a:r>
              <a:rPr kumimoji="1" lang="ja-JP" altLang="en-US" dirty="0"/>
              <a:t>％と最も高く、次いで「メーカー企業」が</a:t>
            </a:r>
            <a:r>
              <a:rPr kumimoji="1" lang="en-US" altLang="ja-JP" dirty="0"/>
              <a:t>27</a:t>
            </a:r>
            <a:r>
              <a:rPr kumimoji="1" lang="ja-JP" altLang="en-US" dirty="0"/>
              <a:t>％、「ユーザー企業」が</a:t>
            </a:r>
            <a:r>
              <a:rPr kumimoji="1" lang="en-US" altLang="ja-JP" dirty="0"/>
              <a:t>25</a:t>
            </a:r>
            <a:r>
              <a:rPr kumimoji="1" lang="ja-JP" altLang="en-US" dirty="0"/>
              <a:t>％となっている。</a:t>
            </a:r>
            <a:endParaRPr kumimoji="1" lang="en-US" altLang="ja-JP"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26</a:t>
            </a:fld>
            <a:endParaRPr kumimoji="1" lang="ja-JP" altLang="en-US"/>
          </a:p>
        </p:txBody>
      </p:sp>
    </p:spTree>
    <p:extLst>
      <p:ext uri="{BB962C8B-B14F-4D97-AF65-F5344CB8AC3E}">
        <p14:creationId xmlns:p14="http://schemas.microsoft.com/office/powerpoint/2010/main" val="1066758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現在の産業構造の位置づけについて経年比較したところ、</a:t>
            </a:r>
            <a:r>
              <a:rPr kumimoji="1" lang="en-US" altLang="ja-JP" dirty="0"/>
              <a:t>2020</a:t>
            </a:r>
            <a:r>
              <a:rPr kumimoji="1" lang="ja-JP" altLang="en-US" dirty="0"/>
              <a:t>年度以降「サービス提供企業」の割合が増加している。</a:t>
            </a:r>
            <a:endParaRPr kumimoji="1" lang="en-US" altLang="ja-JP" dirty="0"/>
          </a:p>
          <a:p>
            <a:r>
              <a:rPr kumimoji="1" lang="en-US" altLang="ja-JP" dirty="0"/>
              <a:t>2019</a:t>
            </a:r>
            <a:r>
              <a:rPr kumimoji="1" lang="ja-JP" altLang="en-US" dirty="0"/>
              <a:t>年度の「ソフトウェア関連企業」の選択項目は、</a:t>
            </a:r>
            <a:r>
              <a:rPr kumimoji="1" lang="en-US" altLang="ja-JP" dirty="0"/>
              <a:t>2020</a:t>
            </a:r>
            <a:r>
              <a:rPr kumimoji="1" lang="ja-JP" altLang="en-US" dirty="0"/>
              <a:t>年度以降「サブシステム提供企業」と「サービス提供企業」の項目に分けて質問をおこなっている。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27</a:t>
            </a:fld>
            <a:endParaRPr kumimoji="1" lang="ja-JP" altLang="en-US"/>
          </a:p>
        </p:txBody>
      </p:sp>
    </p:spTree>
    <p:extLst>
      <p:ext uri="{BB962C8B-B14F-4D97-AF65-F5344CB8AC3E}">
        <p14:creationId xmlns:p14="http://schemas.microsoft.com/office/powerpoint/2010/main" val="4256726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pPr marL="0" marR="0" lvl="0" indent="0" algn="l" defTabSz="971913" rtl="0" eaLnBrk="1" fontAlgn="auto" latinLnBrk="0" hangingPunct="1">
              <a:lnSpc>
                <a:spcPct val="100000"/>
              </a:lnSpc>
              <a:spcBef>
                <a:spcPts val="0"/>
              </a:spcBef>
              <a:spcAft>
                <a:spcPts val="0"/>
              </a:spcAft>
              <a:buClrTx/>
              <a:buSzTx/>
              <a:buFontTx/>
              <a:buNone/>
              <a:tabLst/>
              <a:defRPr/>
            </a:pPr>
            <a:r>
              <a:rPr kumimoji="1" lang="ja-JP" altLang="en-US" dirty="0"/>
              <a:t>現在の取引先（納品先）の位置づけについて、複数回答可の形式で質問したところ、現在は「ユーザー企業」が</a:t>
            </a:r>
            <a:r>
              <a:rPr kumimoji="1" lang="en-US" altLang="ja-JP" dirty="0"/>
              <a:t>741</a:t>
            </a:r>
            <a:r>
              <a:rPr kumimoji="1" lang="ja-JP" altLang="en-US" dirty="0"/>
              <a:t>件と最も多く、次いで「メーカー企業」が</a:t>
            </a:r>
            <a:r>
              <a:rPr kumimoji="1" lang="en-US" altLang="ja-JP" dirty="0"/>
              <a:t>622</a:t>
            </a:r>
            <a:r>
              <a:rPr kumimoji="1" lang="ja-JP" altLang="en-US" dirty="0"/>
              <a:t>件、「サブシステム提供企業」が</a:t>
            </a:r>
            <a:r>
              <a:rPr kumimoji="1" lang="en-US" altLang="ja-JP" dirty="0"/>
              <a:t>389</a:t>
            </a:r>
            <a:r>
              <a:rPr kumimoji="1" lang="ja-JP" altLang="en-US" dirty="0"/>
              <a:t>件となっている。また、</a:t>
            </a:r>
            <a:r>
              <a:rPr kumimoji="1" lang="en-US" altLang="ja-JP" dirty="0"/>
              <a:t>5</a:t>
            </a:r>
            <a:r>
              <a:rPr kumimoji="1" lang="ja-JP" altLang="en-US" dirty="0"/>
              <a:t>年後では「ユーザー企業」が</a:t>
            </a:r>
            <a:r>
              <a:rPr kumimoji="1" lang="en-US" altLang="ja-JP" dirty="0"/>
              <a:t>760</a:t>
            </a:r>
            <a:r>
              <a:rPr kumimoji="1" lang="ja-JP" altLang="en-US" dirty="0"/>
              <a:t>件と最も多く、次いで「メーカー企業」が</a:t>
            </a:r>
            <a:r>
              <a:rPr kumimoji="1" lang="en-US" altLang="ja-JP" dirty="0"/>
              <a:t>656</a:t>
            </a:r>
            <a:r>
              <a:rPr kumimoji="1" lang="ja-JP" altLang="en-US" dirty="0"/>
              <a:t>件、「サブシステム提供企業」が</a:t>
            </a:r>
            <a:r>
              <a:rPr kumimoji="1" lang="en-US" altLang="ja-JP" dirty="0"/>
              <a:t>414</a:t>
            </a:r>
            <a:r>
              <a:rPr kumimoji="1" lang="ja-JP" altLang="en-US" dirty="0"/>
              <a:t>件であり、ほぼ変動はない。</a:t>
            </a:r>
          </a:p>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28</a:t>
            </a:fld>
            <a:endParaRPr kumimoji="1" lang="ja-JP" altLang="en-US"/>
          </a:p>
        </p:txBody>
      </p:sp>
    </p:spTree>
    <p:extLst>
      <p:ext uri="{BB962C8B-B14F-4D97-AF65-F5344CB8AC3E}">
        <p14:creationId xmlns:p14="http://schemas.microsoft.com/office/powerpoint/2010/main" val="585574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現在の取引先（納品先）の産業構造の位置づけの中で、最も主要な位置づけを単一回答で質問したところ、「ユーザー企業」が</a:t>
            </a:r>
            <a:r>
              <a:rPr kumimoji="1" lang="en-US" altLang="ja-JP" dirty="0"/>
              <a:t>45</a:t>
            </a:r>
            <a:r>
              <a:rPr kumimoji="1" lang="ja-JP" altLang="en-US" dirty="0"/>
              <a:t>％と最も高く、次いで「メーカー企業」が</a:t>
            </a:r>
            <a:r>
              <a:rPr kumimoji="1" lang="en-US" altLang="ja-JP" dirty="0"/>
              <a:t>29</a:t>
            </a:r>
            <a:r>
              <a:rPr kumimoji="1" lang="ja-JP" altLang="en-US" dirty="0"/>
              <a:t>％、「サブシステム提供企業」「サービス提供企業」が</a:t>
            </a:r>
            <a:r>
              <a:rPr kumimoji="1" lang="en-US" altLang="ja-JP" dirty="0"/>
              <a:t>11</a:t>
            </a:r>
            <a:r>
              <a:rPr kumimoji="1" lang="ja-JP" altLang="en-US" dirty="0"/>
              <a:t>％となっている。また</a:t>
            </a:r>
            <a:r>
              <a:rPr kumimoji="1" lang="en-US" altLang="ja-JP" dirty="0"/>
              <a:t>5</a:t>
            </a:r>
            <a:r>
              <a:rPr kumimoji="1" lang="ja-JP" altLang="en-US" dirty="0"/>
              <a:t>年後の取引先（納品先）でも、「ユーザー企業」が</a:t>
            </a:r>
            <a:r>
              <a:rPr kumimoji="1" lang="en-US" altLang="ja-JP" dirty="0"/>
              <a:t>46</a:t>
            </a:r>
            <a:r>
              <a:rPr kumimoji="1" lang="ja-JP" altLang="en-US" dirty="0"/>
              <a:t>％と最も高く、次いで「メーカー企業」が</a:t>
            </a:r>
            <a:r>
              <a:rPr kumimoji="1" lang="en-US" altLang="ja-JP" dirty="0"/>
              <a:t>30</a:t>
            </a:r>
            <a:r>
              <a:rPr kumimoji="1" lang="ja-JP" altLang="en-US" dirty="0"/>
              <a:t>％、「サブシステム提供企業」「サービス提供企業」が</a:t>
            </a:r>
            <a:r>
              <a:rPr kumimoji="1" lang="en-US" altLang="ja-JP" dirty="0"/>
              <a:t>10</a:t>
            </a:r>
            <a:r>
              <a:rPr kumimoji="1" lang="ja-JP" altLang="en-US" dirty="0"/>
              <a:t>％となっている。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29</a:t>
            </a:fld>
            <a:endParaRPr kumimoji="1" lang="ja-JP" altLang="en-US"/>
          </a:p>
        </p:txBody>
      </p:sp>
    </p:spTree>
    <p:extLst>
      <p:ext uri="{BB962C8B-B14F-4D97-AF65-F5344CB8AC3E}">
        <p14:creationId xmlns:p14="http://schemas.microsoft.com/office/powerpoint/2010/main" val="310117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a:t>
            </a:fld>
            <a:endParaRPr kumimoji="1" lang="ja-JP" altLang="en-US" dirty="0"/>
          </a:p>
        </p:txBody>
      </p:sp>
    </p:spTree>
    <p:extLst>
      <p:ext uri="{BB962C8B-B14F-4D97-AF65-F5344CB8AC3E}">
        <p14:creationId xmlns:p14="http://schemas.microsoft.com/office/powerpoint/2010/main" val="4108076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現在の主な事業分野は、「工場／プラント」が</a:t>
            </a:r>
            <a:r>
              <a:rPr kumimoji="1" lang="en-US" altLang="ja-JP" dirty="0"/>
              <a:t>49</a:t>
            </a:r>
            <a:r>
              <a:rPr kumimoji="1" lang="ja-JP" altLang="en-US" dirty="0"/>
              <a:t>％と突出して高く、次いで「通信／放送」が</a:t>
            </a:r>
            <a:r>
              <a:rPr kumimoji="1" lang="en-US" altLang="ja-JP" dirty="0"/>
              <a:t>23</a:t>
            </a:r>
            <a:r>
              <a:rPr kumimoji="1" lang="ja-JP" altLang="en-US" dirty="0"/>
              <a:t>％、「オフィス／店舗」が</a:t>
            </a:r>
            <a:r>
              <a:rPr kumimoji="1" lang="en-US" altLang="ja-JP" dirty="0"/>
              <a:t>19</a:t>
            </a:r>
            <a:r>
              <a:rPr kumimoji="1" lang="ja-JP" altLang="en-US" dirty="0"/>
              <a:t>％となっている。</a:t>
            </a:r>
            <a:endParaRPr kumimoji="1" lang="en-US" altLang="ja-JP" dirty="0"/>
          </a:p>
          <a:p>
            <a:r>
              <a:rPr kumimoji="1" lang="en-US" altLang="ja-JP" dirty="0"/>
              <a:t>2021</a:t>
            </a:r>
            <a:r>
              <a:rPr kumimoji="1" lang="ja-JP" altLang="en-US" dirty="0"/>
              <a:t>年度で「その他の事業」に含まれていた「印刷／製版」、「通信／放送」、「教育／研究」、「公共サービス」を選択肢として加えたところ、「公共サービス」が</a:t>
            </a:r>
            <a:r>
              <a:rPr kumimoji="1" lang="en-US" altLang="ja-JP" dirty="0"/>
              <a:t>11</a:t>
            </a:r>
            <a:r>
              <a:rPr kumimoji="1" lang="ja-JP" altLang="en-US" dirty="0"/>
              <a:t>％と一定の割合を占め、「その他の事業」は減少している。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30</a:t>
            </a:fld>
            <a:endParaRPr kumimoji="1" lang="ja-JP" altLang="en-US"/>
          </a:p>
        </p:txBody>
      </p:sp>
    </p:spTree>
    <p:extLst>
      <p:ext uri="{BB962C8B-B14F-4D97-AF65-F5344CB8AC3E}">
        <p14:creationId xmlns:p14="http://schemas.microsoft.com/office/powerpoint/2010/main" val="2576872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分野について産業構造の位置づけ別に比較したところ、ユーザー企業は「建築／土木」が最も高く、次いで「工場／プラント」となっており、メーカー企業は「防犯／防災」が最も高く、次いで「農林水産」となっている。一方で、サブシステム提供企業で高い事業分野はなく全体的に低めであるが、サービス提供企業はほとんどの分野で高い傾向にあり、「金融／保険／不動産では</a:t>
            </a:r>
            <a:r>
              <a:rPr kumimoji="1" lang="en-US" altLang="ja-JP" dirty="0"/>
              <a:t>70</a:t>
            </a:r>
            <a:r>
              <a:rPr kumimoji="1" lang="ja-JP" altLang="en-US" dirty="0"/>
              <a:t>％近くなっている。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31</a:t>
            </a:fld>
            <a:endParaRPr kumimoji="1" lang="ja-JP" altLang="en-US"/>
          </a:p>
        </p:txBody>
      </p:sp>
    </p:spTree>
    <p:extLst>
      <p:ext uri="{BB962C8B-B14F-4D97-AF65-F5344CB8AC3E}">
        <p14:creationId xmlns:p14="http://schemas.microsoft.com/office/powerpoint/2010/main" val="2706471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事業分野について従業員数別に比較したところ、すべての区分で「工場／プラント」の回答が多く、他の事業においても従業員数による回答に大きな偏りはみられない。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32</a:t>
            </a:fld>
            <a:endParaRPr kumimoji="1" lang="ja-JP" altLang="en-US"/>
          </a:p>
        </p:txBody>
      </p:sp>
    </p:spTree>
    <p:extLst>
      <p:ext uri="{BB962C8B-B14F-4D97-AF65-F5344CB8AC3E}">
        <p14:creationId xmlns:p14="http://schemas.microsoft.com/office/powerpoint/2010/main" val="1170124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分野について地域別に比較したところ、関東（東京を除く）、東京、近畿について、「工場／プラント」の回答が多い。東京については、「通信／放送」、「金融／保険／不動産」の回答も多く、他の地域と傾向が異な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33</a:t>
            </a:fld>
            <a:endParaRPr kumimoji="1" lang="ja-JP" altLang="en-US"/>
          </a:p>
        </p:txBody>
      </p:sp>
    </p:spTree>
    <p:extLst>
      <p:ext uri="{BB962C8B-B14F-4D97-AF65-F5344CB8AC3E}">
        <p14:creationId xmlns:p14="http://schemas.microsoft.com/office/powerpoint/2010/main" val="2849603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pPr marL="0" marR="0" lvl="0" indent="0" algn="l" defTabSz="971913" rtl="0" eaLnBrk="1" fontAlgn="auto" latinLnBrk="0" hangingPunct="1">
              <a:lnSpc>
                <a:spcPct val="100000"/>
              </a:lnSpc>
              <a:spcBef>
                <a:spcPts val="0"/>
              </a:spcBef>
              <a:spcAft>
                <a:spcPts val="0"/>
              </a:spcAft>
              <a:buClrTx/>
              <a:buSzTx/>
              <a:buFontTx/>
              <a:buNone/>
              <a:tabLst/>
              <a:defRPr/>
            </a:pPr>
            <a:r>
              <a:rPr kumimoji="1" lang="ja-JP" altLang="en-US" dirty="0"/>
              <a:t>「メーカー企業」、「サブシステム提供企業」、「サービス提供企業」について、主な事業分野を経年比較したところ、全体的に大きな傾向の差はみられなかった。</a:t>
            </a:r>
          </a:p>
          <a:p>
            <a:r>
              <a:rPr kumimoji="1" lang="ja-JP" altLang="en-US" dirty="0"/>
              <a:t>なお、</a:t>
            </a:r>
            <a:r>
              <a:rPr kumimoji="1" lang="en-US" altLang="ja-JP" dirty="0"/>
              <a:t>N</a:t>
            </a:r>
            <a:r>
              <a:rPr kumimoji="1" lang="ja-JP" altLang="en-US" dirty="0"/>
              <a:t>は事業分野の各項目のうち、いずれかを選択した回答数であり、</a:t>
            </a:r>
            <a:r>
              <a:rPr kumimoji="1" lang="en-US" altLang="ja-JP" dirty="0"/>
              <a:t>N</a:t>
            </a:r>
            <a:r>
              <a:rPr kumimoji="1" lang="ja-JP" altLang="en-US" dirty="0"/>
              <a:t>に対する回答割合（</a:t>
            </a:r>
            <a:r>
              <a:rPr kumimoji="1" lang="en-US" altLang="ja-JP" dirty="0"/>
              <a:t>%</a:t>
            </a:r>
            <a:r>
              <a:rPr kumimoji="1" lang="ja-JP" altLang="en-US" dirty="0"/>
              <a:t>）を比較している。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34</a:t>
            </a:fld>
            <a:endParaRPr kumimoji="1" lang="ja-JP" altLang="en-US"/>
          </a:p>
        </p:txBody>
      </p:sp>
    </p:spTree>
    <p:extLst>
      <p:ext uri="{BB962C8B-B14F-4D97-AF65-F5344CB8AC3E}">
        <p14:creationId xmlns:p14="http://schemas.microsoft.com/office/powerpoint/2010/main" val="1101146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現在の主な開発機器は、「情報通信機器」が</a:t>
            </a:r>
            <a:r>
              <a:rPr kumimoji="1" lang="en-US" altLang="ja-JP" dirty="0"/>
              <a:t>47</a:t>
            </a:r>
            <a:r>
              <a:rPr kumimoji="1" lang="ja-JP" altLang="en-US" dirty="0"/>
              <a:t>％と最も高く、次いで「工業制御／</a:t>
            </a:r>
            <a:r>
              <a:rPr kumimoji="1" lang="en-US" altLang="ja-JP" dirty="0"/>
              <a:t>FA</a:t>
            </a:r>
            <a:r>
              <a:rPr kumimoji="1" lang="ja-JP" altLang="en-US" dirty="0"/>
              <a:t>機器／産業機器」が</a:t>
            </a:r>
            <a:r>
              <a:rPr kumimoji="1" lang="en-US" altLang="ja-JP" dirty="0"/>
              <a:t>35</a:t>
            </a:r>
            <a:r>
              <a:rPr kumimoji="1" lang="ja-JP" altLang="en-US" dirty="0"/>
              <a:t>％、「運輸機器／建設機器」が</a:t>
            </a:r>
            <a:r>
              <a:rPr kumimoji="1" lang="en-US" altLang="ja-JP" dirty="0"/>
              <a:t>20</a:t>
            </a:r>
            <a:r>
              <a:rPr kumimoji="1" lang="ja-JP" altLang="en-US" dirty="0"/>
              <a:t>％であった。</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35</a:t>
            </a:fld>
            <a:endParaRPr kumimoji="1" lang="ja-JP" altLang="en-US"/>
          </a:p>
        </p:txBody>
      </p:sp>
    </p:spTree>
    <p:extLst>
      <p:ext uri="{BB962C8B-B14F-4D97-AF65-F5344CB8AC3E}">
        <p14:creationId xmlns:p14="http://schemas.microsoft.com/office/powerpoint/2010/main" val="2067552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開発機器について産業構造の位置づけ別に比較したところ、ユーザー企業は全体的に低い傾向にあり、メーカー企業は「設備機器」が最も高く、「工業制御／</a:t>
            </a:r>
            <a:r>
              <a:rPr kumimoji="1" lang="en-US" altLang="ja-JP" dirty="0"/>
              <a:t>FA</a:t>
            </a:r>
            <a:r>
              <a:rPr kumimoji="1" lang="ja-JP" altLang="en-US" dirty="0"/>
              <a:t>機器／産業機器」、「医療機器」が続いている。サブシステム提供企業は、「</a:t>
            </a:r>
            <a:r>
              <a:rPr kumimoji="1" lang="en-US" altLang="ja-JP" dirty="0"/>
              <a:t>AV</a:t>
            </a:r>
            <a:r>
              <a:rPr kumimoji="1" lang="ja-JP" altLang="en-US" dirty="0"/>
              <a:t>機器／家電機器」が最も高く、「個人用情報機器」がこれに続いている。サービス提供企業は全体的に高いが、その中で「個人用情報機器」、その次に「情報通信機器」となっている。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36</a:t>
            </a:fld>
            <a:endParaRPr kumimoji="1" lang="ja-JP" altLang="en-US"/>
          </a:p>
        </p:txBody>
      </p:sp>
    </p:spTree>
    <p:extLst>
      <p:ext uri="{BB962C8B-B14F-4D97-AF65-F5344CB8AC3E}">
        <p14:creationId xmlns:p14="http://schemas.microsoft.com/office/powerpoint/2010/main" val="434413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開発機器について従業員数別に比較したところ、従業員</a:t>
            </a:r>
            <a:r>
              <a:rPr kumimoji="1" lang="en-US" altLang="ja-JP" dirty="0"/>
              <a:t>20</a:t>
            </a:r>
            <a:r>
              <a:rPr kumimoji="1" lang="ja-JP" altLang="en-US" dirty="0"/>
              <a:t>人以下では「情報通信機器」の回答が他より多く、他の開発機器においては従業員数による回答の偏りはみられなかった。</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37</a:t>
            </a:fld>
            <a:endParaRPr kumimoji="1" lang="ja-JP" altLang="en-US"/>
          </a:p>
        </p:txBody>
      </p:sp>
    </p:spTree>
    <p:extLst>
      <p:ext uri="{BB962C8B-B14F-4D97-AF65-F5344CB8AC3E}">
        <p14:creationId xmlns:p14="http://schemas.microsoft.com/office/powerpoint/2010/main" val="136190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pPr marL="0" marR="0" lvl="0" indent="0" algn="l" defTabSz="971913" rtl="0" eaLnBrk="1" fontAlgn="auto" latinLnBrk="0" hangingPunct="1">
              <a:lnSpc>
                <a:spcPct val="100000"/>
              </a:lnSpc>
              <a:spcBef>
                <a:spcPts val="0"/>
              </a:spcBef>
              <a:spcAft>
                <a:spcPts val="0"/>
              </a:spcAft>
              <a:buClrTx/>
              <a:buSzTx/>
              <a:buFontTx/>
              <a:buNone/>
              <a:tabLst/>
              <a:defRPr/>
            </a:pPr>
            <a:r>
              <a:rPr kumimoji="1" lang="ja-JP" altLang="en-US" dirty="0"/>
              <a:t>主な位置づけの「メーカー企業」、「サブシステム提供企業」、「サービス提供企業」を集計対象として、主な開発機器を経年比較したところ、「情報通信機器」が約</a:t>
            </a:r>
            <a:r>
              <a:rPr kumimoji="1" lang="en-US" altLang="ja-JP" dirty="0"/>
              <a:t>50</a:t>
            </a:r>
            <a:r>
              <a:rPr kumimoji="1" lang="ja-JP" altLang="en-US" dirty="0"/>
              <a:t>％を占めており、次いで「工業制御／</a:t>
            </a:r>
            <a:r>
              <a:rPr kumimoji="1" lang="en-US" altLang="ja-JP" dirty="0"/>
              <a:t>FA</a:t>
            </a:r>
            <a:r>
              <a:rPr kumimoji="1" lang="ja-JP" altLang="en-US" dirty="0"/>
              <a:t>機器／産業機器」と、大きな傾向の差はみられない。</a:t>
            </a:r>
          </a:p>
          <a:p>
            <a:r>
              <a:rPr kumimoji="1" lang="ja-JP" altLang="en-US" dirty="0"/>
              <a:t>なお、</a:t>
            </a:r>
            <a:r>
              <a:rPr kumimoji="1" lang="en-US" altLang="ja-JP" dirty="0"/>
              <a:t>N</a:t>
            </a:r>
            <a:r>
              <a:rPr kumimoji="1" lang="ja-JP" altLang="en-US" dirty="0"/>
              <a:t>は開発機器の各項目のうち、いずれかを選択した回答数であり、</a:t>
            </a:r>
            <a:r>
              <a:rPr kumimoji="1" lang="en-US" altLang="ja-JP" dirty="0"/>
              <a:t>N</a:t>
            </a:r>
            <a:r>
              <a:rPr kumimoji="1" lang="ja-JP" altLang="en-US" dirty="0"/>
              <a:t>に対する回答割合（</a:t>
            </a:r>
            <a:r>
              <a:rPr kumimoji="1" lang="en-US" altLang="ja-JP" dirty="0"/>
              <a:t>%</a:t>
            </a:r>
            <a:r>
              <a:rPr kumimoji="1" lang="ja-JP" altLang="en-US" dirty="0"/>
              <a:t>）を比較している。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38</a:t>
            </a:fld>
            <a:endParaRPr kumimoji="1" lang="ja-JP" altLang="en-US"/>
          </a:p>
        </p:txBody>
      </p:sp>
    </p:spTree>
    <p:extLst>
      <p:ext uri="{BB962C8B-B14F-4D97-AF65-F5344CB8AC3E}">
        <p14:creationId xmlns:p14="http://schemas.microsoft.com/office/powerpoint/2010/main" val="2713573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主な提供製品・サービスは、「受託開発・人材派遣」が</a:t>
            </a:r>
            <a:r>
              <a:rPr kumimoji="1" lang="en-US" altLang="ja-JP" dirty="0"/>
              <a:t>60</a:t>
            </a:r>
            <a:r>
              <a:rPr kumimoji="1" lang="ja-JP" altLang="en-US" dirty="0"/>
              <a:t>％と最も高く、次いで「ソフトウェア製品開発」が</a:t>
            </a:r>
            <a:r>
              <a:rPr kumimoji="1" lang="en-US" altLang="ja-JP" dirty="0"/>
              <a:t>58</a:t>
            </a:r>
            <a:r>
              <a:rPr kumimoji="1" lang="ja-JP" altLang="en-US" dirty="0"/>
              <a:t>％、「運用サービス」が</a:t>
            </a:r>
            <a:r>
              <a:rPr kumimoji="1" lang="en-US" altLang="ja-JP" dirty="0"/>
              <a:t>38</a:t>
            </a:r>
            <a:r>
              <a:rPr kumimoji="1" lang="ja-JP" altLang="en-US" dirty="0"/>
              <a:t>％となっている。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39</a:t>
            </a:fld>
            <a:endParaRPr kumimoji="1" lang="ja-JP" altLang="en-US"/>
          </a:p>
        </p:txBody>
      </p:sp>
    </p:spTree>
    <p:extLst>
      <p:ext uri="{BB962C8B-B14F-4D97-AF65-F5344CB8AC3E}">
        <p14:creationId xmlns:p14="http://schemas.microsoft.com/office/powerpoint/2010/main" val="75807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a:t>
            </a:fld>
            <a:endParaRPr kumimoji="1" lang="ja-JP" altLang="en-US" dirty="0"/>
          </a:p>
        </p:txBody>
      </p:sp>
    </p:spTree>
    <p:extLst>
      <p:ext uri="{BB962C8B-B14F-4D97-AF65-F5344CB8AC3E}">
        <p14:creationId xmlns:p14="http://schemas.microsoft.com/office/powerpoint/2010/main" val="18561677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提供製品・サービスについて産業構造の位置づけ別に比較したところ、ユーザー企業は全体的に低く製品・サービスの提供は少ないことがうかがえ、メーカー企業は「ハードウェア製品開発」が</a:t>
            </a:r>
            <a:r>
              <a:rPr kumimoji="1" lang="en-US" altLang="ja-JP" dirty="0"/>
              <a:t>42</a:t>
            </a:r>
            <a:r>
              <a:rPr kumimoji="1" lang="ja-JP" altLang="en-US" dirty="0"/>
              <a:t>％と群を抜いて高い。サブシステム提供企業は、「ハードウェア製品開発」が最も高く、次に「ソフトウェア製品開発」である。サービス提供企業は、全体的に高い傾向にあり「支援サービス」が最も高く、次に「運用サービス」であるが、「ハードウェア製品開発」は他よりも低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40</a:t>
            </a:fld>
            <a:endParaRPr kumimoji="1" lang="ja-JP" altLang="en-US"/>
          </a:p>
        </p:txBody>
      </p:sp>
    </p:spTree>
    <p:extLst>
      <p:ext uri="{BB962C8B-B14F-4D97-AF65-F5344CB8AC3E}">
        <p14:creationId xmlns:p14="http://schemas.microsoft.com/office/powerpoint/2010/main" val="10453198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提供製品・サービスについて従業員数別に比較したところ、すべての区分で「受託開発・人材派遣」と「ソフトウェア製品開発」の回答が多い。特に従業員</a:t>
            </a:r>
            <a:r>
              <a:rPr kumimoji="1" lang="en-US" altLang="ja-JP" dirty="0"/>
              <a:t>20</a:t>
            </a:r>
            <a:r>
              <a:rPr kumimoji="1" lang="ja-JP" altLang="en-US" dirty="0"/>
              <a:t>人以下ではその傾向がみられる。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41</a:t>
            </a:fld>
            <a:endParaRPr kumimoji="1" lang="ja-JP" altLang="en-US"/>
          </a:p>
        </p:txBody>
      </p:sp>
    </p:spTree>
    <p:extLst>
      <p:ext uri="{BB962C8B-B14F-4D97-AF65-F5344CB8AC3E}">
        <p14:creationId xmlns:p14="http://schemas.microsoft.com/office/powerpoint/2010/main" val="1460739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pPr marL="0" marR="0" lvl="0" indent="0" algn="l" defTabSz="971913" rtl="0" eaLnBrk="1" fontAlgn="auto" latinLnBrk="0" hangingPunct="1">
              <a:lnSpc>
                <a:spcPct val="100000"/>
              </a:lnSpc>
              <a:spcBef>
                <a:spcPts val="0"/>
              </a:spcBef>
              <a:spcAft>
                <a:spcPts val="0"/>
              </a:spcAft>
              <a:buClrTx/>
              <a:buSzTx/>
              <a:buFontTx/>
              <a:buNone/>
              <a:tabLst/>
              <a:defRPr/>
            </a:pPr>
            <a:r>
              <a:rPr kumimoji="1" lang="ja-JP" altLang="en-US" dirty="0"/>
              <a:t>主な位置づけの「メーカー企業」、「サブシステム提供企業」、「サービス提供企業」を集計対象として、主な提供製品・サービスを経年比較したところ、「受託開発・人材派遣」と「ソフトウェア製品開発」がほぼ同じ割合を示し、全体的に大きな傾向の差はみられない。</a:t>
            </a:r>
          </a:p>
          <a:p>
            <a:r>
              <a:rPr kumimoji="1" lang="ja-JP" altLang="en-US" dirty="0"/>
              <a:t>なお、</a:t>
            </a:r>
            <a:r>
              <a:rPr kumimoji="1" lang="en-US" altLang="ja-JP" dirty="0"/>
              <a:t>N</a:t>
            </a:r>
            <a:r>
              <a:rPr kumimoji="1" lang="ja-JP" altLang="en-US" dirty="0"/>
              <a:t>は提供製品・サービスの各項目のうち何れかを選択した回答数であり、</a:t>
            </a:r>
            <a:r>
              <a:rPr kumimoji="1" lang="en-US" altLang="ja-JP" dirty="0"/>
              <a:t>N</a:t>
            </a:r>
            <a:r>
              <a:rPr kumimoji="1" lang="ja-JP" altLang="en-US" dirty="0"/>
              <a:t>に対する回答割合（</a:t>
            </a:r>
            <a:r>
              <a:rPr kumimoji="1" lang="en-US" altLang="ja-JP" dirty="0"/>
              <a:t>%</a:t>
            </a:r>
            <a:r>
              <a:rPr kumimoji="1" lang="ja-JP" altLang="en-US" dirty="0"/>
              <a:t>）を比較している。</a:t>
            </a:r>
          </a:p>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42</a:t>
            </a:fld>
            <a:endParaRPr kumimoji="1" lang="ja-JP" altLang="en-US"/>
          </a:p>
        </p:txBody>
      </p:sp>
    </p:spTree>
    <p:extLst>
      <p:ext uri="{BB962C8B-B14F-4D97-AF65-F5344CB8AC3E}">
        <p14:creationId xmlns:p14="http://schemas.microsoft.com/office/powerpoint/2010/main" val="1453811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43</a:t>
            </a:fld>
            <a:endParaRPr kumimoji="1" lang="ja-JP" altLang="en-US" dirty="0"/>
          </a:p>
        </p:txBody>
      </p:sp>
    </p:spTree>
    <p:extLst>
      <p:ext uri="{BB962C8B-B14F-4D97-AF65-F5344CB8AC3E}">
        <p14:creationId xmlns:p14="http://schemas.microsoft.com/office/powerpoint/2010/main" val="861019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pPr marL="0" marR="0" lvl="0" indent="0" algn="l" defTabSz="971913" rtl="0" eaLnBrk="1" fontAlgn="auto" latinLnBrk="0" hangingPunct="1">
              <a:lnSpc>
                <a:spcPct val="100000"/>
              </a:lnSpc>
              <a:spcBef>
                <a:spcPts val="0"/>
              </a:spcBef>
              <a:spcAft>
                <a:spcPts val="0"/>
              </a:spcAft>
              <a:buClrTx/>
              <a:buSzTx/>
              <a:buFontTx/>
              <a:buNone/>
              <a:tabLst/>
              <a:defRPr/>
            </a:pPr>
            <a:r>
              <a:rPr kumimoji="1" lang="ja-JP" altLang="en-US" dirty="0"/>
              <a:t>現在の事業における課題について、</a:t>
            </a:r>
            <a:r>
              <a:rPr lang="ja-JP"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「当てはまる」の回答は、「人材の確保・強化」が</a:t>
            </a:r>
            <a:r>
              <a:rPr lang="en-US"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68</a:t>
            </a:r>
            <a:r>
              <a:rPr lang="ja-JP"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％で最も</a:t>
            </a:r>
            <a:r>
              <a:rPr lang="ja-JP" altLang="en-US" sz="1800" kern="0" dirty="0">
                <a:effectLst/>
                <a:latin typeface="Century" panose="02040604050505020304" pitchFamily="18" charset="0"/>
                <a:ea typeface="Meiryo UI" panose="020B0604030504040204" pitchFamily="50" charset="-128"/>
                <a:cs typeface="ＭＳ Ｐゴシック" panose="020B0600070205080204" pitchFamily="50" charset="-128"/>
              </a:rPr>
              <a:t>多く</a:t>
            </a:r>
            <a:r>
              <a:rPr lang="ja-JP"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、次いで「収益性の向上」が</a:t>
            </a:r>
            <a:r>
              <a:rPr lang="en-US"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60</a:t>
            </a:r>
            <a:r>
              <a:rPr lang="ja-JP"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％、「製品・サービス・技術の確保・強化」が</a:t>
            </a:r>
            <a:r>
              <a:rPr lang="en-US"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50</a:t>
            </a:r>
            <a:r>
              <a:rPr lang="ja-JP"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a:t>
            </a:r>
            <a:r>
              <a:rPr lang="ja-JP" altLang="en-US" sz="1800" kern="0" dirty="0">
                <a:effectLst/>
                <a:latin typeface="Century" panose="02040604050505020304" pitchFamily="18" charset="0"/>
                <a:ea typeface="Meiryo UI" panose="020B0604030504040204" pitchFamily="50" charset="-128"/>
                <a:cs typeface="ＭＳ Ｐゴシック" panose="020B0600070205080204" pitchFamily="50" charset="-128"/>
              </a:rPr>
              <a:t>であり</a:t>
            </a:r>
            <a:r>
              <a:rPr lang="ja-JP"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、事業に関する直接の課題よりも人材面での課題が大き</a:t>
            </a:r>
            <a:r>
              <a:rPr lang="ja-JP" altLang="en-US" sz="1800" kern="0" dirty="0">
                <a:effectLst/>
                <a:latin typeface="Century" panose="02040604050505020304" pitchFamily="18" charset="0"/>
                <a:ea typeface="Meiryo UI" panose="020B0604030504040204" pitchFamily="50" charset="-128"/>
                <a:cs typeface="ＭＳ Ｐゴシック" panose="020B0600070205080204" pitchFamily="50" charset="-128"/>
              </a:rPr>
              <a:t>い傾向にある</a:t>
            </a:r>
            <a:r>
              <a:rPr lang="ja-JP"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a:t>
            </a:r>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44</a:t>
            </a:fld>
            <a:endParaRPr kumimoji="1" lang="ja-JP" altLang="en-US"/>
          </a:p>
        </p:txBody>
      </p:sp>
    </p:spTree>
    <p:extLst>
      <p:ext uri="{BB962C8B-B14F-4D97-AF65-F5344CB8AC3E}">
        <p14:creationId xmlns:p14="http://schemas.microsoft.com/office/powerpoint/2010/main" val="1955124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現在の事業における課題について産業構造の位置づけ別に比較したところ、メーカー企業、サブシステム提供企業、サービス提供企業では、「当てはまる」の回答割合が「人材の確保・強化」、「収益性の向上」の順であるが、ユーザー企業では「収益性の向上」、「人材の確保・強化」と逆転しており、他の位置づけと傾向に違いがみら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45</a:t>
            </a:fld>
            <a:endParaRPr kumimoji="1" lang="ja-JP" altLang="en-US"/>
          </a:p>
        </p:txBody>
      </p:sp>
    </p:spTree>
    <p:extLst>
      <p:ext uri="{BB962C8B-B14F-4D97-AF65-F5344CB8AC3E}">
        <p14:creationId xmlns:p14="http://schemas.microsoft.com/office/powerpoint/2010/main" val="4746732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事業における課題について従業員数別に比較したところ、従業員</a:t>
            </a:r>
            <a:r>
              <a:rPr kumimoji="1" lang="en-US" altLang="ja-JP" dirty="0"/>
              <a:t>20</a:t>
            </a:r>
            <a:r>
              <a:rPr kumimoji="1" lang="ja-JP" altLang="en-US" dirty="0"/>
              <a:t>人以下で「当てはまる」の回答が最も多いのは、「収益性の向上」で、</a:t>
            </a:r>
            <a:r>
              <a:rPr kumimoji="1" lang="en-US" altLang="ja-JP" dirty="0"/>
              <a:t>56</a:t>
            </a:r>
            <a:r>
              <a:rPr kumimoji="1" lang="ja-JP" altLang="en-US" dirty="0"/>
              <a:t>％を占めている。従業員</a:t>
            </a:r>
            <a:r>
              <a:rPr kumimoji="1" lang="en-US" altLang="ja-JP" dirty="0"/>
              <a:t>21</a:t>
            </a:r>
            <a:r>
              <a:rPr kumimoji="1" lang="ja-JP" altLang="en-US" dirty="0"/>
              <a:t>～</a:t>
            </a:r>
            <a:r>
              <a:rPr kumimoji="1" lang="en-US" altLang="ja-JP" dirty="0"/>
              <a:t>100</a:t>
            </a:r>
            <a:r>
              <a:rPr kumimoji="1" lang="ja-JP" altLang="en-US" dirty="0"/>
              <a:t>人、従業員</a:t>
            </a:r>
            <a:r>
              <a:rPr kumimoji="1" lang="en-US" altLang="ja-JP" dirty="0"/>
              <a:t>101</a:t>
            </a:r>
            <a:r>
              <a:rPr kumimoji="1" lang="ja-JP" altLang="en-US" dirty="0"/>
              <a:t>人以上では、いずれも「当てはまる」の回答は、「人材の確保・強化」の回答が最も多くなっており、それぞれ</a:t>
            </a:r>
            <a:r>
              <a:rPr kumimoji="1" lang="en-US" altLang="ja-JP" dirty="0"/>
              <a:t>75</a:t>
            </a:r>
            <a:r>
              <a:rPr kumimoji="1" lang="ja-JP" altLang="en-US" dirty="0"/>
              <a:t>％以上を占めている。従業員数</a:t>
            </a:r>
            <a:r>
              <a:rPr kumimoji="1" lang="en-US" altLang="ja-JP" dirty="0"/>
              <a:t>101</a:t>
            </a:r>
            <a:r>
              <a:rPr kumimoji="1" lang="ja-JP" altLang="en-US" dirty="0"/>
              <a:t>人以上では他の区分に比べて「コーポレート・ガバナンスの強化」、「設備の更新・拡張」の回答が多い傾向がみられる。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46</a:t>
            </a:fld>
            <a:endParaRPr kumimoji="1" lang="ja-JP" altLang="en-US"/>
          </a:p>
        </p:txBody>
      </p:sp>
    </p:spTree>
    <p:extLst>
      <p:ext uri="{BB962C8B-B14F-4D97-AF65-F5344CB8AC3E}">
        <p14:creationId xmlns:p14="http://schemas.microsoft.com/office/powerpoint/2010/main" val="10767985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現在の事業における課題について製品・サービス提供先別に比較したところ、いずれの区分でも全体から大きく変わるものはないものの、</a:t>
            </a:r>
            <a:r>
              <a:rPr kumimoji="1" lang="en-US" altLang="ja-JP" dirty="0"/>
              <a:t>B2C</a:t>
            </a:r>
            <a:r>
              <a:rPr kumimoji="1" lang="ja-JP" altLang="en-US" dirty="0"/>
              <a:t>中心では「収益性の向上」がもっとも高くなっているが、「人材の確保・強化」との差は小さい。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47</a:t>
            </a:fld>
            <a:endParaRPr kumimoji="1" lang="ja-JP" altLang="en-US"/>
          </a:p>
        </p:txBody>
      </p:sp>
    </p:spTree>
    <p:extLst>
      <p:ext uri="{BB962C8B-B14F-4D97-AF65-F5344CB8AC3E}">
        <p14:creationId xmlns:p14="http://schemas.microsoft.com/office/powerpoint/2010/main" val="2979677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競争優位性について、「優位（他社より優れている）」の回答は、「技術開発力」が</a:t>
            </a:r>
            <a:r>
              <a:rPr kumimoji="1" lang="en-US" altLang="ja-JP" dirty="0"/>
              <a:t>18</a:t>
            </a:r>
            <a:r>
              <a:rPr kumimoji="1" lang="ja-JP" altLang="en-US" dirty="0"/>
              <a:t>％で最も高く、次いで「製品・サービスの品質」の</a:t>
            </a:r>
            <a:r>
              <a:rPr kumimoji="1" lang="en-US" altLang="ja-JP" dirty="0"/>
              <a:t>16</a:t>
            </a:r>
            <a:r>
              <a:rPr kumimoji="1" lang="ja-JP" altLang="en-US" dirty="0"/>
              <a:t>％、「現場力（現場の課題発見力・問題解決力）」の</a:t>
            </a:r>
            <a:r>
              <a:rPr kumimoji="1" lang="en-US" altLang="ja-JP" dirty="0"/>
              <a:t>12</a:t>
            </a:r>
            <a:r>
              <a:rPr kumimoji="1" lang="ja-JP" altLang="en-US" dirty="0"/>
              <a:t>％となっている。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48</a:t>
            </a:fld>
            <a:endParaRPr kumimoji="1" lang="ja-JP" altLang="en-US"/>
          </a:p>
        </p:txBody>
      </p:sp>
    </p:spTree>
    <p:extLst>
      <p:ext uri="{BB962C8B-B14F-4D97-AF65-F5344CB8AC3E}">
        <p14:creationId xmlns:p14="http://schemas.microsoft.com/office/powerpoint/2010/main" val="16861724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競争優位性について産業構造の位置づけ別に比較したところ、メーカー企業、サブシステム提供企業、サービス提供企業では、「優位」の回答割合が「技術開発力」、「製品・サービスの品質」の順であるが、ユーザー企業では「製品・サービスの品質」、「技術開発力」の順で、他と傾向に違いがみら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49</a:t>
            </a:fld>
            <a:endParaRPr kumimoji="1" lang="ja-JP" altLang="en-US"/>
          </a:p>
        </p:txBody>
      </p:sp>
    </p:spTree>
    <p:extLst>
      <p:ext uri="{BB962C8B-B14F-4D97-AF65-F5344CB8AC3E}">
        <p14:creationId xmlns:p14="http://schemas.microsoft.com/office/powerpoint/2010/main" val="239339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a:t>
            </a:fld>
            <a:endParaRPr kumimoji="1" lang="ja-JP" altLang="en-US" dirty="0"/>
          </a:p>
        </p:txBody>
      </p:sp>
    </p:spTree>
    <p:extLst>
      <p:ext uri="{BB962C8B-B14F-4D97-AF65-F5344CB8AC3E}">
        <p14:creationId xmlns:p14="http://schemas.microsoft.com/office/powerpoint/2010/main" val="29005659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競争優位性について従業員数別に比較したところ、従業員</a:t>
            </a:r>
            <a:r>
              <a:rPr kumimoji="1" lang="en-US" altLang="ja-JP" dirty="0"/>
              <a:t>20</a:t>
            </a:r>
            <a:r>
              <a:rPr kumimoji="1" lang="ja-JP" altLang="en-US" dirty="0"/>
              <a:t>人以下では「優位」の回答は「技術開発力」が最も多く、「優位」と「やや優位」で</a:t>
            </a:r>
            <a:r>
              <a:rPr kumimoji="1" lang="en-US" altLang="ja-JP" dirty="0"/>
              <a:t>58</a:t>
            </a:r>
            <a:r>
              <a:rPr kumimoji="1" lang="ja-JP" altLang="en-US" dirty="0"/>
              <a:t>％を占めている。一方、従業員</a:t>
            </a:r>
            <a:r>
              <a:rPr kumimoji="1" lang="en-US" altLang="ja-JP" dirty="0"/>
              <a:t>21</a:t>
            </a:r>
            <a:r>
              <a:rPr kumimoji="1" lang="ja-JP" altLang="en-US" dirty="0"/>
              <a:t>～</a:t>
            </a:r>
            <a:r>
              <a:rPr kumimoji="1" lang="en-US" altLang="ja-JP" dirty="0"/>
              <a:t>100</a:t>
            </a:r>
            <a:r>
              <a:rPr kumimoji="1" lang="ja-JP" altLang="en-US" dirty="0"/>
              <a:t>人と</a:t>
            </a:r>
            <a:r>
              <a:rPr kumimoji="1" lang="en-US" altLang="ja-JP" dirty="0"/>
              <a:t>101</a:t>
            </a:r>
            <a:r>
              <a:rPr kumimoji="1" lang="ja-JP" altLang="en-US" dirty="0"/>
              <a:t>人以上では「優位」と「やや優位」の回答は、「製品・サービスの品質」が最も多い。「商品企画力・マーケティング力」、「生産自動化・省力化」については、すべての区分で「優位」と「やや優位」の回答が少なく、特に従業員</a:t>
            </a:r>
            <a:r>
              <a:rPr kumimoji="1" lang="en-US" altLang="ja-JP" dirty="0"/>
              <a:t>20</a:t>
            </a:r>
            <a:r>
              <a:rPr kumimoji="1" lang="ja-JP" altLang="en-US" dirty="0"/>
              <a:t>人以下では「劣位」、「やや劣位」の合計が</a:t>
            </a:r>
            <a:r>
              <a:rPr kumimoji="1" lang="en-US" altLang="ja-JP" dirty="0"/>
              <a:t>45</a:t>
            </a:r>
            <a:r>
              <a:rPr kumimoji="1" lang="ja-JP" altLang="en-US" dirty="0"/>
              <a:t>％以上を占めている。また、従業員</a:t>
            </a:r>
            <a:r>
              <a:rPr kumimoji="1" lang="en-US" altLang="ja-JP" dirty="0"/>
              <a:t>101</a:t>
            </a:r>
            <a:r>
              <a:rPr kumimoji="1" lang="ja-JP" altLang="en-US" dirty="0"/>
              <a:t>人以上では、「製品・サービスのコスト」は、「優位」と「やや優位」で</a:t>
            </a:r>
            <a:r>
              <a:rPr kumimoji="1" lang="en-US" altLang="ja-JP" dirty="0"/>
              <a:t>29%</a:t>
            </a:r>
            <a:r>
              <a:rPr kumimoji="1" lang="ja-JP" altLang="en-US" dirty="0"/>
              <a:t>と他と比較して約</a:t>
            </a:r>
            <a:r>
              <a:rPr kumimoji="1" lang="en-US" altLang="ja-JP" dirty="0"/>
              <a:t>10</a:t>
            </a:r>
            <a:r>
              <a:rPr kumimoji="1" lang="ja-JP" altLang="en-US" dirty="0"/>
              <a:t>％低い。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50</a:t>
            </a:fld>
            <a:endParaRPr kumimoji="1" lang="ja-JP" altLang="en-US"/>
          </a:p>
        </p:txBody>
      </p:sp>
    </p:spTree>
    <p:extLst>
      <p:ext uri="{BB962C8B-B14F-4D97-AF65-F5344CB8AC3E}">
        <p14:creationId xmlns:p14="http://schemas.microsoft.com/office/powerpoint/2010/main" val="30971888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競争優位性について製品・サービス提供先別に比較したところ、「優位」と「やや優位」の割合が高いのは、</a:t>
            </a:r>
            <a:r>
              <a:rPr kumimoji="1" lang="en-US" altLang="ja-JP" dirty="0"/>
              <a:t>B2C</a:t>
            </a:r>
            <a:r>
              <a:rPr kumimoji="1" lang="ja-JP" altLang="en-US" dirty="0"/>
              <a:t>中心、</a:t>
            </a:r>
            <a:r>
              <a:rPr kumimoji="1" lang="en-US" altLang="ja-JP" dirty="0"/>
              <a:t>B2C</a:t>
            </a:r>
            <a:r>
              <a:rPr kumimoji="1" lang="ja-JP" altLang="en-US" dirty="0"/>
              <a:t>・</a:t>
            </a:r>
            <a:r>
              <a:rPr kumimoji="1" lang="en-US" altLang="ja-JP" dirty="0"/>
              <a:t>B2B</a:t>
            </a:r>
            <a:r>
              <a:rPr kumimoji="1" lang="ja-JP" altLang="en-US" dirty="0"/>
              <a:t>半々、</a:t>
            </a:r>
            <a:r>
              <a:rPr kumimoji="1" lang="en-US" altLang="ja-JP" dirty="0"/>
              <a:t>B2B</a:t>
            </a:r>
            <a:r>
              <a:rPr kumimoji="1" lang="ja-JP" altLang="en-US" dirty="0"/>
              <a:t>中心ともに、「製品・サービスの品質」、「技術開発力」である。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51</a:t>
            </a:fld>
            <a:endParaRPr kumimoji="1" lang="ja-JP" altLang="en-US"/>
          </a:p>
        </p:txBody>
      </p:sp>
    </p:spTree>
    <p:extLst>
      <p:ext uri="{BB962C8B-B14F-4D97-AF65-F5344CB8AC3E}">
        <p14:creationId xmlns:p14="http://schemas.microsoft.com/office/powerpoint/2010/main" val="14483573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取引形態について、現在と</a:t>
            </a:r>
            <a:r>
              <a:rPr kumimoji="1" lang="en-US" altLang="ja-JP" dirty="0"/>
              <a:t>5</a:t>
            </a:r>
            <a:r>
              <a:rPr kumimoji="1" lang="ja-JP" altLang="en-US" dirty="0"/>
              <a:t>年後を比較すると、現在の「垂直統合型の事業が中心」と「どちらかというと垂直統合型の事業が多い」が、</a:t>
            </a:r>
            <a:r>
              <a:rPr kumimoji="1" lang="en-US" altLang="ja-JP" dirty="0"/>
              <a:t>5</a:t>
            </a:r>
            <a:r>
              <a:rPr kumimoji="1" lang="ja-JP" altLang="en-US" dirty="0"/>
              <a:t>年後には半分近く減少しているが、「垂直統合型と水平分業型がほぼ半々」がその分顕著に増加しており、ハイブリッドな取引形態になるとみられる。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52</a:t>
            </a:fld>
            <a:endParaRPr kumimoji="1" lang="ja-JP" altLang="en-US"/>
          </a:p>
        </p:txBody>
      </p:sp>
    </p:spTree>
    <p:extLst>
      <p:ext uri="{BB962C8B-B14F-4D97-AF65-F5344CB8AC3E}">
        <p14:creationId xmlns:p14="http://schemas.microsoft.com/office/powerpoint/2010/main" val="38821774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取引形態の現在と</a:t>
            </a:r>
            <a:r>
              <a:rPr kumimoji="1" lang="en-US" altLang="ja-JP" dirty="0"/>
              <a:t>5</a:t>
            </a:r>
            <a:r>
              <a:rPr kumimoji="1" lang="ja-JP" altLang="en-US" dirty="0"/>
              <a:t>年後について、産業構造の位置づけ別に比較したところ、現在、</a:t>
            </a:r>
            <a:r>
              <a:rPr kumimoji="1" lang="en-US" altLang="ja-JP" dirty="0"/>
              <a:t>5</a:t>
            </a:r>
            <a:r>
              <a:rPr kumimoji="1" lang="ja-JP" altLang="en-US" dirty="0"/>
              <a:t>年後とも全体的に大きな差はみられない。</a:t>
            </a:r>
          </a:p>
          <a:p>
            <a:r>
              <a:rPr kumimoji="1" lang="ja-JP" altLang="en-US" dirty="0"/>
              <a:t>また、全体を対象したものと同様に、すべての位置づけにおいて</a:t>
            </a:r>
            <a:r>
              <a:rPr kumimoji="1" lang="en-US" altLang="ja-JP" dirty="0"/>
              <a:t>5</a:t>
            </a:r>
            <a:r>
              <a:rPr kumimoji="1" lang="ja-JP" altLang="en-US" dirty="0"/>
              <a:t>年後は「垂直統合型の事業が中心」の割合が減少し、「垂直統合型と水平分業型がほぼ半々」が増加する傾向にある。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53</a:t>
            </a:fld>
            <a:endParaRPr kumimoji="1" lang="ja-JP" altLang="en-US"/>
          </a:p>
        </p:txBody>
      </p:sp>
    </p:spTree>
    <p:extLst>
      <p:ext uri="{BB962C8B-B14F-4D97-AF65-F5344CB8AC3E}">
        <p14:creationId xmlns:p14="http://schemas.microsoft.com/office/powerpoint/2010/main" val="7930046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取引形態の現在について、従業員数別に比較したところ、すべての区分で「垂直統合型の事業が中心」、「どちらかというと垂直統合型の事業が多い」の回答が多い傾向がみられる。一方、</a:t>
            </a:r>
            <a:r>
              <a:rPr kumimoji="1" lang="en-US" altLang="ja-JP" dirty="0"/>
              <a:t>5</a:t>
            </a:r>
            <a:r>
              <a:rPr kumimoji="1" lang="ja-JP" altLang="en-US" dirty="0"/>
              <a:t>年後については、すべての区分で「垂直統合型の事業が中心」の割合が減少し、「垂直統合型と水平分業型がほぼ半々」が増加する傾向がみられる。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54</a:t>
            </a:fld>
            <a:endParaRPr kumimoji="1" lang="ja-JP" altLang="en-US"/>
          </a:p>
        </p:txBody>
      </p:sp>
    </p:spTree>
    <p:extLst>
      <p:ext uri="{BB962C8B-B14F-4D97-AF65-F5344CB8AC3E}">
        <p14:creationId xmlns:p14="http://schemas.microsoft.com/office/powerpoint/2010/main" val="25485372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取引形態の現在について、地域別に比較したところ、中国・四国を除く地域では、「垂直統合型の事業が中心」、「どちらかというと垂直統合型の事業が多い」の回答が多い傾向がみられるが、一方、</a:t>
            </a:r>
            <a:r>
              <a:rPr kumimoji="1" lang="en-US" altLang="ja-JP" dirty="0"/>
              <a:t>5</a:t>
            </a:r>
            <a:r>
              <a:rPr kumimoji="1" lang="ja-JP" altLang="en-US" dirty="0"/>
              <a:t>年後については、すべての地域で「垂直統合型の事業が中心」の割合が減少し、「垂直統合型と水平分業型がほぼ半々」が増加する傾向にあるが、中部は他の地域よりも「垂直統合型と水平分業型ほぼ半々」の増加傾向はみられ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55</a:t>
            </a:fld>
            <a:endParaRPr kumimoji="1" lang="ja-JP" altLang="en-US"/>
          </a:p>
        </p:txBody>
      </p:sp>
    </p:spTree>
    <p:extLst>
      <p:ext uri="{BB962C8B-B14F-4D97-AF65-F5344CB8AC3E}">
        <p14:creationId xmlns:p14="http://schemas.microsoft.com/office/powerpoint/2010/main" val="19107063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取引形態の現在について、事業分野別に比較したところ、「垂直統合型」と「水平分業型」の割合に大きな違いはない。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56</a:t>
            </a:fld>
            <a:endParaRPr kumimoji="1" lang="ja-JP" altLang="en-US"/>
          </a:p>
        </p:txBody>
      </p:sp>
    </p:spTree>
    <p:extLst>
      <p:ext uri="{BB962C8B-B14F-4D97-AF65-F5344CB8AC3E}">
        <p14:creationId xmlns:p14="http://schemas.microsoft.com/office/powerpoint/2010/main" val="15912179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取引形態の</a:t>
            </a:r>
            <a:r>
              <a:rPr kumimoji="1" lang="en-US" altLang="ja-JP" dirty="0"/>
              <a:t>5</a:t>
            </a:r>
            <a:r>
              <a:rPr kumimoji="1" lang="ja-JP" altLang="en-US" dirty="0"/>
              <a:t>年後について、事業分野別に比較したところ、全事業分野において「垂直統合型」の割合が減少する傾向がみられる。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57</a:t>
            </a:fld>
            <a:endParaRPr kumimoji="1" lang="ja-JP" altLang="en-US"/>
          </a:p>
        </p:txBody>
      </p:sp>
    </p:spTree>
    <p:extLst>
      <p:ext uri="{BB962C8B-B14F-4D97-AF65-F5344CB8AC3E}">
        <p14:creationId xmlns:p14="http://schemas.microsoft.com/office/powerpoint/2010/main" val="16117827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取引形態の現在と</a:t>
            </a:r>
            <a:r>
              <a:rPr kumimoji="1" lang="en-US" altLang="ja-JP" dirty="0"/>
              <a:t>5</a:t>
            </a:r>
            <a:r>
              <a:rPr kumimoji="1" lang="ja-JP" altLang="en-US" dirty="0"/>
              <a:t>年後について、製品・サービス提供先別に比較したところ、</a:t>
            </a:r>
            <a:r>
              <a:rPr kumimoji="1" lang="en-US" altLang="ja-JP" dirty="0"/>
              <a:t>B2C</a:t>
            </a:r>
            <a:r>
              <a:rPr kumimoji="1" lang="ja-JP" altLang="en-US" dirty="0"/>
              <a:t>中心、</a:t>
            </a:r>
            <a:r>
              <a:rPr kumimoji="1" lang="en-US" altLang="ja-JP" dirty="0"/>
              <a:t>B2C</a:t>
            </a:r>
            <a:r>
              <a:rPr kumimoji="1" lang="ja-JP" altLang="en-US" dirty="0"/>
              <a:t>・</a:t>
            </a:r>
            <a:r>
              <a:rPr kumimoji="1" lang="en-US" altLang="ja-JP" dirty="0"/>
              <a:t>B2B</a:t>
            </a:r>
            <a:r>
              <a:rPr kumimoji="1" lang="ja-JP" altLang="en-US" dirty="0"/>
              <a:t>半々、</a:t>
            </a:r>
            <a:r>
              <a:rPr kumimoji="1" lang="en-US" altLang="ja-JP" dirty="0"/>
              <a:t>B2B</a:t>
            </a:r>
            <a:r>
              <a:rPr kumimoji="1" lang="ja-JP" altLang="en-US" dirty="0"/>
              <a:t>中心ともに「垂直統合型」が減少する傾向にある。また、この傾向は全体を対象にしたものと同様だが、</a:t>
            </a:r>
            <a:r>
              <a:rPr kumimoji="1" lang="en-US" altLang="ja-JP" dirty="0"/>
              <a:t>B2C</a:t>
            </a:r>
            <a:r>
              <a:rPr kumimoji="1" lang="ja-JP" altLang="en-US" dirty="0"/>
              <a:t>・</a:t>
            </a:r>
            <a:r>
              <a:rPr kumimoji="1" lang="en-US" altLang="ja-JP" dirty="0"/>
              <a:t>B2B</a:t>
            </a:r>
            <a:r>
              <a:rPr kumimoji="1" lang="ja-JP" altLang="en-US" dirty="0"/>
              <a:t>半々は他と比較して「垂直統合型と水平分業型がほぼ半々」が</a:t>
            </a:r>
            <a:r>
              <a:rPr kumimoji="1" lang="ja-JP" altLang="en-US" dirty="0">
                <a:highlight>
                  <a:srgbClr val="FFFF00"/>
                </a:highlight>
              </a:rPr>
              <a:t>約</a:t>
            </a:r>
            <a:r>
              <a:rPr kumimoji="1" lang="en-US" altLang="ja-JP" dirty="0">
                <a:highlight>
                  <a:srgbClr val="FFFF00"/>
                </a:highlight>
              </a:rPr>
              <a:t>10</a:t>
            </a:r>
            <a:r>
              <a:rPr kumimoji="1" lang="ja-JP" altLang="en-US" dirty="0">
                <a:highlight>
                  <a:srgbClr val="FFFF00"/>
                </a:highlight>
              </a:rPr>
              <a:t>％高くなっている</a:t>
            </a:r>
            <a:r>
              <a:rPr kumimoji="1" lang="ja-JP" altLang="en-US" dirty="0"/>
              <a:t>。</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58</a:t>
            </a:fld>
            <a:endParaRPr kumimoji="1" lang="ja-JP" altLang="en-US"/>
          </a:p>
        </p:txBody>
      </p:sp>
    </p:spTree>
    <p:extLst>
      <p:ext uri="{BB962C8B-B14F-4D97-AF65-F5344CB8AC3E}">
        <p14:creationId xmlns:p14="http://schemas.microsoft.com/office/powerpoint/2010/main" val="11341910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事業形態の現在と</a:t>
            </a:r>
            <a:r>
              <a:rPr kumimoji="1" lang="en-US" altLang="ja-JP" dirty="0"/>
              <a:t>5</a:t>
            </a:r>
            <a:r>
              <a:rPr kumimoji="1" lang="ja-JP" altLang="en-US" dirty="0"/>
              <a:t>年後を比較すると、現在の「プロダクト提供型の事業が中心」と「サービス提供型の事業が中心」が</a:t>
            </a:r>
            <a:r>
              <a:rPr kumimoji="1" lang="en-US" altLang="ja-JP" dirty="0"/>
              <a:t>5</a:t>
            </a:r>
            <a:r>
              <a:rPr kumimoji="1" lang="ja-JP" altLang="en-US" dirty="0"/>
              <a:t>年後に著しく減少しており、「プロダクト・サービスがほぼ半々」がその分増加しており、ハイブリッドな事業形態になるとみている。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59</a:t>
            </a:fld>
            <a:endParaRPr kumimoji="1" lang="ja-JP" altLang="en-US"/>
          </a:p>
        </p:txBody>
      </p:sp>
    </p:spTree>
    <p:extLst>
      <p:ext uri="{BB962C8B-B14F-4D97-AF65-F5344CB8AC3E}">
        <p14:creationId xmlns:p14="http://schemas.microsoft.com/office/powerpoint/2010/main" val="256070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a:t>
            </a:fld>
            <a:endParaRPr kumimoji="1" lang="ja-JP" altLang="en-US"/>
          </a:p>
        </p:txBody>
      </p:sp>
    </p:spTree>
    <p:extLst>
      <p:ext uri="{BB962C8B-B14F-4D97-AF65-F5344CB8AC3E}">
        <p14:creationId xmlns:p14="http://schemas.microsoft.com/office/powerpoint/2010/main" val="15596868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取引形態の現在と</a:t>
            </a:r>
            <a:r>
              <a:rPr kumimoji="1" lang="en-US" altLang="ja-JP" dirty="0"/>
              <a:t>5</a:t>
            </a:r>
            <a:r>
              <a:rPr kumimoji="1" lang="ja-JP" altLang="en-US" dirty="0"/>
              <a:t>年後について、産業構造の位置づけ別に比較したところ、サービス提供企業では、現在、</a:t>
            </a:r>
            <a:r>
              <a:rPr kumimoji="1" lang="en-US" altLang="ja-JP" dirty="0"/>
              <a:t>5</a:t>
            </a:r>
            <a:r>
              <a:rPr kumimoji="1" lang="ja-JP" altLang="en-US" dirty="0"/>
              <a:t>年後とも「サービス提供型」の割合が高く、</a:t>
            </a:r>
            <a:r>
              <a:rPr kumimoji="1" lang="en-US" altLang="ja-JP" dirty="0"/>
              <a:t>5</a:t>
            </a:r>
            <a:r>
              <a:rPr kumimoji="1" lang="ja-JP" altLang="en-US" dirty="0"/>
              <a:t>年後は現在の「サービス提供型」が減少した分、「プロダクト・サービスがほぼ半々」が増加している。他の位置づけは、全体を大勝したものと同様の傾向がみられる。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60</a:t>
            </a:fld>
            <a:endParaRPr kumimoji="1" lang="ja-JP" altLang="en-US"/>
          </a:p>
        </p:txBody>
      </p:sp>
    </p:spTree>
    <p:extLst>
      <p:ext uri="{BB962C8B-B14F-4D97-AF65-F5344CB8AC3E}">
        <p14:creationId xmlns:p14="http://schemas.microsoft.com/office/powerpoint/2010/main" val="1866677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形態の現在について、従業員数別に比較したところ、すべての区分で「プロダクト提供型の事業が中心」、「どちらかというとプロダクト提供型の事業が多い」の回答が多い傾向がみられる。一方、事業形態の</a:t>
            </a:r>
            <a:r>
              <a:rPr kumimoji="1" lang="en-US" altLang="ja-JP" dirty="0"/>
              <a:t>5</a:t>
            </a:r>
            <a:r>
              <a:rPr kumimoji="1" lang="ja-JP" altLang="en-US" dirty="0"/>
              <a:t>年後については、すべての区分で「プロダクト提供型とサービス提供型ほぼ半々」の回答の割合が、現在よりも増加している。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61</a:t>
            </a:fld>
            <a:endParaRPr kumimoji="1" lang="ja-JP" altLang="en-US"/>
          </a:p>
        </p:txBody>
      </p:sp>
    </p:spTree>
    <p:extLst>
      <p:ext uri="{BB962C8B-B14F-4D97-AF65-F5344CB8AC3E}">
        <p14:creationId xmlns:p14="http://schemas.microsoft.com/office/powerpoint/2010/main" val="38646862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事業形態の現在について、地域別に比較したところ、すべての地域で「プロダクト提供型の事業が中心」、「どちらかというとプロダクト提供型の事業が多い」の回答が多い。一方、事業形態の</a:t>
            </a:r>
            <a:r>
              <a:rPr kumimoji="1" lang="en-US" altLang="ja-JP" dirty="0"/>
              <a:t>5</a:t>
            </a:r>
            <a:r>
              <a:rPr kumimoji="1" lang="ja-JP" altLang="en-US" dirty="0"/>
              <a:t>年後については、すべての地域で「プロダクト提供型とサービス提供型ほぼ半々」の回答の割合が増えている。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62</a:t>
            </a:fld>
            <a:endParaRPr kumimoji="1" lang="ja-JP" altLang="en-US"/>
          </a:p>
        </p:txBody>
      </p:sp>
    </p:spTree>
    <p:extLst>
      <p:ext uri="{BB962C8B-B14F-4D97-AF65-F5344CB8AC3E}">
        <p14:creationId xmlns:p14="http://schemas.microsoft.com/office/powerpoint/2010/main" val="22333070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形態の現在について、事業分野別に比較したところ、工場／プラントが「プロダクト提供型の事業が中心」の割合が最も高く、金融／保険／不動産では「サービス提供型の事業が中心」の割合が最も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63</a:t>
            </a:fld>
            <a:endParaRPr kumimoji="1" lang="ja-JP" altLang="en-US"/>
          </a:p>
        </p:txBody>
      </p:sp>
    </p:spTree>
    <p:extLst>
      <p:ext uri="{BB962C8B-B14F-4D97-AF65-F5344CB8AC3E}">
        <p14:creationId xmlns:p14="http://schemas.microsoft.com/office/powerpoint/2010/main" val="10890110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事業形態の</a:t>
            </a:r>
            <a:r>
              <a:rPr kumimoji="1" lang="en-US" altLang="ja-JP" dirty="0"/>
              <a:t>5</a:t>
            </a:r>
            <a:r>
              <a:rPr kumimoji="1" lang="ja-JP" altLang="en-US" dirty="0"/>
              <a:t>年後について、事業分野別に比較したところ、全体的に「プロダクト提供型の事業が中心」の割合が減少傾向にあり、「プロダクト提供型とサービス提供型ほぼ半々」は増加している。また、金融／保険／不動産では「サービス提供型の事業が中心」の割合が顕著に減少しており、逆に「プロダクト提供型とサービス提供型ほぼ半々」が増加し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64</a:t>
            </a:fld>
            <a:endParaRPr kumimoji="1" lang="ja-JP" altLang="en-US" dirty="0"/>
          </a:p>
        </p:txBody>
      </p:sp>
    </p:spTree>
    <p:extLst>
      <p:ext uri="{BB962C8B-B14F-4D97-AF65-F5344CB8AC3E}">
        <p14:creationId xmlns:p14="http://schemas.microsoft.com/office/powerpoint/2010/main" val="7301630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事業形態の現在・</a:t>
            </a:r>
            <a:r>
              <a:rPr kumimoji="1" lang="en-US" altLang="ja-JP" dirty="0"/>
              <a:t>5</a:t>
            </a:r>
            <a:r>
              <a:rPr kumimoji="1" lang="ja-JP" altLang="en-US" dirty="0"/>
              <a:t>年後について、製品・サービス提供先別に比較したところ、</a:t>
            </a:r>
            <a:r>
              <a:rPr kumimoji="1" lang="en-US" altLang="ja-JP" dirty="0"/>
              <a:t>B2C</a:t>
            </a:r>
            <a:r>
              <a:rPr kumimoji="1" lang="ja-JP" altLang="en-US" dirty="0"/>
              <a:t>中心と</a:t>
            </a:r>
            <a:r>
              <a:rPr kumimoji="1" lang="en-US" altLang="ja-JP" dirty="0"/>
              <a:t>B2B</a:t>
            </a:r>
            <a:r>
              <a:rPr kumimoji="1" lang="ja-JP" altLang="en-US" dirty="0"/>
              <a:t>中心の</a:t>
            </a:r>
            <a:r>
              <a:rPr kumimoji="1" lang="en-US" altLang="ja-JP" dirty="0"/>
              <a:t>5</a:t>
            </a:r>
            <a:r>
              <a:rPr kumimoji="1" lang="ja-JP" altLang="en-US" dirty="0"/>
              <a:t>年後は、「プロダクト提供型の事業が中心」が減少し、「プロダクト提供型とサービス提供型ほぼ半々」が増加するハイブリッドな事業形態となっているものの、</a:t>
            </a:r>
            <a:r>
              <a:rPr kumimoji="1" lang="en-US" altLang="ja-JP" dirty="0"/>
              <a:t>B2C</a:t>
            </a:r>
            <a:r>
              <a:rPr kumimoji="1" lang="ja-JP" altLang="en-US" dirty="0"/>
              <a:t>、</a:t>
            </a:r>
            <a:r>
              <a:rPr kumimoji="1" lang="en-US" altLang="ja-JP" dirty="0"/>
              <a:t>B2B</a:t>
            </a:r>
            <a:r>
              <a:rPr kumimoji="1" lang="ja-JP" altLang="en-US" dirty="0"/>
              <a:t>が半々はそれほどの変化はない。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65</a:t>
            </a:fld>
            <a:endParaRPr kumimoji="1" lang="ja-JP" altLang="en-US" dirty="0"/>
          </a:p>
        </p:txBody>
      </p:sp>
    </p:spTree>
    <p:extLst>
      <p:ext uri="{BB962C8B-B14F-4D97-AF65-F5344CB8AC3E}">
        <p14:creationId xmlns:p14="http://schemas.microsoft.com/office/powerpoint/2010/main" val="32284678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事業形態の現在・</a:t>
            </a:r>
            <a:r>
              <a:rPr kumimoji="1" lang="en-US" altLang="ja-JP" dirty="0"/>
              <a:t>5</a:t>
            </a:r>
            <a:r>
              <a:rPr kumimoji="1" lang="ja-JP" altLang="en-US" dirty="0"/>
              <a:t>年後について、設立年別に比較したところ、すべての区分で</a:t>
            </a:r>
            <a:r>
              <a:rPr kumimoji="1" lang="en-US" altLang="ja-JP" dirty="0"/>
              <a:t>5</a:t>
            </a:r>
            <a:r>
              <a:rPr kumimoji="1" lang="ja-JP" altLang="en-US" dirty="0"/>
              <a:t>年後は「プロダクト提供型の事業が中心」が減少し、「プロダクト提供型とサービス提供型ほぼ半々」が増加する傾向であり、</a:t>
            </a:r>
            <a:r>
              <a:rPr kumimoji="1" lang="en-US" altLang="ja-JP" dirty="0"/>
              <a:t>2001</a:t>
            </a:r>
            <a:r>
              <a:rPr kumimoji="1" lang="ja-JP" altLang="en-US" dirty="0"/>
              <a:t>年～が</a:t>
            </a:r>
            <a:r>
              <a:rPr kumimoji="1" lang="en-US" altLang="ja-JP" dirty="0"/>
              <a:t>16</a:t>
            </a:r>
            <a:r>
              <a:rPr kumimoji="1" lang="ja-JP" altLang="en-US" dirty="0"/>
              <a:t>％、次に～</a:t>
            </a:r>
            <a:r>
              <a:rPr kumimoji="1" lang="en-US" altLang="ja-JP" dirty="0"/>
              <a:t>1980</a:t>
            </a:r>
            <a:r>
              <a:rPr kumimoji="1" lang="ja-JP" altLang="en-US" dirty="0"/>
              <a:t>年が</a:t>
            </a:r>
            <a:r>
              <a:rPr kumimoji="1" lang="en-US" altLang="ja-JP" dirty="0"/>
              <a:t>14</a:t>
            </a:r>
            <a:r>
              <a:rPr kumimoji="1" lang="ja-JP" altLang="en-US" dirty="0"/>
              <a:t>％とふたこぶとなっている。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66</a:t>
            </a:fld>
            <a:endParaRPr kumimoji="1" lang="ja-JP" altLang="en-US" dirty="0"/>
          </a:p>
        </p:txBody>
      </p:sp>
    </p:spTree>
    <p:extLst>
      <p:ext uri="{BB962C8B-B14F-4D97-AF65-F5344CB8AC3E}">
        <p14:creationId xmlns:p14="http://schemas.microsoft.com/office/powerpoint/2010/main" val="25379182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製品・サービスの提供先について、現在と</a:t>
            </a:r>
            <a:r>
              <a:rPr kumimoji="1" lang="en-US" altLang="ja-JP" dirty="0"/>
              <a:t>5</a:t>
            </a:r>
            <a:r>
              <a:rPr kumimoji="1" lang="ja-JP" altLang="en-US" dirty="0"/>
              <a:t>年後を比較すると「ビジネスユーザへの提供（</a:t>
            </a:r>
            <a:r>
              <a:rPr kumimoji="1" lang="en-US" altLang="ja-JP" dirty="0"/>
              <a:t>B2B</a:t>
            </a:r>
            <a:r>
              <a:rPr kumimoji="1" lang="ja-JP" altLang="en-US" dirty="0"/>
              <a:t>）が中心」の割合が減少し、「エンドユーザ（</a:t>
            </a:r>
            <a:r>
              <a:rPr kumimoji="1" lang="en-US" altLang="ja-JP" dirty="0"/>
              <a:t>B2C)</a:t>
            </a:r>
            <a:r>
              <a:rPr kumimoji="1" lang="ja-JP" altLang="en-US" dirty="0"/>
              <a:t>・ビジネスユーザ（</a:t>
            </a:r>
            <a:r>
              <a:rPr kumimoji="1" lang="en-US" altLang="ja-JP" dirty="0"/>
              <a:t>B2B)</a:t>
            </a:r>
            <a:r>
              <a:rPr kumimoji="1" lang="ja-JP" altLang="en-US" dirty="0"/>
              <a:t>ほぼ半々」が増加する傾向にある。また、「エンドユーザへの提供（</a:t>
            </a:r>
            <a:r>
              <a:rPr kumimoji="1" lang="en-US" altLang="ja-JP" dirty="0"/>
              <a:t>B2C)</a:t>
            </a:r>
            <a:r>
              <a:rPr kumimoji="1" lang="ja-JP" altLang="en-US" dirty="0"/>
              <a:t>」は変化がない。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67</a:t>
            </a:fld>
            <a:endParaRPr kumimoji="1" lang="ja-JP" altLang="en-US" dirty="0"/>
          </a:p>
        </p:txBody>
      </p:sp>
    </p:spTree>
    <p:extLst>
      <p:ext uri="{BB962C8B-B14F-4D97-AF65-F5344CB8AC3E}">
        <p14:creationId xmlns:p14="http://schemas.microsoft.com/office/powerpoint/2010/main" val="29766318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製品・サービスの提供先の現在・</a:t>
            </a:r>
            <a:r>
              <a:rPr kumimoji="1" lang="en-US" altLang="ja-JP" dirty="0"/>
              <a:t>5</a:t>
            </a:r>
            <a:r>
              <a:rPr kumimoji="1" lang="ja-JP" altLang="en-US" dirty="0"/>
              <a:t>年後について、産業構造の位置づけ別に比較したところ、全体と同様の傾向で「</a:t>
            </a:r>
            <a:r>
              <a:rPr kumimoji="1" lang="en-US" altLang="ja-JP" dirty="0"/>
              <a:t>B2B</a:t>
            </a:r>
            <a:r>
              <a:rPr kumimoji="1" lang="ja-JP" altLang="en-US" dirty="0"/>
              <a:t>が中心」が減少し、「</a:t>
            </a:r>
            <a:r>
              <a:rPr kumimoji="1" lang="en-US" altLang="ja-JP" dirty="0"/>
              <a:t>B2C</a:t>
            </a:r>
            <a:r>
              <a:rPr kumimoji="1" lang="ja-JP" altLang="en-US" dirty="0"/>
              <a:t>と</a:t>
            </a:r>
            <a:r>
              <a:rPr kumimoji="1" lang="en-US" altLang="ja-JP" dirty="0"/>
              <a:t>B2B</a:t>
            </a:r>
            <a:r>
              <a:rPr kumimoji="1" lang="ja-JP" altLang="en-US" dirty="0"/>
              <a:t>ほぼ半々」が増加する傾向であり、サービス提供企業とサブシステム提供企業でその傾向は顕著である。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68</a:t>
            </a:fld>
            <a:endParaRPr kumimoji="1" lang="ja-JP" altLang="en-US" dirty="0"/>
          </a:p>
        </p:txBody>
      </p:sp>
    </p:spTree>
    <p:extLst>
      <p:ext uri="{BB962C8B-B14F-4D97-AF65-F5344CB8AC3E}">
        <p14:creationId xmlns:p14="http://schemas.microsoft.com/office/powerpoint/2010/main" val="2501295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pPr marL="0" marR="0" lvl="0" indent="0" algn="l" defTabSz="971913" rtl="0" eaLnBrk="1" fontAlgn="auto" latinLnBrk="0" hangingPunct="1">
              <a:lnSpc>
                <a:spcPct val="100000"/>
              </a:lnSpc>
              <a:spcBef>
                <a:spcPts val="0"/>
              </a:spcBef>
              <a:spcAft>
                <a:spcPts val="0"/>
              </a:spcAft>
              <a:buClrTx/>
              <a:buSzTx/>
              <a:buFontTx/>
              <a:buNone/>
              <a:tabLst/>
              <a:defRPr/>
            </a:pPr>
            <a:r>
              <a:rPr lang="ja-JP"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組込み</a:t>
            </a:r>
            <a:r>
              <a:rPr lang="en-US"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/IoT</a:t>
            </a:r>
            <a:r>
              <a:rPr lang="ja-JP"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産業における製品・サービスの拠点（サプライチェーン）は、国内を拠点とするところがほとんどで、企画、開発、生産と海外に拠点を移しているが、その割合は少ない。</a:t>
            </a:r>
            <a:r>
              <a:rPr lang="ja-JP" altLang="en-US" sz="1800" kern="0" dirty="0">
                <a:effectLst/>
                <a:latin typeface="Century" panose="02040604050505020304" pitchFamily="18" charset="0"/>
                <a:ea typeface="Meiryo UI" panose="020B0604030504040204" pitchFamily="50" charset="-128"/>
                <a:cs typeface="ＭＳ Ｐゴシック" panose="020B0600070205080204" pitchFamily="50" charset="-128"/>
              </a:rPr>
              <a:t>また、</a:t>
            </a:r>
            <a:r>
              <a:rPr lang="en-US"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5</a:t>
            </a:r>
            <a:r>
              <a:rPr lang="ja-JP"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年後では、その比率はいずれも</a:t>
            </a:r>
            <a:r>
              <a:rPr lang="en-US"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10</a:t>
            </a:r>
            <a:r>
              <a:rPr lang="ja-JP"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％程度は海外にシフトする傾向にあ</a:t>
            </a:r>
            <a:r>
              <a:rPr lang="ja-JP" altLang="en-US" sz="1800" kern="0" dirty="0">
                <a:effectLst/>
                <a:latin typeface="Century" panose="02040604050505020304" pitchFamily="18" charset="0"/>
                <a:ea typeface="Meiryo UI" panose="020B0604030504040204" pitchFamily="50" charset="-128"/>
                <a:cs typeface="ＭＳ Ｐゴシック" panose="020B0600070205080204" pitchFamily="50" charset="-128"/>
              </a:rPr>
              <a:t>る</a:t>
            </a:r>
            <a:r>
              <a:rPr lang="ja-JP"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が、調査時期が円安</a:t>
            </a:r>
            <a:r>
              <a:rPr lang="ja-JP" altLang="en-US" sz="1800" kern="0" dirty="0">
                <a:effectLst/>
                <a:latin typeface="Century" panose="02040604050505020304" pitchFamily="18" charset="0"/>
                <a:ea typeface="Meiryo UI" panose="020B0604030504040204" pitchFamily="50" charset="-128"/>
                <a:cs typeface="ＭＳ Ｐゴシック" panose="020B0600070205080204" pitchFamily="50" charset="-128"/>
              </a:rPr>
              <a:t>であった</a:t>
            </a:r>
            <a:r>
              <a:rPr lang="ja-JP"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状況を踏まえると、国内中心ではあるが</a:t>
            </a:r>
            <a:r>
              <a:rPr lang="ja-JP" altLang="en-US" sz="1800" kern="0" dirty="0">
                <a:effectLst/>
                <a:latin typeface="Century" panose="02040604050505020304" pitchFamily="18" charset="0"/>
                <a:ea typeface="Meiryo UI" panose="020B0604030504040204" pitchFamily="50" charset="-128"/>
                <a:cs typeface="ＭＳ Ｐゴシック" panose="020B0600070205080204" pitchFamily="50" charset="-128"/>
              </a:rPr>
              <a:t>海外</a:t>
            </a:r>
            <a:r>
              <a:rPr lang="ja-JP"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拠点を意識していることがうかがえ</a:t>
            </a:r>
            <a:r>
              <a:rPr lang="ja-JP" altLang="en-US" sz="1800" kern="0" dirty="0">
                <a:effectLst/>
                <a:latin typeface="Century" panose="02040604050505020304" pitchFamily="18" charset="0"/>
                <a:ea typeface="Meiryo UI" panose="020B0604030504040204" pitchFamily="50" charset="-128"/>
                <a:cs typeface="ＭＳ Ｐゴシック" panose="020B0600070205080204" pitchFamily="50" charset="-128"/>
              </a:rPr>
              <a:t>る</a:t>
            </a:r>
            <a:r>
              <a:rPr lang="ja-JP" altLang="ja-JP" sz="1800" kern="0" dirty="0">
                <a:effectLst/>
                <a:latin typeface="Century" panose="02040604050505020304" pitchFamily="18" charset="0"/>
                <a:ea typeface="Meiryo UI" panose="020B0604030504040204" pitchFamily="50" charset="-128"/>
                <a:cs typeface="ＭＳ Ｐゴシック" panose="020B0600070205080204" pitchFamily="50" charset="-128"/>
              </a:rPr>
              <a:t>。</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69</a:t>
            </a:fld>
            <a:endParaRPr kumimoji="1" lang="ja-JP" altLang="en-US" dirty="0"/>
          </a:p>
        </p:txBody>
      </p:sp>
    </p:spTree>
    <p:extLst>
      <p:ext uri="{BB962C8B-B14F-4D97-AF65-F5344CB8AC3E}">
        <p14:creationId xmlns:p14="http://schemas.microsoft.com/office/powerpoint/2010/main" val="2917755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a:t>
            </a:fld>
            <a:endParaRPr kumimoji="1" lang="ja-JP" altLang="en-US" dirty="0"/>
          </a:p>
        </p:txBody>
      </p:sp>
    </p:spTree>
    <p:extLst>
      <p:ext uri="{BB962C8B-B14F-4D97-AF65-F5344CB8AC3E}">
        <p14:creationId xmlns:p14="http://schemas.microsoft.com/office/powerpoint/2010/main" val="9392190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製品・サービスの拠点</a:t>
            </a:r>
            <a:r>
              <a:rPr kumimoji="1" lang="en-US" altLang="ja-JP" dirty="0"/>
              <a:t>‐</a:t>
            </a:r>
            <a:r>
              <a:rPr kumimoji="1" lang="ja-JP" altLang="en-US" dirty="0"/>
              <a:t>企画の現在・</a:t>
            </a:r>
            <a:r>
              <a:rPr kumimoji="1" lang="en-US" altLang="ja-JP" dirty="0"/>
              <a:t>5</a:t>
            </a:r>
            <a:r>
              <a:rPr kumimoji="1" lang="ja-JP" altLang="en-US" dirty="0"/>
              <a:t>年後について、産業構造の位置づけ別に比較したところ、サービス提供企業は、現在・</a:t>
            </a:r>
            <a:r>
              <a:rPr kumimoji="1" lang="en-US" altLang="ja-JP" dirty="0"/>
              <a:t>5</a:t>
            </a:r>
            <a:r>
              <a:rPr kumimoji="1" lang="ja-JP" altLang="en-US" dirty="0"/>
              <a:t>年後ともに、「ほとんど国内」の割合が高い。また、すべての位置づけにおいて</a:t>
            </a:r>
            <a:r>
              <a:rPr kumimoji="1" lang="en-US" altLang="ja-JP" dirty="0"/>
              <a:t>5</a:t>
            </a:r>
            <a:r>
              <a:rPr kumimoji="1" lang="ja-JP" altLang="en-US" dirty="0"/>
              <a:t>年後は「ほとんど国内」の割合が減少する傾向がみられる。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70</a:t>
            </a:fld>
            <a:endParaRPr kumimoji="1" lang="ja-JP" altLang="en-US" dirty="0"/>
          </a:p>
        </p:txBody>
      </p:sp>
    </p:spTree>
    <p:extLst>
      <p:ext uri="{BB962C8B-B14F-4D97-AF65-F5344CB8AC3E}">
        <p14:creationId xmlns:p14="http://schemas.microsoft.com/office/powerpoint/2010/main" val="1165539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製品・サービスの拠点（開発）の現在・</a:t>
            </a:r>
            <a:r>
              <a:rPr kumimoji="1" lang="en-US" altLang="ja-JP" dirty="0"/>
              <a:t>5</a:t>
            </a:r>
            <a:r>
              <a:rPr kumimoji="1" lang="ja-JP" altLang="en-US" dirty="0"/>
              <a:t>年後について、産業構造の位置づけ別に比較したところ、サービス提供企業は、現在・</a:t>
            </a:r>
            <a:r>
              <a:rPr kumimoji="1" lang="en-US" altLang="ja-JP" dirty="0"/>
              <a:t>5</a:t>
            </a:r>
            <a:r>
              <a:rPr kumimoji="1" lang="ja-JP" altLang="en-US" dirty="0"/>
              <a:t>年後とも、「ほとんど国内」の割合が高い。また、すべての位置づけにおいて、</a:t>
            </a:r>
            <a:r>
              <a:rPr kumimoji="1" lang="en-US" altLang="ja-JP" dirty="0"/>
              <a:t>5</a:t>
            </a:r>
            <a:r>
              <a:rPr kumimoji="1" lang="ja-JP" altLang="en-US" dirty="0"/>
              <a:t>年後は「ほとんど国内」の割合が減少する傾向にある。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71</a:t>
            </a:fld>
            <a:endParaRPr kumimoji="1" lang="ja-JP" altLang="en-US" dirty="0"/>
          </a:p>
        </p:txBody>
      </p:sp>
    </p:spTree>
    <p:extLst>
      <p:ext uri="{BB962C8B-B14F-4D97-AF65-F5344CB8AC3E}">
        <p14:creationId xmlns:p14="http://schemas.microsoft.com/office/powerpoint/2010/main" val="33486761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製品・サービスの拠点（生産）の現在・</a:t>
            </a:r>
            <a:r>
              <a:rPr kumimoji="1" lang="en-US" altLang="ja-JP" dirty="0"/>
              <a:t>5</a:t>
            </a:r>
            <a:r>
              <a:rPr kumimoji="1" lang="ja-JP" altLang="en-US" dirty="0"/>
              <a:t>年後について、産業構造の位置づけ別に比較したところ、サービス提供企業は現在・</a:t>
            </a:r>
            <a:r>
              <a:rPr kumimoji="1" lang="en-US" altLang="ja-JP" dirty="0"/>
              <a:t>5</a:t>
            </a:r>
            <a:r>
              <a:rPr kumimoji="1" lang="ja-JP" altLang="en-US" dirty="0"/>
              <a:t>年後とも、「ほとんど国内」の割合が高い。また、すべての位置づけにおいて</a:t>
            </a:r>
            <a:r>
              <a:rPr kumimoji="1" lang="en-US" altLang="ja-JP" dirty="0"/>
              <a:t>5</a:t>
            </a:r>
            <a:r>
              <a:rPr kumimoji="1" lang="ja-JP" altLang="en-US" dirty="0"/>
              <a:t>年後は「ほとんど国内」の割合が減少する傾向がみられる。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72</a:t>
            </a:fld>
            <a:endParaRPr kumimoji="1" lang="ja-JP" altLang="en-US" dirty="0"/>
          </a:p>
        </p:txBody>
      </p:sp>
    </p:spTree>
    <p:extLst>
      <p:ext uri="{BB962C8B-B14F-4D97-AF65-F5344CB8AC3E}">
        <p14:creationId xmlns:p14="http://schemas.microsoft.com/office/powerpoint/2010/main" val="26163427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73</a:t>
            </a:fld>
            <a:endParaRPr kumimoji="1" lang="ja-JP" altLang="en-US" dirty="0"/>
          </a:p>
        </p:txBody>
      </p:sp>
    </p:spTree>
    <p:extLst>
      <p:ext uri="{BB962C8B-B14F-4D97-AF65-F5344CB8AC3E}">
        <p14:creationId xmlns:p14="http://schemas.microsoft.com/office/powerpoint/2010/main" val="35785358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（デジタルトランスフォーメーション）の動きによる事業への影響等について、</a:t>
            </a:r>
            <a:r>
              <a:rPr kumimoji="1" lang="en-US" altLang="ja-JP" dirty="0"/>
              <a:t>DX</a:t>
            </a:r>
            <a:r>
              <a:rPr kumimoji="1" lang="ja-JP" altLang="en-US" dirty="0"/>
              <a:t>全般と製造分野向け</a:t>
            </a:r>
            <a:r>
              <a:rPr kumimoji="1" lang="en-US" altLang="ja-JP" dirty="0"/>
              <a:t>DX</a:t>
            </a:r>
            <a:r>
              <a:rPr kumimoji="1" lang="ja-JP" altLang="en-US" dirty="0"/>
              <a:t>を比較すると、</a:t>
            </a:r>
            <a:r>
              <a:rPr kumimoji="1" lang="en-US" altLang="ja-JP" dirty="0"/>
              <a:t>DX</a:t>
            </a:r>
            <a:r>
              <a:rPr kumimoji="1" lang="ja-JP" altLang="en-US" dirty="0"/>
              <a:t>全般では影響があるとした企業は</a:t>
            </a:r>
            <a:r>
              <a:rPr kumimoji="1" lang="en-US" altLang="ja-JP" dirty="0"/>
              <a:t>80</a:t>
            </a:r>
            <a:r>
              <a:rPr kumimoji="1" lang="ja-JP" altLang="en-US" dirty="0"/>
              <a:t>％以上あるが、製造分野向け</a:t>
            </a:r>
            <a:r>
              <a:rPr kumimoji="1" lang="en-US" altLang="ja-JP" dirty="0"/>
              <a:t>DX</a:t>
            </a:r>
            <a:r>
              <a:rPr kumimoji="1" lang="ja-JP" altLang="en-US" dirty="0"/>
              <a:t>では</a:t>
            </a:r>
            <a:r>
              <a:rPr kumimoji="1" lang="en-US" altLang="ja-JP" dirty="0"/>
              <a:t>70</a:t>
            </a:r>
            <a:r>
              <a:rPr kumimoji="1" lang="ja-JP" altLang="en-US" dirty="0"/>
              <a:t>％にとどまっている。</a:t>
            </a:r>
            <a:endParaRPr kumimoji="1" lang="en-US" altLang="ja-JP" dirty="0"/>
          </a:p>
          <a:p>
            <a:pPr marL="0" marR="0" lvl="0" indent="0" algn="l" defTabSz="971913" rtl="0" eaLnBrk="1" fontAlgn="auto" latinLnBrk="0" hangingPunct="1">
              <a:lnSpc>
                <a:spcPct val="100000"/>
              </a:lnSpc>
              <a:spcBef>
                <a:spcPts val="0"/>
              </a:spcBef>
              <a:spcAft>
                <a:spcPts val="0"/>
              </a:spcAft>
              <a:buClrTx/>
              <a:buSzTx/>
              <a:buFontTx/>
              <a:buNone/>
              <a:tabLst/>
              <a:defRPr/>
            </a:pPr>
            <a:r>
              <a:rPr kumimoji="1" lang="ja-JP" altLang="en-US" dirty="0"/>
              <a:t>次に</a:t>
            </a:r>
            <a:r>
              <a:rPr kumimoji="1" lang="en-US" altLang="ja-JP" dirty="0"/>
              <a:t>DX</a:t>
            </a:r>
            <a:r>
              <a:rPr kumimoji="1" lang="ja-JP" altLang="en-US" dirty="0"/>
              <a:t>の動きによる</a:t>
            </a:r>
            <a:r>
              <a:rPr kumimoji="1" lang="en-US" altLang="ja-JP" dirty="0"/>
              <a:t>DX</a:t>
            </a:r>
            <a:r>
              <a:rPr kumimoji="1" lang="ja-JP" altLang="en-US" dirty="0"/>
              <a:t>の必要性について、</a:t>
            </a:r>
            <a:r>
              <a:rPr kumimoji="1" lang="en-US" altLang="ja-JP" dirty="0"/>
              <a:t>DX</a:t>
            </a:r>
            <a:r>
              <a:rPr kumimoji="1" lang="ja-JP" altLang="en-US" dirty="0"/>
              <a:t>全般と製造分野向け</a:t>
            </a:r>
            <a:r>
              <a:rPr kumimoji="1" lang="en-US" altLang="ja-JP" dirty="0"/>
              <a:t>DX</a:t>
            </a:r>
            <a:r>
              <a:rPr kumimoji="1" lang="ja-JP" altLang="en-US" dirty="0"/>
              <a:t>を比較すると、</a:t>
            </a:r>
            <a:r>
              <a:rPr kumimoji="1" lang="en-US" altLang="ja-JP" dirty="0"/>
              <a:t>DX</a:t>
            </a:r>
            <a:r>
              <a:rPr kumimoji="1" lang="ja-JP" altLang="en-US" dirty="0"/>
              <a:t>全般、製造分野向けともに必要性のほうが強く感じている傾向にあり、事業への影響よりも高くなっている。</a:t>
            </a:r>
            <a:endParaRPr kumimoji="1" lang="en-US" altLang="ja-JP" dirty="0"/>
          </a:p>
          <a:p>
            <a:pPr marL="0" marR="0" lvl="0" indent="0" algn="l" defTabSz="971913" rtl="0" eaLnBrk="1" fontAlgn="auto" latinLnBrk="0" hangingPunct="1">
              <a:lnSpc>
                <a:spcPct val="100000"/>
              </a:lnSpc>
              <a:spcBef>
                <a:spcPts val="0"/>
              </a:spcBef>
              <a:spcAft>
                <a:spcPts val="0"/>
              </a:spcAft>
              <a:buClrTx/>
              <a:buSzTx/>
              <a:buFontTx/>
              <a:buNone/>
              <a:tabLst/>
              <a:defRPr/>
            </a:pPr>
            <a:r>
              <a:rPr kumimoji="1" lang="en-US" altLang="ja-JP" dirty="0"/>
              <a:t>DX</a:t>
            </a:r>
            <a:r>
              <a:rPr kumimoji="1" lang="ja-JP" altLang="en-US" dirty="0"/>
              <a:t>の動きによる</a:t>
            </a:r>
            <a:r>
              <a:rPr kumimoji="1" lang="en-US" altLang="ja-JP" dirty="0"/>
              <a:t>DX</a:t>
            </a:r>
            <a:r>
              <a:rPr kumimoji="1" lang="ja-JP" altLang="en-US" dirty="0"/>
              <a:t>の取り組み状況について、</a:t>
            </a:r>
            <a:r>
              <a:rPr kumimoji="1" lang="en-US" altLang="ja-JP" dirty="0"/>
              <a:t>DX</a:t>
            </a:r>
            <a:r>
              <a:rPr kumimoji="1" lang="ja-JP" altLang="en-US" dirty="0"/>
              <a:t>全般と製造分野向け</a:t>
            </a:r>
            <a:r>
              <a:rPr kumimoji="1" lang="en-US" altLang="ja-JP" dirty="0"/>
              <a:t>DX</a:t>
            </a:r>
            <a:r>
              <a:rPr kumimoji="1" lang="ja-JP" altLang="en-US" dirty="0"/>
              <a:t>を比較すると、製造分野向け</a:t>
            </a:r>
            <a:r>
              <a:rPr kumimoji="1" lang="en-US" altLang="ja-JP" dirty="0"/>
              <a:t>DX</a:t>
            </a:r>
            <a:r>
              <a:rPr kumimoji="1" lang="ja-JP" altLang="en-US" dirty="0"/>
              <a:t>では「取り組んでいない」の割合が高い。</a:t>
            </a:r>
            <a:endParaRPr kumimoji="1" lang="en-US" altLang="ja-JP" dirty="0"/>
          </a:p>
          <a:p>
            <a:pPr marL="0" marR="0" lvl="0" indent="0" algn="l" defTabSz="971913" rtl="0" eaLnBrk="1" fontAlgn="auto" latinLnBrk="0" hangingPunct="1">
              <a:lnSpc>
                <a:spcPct val="100000"/>
              </a:lnSpc>
              <a:spcBef>
                <a:spcPts val="0"/>
              </a:spcBef>
              <a:spcAft>
                <a:spcPts val="0"/>
              </a:spcAft>
              <a:buClrTx/>
              <a:buSzTx/>
              <a:buFontTx/>
              <a:buNone/>
              <a:tabLst/>
              <a:defRPr/>
            </a:pPr>
            <a:r>
              <a:rPr kumimoji="1" lang="ja-JP" altLang="en-US" dirty="0"/>
              <a:t>なお、</a:t>
            </a:r>
            <a:r>
              <a:rPr kumimoji="1" lang="en-US" altLang="ja-JP" dirty="0"/>
              <a:t>DX</a:t>
            </a:r>
            <a:r>
              <a:rPr kumimoji="1" lang="ja-JP" altLang="en-US" dirty="0"/>
              <a:t>の取り組み状況でクロス分析をする際、</a:t>
            </a:r>
            <a:r>
              <a:rPr kumimoji="1" lang="en-US" altLang="ja-JP" dirty="0"/>
              <a:t>DX</a:t>
            </a:r>
            <a:r>
              <a:rPr kumimoji="1" lang="ja-JP" altLang="en-US" dirty="0"/>
              <a:t>に取り組んでいる企業として、「非常に活発」、「活発」、「あまり活発ではない」と回答した企業を対象である。</a:t>
            </a:r>
          </a:p>
          <a:p>
            <a:pPr marL="0" marR="0" lvl="0" indent="0" algn="l" defTabSz="971913"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74</a:t>
            </a:fld>
            <a:endParaRPr kumimoji="1" lang="ja-JP" altLang="en-US" dirty="0"/>
          </a:p>
        </p:txBody>
      </p:sp>
    </p:spTree>
    <p:extLst>
      <p:ext uri="{BB962C8B-B14F-4D97-AF65-F5344CB8AC3E}">
        <p14:creationId xmlns:p14="http://schemas.microsoft.com/office/powerpoint/2010/main" val="34196906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 </a:t>
            </a:r>
            <a:r>
              <a:rPr kumimoji="1" lang="ja-JP" altLang="en-US" dirty="0"/>
              <a:t>の動きによる事業への影響について、産業構造の位置づけ別に比較したところ、</a:t>
            </a:r>
            <a:r>
              <a:rPr kumimoji="1" lang="en-US" altLang="ja-JP" dirty="0"/>
              <a:t>DX</a:t>
            </a:r>
            <a:r>
              <a:rPr kumimoji="1" lang="ja-JP" altLang="en-US" dirty="0"/>
              <a:t>全般については、メーカー企業が多少大きくなっているものの全体的に大きな傾向の違いは見られない。また、</a:t>
            </a:r>
            <a:r>
              <a:rPr kumimoji="1" lang="en-US" altLang="ja-JP" dirty="0"/>
              <a:t>DX</a:t>
            </a:r>
            <a:r>
              <a:rPr kumimoji="1" lang="ja-JP" altLang="en-US" dirty="0"/>
              <a:t>全般と製造分野向け</a:t>
            </a:r>
            <a:r>
              <a:rPr kumimoji="1" lang="en-US" altLang="ja-JP" dirty="0"/>
              <a:t>DX</a:t>
            </a:r>
            <a:r>
              <a:rPr kumimoji="1" lang="ja-JP" altLang="en-US" dirty="0"/>
              <a:t>を比較すると</a:t>
            </a:r>
            <a:r>
              <a:rPr kumimoji="1" lang="en-US" altLang="ja-JP" dirty="0"/>
              <a:t>【</a:t>
            </a:r>
            <a:r>
              <a:rPr kumimoji="1" lang="ja-JP" altLang="en-US" dirty="0"/>
              <a:t>製造分野向け</a:t>
            </a:r>
            <a:r>
              <a:rPr kumimoji="1" lang="en-US" altLang="ja-JP" dirty="0"/>
              <a:t>DX</a:t>
            </a:r>
            <a:r>
              <a:rPr kumimoji="1" lang="ja-JP" altLang="en-US" dirty="0"/>
              <a:t>は、影響の度合いが低くなっており、サービス提供企業でその傾向が顕著である。</a:t>
            </a:r>
          </a:p>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75</a:t>
            </a:fld>
            <a:endParaRPr kumimoji="1" lang="ja-JP" altLang="en-US" dirty="0"/>
          </a:p>
        </p:txBody>
      </p:sp>
    </p:spTree>
    <p:extLst>
      <p:ext uri="{BB962C8B-B14F-4D97-AF65-F5344CB8AC3E}">
        <p14:creationId xmlns:p14="http://schemas.microsoft.com/office/powerpoint/2010/main" val="42816985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の必要性について、産業構造の位置づけ別に比較したところ、</a:t>
            </a:r>
            <a:r>
              <a:rPr kumimoji="1" lang="en-US" altLang="ja-JP" dirty="0"/>
              <a:t>DX</a:t>
            </a:r>
            <a:r>
              <a:rPr kumimoji="1" lang="ja-JP" altLang="en-US" dirty="0"/>
              <a:t>全般については、位置づけによる大きな傾向の違いは見られない。また、</a:t>
            </a:r>
            <a:r>
              <a:rPr kumimoji="1" lang="en-US" altLang="ja-JP" dirty="0"/>
              <a:t>DX</a:t>
            </a:r>
            <a:r>
              <a:rPr kumimoji="1" lang="ja-JP" altLang="en-US" dirty="0"/>
              <a:t>全般と製造分野向け</a:t>
            </a:r>
            <a:r>
              <a:rPr kumimoji="1" lang="en-US" altLang="ja-JP" dirty="0"/>
              <a:t>DX</a:t>
            </a:r>
            <a:r>
              <a:rPr kumimoji="1" lang="ja-JP" altLang="en-US" dirty="0"/>
              <a:t>を比較すると、製造分野向け</a:t>
            </a:r>
            <a:r>
              <a:rPr kumimoji="1" lang="en-US" altLang="ja-JP" dirty="0"/>
              <a:t>DX</a:t>
            </a:r>
            <a:r>
              <a:rPr kumimoji="1" lang="ja-JP" altLang="en-US" dirty="0"/>
              <a:t>は、</a:t>
            </a:r>
            <a:r>
              <a:rPr kumimoji="1" lang="en-US" altLang="ja-JP" dirty="0"/>
              <a:t>DX</a:t>
            </a:r>
            <a:r>
              <a:rPr kumimoji="1" lang="ja-JP" altLang="en-US" dirty="0"/>
              <a:t>全般で高かった割合が低下し、サービス提供企業でその傾向が顕著である。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76</a:t>
            </a:fld>
            <a:endParaRPr kumimoji="1" lang="ja-JP" altLang="en-US" dirty="0"/>
          </a:p>
        </p:txBody>
      </p:sp>
    </p:spTree>
    <p:extLst>
      <p:ext uri="{BB962C8B-B14F-4D97-AF65-F5344CB8AC3E}">
        <p14:creationId xmlns:p14="http://schemas.microsoft.com/office/powerpoint/2010/main" val="2031935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の取り組み状況について、産業構造の位置づけ別に比較したところ、</a:t>
            </a:r>
            <a:r>
              <a:rPr kumimoji="1" lang="en-US" altLang="ja-JP" dirty="0"/>
              <a:t>DX</a:t>
            </a:r>
            <a:r>
              <a:rPr kumimoji="1" lang="ja-JP" altLang="en-US" dirty="0"/>
              <a:t>全般、製造業向け</a:t>
            </a:r>
            <a:r>
              <a:rPr kumimoji="1" lang="en-US" altLang="ja-JP" dirty="0"/>
              <a:t>DX</a:t>
            </a:r>
            <a:r>
              <a:rPr kumimoji="1" lang="ja-JP" altLang="en-US" dirty="0"/>
              <a:t>ともに、メーカー企業で活発の割合がわずかながら高い。また、</a:t>
            </a:r>
            <a:r>
              <a:rPr kumimoji="1" lang="en-US" altLang="ja-JP" dirty="0"/>
              <a:t>DX</a:t>
            </a:r>
            <a:r>
              <a:rPr kumimoji="1" lang="ja-JP" altLang="en-US" dirty="0"/>
              <a:t>全般と製造分野向け</a:t>
            </a:r>
            <a:r>
              <a:rPr kumimoji="1" lang="en-US" altLang="ja-JP" dirty="0"/>
              <a:t>DX</a:t>
            </a:r>
            <a:r>
              <a:rPr kumimoji="1" lang="ja-JP" altLang="en-US" dirty="0"/>
              <a:t>を比較すると、製造分野向け</a:t>
            </a:r>
            <a:r>
              <a:rPr kumimoji="1" lang="en-US" altLang="ja-JP" dirty="0"/>
              <a:t>DX</a:t>
            </a:r>
            <a:r>
              <a:rPr kumimoji="1" lang="ja-JP" altLang="en-US" dirty="0"/>
              <a:t>は活発の割合が低く、サービス提供企業でその傾向が顕著である。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77</a:t>
            </a:fld>
            <a:endParaRPr kumimoji="1" lang="ja-JP" altLang="en-US" dirty="0"/>
          </a:p>
        </p:txBody>
      </p:sp>
    </p:spTree>
    <p:extLst>
      <p:ext uri="{BB962C8B-B14F-4D97-AF65-F5344CB8AC3E}">
        <p14:creationId xmlns:p14="http://schemas.microsoft.com/office/powerpoint/2010/main" val="35835835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の事業への影響について、従業員数別に比較したところ、</a:t>
            </a:r>
            <a:r>
              <a:rPr kumimoji="1" lang="en-US" altLang="ja-JP" dirty="0"/>
              <a:t>DX</a:t>
            </a:r>
            <a:r>
              <a:rPr kumimoji="1" lang="ja-JP" altLang="en-US" dirty="0"/>
              <a:t>全般と製造分野向け</a:t>
            </a:r>
            <a:r>
              <a:rPr kumimoji="1" lang="en-US" altLang="ja-JP" dirty="0"/>
              <a:t>DX</a:t>
            </a:r>
            <a:r>
              <a:rPr kumimoji="1" lang="ja-JP" altLang="en-US" dirty="0"/>
              <a:t>ともに、従業員数が多くなるにつれて「大きい」の割合が増加する傾向がみられる。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78</a:t>
            </a:fld>
            <a:endParaRPr kumimoji="1" lang="ja-JP" altLang="en-US" dirty="0"/>
          </a:p>
        </p:txBody>
      </p:sp>
    </p:spTree>
    <p:extLst>
      <p:ext uri="{BB962C8B-B14F-4D97-AF65-F5344CB8AC3E}">
        <p14:creationId xmlns:p14="http://schemas.microsoft.com/office/powerpoint/2010/main" val="5413739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の必要性について、従業員数別に比較したところ、</a:t>
            </a:r>
            <a:r>
              <a:rPr kumimoji="1" lang="en-US" altLang="ja-JP" dirty="0"/>
              <a:t>【DX</a:t>
            </a:r>
            <a:r>
              <a:rPr kumimoji="1" lang="ja-JP" altLang="en-US" dirty="0"/>
              <a:t>全般</a:t>
            </a:r>
            <a:r>
              <a:rPr kumimoji="1" lang="en-US" altLang="ja-JP" dirty="0"/>
              <a:t>】【</a:t>
            </a:r>
            <a:r>
              <a:rPr kumimoji="1" lang="ja-JP" altLang="en-US" dirty="0"/>
              <a:t>製造分野向け</a:t>
            </a:r>
            <a:r>
              <a:rPr kumimoji="1" lang="en-US" altLang="ja-JP" dirty="0"/>
              <a:t>DX】</a:t>
            </a:r>
            <a:r>
              <a:rPr kumimoji="1" lang="ja-JP" altLang="en-US" dirty="0"/>
              <a:t>ともに、従業員数が多くなるにつれて高い割合が増加する傾向がみられる。特に、</a:t>
            </a:r>
            <a:r>
              <a:rPr kumimoji="1" lang="en-US" altLang="ja-JP" dirty="0"/>
              <a:t>【DX</a:t>
            </a:r>
            <a:r>
              <a:rPr kumimoji="1" lang="ja-JP" altLang="en-US" dirty="0"/>
              <a:t>全般</a:t>
            </a:r>
            <a:r>
              <a:rPr kumimoji="1" lang="en-US" altLang="ja-JP" dirty="0"/>
              <a:t>】</a:t>
            </a:r>
            <a:r>
              <a:rPr kumimoji="1" lang="ja-JP" altLang="en-US" dirty="0"/>
              <a:t>の従業員</a:t>
            </a:r>
            <a:r>
              <a:rPr kumimoji="1" lang="en-US" altLang="ja-JP" dirty="0"/>
              <a:t>101</a:t>
            </a:r>
            <a:r>
              <a:rPr kumimoji="1" lang="ja-JP" altLang="en-US" dirty="0"/>
              <a:t>人以上では、高い割合が</a:t>
            </a:r>
            <a:r>
              <a:rPr kumimoji="1" lang="en-US" altLang="ja-JP" dirty="0"/>
              <a:t>80%</a:t>
            </a:r>
            <a:r>
              <a:rPr kumimoji="1" lang="ja-JP" altLang="en-US" dirty="0"/>
              <a:t>を占めている。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79</a:t>
            </a:fld>
            <a:endParaRPr kumimoji="1" lang="ja-JP" altLang="en-US" dirty="0"/>
          </a:p>
        </p:txBody>
      </p:sp>
    </p:spTree>
    <p:extLst>
      <p:ext uri="{BB962C8B-B14F-4D97-AF65-F5344CB8AC3E}">
        <p14:creationId xmlns:p14="http://schemas.microsoft.com/office/powerpoint/2010/main" val="408512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a:t>
            </a:fld>
            <a:endParaRPr kumimoji="1" lang="ja-JP" altLang="en-US"/>
          </a:p>
        </p:txBody>
      </p:sp>
    </p:spTree>
    <p:extLst>
      <p:ext uri="{BB962C8B-B14F-4D97-AF65-F5344CB8AC3E}">
        <p14:creationId xmlns:p14="http://schemas.microsoft.com/office/powerpoint/2010/main" val="8783542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の取り組み状況について従業員数別に比較したところ、</a:t>
            </a:r>
            <a:r>
              <a:rPr kumimoji="1" lang="en-US" altLang="ja-JP" dirty="0"/>
              <a:t>DX</a:t>
            </a:r>
            <a:r>
              <a:rPr kumimoji="1" lang="ja-JP" altLang="en-US" dirty="0"/>
              <a:t>全般では従業員</a:t>
            </a:r>
            <a:r>
              <a:rPr kumimoji="1" lang="en-US" altLang="ja-JP" dirty="0"/>
              <a:t>21</a:t>
            </a:r>
            <a:r>
              <a:rPr kumimoji="1" lang="ja-JP" altLang="en-US" dirty="0"/>
              <a:t>～</a:t>
            </a:r>
            <a:r>
              <a:rPr kumimoji="1" lang="en-US" altLang="ja-JP" dirty="0"/>
              <a:t>100</a:t>
            </a:r>
            <a:r>
              <a:rPr kumimoji="1" lang="ja-JP" altLang="en-US" dirty="0"/>
              <a:t>人の「あまり活発でない」が約半数を占めており、従業員</a:t>
            </a:r>
            <a:r>
              <a:rPr kumimoji="1" lang="en-US" altLang="ja-JP" dirty="0"/>
              <a:t>101</a:t>
            </a:r>
            <a:r>
              <a:rPr kumimoji="1" lang="ja-JP" altLang="en-US" dirty="0"/>
              <a:t>人以上の「活発」が他の従業員数別よりも突出して高くなっている。製造分野向け</a:t>
            </a:r>
            <a:r>
              <a:rPr kumimoji="1" lang="en-US" altLang="ja-JP" dirty="0"/>
              <a:t>DX</a:t>
            </a:r>
            <a:r>
              <a:rPr kumimoji="1" lang="ja-JP" altLang="en-US" dirty="0"/>
              <a:t>でもその傾向はあるが、それほど顕著ではない。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80</a:t>
            </a:fld>
            <a:endParaRPr kumimoji="1" lang="ja-JP" altLang="en-US" dirty="0"/>
          </a:p>
        </p:txBody>
      </p:sp>
    </p:spTree>
    <p:extLst>
      <p:ext uri="{BB962C8B-B14F-4D97-AF65-F5344CB8AC3E}">
        <p14:creationId xmlns:p14="http://schemas.microsoft.com/office/powerpoint/2010/main" val="38058531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の動きによる事業への影響について、</a:t>
            </a:r>
            <a:r>
              <a:rPr kumimoji="1" lang="en-US" altLang="ja-JP" dirty="0"/>
              <a:t>DX</a:t>
            </a:r>
            <a:r>
              <a:rPr kumimoji="1" lang="ja-JP" altLang="en-US" dirty="0"/>
              <a:t>全般と製造分野向け</a:t>
            </a:r>
            <a:r>
              <a:rPr kumimoji="1" lang="en-US" altLang="ja-JP" dirty="0"/>
              <a:t>DX</a:t>
            </a:r>
            <a:r>
              <a:rPr kumimoji="1" lang="ja-JP" altLang="en-US" dirty="0"/>
              <a:t>を製品・サービス提供先別に比較したところ、</a:t>
            </a:r>
            <a:r>
              <a:rPr kumimoji="1" lang="en-US" altLang="ja-JP" dirty="0"/>
              <a:t>B2C</a:t>
            </a:r>
            <a:r>
              <a:rPr kumimoji="1" lang="ja-JP" altLang="en-US" dirty="0"/>
              <a:t>中心、</a:t>
            </a:r>
            <a:r>
              <a:rPr kumimoji="1" lang="en-US" altLang="ja-JP" dirty="0"/>
              <a:t>B2C</a:t>
            </a:r>
            <a:r>
              <a:rPr kumimoji="1" lang="ja-JP" altLang="en-US" dirty="0"/>
              <a:t>・</a:t>
            </a:r>
            <a:r>
              <a:rPr kumimoji="1" lang="en-US" altLang="ja-JP" dirty="0"/>
              <a:t>B2B</a:t>
            </a:r>
            <a:r>
              <a:rPr kumimoji="1" lang="ja-JP" altLang="en-US" dirty="0"/>
              <a:t>半々、</a:t>
            </a:r>
            <a:r>
              <a:rPr kumimoji="1" lang="en-US" altLang="ja-JP" dirty="0"/>
              <a:t>B2B</a:t>
            </a:r>
            <a:r>
              <a:rPr kumimoji="1" lang="ja-JP" altLang="en-US" dirty="0"/>
              <a:t>中心ともに製造分野向け</a:t>
            </a:r>
            <a:r>
              <a:rPr kumimoji="1" lang="en-US" altLang="ja-JP" dirty="0"/>
              <a:t>DX</a:t>
            </a:r>
            <a:r>
              <a:rPr kumimoji="1" lang="ja-JP" altLang="en-US" dirty="0"/>
              <a:t>は「非常に大きい」、「大きい」の割合が、</a:t>
            </a:r>
            <a:r>
              <a:rPr kumimoji="1" lang="en-US" altLang="ja-JP" dirty="0"/>
              <a:t>DX</a:t>
            </a:r>
            <a:r>
              <a:rPr kumimoji="1" lang="ja-JP" altLang="en-US" dirty="0"/>
              <a:t>全般よりも低い傾向にあるものの、製品・サービスの提供先別の差は小さい。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81</a:t>
            </a:fld>
            <a:endParaRPr kumimoji="1" lang="ja-JP" altLang="en-US" dirty="0"/>
          </a:p>
        </p:txBody>
      </p:sp>
    </p:spTree>
    <p:extLst>
      <p:ext uri="{BB962C8B-B14F-4D97-AF65-F5344CB8AC3E}">
        <p14:creationId xmlns:p14="http://schemas.microsoft.com/office/powerpoint/2010/main" val="37984168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の必要性について、</a:t>
            </a:r>
            <a:r>
              <a:rPr kumimoji="1" lang="en-US" altLang="ja-JP" dirty="0"/>
              <a:t>DX</a:t>
            </a:r>
            <a:r>
              <a:rPr kumimoji="1" lang="ja-JP" altLang="en-US" dirty="0"/>
              <a:t>全般と製造分野向け</a:t>
            </a:r>
            <a:r>
              <a:rPr kumimoji="1" lang="en-US" altLang="ja-JP" dirty="0"/>
              <a:t>DX</a:t>
            </a:r>
            <a:r>
              <a:rPr kumimoji="1" lang="ja-JP" altLang="en-US" dirty="0"/>
              <a:t>を製品・サービス提供先別に比較したところ、</a:t>
            </a:r>
            <a:r>
              <a:rPr kumimoji="1" lang="en-US" altLang="ja-JP" dirty="0"/>
              <a:t>B2C</a:t>
            </a:r>
            <a:r>
              <a:rPr kumimoji="1" lang="ja-JP" altLang="en-US" dirty="0"/>
              <a:t>中心、</a:t>
            </a:r>
            <a:r>
              <a:rPr kumimoji="1" lang="en-US" altLang="ja-JP" dirty="0"/>
              <a:t>B2C</a:t>
            </a:r>
            <a:r>
              <a:rPr kumimoji="1" lang="ja-JP" altLang="en-US" dirty="0"/>
              <a:t>・</a:t>
            </a:r>
            <a:r>
              <a:rPr kumimoji="1" lang="en-US" altLang="ja-JP" dirty="0"/>
              <a:t>B2B</a:t>
            </a:r>
            <a:r>
              <a:rPr kumimoji="1" lang="ja-JP" altLang="en-US" dirty="0"/>
              <a:t>半々、</a:t>
            </a:r>
            <a:r>
              <a:rPr kumimoji="1" lang="en-US" altLang="ja-JP" dirty="0"/>
              <a:t>B2B</a:t>
            </a:r>
            <a:r>
              <a:rPr kumimoji="1" lang="ja-JP" altLang="en-US" dirty="0"/>
              <a:t>中心ともに、製造分野向け</a:t>
            </a:r>
            <a:r>
              <a:rPr kumimoji="1" lang="en-US" altLang="ja-JP" dirty="0"/>
              <a:t>DX</a:t>
            </a:r>
            <a:r>
              <a:rPr kumimoji="1" lang="ja-JP" altLang="en-US" dirty="0"/>
              <a:t>は「非常に高い」と「高い」の割合が、</a:t>
            </a:r>
            <a:r>
              <a:rPr kumimoji="1" lang="en-US" altLang="ja-JP" dirty="0"/>
              <a:t>DX</a:t>
            </a:r>
            <a:r>
              <a:rPr kumimoji="1" lang="ja-JP" altLang="en-US" dirty="0"/>
              <a:t>全般よりも低い傾向にある。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82</a:t>
            </a:fld>
            <a:endParaRPr kumimoji="1" lang="ja-JP" altLang="en-US" dirty="0"/>
          </a:p>
        </p:txBody>
      </p:sp>
    </p:spTree>
    <p:extLst>
      <p:ext uri="{BB962C8B-B14F-4D97-AF65-F5344CB8AC3E}">
        <p14:creationId xmlns:p14="http://schemas.microsoft.com/office/powerpoint/2010/main" val="6362061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の取り組み状況について、</a:t>
            </a:r>
            <a:r>
              <a:rPr kumimoji="1" lang="en-US" altLang="ja-JP" dirty="0"/>
              <a:t>DX</a:t>
            </a:r>
            <a:r>
              <a:rPr kumimoji="1" lang="ja-JP" altLang="en-US" dirty="0"/>
              <a:t>全般と製造分野向け</a:t>
            </a:r>
            <a:r>
              <a:rPr kumimoji="1" lang="en-US" altLang="ja-JP" dirty="0"/>
              <a:t>DX</a:t>
            </a:r>
            <a:r>
              <a:rPr kumimoji="1" lang="ja-JP" altLang="en-US" dirty="0"/>
              <a:t>を製品・サービス提供先別に比較したところ、</a:t>
            </a:r>
            <a:r>
              <a:rPr kumimoji="1" lang="en-US" altLang="ja-JP" dirty="0"/>
              <a:t>B2C</a:t>
            </a:r>
            <a:r>
              <a:rPr kumimoji="1" lang="ja-JP" altLang="en-US" dirty="0"/>
              <a:t>中心、</a:t>
            </a:r>
            <a:r>
              <a:rPr kumimoji="1" lang="en-US" altLang="ja-JP" dirty="0"/>
              <a:t>B2C</a:t>
            </a:r>
            <a:r>
              <a:rPr kumimoji="1" lang="ja-JP" altLang="en-US" dirty="0"/>
              <a:t>・</a:t>
            </a:r>
            <a:r>
              <a:rPr kumimoji="1" lang="en-US" altLang="ja-JP" dirty="0"/>
              <a:t>B2B</a:t>
            </a:r>
            <a:r>
              <a:rPr kumimoji="1" lang="ja-JP" altLang="en-US" dirty="0"/>
              <a:t>半々、</a:t>
            </a:r>
            <a:r>
              <a:rPr kumimoji="1" lang="en-US" altLang="ja-JP" dirty="0"/>
              <a:t>B2B</a:t>
            </a:r>
            <a:r>
              <a:rPr kumimoji="1" lang="ja-JP" altLang="en-US" dirty="0"/>
              <a:t>中心ともに、製造分野向け</a:t>
            </a:r>
            <a:r>
              <a:rPr kumimoji="1" lang="en-US" altLang="ja-JP" dirty="0"/>
              <a:t>DX</a:t>
            </a:r>
            <a:r>
              <a:rPr kumimoji="1" lang="ja-JP" altLang="en-US" dirty="0"/>
              <a:t>は「非常に活発」、「活発」の割合が</a:t>
            </a:r>
            <a:r>
              <a:rPr kumimoji="1" lang="en-US" altLang="ja-JP" dirty="0"/>
              <a:t>DX</a:t>
            </a:r>
            <a:r>
              <a:rPr kumimoji="1" lang="ja-JP" altLang="en-US" dirty="0"/>
              <a:t>全般よりも低い傾向にある。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83</a:t>
            </a:fld>
            <a:endParaRPr kumimoji="1" lang="ja-JP" altLang="en-US" dirty="0"/>
          </a:p>
        </p:txBody>
      </p:sp>
    </p:spTree>
    <p:extLst>
      <p:ext uri="{BB962C8B-B14F-4D97-AF65-F5344CB8AC3E}">
        <p14:creationId xmlns:p14="http://schemas.microsoft.com/office/powerpoint/2010/main" val="31642733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pPr defTabSz="971442">
              <a:defRPr/>
            </a:pPr>
            <a:r>
              <a:rPr kumimoji="1" lang="en-US" altLang="ja-JP" dirty="0"/>
              <a:t>DX</a:t>
            </a:r>
            <a:r>
              <a:rPr kumimoji="1" lang="ja-JP" altLang="en-US" dirty="0"/>
              <a:t>の動きによる事業への影響について、</a:t>
            </a:r>
            <a:r>
              <a:rPr kumimoji="1" lang="en-US" altLang="ja-JP" dirty="0"/>
              <a:t>DX</a:t>
            </a:r>
            <a:r>
              <a:rPr kumimoji="1" lang="ja-JP" altLang="en-US" dirty="0"/>
              <a:t>全般と製造分野向け</a:t>
            </a:r>
            <a:r>
              <a:rPr kumimoji="1" lang="en-US" altLang="ja-JP" dirty="0"/>
              <a:t>DX</a:t>
            </a:r>
            <a:r>
              <a:rPr kumimoji="1" lang="ja-JP" altLang="en-US" dirty="0"/>
              <a:t>を設立年別に比較したところ、ともに傾向は同じであるが、</a:t>
            </a:r>
            <a:r>
              <a:rPr kumimoji="1" lang="en-US" altLang="ja-JP" dirty="0"/>
              <a:t>DX</a:t>
            </a:r>
            <a:r>
              <a:rPr kumimoji="1" lang="ja-JP" altLang="en-US" dirty="0"/>
              <a:t>全般では、～</a:t>
            </a:r>
            <a:r>
              <a:rPr kumimoji="1" lang="en-US" altLang="ja-JP" dirty="0"/>
              <a:t>1980</a:t>
            </a:r>
            <a:r>
              <a:rPr kumimoji="1" lang="ja-JP" altLang="en-US" dirty="0"/>
              <a:t>年で「大きい」、</a:t>
            </a:r>
            <a:r>
              <a:rPr kumimoji="1" lang="en-US" altLang="ja-JP" dirty="0"/>
              <a:t>2001</a:t>
            </a:r>
            <a:r>
              <a:rPr kumimoji="1" lang="ja-JP" altLang="en-US" dirty="0"/>
              <a:t>年～で「非常に大きい」が他よりも高い。また、製造分野向け</a:t>
            </a:r>
            <a:r>
              <a:rPr kumimoji="1" lang="en-US" altLang="ja-JP" dirty="0"/>
              <a:t>DX</a:t>
            </a:r>
            <a:r>
              <a:rPr kumimoji="1" lang="ja-JP" altLang="en-US" dirty="0"/>
              <a:t>では、設立年にかかわらず「非常に大きい」、「大きい」の割合は、</a:t>
            </a:r>
            <a:r>
              <a:rPr kumimoji="1" lang="en-US" altLang="ja-JP" dirty="0"/>
              <a:t>DX</a:t>
            </a:r>
            <a:r>
              <a:rPr kumimoji="1" lang="ja-JP" altLang="en-US" dirty="0"/>
              <a:t>全般よりも低い傾向がみられる。</a:t>
            </a:r>
          </a:p>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84</a:t>
            </a:fld>
            <a:endParaRPr kumimoji="1" lang="ja-JP" altLang="en-US" dirty="0"/>
          </a:p>
        </p:txBody>
      </p:sp>
    </p:spTree>
    <p:extLst>
      <p:ext uri="{BB962C8B-B14F-4D97-AF65-F5344CB8AC3E}">
        <p14:creationId xmlns:p14="http://schemas.microsoft.com/office/powerpoint/2010/main" val="33850880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の必要性について、</a:t>
            </a:r>
            <a:r>
              <a:rPr kumimoji="1" lang="en-US" altLang="ja-JP" dirty="0"/>
              <a:t>DX</a:t>
            </a:r>
            <a:r>
              <a:rPr kumimoji="1" lang="ja-JP" altLang="en-US" dirty="0"/>
              <a:t>全般と製造分野向け</a:t>
            </a:r>
            <a:r>
              <a:rPr kumimoji="1" lang="en-US" altLang="ja-JP" dirty="0"/>
              <a:t>DX</a:t>
            </a:r>
            <a:r>
              <a:rPr kumimoji="1" lang="ja-JP" altLang="en-US" dirty="0"/>
              <a:t>を設立年別に比較したところ、両方とも事業への影響よりも「非常に高い」、「高い」の割合が高く、</a:t>
            </a:r>
            <a:r>
              <a:rPr kumimoji="1" lang="en-US" altLang="ja-JP" dirty="0"/>
              <a:t>1981</a:t>
            </a:r>
            <a:r>
              <a:rPr kumimoji="1" lang="ja-JP" altLang="en-US" dirty="0"/>
              <a:t>～</a:t>
            </a:r>
            <a:r>
              <a:rPr kumimoji="1" lang="en-US" altLang="ja-JP" dirty="0"/>
              <a:t>2000</a:t>
            </a:r>
            <a:r>
              <a:rPr kumimoji="1" lang="ja-JP" altLang="en-US" dirty="0"/>
              <a:t>年は低い傾向にある。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85</a:t>
            </a:fld>
            <a:endParaRPr kumimoji="1" lang="ja-JP" altLang="en-US" dirty="0"/>
          </a:p>
        </p:txBody>
      </p:sp>
    </p:spTree>
    <p:extLst>
      <p:ext uri="{BB962C8B-B14F-4D97-AF65-F5344CB8AC3E}">
        <p14:creationId xmlns:p14="http://schemas.microsoft.com/office/powerpoint/2010/main" val="30686169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の取り組み状況について設立年別に比較したところ、</a:t>
            </a:r>
            <a:r>
              <a:rPr kumimoji="1" lang="en-US" altLang="ja-JP" dirty="0"/>
              <a:t>DX</a:t>
            </a:r>
            <a:r>
              <a:rPr kumimoji="1" lang="ja-JP" altLang="en-US" dirty="0"/>
              <a:t>全般では設立</a:t>
            </a:r>
            <a:r>
              <a:rPr kumimoji="1" lang="en-US" altLang="ja-JP" dirty="0"/>
              <a:t>2001</a:t>
            </a:r>
            <a:r>
              <a:rPr kumimoji="1" lang="ja-JP" altLang="en-US" dirty="0"/>
              <a:t>年以降で「あまり活発でない」が他の設立年より低い傾向がみられる。製造分野向け</a:t>
            </a:r>
            <a:r>
              <a:rPr kumimoji="1" lang="en-US" altLang="ja-JP" dirty="0"/>
              <a:t>DX</a:t>
            </a:r>
            <a:r>
              <a:rPr kumimoji="1" lang="ja-JP" altLang="en-US" dirty="0"/>
              <a:t>では、設立</a:t>
            </a:r>
            <a:r>
              <a:rPr kumimoji="1" lang="en-US" altLang="ja-JP" dirty="0"/>
              <a:t>1980</a:t>
            </a:r>
            <a:r>
              <a:rPr kumimoji="1" lang="ja-JP" altLang="en-US" dirty="0"/>
              <a:t>年以前で「あまり活発でない」が他の設立年より高い傾向にある。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86</a:t>
            </a:fld>
            <a:endParaRPr kumimoji="1" lang="ja-JP" altLang="en-US" dirty="0"/>
          </a:p>
        </p:txBody>
      </p:sp>
    </p:spTree>
    <p:extLst>
      <p:ext uri="{BB962C8B-B14F-4D97-AF65-F5344CB8AC3E}">
        <p14:creationId xmlns:p14="http://schemas.microsoft.com/office/powerpoint/2010/main" val="38475989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の事業への影響（</a:t>
            </a:r>
            <a:r>
              <a:rPr kumimoji="1" lang="en-US" altLang="ja-JP" dirty="0"/>
              <a:t>DX</a:t>
            </a:r>
            <a:r>
              <a:rPr kumimoji="1" lang="ja-JP" altLang="en-US" dirty="0"/>
              <a:t>全般）について、ユーザー企業を除く産業の位置づけで経年比較したところ、</a:t>
            </a:r>
            <a:r>
              <a:rPr kumimoji="1" lang="en-US" altLang="ja-JP" dirty="0"/>
              <a:t>2021</a:t>
            </a:r>
            <a:r>
              <a:rPr kumimoji="1" lang="ja-JP" altLang="en-US" dirty="0"/>
              <a:t>年度以降「非常に大きい」、「大きい」の割合が増加している。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87</a:t>
            </a:fld>
            <a:endParaRPr kumimoji="1" lang="ja-JP" altLang="en-US" dirty="0"/>
          </a:p>
        </p:txBody>
      </p:sp>
    </p:spTree>
    <p:extLst>
      <p:ext uri="{BB962C8B-B14F-4D97-AF65-F5344CB8AC3E}">
        <p14:creationId xmlns:p14="http://schemas.microsoft.com/office/powerpoint/2010/main" val="10432320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の取り組み状況（</a:t>
            </a:r>
            <a:r>
              <a:rPr kumimoji="1" lang="en-US" altLang="ja-JP" dirty="0"/>
              <a:t>DX</a:t>
            </a:r>
            <a:r>
              <a:rPr kumimoji="1" lang="ja-JP" altLang="en-US" dirty="0"/>
              <a:t>全般）について、ユーザー企業を除く産業の位置づけで経年比較したところ、</a:t>
            </a:r>
            <a:r>
              <a:rPr kumimoji="1" lang="en-US" altLang="ja-JP" dirty="0"/>
              <a:t>2019</a:t>
            </a:r>
            <a:r>
              <a:rPr kumimoji="1" lang="ja-JP" altLang="en-US" dirty="0"/>
              <a:t>年度から増加している「非常に活発」、「活発」の割合が、</a:t>
            </a:r>
            <a:r>
              <a:rPr kumimoji="1" lang="en-US" altLang="ja-JP" dirty="0"/>
              <a:t>2021</a:t>
            </a:r>
            <a:r>
              <a:rPr kumimoji="1" lang="ja-JP" altLang="en-US" dirty="0"/>
              <a:t>年度以降</a:t>
            </a:r>
            <a:r>
              <a:rPr kumimoji="1" lang="en-US" altLang="ja-JP" dirty="0"/>
              <a:t>40</a:t>
            </a:r>
            <a:r>
              <a:rPr kumimoji="1" lang="ja-JP" altLang="en-US" dirty="0"/>
              <a:t>％弱とほぼ同じとなっている。なお、</a:t>
            </a:r>
            <a:r>
              <a:rPr kumimoji="1" lang="en-US" altLang="ja-JP" dirty="0"/>
              <a:t>DX</a:t>
            </a:r>
            <a:r>
              <a:rPr kumimoji="1" lang="ja-JP" altLang="en-US" dirty="0"/>
              <a:t>に取り組んでいる企業としてクロス分析する際には、「非常に活発」、「活発」、「あまり活発でない」を対象にしている。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88</a:t>
            </a:fld>
            <a:endParaRPr kumimoji="1" lang="ja-JP" altLang="en-US" dirty="0"/>
          </a:p>
        </p:txBody>
      </p:sp>
    </p:spTree>
    <p:extLst>
      <p:ext uri="{BB962C8B-B14F-4D97-AF65-F5344CB8AC3E}">
        <p14:creationId xmlns:p14="http://schemas.microsoft.com/office/powerpoint/2010/main" val="1017846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の動きによる事業への影響（</a:t>
            </a:r>
            <a:r>
              <a:rPr kumimoji="1" lang="en-US" altLang="ja-JP" dirty="0"/>
              <a:t>DX</a:t>
            </a:r>
            <a:r>
              <a:rPr kumimoji="1" lang="ja-JP" altLang="en-US" dirty="0"/>
              <a:t>全般）について、経年比較したところ、</a:t>
            </a:r>
            <a:r>
              <a:rPr kumimoji="1" lang="en-US" altLang="ja-JP" dirty="0"/>
              <a:t>2021</a:t>
            </a:r>
            <a:r>
              <a:rPr kumimoji="1" lang="ja-JP" altLang="en-US" dirty="0"/>
              <a:t>年度から「影響が非常に大きい」、「影響が大きい」の割合が増加している。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89</a:t>
            </a:fld>
            <a:endParaRPr kumimoji="1" lang="ja-JP" altLang="en-US" dirty="0"/>
          </a:p>
        </p:txBody>
      </p:sp>
    </p:spTree>
    <p:extLst>
      <p:ext uri="{BB962C8B-B14F-4D97-AF65-F5344CB8AC3E}">
        <p14:creationId xmlns:p14="http://schemas.microsoft.com/office/powerpoint/2010/main" val="104323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a:t>
            </a:fld>
            <a:endParaRPr kumimoji="1" lang="ja-JP" altLang="en-US"/>
          </a:p>
        </p:txBody>
      </p:sp>
    </p:spTree>
    <p:extLst>
      <p:ext uri="{BB962C8B-B14F-4D97-AF65-F5344CB8AC3E}">
        <p14:creationId xmlns:p14="http://schemas.microsoft.com/office/powerpoint/2010/main" val="146808014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ja-JP" altLang="en-US" dirty="0"/>
              <a:t>「非常に活発」、「活発」、「あまり活発ではない」と回答し、</a:t>
            </a:r>
            <a:r>
              <a:rPr kumimoji="1" lang="en-US" altLang="ja-JP" dirty="0"/>
              <a:t>DX</a:t>
            </a:r>
            <a:r>
              <a:rPr kumimoji="1" lang="ja-JP" altLang="en-US" dirty="0"/>
              <a:t>に取り組んでいる企業を対象に、</a:t>
            </a:r>
            <a:r>
              <a:rPr kumimoji="1" lang="en-US" altLang="ja-JP" dirty="0"/>
              <a:t>DX</a:t>
            </a:r>
            <a:r>
              <a:rPr kumimoji="1" lang="ja-JP" altLang="en-US" dirty="0"/>
              <a:t>について設定した目標について、「重点目標として設定している」の回答は、業務効率化による生産性の向上が</a:t>
            </a:r>
            <a:r>
              <a:rPr kumimoji="1" lang="en-US" altLang="ja-JP" dirty="0"/>
              <a:t>18</a:t>
            </a:r>
            <a:r>
              <a:rPr kumimoji="1" lang="ja-JP" altLang="en-US" dirty="0"/>
              <a:t>％で最も高く、次いで「顧客ごとに特化した製品・サービスの提供」が</a:t>
            </a:r>
            <a:r>
              <a:rPr kumimoji="1" lang="en-US" altLang="ja-JP" dirty="0"/>
              <a:t>14</a:t>
            </a:r>
            <a:r>
              <a:rPr kumimoji="1" lang="ja-JP" altLang="en-US" dirty="0"/>
              <a:t>％となっているが、その他は９％以下で大きな差異はない。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90</a:t>
            </a:fld>
            <a:endParaRPr kumimoji="1" lang="ja-JP" altLang="en-US" dirty="0"/>
          </a:p>
        </p:txBody>
      </p:sp>
    </p:spTree>
    <p:extLst>
      <p:ext uri="{BB962C8B-B14F-4D97-AF65-F5344CB8AC3E}">
        <p14:creationId xmlns:p14="http://schemas.microsoft.com/office/powerpoint/2010/main" val="3333589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設定した目標を位置づけ別で比較したところ、ユーザー企業で「重点目標として設定」、「設定している」の割合が高いのは、「業務効率化による生産性の向上」が全体と同様にトップである。次いで「インフラ整備による製品・サービスの価値向上」が続き、「デジタルデータの保護・透明性・自律性・信頼の強化」の順である。特に、「業務効率化による生産性の向上」は「重点目標として設定」と「設定している」の割合の合計が</a:t>
            </a:r>
            <a:r>
              <a:rPr kumimoji="1" lang="en-US" altLang="ja-JP" dirty="0"/>
              <a:t>50</a:t>
            </a:r>
            <a:r>
              <a:rPr kumimoji="1" lang="ja-JP" altLang="en-US" dirty="0"/>
              <a:t>％を超えている。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91</a:t>
            </a:fld>
            <a:endParaRPr kumimoji="1" lang="ja-JP" altLang="en-US" dirty="0"/>
          </a:p>
        </p:txBody>
      </p:sp>
    </p:spTree>
    <p:extLst>
      <p:ext uri="{BB962C8B-B14F-4D97-AF65-F5344CB8AC3E}">
        <p14:creationId xmlns:p14="http://schemas.microsoft.com/office/powerpoint/2010/main" val="3700426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設定した目標を位置づけ別で比較したところ、メーカー企業で「重点目標として設定」と「設定している」の割合が高いのは、「業務効率化による生産性の向上」、「顧客ごとに特化した製品・サービスの提供」、「デジタルデータの保護・透明性・自律性・信頼の強化」、「顧客中心主義の企業文化の定着」と、ほぼ全体と同様の順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92</a:t>
            </a:fld>
            <a:endParaRPr kumimoji="1" lang="ja-JP" altLang="en-US" dirty="0"/>
          </a:p>
        </p:txBody>
      </p:sp>
    </p:spTree>
    <p:extLst>
      <p:ext uri="{BB962C8B-B14F-4D97-AF65-F5344CB8AC3E}">
        <p14:creationId xmlns:p14="http://schemas.microsoft.com/office/powerpoint/2010/main" val="51799686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設定した目標を位置づけ別で比較したところ、サブシステム提供企業で「重点目標として設定」と「設定している」の割合が高いのは、「業務効率化による生産性の向上」、「顧客ごとに特化した製品・サービスの提供」であり、それぞれの差異はそれほど大きくない。また、全体とは異なり、「デジタルサービスの接続性と品質の向上」が「デジタルデータの保護・透明性・自立性・信頼性の強化」とともにこれに続い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93</a:t>
            </a:fld>
            <a:endParaRPr kumimoji="1" lang="ja-JP" altLang="en-US" dirty="0"/>
          </a:p>
        </p:txBody>
      </p:sp>
    </p:spTree>
    <p:extLst>
      <p:ext uri="{BB962C8B-B14F-4D97-AF65-F5344CB8AC3E}">
        <p14:creationId xmlns:p14="http://schemas.microsoft.com/office/powerpoint/2010/main" val="39178955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設定した目標を位置づけ別で比較したところ、サービス提供企業で「重点目標として設定」と「設定している」の割合が高いのは、「業務効率化による生産性の向上」、「顧客ごとに特化した製品・サービスの提供」であり、全体と同様で「顧客中心主義の企業文化の定着」、「企業文化や組織マインドの根本的変革」がこれに続い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94</a:t>
            </a:fld>
            <a:endParaRPr kumimoji="1" lang="ja-JP" altLang="en-US" dirty="0"/>
          </a:p>
        </p:txBody>
      </p:sp>
    </p:spTree>
    <p:extLst>
      <p:ext uri="{BB962C8B-B14F-4D97-AF65-F5344CB8AC3E}">
        <p14:creationId xmlns:p14="http://schemas.microsoft.com/office/powerpoint/2010/main" val="20821370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について設定した目標を従業員数別に比較したところ、</a:t>
            </a:r>
            <a:r>
              <a:rPr kumimoji="1" lang="en-US" altLang="ja-JP" dirty="0"/>
              <a:t>20</a:t>
            </a:r>
            <a:r>
              <a:rPr kumimoji="1" lang="ja-JP" altLang="en-US" dirty="0"/>
              <a:t>人以下の小規模事業者では「重点目標として設定している」と「設定している」の回答が最も高いのは、全体とは異なり「顧客ごとに特化した製品・サービスの提供」であるが、その差異は大きくない。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95</a:t>
            </a:fld>
            <a:endParaRPr kumimoji="1" lang="ja-JP" altLang="en-US" dirty="0"/>
          </a:p>
        </p:txBody>
      </p:sp>
    </p:spTree>
    <p:extLst>
      <p:ext uri="{BB962C8B-B14F-4D97-AF65-F5344CB8AC3E}">
        <p14:creationId xmlns:p14="http://schemas.microsoft.com/office/powerpoint/2010/main" val="8245493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について設定した目標を従業員数別に比較したところ、従業員数が</a:t>
            </a:r>
            <a:r>
              <a:rPr kumimoji="1" lang="en-US" altLang="ja-JP" dirty="0"/>
              <a:t>21</a:t>
            </a:r>
            <a:r>
              <a:rPr kumimoji="1" lang="ja-JP" altLang="en-US" dirty="0"/>
              <a:t>～</a:t>
            </a:r>
            <a:r>
              <a:rPr kumimoji="1" lang="en-US" altLang="ja-JP" dirty="0"/>
              <a:t>100</a:t>
            </a:r>
            <a:r>
              <a:rPr kumimoji="1" lang="ja-JP" altLang="en-US" dirty="0"/>
              <a:t>人の事業者では、全体と同様の傾向がみられ、「業務効率化による生産性の向上」の「重点目標として設定」と「設定している」の回答が最も高く、他の項目と比較しても</a:t>
            </a:r>
            <a:r>
              <a:rPr kumimoji="1" lang="en-US" altLang="ja-JP" dirty="0"/>
              <a:t>10</a:t>
            </a:r>
            <a:r>
              <a:rPr kumimoji="1" lang="ja-JP" altLang="en-US" dirty="0"/>
              <a:t>％以上高い。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96</a:t>
            </a:fld>
            <a:endParaRPr kumimoji="1" lang="ja-JP" altLang="en-US" dirty="0"/>
          </a:p>
        </p:txBody>
      </p:sp>
    </p:spTree>
    <p:extLst>
      <p:ext uri="{BB962C8B-B14F-4D97-AF65-F5344CB8AC3E}">
        <p14:creationId xmlns:p14="http://schemas.microsoft.com/office/powerpoint/2010/main" val="22685743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について設定した目標を従業員数別に比較したところ、従業員数</a:t>
            </a:r>
            <a:r>
              <a:rPr kumimoji="1" lang="en-US" altLang="ja-JP" dirty="0"/>
              <a:t>101</a:t>
            </a:r>
            <a:r>
              <a:rPr kumimoji="1" lang="ja-JP" altLang="en-US" dirty="0"/>
              <a:t>人以上では、全体と同様の傾向がみられ、業務効率化による生産性の向上の「重点目標として設定」と「設定している」の回答が最も高く、従業員</a:t>
            </a:r>
            <a:r>
              <a:rPr kumimoji="1" lang="en-US" altLang="ja-JP" dirty="0"/>
              <a:t>21</a:t>
            </a:r>
            <a:r>
              <a:rPr kumimoji="1" lang="ja-JP" altLang="en-US" dirty="0"/>
              <a:t>人～</a:t>
            </a:r>
            <a:r>
              <a:rPr kumimoji="1" lang="en-US" altLang="ja-JP" dirty="0"/>
              <a:t>100</a:t>
            </a:r>
            <a:r>
              <a:rPr kumimoji="1" lang="ja-JP" altLang="en-US" dirty="0"/>
              <a:t>人よりも顕著であり、他の項目と</a:t>
            </a:r>
            <a:r>
              <a:rPr kumimoji="1" lang="en-US" altLang="ja-JP" dirty="0"/>
              <a:t>20</a:t>
            </a:r>
            <a:r>
              <a:rPr kumimoji="1" lang="ja-JP" altLang="en-US" dirty="0"/>
              <a:t>％以上高い。</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97</a:t>
            </a:fld>
            <a:endParaRPr kumimoji="1" lang="ja-JP" altLang="en-US" dirty="0"/>
          </a:p>
        </p:txBody>
      </p:sp>
    </p:spTree>
    <p:extLst>
      <p:ext uri="{BB962C8B-B14F-4D97-AF65-F5344CB8AC3E}">
        <p14:creationId xmlns:p14="http://schemas.microsoft.com/office/powerpoint/2010/main" val="13769008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について設定した目標について製品・サービス提供先別に比較したところ、</a:t>
            </a:r>
            <a:r>
              <a:rPr kumimoji="1" lang="en-US" altLang="ja-JP" dirty="0"/>
              <a:t>B2C</a:t>
            </a:r>
            <a:r>
              <a:rPr kumimoji="1" lang="ja-JP" altLang="en-US" dirty="0"/>
              <a:t>中心で「重点目標として設定」と「設定している」の割合が高いのは、「業務効率化による生産性の向上」と「顧客ごとに特化した製品・サービスの提供」で、同程度である。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98</a:t>
            </a:fld>
            <a:endParaRPr kumimoji="1" lang="ja-JP" altLang="en-US" dirty="0"/>
          </a:p>
        </p:txBody>
      </p:sp>
    </p:spTree>
    <p:extLst>
      <p:ext uri="{BB962C8B-B14F-4D97-AF65-F5344CB8AC3E}">
        <p14:creationId xmlns:p14="http://schemas.microsoft.com/office/powerpoint/2010/main" val="415221368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r>
              <a:rPr kumimoji="1" lang="en-US" altLang="ja-JP" dirty="0"/>
              <a:t>DX</a:t>
            </a:r>
            <a:r>
              <a:rPr kumimoji="1" lang="ja-JP" altLang="en-US" dirty="0"/>
              <a:t>について設定した目標について製品・サービス提供先別に比較したところ、</a:t>
            </a:r>
            <a:r>
              <a:rPr kumimoji="1" lang="en-US" altLang="ja-JP" dirty="0"/>
              <a:t>B2C</a:t>
            </a:r>
            <a:r>
              <a:rPr kumimoji="1" lang="ja-JP" altLang="en-US" dirty="0"/>
              <a:t>、</a:t>
            </a:r>
            <a:r>
              <a:rPr kumimoji="1" lang="en-US" altLang="ja-JP" dirty="0"/>
              <a:t>B2B</a:t>
            </a:r>
            <a:r>
              <a:rPr kumimoji="1" lang="ja-JP" altLang="en-US" dirty="0"/>
              <a:t>半々で「重点目標として設定」と「設定している」の割合が高いのは、「業務効率化による生産性の向上」よりも「顧客ごとに特化した製品・サービスの提供」であり、全体とは異なっている。</a:t>
            </a:r>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99</a:t>
            </a:fld>
            <a:endParaRPr kumimoji="1" lang="ja-JP" altLang="en-US" dirty="0"/>
          </a:p>
        </p:txBody>
      </p:sp>
    </p:spTree>
    <p:extLst>
      <p:ext uri="{BB962C8B-B14F-4D97-AF65-F5344CB8AC3E}">
        <p14:creationId xmlns:p14="http://schemas.microsoft.com/office/powerpoint/2010/main" val="946318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271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その他">
    <p:spTree>
      <p:nvGrpSpPr>
        <p:cNvPr id="1" name=""/>
        <p:cNvGrpSpPr/>
        <p:nvPr/>
      </p:nvGrpSpPr>
      <p:grpSpPr>
        <a:xfrm>
          <a:off x="0" y="0"/>
          <a:ext cx="0" cy="0"/>
          <a:chOff x="0" y="0"/>
          <a:chExt cx="0" cy="0"/>
        </a:xfrm>
      </p:grpSpPr>
      <p:grpSp>
        <p:nvGrpSpPr>
          <p:cNvPr id="3" name="グループ化 2"/>
          <p:cNvGrpSpPr/>
          <p:nvPr userDrawn="1"/>
        </p:nvGrpSpPr>
        <p:grpSpPr>
          <a:xfrm>
            <a:off x="12533526" y="248930"/>
            <a:ext cx="361971" cy="6753583"/>
            <a:chOff x="8393992" y="202406"/>
            <a:chExt cx="288000" cy="6753583"/>
          </a:xfrm>
        </p:grpSpPr>
        <p:sp>
          <p:nvSpPr>
            <p:cNvPr id="4" name="object 4"/>
            <p:cNvSpPr/>
            <p:nvPr userDrawn="1"/>
          </p:nvSpPr>
          <p:spPr>
            <a:xfrm>
              <a:off x="8393992" y="104891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従業員数</a:t>
              </a:r>
              <a:endParaRPr sz="1100" dirty="0">
                <a:solidFill>
                  <a:schemeClr val="bg1"/>
                </a:solidFill>
                <a:latin typeface="Meiryo UI" panose="020B0604030504040204" pitchFamily="50" charset="-128"/>
                <a:ea typeface="Meiryo UI" panose="020B0604030504040204" pitchFamily="50" charset="-128"/>
              </a:endParaRPr>
            </a:p>
          </p:txBody>
        </p:sp>
        <p:sp>
          <p:nvSpPr>
            <p:cNvPr id="5" name="object 4"/>
            <p:cNvSpPr/>
            <p:nvPr userDrawn="1"/>
          </p:nvSpPr>
          <p:spPr>
            <a:xfrm>
              <a:off x="8393992" y="2741942"/>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事業分野</a:t>
              </a:r>
              <a:endParaRPr sz="1100" dirty="0">
                <a:solidFill>
                  <a:schemeClr val="bg1"/>
                </a:solidFill>
                <a:latin typeface="Meiryo UI" panose="020B0604030504040204" pitchFamily="50" charset="-128"/>
                <a:ea typeface="Meiryo UI" panose="020B0604030504040204" pitchFamily="50" charset="-128"/>
              </a:endParaRPr>
            </a:p>
          </p:txBody>
        </p:sp>
        <p:sp>
          <p:nvSpPr>
            <p:cNvPr id="6" name="object 4"/>
            <p:cNvSpPr/>
            <p:nvPr userDrawn="1"/>
          </p:nvSpPr>
          <p:spPr>
            <a:xfrm>
              <a:off x="8393992" y="443496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ＤＸ取組</a:t>
              </a:r>
              <a:endParaRPr sz="1100" dirty="0">
                <a:solidFill>
                  <a:schemeClr val="bg1"/>
                </a:solidFill>
                <a:latin typeface="Meiryo UI" panose="020B0604030504040204" pitchFamily="50" charset="-128"/>
                <a:ea typeface="Meiryo UI" panose="020B0604030504040204" pitchFamily="50" charset="-128"/>
              </a:endParaRPr>
            </a:p>
          </p:txBody>
        </p:sp>
        <p:sp>
          <p:nvSpPr>
            <p:cNvPr id="7" name="object 4"/>
            <p:cNvSpPr/>
            <p:nvPr userDrawn="1"/>
          </p:nvSpPr>
          <p:spPr>
            <a:xfrm>
              <a:off x="8393992" y="528147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3">
                <a:lumMod val="7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その他</a:t>
              </a:r>
              <a:endParaRPr sz="1100" dirty="0">
                <a:solidFill>
                  <a:schemeClr val="bg1"/>
                </a:solidFill>
                <a:latin typeface="Meiryo UI" panose="020B0604030504040204" pitchFamily="50" charset="-128"/>
                <a:ea typeface="Meiryo UI" panose="020B0604030504040204" pitchFamily="50" charset="-128"/>
              </a:endParaRPr>
            </a:p>
          </p:txBody>
        </p:sp>
        <p:sp>
          <p:nvSpPr>
            <p:cNvPr id="8" name="object 4"/>
            <p:cNvSpPr/>
            <p:nvPr userDrawn="1"/>
          </p:nvSpPr>
          <p:spPr>
            <a:xfrm>
              <a:off x="8393992" y="6127989"/>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経　年</a:t>
              </a:r>
              <a:endParaRPr sz="1100" dirty="0">
                <a:solidFill>
                  <a:schemeClr val="bg1"/>
                </a:solidFill>
                <a:latin typeface="Meiryo UI" panose="020B0604030504040204" pitchFamily="50" charset="-128"/>
                <a:ea typeface="Meiryo UI" panose="020B0604030504040204" pitchFamily="50" charset="-128"/>
              </a:endParaRPr>
            </a:p>
          </p:txBody>
        </p:sp>
        <p:sp>
          <p:nvSpPr>
            <p:cNvPr id="9" name="object 4"/>
            <p:cNvSpPr/>
            <p:nvPr userDrawn="1"/>
          </p:nvSpPr>
          <p:spPr>
            <a:xfrm>
              <a:off x="8393992" y="20240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位置づけ</a:t>
              </a:r>
              <a:endParaRPr sz="1100" dirty="0">
                <a:solidFill>
                  <a:schemeClr val="bg1"/>
                </a:solidFill>
                <a:latin typeface="Meiryo UI" panose="020B0604030504040204" pitchFamily="50" charset="-128"/>
                <a:ea typeface="Meiryo UI" panose="020B0604030504040204" pitchFamily="50" charset="-128"/>
              </a:endParaRPr>
            </a:p>
          </p:txBody>
        </p:sp>
        <p:sp>
          <p:nvSpPr>
            <p:cNvPr id="10" name="object 4"/>
            <p:cNvSpPr/>
            <p:nvPr userDrawn="1"/>
          </p:nvSpPr>
          <p:spPr>
            <a:xfrm>
              <a:off x="8393992" y="1895430"/>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地　　域</a:t>
              </a:r>
              <a:endParaRPr sz="1100" dirty="0">
                <a:solidFill>
                  <a:schemeClr val="bg1"/>
                </a:solidFill>
                <a:latin typeface="Meiryo UI" panose="020B0604030504040204" pitchFamily="50" charset="-128"/>
                <a:ea typeface="Meiryo UI" panose="020B0604030504040204" pitchFamily="50" charset="-128"/>
              </a:endParaRPr>
            </a:p>
          </p:txBody>
        </p:sp>
        <p:sp>
          <p:nvSpPr>
            <p:cNvPr id="11" name="object 4"/>
            <p:cNvSpPr/>
            <p:nvPr userDrawn="1"/>
          </p:nvSpPr>
          <p:spPr>
            <a:xfrm>
              <a:off x="8393992" y="3588454"/>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提供先</a:t>
              </a:r>
              <a:endParaRPr sz="1100" dirty="0">
                <a:solidFill>
                  <a:schemeClr val="bg1"/>
                </a:solidFill>
                <a:latin typeface="Meiryo UI" panose="020B0604030504040204" pitchFamily="50" charset="-128"/>
                <a:ea typeface="Meiryo UI" panose="020B0604030504040204" pitchFamily="50" charset="-128"/>
              </a:endParaRPr>
            </a:p>
          </p:txBody>
        </p:sp>
      </p:grpSp>
      <p:sp>
        <p:nvSpPr>
          <p:cNvPr id="12" name="Rectangle 7"/>
          <p:cNvSpPr>
            <a:spLocks noGrp="1" noChangeArrowheads="1"/>
          </p:cNvSpPr>
          <p:nvPr>
            <p:ph type="sldNum" sz="quarter" idx="12"/>
          </p:nvPr>
        </p:nvSpPr>
        <p:spPr>
          <a:xfrm>
            <a:off x="11912236" y="6993833"/>
            <a:ext cx="619875" cy="232475"/>
          </a:xfrm>
          <a:prstGeom prst="rect">
            <a:avLst/>
          </a:prstGeom>
          <a:ln/>
        </p:spPr>
        <p:txBody>
          <a:bodyPr/>
          <a:lstStyle>
            <a:lvl1pPr algn="ctr">
              <a:defRPr sz="1400">
                <a:latin typeface="MS UI Gothic" panose="020B0600070205080204" pitchFamily="50" charset="-128"/>
                <a:ea typeface="MS UI Gothic" panose="020B0600070205080204" pitchFamily="50" charset="-128"/>
              </a:defRPr>
            </a:lvl1pPr>
          </a:lstStyle>
          <a:p>
            <a:fld id="{DBFB1F43-6F2E-4538-AABB-23AEDF146290}" type="slidenum">
              <a:rPr lang="ja-JP" altLang="en-US" smtClean="0"/>
              <a:pPr/>
              <a:t>‹#›</a:t>
            </a:fld>
            <a:endParaRPr lang="ja-JP" altLang="en-US" dirty="0"/>
          </a:p>
        </p:txBody>
      </p:sp>
    </p:spTree>
    <p:extLst>
      <p:ext uri="{BB962C8B-B14F-4D97-AF65-F5344CB8AC3E}">
        <p14:creationId xmlns:p14="http://schemas.microsoft.com/office/powerpoint/2010/main" val="259189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経年変化">
    <p:spTree>
      <p:nvGrpSpPr>
        <p:cNvPr id="1" name=""/>
        <p:cNvGrpSpPr/>
        <p:nvPr/>
      </p:nvGrpSpPr>
      <p:grpSpPr>
        <a:xfrm>
          <a:off x="0" y="0"/>
          <a:ext cx="0" cy="0"/>
          <a:chOff x="0" y="0"/>
          <a:chExt cx="0" cy="0"/>
        </a:xfrm>
      </p:grpSpPr>
      <p:grpSp>
        <p:nvGrpSpPr>
          <p:cNvPr id="3" name="グループ化 2"/>
          <p:cNvGrpSpPr/>
          <p:nvPr userDrawn="1"/>
        </p:nvGrpSpPr>
        <p:grpSpPr>
          <a:xfrm>
            <a:off x="12533526" y="248930"/>
            <a:ext cx="361971" cy="6753583"/>
            <a:chOff x="8393992" y="202406"/>
            <a:chExt cx="288000" cy="6753583"/>
          </a:xfrm>
        </p:grpSpPr>
        <p:sp>
          <p:nvSpPr>
            <p:cNvPr id="4" name="object 4"/>
            <p:cNvSpPr/>
            <p:nvPr userDrawn="1"/>
          </p:nvSpPr>
          <p:spPr>
            <a:xfrm>
              <a:off x="8393992" y="104891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従業員数</a:t>
              </a:r>
              <a:endParaRPr sz="1100" dirty="0">
                <a:solidFill>
                  <a:schemeClr val="bg1"/>
                </a:solidFill>
                <a:latin typeface="Meiryo UI" panose="020B0604030504040204" pitchFamily="50" charset="-128"/>
                <a:ea typeface="Meiryo UI" panose="020B0604030504040204" pitchFamily="50" charset="-128"/>
              </a:endParaRPr>
            </a:p>
          </p:txBody>
        </p:sp>
        <p:sp>
          <p:nvSpPr>
            <p:cNvPr id="5" name="object 4"/>
            <p:cNvSpPr/>
            <p:nvPr userDrawn="1"/>
          </p:nvSpPr>
          <p:spPr>
            <a:xfrm>
              <a:off x="8393992" y="2741942"/>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事業分野</a:t>
              </a:r>
              <a:endParaRPr sz="1100" dirty="0">
                <a:solidFill>
                  <a:schemeClr val="bg1"/>
                </a:solidFill>
                <a:latin typeface="Meiryo UI" panose="020B0604030504040204" pitchFamily="50" charset="-128"/>
                <a:ea typeface="Meiryo UI" panose="020B0604030504040204" pitchFamily="50" charset="-128"/>
              </a:endParaRPr>
            </a:p>
          </p:txBody>
        </p:sp>
        <p:sp>
          <p:nvSpPr>
            <p:cNvPr id="6" name="object 4"/>
            <p:cNvSpPr/>
            <p:nvPr userDrawn="1"/>
          </p:nvSpPr>
          <p:spPr>
            <a:xfrm>
              <a:off x="8393992" y="443496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ＤＸ取組</a:t>
              </a:r>
              <a:endParaRPr sz="1100" dirty="0">
                <a:solidFill>
                  <a:schemeClr val="bg1"/>
                </a:solidFill>
                <a:latin typeface="Meiryo UI" panose="020B0604030504040204" pitchFamily="50" charset="-128"/>
                <a:ea typeface="Meiryo UI" panose="020B0604030504040204" pitchFamily="50" charset="-128"/>
              </a:endParaRPr>
            </a:p>
          </p:txBody>
        </p:sp>
        <p:sp>
          <p:nvSpPr>
            <p:cNvPr id="7" name="object 4"/>
            <p:cNvSpPr/>
            <p:nvPr userDrawn="1"/>
          </p:nvSpPr>
          <p:spPr>
            <a:xfrm>
              <a:off x="8393992" y="528147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その他</a:t>
              </a:r>
              <a:endParaRPr sz="1100" dirty="0">
                <a:solidFill>
                  <a:schemeClr val="bg1"/>
                </a:solidFill>
                <a:latin typeface="Meiryo UI" panose="020B0604030504040204" pitchFamily="50" charset="-128"/>
                <a:ea typeface="Meiryo UI" panose="020B0604030504040204" pitchFamily="50" charset="-128"/>
              </a:endParaRPr>
            </a:p>
          </p:txBody>
        </p:sp>
        <p:sp>
          <p:nvSpPr>
            <p:cNvPr id="8" name="object 4"/>
            <p:cNvSpPr/>
            <p:nvPr userDrawn="1"/>
          </p:nvSpPr>
          <p:spPr>
            <a:xfrm>
              <a:off x="8393992" y="6127989"/>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6">
                <a:lumMod val="50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経　年</a:t>
              </a:r>
              <a:endParaRPr sz="1100" dirty="0">
                <a:solidFill>
                  <a:schemeClr val="bg1"/>
                </a:solidFill>
                <a:latin typeface="Meiryo UI" panose="020B0604030504040204" pitchFamily="50" charset="-128"/>
                <a:ea typeface="Meiryo UI" panose="020B0604030504040204" pitchFamily="50" charset="-128"/>
              </a:endParaRPr>
            </a:p>
          </p:txBody>
        </p:sp>
        <p:sp>
          <p:nvSpPr>
            <p:cNvPr id="9" name="object 4"/>
            <p:cNvSpPr/>
            <p:nvPr userDrawn="1"/>
          </p:nvSpPr>
          <p:spPr>
            <a:xfrm>
              <a:off x="8393992" y="20240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位置づけ</a:t>
              </a:r>
              <a:endParaRPr sz="1100" dirty="0">
                <a:solidFill>
                  <a:schemeClr val="bg1"/>
                </a:solidFill>
                <a:latin typeface="Meiryo UI" panose="020B0604030504040204" pitchFamily="50" charset="-128"/>
                <a:ea typeface="Meiryo UI" panose="020B0604030504040204" pitchFamily="50" charset="-128"/>
              </a:endParaRPr>
            </a:p>
          </p:txBody>
        </p:sp>
        <p:sp>
          <p:nvSpPr>
            <p:cNvPr id="10" name="object 4"/>
            <p:cNvSpPr/>
            <p:nvPr userDrawn="1"/>
          </p:nvSpPr>
          <p:spPr>
            <a:xfrm>
              <a:off x="8393992" y="1895430"/>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地　　域</a:t>
              </a:r>
              <a:endParaRPr sz="1100" dirty="0">
                <a:solidFill>
                  <a:schemeClr val="bg1"/>
                </a:solidFill>
                <a:latin typeface="Meiryo UI" panose="020B0604030504040204" pitchFamily="50" charset="-128"/>
                <a:ea typeface="Meiryo UI" panose="020B0604030504040204" pitchFamily="50" charset="-128"/>
              </a:endParaRPr>
            </a:p>
          </p:txBody>
        </p:sp>
        <p:sp>
          <p:nvSpPr>
            <p:cNvPr id="11" name="object 4"/>
            <p:cNvSpPr/>
            <p:nvPr userDrawn="1"/>
          </p:nvSpPr>
          <p:spPr>
            <a:xfrm>
              <a:off x="8393992" y="3588454"/>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提供先</a:t>
              </a:r>
              <a:endParaRPr sz="1100" dirty="0">
                <a:solidFill>
                  <a:schemeClr val="bg1"/>
                </a:solidFill>
                <a:latin typeface="Meiryo UI" panose="020B0604030504040204" pitchFamily="50" charset="-128"/>
                <a:ea typeface="Meiryo UI" panose="020B0604030504040204" pitchFamily="50" charset="-128"/>
              </a:endParaRPr>
            </a:p>
          </p:txBody>
        </p:sp>
      </p:grpSp>
      <p:sp>
        <p:nvSpPr>
          <p:cNvPr id="12" name="Rectangle 7"/>
          <p:cNvSpPr>
            <a:spLocks noGrp="1" noChangeArrowheads="1"/>
          </p:cNvSpPr>
          <p:nvPr>
            <p:ph type="sldNum" sz="quarter" idx="12"/>
          </p:nvPr>
        </p:nvSpPr>
        <p:spPr>
          <a:xfrm>
            <a:off x="11912236" y="6993833"/>
            <a:ext cx="619875" cy="232475"/>
          </a:xfrm>
          <a:prstGeom prst="rect">
            <a:avLst/>
          </a:prstGeom>
          <a:ln/>
        </p:spPr>
        <p:txBody>
          <a:bodyPr/>
          <a:lstStyle>
            <a:lvl1pPr algn="ctr">
              <a:defRPr sz="1400">
                <a:latin typeface="MS UI Gothic" panose="020B0600070205080204" pitchFamily="50" charset="-128"/>
                <a:ea typeface="MS UI Gothic" panose="020B0600070205080204" pitchFamily="50" charset="-128"/>
              </a:defRPr>
            </a:lvl1pPr>
          </a:lstStyle>
          <a:p>
            <a:fld id="{DBFB1F43-6F2E-4538-AABB-23AEDF146290}" type="slidenum">
              <a:rPr lang="ja-JP" altLang="en-US" smtClean="0"/>
              <a:pPr/>
              <a:t>‹#›</a:t>
            </a:fld>
            <a:endParaRPr lang="ja-JP" altLang="en-US" dirty="0"/>
          </a:p>
        </p:txBody>
      </p:sp>
    </p:spTree>
    <p:extLst>
      <p:ext uri="{BB962C8B-B14F-4D97-AF65-F5344CB8AC3E}">
        <p14:creationId xmlns:p14="http://schemas.microsoft.com/office/powerpoint/2010/main" val="1267310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218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章タイトル等">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A74DF07-8AA9-4EE2-A04C-B93AA4E35EED}"/>
              </a:ext>
            </a:extLst>
          </p:cNvPr>
          <p:cNvSpPr txBox="1"/>
          <p:nvPr userDrawn="1"/>
        </p:nvSpPr>
        <p:spPr>
          <a:xfrm>
            <a:off x="0" y="7074520"/>
            <a:ext cx="1086033" cy="230832"/>
          </a:xfrm>
          <a:prstGeom prst="rect">
            <a:avLst/>
          </a:prstGeom>
          <a:noFill/>
        </p:spPr>
        <p:txBody>
          <a:bodyPr wrap="square" rtlCol="0">
            <a:spAutoFit/>
          </a:bodyPr>
          <a:lstStyle/>
          <a:p>
            <a:pPr marL="0" marR="0" indent="0" algn="l" defTabSz="914336" rtl="0" eaLnBrk="1" fontAlgn="base" latinLnBrk="0" hangingPunct="1">
              <a:lnSpc>
                <a:spcPct val="100000"/>
              </a:lnSpc>
              <a:spcBef>
                <a:spcPct val="0"/>
              </a:spcBef>
              <a:spcAft>
                <a:spcPct val="0"/>
              </a:spcAft>
              <a:buClrTx/>
              <a:buSzTx/>
              <a:buFontTx/>
              <a:buNone/>
              <a:tabLst/>
              <a:defRPr/>
            </a:pPr>
            <a:r>
              <a:rPr lang="en-US" altLang="ja-JP" sz="900" dirty="0"/>
              <a:t>Ⓒ2023 IPA</a:t>
            </a:r>
            <a:endParaRPr kumimoji="1" lang="ja-JP" altLang="en-US" sz="900" dirty="0"/>
          </a:p>
        </p:txBody>
      </p:sp>
      <p:sp>
        <p:nvSpPr>
          <p:cNvPr id="5" name="テキスト ボックス 4">
            <a:extLst>
              <a:ext uri="{FF2B5EF4-FFF2-40B4-BE49-F238E27FC236}">
                <a16:creationId xmlns:a16="http://schemas.microsoft.com/office/drawing/2014/main" id="{E0907E48-31AF-4E81-BEEC-50C76965C2B3}"/>
              </a:ext>
            </a:extLst>
          </p:cNvPr>
          <p:cNvSpPr txBox="1"/>
          <p:nvPr userDrawn="1"/>
        </p:nvSpPr>
        <p:spPr>
          <a:xfrm>
            <a:off x="12171515" y="7041735"/>
            <a:ext cx="934541" cy="338554"/>
          </a:xfrm>
          <a:prstGeom prst="rect">
            <a:avLst/>
          </a:prstGeom>
          <a:noFill/>
        </p:spPr>
        <p:txBody>
          <a:bodyPr wrap="square" rtlCol="0">
            <a:spAutoFit/>
          </a:bodyPr>
          <a:lstStyle/>
          <a:p>
            <a:pPr marL="0" marR="0" indent="0" algn="ctr" defTabSz="914336" rtl="0" eaLnBrk="1" fontAlgn="base" latinLnBrk="0" hangingPunct="1">
              <a:lnSpc>
                <a:spcPct val="100000"/>
              </a:lnSpc>
              <a:spcBef>
                <a:spcPct val="0"/>
              </a:spcBef>
              <a:spcAft>
                <a:spcPct val="0"/>
              </a:spcAft>
              <a:buClrTx/>
              <a:buSzTx/>
              <a:buFontTx/>
              <a:buNone/>
              <a:tabLst/>
              <a:defRPr/>
            </a:pPr>
            <a:fld id="{50074D08-A32D-4B52-AFC7-1EE5C3CAF417}" type="slidenum">
              <a:rPr lang="en-US" altLang="ja-JP" sz="1600" smtClean="0"/>
              <a:pPr marL="0" marR="0" indent="0" algn="ctr" defTabSz="914336" rtl="0" eaLnBrk="1" fontAlgn="base" latinLnBrk="0" hangingPunct="1">
                <a:lnSpc>
                  <a:spcPct val="100000"/>
                </a:lnSpc>
                <a:spcBef>
                  <a:spcPct val="0"/>
                </a:spcBef>
                <a:spcAft>
                  <a:spcPct val="0"/>
                </a:spcAft>
                <a:buClrTx/>
                <a:buSzTx/>
                <a:buFontTx/>
                <a:buNone/>
                <a:tabLst/>
                <a:defRPr/>
              </a:pPr>
              <a:t>‹#›</a:t>
            </a:fld>
            <a:endParaRPr kumimoji="1" lang="ja-JP" altLang="en-US" sz="1600" dirty="0"/>
          </a:p>
        </p:txBody>
      </p:sp>
      <p:sp>
        <p:nvSpPr>
          <p:cNvPr id="2" name="タイトル 1">
            <a:extLst>
              <a:ext uri="{FF2B5EF4-FFF2-40B4-BE49-F238E27FC236}">
                <a16:creationId xmlns:a16="http://schemas.microsoft.com/office/drawing/2014/main" id="{75E4C3B0-04C6-42F2-BDE5-577072C0F7DC}"/>
              </a:ext>
            </a:extLst>
          </p:cNvPr>
          <p:cNvSpPr>
            <a:spLocks noGrp="1"/>
          </p:cNvSpPr>
          <p:nvPr>
            <p:ph type="title"/>
          </p:nvPr>
        </p:nvSpPr>
        <p:spPr>
          <a:xfrm>
            <a:off x="2023840" y="3366108"/>
            <a:ext cx="11317288" cy="648072"/>
          </a:xfrm>
          <a:prstGeom prst="rect">
            <a:avLst/>
          </a:prstGeom>
        </p:spPr>
        <p:txBody>
          <a:bodyPr/>
          <a:lstStyle>
            <a:lvl1pPr>
              <a:defRPr sz="400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85385309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タイトル スライド">
    <p:bg>
      <p:bgRef idx="1001">
        <a:schemeClr val="bg1"/>
      </p:bgRef>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6560344" y="280179"/>
            <a:ext cx="5888365" cy="38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defRPr/>
            </a:pPr>
            <a:endParaRPr lang="ja-JP" altLang="ja-JP" sz="1897"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10CD565B-20D2-4352-8DDC-394DF2AFE5C0}"/>
              </a:ext>
            </a:extLst>
          </p:cNvPr>
          <p:cNvSpPr/>
          <p:nvPr userDrawn="1"/>
        </p:nvSpPr>
        <p:spPr>
          <a:xfrm>
            <a:off x="1673195" y="6930832"/>
            <a:ext cx="10429890" cy="338554"/>
          </a:xfrm>
          <a:prstGeom prst="rect">
            <a:avLst/>
          </a:prstGeom>
        </p:spPr>
        <p:txBody>
          <a:bodyPr wrap="square">
            <a:spAutoFit/>
          </a:bodyPr>
          <a:lstStyle/>
          <a:p>
            <a:r>
              <a:rPr lang="en-US" altLang="ja-JP" sz="1600" dirty="0"/>
              <a:t>Copyright © 2023 Information-technology Promotion Agency, Japan</a:t>
            </a:r>
            <a:r>
              <a:rPr lang="ja-JP" altLang="en-US" sz="1600" dirty="0"/>
              <a:t>（</a:t>
            </a:r>
            <a:r>
              <a:rPr lang="en-US" altLang="ja-JP" sz="1600" dirty="0"/>
              <a:t>IPA</a:t>
            </a:r>
            <a:r>
              <a:rPr lang="ja-JP" altLang="en-US" sz="1600" dirty="0"/>
              <a:t>）</a:t>
            </a:r>
          </a:p>
        </p:txBody>
      </p:sp>
    </p:spTree>
    <p:extLst>
      <p:ext uri="{BB962C8B-B14F-4D97-AF65-F5344CB8AC3E}">
        <p14:creationId xmlns:p14="http://schemas.microsoft.com/office/powerpoint/2010/main" val="16400398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_ＡＬＬ">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11912236" y="6993833"/>
            <a:ext cx="619875" cy="232475"/>
          </a:xfrm>
          <a:prstGeom prst="rect">
            <a:avLst/>
          </a:prstGeom>
          <a:ln/>
        </p:spPr>
        <p:txBody>
          <a:bodyPr/>
          <a:lstStyle>
            <a:lvl1pPr algn="ctr">
              <a:defRPr sz="1400">
                <a:latin typeface="MS UI Gothic" panose="020B0600070205080204" pitchFamily="50" charset="-128"/>
                <a:ea typeface="MS UI Gothic" panose="020B0600070205080204" pitchFamily="50" charset="-128"/>
              </a:defRPr>
            </a:lvl1pPr>
          </a:lstStyle>
          <a:p>
            <a:fld id="{DBFB1F43-6F2E-4538-AABB-23AEDF146290}" type="slidenum">
              <a:rPr lang="ja-JP" altLang="en-US" smtClean="0"/>
              <a:pPr/>
              <a:t>‹#›</a:t>
            </a:fld>
            <a:endParaRPr lang="ja-JP" altLang="en-US" dirty="0"/>
          </a:p>
        </p:txBody>
      </p:sp>
      <p:grpSp>
        <p:nvGrpSpPr>
          <p:cNvPr id="2" name="グループ化 1"/>
          <p:cNvGrpSpPr/>
          <p:nvPr userDrawn="1"/>
        </p:nvGrpSpPr>
        <p:grpSpPr>
          <a:xfrm>
            <a:off x="12533526" y="248930"/>
            <a:ext cx="361971" cy="6753583"/>
            <a:chOff x="8393992" y="202406"/>
            <a:chExt cx="288000" cy="6753583"/>
          </a:xfrm>
        </p:grpSpPr>
        <p:sp>
          <p:nvSpPr>
            <p:cNvPr id="3" name="object 4"/>
            <p:cNvSpPr/>
            <p:nvPr userDrawn="1"/>
          </p:nvSpPr>
          <p:spPr>
            <a:xfrm>
              <a:off x="8393992" y="104891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FF00FF"/>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従業員数</a:t>
              </a:r>
              <a:endParaRPr sz="1100"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8393992" y="2741942"/>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0000FF"/>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事業分野</a:t>
              </a:r>
              <a:endParaRPr sz="1100"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8393992" y="443496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FF3300"/>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ＤＸ取組</a:t>
              </a:r>
              <a:endParaRPr sz="1100"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8393992" y="528147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3">
                <a:lumMod val="7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その他</a:t>
              </a:r>
              <a:endParaRPr sz="1100"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8393992" y="6127989"/>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6">
                <a:lumMod val="50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経　年</a:t>
              </a:r>
              <a:endParaRPr sz="1100" dirty="0">
                <a:solidFill>
                  <a:schemeClr val="bg1"/>
                </a:solidFill>
                <a:latin typeface="Meiryo UI" panose="020B0604030504040204" pitchFamily="50" charset="-128"/>
                <a:ea typeface="Meiryo UI" panose="020B0604030504040204" pitchFamily="50" charset="-128"/>
              </a:endParaRPr>
            </a:p>
          </p:txBody>
        </p:sp>
        <p:sp>
          <p:nvSpPr>
            <p:cNvPr id="15" name="object 4"/>
            <p:cNvSpPr/>
            <p:nvPr userDrawn="1"/>
          </p:nvSpPr>
          <p:spPr>
            <a:xfrm>
              <a:off x="8393992" y="20240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00B0F0"/>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位置づけ</a:t>
              </a:r>
              <a:endParaRPr sz="1100" dirty="0">
                <a:solidFill>
                  <a:schemeClr val="bg1"/>
                </a:solidFill>
                <a:latin typeface="Meiryo UI" panose="020B0604030504040204" pitchFamily="50" charset="-128"/>
                <a:ea typeface="Meiryo UI" panose="020B0604030504040204" pitchFamily="50" charset="-128"/>
              </a:endParaRPr>
            </a:p>
          </p:txBody>
        </p:sp>
        <p:sp>
          <p:nvSpPr>
            <p:cNvPr id="17" name="object 4"/>
            <p:cNvSpPr/>
            <p:nvPr userDrawn="1"/>
          </p:nvSpPr>
          <p:spPr>
            <a:xfrm>
              <a:off x="8393992" y="1895430"/>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009900"/>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地　　域</a:t>
              </a:r>
              <a:endParaRPr sz="1100" dirty="0">
                <a:solidFill>
                  <a:schemeClr val="bg1"/>
                </a:solidFill>
                <a:latin typeface="Meiryo UI" panose="020B0604030504040204" pitchFamily="50" charset="-128"/>
                <a:ea typeface="Meiryo UI" panose="020B0604030504040204" pitchFamily="50" charset="-128"/>
              </a:endParaRPr>
            </a:p>
          </p:txBody>
        </p:sp>
        <p:sp>
          <p:nvSpPr>
            <p:cNvPr id="18" name="object 4"/>
            <p:cNvSpPr/>
            <p:nvPr userDrawn="1"/>
          </p:nvSpPr>
          <p:spPr>
            <a:xfrm>
              <a:off x="8393992" y="3588454"/>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2">
                <a:lumMod val="7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提供先</a:t>
              </a:r>
              <a:endParaRPr sz="1100"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17091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単純集計">
    <p:spTree>
      <p:nvGrpSpPr>
        <p:cNvPr id="1" name=""/>
        <p:cNvGrpSpPr/>
        <p:nvPr/>
      </p:nvGrpSpPr>
      <p:grpSpPr>
        <a:xfrm>
          <a:off x="0" y="0"/>
          <a:ext cx="0" cy="0"/>
          <a:chOff x="0" y="0"/>
          <a:chExt cx="0" cy="0"/>
        </a:xfrm>
      </p:grpSpPr>
      <p:sp>
        <p:nvSpPr>
          <p:cNvPr id="17" name="Rectangle 7"/>
          <p:cNvSpPr>
            <a:spLocks noGrp="1" noChangeArrowheads="1"/>
          </p:cNvSpPr>
          <p:nvPr>
            <p:ph type="sldNum" sz="quarter" idx="12"/>
          </p:nvPr>
        </p:nvSpPr>
        <p:spPr>
          <a:xfrm>
            <a:off x="11912236" y="6993833"/>
            <a:ext cx="619875" cy="232475"/>
          </a:xfrm>
          <a:prstGeom prst="rect">
            <a:avLst/>
          </a:prstGeom>
          <a:ln/>
        </p:spPr>
        <p:txBody>
          <a:bodyPr/>
          <a:lstStyle>
            <a:lvl1pPr algn="ctr">
              <a:defRPr sz="1400">
                <a:latin typeface="MS UI Gothic" panose="020B0600070205080204" pitchFamily="50" charset="-128"/>
                <a:ea typeface="MS UI Gothic" panose="020B0600070205080204" pitchFamily="50" charset="-128"/>
              </a:defRPr>
            </a:lvl1pPr>
          </a:lstStyle>
          <a:p>
            <a:fld id="{DBFB1F43-6F2E-4538-AABB-23AEDF146290}" type="slidenum">
              <a:rPr lang="ja-JP" altLang="en-US" smtClean="0"/>
              <a:pPr/>
              <a:t>‹#›</a:t>
            </a:fld>
            <a:endParaRPr lang="ja-JP" altLang="en-US" dirty="0"/>
          </a:p>
        </p:txBody>
      </p:sp>
      <p:grpSp>
        <p:nvGrpSpPr>
          <p:cNvPr id="18" name="グループ化 17"/>
          <p:cNvGrpSpPr/>
          <p:nvPr userDrawn="1"/>
        </p:nvGrpSpPr>
        <p:grpSpPr>
          <a:xfrm>
            <a:off x="12533526" y="248930"/>
            <a:ext cx="361971" cy="6753583"/>
            <a:chOff x="8393992" y="202406"/>
            <a:chExt cx="288000" cy="6753583"/>
          </a:xfrm>
        </p:grpSpPr>
        <p:sp>
          <p:nvSpPr>
            <p:cNvPr id="20" name="object 4"/>
            <p:cNvSpPr/>
            <p:nvPr userDrawn="1"/>
          </p:nvSpPr>
          <p:spPr>
            <a:xfrm>
              <a:off x="8393992" y="104891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従業員数</a:t>
              </a:r>
              <a:endParaRPr sz="1100"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8393992" y="2741942"/>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事業分野</a:t>
              </a:r>
              <a:endParaRPr sz="1100"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8393992" y="443496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ＤＸ取組</a:t>
              </a:r>
              <a:endParaRPr sz="1100" dirty="0">
                <a:solidFill>
                  <a:schemeClr val="bg1"/>
                </a:solidFill>
                <a:latin typeface="Meiryo UI" panose="020B0604030504040204" pitchFamily="50" charset="-128"/>
                <a:ea typeface="Meiryo UI" panose="020B0604030504040204" pitchFamily="50" charset="-128"/>
              </a:endParaRPr>
            </a:p>
          </p:txBody>
        </p:sp>
        <p:sp>
          <p:nvSpPr>
            <p:cNvPr id="28" name="object 4"/>
            <p:cNvSpPr/>
            <p:nvPr userDrawn="1"/>
          </p:nvSpPr>
          <p:spPr>
            <a:xfrm>
              <a:off x="8393992" y="528147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その他</a:t>
              </a:r>
              <a:endParaRPr sz="1100" dirty="0">
                <a:solidFill>
                  <a:schemeClr val="bg1"/>
                </a:solidFill>
                <a:latin typeface="Meiryo UI" panose="020B0604030504040204" pitchFamily="50" charset="-128"/>
                <a:ea typeface="Meiryo UI" panose="020B0604030504040204" pitchFamily="50" charset="-128"/>
              </a:endParaRPr>
            </a:p>
          </p:txBody>
        </p:sp>
        <p:sp>
          <p:nvSpPr>
            <p:cNvPr id="29" name="object 4"/>
            <p:cNvSpPr/>
            <p:nvPr userDrawn="1"/>
          </p:nvSpPr>
          <p:spPr>
            <a:xfrm>
              <a:off x="8393992" y="6127989"/>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経　年</a:t>
              </a:r>
              <a:endParaRPr sz="1100" dirty="0">
                <a:solidFill>
                  <a:schemeClr val="bg1"/>
                </a:solidFill>
                <a:latin typeface="Meiryo UI" panose="020B0604030504040204" pitchFamily="50" charset="-128"/>
                <a:ea typeface="Meiryo UI" panose="020B0604030504040204" pitchFamily="50" charset="-128"/>
              </a:endParaRPr>
            </a:p>
          </p:txBody>
        </p:sp>
        <p:sp>
          <p:nvSpPr>
            <p:cNvPr id="30" name="object 4"/>
            <p:cNvSpPr/>
            <p:nvPr userDrawn="1"/>
          </p:nvSpPr>
          <p:spPr>
            <a:xfrm>
              <a:off x="8393992" y="20240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位置づけ</a:t>
              </a:r>
              <a:endParaRPr sz="1100" dirty="0">
                <a:solidFill>
                  <a:schemeClr val="bg1"/>
                </a:solidFill>
                <a:latin typeface="Meiryo UI" panose="020B0604030504040204" pitchFamily="50" charset="-128"/>
                <a:ea typeface="Meiryo UI" panose="020B0604030504040204" pitchFamily="50" charset="-128"/>
              </a:endParaRPr>
            </a:p>
          </p:txBody>
        </p:sp>
        <p:sp>
          <p:nvSpPr>
            <p:cNvPr id="31" name="object 4"/>
            <p:cNvSpPr/>
            <p:nvPr userDrawn="1"/>
          </p:nvSpPr>
          <p:spPr>
            <a:xfrm>
              <a:off x="8393992" y="1895430"/>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地　　域</a:t>
              </a:r>
              <a:endParaRPr sz="1100" dirty="0">
                <a:solidFill>
                  <a:schemeClr val="bg1"/>
                </a:solidFill>
                <a:latin typeface="Meiryo UI" panose="020B0604030504040204" pitchFamily="50" charset="-128"/>
                <a:ea typeface="Meiryo UI" panose="020B0604030504040204" pitchFamily="50" charset="-128"/>
              </a:endParaRPr>
            </a:p>
          </p:txBody>
        </p:sp>
        <p:sp>
          <p:nvSpPr>
            <p:cNvPr id="32" name="object 4"/>
            <p:cNvSpPr/>
            <p:nvPr userDrawn="1"/>
          </p:nvSpPr>
          <p:spPr>
            <a:xfrm>
              <a:off x="8393992" y="3588454"/>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提供先</a:t>
              </a:r>
              <a:endParaRPr sz="1100"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60474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位置づけ">
    <p:spTree>
      <p:nvGrpSpPr>
        <p:cNvPr id="1" name=""/>
        <p:cNvGrpSpPr/>
        <p:nvPr/>
      </p:nvGrpSpPr>
      <p:grpSpPr>
        <a:xfrm>
          <a:off x="0" y="0"/>
          <a:ext cx="0" cy="0"/>
          <a:chOff x="0" y="0"/>
          <a:chExt cx="0" cy="0"/>
        </a:xfrm>
      </p:grpSpPr>
      <p:sp>
        <p:nvSpPr>
          <p:cNvPr id="2" name="Rectangle 7"/>
          <p:cNvSpPr>
            <a:spLocks noGrp="1" noChangeArrowheads="1"/>
          </p:cNvSpPr>
          <p:nvPr>
            <p:ph type="sldNum" sz="quarter" idx="12"/>
          </p:nvPr>
        </p:nvSpPr>
        <p:spPr>
          <a:xfrm>
            <a:off x="11912236" y="6993833"/>
            <a:ext cx="619875" cy="232475"/>
          </a:xfrm>
          <a:prstGeom prst="rect">
            <a:avLst/>
          </a:prstGeom>
          <a:ln/>
        </p:spPr>
        <p:txBody>
          <a:bodyPr/>
          <a:lstStyle>
            <a:lvl1pPr algn="ctr">
              <a:defRPr sz="1400">
                <a:latin typeface="MS UI Gothic" panose="020B0600070205080204" pitchFamily="50" charset="-128"/>
                <a:ea typeface="MS UI Gothic" panose="020B0600070205080204" pitchFamily="50" charset="-128"/>
              </a:defRPr>
            </a:lvl1pPr>
          </a:lstStyle>
          <a:p>
            <a:fld id="{DBFB1F43-6F2E-4538-AABB-23AEDF146290}" type="slidenum">
              <a:rPr lang="ja-JP" altLang="en-US" smtClean="0"/>
              <a:pPr/>
              <a:t>‹#›</a:t>
            </a:fld>
            <a:endParaRPr lang="ja-JP" altLang="en-US" dirty="0"/>
          </a:p>
        </p:txBody>
      </p:sp>
      <p:grpSp>
        <p:nvGrpSpPr>
          <p:cNvPr id="3" name="グループ化 2"/>
          <p:cNvGrpSpPr/>
          <p:nvPr userDrawn="1"/>
        </p:nvGrpSpPr>
        <p:grpSpPr>
          <a:xfrm>
            <a:off x="12533526" y="248930"/>
            <a:ext cx="361971" cy="6753583"/>
            <a:chOff x="8393992" y="202406"/>
            <a:chExt cx="288000" cy="6753583"/>
          </a:xfrm>
        </p:grpSpPr>
        <p:sp>
          <p:nvSpPr>
            <p:cNvPr id="4" name="object 4"/>
            <p:cNvSpPr/>
            <p:nvPr userDrawn="1"/>
          </p:nvSpPr>
          <p:spPr>
            <a:xfrm>
              <a:off x="8393992" y="104891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従業員数</a:t>
              </a:r>
              <a:endParaRPr sz="1100" dirty="0">
                <a:solidFill>
                  <a:schemeClr val="bg1"/>
                </a:solidFill>
                <a:latin typeface="Meiryo UI" panose="020B0604030504040204" pitchFamily="50" charset="-128"/>
                <a:ea typeface="Meiryo UI" panose="020B0604030504040204" pitchFamily="50" charset="-128"/>
              </a:endParaRPr>
            </a:p>
          </p:txBody>
        </p:sp>
        <p:sp>
          <p:nvSpPr>
            <p:cNvPr id="5" name="object 4"/>
            <p:cNvSpPr/>
            <p:nvPr userDrawn="1"/>
          </p:nvSpPr>
          <p:spPr>
            <a:xfrm>
              <a:off x="8393992" y="2741942"/>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事業分野</a:t>
              </a:r>
              <a:endParaRPr sz="1100" dirty="0">
                <a:solidFill>
                  <a:schemeClr val="bg1"/>
                </a:solidFill>
                <a:latin typeface="Meiryo UI" panose="020B0604030504040204" pitchFamily="50" charset="-128"/>
                <a:ea typeface="Meiryo UI" panose="020B0604030504040204" pitchFamily="50" charset="-128"/>
              </a:endParaRPr>
            </a:p>
          </p:txBody>
        </p:sp>
        <p:sp>
          <p:nvSpPr>
            <p:cNvPr id="6" name="object 4"/>
            <p:cNvSpPr/>
            <p:nvPr userDrawn="1"/>
          </p:nvSpPr>
          <p:spPr>
            <a:xfrm>
              <a:off x="8393992" y="443496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ＤＸ取組</a:t>
              </a:r>
            </a:p>
          </p:txBody>
        </p:sp>
        <p:sp>
          <p:nvSpPr>
            <p:cNvPr id="7" name="object 4"/>
            <p:cNvSpPr/>
            <p:nvPr userDrawn="1"/>
          </p:nvSpPr>
          <p:spPr>
            <a:xfrm>
              <a:off x="8393992" y="528147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その他</a:t>
              </a:r>
              <a:endParaRPr sz="1100" dirty="0">
                <a:solidFill>
                  <a:schemeClr val="bg1"/>
                </a:solidFill>
                <a:latin typeface="Meiryo UI" panose="020B0604030504040204" pitchFamily="50" charset="-128"/>
                <a:ea typeface="Meiryo UI" panose="020B0604030504040204" pitchFamily="50" charset="-128"/>
              </a:endParaRPr>
            </a:p>
          </p:txBody>
        </p:sp>
        <p:sp>
          <p:nvSpPr>
            <p:cNvPr id="8" name="object 4"/>
            <p:cNvSpPr/>
            <p:nvPr userDrawn="1"/>
          </p:nvSpPr>
          <p:spPr>
            <a:xfrm>
              <a:off x="8393992" y="6127989"/>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経　年</a:t>
              </a:r>
              <a:endParaRPr sz="1100" dirty="0">
                <a:solidFill>
                  <a:schemeClr val="bg1"/>
                </a:solidFill>
                <a:latin typeface="Meiryo UI" panose="020B0604030504040204" pitchFamily="50" charset="-128"/>
                <a:ea typeface="Meiryo UI" panose="020B0604030504040204" pitchFamily="50" charset="-128"/>
              </a:endParaRPr>
            </a:p>
          </p:txBody>
        </p:sp>
        <p:sp>
          <p:nvSpPr>
            <p:cNvPr id="9" name="object 4"/>
            <p:cNvSpPr/>
            <p:nvPr userDrawn="1"/>
          </p:nvSpPr>
          <p:spPr>
            <a:xfrm>
              <a:off x="8393992" y="20240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00B0F0"/>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位置づけ</a:t>
              </a:r>
              <a:endParaRPr sz="1100" dirty="0">
                <a:solidFill>
                  <a:schemeClr val="bg1"/>
                </a:solidFill>
                <a:latin typeface="Meiryo UI" panose="020B0604030504040204" pitchFamily="50" charset="-128"/>
                <a:ea typeface="Meiryo UI" panose="020B0604030504040204" pitchFamily="50" charset="-128"/>
              </a:endParaRPr>
            </a:p>
          </p:txBody>
        </p:sp>
        <p:sp>
          <p:nvSpPr>
            <p:cNvPr id="10" name="object 4"/>
            <p:cNvSpPr/>
            <p:nvPr userDrawn="1"/>
          </p:nvSpPr>
          <p:spPr>
            <a:xfrm>
              <a:off x="8393992" y="1895430"/>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地　　域</a:t>
              </a:r>
              <a:endParaRPr sz="1100" dirty="0">
                <a:solidFill>
                  <a:schemeClr val="bg1"/>
                </a:solidFill>
                <a:latin typeface="Meiryo UI" panose="020B0604030504040204" pitchFamily="50" charset="-128"/>
                <a:ea typeface="Meiryo UI" panose="020B0604030504040204" pitchFamily="50" charset="-128"/>
              </a:endParaRPr>
            </a:p>
          </p:txBody>
        </p:sp>
        <p:sp>
          <p:nvSpPr>
            <p:cNvPr id="11" name="object 4"/>
            <p:cNvSpPr/>
            <p:nvPr userDrawn="1"/>
          </p:nvSpPr>
          <p:spPr>
            <a:xfrm>
              <a:off x="8393992" y="3588454"/>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提供先</a:t>
              </a:r>
              <a:endParaRPr sz="1100"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08910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従業員">
    <p:spTree>
      <p:nvGrpSpPr>
        <p:cNvPr id="1" name=""/>
        <p:cNvGrpSpPr/>
        <p:nvPr/>
      </p:nvGrpSpPr>
      <p:grpSpPr>
        <a:xfrm>
          <a:off x="0" y="0"/>
          <a:ext cx="0" cy="0"/>
          <a:chOff x="0" y="0"/>
          <a:chExt cx="0" cy="0"/>
        </a:xfrm>
      </p:grpSpPr>
      <p:grpSp>
        <p:nvGrpSpPr>
          <p:cNvPr id="3" name="グループ化 2"/>
          <p:cNvGrpSpPr/>
          <p:nvPr userDrawn="1"/>
        </p:nvGrpSpPr>
        <p:grpSpPr>
          <a:xfrm>
            <a:off x="12533526" y="248930"/>
            <a:ext cx="361971" cy="6753583"/>
            <a:chOff x="8393992" y="202406"/>
            <a:chExt cx="288000" cy="6753583"/>
          </a:xfrm>
        </p:grpSpPr>
        <p:sp>
          <p:nvSpPr>
            <p:cNvPr id="4" name="object 4"/>
            <p:cNvSpPr/>
            <p:nvPr userDrawn="1"/>
          </p:nvSpPr>
          <p:spPr>
            <a:xfrm>
              <a:off x="8393992" y="104891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FF00FF"/>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従業員数</a:t>
              </a:r>
              <a:endParaRPr sz="1100" dirty="0">
                <a:solidFill>
                  <a:schemeClr val="bg1"/>
                </a:solidFill>
                <a:latin typeface="Meiryo UI" panose="020B0604030504040204" pitchFamily="50" charset="-128"/>
                <a:ea typeface="Meiryo UI" panose="020B0604030504040204" pitchFamily="50" charset="-128"/>
              </a:endParaRPr>
            </a:p>
          </p:txBody>
        </p:sp>
        <p:sp>
          <p:nvSpPr>
            <p:cNvPr id="5" name="object 4"/>
            <p:cNvSpPr/>
            <p:nvPr userDrawn="1"/>
          </p:nvSpPr>
          <p:spPr>
            <a:xfrm>
              <a:off x="8393992" y="2741942"/>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事業分野</a:t>
              </a:r>
              <a:endParaRPr sz="1100" dirty="0">
                <a:solidFill>
                  <a:schemeClr val="bg1"/>
                </a:solidFill>
                <a:latin typeface="Meiryo UI" panose="020B0604030504040204" pitchFamily="50" charset="-128"/>
                <a:ea typeface="Meiryo UI" panose="020B0604030504040204" pitchFamily="50" charset="-128"/>
              </a:endParaRPr>
            </a:p>
          </p:txBody>
        </p:sp>
        <p:sp>
          <p:nvSpPr>
            <p:cNvPr id="6" name="object 4"/>
            <p:cNvSpPr/>
            <p:nvPr userDrawn="1"/>
          </p:nvSpPr>
          <p:spPr>
            <a:xfrm>
              <a:off x="8393992" y="443496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ＤＸ取組</a:t>
              </a:r>
              <a:endParaRPr sz="1100" dirty="0">
                <a:solidFill>
                  <a:schemeClr val="bg1"/>
                </a:solidFill>
                <a:latin typeface="Meiryo UI" panose="020B0604030504040204" pitchFamily="50" charset="-128"/>
                <a:ea typeface="Meiryo UI" panose="020B0604030504040204" pitchFamily="50" charset="-128"/>
              </a:endParaRPr>
            </a:p>
          </p:txBody>
        </p:sp>
        <p:sp>
          <p:nvSpPr>
            <p:cNvPr id="7" name="object 4"/>
            <p:cNvSpPr/>
            <p:nvPr userDrawn="1"/>
          </p:nvSpPr>
          <p:spPr>
            <a:xfrm>
              <a:off x="8393992" y="528147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その他</a:t>
              </a:r>
              <a:endParaRPr sz="1100" dirty="0">
                <a:solidFill>
                  <a:schemeClr val="bg1"/>
                </a:solidFill>
                <a:latin typeface="Meiryo UI" panose="020B0604030504040204" pitchFamily="50" charset="-128"/>
                <a:ea typeface="Meiryo UI" panose="020B0604030504040204" pitchFamily="50" charset="-128"/>
              </a:endParaRPr>
            </a:p>
          </p:txBody>
        </p:sp>
        <p:sp>
          <p:nvSpPr>
            <p:cNvPr id="8" name="object 4"/>
            <p:cNvSpPr/>
            <p:nvPr userDrawn="1"/>
          </p:nvSpPr>
          <p:spPr>
            <a:xfrm>
              <a:off x="8393992" y="6127989"/>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経　年</a:t>
              </a:r>
              <a:endParaRPr sz="1100" dirty="0">
                <a:solidFill>
                  <a:schemeClr val="bg1"/>
                </a:solidFill>
                <a:latin typeface="Meiryo UI" panose="020B0604030504040204" pitchFamily="50" charset="-128"/>
                <a:ea typeface="Meiryo UI" panose="020B0604030504040204" pitchFamily="50" charset="-128"/>
              </a:endParaRPr>
            </a:p>
          </p:txBody>
        </p:sp>
        <p:sp>
          <p:nvSpPr>
            <p:cNvPr id="9" name="object 4"/>
            <p:cNvSpPr/>
            <p:nvPr userDrawn="1"/>
          </p:nvSpPr>
          <p:spPr>
            <a:xfrm>
              <a:off x="8393992" y="20240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位置づけ</a:t>
              </a:r>
              <a:endParaRPr sz="1100" dirty="0">
                <a:solidFill>
                  <a:schemeClr val="bg1"/>
                </a:solidFill>
                <a:latin typeface="Meiryo UI" panose="020B0604030504040204" pitchFamily="50" charset="-128"/>
                <a:ea typeface="Meiryo UI" panose="020B0604030504040204" pitchFamily="50" charset="-128"/>
              </a:endParaRPr>
            </a:p>
          </p:txBody>
        </p:sp>
        <p:sp>
          <p:nvSpPr>
            <p:cNvPr id="10" name="object 4"/>
            <p:cNvSpPr/>
            <p:nvPr userDrawn="1"/>
          </p:nvSpPr>
          <p:spPr>
            <a:xfrm>
              <a:off x="8393992" y="1895430"/>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地　　域</a:t>
              </a:r>
              <a:endParaRPr sz="1100" dirty="0">
                <a:solidFill>
                  <a:schemeClr val="bg1"/>
                </a:solidFill>
                <a:latin typeface="Meiryo UI" panose="020B0604030504040204" pitchFamily="50" charset="-128"/>
                <a:ea typeface="Meiryo UI" panose="020B0604030504040204" pitchFamily="50" charset="-128"/>
              </a:endParaRPr>
            </a:p>
          </p:txBody>
        </p:sp>
        <p:sp>
          <p:nvSpPr>
            <p:cNvPr id="11" name="object 4"/>
            <p:cNvSpPr/>
            <p:nvPr userDrawn="1"/>
          </p:nvSpPr>
          <p:spPr>
            <a:xfrm>
              <a:off x="8393992" y="3588454"/>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提供先</a:t>
              </a:r>
              <a:endParaRPr sz="1100" dirty="0">
                <a:solidFill>
                  <a:schemeClr val="bg1"/>
                </a:solidFill>
                <a:latin typeface="Meiryo UI" panose="020B0604030504040204" pitchFamily="50" charset="-128"/>
                <a:ea typeface="Meiryo UI" panose="020B0604030504040204" pitchFamily="50" charset="-128"/>
              </a:endParaRPr>
            </a:p>
          </p:txBody>
        </p:sp>
      </p:grpSp>
      <p:sp>
        <p:nvSpPr>
          <p:cNvPr id="12" name="Rectangle 7"/>
          <p:cNvSpPr>
            <a:spLocks noGrp="1" noChangeArrowheads="1"/>
          </p:cNvSpPr>
          <p:nvPr>
            <p:ph type="sldNum" sz="quarter" idx="12"/>
          </p:nvPr>
        </p:nvSpPr>
        <p:spPr>
          <a:xfrm>
            <a:off x="11912236" y="6993833"/>
            <a:ext cx="619875" cy="232475"/>
          </a:xfrm>
          <a:prstGeom prst="rect">
            <a:avLst/>
          </a:prstGeom>
          <a:ln/>
        </p:spPr>
        <p:txBody>
          <a:bodyPr/>
          <a:lstStyle>
            <a:lvl1pPr algn="ctr">
              <a:defRPr sz="1400">
                <a:latin typeface="MS UI Gothic" panose="020B0600070205080204" pitchFamily="50" charset="-128"/>
                <a:ea typeface="MS UI Gothic" panose="020B0600070205080204" pitchFamily="50" charset="-128"/>
              </a:defRPr>
            </a:lvl1pPr>
          </a:lstStyle>
          <a:p>
            <a:fld id="{DBFB1F43-6F2E-4538-AABB-23AEDF146290}" type="slidenum">
              <a:rPr lang="ja-JP" altLang="en-US" smtClean="0"/>
              <a:pPr/>
              <a:t>‹#›</a:t>
            </a:fld>
            <a:endParaRPr lang="ja-JP" altLang="en-US" dirty="0"/>
          </a:p>
        </p:txBody>
      </p:sp>
    </p:spTree>
    <p:extLst>
      <p:ext uri="{BB962C8B-B14F-4D97-AF65-F5344CB8AC3E}">
        <p14:creationId xmlns:p14="http://schemas.microsoft.com/office/powerpoint/2010/main" val="208168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地域">
    <p:spTree>
      <p:nvGrpSpPr>
        <p:cNvPr id="1" name=""/>
        <p:cNvGrpSpPr/>
        <p:nvPr/>
      </p:nvGrpSpPr>
      <p:grpSpPr>
        <a:xfrm>
          <a:off x="0" y="0"/>
          <a:ext cx="0" cy="0"/>
          <a:chOff x="0" y="0"/>
          <a:chExt cx="0" cy="0"/>
        </a:xfrm>
      </p:grpSpPr>
      <p:grpSp>
        <p:nvGrpSpPr>
          <p:cNvPr id="3" name="グループ化 2"/>
          <p:cNvGrpSpPr/>
          <p:nvPr userDrawn="1"/>
        </p:nvGrpSpPr>
        <p:grpSpPr>
          <a:xfrm>
            <a:off x="12533526" y="248930"/>
            <a:ext cx="361971" cy="6753583"/>
            <a:chOff x="8393992" y="202406"/>
            <a:chExt cx="288000" cy="6753583"/>
          </a:xfrm>
        </p:grpSpPr>
        <p:sp>
          <p:nvSpPr>
            <p:cNvPr id="4" name="object 4"/>
            <p:cNvSpPr/>
            <p:nvPr userDrawn="1"/>
          </p:nvSpPr>
          <p:spPr>
            <a:xfrm>
              <a:off x="8393992" y="104891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従業員数</a:t>
              </a:r>
              <a:endParaRPr sz="1100" dirty="0">
                <a:solidFill>
                  <a:schemeClr val="bg1"/>
                </a:solidFill>
                <a:latin typeface="Meiryo UI" panose="020B0604030504040204" pitchFamily="50" charset="-128"/>
                <a:ea typeface="Meiryo UI" panose="020B0604030504040204" pitchFamily="50" charset="-128"/>
              </a:endParaRPr>
            </a:p>
          </p:txBody>
        </p:sp>
        <p:sp>
          <p:nvSpPr>
            <p:cNvPr id="5" name="object 4"/>
            <p:cNvSpPr/>
            <p:nvPr userDrawn="1"/>
          </p:nvSpPr>
          <p:spPr>
            <a:xfrm>
              <a:off x="8393992" y="2741942"/>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事業分野</a:t>
              </a:r>
              <a:endParaRPr sz="1100" dirty="0">
                <a:solidFill>
                  <a:schemeClr val="bg1"/>
                </a:solidFill>
                <a:latin typeface="Meiryo UI" panose="020B0604030504040204" pitchFamily="50" charset="-128"/>
                <a:ea typeface="Meiryo UI" panose="020B0604030504040204" pitchFamily="50" charset="-128"/>
              </a:endParaRPr>
            </a:p>
          </p:txBody>
        </p:sp>
        <p:sp>
          <p:nvSpPr>
            <p:cNvPr id="6" name="object 4"/>
            <p:cNvSpPr/>
            <p:nvPr userDrawn="1"/>
          </p:nvSpPr>
          <p:spPr>
            <a:xfrm>
              <a:off x="8393992" y="443496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ＤＸ取組</a:t>
              </a:r>
              <a:endParaRPr sz="1100" dirty="0">
                <a:solidFill>
                  <a:schemeClr val="bg1"/>
                </a:solidFill>
                <a:latin typeface="Meiryo UI" panose="020B0604030504040204" pitchFamily="50" charset="-128"/>
                <a:ea typeface="Meiryo UI" panose="020B0604030504040204" pitchFamily="50" charset="-128"/>
              </a:endParaRPr>
            </a:p>
          </p:txBody>
        </p:sp>
        <p:sp>
          <p:nvSpPr>
            <p:cNvPr id="7" name="object 4"/>
            <p:cNvSpPr/>
            <p:nvPr userDrawn="1"/>
          </p:nvSpPr>
          <p:spPr>
            <a:xfrm>
              <a:off x="8393992" y="528147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その他</a:t>
              </a:r>
              <a:endParaRPr sz="1100" dirty="0">
                <a:solidFill>
                  <a:schemeClr val="bg1"/>
                </a:solidFill>
                <a:latin typeface="Meiryo UI" panose="020B0604030504040204" pitchFamily="50" charset="-128"/>
                <a:ea typeface="Meiryo UI" panose="020B0604030504040204" pitchFamily="50" charset="-128"/>
              </a:endParaRPr>
            </a:p>
          </p:txBody>
        </p:sp>
        <p:sp>
          <p:nvSpPr>
            <p:cNvPr id="8" name="object 4"/>
            <p:cNvSpPr/>
            <p:nvPr userDrawn="1"/>
          </p:nvSpPr>
          <p:spPr>
            <a:xfrm>
              <a:off x="8393992" y="6127989"/>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経　年</a:t>
              </a:r>
              <a:endParaRPr sz="1100" dirty="0">
                <a:solidFill>
                  <a:schemeClr val="bg1"/>
                </a:solidFill>
                <a:latin typeface="Meiryo UI" panose="020B0604030504040204" pitchFamily="50" charset="-128"/>
                <a:ea typeface="Meiryo UI" panose="020B0604030504040204" pitchFamily="50" charset="-128"/>
              </a:endParaRPr>
            </a:p>
          </p:txBody>
        </p:sp>
        <p:sp>
          <p:nvSpPr>
            <p:cNvPr id="9" name="object 4"/>
            <p:cNvSpPr/>
            <p:nvPr userDrawn="1"/>
          </p:nvSpPr>
          <p:spPr>
            <a:xfrm>
              <a:off x="8393992" y="20240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位置づけ</a:t>
              </a:r>
              <a:endParaRPr sz="1100" dirty="0">
                <a:solidFill>
                  <a:schemeClr val="bg1"/>
                </a:solidFill>
                <a:latin typeface="Meiryo UI" panose="020B0604030504040204" pitchFamily="50" charset="-128"/>
                <a:ea typeface="Meiryo UI" panose="020B0604030504040204" pitchFamily="50" charset="-128"/>
              </a:endParaRPr>
            </a:p>
          </p:txBody>
        </p:sp>
        <p:sp>
          <p:nvSpPr>
            <p:cNvPr id="10" name="object 4"/>
            <p:cNvSpPr/>
            <p:nvPr userDrawn="1"/>
          </p:nvSpPr>
          <p:spPr>
            <a:xfrm>
              <a:off x="8393992" y="1895430"/>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009900"/>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地　　域</a:t>
              </a:r>
              <a:endParaRPr sz="1100" dirty="0">
                <a:solidFill>
                  <a:schemeClr val="bg1"/>
                </a:solidFill>
                <a:latin typeface="Meiryo UI" panose="020B0604030504040204" pitchFamily="50" charset="-128"/>
                <a:ea typeface="Meiryo UI" panose="020B0604030504040204" pitchFamily="50" charset="-128"/>
              </a:endParaRPr>
            </a:p>
          </p:txBody>
        </p:sp>
        <p:sp>
          <p:nvSpPr>
            <p:cNvPr id="11" name="object 4"/>
            <p:cNvSpPr/>
            <p:nvPr userDrawn="1"/>
          </p:nvSpPr>
          <p:spPr>
            <a:xfrm>
              <a:off x="8393992" y="3588454"/>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提供先</a:t>
              </a:r>
              <a:endParaRPr sz="1100" dirty="0">
                <a:solidFill>
                  <a:schemeClr val="bg1"/>
                </a:solidFill>
                <a:latin typeface="Meiryo UI" panose="020B0604030504040204" pitchFamily="50" charset="-128"/>
                <a:ea typeface="Meiryo UI" panose="020B0604030504040204" pitchFamily="50" charset="-128"/>
              </a:endParaRPr>
            </a:p>
          </p:txBody>
        </p:sp>
      </p:grpSp>
      <p:sp>
        <p:nvSpPr>
          <p:cNvPr id="12" name="Rectangle 7"/>
          <p:cNvSpPr>
            <a:spLocks noGrp="1" noChangeArrowheads="1"/>
          </p:cNvSpPr>
          <p:nvPr>
            <p:ph type="sldNum" sz="quarter" idx="12"/>
          </p:nvPr>
        </p:nvSpPr>
        <p:spPr>
          <a:xfrm>
            <a:off x="11912236" y="6993833"/>
            <a:ext cx="619875" cy="232475"/>
          </a:xfrm>
          <a:prstGeom prst="rect">
            <a:avLst/>
          </a:prstGeom>
          <a:ln/>
        </p:spPr>
        <p:txBody>
          <a:bodyPr/>
          <a:lstStyle>
            <a:lvl1pPr algn="ctr">
              <a:defRPr sz="1400">
                <a:latin typeface="MS UI Gothic" panose="020B0600070205080204" pitchFamily="50" charset="-128"/>
                <a:ea typeface="MS UI Gothic" panose="020B0600070205080204" pitchFamily="50" charset="-128"/>
              </a:defRPr>
            </a:lvl1pPr>
          </a:lstStyle>
          <a:p>
            <a:fld id="{DBFB1F43-6F2E-4538-AABB-23AEDF146290}" type="slidenum">
              <a:rPr lang="ja-JP" altLang="en-US" smtClean="0"/>
              <a:pPr/>
              <a:t>‹#›</a:t>
            </a:fld>
            <a:endParaRPr lang="ja-JP" altLang="en-US" dirty="0"/>
          </a:p>
        </p:txBody>
      </p:sp>
    </p:spTree>
    <p:extLst>
      <p:ext uri="{BB962C8B-B14F-4D97-AF65-F5344CB8AC3E}">
        <p14:creationId xmlns:p14="http://schemas.microsoft.com/office/powerpoint/2010/main" val="112858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事業分野">
    <p:spTree>
      <p:nvGrpSpPr>
        <p:cNvPr id="1" name=""/>
        <p:cNvGrpSpPr/>
        <p:nvPr/>
      </p:nvGrpSpPr>
      <p:grpSpPr>
        <a:xfrm>
          <a:off x="0" y="0"/>
          <a:ext cx="0" cy="0"/>
          <a:chOff x="0" y="0"/>
          <a:chExt cx="0" cy="0"/>
        </a:xfrm>
      </p:grpSpPr>
      <p:grpSp>
        <p:nvGrpSpPr>
          <p:cNvPr id="3" name="グループ化 2"/>
          <p:cNvGrpSpPr/>
          <p:nvPr userDrawn="1"/>
        </p:nvGrpSpPr>
        <p:grpSpPr>
          <a:xfrm>
            <a:off x="12533526" y="248930"/>
            <a:ext cx="361971" cy="6753583"/>
            <a:chOff x="8393992" y="202406"/>
            <a:chExt cx="288000" cy="6753583"/>
          </a:xfrm>
        </p:grpSpPr>
        <p:sp>
          <p:nvSpPr>
            <p:cNvPr id="4" name="object 4"/>
            <p:cNvSpPr/>
            <p:nvPr userDrawn="1"/>
          </p:nvSpPr>
          <p:spPr>
            <a:xfrm>
              <a:off x="8393992" y="104891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従業員数</a:t>
              </a:r>
              <a:endParaRPr sz="1100" dirty="0">
                <a:solidFill>
                  <a:schemeClr val="bg1"/>
                </a:solidFill>
                <a:latin typeface="Meiryo UI" panose="020B0604030504040204" pitchFamily="50" charset="-128"/>
                <a:ea typeface="Meiryo UI" panose="020B0604030504040204" pitchFamily="50" charset="-128"/>
              </a:endParaRPr>
            </a:p>
          </p:txBody>
        </p:sp>
        <p:sp>
          <p:nvSpPr>
            <p:cNvPr id="5" name="object 4"/>
            <p:cNvSpPr/>
            <p:nvPr userDrawn="1"/>
          </p:nvSpPr>
          <p:spPr>
            <a:xfrm>
              <a:off x="8393992" y="2741942"/>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0000FF"/>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事業分野</a:t>
              </a:r>
              <a:endParaRPr sz="1100" dirty="0">
                <a:solidFill>
                  <a:schemeClr val="bg1"/>
                </a:solidFill>
                <a:latin typeface="Meiryo UI" panose="020B0604030504040204" pitchFamily="50" charset="-128"/>
                <a:ea typeface="Meiryo UI" panose="020B0604030504040204" pitchFamily="50" charset="-128"/>
              </a:endParaRPr>
            </a:p>
          </p:txBody>
        </p:sp>
        <p:sp>
          <p:nvSpPr>
            <p:cNvPr id="6" name="object 4"/>
            <p:cNvSpPr/>
            <p:nvPr userDrawn="1"/>
          </p:nvSpPr>
          <p:spPr>
            <a:xfrm>
              <a:off x="8393992" y="443496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ＤＸ取組</a:t>
              </a:r>
              <a:endParaRPr sz="1100" dirty="0">
                <a:solidFill>
                  <a:schemeClr val="bg1"/>
                </a:solidFill>
                <a:latin typeface="Meiryo UI" panose="020B0604030504040204" pitchFamily="50" charset="-128"/>
                <a:ea typeface="Meiryo UI" panose="020B0604030504040204" pitchFamily="50" charset="-128"/>
              </a:endParaRPr>
            </a:p>
          </p:txBody>
        </p:sp>
        <p:sp>
          <p:nvSpPr>
            <p:cNvPr id="7" name="object 4"/>
            <p:cNvSpPr/>
            <p:nvPr userDrawn="1"/>
          </p:nvSpPr>
          <p:spPr>
            <a:xfrm>
              <a:off x="8393992" y="528147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その他</a:t>
              </a:r>
              <a:endParaRPr sz="1100" dirty="0">
                <a:solidFill>
                  <a:schemeClr val="bg1"/>
                </a:solidFill>
                <a:latin typeface="Meiryo UI" panose="020B0604030504040204" pitchFamily="50" charset="-128"/>
                <a:ea typeface="Meiryo UI" panose="020B0604030504040204" pitchFamily="50" charset="-128"/>
              </a:endParaRPr>
            </a:p>
          </p:txBody>
        </p:sp>
        <p:sp>
          <p:nvSpPr>
            <p:cNvPr id="8" name="object 4"/>
            <p:cNvSpPr/>
            <p:nvPr userDrawn="1"/>
          </p:nvSpPr>
          <p:spPr>
            <a:xfrm>
              <a:off x="8393992" y="6127989"/>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経　年</a:t>
              </a:r>
              <a:endParaRPr sz="1100" dirty="0">
                <a:solidFill>
                  <a:schemeClr val="bg1"/>
                </a:solidFill>
                <a:latin typeface="Meiryo UI" panose="020B0604030504040204" pitchFamily="50" charset="-128"/>
                <a:ea typeface="Meiryo UI" panose="020B0604030504040204" pitchFamily="50" charset="-128"/>
              </a:endParaRPr>
            </a:p>
          </p:txBody>
        </p:sp>
        <p:sp>
          <p:nvSpPr>
            <p:cNvPr id="9" name="object 4"/>
            <p:cNvSpPr/>
            <p:nvPr userDrawn="1"/>
          </p:nvSpPr>
          <p:spPr>
            <a:xfrm>
              <a:off x="8393992" y="20240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位置づけ</a:t>
              </a:r>
              <a:endParaRPr sz="1100" dirty="0">
                <a:solidFill>
                  <a:schemeClr val="bg1"/>
                </a:solidFill>
                <a:latin typeface="Meiryo UI" panose="020B0604030504040204" pitchFamily="50" charset="-128"/>
                <a:ea typeface="Meiryo UI" panose="020B0604030504040204" pitchFamily="50" charset="-128"/>
              </a:endParaRPr>
            </a:p>
          </p:txBody>
        </p:sp>
        <p:sp>
          <p:nvSpPr>
            <p:cNvPr id="10" name="object 4"/>
            <p:cNvSpPr/>
            <p:nvPr userDrawn="1"/>
          </p:nvSpPr>
          <p:spPr>
            <a:xfrm>
              <a:off x="8393992" y="1895430"/>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地　　域</a:t>
              </a:r>
              <a:endParaRPr sz="1100" dirty="0">
                <a:solidFill>
                  <a:schemeClr val="bg1"/>
                </a:solidFill>
                <a:latin typeface="Meiryo UI" panose="020B0604030504040204" pitchFamily="50" charset="-128"/>
                <a:ea typeface="Meiryo UI" panose="020B0604030504040204" pitchFamily="50" charset="-128"/>
              </a:endParaRPr>
            </a:p>
          </p:txBody>
        </p:sp>
        <p:sp>
          <p:nvSpPr>
            <p:cNvPr id="11" name="object 4"/>
            <p:cNvSpPr/>
            <p:nvPr userDrawn="1"/>
          </p:nvSpPr>
          <p:spPr>
            <a:xfrm>
              <a:off x="8393992" y="3588454"/>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提供先</a:t>
              </a:r>
              <a:endParaRPr sz="1100" dirty="0">
                <a:solidFill>
                  <a:schemeClr val="bg1"/>
                </a:solidFill>
                <a:latin typeface="Meiryo UI" panose="020B0604030504040204" pitchFamily="50" charset="-128"/>
                <a:ea typeface="Meiryo UI" panose="020B0604030504040204" pitchFamily="50" charset="-128"/>
              </a:endParaRPr>
            </a:p>
          </p:txBody>
        </p:sp>
      </p:grpSp>
      <p:sp>
        <p:nvSpPr>
          <p:cNvPr id="12" name="Rectangle 7"/>
          <p:cNvSpPr>
            <a:spLocks noGrp="1" noChangeArrowheads="1"/>
          </p:cNvSpPr>
          <p:nvPr>
            <p:ph type="sldNum" sz="quarter" idx="12"/>
          </p:nvPr>
        </p:nvSpPr>
        <p:spPr>
          <a:xfrm>
            <a:off x="11912236" y="6993833"/>
            <a:ext cx="619875" cy="232475"/>
          </a:xfrm>
          <a:prstGeom prst="rect">
            <a:avLst/>
          </a:prstGeom>
          <a:ln/>
        </p:spPr>
        <p:txBody>
          <a:bodyPr/>
          <a:lstStyle>
            <a:lvl1pPr algn="ctr">
              <a:defRPr sz="1400">
                <a:latin typeface="MS UI Gothic" panose="020B0600070205080204" pitchFamily="50" charset="-128"/>
                <a:ea typeface="MS UI Gothic" panose="020B0600070205080204" pitchFamily="50" charset="-128"/>
              </a:defRPr>
            </a:lvl1pPr>
          </a:lstStyle>
          <a:p>
            <a:fld id="{DBFB1F43-6F2E-4538-AABB-23AEDF146290}" type="slidenum">
              <a:rPr lang="ja-JP" altLang="en-US" smtClean="0"/>
              <a:pPr/>
              <a:t>‹#›</a:t>
            </a:fld>
            <a:endParaRPr lang="ja-JP" altLang="en-US" dirty="0"/>
          </a:p>
        </p:txBody>
      </p:sp>
    </p:spTree>
    <p:extLst>
      <p:ext uri="{BB962C8B-B14F-4D97-AF65-F5344CB8AC3E}">
        <p14:creationId xmlns:p14="http://schemas.microsoft.com/office/powerpoint/2010/main" val="165203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提供先">
    <p:spTree>
      <p:nvGrpSpPr>
        <p:cNvPr id="1" name=""/>
        <p:cNvGrpSpPr/>
        <p:nvPr/>
      </p:nvGrpSpPr>
      <p:grpSpPr>
        <a:xfrm>
          <a:off x="0" y="0"/>
          <a:ext cx="0" cy="0"/>
          <a:chOff x="0" y="0"/>
          <a:chExt cx="0" cy="0"/>
        </a:xfrm>
      </p:grpSpPr>
      <p:grpSp>
        <p:nvGrpSpPr>
          <p:cNvPr id="3" name="グループ化 2"/>
          <p:cNvGrpSpPr/>
          <p:nvPr userDrawn="1"/>
        </p:nvGrpSpPr>
        <p:grpSpPr>
          <a:xfrm>
            <a:off x="12533526" y="248930"/>
            <a:ext cx="361971" cy="6753583"/>
            <a:chOff x="8393992" y="202406"/>
            <a:chExt cx="288000" cy="6753583"/>
          </a:xfrm>
        </p:grpSpPr>
        <p:sp>
          <p:nvSpPr>
            <p:cNvPr id="4" name="object 4"/>
            <p:cNvSpPr/>
            <p:nvPr userDrawn="1"/>
          </p:nvSpPr>
          <p:spPr>
            <a:xfrm>
              <a:off x="8393992" y="104891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従業員数</a:t>
              </a:r>
              <a:endParaRPr sz="1100" dirty="0">
                <a:solidFill>
                  <a:schemeClr val="bg1"/>
                </a:solidFill>
                <a:latin typeface="Meiryo UI" panose="020B0604030504040204" pitchFamily="50" charset="-128"/>
                <a:ea typeface="Meiryo UI" panose="020B0604030504040204" pitchFamily="50" charset="-128"/>
              </a:endParaRPr>
            </a:p>
          </p:txBody>
        </p:sp>
        <p:sp>
          <p:nvSpPr>
            <p:cNvPr id="5" name="object 4"/>
            <p:cNvSpPr/>
            <p:nvPr userDrawn="1"/>
          </p:nvSpPr>
          <p:spPr>
            <a:xfrm>
              <a:off x="8393992" y="2741942"/>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事業分野</a:t>
              </a:r>
              <a:endParaRPr sz="1100" dirty="0">
                <a:solidFill>
                  <a:schemeClr val="bg1"/>
                </a:solidFill>
                <a:latin typeface="Meiryo UI" panose="020B0604030504040204" pitchFamily="50" charset="-128"/>
                <a:ea typeface="Meiryo UI" panose="020B0604030504040204" pitchFamily="50" charset="-128"/>
              </a:endParaRPr>
            </a:p>
          </p:txBody>
        </p:sp>
        <p:sp>
          <p:nvSpPr>
            <p:cNvPr id="6" name="object 4"/>
            <p:cNvSpPr/>
            <p:nvPr userDrawn="1"/>
          </p:nvSpPr>
          <p:spPr>
            <a:xfrm>
              <a:off x="8393992" y="443496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ＤＸ取組</a:t>
              </a:r>
              <a:endParaRPr sz="1100" dirty="0">
                <a:solidFill>
                  <a:schemeClr val="bg1"/>
                </a:solidFill>
                <a:latin typeface="Meiryo UI" panose="020B0604030504040204" pitchFamily="50" charset="-128"/>
                <a:ea typeface="Meiryo UI" panose="020B0604030504040204" pitchFamily="50" charset="-128"/>
              </a:endParaRPr>
            </a:p>
          </p:txBody>
        </p:sp>
        <p:sp>
          <p:nvSpPr>
            <p:cNvPr id="7" name="object 4"/>
            <p:cNvSpPr/>
            <p:nvPr userDrawn="1"/>
          </p:nvSpPr>
          <p:spPr>
            <a:xfrm>
              <a:off x="8393992" y="528147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その他</a:t>
              </a:r>
              <a:endParaRPr sz="1100" dirty="0">
                <a:solidFill>
                  <a:schemeClr val="bg1"/>
                </a:solidFill>
                <a:latin typeface="Meiryo UI" panose="020B0604030504040204" pitchFamily="50" charset="-128"/>
                <a:ea typeface="Meiryo UI" panose="020B0604030504040204" pitchFamily="50" charset="-128"/>
              </a:endParaRPr>
            </a:p>
          </p:txBody>
        </p:sp>
        <p:sp>
          <p:nvSpPr>
            <p:cNvPr id="8" name="object 4"/>
            <p:cNvSpPr/>
            <p:nvPr userDrawn="1"/>
          </p:nvSpPr>
          <p:spPr>
            <a:xfrm>
              <a:off x="8393992" y="6127989"/>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経　年</a:t>
              </a:r>
              <a:endParaRPr sz="1100" dirty="0">
                <a:solidFill>
                  <a:schemeClr val="bg1"/>
                </a:solidFill>
                <a:latin typeface="Meiryo UI" panose="020B0604030504040204" pitchFamily="50" charset="-128"/>
                <a:ea typeface="Meiryo UI" panose="020B0604030504040204" pitchFamily="50" charset="-128"/>
              </a:endParaRPr>
            </a:p>
          </p:txBody>
        </p:sp>
        <p:sp>
          <p:nvSpPr>
            <p:cNvPr id="9" name="object 4"/>
            <p:cNvSpPr/>
            <p:nvPr userDrawn="1"/>
          </p:nvSpPr>
          <p:spPr>
            <a:xfrm>
              <a:off x="8393992" y="20240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位置づけ</a:t>
              </a:r>
              <a:endParaRPr sz="1100" dirty="0">
                <a:solidFill>
                  <a:schemeClr val="bg1"/>
                </a:solidFill>
                <a:latin typeface="Meiryo UI" panose="020B0604030504040204" pitchFamily="50" charset="-128"/>
                <a:ea typeface="Meiryo UI" panose="020B0604030504040204" pitchFamily="50" charset="-128"/>
              </a:endParaRPr>
            </a:p>
          </p:txBody>
        </p:sp>
        <p:sp>
          <p:nvSpPr>
            <p:cNvPr id="10" name="object 4"/>
            <p:cNvSpPr/>
            <p:nvPr userDrawn="1"/>
          </p:nvSpPr>
          <p:spPr>
            <a:xfrm>
              <a:off x="8393992" y="1895430"/>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地　　域</a:t>
              </a:r>
              <a:endParaRPr sz="1100" dirty="0">
                <a:solidFill>
                  <a:schemeClr val="bg1"/>
                </a:solidFill>
                <a:latin typeface="Meiryo UI" panose="020B0604030504040204" pitchFamily="50" charset="-128"/>
                <a:ea typeface="Meiryo UI" panose="020B0604030504040204" pitchFamily="50" charset="-128"/>
              </a:endParaRPr>
            </a:p>
          </p:txBody>
        </p:sp>
        <p:sp>
          <p:nvSpPr>
            <p:cNvPr id="11" name="object 4"/>
            <p:cNvSpPr/>
            <p:nvPr userDrawn="1"/>
          </p:nvSpPr>
          <p:spPr>
            <a:xfrm>
              <a:off x="8393992" y="3588454"/>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2">
                <a:lumMod val="7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提供先</a:t>
              </a:r>
              <a:endParaRPr sz="1100" dirty="0">
                <a:solidFill>
                  <a:schemeClr val="bg1"/>
                </a:solidFill>
                <a:latin typeface="Meiryo UI" panose="020B0604030504040204" pitchFamily="50" charset="-128"/>
                <a:ea typeface="Meiryo UI" panose="020B0604030504040204" pitchFamily="50" charset="-128"/>
              </a:endParaRPr>
            </a:p>
          </p:txBody>
        </p:sp>
      </p:grpSp>
      <p:sp>
        <p:nvSpPr>
          <p:cNvPr id="12" name="Rectangle 7"/>
          <p:cNvSpPr>
            <a:spLocks noGrp="1" noChangeArrowheads="1"/>
          </p:cNvSpPr>
          <p:nvPr>
            <p:ph type="sldNum" sz="quarter" idx="12"/>
          </p:nvPr>
        </p:nvSpPr>
        <p:spPr>
          <a:xfrm>
            <a:off x="11912236" y="6993833"/>
            <a:ext cx="619875" cy="232475"/>
          </a:xfrm>
          <a:prstGeom prst="rect">
            <a:avLst/>
          </a:prstGeom>
          <a:ln/>
        </p:spPr>
        <p:txBody>
          <a:bodyPr/>
          <a:lstStyle>
            <a:lvl1pPr algn="ctr">
              <a:defRPr sz="1400">
                <a:latin typeface="MS UI Gothic" panose="020B0600070205080204" pitchFamily="50" charset="-128"/>
                <a:ea typeface="MS UI Gothic" panose="020B0600070205080204" pitchFamily="50" charset="-128"/>
              </a:defRPr>
            </a:lvl1pPr>
          </a:lstStyle>
          <a:p>
            <a:fld id="{DBFB1F43-6F2E-4538-AABB-23AEDF146290}" type="slidenum">
              <a:rPr lang="ja-JP" altLang="en-US" smtClean="0"/>
              <a:pPr/>
              <a:t>‹#›</a:t>
            </a:fld>
            <a:endParaRPr lang="ja-JP" altLang="en-US" dirty="0"/>
          </a:p>
        </p:txBody>
      </p:sp>
    </p:spTree>
    <p:extLst>
      <p:ext uri="{BB962C8B-B14F-4D97-AF65-F5344CB8AC3E}">
        <p14:creationId xmlns:p14="http://schemas.microsoft.com/office/powerpoint/2010/main" val="98997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DXの状況">
    <p:spTree>
      <p:nvGrpSpPr>
        <p:cNvPr id="1" name=""/>
        <p:cNvGrpSpPr/>
        <p:nvPr/>
      </p:nvGrpSpPr>
      <p:grpSpPr>
        <a:xfrm>
          <a:off x="0" y="0"/>
          <a:ext cx="0" cy="0"/>
          <a:chOff x="0" y="0"/>
          <a:chExt cx="0" cy="0"/>
        </a:xfrm>
      </p:grpSpPr>
      <p:grpSp>
        <p:nvGrpSpPr>
          <p:cNvPr id="3" name="グループ化 2"/>
          <p:cNvGrpSpPr/>
          <p:nvPr userDrawn="1"/>
        </p:nvGrpSpPr>
        <p:grpSpPr>
          <a:xfrm>
            <a:off x="12533526" y="248930"/>
            <a:ext cx="361971" cy="6753583"/>
            <a:chOff x="8393992" y="202406"/>
            <a:chExt cx="288000" cy="6753583"/>
          </a:xfrm>
        </p:grpSpPr>
        <p:sp>
          <p:nvSpPr>
            <p:cNvPr id="4" name="object 4"/>
            <p:cNvSpPr/>
            <p:nvPr userDrawn="1"/>
          </p:nvSpPr>
          <p:spPr>
            <a:xfrm>
              <a:off x="8393992" y="104891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従業員数</a:t>
              </a:r>
              <a:endParaRPr sz="1100" dirty="0">
                <a:solidFill>
                  <a:schemeClr val="bg1"/>
                </a:solidFill>
                <a:latin typeface="Meiryo UI" panose="020B0604030504040204" pitchFamily="50" charset="-128"/>
                <a:ea typeface="Meiryo UI" panose="020B0604030504040204" pitchFamily="50" charset="-128"/>
              </a:endParaRPr>
            </a:p>
          </p:txBody>
        </p:sp>
        <p:sp>
          <p:nvSpPr>
            <p:cNvPr id="5" name="object 4"/>
            <p:cNvSpPr/>
            <p:nvPr userDrawn="1"/>
          </p:nvSpPr>
          <p:spPr>
            <a:xfrm>
              <a:off x="8393992" y="2741942"/>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事業分野</a:t>
              </a:r>
              <a:endParaRPr sz="1100" dirty="0">
                <a:solidFill>
                  <a:schemeClr val="bg1"/>
                </a:solidFill>
                <a:latin typeface="Meiryo UI" panose="020B0604030504040204" pitchFamily="50" charset="-128"/>
                <a:ea typeface="Meiryo UI" panose="020B0604030504040204" pitchFamily="50" charset="-128"/>
              </a:endParaRPr>
            </a:p>
          </p:txBody>
        </p:sp>
        <p:sp>
          <p:nvSpPr>
            <p:cNvPr id="6" name="object 4"/>
            <p:cNvSpPr/>
            <p:nvPr userDrawn="1"/>
          </p:nvSpPr>
          <p:spPr>
            <a:xfrm>
              <a:off x="8393992" y="443496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FF3300"/>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ＤＸ取組</a:t>
              </a:r>
              <a:endParaRPr sz="1100" dirty="0">
                <a:solidFill>
                  <a:schemeClr val="bg1"/>
                </a:solidFill>
                <a:latin typeface="Meiryo UI" panose="020B0604030504040204" pitchFamily="50" charset="-128"/>
                <a:ea typeface="Meiryo UI" panose="020B0604030504040204" pitchFamily="50" charset="-128"/>
              </a:endParaRPr>
            </a:p>
          </p:txBody>
        </p:sp>
        <p:sp>
          <p:nvSpPr>
            <p:cNvPr id="7" name="object 4"/>
            <p:cNvSpPr/>
            <p:nvPr userDrawn="1"/>
          </p:nvSpPr>
          <p:spPr>
            <a:xfrm>
              <a:off x="8393992" y="5281478"/>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その他</a:t>
              </a:r>
              <a:endParaRPr sz="1100" dirty="0">
                <a:solidFill>
                  <a:schemeClr val="bg1"/>
                </a:solidFill>
                <a:latin typeface="Meiryo UI" panose="020B0604030504040204" pitchFamily="50" charset="-128"/>
                <a:ea typeface="Meiryo UI" panose="020B0604030504040204" pitchFamily="50" charset="-128"/>
              </a:endParaRPr>
            </a:p>
          </p:txBody>
        </p:sp>
        <p:sp>
          <p:nvSpPr>
            <p:cNvPr id="8" name="object 4"/>
            <p:cNvSpPr/>
            <p:nvPr userDrawn="1"/>
          </p:nvSpPr>
          <p:spPr>
            <a:xfrm>
              <a:off x="8393992" y="6127989"/>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経　年</a:t>
              </a:r>
              <a:endParaRPr sz="1100" dirty="0">
                <a:solidFill>
                  <a:schemeClr val="bg1"/>
                </a:solidFill>
                <a:latin typeface="Meiryo UI" panose="020B0604030504040204" pitchFamily="50" charset="-128"/>
                <a:ea typeface="Meiryo UI" panose="020B0604030504040204" pitchFamily="50" charset="-128"/>
              </a:endParaRPr>
            </a:p>
          </p:txBody>
        </p:sp>
        <p:sp>
          <p:nvSpPr>
            <p:cNvPr id="9" name="object 4"/>
            <p:cNvSpPr/>
            <p:nvPr userDrawn="1"/>
          </p:nvSpPr>
          <p:spPr>
            <a:xfrm>
              <a:off x="8393992" y="202406"/>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位置づけ</a:t>
              </a:r>
              <a:endParaRPr sz="1100" dirty="0">
                <a:solidFill>
                  <a:schemeClr val="bg1"/>
                </a:solidFill>
                <a:latin typeface="Meiryo UI" panose="020B0604030504040204" pitchFamily="50" charset="-128"/>
                <a:ea typeface="Meiryo UI" panose="020B0604030504040204" pitchFamily="50" charset="-128"/>
              </a:endParaRPr>
            </a:p>
          </p:txBody>
        </p:sp>
        <p:sp>
          <p:nvSpPr>
            <p:cNvPr id="10" name="object 4"/>
            <p:cNvSpPr/>
            <p:nvPr userDrawn="1"/>
          </p:nvSpPr>
          <p:spPr>
            <a:xfrm>
              <a:off x="8393992" y="1895430"/>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地　　域</a:t>
              </a:r>
              <a:endParaRPr sz="1100" dirty="0">
                <a:solidFill>
                  <a:schemeClr val="bg1"/>
                </a:solidFill>
                <a:latin typeface="Meiryo UI" panose="020B0604030504040204" pitchFamily="50" charset="-128"/>
                <a:ea typeface="Meiryo UI" panose="020B0604030504040204" pitchFamily="50" charset="-128"/>
              </a:endParaRPr>
            </a:p>
          </p:txBody>
        </p:sp>
        <p:sp>
          <p:nvSpPr>
            <p:cNvPr id="11" name="object 4"/>
            <p:cNvSpPr/>
            <p:nvPr userDrawn="1"/>
          </p:nvSpPr>
          <p:spPr>
            <a:xfrm>
              <a:off x="8393992" y="3588454"/>
              <a:ext cx="288000" cy="828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85000"/>
              </a:schemeClr>
            </a:solidFill>
          </p:spPr>
          <p:txBody>
            <a:bodyPr vert="eaVert" wrap="square" lIns="0" tIns="108000" rIns="0" bIns="108000" rtlCol="0" anchor="ctr" anchorCtr="1"/>
            <a:lstStyle/>
            <a:p>
              <a:r>
                <a:rPr lang="ja-JP" altLang="en-US" sz="1100" dirty="0">
                  <a:solidFill>
                    <a:schemeClr val="bg1"/>
                  </a:solidFill>
                  <a:latin typeface="Meiryo UI" panose="020B0604030504040204" pitchFamily="50" charset="-128"/>
                  <a:ea typeface="Meiryo UI" panose="020B0604030504040204" pitchFamily="50" charset="-128"/>
                </a:rPr>
                <a:t>提供先</a:t>
              </a:r>
              <a:endParaRPr sz="1100" dirty="0">
                <a:solidFill>
                  <a:schemeClr val="bg1"/>
                </a:solidFill>
                <a:latin typeface="Meiryo UI" panose="020B0604030504040204" pitchFamily="50" charset="-128"/>
                <a:ea typeface="Meiryo UI" panose="020B0604030504040204" pitchFamily="50" charset="-128"/>
              </a:endParaRPr>
            </a:p>
          </p:txBody>
        </p:sp>
      </p:grpSp>
      <p:sp>
        <p:nvSpPr>
          <p:cNvPr id="12" name="Rectangle 7"/>
          <p:cNvSpPr>
            <a:spLocks noGrp="1" noChangeArrowheads="1"/>
          </p:cNvSpPr>
          <p:nvPr>
            <p:ph type="sldNum" sz="quarter" idx="12"/>
          </p:nvPr>
        </p:nvSpPr>
        <p:spPr>
          <a:xfrm>
            <a:off x="11912236" y="6993833"/>
            <a:ext cx="619875" cy="232475"/>
          </a:xfrm>
          <a:prstGeom prst="rect">
            <a:avLst/>
          </a:prstGeom>
          <a:ln/>
        </p:spPr>
        <p:txBody>
          <a:bodyPr/>
          <a:lstStyle>
            <a:lvl1pPr algn="ctr">
              <a:defRPr sz="1400">
                <a:latin typeface="MS UI Gothic" panose="020B0600070205080204" pitchFamily="50" charset="-128"/>
                <a:ea typeface="MS UI Gothic" panose="020B0600070205080204" pitchFamily="50" charset="-128"/>
              </a:defRPr>
            </a:lvl1pPr>
          </a:lstStyle>
          <a:p>
            <a:fld id="{DBFB1F43-6F2E-4538-AABB-23AEDF146290}" type="slidenum">
              <a:rPr lang="ja-JP" altLang="en-US" smtClean="0"/>
              <a:pPr/>
              <a:t>‹#›</a:t>
            </a:fld>
            <a:endParaRPr lang="ja-JP" altLang="en-US" dirty="0"/>
          </a:p>
        </p:txBody>
      </p:sp>
    </p:spTree>
    <p:extLst>
      <p:ext uri="{BB962C8B-B14F-4D97-AF65-F5344CB8AC3E}">
        <p14:creationId xmlns:p14="http://schemas.microsoft.com/office/powerpoint/2010/main" val="34772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3" r:id="rId2"/>
    <p:sldLayoutId id="2147483674" r:id="rId3"/>
    <p:sldLayoutId id="2147483664" r:id="rId4"/>
    <p:sldLayoutId id="2147483665" r:id="rId5"/>
    <p:sldLayoutId id="2147483666" r:id="rId6"/>
    <p:sldLayoutId id="2147483667" r:id="rId7"/>
    <p:sldLayoutId id="2147483668" r:id="rId8"/>
    <p:sldLayoutId id="2147483672" r:id="rId9"/>
    <p:sldLayoutId id="2147483673" r:id="rId10"/>
    <p:sldLayoutId id="2147483670" r:id="rId11"/>
    <p:sldLayoutId id="2147483680" r:id="rId12"/>
    <p:sldLayoutId id="2147483681" r:id="rId13"/>
    <p:sldLayoutId id="2147483682" r:id="rId14"/>
  </p:sldLayoutIdLst>
  <p:hf hdr="0" ftr="0" dt="0"/>
  <p:txStyles>
    <p:titleStyle>
      <a:lvl1pPr algn="l" rtl="0" eaLnBrk="1" fontAlgn="base" hangingPunct="1">
        <a:spcBef>
          <a:spcPct val="0"/>
        </a:spcBef>
        <a:spcAft>
          <a:spcPct val="0"/>
        </a:spcAft>
        <a:defRPr kumimoji="1" sz="3793">
          <a:solidFill>
            <a:srgbClr val="000066"/>
          </a:solidFill>
          <a:latin typeface="IPA Pゴシック" panose="020B0500000000000000" pitchFamily="50" charset="-128"/>
          <a:ea typeface="IPA Pゴシック" panose="020B0500000000000000" pitchFamily="50" charset="-128"/>
          <a:cs typeface="+mj-cs"/>
        </a:defRPr>
      </a:lvl1pPr>
      <a:lvl2pPr algn="l" rtl="0" eaLnBrk="1" fontAlgn="base" hangingPunct="1">
        <a:spcBef>
          <a:spcPct val="0"/>
        </a:spcBef>
        <a:spcAft>
          <a:spcPct val="0"/>
        </a:spcAft>
        <a:defRPr kumimoji="1" sz="3793">
          <a:solidFill>
            <a:srgbClr val="000066"/>
          </a:solidFill>
          <a:latin typeface="Arial" charset="0"/>
          <a:ea typeface="ＭＳ Ｐゴシック" charset="-128"/>
        </a:defRPr>
      </a:lvl2pPr>
      <a:lvl3pPr algn="l" rtl="0" eaLnBrk="1" fontAlgn="base" hangingPunct="1">
        <a:spcBef>
          <a:spcPct val="0"/>
        </a:spcBef>
        <a:spcAft>
          <a:spcPct val="0"/>
        </a:spcAft>
        <a:defRPr kumimoji="1" sz="3793">
          <a:solidFill>
            <a:srgbClr val="000066"/>
          </a:solidFill>
          <a:latin typeface="Arial" charset="0"/>
          <a:ea typeface="ＭＳ Ｐゴシック" charset="-128"/>
        </a:defRPr>
      </a:lvl3pPr>
      <a:lvl4pPr algn="l" rtl="0" eaLnBrk="1" fontAlgn="base" hangingPunct="1">
        <a:spcBef>
          <a:spcPct val="0"/>
        </a:spcBef>
        <a:spcAft>
          <a:spcPct val="0"/>
        </a:spcAft>
        <a:defRPr kumimoji="1" sz="3793">
          <a:solidFill>
            <a:srgbClr val="000066"/>
          </a:solidFill>
          <a:latin typeface="Arial" charset="0"/>
          <a:ea typeface="ＭＳ Ｐゴシック" charset="-128"/>
        </a:defRPr>
      </a:lvl4pPr>
      <a:lvl5pPr algn="l" rtl="0" eaLnBrk="1" fontAlgn="base" hangingPunct="1">
        <a:spcBef>
          <a:spcPct val="0"/>
        </a:spcBef>
        <a:spcAft>
          <a:spcPct val="0"/>
        </a:spcAft>
        <a:defRPr kumimoji="1" sz="3793">
          <a:solidFill>
            <a:srgbClr val="000066"/>
          </a:solidFill>
          <a:latin typeface="Arial" charset="0"/>
          <a:ea typeface="ＭＳ Ｐゴシック" charset="-128"/>
        </a:defRPr>
      </a:lvl5pPr>
      <a:lvl6pPr marL="481759" algn="l" rtl="0" eaLnBrk="1" fontAlgn="base" hangingPunct="1">
        <a:spcBef>
          <a:spcPct val="0"/>
        </a:spcBef>
        <a:spcAft>
          <a:spcPct val="0"/>
        </a:spcAft>
        <a:defRPr kumimoji="1" sz="3793">
          <a:solidFill>
            <a:srgbClr val="003399"/>
          </a:solidFill>
          <a:latin typeface="Arial" charset="0"/>
          <a:ea typeface="ＭＳ Ｐゴシック" charset="-128"/>
        </a:defRPr>
      </a:lvl6pPr>
      <a:lvl7pPr marL="963517" algn="l" rtl="0" eaLnBrk="1" fontAlgn="base" hangingPunct="1">
        <a:spcBef>
          <a:spcPct val="0"/>
        </a:spcBef>
        <a:spcAft>
          <a:spcPct val="0"/>
        </a:spcAft>
        <a:defRPr kumimoji="1" sz="3793">
          <a:solidFill>
            <a:srgbClr val="003399"/>
          </a:solidFill>
          <a:latin typeface="Arial" charset="0"/>
          <a:ea typeface="ＭＳ Ｐゴシック" charset="-128"/>
        </a:defRPr>
      </a:lvl7pPr>
      <a:lvl8pPr marL="1445274" algn="l" rtl="0" eaLnBrk="1" fontAlgn="base" hangingPunct="1">
        <a:spcBef>
          <a:spcPct val="0"/>
        </a:spcBef>
        <a:spcAft>
          <a:spcPct val="0"/>
        </a:spcAft>
        <a:defRPr kumimoji="1" sz="3793">
          <a:solidFill>
            <a:srgbClr val="003399"/>
          </a:solidFill>
          <a:latin typeface="Arial" charset="0"/>
          <a:ea typeface="ＭＳ Ｐゴシック" charset="-128"/>
        </a:defRPr>
      </a:lvl8pPr>
      <a:lvl9pPr marL="1927033" algn="l" rtl="0" eaLnBrk="1" fontAlgn="base" hangingPunct="1">
        <a:spcBef>
          <a:spcPct val="0"/>
        </a:spcBef>
        <a:spcAft>
          <a:spcPct val="0"/>
        </a:spcAft>
        <a:defRPr kumimoji="1" sz="3793">
          <a:solidFill>
            <a:srgbClr val="003399"/>
          </a:solidFill>
          <a:latin typeface="Arial" charset="0"/>
          <a:ea typeface="ＭＳ Ｐゴシック" charset="-128"/>
        </a:defRPr>
      </a:lvl9pPr>
    </p:titleStyle>
    <p:bodyStyle>
      <a:lvl1pPr marL="361319" indent="-361319" algn="l" rtl="0" eaLnBrk="1" fontAlgn="base" hangingPunct="1">
        <a:spcBef>
          <a:spcPct val="20000"/>
        </a:spcBef>
        <a:spcAft>
          <a:spcPct val="0"/>
        </a:spcAft>
        <a:buClr>
          <a:srgbClr val="000066"/>
        </a:buClr>
        <a:buFont typeface="Wingdings" pitchFamily="2" charset="2"/>
        <a:buChar char="s"/>
        <a:defRPr kumimoji="1" sz="3372">
          <a:solidFill>
            <a:srgbClr val="000066"/>
          </a:solidFill>
          <a:latin typeface="IPA Pゴシック" panose="020B0500000000000000" pitchFamily="50" charset="-128"/>
          <a:ea typeface="IPA Pゴシック" panose="020B0500000000000000" pitchFamily="50" charset="-128"/>
          <a:cs typeface="+mn-cs"/>
        </a:defRPr>
      </a:lvl1pPr>
      <a:lvl2pPr marL="782858" indent="-301099" algn="l" rtl="0" eaLnBrk="1" fontAlgn="base" hangingPunct="1">
        <a:spcBef>
          <a:spcPct val="20000"/>
        </a:spcBef>
        <a:spcAft>
          <a:spcPct val="0"/>
        </a:spcAft>
        <a:buClr>
          <a:srgbClr val="FF0000"/>
        </a:buClr>
        <a:buFont typeface="Arial" charset="0"/>
        <a:buChar char="•"/>
        <a:defRPr kumimoji="1" sz="2950">
          <a:solidFill>
            <a:schemeClr val="tx1"/>
          </a:solidFill>
          <a:latin typeface="IPA Pゴシック" panose="020B0500000000000000" pitchFamily="50" charset="-128"/>
          <a:ea typeface="IPA Pゴシック" panose="020B0500000000000000" pitchFamily="50" charset="-128"/>
        </a:defRPr>
      </a:lvl2pPr>
      <a:lvl3pPr marL="1204395" indent="-240879" algn="l" rtl="0" eaLnBrk="1" fontAlgn="base" hangingPunct="1">
        <a:spcBef>
          <a:spcPct val="20000"/>
        </a:spcBef>
        <a:spcAft>
          <a:spcPct val="0"/>
        </a:spcAft>
        <a:buClr>
          <a:srgbClr val="000066"/>
        </a:buClr>
        <a:buFont typeface="Arial" charset="0"/>
        <a:buChar char="•"/>
        <a:defRPr kumimoji="1" sz="2529">
          <a:solidFill>
            <a:schemeClr val="tx1"/>
          </a:solidFill>
          <a:latin typeface="IPA Pゴシック" panose="020B0500000000000000" pitchFamily="50" charset="-128"/>
          <a:ea typeface="IPA Pゴシック" panose="020B0500000000000000" pitchFamily="50" charset="-128"/>
        </a:defRPr>
      </a:lvl3pPr>
      <a:lvl4pPr marL="1686154" indent="-240879" algn="l" rtl="0" eaLnBrk="1" fontAlgn="base" hangingPunct="1">
        <a:spcBef>
          <a:spcPct val="20000"/>
        </a:spcBef>
        <a:spcAft>
          <a:spcPct val="0"/>
        </a:spcAft>
        <a:buClr>
          <a:srgbClr val="FF0000"/>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4pPr>
      <a:lvl5pPr marL="2167912" indent="-240879" algn="l" rtl="0" eaLnBrk="1" fontAlgn="base" hangingPunct="1">
        <a:spcBef>
          <a:spcPct val="20000"/>
        </a:spcBef>
        <a:spcAft>
          <a:spcPct val="0"/>
        </a:spcAft>
        <a:buClr>
          <a:srgbClr val="000066"/>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5pPr>
      <a:lvl6pPr marL="2649670"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6pPr>
      <a:lvl7pPr marL="3131429"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7pPr>
      <a:lvl8pPr marL="3613187"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8pPr>
      <a:lvl9pPr marL="4094945"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9pPr>
    </p:bodyStyle>
    <p:otherStyle>
      <a:defPPr>
        <a:defRPr lang="ja-JP"/>
      </a:defPPr>
      <a:lvl1pPr marL="0" algn="l" defTabSz="963517" rtl="0" eaLnBrk="1" latinLnBrk="0" hangingPunct="1">
        <a:defRPr kumimoji="1" sz="1897" kern="1200">
          <a:solidFill>
            <a:schemeClr val="tx1"/>
          </a:solidFill>
          <a:latin typeface="+mn-lt"/>
          <a:ea typeface="+mn-ea"/>
          <a:cs typeface="+mn-cs"/>
        </a:defRPr>
      </a:lvl1pPr>
      <a:lvl2pPr marL="481759" algn="l" defTabSz="963517" rtl="0" eaLnBrk="1" latinLnBrk="0" hangingPunct="1">
        <a:defRPr kumimoji="1" sz="1897" kern="1200">
          <a:solidFill>
            <a:schemeClr val="tx1"/>
          </a:solidFill>
          <a:latin typeface="+mn-lt"/>
          <a:ea typeface="+mn-ea"/>
          <a:cs typeface="+mn-cs"/>
        </a:defRPr>
      </a:lvl2pPr>
      <a:lvl3pPr marL="963517" algn="l" defTabSz="963517" rtl="0" eaLnBrk="1" latinLnBrk="0" hangingPunct="1">
        <a:defRPr kumimoji="1" sz="1897" kern="1200">
          <a:solidFill>
            <a:schemeClr val="tx1"/>
          </a:solidFill>
          <a:latin typeface="+mn-lt"/>
          <a:ea typeface="+mn-ea"/>
          <a:cs typeface="+mn-cs"/>
        </a:defRPr>
      </a:lvl3pPr>
      <a:lvl4pPr marL="1445274" algn="l" defTabSz="963517" rtl="0" eaLnBrk="1" latinLnBrk="0" hangingPunct="1">
        <a:defRPr kumimoji="1" sz="1897" kern="1200">
          <a:solidFill>
            <a:schemeClr val="tx1"/>
          </a:solidFill>
          <a:latin typeface="+mn-lt"/>
          <a:ea typeface="+mn-ea"/>
          <a:cs typeface="+mn-cs"/>
        </a:defRPr>
      </a:lvl4pPr>
      <a:lvl5pPr marL="1927033" algn="l" defTabSz="963517" rtl="0" eaLnBrk="1" latinLnBrk="0" hangingPunct="1">
        <a:defRPr kumimoji="1" sz="1897" kern="1200">
          <a:solidFill>
            <a:schemeClr val="tx1"/>
          </a:solidFill>
          <a:latin typeface="+mn-lt"/>
          <a:ea typeface="+mn-ea"/>
          <a:cs typeface="+mn-cs"/>
        </a:defRPr>
      </a:lvl5pPr>
      <a:lvl6pPr marL="2408792" algn="l" defTabSz="963517" rtl="0" eaLnBrk="1" latinLnBrk="0" hangingPunct="1">
        <a:defRPr kumimoji="1" sz="1897" kern="1200">
          <a:solidFill>
            <a:schemeClr val="tx1"/>
          </a:solidFill>
          <a:latin typeface="+mn-lt"/>
          <a:ea typeface="+mn-ea"/>
          <a:cs typeface="+mn-cs"/>
        </a:defRPr>
      </a:lvl6pPr>
      <a:lvl7pPr marL="2890551" algn="l" defTabSz="963517" rtl="0" eaLnBrk="1" latinLnBrk="0" hangingPunct="1">
        <a:defRPr kumimoji="1" sz="1897" kern="1200">
          <a:solidFill>
            <a:schemeClr val="tx1"/>
          </a:solidFill>
          <a:latin typeface="+mn-lt"/>
          <a:ea typeface="+mn-ea"/>
          <a:cs typeface="+mn-cs"/>
        </a:defRPr>
      </a:lvl7pPr>
      <a:lvl8pPr marL="3372307" algn="l" defTabSz="963517" rtl="0" eaLnBrk="1" latinLnBrk="0" hangingPunct="1">
        <a:defRPr kumimoji="1" sz="1897" kern="1200">
          <a:solidFill>
            <a:schemeClr val="tx1"/>
          </a:solidFill>
          <a:latin typeface="+mn-lt"/>
          <a:ea typeface="+mn-ea"/>
          <a:cs typeface="+mn-cs"/>
        </a:defRPr>
      </a:lvl8pPr>
      <a:lvl9pPr marL="3854066" algn="l" defTabSz="963517" rtl="0" eaLnBrk="1" latinLnBrk="0" hangingPunct="1">
        <a:defRPr kumimoji="1" sz="18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00.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01.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03.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13.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114.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15.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116.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117.xml"/><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118.xml"/><Relationship Id="rId1" Type="http://schemas.openxmlformats.org/officeDocument/2006/relationships/slideLayout" Target="../slideLayouts/slideLayout3.xml"/><Relationship Id="rId4" Type="http://schemas.openxmlformats.org/officeDocument/2006/relationships/chart" Target="../charts/chart1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121.xml"/><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122.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123.xml"/><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124.xml"/><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125.xml"/><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126.xml"/><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30.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129.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131.xml"/><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132.xml"/><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notesSlide" Target="../notesSlides/notesSlide135.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notesSlide" Target="../notesSlides/notesSlide137.xml"/><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13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notesSlide" Target="../notesSlides/notesSlide141.xml"/><Relationship Id="rId1" Type="http://schemas.openxmlformats.org/officeDocument/2006/relationships/slideLayout" Target="../slideLayouts/slideLayout4.xml"/><Relationship Id="rId6" Type="http://schemas.openxmlformats.org/officeDocument/2006/relationships/chart" Target="../charts/chart180.xml"/><Relationship Id="rId5" Type="http://schemas.openxmlformats.org/officeDocument/2006/relationships/chart" Target="../charts/chart179.xml"/><Relationship Id="rId4" Type="http://schemas.openxmlformats.org/officeDocument/2006/relationships/chart" Target="../charts/chart178.xml"/></Relationships>
</file>

<file path=ppt/slides/_rels/slide143.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142.xml"/><Relationship Id="rId1" Type="http://schemas.openxmlformats.org/officeDocument/2006/relationships/slideLayout" Target="../slideLayouts/slideLayout5.xml"/><Relationship Id="rId5" Type="http://schemas.openxmlformats.org/officeDocument/2006/relationships/chart" Target="../charts/chart183.xml"/><Relationship Id="rId4" Type="http://schemas.openxmlformats.org/officeDocument/2006/relationships/chart" Target="../charts/chart182.xml"/></Relationships>
</file>

<file path=ppt/slides/_rels/slide144.xml.rels><?xml version="1.0" encoding="UTF-8" standalone="yes"?>
<Relationships xmlns="http://schemas.openxmlformats.org/package/2006/relationships"><Relationship Id="rId3" Type="http://schemas.openxmlformats.org/officeDocument/2006/relationships/chart" Target="../charts/chart184.xml"/><Relationship Id="rId2" Type="http://schemas.openxmlformats.org/officeDocument/2006/relationships/notesSlide" Target="../notesSlides/notesSlide143.xml"/><Relationship Id="rId1" Type="http://schemas.openxmlformats.org/officeDocument/2006/relationships/slideLayout" Target="../slideLayouts/slideLayout8.xml"/><Relationship Id="rId5" Type="http://schemas.openxmlformats.org/officeDocument/2006/relationships/chart" Target="../charts/chart186.xml"/><Relationship Id="rId4" Type="http://schemas.openxmlformats.org/officeDocument/2006/relationships/chart" Target="../charts/chart185.xml"/></Relationships>
</file>

<file path=ppt/slides/_rels/slide145.xml.rels><?xml version="1.0" encoding="UTF-8" standalone="yes"?>
<Relationships xmlns="http://schemas.openxmlformats.org/package/2006/relationships"><Relationship Id="rId3" Type="http://schemas.openxmlformats.org/officeDocument/2006/relationships/chart" Target="../charts/chart187.xml"/><Relationship Id="rId2" Type="http://schemas.openxmlformats.org/officeDocument/2006/relationships/notesSlide" Target="../notesSlides/notesSlide144.xml"/><Relationship Id="rId1" Type="http://schemas.openxmlformats.org/officeDocument/2006/relationships/slideLayout" Target="../slideLayouts/slideLayout10.xml"/><Relationship Id="rId5" Type="http://schemas.openxmlformats.org/officeDocument/2006/relationships/chart" Target="../charts/chart189.xml"/><Relationship Id="rId4" Type="http://schemas.openxmlformats.org/officeDocument/2006/relationships/chart" Target="../charts/chart188.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chart" Target="../charts/chart191.xml"/><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0.xml.rels><?xml version="1.0" encoding="UTF-8" standalone="yes"?>
<Relationships xmlns="http://schemas.openxmlformats.org/package/2006/relationships"><Relationship Id="rId3" Type="http://schemas.openxmlformats.org/officeDocument/2006/relationships/chart" Target="../charts/chart193.xml"/><Relationship Id="rId2" Type="http://schemas.openxmlformats.org/officeDocument/2006/relationships/notesSlide" Target="../notesSlides/notesSlide149.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notesSlide" Target="../notesSlides/notesSlide150.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3" Type="http://schemas.openxmlformats.org/officeDocument/2006/relationships/chart" Target="../charts/chart195.xml"/><Relationship Id="rId2" Type="http://schemas.openxmlformats.org/officeDocument/2006/relationships/notesSlide" Target="../notesSlides/notesSlide151.xml"/><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notesSlide" Target="../notesSlides/notesSlide152.xml"/><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3" Type="http://schemas.openxmlformats.org/officeDocument/2006/relationships/chart" Target="../charts/chart197.xml"/><Relationship Id="rId2" Type="http://schemas.openxmlformats.org/officeDocument/2006/relationships/notesSlide" Target="../notesSlides/notesSlide153.xml"/><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notesSlide" Target="../notesSlides/notesSlide154.xml"/><Relationship Id="rId1" Type="http://schemas.openxmlformats.org/officeDocument/2006/relationships/slideLayout" Target="../slideLayouts/slideLayout8.xml"/></Relationships>
</file>

<file path=ppt/slides/_rels/slide156.xml.rels><?xml version="1.0" encoding="UTF-8" standalone="yes"?>
<Relationships xmlns="http://schemas.openxmlformats.org/package/2006/relationships"><Relationship Id="rId3" Type="http://schemas.openxmlformats.org/officeDocument/2006/relationships/chart" Target="../charts/chart199.xml"/><Relationship Id="rId2" Type="http://schemas.openxmlformats.org/officeDocument/2006/relationships/notesSlide" Target="../notesSlides/notesSlide155.xml"/><Relationship Id="rId1" Type="http://schemas.openxmlformats.org/officeDocument/2006/relationships/slideLayout" Target="../slideLayouts/slideLayout8.xml"/></Relationships>
</file>

<file path=ppt/slides/_rels/slide157.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notesSlide" Target="../notesSlides/notesSlide156.xml"/><Relationship Id="rId1" Type="http://schemas.openxmlformats.org/officeDocument/2006/relationships/slideLayout" Target="../slideLayouts/slideLayout8.xml"/></Relationships>
</file>

<file path=ppt/slides/_rels/slide158.xml.rels><?xml version="1.0" encoding="UTF-8" standalone="yes"?>
<Relationships xmlns="http://schemas.openxmlformats.org/package/2006/relationships"><Relationship Id="rId3" Type="http://schemas.openxmlformats.org/officeDocument/2006/relationships/chart" Target="../charts/chart201.xml"/><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notesSlide" Target="../notesSlides/notesSlide15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60.xml.rels><?xml version="1.0" encoding="UTF-8" standalone="yes"?>
<Relationships xmlns="http://schemas.openxmlformats.org/package/2006/relationships"><Relationship Id="rId3" Type="http://schemas.openxmlformats.org/officeDocument/2006/relationships/chart" Target="../charts/chart203.xml"/><Relationship Id="rId2" Type="http://schemas.openxmlformats.org/officeDocument/2006/relationships/notesSlide" Target="../notesSlides/notesSlide159.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notesSlide" Target="../notesSlides/notesSlide160.xml"/><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3" Type="http://schemas.openxmlformats.org/officeDocument/2006/relationships/chart" Target="../charts/chart205.xml"/><Relationship Id="rId2" Type="http://schemas.openxmlformats.org/officeDocument/2006/relationships/notesSlide" Target="../notesSlides/notesSlide161.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3" Type="http://schemas.openxmlformats.org/officeDocument/2006/relationships/chart" Target="../charts/chart206.xml"/><Relationship Id="rId2" Type="http://schemas.openxmlformats.org/officeDocument/2006/relationships/notesSlide" Target="../notesSlides/notesSlide162.xml"/><Relationship Id="rId1" Type="http://schemas.openxmlformats.org/officeDocument/2006/relationships/slideLayout" Target="../slideLayouts/slideLayout5.xml"/><Relationship Id="rId5" Type="http://schemas.openxmlformats.org/officeDocument/2006/relationships/chart" Target="../charts/chart208.xml"/><Relationship Id="rId4" Type="http://schemas.openxmlformats.org/officeDocument/2006/relationships/chart" Target="../charts/chart207.xml"/></Relationships>
</file>

<file path=ppt/slides/_rels/slide164.xml.rels><?xml version="1.0" encoding="UTF-8" standalone="yes"?>
<Relationships xmlns="http://schemas.openxmlformats.org/package/2006/relationships"><Relationship Id="rId3" Type="http://schemas.openxmlformats.org/officeDocument/2006/relationships/chart" Target="../charts/chart209.xml"/><Relationship Id="rId2" Type="http://schemas.openxmlformats.org/officeDocument/2006/relationships/notesSlide" Target="../notesSlides/notesSlide163.xml"/><Relationship Id="rId1" Type="http://schemas.openxmlformats.org/officeDocument/2006/relationships/slideLayout" Target="../slideLayouts/slideLayout8.xml"/><Relationship Id="rId5" Type="http://schemas.openxmlformats.org/officeDocument/2006/relationships/chart" Target="../charts/chart211.xml"/><Relationship Id="rId4" Type="http://schemas.openxmlformats.org/officeDocument/2006/relationships/chart" Target="../charts/chart210.xml"/></Relationships>
</file>

<file path=ppt/slides/_rels/slide165.xml.rels><?xml version="1.0" encoding="UTF-8" standalone="yes"?>
<Relationships xmlns="http://schemas.openxmlformats.org/package/2006/relationships"><Relationship Id="rId3" Type="http://schemas.openxmlformats.org/officeDocument/2006/relationships/chart" Target="../charts/chart212.xml"/><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3" Type="http://schemas.openxmlformats.org/officeDocument/2006/relationships/chart" Target="../charts/chart213.xml"/><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3" Type="http://schemas.openxmlformats.org/officeDocument/2006/relationships/chart" Target="../charts/chart214.xml"/><Relationship Id="rId2" Type="http://schemas.openxmlformats.org/officeDocument/2006/relationships/notesSlide" Target="../notesSlides/notesSlide166.xml"/><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3" Type="http://schemas.openxmlformats.org/officeDocument/2006/relationships/chart" Target="../charts/chart215.xml"/><Relationship Id="rId2" Type="http://schemas.openxmlformats.org/officeDocument/2006/relationships/notesSlide" Target="../notesSlides/notesSlide167.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3" Type="http://schemas.openxmlformats.org/officeDocument/2006/relationships/chart" Target="../charts/chart216.xml"/><Relationship Id="rId2" Type="http://schemas.openxmlformats.org/officeDocument/2006/relationships/notesSlide" Target="../notesSlides/notesSlide16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3" Type="http://schemas.openxmlformats.org/officeDocument/2006/relationships/chart" Target="../charts/chart217.xml"/><Relationship Id="rId2" Type="http://schemas.openxmlformats.org/officeDocument/2006/relationships/notesSlide" Target="../notesSlides/notesSlide169.xml"/><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3" Type="http://schemas.openxmlformats.org/officeDocument/2006/relationships/chart" Target="../charts/chart218.xml"/><Relationship Id="rId2" Type="http://schemas.openxmlformats.org/officeDocument/2006/relationships/notesSlide" Target="../notesSlides/notesSlide170.xml"/><Relationship Id="rId1" Type="http://schemas.openxmlformats.org/officeDocument/2006/relationships/slideLayout" Target="../slideLayouts/slideLayout3.xml"/><Relationship Id="rId4" Type="http://schemas.openxmlformats.org/officeDocument/2006/relationships/chart" Target="../charts/chart219.xml"/></Relationships>
</file>

<file path=ppt/slides/_rels/slide172.xml.rels><?xml version="1.0" encoding="UTF-8" standalone="yes"?>
<Relationships xmlns="http://schemas.openxmlformats.org/package/2006/relationships"><Relationship Id="rId3" Type="http://schemas.openxmlformats.org/officeDocument/2006/relationships/chart" Target="../charts/chart220.xml"/><Relationship Id="rId2" Type="http://schemas.openxmlformats.org/officeDocument/2006/relationships/notesSlide" Target="../notesSlides/notesSlide171.xml"/><Relationship Id="rId1" Type="http://schemas.openxmlformats.org/officeDocument/2006/relationships/slideLayout" Target="../slideLayouts/slideLayout3.xml"/><Relationship Id="rId4" Type="http://schemas.openxmlformats.org/officeDocument/2006/relationships/chart" Target="../charts/chart221.xml"/></Relationships>
</file>

<file path=ppt/slides/_rels/slide173.xml.rels><?xml version="1.0" encoding="UTF-8" standalone="yes"?>
<Relationships xmlns="http://schemas.openxmlformats.org/package/2006/relationships"><Relationship Id="rId3" Type="http://schemas.openxmlformats.org/officeDocument/2006/relationships/chart" Target="../charts/chart222.xml"/><Relationship Id="rId2" Type="http://schemas.openxmlformats.org/officeDocument/2006/relationships/notesSlide" Target="../notesSlides/notesSlide172.xml"/><Relationship Id="rId1" Type="http://schemas.openxmlformats.org/officeDocument/2006/relationships/slideLayout" Target="../slideLayouts/slideLayout3.xml"/><Relationship Id="rId4" Type="http://schemas.openxmlformats.org/officeDocument/2006/relationships/chart" Target="../charts/chart223.xml"/></Relationships>
</file>

<file path=ppt/slides/_rels/slide17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173.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17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notesSlide" Target="../notesSlides/notesSlide174.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17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notesSlide" Target="../notesSlides/notesSlide175.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77.xml.rels><?xml version="1.0" encoding="UTF-8" standalone="yes"?>
<Relationships xmlns="http://schemas.openxmlformats.org/package/2006/relationships"><Relationship Id="rId3" Type="http://schemas.openxmlformats.org/officeDocument/2006/relationships/chart" Target="../charts/chart224.xml"/><Relationship Id="rId2" Type="http://schemas.openxmlformats.org/officeDocument/2006/relationships/notesSlide" Target="../notesSlides/notesSlide176.xml"/><Relationship Id="rId1" Type="http://schemas.openxmlformats.org/officeDocument/2006/relationships/slideLayout" Target="../slideLayouts/slideLayout9.xml"/><Relationship Id="rId4" Type="http://schemas.openxmlformats.org/officeDocument/2006/relationships/chart" Target="../charts/chart225.xml"/></Relationships>
</file>

<file path=ppt/slides/_rels/slide178.xml.rels><?xml version="1.0" encoding="UTF-8" standalone="yes"?>
<Relationships xmlns="http://schemas.openxmlformats.org/package/2006/relationships"><Relationship Id="rId3" Type="http://schemas.openxmlformats.org/officeDocument/2006/relationships/chart" Target="../charts/chart226.xml"/><Relationship Id="rId2" Type="http://schemas.openxmlformats.org/officeDocument/2006/relationships/notesSlide" Target="../notesSlides/notesSlide177.xml"/><Relationship Id="rId1" Type="http://schemas.openxmlformats.org/officeDocument/2006/relationships/slideLayout" Target="../slideLayouts/slideLayout9.xml"/><Relationship Id="rId4" Type="http://schemas.openxmlformats.org/officeDocument/2006/relationships/chart" Target="../charts/chart227.xml"/></Relationships>
</file>

<file path=ppt/slides/_rels/slide179.xml.rels><?xml version="1.0" encoding="UTF-8" standalone="yes"?>
<Relationships xmlns="http://schemas.openxmlformats.org/package/2006/relationships"><Relationship Id="rId3" Type="http://schemas.openxmlformats.org/officeDocument/2006/relationships/chart" Target="../charts/chart228.xml"/><Relationship Id="rId2" Type="http://schemas.openxmlformats.org/officeDocument/2006/relationships/notesSlide" Target="../notesSlides/notesSlide178.xml"/><Relationship Id="rId1" Type="http://schemas.openxmlformats.org/officeDocument/2006/relationships/slideLayout" Target="../slideLayouts/slideLayout9.xml"/><Relationship Id="rId4" Type="http://schemas.openxmlformats.org/officeDocument/2006/relationships/chart" Target="../charts/chart229.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3" Type="http://schemas.openxmlformats.org/officeDocument/2006/relationships/chart" Target="../charts/chart230.xml"/><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3" Type="http://schemas.openxmlformats.org/officeDocument/2006/relationships/chart" Target="../charts/chart231.xml"/><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3" Type="http://schemas.openxmlformats.org/officeDocument/2006/relationships/chart" Target="../charts/chart232.xml"/><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notesSlide" Target="../notesSlides/notesSlide182.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8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notesSlide" Target="../notesSlides/notesSlide183.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8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notesSlide" Target="../notesSlides/notesSlide184.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186.xml.rels><?xml version="1.0" encoding="UTF-8" standalone="yes"?>
<Relationships xmlns="http://schemas.openxmlformats.org/package/2006/relationships"><Relationship Id="rId3" Type="http://schemas.openxmlformats.org/officeDocument/2006/relationships/chart" Target="../charts/chart233.xml"/><Relationship Id="rId2" Type="http://schemas.openxmlformats.org/officeDocument/2006/relationships/notesSlide" Target="../notesSlides/notesSlide185.xml"/><Relationship Id="rId1" Type="http://schemas.openxmlformats.org/officeDocument/2006/relationships/slideLayout" Target="../slideLayouts/slideLayout9.xml"/></Relationships>
</file>

<file path=ppt/slides/_rels/slide187.xml.rels><?xml version="1.0" encoding="UTF-8" standalone="yes"?>
<Relationships xmlns="http://schemas.openxmlformats.org/package/2006/relationships"><Relationship Id="rId3" Type="http://schemas.openxmlformats.org/officeDocument/2006/relationships/chart" Target="../charts/chart234.xml"/><Relationship Id="rId2" Type="http://schemas.openxmlformats.org/officeDocument/2006/relationships/notesSlide" Target="../notesSlides/notesSlide186.xml"/><Relationship Id="rId1" Type="http://schemas.openxmlformats.org/officeDocument/2006/relationships/slideLayout" Target="../slideLayouts/slideLayout9.xml"/></Relationships>
</file>

<file path=ppt/slides/_rels/slide188.xml.rels><?xml version="1.0" encoding="UTF-8" standalone="yes"?>
<Relationships xmlns="http://schemas.openxmlformats.org/package/2006/relationships"><Relationship Id="rId3" Type="http://schemas.openxmlformats.org/officeDocument/2006/relationships/chart" Target="../charts/chart235.xml"/><Relationship Id="rId2" Type="http://schemas.openxmlformats.org/officeDocument/2006/relationships/notesSlide" Target="../notesSlides/notesSlide187.xml"/><Relationship Id="rId1" Type="http://schemas.openxmlformats.org/officeDocument/2006/relationships/slideLayout" Target="../slideLayouts/slideLayout9.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3" Type="http://schemas.openxmlformats.org/officeDocument/2006/relationships/chart" Target="../charts/chart236.xml"/><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3" Type="http://schemas.openxmlformats.org/officeDocument/2006/relationships/chart" Target="../charts/chart237.xml"/><Relationship Id="rId2" Type="http://schemas.openxmlformats.org/officeDocument/2006/relationships/notesSlide" Target="../notesSlides/notesSlide190.xml"/><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3" Type="http://schemas.openxmlformats.org/officeDocument/2006/relationships/chart" Target="../charts/chart238.xml"/><Relationship Id="rId2" Type="http://schemas.openxmlformats.org/officeDocument/2006/relationships/notesSlide" Target="../notesSlides/notesSlide191.xml"/><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3" Type="http://schemas.openxmlformats.org/officeDocument/2006/relationships/chart" Target="../charts/chart239.xml"/><Relationship Id="rId2" Type="http://schemas.openxmlformats.org/officeDocument/2006/relationships/notesSlide" Target="../notesSlides/notesSlide192.xml"/><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3" Type="http://schemas.openxmlformats.org/officeDocument/2006/relationships/chart" Target="../charts/chart240.xml"/><Relationship Id="rId2" Type="http://schemas.openxmlformats.org/officeDocument/2006/relationships/notesSlide" Target="../notesSlides/notesSlide193.xml"/><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3" Type="http://schemas.openxmlformats.org/officeDocument/2006/relationships/chart" Target="../charts/chart241.xml"/><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3" Type="http://schemas.openxmlformats.org/officeDocument/2006/relationships/chart" Target="../charts/chart242.xml"/><Relationship Id="rId2" Type="http://schemas.openxmlformats.org/officeDocument/2006/relationships/notesSlide" Target="../notesSlides/notesSlide195.xml"/><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3" Type="http://schemas.openxmlformats.org/officeDocument/2006/relationships/chart" Target="../charts/chart243.xml"/><Relationship Id="rId2" Type="http://schemas.openxmlformats.org/officeDocument/2006/relationships/notesSlide" Target="../notesSlides/notesSlide196.xml"/><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3" Type="http://schemas.openxmlformats.org/officeDocument/2006/relationships/chart" Target="../charts/chart244.xml"/><Relationship Id="rId2" Type="http://schemas.openxmlformats.org/officeDocument/2006/relationships/notesSlide" Target="../notesSlides/notesSlide197.xml"/><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3" Type="http://schemas.openxmlformats.org/officeDocument/2006/relationships/chart" Target="../charts/chart245.xml"/><Relationship Id="rId2" Type="http://schemas.openxmlformats.org/officeDocument/2006/relationships/notesSlide" Target="../notesSlides/notesSlide19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00.xml.rels><?xml version="1.0" encoding="UTF-8" standalone="yes"?>
<Relationships xmlns="http://schemas.openxmlformats.org/package/2006/relationships"><Relationship Id="rId3" Type="http://schemas.openxmlformats.org/officeDocument/2006/relationships/chart" Target="../charts/chart246.xml"/><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3" Type="http://schemas.openxmlformats.org/officeDocument/2006/relationships/chart" Target="../charts/chart247.xml"/><Relationship Id="rId2" Type="http://schemas.openxmlformats.org/officeDocument/2006/relationships/notesSlide" Target="../notesSlides/notesSlide200.xml"/><Relationship Id="rId1" Type="http://schemas.openxmlformats.org/officeDocument/2006/relationships/slideLayout" Target="../slideLayouts/slideLayout4.xml"/><Relationship Id="rId6" Type="http://schemas.openxmlformats.org/officeDocument/2006/relationships/chart" Target="../charts/chart250.xml"/><Relationship Id="rId5" Type="http://schemas.openxmlformats.org/officeDocument/2006/relationships/chart" Target="../charts/chart249.xml"/><Relationship Id="rId4" Type="http://schemas.openxmlformats.org/officeDocument/2006/relationships/chart" Target="../charts/chart248.xml"/></Relationships>
</file>

<file path=ppt/slides/_rels/slide202.xml.rels><?xml version="1.0" encoding="UTF-8" standalone="yes"?>
<Relationships xmlns="http://schemas.openxmlformats.org/package/2006/relationships"><Relationship Id="rId3" Type="http://schemas.openxmlformats.org/officeDocument/2006/relationships/chart" Target="../charts/chart251.xml"/><Relationship Id="rId2" Type="http://schemas.openxmlformats.org/officeDocument/2006/relationships/notesSlide" Target="../notesSlides/notesSlide201.xml"/><Relationship Id="rId1" Type="http://schemas.openxmlformats.org/officeDocument/2006/relationships/slideLayout" Target="../slideLayouts/slideLayout9.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chart" Target="../charts/chart16.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chart" Target="../charts/chart19.xml"/><Relationship Id="rId4" Type="http://schemas.openxmlformats.org/officeDocument/2006/relationships/chart" Target="../charts/chart18.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chart" Target="../charts/chart22.xml"/></Relationships>
</file>

<file path=ppt/slides/_rels/slide3.xml.rels><?xml version="1.0" encoding="UTF-8" standalone="yes"?>
<Relationships xmlns="http://schemas.openxmlformats.org/package/2006/relationships"><Relationship Id="rId2" Type="http://schemas.openxmlformats.org/officeDocument/2006/relationships/hyperlink" Target="https://creativecommons.org/licenses/by/4.0/legalcode.ja"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chart" Target="../charts/chart40.xml"/></Relationships>
</file>

<file path=ppt/slides/_rels/slide4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4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chart" Target="../charts/chart48.xml"/><Relationship Id="rId4" Type="http://schemas.openxmlformats.org/officeDocument/2006/relationships/chart" Target="../charts/chart47.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chart" Target="../charts/chart52.xml"/><Relationship Id="rId5" Type="http://schemas.openxmlformats.org/officeDocument/2006/relationships/chart" Target="../charts/chart51.xml"/><Relationship Id="rId4" Type="http://schemas.openxmlformats.org/officeDocument/2006/relationships/chart" Target="../charts/chart50.xml"/></Relationships>
</file>

<file path=ppt/slides/_rels/slide5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chart" Target="../charts/chart55.xml"/><Relationship Id="rId4" Type="http://schemas.openxmlformats.org/officeDocument/2006/relationships/chart" Target="../charts/chart54.xml"/></Relationships>
</file>

<file path=ppt/slides/_rels/slide5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1.xml"/><Relationship Id="rId1" Type="http://schemas.openxmlformats.org/officeDocument/2006/relationships/slideLayout" Target="../slideLayouts/slideLayout8.xml"/><Relationship Id="rId5" Type="http://schemas.openxmlformats.org/officeDocument/2006/relationships/chart" Target="../charts/chart58.xml"/><Relationship Id="rId4" Type="http://schemas.openxmlformats.org/officeDocument/2006/relationships/chart" Target="../charts/chart57.xml"/></Relationships>
</file>

<file path=ppt/slides/_rels/slide5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chart" Target="../charts/chart61.xml"/></Relationships>
</file>

<file path=ppt/slides/_rels/slide5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63.xml"/></Relationships>
</file>

<file path=ppt/slides/_rels/slide5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58.xml"/><Relationship Id="rId1" Type="http://schemas.openxmlformats.org/officeDocument/2006/relationships/slideLayout" Target="../slideLayouts/slideLayout8.xml"/><Relationship Id="rId4" Type="http://schemas.openxmlformats.org/officeDocument/2006/relationships/chart" Target="../charts/chart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chart" Target="../charts/chart72.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6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65.xml"/><Relationship Id="rId1" Type="http://schemas.openxmlformats.org/officeDocument/2006/relationships/slideLayout" Target="../slideLayouts/slideLayout8.xml"/><Relationship Id="rId4" Type="http://schemas.openxmlformats.org/officeDocument/2006/relationships/chart" Target="../charts/chart80.xml"/></Relationships>
</file>

<file path=ppt/slides/_rels/slide67.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82.xml"/></Relationships>
</file>

<file path=ppt/slides/_rels/slide68.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chart" Target="../charts/chart8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chart" Target="../charts/chart87.xml"/></Relationships>
</file>

<file path=ppt/slides/_rels/slide7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chart" Target="../charts/chart89.xml"/></Relationships>
</file>

<file path=ppt/slides/_rels/slide72.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chart" Target="../charts/chart91.xml"/></Relationships>
</file>

<file path=ppt/slides/_rels/slide73.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chart" Target="../charts/chart9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74.xml"/><Relationship Id="rId1" Type="http://schemas.openxmlformats.org/officeDocument/2006/relationships/slideLayout" Target="../slideLayouts/slideLayout3.xml"/><Relationship Id="rId5" Type="http://schemas.openxmlformats.org/officeDocument/2006/relationships/chart" Target="../charts/chart96.xml"/><Relationship Id="rId4" Type="http://schemas.openxmlformats.org/officeDocument/2006/relationships/chart" Target="../charts/chart95.xml"/></Relationships>
</file>

<file path=ppt/slides/_rels/slide7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chart" Target="../charts/chart98.xml"/></Relationships>
</file>

<file path=ppt/slides/_rels/slide7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76.xml"/><Relationship Id="rId1" Type="http://schemas.openxmlformats.org/officeDocument/2006/relationships/slideLayout" Target="../slideLayouts/slideLayout4.xml"/><Relationship Id="rId4" Type="http://schemas.openxmlformats.org/officeDocument/2006/relationships/chart" Target="../charts/chart100.xml"/></Relationships>
</file>

<file path=ppt/slides/_rels/slide7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openxmlformats.org/officeDocument/2006/relationships/chart" Target="../charts/chart102.xml"/></Relationships>
</file>

<file path=ppt/slides/_rels/slide7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78.xml"/><Relationship Id="rId1" Type="http://schemas.openxmlformats.org/officeDocument/2006/relationships/slideLayout" Target="../slideLayouts/slideLayout5.xml"/><Relationship Id="rId4" Type="http://schemas.openxmlformats.org/officeDocument/2006/relationships/chart" Target="../charts/chart10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8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79.xml"/><Relationship Id="rId1" Type="http://schemas.openxmlformats.org/officeDocument/2006/relationships/slideLayout" Target="../slideLayouts/slideLayout5.xml"/><Relationship Id="rId4" Type="http://schemas.openxmlformats.org/officeDocument/2006/relationships/chart" Target="../charts/chart106.xml"/></Relationships>
</file>

<file path=ppt/slides/_rels/slide8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80.xml"/><Relationship Id="rId1" Type="http://schemas.openxmlformats.org/officeDocument/2006/relationships/slideLayout" Target="../slideLayouts/slideLayout5.xml"/><Relationship Id="rId4" Type="http://schemas.openxmlformats.org/officeDocument/2006/relationships/chart" Target="../charts/chart108.xml"/></Relationships>
</file>

<file path=ppt/slides/_rels/slide8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81.xml"/><Relationship Id="rId1" Type="http://schemas.openxmlformats.org/officeDocument/2006/relationships/slideLayout" Target="../slideLayouts/slideLayout8.xml"/><Relationship Id="rId4" Type="http://schemas.openxmlformats.org/officeDocument/2006/relationships/chart" Target="../charts/chart110.xml"/></Relationships>
</file>

<file path=ppt/slides/_rels/slide8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82.xml"/><Relationship Id="rId1" Type="http://schemas.openxmlformats.org/officeDocument/2006/relationships/slideLayout" Target="../slideLayouts/slideLayout8.xml"/><Relationship Id="rId4" Type="http://schemas.openxmlformats.org/officeDocument/2006/relationships/chart" Target="../charts/chart112.xml"/></Relationships>
</file>

<file path=ppt/slides/_rels/slide8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83.xml"/><Relationship Id="rId1" Type="http://schemas.openxmlformats.org/officeDocument/2006/relationships/slideLayout" Target="../slideLayouts/slideLayout8.xml"/><Relationship Id="rId4" Type="http://schemas.openxmlformats.org/officeDocument/2006/relationships/chart" Target="../charts/chart114.xml"/></Relationships>
</file>

<file path=ppt/slides/_rels/slide8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84.xml"/><Relationship Id="rId1" Type="http://schemas.openxmlformats.org/officeDocument/2006/relationships/slideLayout" Target="../slideLayouts/slideLayout10.xml"/><Relationship Id="rId4" Type="http://schemas.openxmlformats.org/officeDocument/2006/relationships/chart" Target="../charts/chart116.xml"/></Relationships>
</file>

<file path=ppt/slides/_rels/slide8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85.xml"/><Relationship Id="rId1" Type="http://schemas.openxmlformats.org/officeDocument/2006/relationships/slideLayout" Target="../slideLayouts/slideLayout10.xml"/><Relationship Id="rId4" Type="http://schemas.openxmlformats.org/officeDocument/2006/relationships/chart" Target="../charts/chart118.xml"/></Relationships>
</file>

<file path=ppt/slides/_rels/slide8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86.xml"/><Relationship Id="rId1" Type="http://schemas.openxmlformats.org/officeDocument/2006/relationships/slideLayout" Target="../slideLayouts/slideLayout10.xml"/><Relationship Id="rId4" Type="http://schemas.openxmlformats.org/officeDocument/2006/relationships/chart" Target="../charts/chart120.xml"/></Relationships>
</file>

<file path=ppt/slides/_rels/slide8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89.xml"/><Relationship Id="rId1" Type="http://schemas.openxmlformats.org/officeDocument/2006/relationships/slideLayout" Target="../slideLayouts/slideLayout11.xml"/><Relationship Id="rId4" Type="http://schemas.openxmlformats.org/officeDocument/2006/relationships/chart" Target="../charts/chart124.xml"/></Relationships>
</file>

<file path=ppt/slides/_rels/slide91.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591792" y="1529904"/>
            <a:ext cx="9937104" cy="2115121"/>
          </a:xfrm>
          <a:prstGeom prst="rect">
            <a:avLst/>
          </a:prstGeom>
        </p:spPr>
        <p:txBody>
          <a:bodyPr>
            <a:noAutofit/>
          </a:bodyPr>
          <a:lstStyle>
            <a:lvl1pPr algn="l" rtl="0" eaLnBrk="1" fontAlgn="base" hangingPunct="1">
              <a:spcBef>
                <a:spcPct val="0"/>
              </a:spcBef>
              <a:spcAft>
                <a:spcPct val="0"/>
              </a:spcAft>
              <a:defRPr kumimoji="1" sz="3793">
                <a:solidFill>
                  <a:srgbClr val="000066"/>
                </a:solidFill>
                <a:latin typeface="IPA Pゴシック" panose="020B0500000000000000" pitchFamily="50" charset="-128"/>
                <a:ea typeface="IPA Pゴシック" panose="020B0500000000000000" pitchFamily="50" charset="-128"/>
                <a:cs typeface="+mj-cs"/>
              </a:defRPr>
            </a:lvl1pPr>
            <a:lvl2pPr algn="l" rtl="0" eaLnBrk="1" fontAlgn="base" hangingPunct="1">
              <a:spcBef>
                <a:spcPct val="0"/>
              </a:spcBef>
              <a:spcAft>
                <a:spcPct val="0"/>
              </a:spcAft>
              <a:defRPr kumimoji="1" sz="3793">
                <a:solidFill>
                  <a:srgbClr val="000066"/>
                </a:solidFill>
                <a:latin typeface="Arial" charset="0"/>
                <a:ea typeface="ＭＳ Ｐゴシック" charset="-128"/>
              </a:defRPr>
            </a:lvl2pPr>
            <a:lvl3pPr algn="l" rtl="0" eaLnBrk="1" fontAlgn="base" hangingPunct="1">
              <a:spcBef>
                <a:spcPct val="0"/>
              </a:spcBef>
              <a:spcAft>
                <a:spcPct val="0"/>
              </a:spcAft>
              <a:defRPr kumimoji="1" sz="3793">
                <a:solidFill>
                  <a:srgbClr val="000066"/>
                </a:solidFill>
                <a:latin typeface="Arial" charset="0"/>
                <a:ea typeface="ＭＳ Ｐゴシック" charset="-128"/>
              </a:defRPr>
            </a:lvl3pPr>
            <a:lvl4pPr algn="l" rtl="0" eaLnBrk="1" fontAlgn="base" hangingPunct="1">
              <a:spcBef>
                <a:spcPct val="0"/>
              </a:spcBef>
              <a:spcAft>
                <a:spcPct val="0"/>
              </a:spcAft>
              <a:defRPr kumimoji="1" sz="3793">
                <a:solidFill>
                  <a:srgbClr val="000066"/>
                </a:solidFill>
                <a:latin typeface="Arial" charset="0"/>
                <a:ea typeface="ＭＳ Ｐゴシック" charset="-128"/>
              </a:defRPr>
            </a:lvl4pPr>
            <a:lvl5pPr algn="l" rtl="0" eaLnBrk="1" fontAlgn="base" hangingPunct="1">
              <a:spcBef>
                <a:spcPct val="0"/>
              </a:spcBef>
              <a:spcAft>
                <a:spcPct val="0"/>
              </a:spcAft>
              <a:defRPr kumimoji="1" sz="3793">
                <a:solidFill>
                  <a:srgbClr val="000066"/>
                </a:solidFill>
                <a:latin typeface="Arial" charset="0"/>
                <a:ea typeface="ＭＳ Ｐゴシック" charset="-128"/>
              </a:defRPr>
            </a:lvl5pPr>
            <a:lvl6pPr marL="481759" algn="l" rtl="0" eaLnBrk="1" fontAlgn="base" hangingPunct="1">
              <a:spcBef>
                <a:spcPct val="0"/>
              </a:spcBef>
              <a:spcAft>
                <a:spcPct val="0"/>
              </a:spcAft>
              <a:defRPr kumimoji="1" sz="3793">
                <a:solidFill>
                  <a:srgbClr val="003399"/>
                </a:solidFill>
                <a:latin typeface="Arial" charset="0"/>
                <a:ea typeface="ＭＳ Ｐゴシック" charset="-128"/>
              </a:defRPr>
            </a:lvl6pPr>
            <a:lvl7pPr marL="963517" algn="l" rtl="0" eaLnBrk="1" fontAlgn="base" hangingPunct="1">
              <a:spcBef>
                <a:spcPct val="0"/>
              </a:spcBef>
              <a:spcAft>
                <a:spcPct val="0"/>
              </a:spcAft>
              <a:defRPr kumimoji="1" sz="3793">
                <a:solidFill>
                  <a:srgbClr val="003399"/>
                </a:solidFill>
                <a:latin typeface="Arial" charset="0"/>
                <a:ea typeface="ＭＳ Ｐゴシック" charset="-128"/>
              </a:defRPr>
            </a:lvl7pPr>
            <a:lvl8pPr marL="1445274" algn="l" rtl="0" eaLnBrk="1" fontAlgn="base" hangingPunct="1">
              <a:spcBef>
                <a:spcPct val="0"/>
              </a:spcBef>
              <a:spcAft>
                <a:spcPct val="0"/>
              </a:spcAft>
              <a:defRPr kumimoji="1" sz="3793">
                <a:solidFill>
                  <a:srgbClr val="003399"/>
                </a:solidFill>
                <a:latin typeface="Arial" charset="0"/>
                <a:ea typeface="ＭＳ Ｐゴシック" charset="-128"/>
              </a:defRPr>
            </a:lvl8pPr>
            <a:lvl9pPr marL="1927033" algn="l" rtl="0" eaLnBrk="1" fontAlgn="base" hangingPunct="1">
              <a:spcBef>
                <a:spcPct val="0"/>
              </a:spcBef>
              <a:spcAft>
                <a:spcPct val="0"/>
              </a:spcAft>
              <a:defRPr kumimoji="1" sz="3793">
                <a:solidFill>
                  <a:srgbClr val="003399"/>
                </a:solidFill>
                <a:latin typeface="Arial" charset="0"/>
                <a:ea typeface="ＭＳ Ｐゴシック" charset="-128"/>
              </a:defRPr>
            </a:lvl9pPr>
          </a:lstStyle>
          <a:p>
            <a:pPr algn="ctr" defTabSz="914400">
              <a:lnSpc>
                <a:spcPts val="2600"/>
              </a:lnSpc>
              <a:spcBef>
                <a:spcPts val="0"/>
              </a:spcBef>
            </a:pPr>
            <a:r>
              <a:rPr lang="ja-JP" altLang="en-US" sz="2000" kern="0" dirty="0">
                <a:solidFill>
                  <a:schemeClr val="tx1"/>
                </a:solidFill>
                <a:latin typeface="+mj-ea"/>
                <a:ea typeface="+mj-ea"/>
              </a:rPr>
              <a:t>「</a:t>
            </a:r>
            <a:r>
              <a:rPr lang="en-US" altLang="ja-JP" sz="2000" kern="0" dirty="0">
                <a:solidFill>
                  <a:schemeClr val="tx1"/>
                </a:solidFill>
                <a:latin typeface="+mj-ea"/>
                <a:ea typeface="+mj-ea"/>
              </a:rPr>
              <a:t>2022</a:t>
            </a:r>
            <a:r>
              <a:rPr lang="ja-JP" altLang="en-US" sz="2000" kern="0" dirty="0">
                <a:solidFill>
                  <a:schemeClr val="tx1"/>
                </a:solidFill>
                <a:latin typeface="+mj-ea"/>
                <a:ea typeface="+mj-ea"/>
              </a:rPr>
              <a:t>年度組込み</a:t>
            </a:r>
            <a:r>
              <a:rPr lang="en-US" altLang="ja-JP" sz="2000" kern="0" dirty="0">
                <a:solidFill>
                  <a:schemeClr val="tx1"/>
                </a:solidFill>
                <a:latin typeface="+mj-ea"/>
                <a:ea typeface="+mj-ea"/>
              </a:rPr>
              <a:t>/</a:t>
            </a:r>
            <a:r>
              <a:rPr lang="en-US" altLang="ja-JP" sz="2000" kern="0" dirty="0" err="1">
                <a:solidFill>
                  <a:schemeClr val="tx1"/>
                </a:solidFill>
                <a:latin typeface="+mj-ea"/>
                <a:ea typeface="+mj-ea"/>
              </a:rPr>
              <a:t>IoT</a:t>
            </a:r>
            <a:r>
              <a:rPr lang="ja-JP" altLang="en-US" sz="2000" kern="0" dirty="0">
                <a:solidFill>
                  <a:schemeClr val="tx1"/>
                </a:solidFill>
                <a:latin typeface="+mj-ea"/>
                <a:ea typeface="+mj-ea"/>
              </a:rPr>
              <a:t>産業の動向把握等に関する調査」事業</a:t>
            </a:r>
            <a:br>
              <a:rPr lang="en-US" altLang="ja-JP" sz="1800" kern="0" dirty="0">
                <a:solidFill>
                  <a:schemeClr val="tx1"/>
                </a:solidFill>
                <a:latin typeface="+mj-ea"/>
                <a:ea typeface="+mj-ea"/>
              </a:rPr>
            </a:br>
            <a:br>
              <a:rPr lang="en-US" altLang="ja-JP" sz="4000" kern="0" dirty="0">
                <a:solidFill>
                  <a:schemeClr val="tx1"/>
                </a:solidFill>
                <a:latin typeface="+mj-ea"/>
                <a:ea typeface="+mj-ea"/>
              </a:rPr>
            </a:br>
            <a:r>
              <a:rPr lang="ja-JP" altLang="en-US" sz="4000" kern="0" spc="500" dirty="0">
                <a:solidFill>
                  <a:schemeClr val="tx1"/>
                </a:solidFill>
                <a:latin typeface="+mj-ea"/>
                <a:ea typeface="+mj-ea"/>
              </a:rPr>
              <a:t>組込み／</a:t>
            </a:r>
            <a:r>
              <a:rPr lang="en-US" altLang="ja-JP" sz="4000" kern="0" spc="500" dirty="0" err="1">
                <a:solidFill>
                  <a:schemeClr val="tx1"/>
                </a:solidFill>
                <a:latin typeface="+mj-ea"/>
                <a:ea typeface="+mj-ea"/>
              </a:rPr>
              <a:t>IoT</a:t>
            </a:r>
            <a:r>
              <a:rPr lang="ja-JP" altLang="en-US" sz="4000" kern="0" spc="500" dirty="0">
                <a:solidFill>
                  <a:schemeClr val="tx1"/>
                </a:solidFill>
                <a:latin typeface="+mj-ea"/>
                <a:ea typeface="+mj-ea"/>
              </a:rPr>
              <a:t>に関する動向調査</a:t>
            </a:r>
            <a:br>
              <a:rPr lang="en-US" altLang="ja-JP" sz="3600" kern="0" spc="500" dirty="0">
                <a:solidFill>
                  <a:schemeClr val="tx1"/>
                </a:solidFill>
                <a:latin typeface="+mj-ea"/>
                <a:ea typeface="+mj-ea"/>
              </a:rPr>
            </a:br>
            <a:br>
              <a:rPr lang="en-US" altLang="ja-JP" kern="0" dirty="0">
                <a:solidFill>
                  <a:schemeClr val="tx1"/>
                </a:solidFill>
                <a:latin typeface="+mj-ea"/>
                <a:ea typeface="+mj-ea"/>
              </a:rPr>
            </a:br>
            <a:r>
              <a:rPr lang="ja-JP" altLang="en-US" sz="2800" kern="0" dirty="0">
                <a:solidFill>
                  <a:schemeClr val="tx1"/>
                </a:solidFill>
                <a:latin typeface="+mj-ea"/>
                <a:ea typeface="+mj-ea"/>
              </a:rPr>
              <a:t>調査結果</a:t>
            </a:r>
          </a:p>
        </p:txBody>
      </p:sp>
      <p:sp>
        <p:nvSpPr>
          <p:cNvPr id="6" name="サブタイトル 2"/>
          <p:cNvSpPr txBox="1">
            <a:spLocks/>
          </p:cNvSpPr>
          <p:nvPr/>
        </p:nvSpPr>
        <p:spPr>
          <a:xfrm>
            <a:off x="1591792" y="4842272"/>
            <a:ext cx="9937104" cy="1251024"/>
          </a:xfrm>
          <a:prstGeom prst="rect">
            <a:avLst/>
          </a:prstGeom>
        </p:spPr>
        <p:txBody>
          <a:bodyPr/>
          <a:lstStyle>
            <a:lvl1pPr marL="361319" indent="-361319" algn="l" rtl="0" eaLnBrk="1" fontAlgn="base" hangingPunct="1">
              <a:spcBef>
                <a:spcPct val="20000"/>
              </a:spcBef>
              <a:spcAft>
                <a:spcPct val="0"/>
              </a:spcAft>
              <a:buClr>
                <a:srgbClr val="000066"/>
              </a:buClr>
              <a:buFont typeface="Wingdings" pitchFamily="2" charset="2"/>
              <a:buChar char="s"/>
              <a:defRPr kumimoji="1" sz="3372">
                <a:solidFill>
                  <a:srgbClr val="000066"/>
                </a:solidFill>
                <a:latin typeface="IPA Pゴシック" panose="020B0500000000000000" pitchFamily="50" charset="-128"/>
                <a:ea typeface="IPA Pゴシック" panose="020B0500000000000000" pitchFamily="50" charset="-128"/>
                <a:cs typeface="+mn-cs"/>
              </a:defRPr>
            </a:lvl1pPr>
            <a:lvl2pPr marL="782858" indent="-301099" algn="l" rtl="0" eaLnBrk="1" fontAlgn="base" hangingPunct="1">
              <a:spcBef>
                <a:spcPct val="20000"/>
              </a:spcBef>
              <a:spcAft>
                <a:spcPct val="0"/>
              </a:spcAft>
              <a:buClr>
                <a:srgbClr val="FF0000"/>
              </a:buClr>
              <a:buFont typeface="Arial" charset="0"/>
              <a:buChar char="•"/>
              <a:defRPr kumimoji="1" sz="2950">
                <a:solidFill>
                  <a:schemeClr val="tx1"/>
                </a:solidFill>
                <a:latin typeface="IPA Pゴシック" panose="020B0500000000000000" pitchFamily="50" charset="-128"/>
                <a:ea typeface="IPA Pゴシック" panose="020B0500000000000000" pitchFamily="50" charset="-128"/>
              </a:defRPr>
            </a:lvl2pPr>
            <a:lvl3pPr marL="1204395" indent="-240879" algn="l" rtl="0" eaLnBrk="1" fontAlgn="base" hangingPunct="1">
              <a:spcBef>
                <a:spcPct val="20000"/>
              </a:spcBef>
              <a:spcAft>
                <a:spcPct val="0"/>
              </a:spcAft>
              <a:buClr>
                <a:srgbClr val="000066"/>
              </a:buClr>
              <a:buFont typeface="Arial" charset="0"/>
              <a:buChar char="•"/>
              <a:defRPr kumimoji="1" sz="2529">
                <a:solidFill>
                  <a:schemeClr val="tx1"/>
                </a:solidFill>
                <a:latin typeface="IPA Pゴシック" panose="020B0500000000000000" pitchFamily="50" charset="-128"/>
                <a:ea typeface="IPA Pゴシック" panose="020B0500000000000000" pitchFamily="50" charset="-128"/>
              </a:defRPr>
            </a:lvl3pPr>
            <a:lvl4pPr marL="1686154" indent="-240879" algn="l" rtl="0" eaLnBrk="1" fontAlgn="base" hangingPunct="1">
              <a:spcBef>
                <a:spcPct val="20000"/>
              </a:spcBef>
              <a:spcAft>
                <a:spcPct val="0"/>
              </a:spcAft>
              <a:buClr>
                <a:srgbClr val="FF0000"/>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4pPr>
            <a:lvl5pPr marL="2167912" indent="-240879" algn="l" rtl="0" eaLnBrk="1" fontAlgn="base" hangingPunct="1">
              <a:spcBef>
                <a:spcPct val="20000"/>
              </a:spcBef>
              <a:spcAft>
                <a:spcPct val="0"/>
              </a:spcAft>
              <a:buClr>
                <a:srgbClr val="000066"/>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5pPr>
            <a:lvl6pPr marL="2649670"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6pPr>
            <a:lvl7pPr marL="3131429"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7pPr>
            <a:lvl8pPr marL="3613187"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8pPr>
            <a:lvl9pPr marL="4094945"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9pPr>
          </a:lstStyle>
          <a:p>
            <a:pPr marL="0" indent="0" algn="ctr" defTabSz="914400">
              <a:lnSpc>
                <a:spcPts val="4500"/>
              </a:lnSpc>
              <a:spcBef>
                <a:spcPts val="0"/>
              </a:spcBef>
              <a:buNone/>
            </a:pPr>
            <a:r>
              <a:rPr lang="en-US" altLang="ja-JP" sz="2800" kern="0" dirty="0">
                <a:solidFill>
                  <a:schemeClr val="tx1"/>
                </a:solidFill>
                <a:latin typeface="+mn-ea"/>
                <a:ea typeface="+mn-ea"/>
              </a:rPr>
              <a:t>2023</a:t>
            </a:r>
            <a:r>
              <a:rPr lang="ja-JP" altLang="en-US" sz="2800" kern="0" dirty="0">
                <a:solidFill>
                  <a:schemeClr val="tx1"/>
                </a:solidFill>
                <a:latin typeface="+mn-ea"/>
                <a:ea typeface="+mn-ea"/>
              </a:rPr>
              <a:t>年</a:t>
            </a:r>
            <a:r>
              <a:rPr lang="en-US" altLang="ja-JP" sz="2800" kern="0" dirty="0">
                <a:solidFill>
                  <a:schemeClr val="tx1"/>
                </a:solidFill>
                <a:latin typeface="+mn-ea"/>
                <a:ea typeface="+mn-ea"/>
              </a:rPr>
              <a:t>6</a:t>
            </a:r>
            <a:r>
              <a:rPr lang="ja-JP" altLang="en-US" sz="2800" kern="0" dirty="0">
                <a:solidFill>
                  <a:schemeClr val="tx1"/>
                </a:solidFill>
                <a:latin typeface="+mn-ea"/>
                <a:ea typeface="+mn-ea"/>
              </a:rPr>
              <a:t>月</a:t>
            </a:r>
            <a:endParaRPr lang="en-US" altLang="ja-JP" sz="2800" kern="0" dirty="0">
              <a:solidFill>
                <a:schemeClr val="tx1"/>
              </a:solidFill>
              <a:latin typeface="+mn-ea"/>
              <a:ea typeface="+mn-ea"/>
            </a:endParaRPr>
          </a:p>
          <a:p>
            <a:pPr marL="0" indent="0" algn="ctr" defTabSz="914400">
              <a:lnSpc>
                <a:spcPts val="4500"/>
              </a:lnSpc>
              <a:spcBef>
                <a:spcPts val="0"/>
              </a:spcBef>
              <a:buNone/>
            </a:pPr>
            <a:r>
              <a:rPr lang="ja-JP" altLang="en-US" sz="2800" kern="0" dirty="0">
                <a:solidFill>
                  <a:schemeClr val="tx1"/>
                </a:solidFill>
                <a:latin typeface="+mn-ea"/>
                <a:ea typeface="+mn-ea"/>
              </a:rPr>
              <a:t>独立行政法人情報処理推進機構</a:t>
            </a:r>
            <a:endParaRPr lang="en-US" altLang="ja-JP" sz="2800" kern="0" dirty="0">
              <a:solidFill>
                <a:schemeClr val="tx1"/>
              </a:solidFill>
              <a:latin typeface="+mn-ea"/>
              <a:ea typeface="+mn-ea"/>
            </a:endParaRPr>
          </a:p>
        </p:txBody>
      </p:sp>
      <p:pic>
        <p:nvPicPr>
          <p:cNvPr id="2" name="図 1">
            <a:extLst>
              <a:ext uri="{FF2B5EF4-FFF2-40B4-BE49-F238E27FC236}">
                <a16:creationId xmlns:a16="http://schemas.microsoft.com/office/drawing/2014/main" id="{5D0E3E15-1E45-8624-B287-08413D0AE1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35809" y="305768"/>
            <a:ext cx="1152525" cy="646430"/>
          </a:xfrm>
          <a:prstGeom prst="rect">
            <a:avLst/>
          </a:prstGeom>
          <a:noFill/>
          <a:ln>
            <a:noFill/>
          </a:ln>
        </p:spPr>
      </p:pic>
    </p:spTree>
    <p:extLst>
      <p:ext uri="{BB962C8B-B14F-4D97-AF65-F5344CB8AC3E}">
        <p14:creationId xmlns:p14="http://schemas.microsoft.com/office/powerpoint/2010/main" val="2012135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C211533-2519-4199-B0A4-7D0F1C1E8850}" type="slidenum">
              <a:rPr lang="ja-JP" altLang="en-US" smtClean="0"/>
              <a:pPr/>
              <a:t>9</a:t>
            </a:fld>
            <a:endParaRPr lang="ja-JP" altLang="en-US" dirty="0"/>
          </a:p>
        </p:txBody>
      </p:sp>
      <p:sp>
        <p:nvSpPr>
          <p:cNvPr id="5" name="タイトル 9"/>
          <p:cNvSpPr txBox="1">
            <a:spLocks/>
          </p:cNvSpPr>
          <p:nvPr/>
        </p:nvSpPr>
        <p:spPr>
          <a:xfrm>
            <a:off x="799705" y="427076"/>
            <a:ext cx="10800000" cy="607293"/>
          </a:xfrm>
          <a:prstGeom prst="rect">
            <a:avLst/>
          </a:prstGeom>
          <a:solidFill>
            <a:schemeClr val="accent1">
              <a:lumMod val="60000"/>
              <a:lumOff val="40000"/>
            </a:schemeClr>
          </a:solidFill>
          <a:ln>
            <a:solidFill>
              <a:schemeClr val="bg1">
                <a:lumMod val="65000"/>
              </a:schemeClr>
            </a:solidFill>
          </a:ln>
        </p:spPr>
        <p:txBody>
          <a:bodyPr vert="horz" lIns="96364" tIns="48182" rIns="96364" bIns="48182" rtlCol="0" anchor="ctr">
            <a:norm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ja-JP" altLang="en-US" sz="2400" dirty="0">
                <a:latin typeface="MS UI Gothic" panose="020B0600070205080204" pitchFamily="50" charset="-128"/>
                <a:ea typeface="MS UI Gothic" panose="020B0600070205080204" pitchFamily="50" charset="-128"/>
              </a:rPr>
              <a:t>　調査の概要　（</a:t>
            </a:r>
            <a:r>
              <a:rPr lang="en-US" altLang="ja-JP" sz="2400" dirty="0">
                <a:latin typeface="MS UI Gothic" panose="020B0600070205080204" pitchFamily="50" charset="-128"/>
                <a:ea typeface="MS UI Gothic" panose="020B0600070205080204" pitchFamily="50" charset="-128"/>
              </a:rPr>
              <a:t>4</a:t>
            </a:r>
            <a:r>
              <a:rPr lang="ja-JP" altLang="en-US" sz="2400" dirty="0">
                <a:latin typeface="MS UI Gothic" panose="020B0600070205080204" pitchFamily="50" charset="-128"/>
                <a:ea typeface="MS UI Gothic" panose="020B0600070205080204" pitchFamily="50" charset="-128"/>
              </a:rPr>
              <a:t>）集計結果一覧</a:t>
            </a:r>
          </a:p>
        </p:txBody>
      </p:sp>
      <p:graphicFrame>
        <p:nvGraphicFramePr>
          <p:cNvPr id="6" name="オブジェクト 5"/>
          <p:cNvGraphicFramePr>
            <a:graphicFrameLocks/>
          </p:cNvGraphicFramePr>
          <p:nvPr>
            <p:extLst>
              <p:ext uri="{D42A27DB-BD31-4B8C-83A1-F6EECF244321}">
                <p14:modId xmlns:p14="http://schemas.microsoft.com/office/powerpoint/2010/main" val="2345783717"/>
              </p:ext>
            </p:extLst>
          </p:nvPr>
        </p:nvGraphicFramePr>
        <p:xfrm>
          <a:off x="799705" y="1214308"/>
          <a:ext cx="10800000" cy="6012000"/>
        </p:xfrm>
        <a:graphic>
          <a:graphicData uri="http://schemas.openxmlformats.org/presentationml/2006/ole">
            <mc:AlternateContent xmlns:mc="http://schemas.openxmlformats.org/markup-compatibility/2006">
              <mc:Choice xmlns:v="urn:schemas-microsoft-com:vml" Requires="v">
                <p:oleObj name="ワークシート" r:id="rId3" imgW="15125877" imgH="8618054" progId="Excel.Sheet.12">
                  <p:embed/>
                </p:oleObj>
              </mc:Choice>
              <mc:Fallback>
                <p:oleObj name="ワークシート" r:id="rId3" imgW="15125877" imgH="8618054" progId="Excel.Sheet.12">
                  <p:embed/>
                  <p:pic>
                    <p:nvPicPr>
                      <p:cNvPr id="0" name=""/>
                      <p:cNvPicPr/>
                      <p:nvPr/>
                    </p:nvPicPr>
                    <p:blipFill>
                      <a:blip r:embed="rId4"/>
                      <a:stretch>
                        <a:fillRect/>
                      </a:stretch>
                    </p:blipFill>
                    <p:spPr>
                      <a:xfrm>
                        <a:off x="799705" y="1214308"/>
                        <a:ext cx="10800000" cy="6012000"/>
                      </a:xfrm>
                      <a:prstGeom prst="rect">
                        <a:avLst/>
                      </a:prstGeom>
                    </p:spPr>
                  </p:pic>
                </p:oleObj>
              </mc:Fallback>
            </mc:AlternateContent>
          </a:graphicData>
        </a:graphic>
      </p:graphicFrame>
    </p:spTree>
    <p:extLst>
      <p:ext uri="{BB962C8B-B14F-4D97-AF65-F5344CB8AC3E}">
        <p14:creationId xmlns:p14="http://schemas.microsoft.com/office/powerpoint/2010/main" val="39713953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Q12. DX</a:t>
            </a:r>
            <a:r>
              <a:rPr lang="ja-JP" altLang="en-US" sz="2000" b="1" dirty="0">
                <a:latin typeface="MS UI Gothic" panose="020B0600070205080204" pitchFamily="50" charset="-128"/>
                <a:ea typeface="MS UI Gothic" panose="020B0600070205080204" pitchFamily="50" charset="-128"/>
              </a:rPr>
              <a:t>について設定した目標 （製品・サービスの提供先別）</a:t>
            </a:r>
            <a:r>
              <a:rPr lang="en-US" altLang="ja-JP" sz="2000" b="1" dirty="0">
                <a:latin typeface="MS UI Gothic" panose="020B0600070205080204" pitchFamily="50" charset="-128"/>
                <a:ea typeface="MS UI Gothic" panose="020B0600070205080204" pitchFamily="50" charset="-128"/>
              </a:rPr>
              <a:t>-2</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3589506602"/>
              </p:ext>
            </p:extLst>
          </p:nvPr>
        </p:nvGraphicFramePr>
        <p:xfrm>
          <a:off x="799704" y="1457896"/>
          <a:ext cx="11112532"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9E612730-DDFF-2985-2C53-BA4C83E0D72C}"/>
              </a:ext>
            </a:extLst>
          </p:cNvPr>
          <p:cNvSpPr txBox="1"/>
          <p:nvPr/>
        </p:nvSpPr>
        <p:spPr>
          <a:xfrm>
            <a:off x="1303760" y="6695316"/>
            <a:ext cx="9443515" cy="523220"/>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製品・サービスの提供先別は、</a:t>
            </a:r>
            <a:r>
              <a:rPr lang="en-US" altLang="ja-JP" sz="1400" b="1" dirty="0">
                <a:solidFill>
                  <a:schemeClr val="accent5"/>
                </a:solidFill>
                <a:latin typeface="MS UI Gothic" panose="020B0600070205080204" pitchFamily="50" charset="-128"/>
                <a:ea typeface="MS UI Gothic" panose="020B0600070205080204" pitchFamily="50" charset="-128"/>
              </a:rPr>
              <a:t>Q9.</a:t>
            </a:r>
            <a:r>
              <a:rPr lang="ja-JP" altLang="en-US" sz="1400" b="1" dirty="0">
                <a:solidFill>
                  <a:schemeClr val="accent5"/>
                </a:solidFill>
                <a:latin typeface="MS UI Gothic" panose="020B0600070205080204" pitchFamily="50" charset="-128"/>
                <a:ea typeface="MS UI Gothic" panose="020B0600070205080204" pitchFamily="50" charset="-128"/>
              </a:rPr>
              <a:t>において自社または事業部門の製品・サービスの提供先が「エンドユーザ中心（</a:t>
            </a:r>
            <a:r>
              <a:rPr lang="en-US" altLang="ja-JP" sz="1400" b="1" dirty="0">
                <a:solidFill>
                  <a:schemeClr val="accent5"/>
                </a:solidFill>
                <a:latin typeface="MS UI Gothic" panose="020B0600070205080204" pitchFamily="50" charset="-128"/>
                <a:ea typeface="MS UI Gothic" panose="020B0600070205080204" pitchFamily="50" charset="-128"/>
              </a:rPr>
              <a:t>B2C</a:t>
            </a:r>
            <a:r>
              <a:rPr lang="ja-JP" altLang="en-US" sz="1400" b="1" dirty="0">
                <a:solidFill>
                  <a:schemeClr val="accent5"/>
                </a:solidFill>
                <a:latin typeface="MS UI Gothic" panose="020B0600070205080204" pitchFamily="50" charset="-128"/>
                <a:ea typeface="MS UI Gothic" panose="020B0600070205080204" pitchFamily="50" charset="-128"/>
              </a:rPr>
              <a:t>）」または「ビジネスユーザ（</a:t>
            </a:r>
            <a:r>
              <a:rPr lang="en-US" altLang="ja-JP" sz="1400" b="1" dirty="0">
                <a:solidFill>
                  <a:schemeClr val="accent5"/>
                </a:solidFill>
                <a:latin typeface="MS UI Gothic" panose="020B0600070205080204" pitchFamily="50" charset="-128"/>
                <a:ea typeface="MS UI Gothic" panose="020B0600070205080204" pitchFamily="50" charset="-128"/>
              </a:rPr>
              <a:t>B2B)</a:t>
            </a:r>
            <a:r>
              <a:rPr lang="ja-JP" altLang="en-US" sz="1400" b="1" dirty="0">
                <a:solidFill>
                  <a:schemeClr val="accent5"/>
                </a:solidFill>
                <a:latin typeface="MS UI Gothic" panose="020B0600070205080204" pitchFamily="50" charset="-128"/>
                <a:ea typeface="MS UI Gothic" panose="020B0600070205080204" pitchFamily="50" charset="-128"/>
              </a:rPr>
              <a:t>」であるかを調査したもの。</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7648319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Q12. DX</a:t>
            </a:r>
            <a:r>
              <a:rPr lang="ja-JP" altLang="en-US" sz="2000" b="1" dirty="0">
                <a:latin typeface="MS UI Gothic" panose="020B0600070205080204" pitchFamily="50" charset="-128"/>
                <a:ea typeface="MS UI Gothic" panose="020B0600070205080204" pitchFamily="50" charset="-128"/>
              </a:rPr>
              <a:t>について設定した目標 （製品・サービスの提供先別）</a:t>
            </a:r>
            <a:r>
              <a:rPr lang="en-US" altLang="ja-JP" sz="2000" b="1" dirty="0">
                <a:latin typeface="MS UI Gothic" panose="020B0600070205080204" pitchFamily="50" charset="-128"/>
                <a:ea typeface="MS UI Gothic" panose="020B0600070205080204" pitchFamily="50" charset="-128"/>
              </a:rPr>
              <a:t>-3</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2007936874"/>
              </p:ext>
            </p:extLst>
          </p:nvPr>
        </p:nvGraphicFramePr>
        <p:xfrm>
          <a:off x="799704" y="1457896"/>
          <a:ext cx="11112532"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CE6C3BF5-1491-1E4C-BA12-F39719E7CB9F}"/>
              </a:ext>
            </a:extLst>
          </p:cNvPr>
          <p:cNvSpPr txBox="1"/>
          <p:nvPr/>
        </p:nvSpPr>
        <p:spPr>
          <a:xfrm>
            <a:off x="1303760" y="6695316"/>
            <a:ext cx="9443515" cy="523220"/>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製品・サービスの提供先別は、</a:t>
            </a:r>
            <a:r>
              <a:rPr lang="en-US" altLang="ja-JP" sz="1400" b="1" dirty="0">
                <a:solidFill>
                  <a:schemeClr val="accent5"/>
                </a:solidFill>
                <a:latin typeface="MS UI Gothic" panose="020B0600070205080204" pitchFamily="50" charset="-128"/>
                <a:ea typeface="MS UI Gothic" panose="020B0600070205080204" pitchFamily="50" charset="-128"/>
              </a:rPr>
              <a:t>Q9.</a:t>
            </a:r>
            <a:r>
              <a:rPr lang="ja-JP" altLang="en-US" sz="1400" b="1" dirty="0">
                <a:solidFill>
                  <a:schemeClr val="accent5"/>
                </a:solidFill>
                <a:latin typeface="MS UI Gothic" panose="020B0600070205080204" pitchFamily="50" charset="-128"/>
                <a:ea typeface="MS UI Gothic" panose="020B0600070205080204" pitchFamily="50" charset="-128"/>
              </a:rPr>
              <a:t>において自社または事業部門の製品・サービスの提供先が「エンドユーザ中心（</a:t>
            </a:r>
            <a:r>
              <a:rPr lang="en-US" altLang="ja-JP" sz="1400" b="1" dirty="0">
                <a:solidFill>
                  <a:schemeClr val="accent5"/>
                </a:solidFill>
                <a:latin typeface="MS UI Gothic" panose="020B0600070205080204" pitchFamily="50" charset="-128"/>
                <a:ea typeface="MS UI Gothic" panose="020B0600070205080204" pitchFamily="50" charset="-128"/>
              </a:rPr>
              <a:t>B2C</a:t>
            </a:r>
            <a:r>
              <a:rPr lang="ja-JP" altLang="en-US" sz="1400" b="1" dirty="0">
                <a:solidFill>
                  <a:schemeClr val="accent5"/>
                </a:solidFill>
                <a:latin typeface="MS UI Gothic" panose="020B0600070205080204" pitchFamily="50" charset="-128"/>
                <a:ea typeface="MS UI Gothic" panose="020B0600070205080204" pitchFamily="50" charset="-128"/>
              </a:rPr>
              <a:t>）」または「ビジネスユーザ（</a:t>
            </a:r>
            <a:r>
              <a:rPr lang="en-US" altLang="ja-JP" sz="1400" b="1" dirty="0">
                <a:solidFill>
                  <a:schemeClr val="accent5"/>
                </a:solidFill>
                <a:latin typeface="MS UI Gothic" panose="020B0600070205080204" pitchFamily="50" charset="-128"/>
                <a:ea typeface="MS UI Gothic" panose="020B0600070205080204" pitchFamily="50" charset="-128"/>
              </a:rPr>
              <a:t>B2B)</a:t>
            </a:r>
            <a:r>
              <a:rPr lang="ja-JP" altLang="en-US" sz="1400" b="1" dirty="0">
                <a:solidFill>
                  <a:schemeClr val="accent5"/>
                </a:solidFill>
                <a:latin typeface="MS UI Gothic" panose="020B0600070205080204" pitchFamily="50" charset="-128"/>
                <a:ea typeface="MS UI Gothic" panose="020B0600070205080204" pitchFamily="50" charset="-128"/>
              </a:rPr>
              <a:t>」であるかを調査したもの。</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137367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Q12. DX</a:t>
            </a:r>
            <a:r>
              <a:rPr lang="ja-JP" altLang="en-US" sz="2000" b="1" dirty="0">
                <a:latin typeface="MS UI Gothic" panose="020B0600070205080204" pitchFamily="50" charset="-128"/>
                <a:ea typeface="MS UI Gothic" panose="020B0600070205080204" pitchFamily="50" charset="-128"/>
              </a:rPr>
              <a:t>について設定した目標 （設立年別）</a:t>
            </a:r>
            <a:r>
              <a:rPr lang="en-US" altLang="ja-JP" sz="2000" b="1" dirty="0">
                <a:latin typeface="MS UI Gothic" panose="020B0600070205080204" pitchFamily="50" charset="-128"/>
                <a:ea typeface="MS UI Gothic" panose="020B0600070205080204" pitchFamily="50" charset="-128"/>
              </a:rPr>
              <a:t>-1</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800-000002000000}"/>
              </a:ext>
            </a:extLst>
          </p:cNvPr>
          <p:cNvGraphicFramePr>
            <a:graphicFrameLocks noChangeAspect="1"/>
          </p:cNvGraphicFramePr>
          <p:nvPr>
            <p:extLst>
              <p:ext uri="{D42A27DB-BD31-4B8C-83A1-F6EECF244321}">
                <p14:modId xmlns:p14="http://schemas.microsoft.com/office/powerpoint/2010/main" val="890750534"/>
              </p:ext>
            </p:extLst>
          </p:nvPr>
        </p:nvGraphicFramePr>
        <p:xfrm>
          <a:off x="800034" y="1313880"/>
          <a:ext cx="11112202" cy="4979461"/>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6D866B10-9FE7-DF92-BC7C-5ADF07BD89C8}"/>
              </a:ext>
            </a:extLst>
          </p:cNvPr>
          <p:cNvSpPr txBox="1"/>
          <p:nvPr/>
        </p:nvSpPr>
        <p:spPr>
          <a:xfrm>
            <a:off x="1303760" y="6695316"/>
            <a:ext cx="9443515" cy="523220"/>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設立年別は、</a:t>
            </a:r>
            <a:r>
              <a:rPr lang="en-US" altLang="ja-JP" sz="1400" b="1" dirty="0">
                <a:solidFill>
                  <a:schemeClr val="accent5"/>
                </a:solidFill>
                <a:latin typeface="MS UI Gothic" panose="020B0600070205080204" pitchFamily="50" charset="-128"/>
                <a:ea typeface="MS UI Gothic" panose="020B0600070205080204" pitchFamily="50" charset="-128"/>
              </a:rPr>
              <a:t>Q1.</a:t>
            </a:r>
            <a:r>
              <a:rPr lang="ja-JP" altLang="en-US" sz="1400" b="1" dirty="0">
                <a:solidFill>
                  <a:schemeClr val="accent5"/>
                </a:solidFill>
                <a:latin typeface="MS UI Gothic" panose="020B0600070205080204" pitchFamily="50" charset="-128"/>
                <a:ea typeface="MS UI Gothic" panose="020B0600070205080204" pitchFamily="50" charset="-128"/>
              </a:rPr>
              <a:t>において設立年を「</a:t>
            </a:r>
            <a:r>
              <a:rPr lang="en-US" altLang="ja-JP" sz="1400" b="1" dirty="0">
                <a:solidFill>
                  <a:schemeClr val="accent5"/>
                </a:solidFill>
                <a:latin typeface="MS UI Gothic" panose="020B0600070205080204" pitchFamily="50" charset="-128"/>
                <a:ea typeface="MS UI Gothic" panose="020B0600070205080204" pitchFamily="50" charset="-128"/>
              </a:rPr>
              <a:t>1980</a:t>
            </a:r>
            <a:r>
              <a:rPr lang="ja-JP" altLang="en-US" sz="1400" b="1" dirty="0">
                <a:solidFill>
                  <a:schemeClr val="accent5"/>
                </a:solidFill>
                <a:latin typeface="MS UI Gothic" panose="020B0600070205080204" pitchFamily="50" charset="-128"/>
                <a:ea typeface="MS UI Gothic" panose="020B0600070205080204" pitchFamily="50" charset="-128"/>
              </a:rPr>
              <a:t>年まで」、「</a:t>
            </a:r>
            <a:r>
              <a:rPr lang="en-US" altLang="ja-JP" sz="1400" b="1" dirty="0">
                <a:solidFill>
                  <a:schemeClr val="accent5"/>
                </a:solidFill>
                <a:latin typeface="MS UI Gothic" panose="020B0600070205080204" pitchFamily="50" charset="-128"/>
                <a:ea typeface="MS UI Gothic" panose="020B0600070205080204" pitchFamily="50" charset="-128"/>
              </a:rPr>
              <a:t>1981</a:t>
            </a:r>
            <a:r>
              <a:rPr lang="ja-JP" altLang="en-US" sz="1400" b="1" dirty="0">
                <a:solidFill>
                  <a:schemeClr val="accent5"/>
                </a:solidFill>
                <a:latin typeface="MS UI Gothic" panose="020B0600070205080204" pitchFamily="50" charset="-128"/>
                <a:ea typeface="MS UI Gothic" panose="020B0600070205080204" pitchFamily="50" charset="-128"/>
              </a:rPr>
              <a:t>年から</a:t>
            </a:r>
            <a:r>
              <a:rPr lang="en-US" altLang="ja-JP" sz="1400" b="1" dirty="0">
                <a:solidFill>
                  <a:schemeClr val="accent5"/>
                </a:solidFill>
                <a:latin typeface="MS UI Gothic" panose="020B0600070205080204" pitchFamily="50" charset="-128"/>
                <a:ea typeface="MS UI Gothic" panose="020B0600070205080204" pitchFamily="50" charset="-128"/>
              </a:rPr>
              <a:t>2000</a:t>
            </a:r>
            <a:r>
              <a:rPr lang="ja-JP" altLang="en-US" sz="1400" b="1" dirty="0">
                <a:solidFill>
                  <a:schemeClr val="accent5"/>
                </a:solidFill>
                <a:latin typeface="MS UI Gothic" panose="020B0600070205080204" pitchFamily="50" charset="-128"/>
                <a:ea typeface="MS UI Gothic" panose="020B0600070205080204" pitchFamily="50" charset="-128"/>
              </a:rPr>
              <a:t>年まで」、「</a:t>
            </a:r>
            <a:r>
              <a:rPr lang="en-US" altLang="ja-JP" sz="1400" b="1" dirty="0">
                <a:solidFill>
                  <a:schemeClr val="accent5"/>
                </a:solidFill>
                <a:latin typeface="MS UI Gothic" panose="020B0600070205080204" pitchFamily="50" charset="-128"/>
                <a:ea typeface="MS UI Gothic" panose="020B0600070205080204" pitchFamily="50" charset="-128"/>
              </a:rPr>
              <a:t>2001</a:t>
            </a:r>
            <a:r>
              <a:rPr lang="ja-JP" altLang="en-US" sz="1400" b="1" dirty="0">
                <a:solidFill>
                  <a:schemeClr val="accent5"/>
                </a:solidFill>
                <a:latin typeface="MS UI Gothic" panose="020B0600070205080204" pitchFamily="50" charset="-128"/>
                <a:ea typeface="MS UI Gothic" panose="020B0600070205080204" pitchFamily="50" charset="-128"/>
              </a:rPr>
              <a:t>年以降」の３区分として構成割合で調査したもの。</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7857914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Q12. DX</a:t>
            </a:r>
            <a:r>
              <a:rPr lang="ja-JP" altLang="en-US" sz="2000" b="1" dirty="0">
                <a:latin typeface="MS UI Gothic" panose="020B0600070205080204" pitchFamily="50" charset="-128"/>
                <a:ea typeface="MS UI Gothic" panose="020B0600070205080204" pitchFamily="50" charset="-128"/>
              </a:rPr>
              <a:t>について設定した目標 （設立年別）</a:t>
            </a:r>
            <a:r>
              <a:rPr lang="en-US" altLang="ja-JP" sz="2000" b="1" dirty="0">
                <a:latin typeface="MS UI Gothic" panose="020B0600070205080204" pitchFamily="50" charset="-128"/>
                <a:ea typeface="MS UI Gothic" panose="020B0600070205080204" pitchFamily="50" charset="-128"/>
              </a:rPr>
              <a:t>-2</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7" name="グラフ 6">
            <a:extLst>
              <a:ext uri="{FF2B5EF4-FFF2-40B4-BE49-F238E27FC236}">
                <a16:creationId xmlns:a16="http://schemas.microsoft.com/office/drawing/2014/main" id="{00000000-0008-0000-0800-000004000000}"/>
              </a:ext>
            </a:extLst>
          </p:cNvPr>
          <p:cNvGraphicFramePr>
            <a:graphicFrameLocks noChangeAspect="1"/>
          </p:cNvGraphicFramePr>
          <p:nvPr>
            <p:extLst>
              <p:ext uri="{D42A27DB-BD31-4B8C-83A1-F6EECF244321}">
                <p14:modId xmlns:p14="http://schemas.microsoft.com/office/powerpoint/2010/main" val="3335274154"/>
              </p:ext>
            </p:extLst>
          </p:nvPr>
        </p:nvGraphicFramePr>
        <p:xfrm>
          <a:off x="799704" y="1313880"/>
          <a:ext cx="11112532" cy="5136376"/>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a:extLst>
              <a:ext uri="{FF2B5EF4-FFF2-40B4-BE49-F238E27FC236}">
                <a16:creationId xmlns:a16="http://schemas.microsoft.com/office/drawing/2014/main" id="{E3066E16-15A6-3956-4E33-CC240296D6A5}"/>
              </a:ext>
            </a:extLst>
          </p:cNvPr>
          <p:cNvSpPr txBox="1"/>
          <p:nvPr/>
        </p:nvSpPr>
        <p:spPr>
          <a:xfrm>
            <a:off x="1303760" y="6695316"/>
            <a:ext cx="9443515" cy="523220"/>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設立年別は、</a:t>
            </a:r>
            <a:r>
              <a:rPr lang="en-US" altLang="ja-JP" sz="1400" b="1" dirty="0">
                <a:solidFill>
                  <a:schemeClr val="accent5"/>
                </a:solidFill>
                <a:latin typeface="MS UI Gothic" panose="020B0600070205080204" pitchFamily="50" charset="-128"/>
                <a:ea typeface="MS UI Gothic" panose="020B0600070205080204" pitchFamily="50" charset="-128"/>
              </a:rPr>
              <a:t>Q1.</a:t>
            </a:r>
            <a:r>
              <a:rPr lang="ja-JP" altLang="en-US" sz="1400" b="1" dirty="0">
                <a:solidFill>
                  <a:schemeClr val="accent5"/>
                </a:solidFill>
                <a:latin typeface="MS UI Gothic" panose="020B0600070205080204" pitchFamily="50" charset="-128"/>
                <a:ea typeface="MS UI Gothic" panose="020B0600070205080204" pitchFamily="50" charset="-128"/>
              </a:rPr>
              <a:t>において設立年を「</a:t>
            </a:r>
            <a:r>
              <a:rPr lang="en-US" altLang="ja-JP" sz="1400" b="1" dirty="0">
                <a:solidFill>
                  <a:schemeClr val="accent5"/>
                </a:solidFill>
                <a:latin typeface="MS UI Gothic" panose="020B0600070205080204" pitchFamily="50" charset="-128"/>
                <a:ea typeface="MS UI Gothic" panose="020B0600070205080204" pitchFamily="50" charset="-128"/>
              </a:rPr>
              <a:t>1980</a:t>
            </a:r>
            <a:r>
              <a:rPr lang="ja-JP" altLang="en-US" sz="1400" b="1" dirty="0">
                <a:solidFill>
                  <a:schemeClr val="accent5"/>
                </a:solidFill>
                <a:latin typeface="MS UI Gothic" panose="020B0600070205080204" pitchFamily="50" charset="-128"/>
                <a:ea typeface="MS UI Gothic" panose="020B0600070205080204" pitchFamily="50" charset="-128"/>
              </a:rPr>
              <a:t>年まで」、「</a:t>
            </a:r>
            <a:r>
              <a:rPr lang="en-US" altLang="ja-JP" sz="1400" b="1" dirty="0">
                <a:solidFill>
                  <a:schemeClr val="accent5"/>
                </a:solidFill>
                <a:latin typeface="MS UI Gothic" panose="020B0600070205080204" pitchFamily="50" charset="-128"/>
                <a:ea typeface="MS UI Gothic" panose="020B0600070205080204" pitchFamily="50" charset="-128"/>
              </a:rPr>
              <a:t>1981</a:t>
            </a:r>
            <a:r>
              <a:rPr lang="ja-JP" altLang="en-US" sz="1400" b="1" dirty="0">
                <a:solidFill>
                  <a:schemeClr val="accent5"/>
                </a:solidFill>
                <a:latin typeface="MS UI Gothic" panose="020B0600070205080204" pitchFamily="50" charset="-128"/>
                <a:ea typeface="MS UI Gothic" panose="020B0600070205080204" pitchFamily="50" charset="-128"/>
              </a:rPr>
              <a:t>年から</a:t>
            </a:r>
            <a:r>
              <a:rPr lang="en-US" altLang="ja-JP" sz="1400" b="1" dirty="0">
                <a:solidFill>
                  <a:schemeClr val="accent5"/>
                </a:solidFill>
                <a:latin typeface="MS UI Gothic" panose="020B0600070205080204" pitchFamily="50" charset="-128"/>
                <a:ea typeface="MS UI Gothic" panose="020B0600070205080204" pitchFamily="50" charset="-128"/>
              </a:rPr>
              <a:t>2000</a:t>
            </a:r>
            <a:r>
              <a:rPr lang="ja-JP" altLang="en-US" sz="1400" b="1" dirty="0">
                <a:solidFill>
                  <a:schemeClr val="accent5"/>
                </a:solidFill>
                <a:latin typeface="MS UI Gothic" panose="020B0600070205080204" pitchFamily="50" charset="-128"/>
                <a:ea typeface="MS UI Gothic" panose="020B0600070205080204" pitchFamily="50" charset="-128"/>
              </a:rPr>
              <a:t>年まで」、「</a:t>
            </a:r>
            <a:r>
              <a:rPr lang="en-US" altLang="ja-JP" sz="1400" b="1" dirty="0">
                <a:solidFill>
                  <a:schemeClr val="accent5"/>
                </a:solidFill>
                <a:latin typeface="MS UI Gothic" panose="020B0600070205080204" pitchFamily="50" charset="-128"/>
                <a:ea typeface="MS UI Gothic" panose="020B0600070205080204" pitchFamily="50" charset="-128"/>
              </a:rPr>
              <a:t>2001</a:t>
            </a:r>
            <a:r>
              <a:rPr lang="ja-JP" altLang="en-US" sz="1400" b="1" dirty="0">
                <a:solidFill>
                  <a:schemeClr val="accent5"/>
                </a:solidFill>
                <a:latin typeface="MS UI Gothic" panose="020B0600070205080204" pitchFamily="50" charset="-128"/>
                <a:ea typeface="MS UI Gothic" panose="020B0600070205080204" pitchFamily="50" charset="-128"/>
              </a:rPr>
              <a:t>年以降」の３区分として構成割合で調査したもの。</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2802498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Q12. DX</a:t>
            </a:r>
            <a:r>
              <a:rPr lang="ja-JP" altLang="en-US" sz="2000" b="1" dirty="0">
                <a:latin typeface="MS UI Gothic" panose="020B0600070205080204" pitchFamily="50" charset="-128"/>
                <a:ea typeface="MS UI Gothic" panose="020B0600070205080204" pitchFamily="50" charset="-128"/>
              </a:rPr>
              <a:t>について設定した目標 （設立年別）</a:t>
            </a:r>
            <a:r>
              <a:rPr lang="en-US" altLang="ja-JP" sz="2000" b="1" dirty="0">
                <a:latin typeface="MS UI Gothic" panose="020B0600070205080204" pitchFamily="50" charset="-128"/>
                <a:ea typeface="MS UI Gothic" panose="020B0600070205080204" pitchFamily="50" charset="-128"/>
              </a:rPr>
              <a:t>-3</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800-000005000000}"/>
              </a:ext>
            </a:extLst>
          </p:cNvPr>
          <p:cNvGraphicFramePr>
            <a:graphicFrameLocks noChangeAspect="1"/>
          </p:cNvGraphicFramePr>
          <p:nvPr>
            <p:extLst>
              <p:ext uri="{D42A27DB-BD31-4B8C-83A1-F6EECF244321}">
                <p14:modId xmlns:p14="http://schemas.microsoft.com/office/powerpoint/2010/main" val="304488090"/>
              </p:ext>
            </p:extLst>
          </p:nvPr>
        </p:nvGraphicFramePr>
        <p:xfrm>
          <a:off x="799704" y="1313880"/>
          <a:ext cx="11112532" cy="5136376"/>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55CAB40B-61E6-2235-39EA-9CCCB3403DFC}"/>
              </a:ext>
            </a:extLst>
          </p:cNvPr>
          <p:cNvSpPr txBox="1"/>
          <p:nvPr/>
        </p:nvSpPr>
        <p:spPr>
          <a:xfrm>
            <a:off x="1303760" y="6695316"/>
            <a:ext cx="9443515" cy="523220"/>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設立年別は、</a:t>
            </a:r>
            <a:r>
              <a:rPr lang="en-US" altLang="ja-JP" sz="1400" b="1" dirty="0">
                <a:solidFill>
                  <a:schemeClr val="accent5"/>
                </a:solidFill>
                <a:latin typeface="MS UI Gothic" panose="020B0600070205080204" pitchFamily="50" charset="-128"/>
                <a:ea typeface="MS UI Gothic" panose="020B0600070205080204" pitchFamily="50" charset="-128"/>
              </a:rPr>
              <a:t>Q1.</a:t>
            </a:r>
            <a:r>
              <a:rPr lang="ja-JP" altLang="en-US" sz="1400" b="1" dirty="0">
                <a:solidFill>
                  <a:schemeClr val="accent5"/>
                </a:solidFill>
                <a:latin typeface="MS UI Gothic" panose="020B0600070205080204" pitchFamily="50" charset="-128"/>
                <a:ea typeface="MS UI Gothic" panose="020B0600070205080204" pitchFamily="50" charset="-128"/>
              </a:rPr>
              <a:t>において設立年を「</a:t>
            </a:r>
            <a:r>
              <a:rPr lang="en-US" altLang="ja-JP" sz="1400" b="1" dirty="0">
                <a:solidFill>
                  <a:schemeClr val="accent5"/>
                </a:solidFill>
                <a:latin typeface="MS UI Gothic" panose="020B0600070205080204" pitchFamily="50" charset="-128"/>
                <a:ea typeface="MS UI Gothic" panose="020B0600070205080204" pitchFamily="50" charset="-128"/>
              </a:rPr>
              <a:t>1980</a:t>
            </a:r>
            <a:r>
              <a:rPr lang="ja-JP" altLang="en-US" sz="1400" b="1" dirty="0">
                <a:solidFill>
                  <a:schemeClr val="accent5"/>
                </a:solidFill>
                <a:latin typeface="MS UI Gothic" panose="020B0600070205080204" pitchFamily="50" charset="-128"/>
                <a:ea typeface="MS UI Gothic" panose="020B0600070205080204" pitchFamily="50" charset="-128"/>
              </a:rPr>
              <a:t>年まで」、「</a:t>
            </a:r>
            <a:r>
              <a:rPr lang="en-US" altLang="ja-JP" sz="1400" b="1" dirty="0">
                <a:solidFill>
                  <a:schemeClr val="accent5"/>
                </a:solidFill>
                <a:latin typeface="MS UI Gothic" panose="020B0600070205080204" pitchFamily="50" charset="-128"/>
                <a:ea typeface="MS UI Gothic" panose="020B0600070205080204" pitchFamily="50" charset="-128"/>
              </a:rPr>
              <a:t>1981</a:t>
            </a:r>
            <a:r>
              <a:rPr lang="ja-JP" altLang="en-US" sz="1400" b="1" dirty="0">
                <a:solidFill>
                  <a:schemeClr val="accent5"/>
                </a:solidFill>
                <a:latin typeface="MS UI Gothic" panose="020B0600070205080204" pitchFamily="50" charset="-128"/>
                <a:ea typeface="MS UI Gothic" panose="020B0600070205080204" pitchFamily="50" charset="-128"/>
              </a:rPr>
              <a:t>年から</a:t>
            </a:r>
            <a:r>
              <a:rPr lang="en-US" altLang="ja-JP" sz="1400" b="1" dirty="0">
                <a:solidFill>
                  <a:schemeClr val="accent5"/>
                </a:solidFill>
                <a:latin typeface="MS UI Gothic" panose="020B0600070205080204" pitchFamily="50" charset="-128"/>
                <a:ea typeface="MS UI Gothic" panose="020B0600070205080204" pitchFamily="50" charset="-128"/>
              </a:rPr>
              <a:t>2000</a:t>
            </a:r>
            <a:r>
              <a:rPr lang="ja-JP" altLang="en-US" sz="1400" b="1" dirty="0">
                <a:solidFill>
                  <a:schemeClr val="accent5"/>
                </a:solidFill>
                <a:latin typeface="MS UI Gothic" panose="020B0600070205080204" pitchFamily="50" charset="-128"/>
                <a:ea typeface="MS UI Gothic" panose="020B0600070205080204" pitchFamily="50" charset="-128"/>
              </a:rPr>
              <a:t>年まで」、「</a:t>
            </a:r>
            <a:r>
              <a:rPr lang="en-US" altLang="ja-JP" sz="1400" b="1" dirty="0">
                <a:solidFill>
                  <a:schemeClr val="accent5"/>
                </a:solidFill>
                <a:latin typeface="MS UI Gothic" panose="020B0600070205080204" pitchFamily="50" charset="-128"/>
                <a:ea typeface="MS UI Gothic" panose="020B0600070205080204" pitchFamily="50" charset="-128"/>
              </a:rPr>
              <a:t>2001</a:t>
            </a:r>
            <a:r>
              <a:rPr lang="ja-JP" altLang="en-US" sz="1400" b="1" dirty="0">
                <a:solidFill>
                  <a:schemeClr val="accent5"/>
                </a:solidFill>
                <a:latin typeface="MS UI Gothic" panose="020B0600070205080204" pitchFamily="50" charset="-128"/>
                <a:ea typeface="MS UI Gothic" panose="020B0600070205080204" pitchFamily="50" charset="-128"/>
              </a:rPr>
              <a:t>年以降」の３区分として構成割合で調査したもの。</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702331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Q13. DX</a:t>
            </a:r>
            <a:r>
              <a:rPr lang="ja-JP" altLang="en-US" sz="2000" b="1" dirty="0">
                <a:latin typeface="MS UI Gothic" panose="020B0600070205080204" pitchFamily="50" charset="-128"/>
                <a:ea typeface="MS UI Gothic" panose="020B0600070205080204" pitchFamily="50" charset="-128"/>
              </a:rPr>
              <a:t>についての取り組み</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sp>
        <p:nvSpPr>
          <p:cNvPr id="7" name="テキスト ボックス 6"/>
          <p:cNvSpPr txBox="1"/>
          <p:nvPr/>
        </p:nvSpPr>
        <p:spPr>
          <a:xfrm>
            <a:off x="4358022" y="1327503"/>
            <a:ext cx="4259609" cy="307777"/>
          </a:xfrm>
          <a:prstGeom prst="rect">
            <a:avLst/>
          </a:prstGeom>
          <a:noFill/>
        </p:spPr>
        <p:txBody>
          <a:bodyPr wrap="square" rtlCol="0">
            <a:spAutoFit/>
          </a:bodyPr>
          <a:lstStyle/>
          <a:p>
            <a:pPr marL="180000" algn="ct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についての取り組み （</a:t>
            </a:r>
            <a:r>
              <a:rPr lang="en-US" altLang="ja-JP" sz="1400" b="1" dirty="0">
                <a:latin typeface="MS UI Gothic" panose="020B0600070205080204" pitchFamily="50" charset="-128"/>
                <a:ea typeface="MS UI Gothic" panose="020B0600070205080204" pitchFamily="50" charset="-128"/>
              </a:rPr>
              <a:t>N=854</a:t>
            </a:r>
            <a:r>
              <a:rPr lang="ja-JP" altLang="en-US" sz="1400" b="1" dirty="0">
                <a:latin typeface="MS UI Gothic" panose="020B0600070205080204" pitchFamily="50" charset="-128"/>
                <a:ea typeface="MS UI Gothic" panose="020B0600070205080204" pitchFamily="50" charset="-128"/>
              </a:rPr>
              <a:t>）</a:t>
            </a:r>
          </a:p>
        </p:txBody>
      </p:sp>
      <p:graphicFrame>
        <p:nvGraphicFramePr>
          <p:cNvPr id="6" name="Chart 14">
            <a:extLst>
              <a:ext uri="{FF2B5EF4-FFF2-40B4-BE49-F238E27FC236}">
                <a16:creationId xmlns:a16="http://schemas.microsoft.com/office/drawing/2014/main" id="{00000000-0008-0000-0600-000028000000}"/>
              </a:ext>
            </a:extLst>
          </p:cNvPr>
          <p:cNvGraphicFramePr>
            <a:graphicFrameLocks noChangeAspect="1"/>
          </p:cNvGraphicFramePr>
          <p:nvPr>
            <p:extLst>
              <p:ext uri="{D42A27DB-BD31-4B8C-83A1-F6EECF244321}">
                <p14:modId xmlns:p14="http://schemas.microsoft.com/office/powerpoint/2010/main" val="3196477192"/>
              </p:ext>
            </p:extLst>
          </p:nvPr>
        </p:nvGraphicFramePr>
        <p:xfrm>
          <a:off x="37542" y="1713858"/>
          <a:ext cx="11874694" cy="5432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43396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Q13. DX</a:t>
            </a:r>
            <a:r>
              <a:rPr lang="ja-JP" altLang="en-US" sz="2000" b="1" dirty="0">
                <a:latin typeface="MS UI Gothic" panose="020B0600070205080204" pitchFamily="50" charset="-128"/>
                <a:ea typeface="MS UI Gothic" panose="020B0600070205080204" pitchFamily="50" charset="-128"/>
              </a:rPr>
              <a:t>についての取り組み</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r>
              <a:rPr lang="en-US" altLang="ja-JP" sz="2000" b="1" dirty="0">
                <a:latin typeface="MS UI Gothic" panose="020B0600070205080204" pitchFamily="50" charset="-128"/>
                <a:ea typeface="MS UI Gothic" panose="020B0600070205080204" pitchFamily="50" charset="-128"/>
              </a:rPr>
              <a:t>-1</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6" name="グラフ 5">
            <a:extLst>
              <a:ext uri="{FF2B5EF4-FFF2-40B4-BE49-F238E27FC236}">
                <a16:creationId xmlns:a16="http://schemas.microsoft.com/office/drawing/2014/main" id="{00000000-0008-0000-1400-000002000000}"/>
              </a:ext>
            </a:extLst>
          </p:cNvPr>
          <p:cNvGraphicFramePr>
            <a:graphicFrameLocks/>
          </p:cNvGraphicFramePr>
          <p:nvPr>
            <p:extLst>
              <p:ext uri="{D42A27DB-BD31-4B8C-83A1-F6EECF244321}">
                <p14:modId xmlns:p14="http://schemas.microsoft.com/office/powerpoint/2010/main" val="2299365526"/>
              </p:ext>
            </p:extLst>
          </p:nvPr>
        </p:nvGraphicFramePr>
        <p:xfrm>
          <a:off x="799704" y="1576533"/>
          <a:ext cx="11112532" cy="5417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5773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Q13. DX</a:t>
            </a:r>
            <a:r>
              <a:rPr lang="ja-JP" altLang="en-US" sz="2000" b="1" dirty="0">
                <a:latin typeface="MS UI Gothic" panose="020B0600070205080204" pitchFamily="50" charset="-128"/>
                <a:ea typeface="MS UI Gothic" panose="020B0600070205080204" pitchFamily="50" charset="-128"/>
              </a:rPr>
              <a:t>についての取り組み</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r>
              <a:rPr lang="en-US" altLang="ja-JP" sz="2000" b="1" dirty="0">
                <a:latin typeface="MS UI Gothic" panose="020B0600070205080204" pitchFamily="50" charset="-128"/>
                <a:ea typeface="MS UI Gothic" panose="020B0600070205080204" pitchFamily="50" charset="-128"/>
              </a:rPr>
              <a:t>-2</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6" name="グラフ 5">
            <a:extLst>
              <a:ext uri="{FF2B5EF4-FFF2-40B4-BE49-F238E27FC236}">
                <a16:creationId xmlns:a16="http://schemas.microsoft.com/office/drawing/2014/main" id="{00000000-0008-0000-1400-000003000000}"/>
              </a:ext>
            </a:extLst>
          </p:cNvPr>
          <p:cNvGraphicFramePr>
            <a:graphicFrameLocks/>
          </p:cNvGraphicFramePr>
          <p:nvPr>
            <p:extLst>
              <p:ext uri="{D42A27DB-BD31-4B8C-83A1-F6EECF244321}">
                <p14:modId xmlns:p14="http://schemas.microsoft.com/office/powerpoint/2010/main" val="2618138459"/>
              </p:ext>
            </p:extLst>
          </p:nvPr>
        </p:nvGraphicFramePr>
        <p:xfrm>
          <a:off x="799704" y="1529903"/>
          <a:ext cx="11112532" cy="5463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04793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707886"/>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Q13. DX</a:t>
            </a:r>
            <a:r>
              <a:rPr lang="ja-JP" altLang="en-US" sz="2000" b="1" dirty="0">
                <a:latin typeface="MS UI Gothic" panose="020B0600070205080204" pitchFamily="50" charset="-128"/>
                <a:ea typeface="MS UI Gothic" panose="020B0600070205080204" pitchFamily="50" charset="-128"/>
              </a:rPr>
              <a:t>についての取り組み</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r>
              <a:rPr lang="en-US" altLang="ja-JP" sz="2000" b="1" dirty="0">
                <a:latin typeface="MS UI Gothic" panose="020B0600070205080204" pitchFamily="50" charset="-128"/>
                <a:ea typeface="MS UI Gothic" panose="020B0600070205080204" pitchFamily="50" charset="-128"/>
              </a:rPr>
              <a:t>-3</a:t>
            </a:r>
            <a:endParaRPr lang="ja-JP" altLang="en-US" sz="2000" b="1" dirty="0">
              <a:latin typeface="MS UI Gothic" panose="020B0600070205080204" pitchFamily="50" charset="-128"/>
              <a:ea typeface="MS UI Gothic" panose="020B0600070205080204" pitchFamily="50" charset="-128"/>
            </a:endParaRPr>
          </a:p>
          <a:p>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6" name="グラフ 5">
            <a:extLst>
              <a:ext uri="{FF2B5EF4-FFF2-40B4-BE49-F238E27FC236}">
                <a16:creationId xmlns:a16="http://schemas.microsoft.com/office/drawing/2014/main" id="{00000000-0008-0000-1400-000004000000}"/>
              </a:ext>
            </a:extLst>
          </p:cNvPr>
          <p:cNvGraphicFramePr>
            <a:graphicFrameLocks/>
          </p:cNvGraphicFramePr>
          <p:nvPr>
            <p:extLst>
              <p:ext uri="{D42A27DB-BD31-4B8C-83A1-F6EECF244321}">
                <p14:modId xmlns:p14="http://schemas.microsoft.com/office/powerpoint/2010/main" val="4282524615"/>
              </p:ext>
            </p:extLst>
          </p:nvPr>
        </p:nvGraphicFramePr>
        <p:xfrm>
          <a:off x="799704" y="1518007"/>
          <a:ext cx="11112532" cy="54758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35679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707886"/>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Q13. DX</a:t>
            </a:r>
            <a:r>
              <a:rPr lang="ja-JP" altLang="en-US" sz="2000" b="1" dirty="0">
                <a:latin typeface="MS UI Gothic" panose="020B0600070205080204" pitchFamily="50" charset="-128"/>
                <a:ea typeface="MS UI Gothic" panose="020B0600070205080204" pitchFamily="50" charset="-128"/>
              </a:rPr>
              <a:t>についての取り組み</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r>
              <a:rPr lang="en-US" altLang="ja-JP" sz="2000" b="1" dirty="0">
                <a:latin typeface="MS UI Gothic" panose="020B0600070205080204" pitchFamily="50" charset="-128"/>
                <a:ea typeface="MS UI Gothic" panose="020B0600070205080204" pitchFamily="50" charset="-128"/>
              </a:rPr>
              <a:t>-4</a:t>
            </a:r>
            <a:endParaRPr lang="ja-JP" altLang="en-US" sz="2000" b="1" dirty="0">
              <a:latin typeface="MS UI Gothic" panose="020B0600070205080204" pitchFamily="50" charset="-128"/>
              <a:ea typeface="MS UI Gothic" panose="020B0600070205080204" pitchFamily="50" charset="-128"/>
            </a:endParaRPr>
          </a:p>
          <a:p>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6" name="グラフ 5">
            <a:extLst>
              <a:ext uri="{FF2B5EF4-FFF2-40B4-BE49-F238E27FC236}">
                <a16:creationId xmlns:a16="http://schemas.microsoft.com/office/drawing/2014/main" id="{00000000-0008-0000-1400-000005000000}"/>
              </a:ext>
            </a:extLst>
          </p:cNvPr>
          <p:cNvGraphicFramePr>
            <a:graphicFrameLocks/>
          </p:cNvGraphicFramePr>
          <p:nvPr>
            <p:extLst>
              <p:ext uri="{D42A27DB-BD31-4B8C-83A1-F6EECF244321}">
                <p14:modId xmlns:p14="http://schemas.microsoft.com/office/powerpoint/2010/main" val="1739259904"/>
              </p:ext>
            </p:extLst>
          </p:nvPr>
        </p:nvGraphicFramePr>
        <p:xfrm>
          <a:off x="799704" y="1518007"/>
          <a:ext cx="11112532" cy="54758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1752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1591792" y="2970064"/>
            <a:ext cx="9937104" cy="720080"/>
          </a:xfrm>
          <a:prstGeom prst="rect">
            <a:avLst/>
          </a:prstGeom>
        </p:spPr>
        <p:txBody>
          <a:bodyPr anchor="b" anchorCtr="0"/>
          <a:lstStyle>
            <a:lvl1pPr marL="361319" indent="-361319" algn="l" rtl="0" eaLnBrk="1" fontAlgn="base" hangingPunct="1">
              <a:spcBef>
                <a:spcPct val="20000"/>
              </a:spcBef>
              <a:spcAft>
                <a:spcPct val="0"/>
              </a:spcAft>
              <a:buClr>
                <a:srgbClr val="000066"/>
              </a:buClr>
              <a:buFont typeface="Wingdings" pitchFamily="2" charset="2"/>
              <a:buChar char="s"/>
              <a:defRPr kumimoji="1" sz="3372">
                <a:solidFill>
                  <a:srgbClr val="000066"/>
                </a:solidFill>
                <a:latin typeface="IPA Pゴシック" panose="020B0500000000000000" pitchFamily="50" charset="-128"/>
                <a:ea typeface="IPA Pゴシック" panose="020B0500000000000000" pitchFamily="50" charset="-128"/>
                <a:cs typeface="+mn-cs"/>
              </a:defRPr>
            </a:lvl1pPr>
            <a:lvl2pPr marL="782858" indent="-301099" algn="l" rtl="0" eaLnBrk="1" fontAlgn="base" hangingPunct="1">
              <a:spcBef>
                <a:spcPct val="20000"/>
              </a:spcBef>
              <a:spcAft>
                <a:spcPct val="0"/>
              </a:spcAft>
              <a:buClr>
                <a:srgbClr val="FF0000"/>
              </a:buClr>
              <a:buFont typeface="Arial" charset="0"/>
              <a:buChar char="•"/>
              <a:defRPr kumimoji="1" sz="2950">
                <a:solidFill>
                  <a:schemeClr val="tx1"/>
                </a:solidFill>
                <a:latin typeface="IPA Pゴシック" panose="020B0500000000000000" pitchFamily="50" charset="-128"/>
                <a:ea typeface="IPA Pゴシック" panose="020B0500000000000000" pitchFamily="50" charset="-128"/>
              </a:defRPr>
            </a:lvl2pPr>
            <a:lvl3pPr marL="1204395" indent="-240879" algn="l" rtl="0" eaLnBrk="1" fontAlgn="base" hangingPunct="1">
              <a:spcBef>
                <a:spcPct val="20000"/>
              </a:spcBef>
              <a:spcAft>
                <a:spcPct val="0"/>
              </a:spcAft>
              <a:buClr>
                <a:srgbClr val="000066"/>
              </a:buClr>
              <a:buFont typeface="Arial" charset="0"/>
              <a:buChar char="•"/>
              <a:defRPr kumimoji="1" sz="2529">
                <a:solidFill>
                  <a:schemeClr val="tx1"/>
                </a:solidFill>
                <a:latin typeface="IPA Pゴシック" panose="020B0500000000000000" pitchFamily="50" charset="-128"/>
                <a:ea typeface="IPA Pゴシック" panose="020B0500000000000000" pitchFamily="50" charset="-128"/>
              </a:defRPr>
            </a:lvl3pPr>
            <a:lvl4pPr marL="1686154" indent="-240879" algn="l" rtl="0" eaLnBrk="1" fontAlgn="base" hangingPunct="1">
              <a:spcBef>
                <a:spcPct val="20000"/>
              </a:spcBef>
              <a:spcAft>
                <a:spcPct val="0"/>
              </a:spcAft>
              <a:buClr>
                <a:srgbClr val="FF0000"/>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4pPr>
            <a:lvl5pPr marL="2167912" indent="-240879" algn="l" rtl="0" eaLnBrk="1" fontAlgn="base" hangingPunct="1">
              <a:spcBef>
                <a:spcPct val="20000"/>
              </a:spcBef>
              <a:spcAft>
                <a:spcPct val="0"/>
              </a:spcAft>
              <a:buClr>
                <a:srgbClr val="000066"/>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5pPr>
            <a:lvl6pPr marL="2649670"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6pPr>
            <a:lvl7pPr marL="3131429"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7pPr>
            <a:lvl8pPr marL="3613187"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8pPr>
            <a:lvl9pPr marL="4094945"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9pPr>
          </a:lstStyle>
          <a:p>
            <a:pPr defTabSz="914400">
              <a:lnSpc>
                <a:spcPts val="4500"/>
              </a:lnSpc>
              <a:spcBef>
                <a:spcPts val="0"/>
              </a:spcBef>
              <a:buFont typeface="Wingdings" panose="05000000000000000000" pitchFamily="2" charset="2"/>
              <a:buChar char="n"/>
            </a:pPr>
            <a:r>
              <a:rPr lang="ja-JP" altLang="en-US" sz="3600" kern="0" dirty="0">
                <a:solidFill>
                  <a:schemeClr val="tx1"/>
                </a:solidFill>
                <a:latin typeface="+mn-ea"/>
                <a:ea typeface="+mn-ea"/>
              </a:rPr>
              <a:t>調査結果</a:t>
            </a:r>
            <a:endParaRPr lang="en-US" altLang="ja-JP" sz="2000" kern="0" dirty="0">
              <a:solidFill>
                <a:schemeClr val="tx1"/>
              </a:solidFill>
              <a:latin typeface="+mn-ea"/>
              <a:ea typeface="+mn-ea"/>
            </a:endParaRPr>
          </a:p>
        </p:txBody>
      </p:sp>
    </p:spTree>
    <p:extLst>
      <p:ext uri="{BB962C8B-B14F-4D97-AF65-F5344CB8AC3E}">
        <p14:creationId xmlns:p14="http://schemas.microsoft.com/office/powerpoint/2010/main" val="19841071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Q13. DX</a:t>
            </a:r>
            <a:r>
              <a:rPr lang="ja-JP" altLang="en-US" sz="2000" b="1" dirty="0">
                <a:latin typeface="MS UI Gothic" panose="020B0600070205080204" pitchFamily="50" charset="-128"/>
                <a:ea typeface="MS UI Gothic" panose="020B0600070205080204" pitchFamily="50" charset="-128"/>
              </a:rPr>
              <a:t>についての取り組み （従業員数別）</a:t>
            </a:r>
            <a:r>
              <a:rPr lang="en-US" altLang="ja-JP" sz="2000" b="1" dirty="0">
                <a:latin typeface="MS UI Gothic" panose="020B0600070205080204" pitchFamily="50" charset="-128"/>
                <a:ea typeface="MS UI Gothic" panose="020B0600070205080204" pitchFamily="50" charset="-128"/>
              </a:rPr>
              <a:t>-1</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61862"/>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7" name="グラフ 6">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291710565"/>
              </p:ext>
            </p:extLst>
          </p:nvPr>
        </p:nvGraphicFramePr>
        <p:xfrm>
          <a:off x="799704" y="1241871"/>
          <a:ext cx="11112532" cy="5751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6627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Q13. DX</a:t>
            </a:r>
            <a:r>
              <a:rPr lang="ja-JP" altLang="en-US" sz="2000" b="1" dirty="0">
                <a:latin typeface="MS UI Gothic" panose="020B0600070205080204" pitchFamily="50" charset="-128"/>
                <a:ea typeface="MS UI Gothic" panose="020B0600070205080204" pitchFamily="50" charset="-128"/>
              </a:rPr>
              <a:t>についての取り組み （従業員数別）</a:t>
            </a:r>
            <a:r>
              <a:rPr lang="en-US" altLang="ja-JP" sz="2000" b="1" dirty="0">
                <a:latin typeface="MS UI Gothic" panose="020B0600070205080204" pitchFamily="50" charset="-128"/>
                <a:ea typeface="MS UI Gothic" panose="020B0600070205080204" pitchFamily="50" charset="-128"/>
              </a:rPr>
              <a:t>-2</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61862"/>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6" name="グラフ 5">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1923592255"/>
              </p:ext>
            </p:extLst>
          </p:nvPr>
        </p:nvGraphicFramePr>
        <p:xfrm>
          <a:off x="799704" y="1269749"/>
          <a:ext cx="11112532" cy="57240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628795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Q13. DX</a:t>
            </a:r>
            <a:r>
              <a:rPr lang="ja-JP" altLang="en-US" sz="2000" b="1" dirty="0">
                <a:latin typeface="MS UI Gothic" panose="020B0600070205080204" pitchFamily="50" charset="-128"/>
                <a:ea typeface="MS UI Gothic" panose="020B0600070205080204" pitchFamily="50" charset="-128"/>
              </a:rPr>
              <a:t>についての取り組み （従業員数別）</a:t>
            </a:r>
            <a:r>
              <a:rPr lang="en-US" altLang="ja-JP" sz="2000" b="1" dirty="0">
                <a:latin typeface="MS UI Gothic" panose="020B0600070205080204" pitchFamily="50" charset="-128"/>
                <a:ea typeface="MS UI Gothic" panose="020B0600070205080204" pitchFamily="50" charset="-128"/>
              </a:rPr>
              <a:t>-3</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61862"/>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7" name="グラフ 6">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2385073097"/>
              </p:ext>
            </p:extLst>
          </p:nvPr>
        </p:nvGraphicFramePr>
        <p:xfrm>
          <a:off x="799704" y="1252787"/>
          <a:ext cx="11112532" cy="5741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18944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Q13. DX</a:t>
            </a:r>
            <a:r>
              <a:rPr lang="ja-JP" altLang="en-US" sz="2000" b="1" dirty="0">
                <a:latin typeface="MS UI Gothic" panose="020B0600070205080204" pitchFamily="50" charset="-128"/>
                <a:ea typeface="MS UI Gothic" panose="020B0600070205080204" pitchFamily="50" charset="-128"/>
              </a:rPr>
              <a:t>についての取り組み （製品・サービスの提供先別）</a:t>
            </a:r>
            <a:r>
              <a:rPr lang="en-US" altLang="ja-JP" sz="2000" b="1" dirty="0">
                <a:latin typeface="MS UI Gothic" panose="020B0600070205080204" pitchFamily="50" charset="-128"/>
                <a:ea typeface="MS UI Gothic" panose="020B0600070205080204" pitchFamily="50" charset="-128"/>
              </a:rPr>
              <a:t>-1</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6" name="グラフ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1747128"/>
              </p:ext>
            </p:extLst>
          </p:nvPr>
        </p:nvGraphicFramePr>
        <p:xfrm>
          <a:off x="799704" y="1236818"/>
          <a:ext cx="11112532" cy="5317634"/>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F82926F6-82FA-301B-912D-1A98A06655BD}"/>
              </a:ext>
            </a:extLst>
          </p:cNvPr>
          <p:cNvSpPr txBox="1"/>
          <p:nvPr/>
        </p:nvSpPr>
        <p:spPr>
          <a:xfrm>
            <a:off x="1303760" y="6695316"/>
            <a:ext cx="9443515" cy="523220"/>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製品・サービスの提供先別は、</a:t>
            </a:r>
            <a:r>
              <a:rPr lang="en-US" altLang="ja-JP" sz="1400" b="1" dirty="0">
                <a:solidFill>
                  <a:schemeClr val="accent5"/>
                </a:solidFill>
                <a:latin typeface="MS UI Gothic" panose="020B0600070205080204" pitchFamily="50" charset="-128"/>
                <a:ea typeface="MS UI Gothic" panose="020B0600070205080204" pitchFamily="50" charset="-128"/>
              </a:rPr>
              <a:t>Q9.</a:t>
            </a:r>
            <a:r>
              <a:rPr lang="ja-JP" altLang="en-US" sz="1400" b="1" dirty="0">
                <a:solidFill>
                  <a:schemeClr val="accent5"/>
                </a:solidFill>
                <a:latin typeface="MS UI Gothic" panose="020B0600070205080204" pitchFamily="50" charset="-128"/>
                <a:ea typeface="MS UI Gothic" panose="020B0600070205080204" pitchFamily="50" charset="-128"/>
              </a:rPr>
              <a:t>において自社または事業部門の製品・サービスの提供先が「エンドユーザ中心（</a:t>
            </a:r>
            <a:r>
              <a:rPr lang="en-US" altLang="ja-JP" sz="1400" b="1" dirty="0">
                <a:solidFill>
                  <a:schemeClr val="accent5"/>
                </a:solidFill>
                <a:latin typeface="MS UI Gothic" panose="020B0600070205080204" pitchFamily="50" charset="-128"/>
                <a:ea typeface="MS UI Gothic" panose="020B0600070205080204" pitchFamily="50" charset="-128"/>
              </a:rPr>
              <a:t>B2C</a:t>
            </a:r>
            <a:r>
              <a:rPr lang="ja-JP" altLang="en-US" sz="1400" b="1" dirty="0">
                <a:solidFill>
                  <a:schemeClr val="accent5"/>
                </a:solidFill>
                <a:latin typeface="MS UI Gothic" panose="020B0600070205080204" pitchFamily="50" charset="-128"/>
                <a:ea typeface="MS UI Gothic" panose="020B0600070205080204" pitchFamily="50" charset="-128"/>
              </a:rPr>
              <a:t>）」または「ビジネスユーザ（</a:t>
            </a:r>
            <a:r>
              <a:rPr lang="en-US" altLang="ja-JP" sz="1400" b="1" dirty="0">
                <a:solidFill>
                  <a:schemeClr val="accent5"/>
                </a:solidFill>
                <a:latin typeface="MS UI Gothic" panose="020B0600070205080204" pitchFamily="50" charset="-128"/>
                <a:ea typeface="MS UI Gothic" panose="020B0600070205080204" pitchFamily="50" charset="-128"/>
              </a:rPr>
              <a:t>B2B)</a:t>
            </a:r>
            <a:r>
              <a:rPr lang="ja-JP" altLang="en-US" sz="1400" b="1" dirty="0">
                <a:solidFill>
                  <a:schemeClr val="accent5"/>
                </a:solidFill>
                <a:latin typeface="MS UI Gothic" panose="020B0600070205080204" pitchFamily="50" charset="-128"/>
                <a:ea typeface="MS UI Gothic" panose="020B0600070205080204" pitchFamily="50" charset="-128"/>
              </a:rPr>
              <a:t>」であるかを調査したもの。</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6788805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Q13. DX</a:t>
            </a:r>
            <a:r>
              <a:rPr lang="ja-JP" altLang="en-US" sz="2000" b="1" dirty="0">
                <a:latin typeface="MS UI Gothic" panose="020B0600070205080204" pitchFamily="50" charset="-128"/>
                <a:ea typeface="MS UI Gothic" panose="020B0600070205080204" pitchFamily="50" charset="-128"/>
              </a:rPr>
              <a:t>についての取り組み （製品・サービスの提供先別）</a:t>
            </a:r>
            <a:r>
              <a:rPr lang="en-US" altLang="ja-JP" sz="2000" b="1" dirty="0">
                <a:latin typeface="MS UI Gothic" panose="020B0600070205080204" pitchFamily="50" charset="-128"/>
                <a:ea typeface="MS UI Gothic" panose="020B0600070205080204" pitchFamily="50" charset="-128"/>
              </a:rPr>
              <a:t>-2</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7" name="グラフ 6">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3151504812"/>
              </p:ext>
            </p:extLst>
          </p:nvPr>
        </p:nvGraphicFramePr>
        <p:xfrm>
          <a:off x="799704" y="1236817"/>
          <a:ext cx="11112532" cy="5201857"/>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F58BEF52-A246-F7CF-73DD-7A2331DCA675}"/>
              </a:ext>
            </a:extLst>
          </p:cNvPr>
          <p:cNvSpPr txBox="1"/>
          <p:nvPr/>
        </p:nvSpPr>
        <p:spPr>
          <a:xfrm>
            <a:off x="1303760" y="6695316"/>
            <a:ext cx="9443515" cy="523220"/>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製品・サービスの提供先別は、</a:t>
            </a:r>
            <a:r>
              <a:rPr lang="en-US" altLang="ja-JP" sz="1400" b="1" dirty="0">
                <a:solidFill>
                  <a:schemeClr val="accent5"/>
                </a:solidFill>
                <a:latin typeface="MS UI Gothic" panose="020B0600070205080204" pitchFamily="50" charset="-128"/>
                <a:ea typeface="MS UI Gothic" panose="020B0600070205080204" pitchFamily="50" charset="-128"/>
              </a:rPr>
              <a:t>Q9.</a:t>
            </a:r>
            <a:r>
              <a:rPr lang="ja-JP" altLang="en-US" sz="1400" b="1" dirty="0">
                <a:solidFill>
                  <a:schemeClr val="accent5"/>
                </a:solidFill>
                <a:latin typeface="MS UI Gothic" panose="020B0600070205080204" pitchFamily="50" charset="-128"/>
                <a:ea typeface="MS UI Gothic" panose="020B0600070205080204" pitchFamily="50" charset="-128"/>
              </a:rPr>
              <a:t>において自社または事業部門の製品・サービスの提供先が「エンドユーザ中心（</a:t>
            </a:r>
            <a:r>
              <a:rPr lang="en-US" altLang="ja-JP" sz="1400" b="1" dirty="0">
                <a:solidFill>
                  <a:schemeClr val="accent5"/>
                </a:solidFill>
                <a:latin typeface="MS UI Gothic" panose="020B0600070205080204" pitchFamily="50" charset="-128"/>
                <a:ea typeface="MS UI Gothic" panose="020B0600070205080204" pitchFamily="50" charset="-128"/>
              </a:rPr>
              <a:t>B2C</a:t>
            </a:r>
            <a:r>
              <a:rPr lang="ja-JP" altLang="en-US" sz="1400" b="1" dirty="0">
                <a:solidFill>
                  <a:schemeClr val="accent5"/>
                </a:solidFill>
                <a:latin typeface="MS UI Gothic" panose="020B0600070205080204" pitchFamily="50" charset="-128"/>
                <a:ea typeface="MS UI Gothic" panose="020B0600070205080204" pitchFamily="50" charset="-128"/>
              </a:rPr>
              <a:t>）」または「ビジネスユーザ（</a:t>
            </a:r>
            <a:r>
              <a:rPr lang="en-US" altLang="ja-JP" sz="1400" b="1" dirty="0">
                <a:solidFill>
                  <a:schemeClr val="accent5"/>
                </a:solidFill>
                <a:latin typeface="MS UI Gothic" panose="020B0600070205080204" pitchFamily="50" charset="-128"/>
                <a:ea typeface="MS UI Gothic" panose="020B0600070205080204" pitchFamily="50" charset="-128"/>
              </a:rPr>
              <a:t>B2B)</a:t>
            </a:r>
            <a:r>
              <a:rPr lang="ja-JP" altLang="en-US" sz="1400" b="1" dirty="0">
                <a:solidFill>
                  <a:schemeClr val="accent5"/>
                </a:solidFill>
                <a:latin typeface="MS UI Gothic" panose="020B0600070205080204" pitchFamily="50" charset="-128"/>
                <a:ea typeface="MS UI Gothic" panose="020B0600070205080204" pitchFamily="50" charset="-128"/>
              </a:rPr>
              <a:t>」であるかを調査したもの。</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9170533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Q13. DX</a:t>
            </a:r>
            <a:r>
              <a:rPr lang="ja-JP" altLang="en-US" sz="2000" b="1" dirty="0">
                <a:latin typeface="MS UI Gothic" panose="020B0600070205080204" pitchFamily="50" charset="-128"/>
                <a:ea typeface="MS UI Gothic" panose="020B0600070205080204" pitchFamily="50" charset="-128"/>
              </a:rPr>
              <a:t>についての取り組み （製品・サービスの提供先別）</a:t>
            </a:r>
            <a:r>
              <a:rPr lang="en-US" altLang="ja-JP" sz="2000" b="1" dirty="0">
                <a:latin typeface="MS UI Gothic" panose="020B0600070205080204" pitchFamily="50" charset="-128"/>
                <a:ea typeface="MS UI Gothic" panose="020B0600070205080204" pitchFamily="50" charset="-128"/>
              </a:rPr>
              <a:t>-3</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6" name="グラフ 5">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1893756351"/>
              </p:ext>
            </p:extLst>
          </p:nvPr>
        </p:nvGraphicFramePr>
        <p:xfrm>
          <a:off x="799704" y="1236817"/>
          <a:ext cx="11112532" cy="5201857"/>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CBBCD9D8-1C07-3105-6AB6-27939D3D0302}"/>
              </a:ext>
            </a:extLst>
          </p:cNvPr>
          <p:cNvSpPr txBox="1"/>
          <p:nvPr/>
        </p:nvSpPr>
        <p:spPr>
          <a:xfrm>
            <a:off x="1303760" y="6695316"/>
            <a:ext cx="9443515" cy="523220"/>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製品・サービスの提供先別は、</a:t>
            </a:r>
            <a:r>
              <a:rPr lang="en-US" altLang="ja-JP" sz="1400" b="1" dirty="0">
                <a:solidFill>
                  <a:schemeClr val="accent5"/>
                </a:solidFill>
                <a:latin typeface="MS UI Gothic" panose="020B0600070205080204" pitchFamily="50" charset="-128"/>
                <a:ea typeface="MS UI Gothic" panose="020B0600070205080204" pitchFamily="50" charset="-128"/>
              </a:rPr>
              <a:t>Q9.</a:t>
            </a:r>
            <a:r>
              <a:rPr lang="ja-JP" altLang="en-US" sz="1400" b="1" dirty="0">
                <a:solidFill>
                  <a:schemeClr val="accent5"/>
                </a:solidFill>
                <a:latin typeface="MS UI Gothic" panose="020B0600070205080204" pitchFamily="50" charset="-128"/>
                <a:ea typeface="MS UI Gothic" panose="020B0600070205080204" pitchFamily="50" charset="-128"/>
              </a:rPr>
              <a:t>において自社または事業部門の製品・サービスの提供先が「エンドユーザ中心（</a:t>
            </a:r>
            <a:r>
              <a:rPr lang="en-US" altLang="ja-JP" sz="1400" b="1" dirty="0">
                <a:solidFill>
                  <a:schemeClr val="accent5"/>
                </a:solidFill>
                <a:latin typeface="MS UI Gothic" panose="020B0600070205080204" pitchFamily="50" charset="-128"/>
                <a:ea typeface="MS UI Gothic" panose="020B0600070205080204" pitchFamily="50" charset="-128"/>
              </a:rPr>
              <a:t>B2C</a:t>
            </a:r>
            <a:r>
              <a:rPr lang="ja-JP" altLang="en-US" sz="1400" b="1" dirty="0">
                <a:solidFill>
                  <a:schemeClr val="accent5"/>
                </a:solidFill>
                <a:latin typeface="MS UI Gothic" panose="020B0600070205080204" pitchFamily="50" charset="-128"/>
                <a:ea typeface="MS UI Gothic" panose="020B0600070205080204" pitchFamily="50" charset="-128"/>
              </a:rPr>
              <a:t>）」または「ビジネスユーザ（</a:t>
            </a:r>
            <a:r>
              <a:rPr lang="en-US" altLang="ja-JP" sz="1400" b="1" dirty="0">
                <a:solidFill>
                  <a:schemeClr val="accent5"/>
                </a:solidFill>
                <a:latin typeface="MS UI Gothic" panose="020B0600070205080204" pitchFamily="50" charset="-128"/>
                <a:ea typeface="MS UI Gothic" panose="020B0600070205080204" pitchFamily="50" charset="-128"/>
              </a:rPr>
              <a:t>B2B)</a:t>
            </a:r>
            <a:r>
              <a:rPr lang="ja-JP" altLang="en-US" sz="1400" b="1" dirty="0">
                <a:solidFill>
                  <a:schemeClr val="accent5"/>
                </a:solidFill>
                <a:latin typeface="MS UI Gothic" panose="020B0600070205080204" pitchFamily="50" charset="-128"/>
                <a:ea typeface="MS UI Gothic" panose="020B0600070205080204" pitchFamily="50" charset="-128"/>
              </a:rPr>
              <a:t>」であるかを調査したもの。</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6044810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Q13. DX</a:t>
            </a:r>
            <a:r>
              <a:rPr lang="ja-JP" altLang="en-US" sz="2000" b="1" dirty="0">
                <a:latin typeface="MS UI Gothic" panose="020B0600070205080204" pitchFamily="50" charset="-128"/>
                <a:ea typeface="MS UI Gothic" panose="020B0600070205080204" pitchFamily="50" charset="-128"/>
              </a:rPr>
              <a:t>についての取り組み （設立年別）</a:t>
            </a:r>
            <a:r>
              <a:rPr lang="en-US" altLang="ja-JP" sz="2000" b="1" dirty="0">
                <a:latin typeface="MS UI Gothic" panose="020B0600070205080204" pitchFamily="50" charset="-128"/>
                <a:ea typeface="MS UI Gothic" panose="020B0600070205080204" pitchFamily="50" charset="-128"/>
              </a:rPr>
              <a:t>-1</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6" name="グラフ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2521303931"/>
              </p:ext>
            </p:extLst>
          </p:nvPr>
        </p:nvGraphicFramePr>
        <p:xfrm>
          <a:off x="799704" y="1236817"/>
          <a:ext cx="11112532" cy="5201857"/>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a:extLst>
              <a:ext uri="{FF2B5EF4-FFF2-40B4-BE49-F238E27FC236}">
                <a16:creationId xmlns:a16="http://schemas.microsoft.com/office/drawing/2014/main" id="{BD1F4EB3-6DC0-751D-2B8F-AD80349104C1}"/>
              </a:ext>
            </a:extLst>
          </p:cNvPr>
          <p:cNvSpPr txBox="1"/>
          <p:nvPr/>
        </p:nvSpPr>
        <p:spPr>
          <a:xfrm>
            <a:off x="1303760" y="6695316"/>
            <a:ext cx="9443515" cy="523220"/>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設立年別は、</a:t>
            </a:r>
            <a:r>
              <a:rPr lang="en-US" altLang="ja-JP" sz="1400" b="1" dirty="0">
                <a:solidFill>
                  <a:schemeClr val="accent5"/>
                </a:solidFill>
                <a:latin typeface="MS UI Gothic" panose="020B0600070205080204" pitchFamily="50" charset="-128"/>
                <a:ea typeface="MS UI Gothic" panose="020B0600070205080204" pitchFamily="50" charset="-128"/>
              </a:rPr>
              <a:t>Q1.</a:t>
            </a:r>
            <a:r>
              <a:rPr lang="ja-JP" altLang="en-US" sz="1400" b="1" dirty="0">
                <a:solidFill>
                  <a:schemeClr val="accent5"/>
                </a:solidFill>
                <a:latin typeface="MS UI Gothic" panose="020B0600070205080204" pitchFamily="50" charset="-128"/>
                <a:ea typeface="MS UI Gothic" panose="020B0600070205080204" pitchFamily="50" charset="-128"/>
              </a:rPr>
              <a:t>において設立年を「</a:t>
            </a:r>
            <a:r>
              <a:rPr lang="en-US" altLang="ja-JP" sz="1400" b="1" dirty="0">
                <a:solidFill>
                  <a:schemeClr val="accent5"/>
                </a:solidFill>
                <a:latin typeface="MS UI Gothic" panose="020B0600070205080204" pitchFamily="50" charset="-128"/>
                <a:ea typeface="MS UI Gothic" panose="020B0600070205080204" pitchFamily="50" charset="-128"/>
              </a:rPr>
              <a:t>1980</a:t>
            </a:r>
            <a:r>
              <a:rPr lang="ja-JP" altLang="en-US" sz="1400" b="1" dirty="0">
                <a:solidFill>
                  <a:schemeClr val="accent5"/>
                </a:solidFill>
                <a:latin typeface="MS UI Gothic" panose="020B0600070205080204" pitchFamily="50" charset="-128"/>
                <a:ea typeface="MS UI Gothic" panose="020B0600070205080204" pitchFamily="50" charset="-128"/>
              </a:rPr>
              <a:t>年まで」、「</a:t>
            </a:r>
            <a:r>
              <a:rPr lang="en-US" altLang="ja-JP" sz="1400" b="1" dirty="0">
                <a:solidFill>
                  <a:schemeClr val="accent5"/>
                </a:solidFill>
                <a:latin typeface="MS UI Gothic" panose="020B0600070205080204" pitchFamily="50" charset="-128"/>
                <a:ea typeface="MS UI Gothic" panose="020B0600070205080204" pitchFamily="50" charset="-128"/>
              </a:rPr>
              <a:t>1981</a:t>
            </a:r>
            <a:r>
              <a:rPr lang="ja-JP" altLang="en-US" sz="1400" b="1" dirty="0">
                <a:solidFill>
                  <a:schemeClr val="accent5"/>
                </a:solidFill>
                <a:latin typeface="MS UI Gothic" panose="020B0600070205080204" pitchFamily="50" charset="-128"/>
                <a:ea typeface="MS UI Gothic" panose="020B0600070205080204" pitchFamily="50" charset="-128"/>
              </a:rPr>
              <a:t>年から</a:t>
            </a:r>
            <a:r>
              <a:rPr lang="en-US" altLang="ja-JP" sz="1400" b="1" dirty="0">
                <a:solidFill>
                  <a:schemeClr val="accent5"/>
                </a:solidFill>
                <a:latin typeface="MS UI Gothic" panose="020B0600070205080204" pitchFamily="50" charset="-128"/>
                <a:ea typeface="MS UI Gothic" panose="020B0600070205080204" pitchFamily="50" charset="-128"/>
              </a:rPr>
              <a:t>2000</a:t>
            </a:r>
            <a:r>
              <a:rPr lang="ja-JP" altLang="en-US" sz="1400" b="1" dirty="0">
                <a:solidFill>
                  <a:schemeClr val="accent5"/>
                </a:solidFill>
                <a:latin typeface="MS UI Gothic" panose="020B0600070205080204" pitchFamily="50" charset="-128"/>
                <a:ea typeface="MS UI Gothic" panose="020B0600070205080204" pitchFamily="50" charset="-128"/>
              </a:rPr>
              <a:t>年まで」、「</a:t>
            </a:r>
            <a:r>
              <a:rPr lang="en-US" altLang="ja-JP" sz="1400" b="1" dirty="0">
                <a:solidFill>
                  <a:schemeClr val="accent5"/>
                </a:solidFill>
                <a:latin typeface="MS UI Gothic" panose="020B0600070205080204" pitchFamily="50" charset="-128"/>
                <a:ea typeface="MS UI Gothic" panose="020B0600070205080204" pitchFamily="50" charset="-128"/>
              </a:rPr>
              <a:t>2001</a:t>
            </a:r>
            <a:r>
              <a:rPr lang="ja-JP" altLang="en-US" sz="1400" b="1" dirty="0">
                <a:solidFill>
                  <a:schemeClr val="accent5"/>
                </a:solidFill>
                <a:latin typeface="MS UI Gothic" panose="020B0600070205080204" pitchFamily="50" charset="-128"/>
                <a:ea typeface="MS UI Gothic" panose="020B0600070205080204" pitchFamily="50" charset="-128"/>
              </a:rPr>
              <a:t>年以降」の３区分として構成割合で調査したもの。</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2810402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Q13. DX</a:t>
            </a:r>
            <a:r>
              <a:rPr lang="ja-JP" altLang="en-US" sz="2000" b="1" dirty="0">
                <a:latin typeface="MS UI Gothic" panose="020B0600070205080204" pitchFamily="50" charset="-128"/>
                <a:ea typeface="MS UI Gothic" panose="020B0600070205080204" pitchFamily="50" charset="-128"/>
              </a:rPr>
              <a:t>についての取り組み （設立年別）</a:t>
            </a:r>
            <a:r>
              <a:rPr lang="en-US" altLang="ja-JP" sz="2000" b="1" dirty="0">
                <a:latin typeface="MS UI Gothic" panose="020B0600070205080204" pitchFamily="50" charset="-128"/>
                <a:ea typeface="MS UI Gothic" panose="020B0600070205080204" pitchFamily="50" charset="-128"/>
              </a:rPr>
              <a:t>-2</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7" name="グラフ 6">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1719217123"/>
              </p:ext>
            </p:extLst>
          </p:nvPr>
        </p:nvGraphicFramePr>
        <p:xfrm>
          <a:off x="799704" y="1236817"/>
          <a:ext cx="11112532" cy="5201857"/>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15C8E4D3-9A78-C393-8E93-EDA68932F540}"/>
              </a:ext>
            </a:extLst>
          </p:cNvPr>
          <p:cNvSpPr txBox="1"/>
          <p:nvPr/>
        </p:nvSpPr>
        <p:spPr>
          <a:xfrm>
            <a:off x="1303760" y="6695316"/>
            <a:ext cx="9443515" cy="523220"/>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設立年別は、</a:t>
            </a:r>
            <a:r>
              <a:rPr lang="en-US" altLang="ja-JP" sz="1400" b="1" dirty="0">
                <a:solidFill>
                  <a:schemeClr val="accent5"/>
                </a:solidFill>
                <a:latin typeface="MS UI Gothic" panose="020B0600070205080204" pitchFamily="50" charset="-128"/>
                <a:ea typeface="MS UI Gothic" panose="020B0600070205080204" pitchFamily="50" charset="-128"/>
              </a:rPr>
              <a:t>Q1.</a:t>
            </a:r>
            <a:r>
              <a:rPr lang="ja-JP" altLang="en-US" sz="1400" b="1" dirty="0">
                <a:solidFill>
                  <a:schemeClr val="accent5"/>
                </a:solidFill>
                <a:latin typeface="MS UI Gothic" panose="020B0600070205080204" pitchFamily="50" charset="-128"/>
                <a:ea typeface="MS UI Gothic" panose="020B0600070205080204" pitchFamily="50" charset="-128"/>
              </a:rPr>
              <a:t>において設立年を「</a:t>
            </a:r>
            <a:r>
              <a:rPr lang="en-US" altLang="ja-JP" sz="1400" b="1" dirty="0">
                <a:solidFill>
                  <a:schemeClr val="accent5"/>
                </a:solidFill>
                <a:latin typeface="MS UI Gothic" panose="020B0600070205080204" pitchFamily="50" charset="-128"/>
                <a:ea typeface="MS UI Gothic" panose="020B0600070205080204" pitchFamily="50" charset="-128"/>
              </a:rPr>
              <a:t>1980</a:t>
            </a:r>
            <a:r>
              <a:rPr lang="ja-JP" altLang="en-US" sz="1400" b="1" dirty="0">
                <a:solidFill>
                  <a:schemeClr val="accent5"/>
                </a:solidFill>
                <a:latin typeface="MS UI Gothic" panose="020B0600070205080204" pitchFamily="50" charset="-128"/>
                <a:ea typeface="MS UI Gothic" panose="020B0600070205080204" pitchFamily="50" charset="-128"/>
              </a:rPr>
              <a:t>年まで」、「</a:t>
            </a:r>
            <a:r>
              <a:rPr lang="en-US" altLang="ja-JP" sz="1400" b="1" dirty="0">
                <a:solidFill>
                  <a:schemeClr val="accent5"/>
                </a:solidFill>
                <a:latin typeface="MS UI Gothic" panose="020B0600070205080204" pitchFamily="50" charset="-128"/>
                <a:ea typeface="MS UI Gothic" panose="020B0600070205080204" pitchFamily="50" charset="-128"/>
              </a:rPr>
              <a:t>1981</a:t>
            </a:r>
            <a:r>
              <a:rPr lang="ja-JP" altLang="en-US" sz="1400" b="1" dirty="0">
                <a:solidFill>
                  <a:schemeClr val="accent5"/>
                </a:solidFill>
                <a:latin typeface="MS UI Gothic" panose="020B0600070205080204" pitchFamily="50" charset="-128"/>
                <a:ea typeface="MS UI Gothic" panose="020B0600070205080204" pitchFamily="50" charset="-128"/>
              </a:rPr>
              <a:t>年から</a:t>
            </a:r>
            <a:r>
              <a:rPr lang="en-US" altLang="ja-JP" sz="1400" b="1" dirty="0">
                <a:solidFill>
                  <a:schemeClr val="accent5"/>
                </a:solidFill>
                <a:latin typeface="MS UI Gothic" panose="020B0600070205080204" pitchFamily="50" charset="-128"/>
                <a:ea typeface="MS UI Gothic" panose="020B0600070205080204" pitchFamily="50" charset="-128"/>
              </a:rPr>
              <a:t>2000</a:t>
            </a:r>
            <a:r>
              <a:rPr lang="ja-JP" altLang="en-US" sz="1400" b="1" dirty="0">
                <a:solidFill>
                  <a:schemeClr val="accent5"/>
                </a:solidFill>
                <a:latin typeface="MS UI Gothic" panose="020B0600070205080204" pitchFamily="50" charset="-128"/>
                <a:ea typeface="MS UI Gothic" panose="020B0600070205080204" pitchFamily="50" charset="-128"/>
              </a:rPr>
              <a:t>年まで」、「</a:t>
            </a:r>
            <a:r>
              <a:rPr lang="en-US" altLang="ja-JP" sz="1400" b="1" dirty="0">
                <a:solidFill>
                  <a:schemeClr val="accent5"/>
                </a:solidFill>
                <a:latin typeface="MS UI Gothic" panose="020B0600070205080204" pitchFamily="50" charset="-128"/>
                <a:ea typeface="MS UI Gothic" panose="020B0600070205080204" pitchFamily="50" charset="-128"/>
              </a:rPr>
              <a:t>2001</a:t>
            </a:r>
            <a:r>
              <a:rPr lang="ja-JP" altLang="en-US" sz="1400" b="1" dirty="0">
                <a:solidFill>
                  <a:schemeClr val="accent5"/>
                </a:solidFill>
                <a:latin typeface="MS UI Gothic" panose="020B0600070205080204" pitchFamily="50" charset="-128"/>
                <a:ea typeface="MS UI Gothic" panose="020B0600070205080204" pitchFamily="50" charset="-128"/>
              </a:rPr>
              <a:t>年以降」の３区分として構成割合で調査したもの。</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5362992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Q13. DX</a:t>
            </a:r>
            <a:r>
              <a:rPr lang="ja-JP" altLang="en-US" sz="2000" b="1" dirty="0">
                <a:latin typeface="MS UI Gothic" panose="020B0600070205080204" pitchFamily="50" charset="-128"/>
                <a:ea typeface="MS UI Gothic" panose="020B0600070205080204" pitchFamily="50" charset="-128"/>
              </a:rPr>
              <a:t>についての取り組み （設立年別）</a:t>
            </a:r>
            <a:r>
              <a:rPr lang="en-US" altLang="ja-JP" sz="2000" b="1" dirty="0">
                <a:latin typeface="MS UI Gothic" panose="020B0600070205080204" pitchFamily="50" charset="-128"/>
                <a:ea typeface="MS UI Gothic" panose="020B0600070205080204" pitchFamily="50" charset="-128"/>
              </a:rPr>
              <a:t>-3</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6" name="グラフ 5">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2236911943"/>
              </p:ext>
            </p:extLst>
          </p:nvPr>
        </p:nvGraphicFramePr>
        <p:xfrm>
          <a:off x="799704" y="1236818"/>
          <a:ext cx="11112532" cy="5317634"/>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65161D45-405C-4CE3-FE1F-F77859A5FF44}"/>
              </a:ext>
            </a:extLst>
          </p:cNvPr>
          <p:cNvSpPr txBox="1"/>
          <p:nvPr/>
        </p:nvSpPr>
        <p:spPr>
          <a:xfrm>
            <a:off x="1303760" y="6695316"/>
            <a:ext cx="9443515" cy="523220"/>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設立年別は、</a:t>
            </a:r>
            <a:r>
              <a:rPr lang="en-US" altLang="ja-JP" sz="1400" b="1" dirty="0">
                <a:solidFill>
                  <a:schemeClr val="accent5"/>
                </a:solidFill>
                <a:latin typeface="MS UI Gothic" panose="020B0600070205080204" pitchFamily="50" charset="-128"/>
                <a:ea typeface="MS UI Gothic" panose="020B0600070205080204" pitchFamily="50" charset="-128"/>
              </a:rPr>
              <a:t>Q1.</a:t>
            </a:r>
            <a:r>
              <a:rPr lang="ja-JP" altLang="en-US" sz="1400" b="1" dirty="0">
                <a:solidFill>
                  <a:schemeClr val="accent5"/>
                </a:solidFill>
                <a:latin typeface="MS UI Gothic" panose="020B0600070205080204" pitchFamily="50" charset="-128"/>
                <a:ea typeface="MS UI Gothic" panose="020B0600070205080204" pitchFamily="50" charset="-128"/>
              </a:rPr>
              <a:t>において設立年を「</a:t>
            </a:r>
            <a:r>
              <a:rPr lang="en-US" altLang="ja-JP" sz="1400" b="1" dirty="0">
                <a:solidFill>
                  <a:schemeClr val="accent5"/>
                </a:solidFill>
                <a:latin typeface="MS UI Gothic" panose="020B0600070205080204" pitchFamily="50" charset="-128"/>
                <a:ea typeface="MS UI Gothic" panose="020B0600070205080204" pitchFamily="50" charset="-128"/>
              </a:rPr>
              <a:t>1980</a:t>
            </a:r>
            <a:r>
              <a:rPr lang="ja-JP" altLang="en-US" sz="1400" b="1" dirty="0">
                <a:solidFill>
                  <a:schemeClr val="accent5"/>
                </a:solidFill>
                <a:latin typeface="MS UI Gothic" panose="020B0600070205080204" pitchFamily="50" charset="-128"/>
                <a:ea typeface="MS UI Gothic" panose="020B0600070205080204" pitchFamily="50" charset="-128"/>
              </a:rPr>
              <a:t>年まで」、「</a:t>
            </a:r>
            <a:r>
              <a:rPr lang="en-US" altLang="ja-JP" sz="1400" b="1" dirty="0">
                <a:solidFill>
                  <a:schemeClr val="accent5"/>
                </a:solidFill>
                <a:latin typeface="MS UI Gothic" panose="020B0600070205080204" pitchFamily="50" charset="-128"/>
                <a:ea typeface="MS UI Gothic" panose="020B0600070205080204" pitchFamily="50" charset="-128"/>
              </a:rPr>
              <a:t>1981</a:t>
            </a:r>
            <a:r>
              <a:rPr lang="ja-JP" altLang="en-US" sz="1400" b="1" dirty="0">
                <a:solidFill>
                  <a:schemeClr val="accent5"/>
                </a:solidFill>
                <a:latin typeface="MS UI Gothic" panose="020B0600070205080204" pitchFamily="50" charset="-128"/>
                <a:ea typeface="MS UI Gothic" panose="020B0600070205080204" pitchFamily="50" charset="-128"/>
              </a:rPr>
              <a:t>年から</a:t>
            </a:r>
            <a:r>
              <a:rPr lang="en-US" altLang="ja-JP" sz="1400" b="1" dirty="0">
                <a:solidFill>
                  <a:schemeClr val="accent5"/>
                </a:solidFill>
                <a:latin typeface="MS UI Gothic" panose="020B0600070205080204" pitchFamily="50" charset="-128"/>
                <a:ea typeface="MS UI Gothic" panose="020B0600070205080204" pitchFamily="50" charset="-128"/>
              </a:rPr>
              <a:t>2000</a:t>
            </a:r>
            <a:r>
              <a:rPr lang="ja-JP" altLang="en-US" sz="1400" b="1" dirty="0">
                <a:solidFill>
                  <a:schemeClr val="accent5"/>
                </a:solidFill>
                <a:latin typeface="MS UI Gothic" panose="020B0600070205080204" pitchFamily="50" charset="-128"/>
                <a:ea typeface="MS UI Gothic" panose="020B0600070205080204" pitchFamily="50" charset="-128"/>
              </a:rPr>
              <a:t>年まで」、「</a:t>
            </a:r>
            <a:r>
              <a:rPr lang="en-US" altLang="ja-JP" sz="1400" b="1" dirty="0">
                <a:solidFill>
                  <a:schemeClr val="accent5"/>
                </a:solidFill>
                <a:latin typeface="MS UI Gothic" panose="020B0600070205080204" pitchFamily="50" charset="-128"/>
                <a:ea typeface="MS UI Gothic" panose="020B0600070205080204" pitchFamily="50" charset="-128"/>
              </a:rPr>
              <a:t>2001</a:t>
            </a:r>
            <a:r>
              <a:rPr lang="ja-JP" altLang="en-US" sz="1400" b="1" dirty="0">
                <a:solidFill>
                  <a:schemeClr val="accent5"/>
                </a:solidFill>
                <a:latin typeface="MS UI Gothic" panose="020B0600070205080204" pitchFamily="50" charset="-128"/>
                <a:ea typeface="MS UI Gothic" panose="020B0600070205080204" pitchFamily="50" charset="-128"/>
              </a:rPr>
              <a:t>年以降」の３区分として構成割合で調査したもの。</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40357469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14">
            <a:extLst>
              <a:ext uri="{FF2B5EF4-FFF2-40B4-BE49-F238E27FC236}">
                <a16:creationId xmlns:a16="http://schemas.microsoft.com/office/drawing/2014/main" id="{00000000-0008-0000-0600-000028000000}"/>
              </a:ext>
            </a:extLst>
          </p:cNvPr>
          <p:cNvGraphicFramePr>
            <a:graphicFrameLocks/>
          </p:cNvGraphicFramePr>
          <p:nvPr>
            <p:extLst>
              <p:ext uri="{D42A27DB-BD31-4B8C-83A1-F6EECF244321}">
                <p14:modId xmlns:p14="http://schemas.microsoft.com/office/powerpoint/2010/main" val="947275343"/>
              </p:ext>
            </p:extLst>
          </p:nvPr>
        </p:nvGraphicFramePr>
        <p:xfrm>
          <a:off x="799704" y="1529904"/>
          <a:ext cx="11112532" cy="33661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14">
            <a:extLst>
              <a:ext uri="{FF2B5EF4-FFF2-40B4-BE49-F238E27FC236}">
                <a16:creationId xmlns:a16="http://schemas.microsoft.com/office/drawing/2014/main" id="{00000000-0008-0000-0600-000028000000}"/>
              </a:ext>
            </a:extLst>
          </p:cNvPr>
          <p:cNvGraphicFramePr>
            <a:graphicFrameLocks/>
          </p:cNvGraphicFramePr>
          <p:nvPr>
            <p:extLst>
              <p:ext uri="{D42A27DB-BD31-4B8C-83A1-F6EECF244321}">
                <p14:modId xmlns:p14="http://schemas.microsoft.com/office/powerpoint/2010/main" val="2142467077"/>
              </p:ext>
            </p:extLst>
          </p:nvPr>
        </p:nvGraphicFramePr>
        <p:xfrm>
          <a:off x="786336" y="4281832"/>
          <a:ext cx="11112532" cy="2944476"/>
        </p:xfrm>
        <a:graphic>
          <a:graphicData uri="http://schemas.openxmlformats.org/drawingml/2006/chart">
            <c:chart xmlns:c="http://schemas.openxmlformats.org/drawingml/2006/chart" xmlns:r="http://schemas.openxmlformats.org/officeDocument/2006/relationships" r:id="rId4"/>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Q14.</a:t>
            </a:r>
            <a:r>
              <a:rPr lang="ja-JP" altLang="en-US" sz="2000" b="1" dirty="0">
                <a:latin typeface="MS UI Gothic" panose="020B0600070205080204" pitchFamily="50" charset="-128"/>
                <a:ea typeface="MS UI Gothic" panose="020B0600070205080204" pitchFamily="50" charset="-128"/>
              </a:rPr>
              <a:t>デジタル産業を構成する企業類型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sp>
        <p:nvSpPr>
          <p:cNvPr id="3" name="テキスト ボックス 2"/>
          <p:cNvSpPr txBox="1"/>
          <p:nvPr/>
        </p:nvSpPr>
        <p:spPr>
          <a:xfrm>
            <a:off x="786336" y="1273428"/>
            <a:ext cx="2520280" cy="307778"/>
          </a:xfrm>
          <a:prstGeom prst="rect">
            <a:avLst/>
          </a:prstGeom>
          <a:noFill/>
        </p:spPr>
        <p:txBody>
          <a:bodyPr wrap="square" rtlCol="0">
            <a:spAutoFit/>
          </a:bodyPr>
          <a:lstStyle/>
          <a:p>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現在</a:t>
            </a:r>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a:t>
            </a:r>
            <a:r>
              <a:rPr lang="en-US" altLang="ja-JP" sz="1400" b="1" dirty="0">
                <a:latin typeface="MS UI Gothic" panose="020B0600070205080204" pitchFamily="50" charset="-128"/>
                <a:ea typeface="MS UI Gothic" panose="020B0600070205080204" pitchFamily="50" charset="-128"/>
              </a:rPr>
              <a:t>N=839</a:t>
            </a:r>
            <a:r>
              <a:rPr lang="ja-JP" altLang="en-US" sz="1400" b="1" dirty="0">
                <a:latin typeface="MS UI Gothic" panose="020B0600070205080204" pitchFamily="50" charset="-128"/>
                <a:ea typeface="MS UI Gothic" panose="020B0600070205080204" pitchFamily="50" charset="-128"/>
              </a:rPr>
              <a:t>）</a:t>
            </a:r>
            <a:endParaRPr kumimoji="1" lang="ja-JP" altLang="en-US" sz="1400" b="1" dirty="0">
              <a:latin typeface="MS UI Gothic" panose="020B0600070205080204" pitchFamily="50" charset="-128"/>
              <a:ea typeface="MS UI Gothic" panose="020B0600070205080204" pitchFamily="50" charset="-128"/>
            </a:endParaRPr>
          </a:p>
        </p:txBody>
      </p:sp>
      <p:sp>
        <p:nvSpPr>
          <p:cNvPr id="9" name="テキスト ボックス 8"/>
          <p:cNvSpPr txBox="1"/>
          <p:nvPr/>
        </p:nvSpPr>
        <p:spPr>
          <a:xfrm>
            <a:off x="786336" y="4122511"/>
            <a:ext cx="2160241" cy="307777"/>
          </a:xfrm>
          <a:prstGeom prst="rect">
            <a:avLst/>
          </a:prstGeom>
          <a:noFill/>
        </p:spPr>
        <p:txBody>
          <a:bodyPr wrap="square" rtlCol="0">
            <a:spAutoFit/>
          </a:bodyPr>
          <a:lstStyle/>
          <a:p>
            <a:r>
              <a:rPr lang="en-US" altLang="ja-JP" sz="1400" b="1" dirty="0">
                <a:latin typeface="MS UI Gothic" panose="020B0600070205080204" pitchFamily="50" charset="-128"/>
                <a:ea typeface="MS UI Gothic" panose="020B0600070205080204" pitchFamily="50" charset="-128"/>
              </a:rPr>
              <a:t>【5</a:t>
            </a:r>
            <a:r>
              <a:rPr lang="ja-JP" altLang="en-US" sz="1400" b="1" dirty="0">
                <a:latin typeface="MS UI Gothic" panose="020B0600070205080204" pitchFamily="50" charset="-128"/>
                <a:ea typeface="MS UI Gothic" panose="020B0600070205080204" pitchFamily="50" charset="-128"/>
              </a:rPr>
              <a:t>年後</a:t>
            </a:r>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a:t>
            </a:r>
            <a:r>
              <a:rPr lang="en-US" altLang="ja-JP" sz="1400" b="1" dirty="0">
                <a:latin typeface="MS UI Gothic" panose="020B0600070205080204" pitchFamily="50" charset="-128"/>
                <a:ea typeface="MS UI Gothic" panose="020B0600070205080204" pitchFamily="50" charset="-128"/>
              </a:rPr>
              <a:t>N=837</a:t>
            </a:r>
            <a:r>
              <a:rPr lang="ja-JP" altLang="en-US" sz="1400" b="1" dirty="0">
                <a:latin typeface="MS UI Gothic" panose="020B0600070205080204" pitchFamily="50" charset="-128"/>
                <a:ea typeface="MS UI Gothic" panose="020B0600070205080204" pitchFamily="50" charset="-128"/>
              </a:rPr>
              <a:t>）</a:t>
            </a:r>
          </a:p>
        </p:txBody>
      </p:sp>
    </p:spTree>
    <p:extLst>
      <p:ext uri="{BB962C8B-B14F-4D97-AF65-F5344CB8AC3E}">
        <p14:creationId xmlns:p14="http://schemas.microsoft.com/office/powerpoint/2010/main" val="556006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1591792" y="2970064"/>
            <a:ext cx="9937104" cy="720080"/>
          </a:xfrm>
          <a:prstGeom prst="rect">
            <a:avLst/>
          </a:prstGeom>
        </p:spPr>
        <p:txBody>
          <a:bodyPr anchor="b" anchorCtr="0"/>
          <a:lstStyle>
            <a:lvl1pPr marL="361319" indent="-361319" algn="l" rtl="0" eaLnBrk="1" fontAlgn="base" hangingPunct="1">
              <a:spcBef>
                <a:spcPct val="20000"/>
              </a:spcBef>
              <a:spcAft>
                <a:spcPct val="0"/>
              </a:spcAft>
              <a:buClr>
                <a:srgbClr val="000066"/>
              </a:buClr>
              <a:buFont typeface="Wingdings" pitchFamily="2" charset="2"/>
              <a:buChar char="s"/>
              <a:defRPr kumimoji="1" sz="3372">
                <a:solidFill>
                  <a:srgbClr val="000066"/>
                </a:solidFill>
                <a:latin typeface="IPA Pゴシック" panose="020B0500000000000000" pitchFamily="50" charset="-128"/>
                <a:ea typeface="IPA Pゴシック" panose="020B0500000000000000" pitchFamily="50" charset="-128"/>
                <a:cs typeface="+mn-cs"/>
              </a:defRPr>
            </a:lvl1pPr>
            <a:lvl2pPr marL="782858" indent="-301099" algn="l" rtl="0" eaLnBrk="1" fontAlgn="base" hangingPunct="1">
              <a:spcBef>
                <a:spcPct val="20000"/>
              </a:spcBef>
              <a:spcAft>
                <a:spcPct val="0"/>
              </a:spcAft>
              <a:buClr>
                <a:srgbClr val="FF0000"/>
              </a:buClr>
              <a:buFont typeface="Arial" charset="0"/>
              <a:buChar char="•"/>
              <a:defRPr kumimoji="1" sz="2950">
                <a:solidFill>
                  <a:schemeClr val="tx1"/>
                </a:solidFill>
                <a:latin typeface="IPA Pゴシック" panose="020B0500000000000000" pitchFamily="50" charset="-128"/>
                <a:ea typeface="IPA Pゴシック" panose="020B0500000000000000" pitchFamily="50" charset="-128"/>
              </a:defRPr>
            </a:lvl2pPr>
            <a:lvl3pPr marL="1204395" indent="-240879" algn="l" rtl="0" eaLnBrk="1" fontAlgn="base" hangingPunct="1">
              <a:spcBef>
                <a:spcPct val="20000"/>
              </a:spcBef>
              <a:spcAft>
                <a:spcPct val="0"/>
              </a:spcAft>
              <a:buClr>
                <a:srgbClr val="000066"/>
              </a:buClr>
              <a:buFont typeface="Arial" charset="0"/>
              <a:buChar char="•"/>
              <a:defRPr kumimoji="1" sz="2529">
                <a:solidFill>
                  <a:schemeClr val="tx1"/>
                </a:solidFill>
                <a:latin typeface="IPA Pゴシック" panose="020B0500000000000000" pitchFamily="50" charset="-128"/>
                <a:ea typeface="IPA Pゴシック" panose="020B0500000000000000" pitchFamily="50" charset="-128"/>
              </a:defRPr>
            </a:lvl3pPr>
            <a:lvl4pPr marL="1686154" indent="-240879" algn="l" rtl="0" eaLnBrk="1" fontAlgn="base" hangingPunct="1">
              <a:spcBef>
                <a:spcPct val="20000"/>
              </a:spcBef>
              <a:spcAft>
                <a:spcPct val="0"/>
              </a:spcAft>
              <a:buClr>
                <a:srgbClr val="FF0000"/>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4pPr>
            <a:lvl5pPr marL="2167912" indent="-240879" algn="l" rtl="0" eaLnBrk="1" fontAlgn="base" hangingPunct="1">
              <a:spcBef>
                <a:spcPct val="20000"/>
              </a:spcBef>
              <a:spcAft>
                <a:spcPct val="0"/>
              </a:spcAft>
              <a:buClr>
                <a:srgbClr val="000066"/>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5pPr>
            <a:lvl6pPr marL="2649670"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6pPr>
            <a:lvl7pPr marL="3131429"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7pPr>
            <a:lvl8pPr marL="3613187"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8pPr>
            <a:lvl9pPr marL="4094945"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9pPr>
          </a:lstStyle>
          <a:p>
            <a:pPr marL="0" indent="0" defTabSz="914400">
              <a:lnSpc>
                <a:spcPts val="4500"/>
              </a:lnSpc>
              <a:spcBef>
                <a:spcPts val="0"/>
              </a:spcBef>
              <a:buNone/>
            </a:pPr>
            <a:r>
              <a:rPr lang="ja-JP" altLang="en-US" sz="3600" kern="0" dirty="0">
                <a:solidFill>
                  <a:schemeClr val="tx1"/>
                </a:solidFill>
                <a:latin typeface="+mn-ea"/>
                <a:ea typeface="+mn-ea"/>
              </a:rPr>
              <a:t>１．企業活動の状況</a:t>
            </a:r>
            <a:endParaRPr lang="en-US" altLang="ja-JP" sz="2000" kern="0" dirty="0">
              <a:solidFill>
                <a:schemeClr val="tx1"/>
              </a:solidFill>
              <a:latin typeface="+mn-ea"/>
              <a:ea typeface="+mn-ea"/>
            </a:endParaRPr>
          </a:p>
        </p:txBody>
      </p:sp>
    </p:spTree>
    <p:extLst>
      <p:ext uri="{BB962C8B-B14F-4D97-AF65-F5344CB8AC3E}">
        <p14:creationId xmlns:p14="http://schemas.microsoft.com/office/powerpoint/2010/main" val="281234503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Q14.</a:t>
            </a:r>
            <a:r>
              <a:rPr lang="ja-JP" altLang="en-US" sz="2000" b="1" dirty="0">
                <a:latin typeface="MS UI Gothic" panose="020B0600070205080204" pitchFamily="50" charset="-128"/>
                <a:ea typeface="MS UI Gothic" panose="020B0600070205080204" pitchFamily="50" charset="-128"/>
              </a:rPr>
              <a:t>デジタル産業を構成する企業類型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8" name="グラフ 7">
            <a:extLst>
              <a:ext uri="{FF2B5EF4-FFF2-40B4-BE49-F238E27FC236}">
                <a16:creationId xmlns:a16="http://schemas.microsoft.com/office/drawing/2014/main" id="{00000000-0008-0000-1500-000002000000}"/>
              </a:ext>
            </a:extLst>
          </p:cNvPr>
          <p:cNvGraphicFramePr>
            <a:graphicFrameLocks/>
          </p:cNvGraphicFramePr>
          <p:nvPr>
            <p:extLst>
              <p:ext uri="{D42A27DB-BD31-4B8C-83A1-F6EECF244321}">
                <p14:modId xmlns:p14="http://schemas.microsoft.com/office/powerpoint/2010/main" val="4053234910"/>
              </p:ext>
            </p:extLst>
          </p:nvPr>
        </p:nvGraphicFramePr>
        <p:xfrm>
          <a:off x="799704" y="1313880"/>
          <a:ext cx="11112531" cy="5904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154549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Q14.</a:t>
            </a:r>
            <a:r>
              <a:rPr lang="ja-JP" altLang="en-US" sz="2000" b="1" dirty="0">
                <a:latin typeface="MS UI Gothic" panose="020B0600070205080204" pitchFamily="50" charset="-128"/>
                <a:ea typeface="MS UI Gothic" panose="020B0600070205080204" pitchFamily="50" charset="-128"/>
              </a:rPr>
              <a:t>デジタル産業を構成する企業類型 </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7" name="グラフ 6">
            <a:extLst>
              <a:ext uri="{FF2B5EF4-FFF2-40B4-BE49-F238E27FC236}">
                <a16:creationId xmlns:a16="http://schemas.microsoft.com/office/drawing/2014/main" id="{00000000-0008-0000-1500-000002000000}"/>
              </a:ext>
            </a:extLst>
          </p:cNvPr>
          <p:cNvGraphicFramePr>
            <a:graphicFrameLocks/>
          </p:cNvGraphicFramePr>
          <p:nvPr>
            <p:extLst>
              <p:ext uri="{D42A27DB-BD31-4B8C-83A1-F6EECF244321}">
                <p14:modId xmlns:p14="http://schemas.microsoft.com/office/powerpoint/2010/main" val="1425753777"/>
              </p:ext>
            </p:extLst>
          </p:nvPr>
        </p:nvGraphicFramePr>
        <p:xfrm>
          <a:off x="799704" y="1313880"/>
          <a:ext cx="11112531" cy="59124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45970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Q14.</a:t>
            </a:r>
            <a:r>
              <a:rPr lang="ja-JP" altLang="en-US" sz="2000" b="1" dirty="0">
                <a:latin typeface="MS UI Gothic" panose="020B0600070205080204" pitchFamily="50" charset="-128"/>
                <a:ea typeface="MS UI Gothic" panose="020B0600070205080204" pitchFamily="50" charset="-128"/>
              </a:rPr>
              <a:t>デジタル産業を構成する企業類型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（従業員数別）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6" name="グラフ 5">
            <a:extLst>
              <a:ext uri="{FF2B5EF4-FFF2-40B4-BE49-F238E27FC236}">
                <a16:creationId xmlns:a16="http://schemas.microsoft.com/office/drawing/2014/main" id="{00000000-0008-0000-0F00-000002000000}"/>
              </a:ext>
            </a:extLst>
          </p:cNvPr>
          <p:cNvGraphicFramePr>
            <a:graphicFrameLocks noChangeAspect="1"/>
          </p:cNvGraphicFramePr>
          <p:nvPr>
            <p:extLst>
              <p:ext uri="{D42A27DB-BD31-4B8C-83A1-F6EECF244321}">
                <p14:modId xmlns:p14="http://schemas.microsoft.com/office/powerpoint/2010/main" val="2905252515"/>
              </p:ext>
            </p:extLst>
          </p:nvPr>
        </p:nvGraphicFramePr>
        <p:xfrm>
          <a:off x="799704" y="1169863"/>
          <a:ext cx="11112532" cy="58239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57123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Q14.</a:t>
            </a:r>
            <a:r>
              <a:rPr lang="ja-JP" altLang="en-US" sz="2000" b="1" dirty="0">
                <a:latin typeface="MS UI Gothic" panose="020B0600070205080204" pitchFamily="50" charset="-128"/>
                <a:ea typeface="MS UI Gothic" panose="020B0600070205080204" pitchFamily="50" charset="-128"/>
              </a:rPr>
              <a:t>デジタル産業を構成する企業類型 </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（従業員数別）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7" name="グラフ 6">
            <a:extLst>
              <a:ext uri="{FF2B5EF4-FFF2-40B4-BE49-F238E27FC236}">
                <a16:creationId xmlns:a16="http://schemas.microsoft.com/office/drawing/2014/main" id="{00000000-0008-0000-0F00-000002000000}"/>
              </a:ext>
            </a:extLst>
          </p:cNvPr>
          <p:cNvGraphicFramePr>
            <a:graphicFrameLocks noChangeAspect="1"/>
          </p:cNvGraphicFramePr>
          <p:nvPr>
            <p:extLst>
              <p:ext uri="{D42A27DB-BD31-4B8C-83A1-F6EECF244321}">
                <p14:modId xmlns:p14="http://schemas.microsoft.com/office/powerpoint/2010/main" val="2451009733"/>
              </p:ext>
            </p:extLst>
          </p:nvPr>
        </p:nvGraphicFramePr>
        <p:xfrm>
          <a:off x="799704" y="1169863"/>
          <a:ext cx="11112532" cy="58239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22453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Q14.</a:t>
            </a:r>
            <a:r>
              <a:rPr lang="ja-JP" altLang="en-US" sz="2000" b="1" dirty="0">
                <a:latin typeface="MS UI Gothic" panose="020B0600070205080204" pitchFamily="50" charset="-128"/>
                <a:ea typeface="MS UI Gothic" panose="020B0600070205080204" pitchFamily="50" charset="-128"/>
              </a:rPr>
              <a:t>デジタル産業を構成する企業類型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（製品・サービスの提供先別）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6" name="グラフ 5">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274984342"/>
              </p:ext>
            </p:extLst>
          </p:nvPr>
        </p:nvGraphicFramePr>
        <p:xfrm>
          <a:off x="799704" y="1241872"/>
          <a:ext cx="11112532" cy="5976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96482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Q14.</a:t>
            </a:r>
            <a:r>
              <a:rPr lang="ja-JP" altLang="en-US" sz="2000" b="1" dirty="0">
                <a:latin typeface="MS UI Gothic" panose="020B0600070205080204" pitchFamily="50" charset="-128"/>
                <a:ea typeface="MS UI Gothic" panose="020B0600070205080204" pitchFamily="50" charset="-128"/>
              </a:rPr>
              <a:t>デジタル産業を構成する企業類型 </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（製品・サービスの提供先別）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7" name="グラフ 6">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1564795026"/>
              </p:ext>
            </p:extLst>
          </p:nvPr>
        </p:nvGraphicFramePr>
        <p:xfrm>
          <a:off x="799704" y="1241872"/>
          <a:ext cx="11112532" cy="59844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93659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Q14.</a:t>
            </a:r>
            <a:r>
              <a:rPr lang="ja-JP" altLang="en-US" sz="2000" b="1" dirty="0">
                <a:latin typeface="MS UI Gothic" panose="020B0600070205080204" pitchFamily="50" charset="-128"/>
                <a:ea typeface="MS UI Gothic" panose="020B0600070205080204" pitchFamily="50" charset="-128"/>
              </a:rPr>
              <a:t>デジタル産業を構成する企業類型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（設立年別）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6" name="グラフ 5">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2948249275"/>
              </p:ext>
            </p:extLst>
          </p:nvPr>
        </p:nvGraphicFramePr>
        <p:xfrm>
          <a:off x="799704" y="1241872"/>
          <a:ext cx="11112532" cy="59766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314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Q14.</a:t>
            </a:r>
            <a:r>
              <a:rPr lang="ja-JP" altLang="en-US" sz="2000" b="1" dirty="0">
                <a:latin typeface="MS UI Gothic" panose="020B0600070205080204" pitchFamily="50" charset="-128"/>
                <a:ea typeface="MS UI Gothic" panose="020B0600070205080204" pitchFamily="50" charset="-128"/>
              </a:rPr>
              <a:t>デジタル産業を構成する企業類型 </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（設立年別）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7" name="グラフ 6">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1858548083"/>
              </p:ext>
            </p:extLst>
          </p:nvPr>
        </p:nvGraphicFramePr>
        <p:xfrm>
          <a:off x="799704" y="1241872"/>
          <a:ext cx="11112532" cy="59844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08002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Q15. DX</a:t>
            </a:r>
            <a:r>
              <a:rPr lang="ja-JP" altLang="en-US" sz="2000" b="1" dirty="0">
                <a:latin typeface="MS UI Gothic" panose="020B0600070205080204" pitchFamily="50" charset="-128"/>
                <a:ea typeface="MS UI Gothic" panose="020B0600070205080204" pitchFamily="50" charset="-128"/>
              </a:rPr>
              <a:t>の進め方</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sp>
        <p:nvSpPr>
          <p:cNvPr id="3" name="テキスト ボックス 2"/>
          <p:cNvSpPr txBox="1"/>
          <p:nvPr/>
        </p:nvSpPr>
        <p:spPr>
          <a:xfrm>
            <a:off x="4519155" y="1745928"/>
            <a:ext cx="2577950" cy="307777"/>
          </a:xfrm>
          <a:prstGeom prst="rect">
            <a:avLst/>
          </a:prstGeom>
          <a:noFill/>
        </p:spPr>
        <p:txBody>
          <a:bodyPr wrap="none" rtlCol="0">
            <a:spAutoFit/>
          </a:bodyPr>
          <a:lstStyle/>
          <a:p>
            <a:r>
              <a:rPr kumimoji="1" lang="en-US" altLang="ja-JP" sz="1400" dirty="0">
                <a:latin typeface="MS UI Gothic" panose="020B0600070205080204" pitchFamily="50" charset="-128"/>
                <a:ea typeface="MS UI Gothic" panose="020B0600070205080204" pitchFamily="50" charset="-128"/>
              </a:rPr>
              <a:t>DX</a:t>
            </a:r>
            <a:r>
              <a:rPr kumimoji="1" lang="ja-JP" altLang="en-US" sz="1400" dirty="0">
                <a:latin typeface="MS UI Gothic" panose="020B0600070205080204" pitchFamily="50" charset="-128"/>
                <a:ea typeface="MS UI Gothic" panose="020B0600070205080204" pitchFamily="50" charset="-128"/>
              </a:rPr>
              <a:t>の進め方の構成割合（</a:t>
            </a:r>
            <a:r>
              <a:rPr kumimoji="1" lang="en-US" altLang="ja-JP" sz="1400" dirty="0">
                <a:latin typeface="MS UI Gothic" panose="020B0600070205080204" pitchFamily="50" charset="-128"/>
                <a:ea typeface="MS UI Gothic" panose="020B0600070205080204" pitchFamily="50" charset="-128"/>
              </a:rPr>
              <a:t>N=848</a:t>
            </a:r>
            <a:r>
              <a:rPr kumimoji="1" lang="ja-JP" altLang="en-US" sz="1400" dirty="0">
                <a:latin typeface="MS UI Gothic" panose="020B0600070205080204" pitchFamily="50" charset="-128"/>
                <a:ea typeface="MS UI Gothic" panose="020B0600070205080204" pitchFamily="50" charset="-128"/>
              </a:rPr>
              <a:t>）</a:t>
            </a:r>
          </a:p>
        </p:txBody>
      </p:sp>
      <p:graphicFrame>
        <p:nvGraphicFramePr>
          <p:cNvPr id="6" name="Chart 1">
            <a:extLst>
              <a:ext uri="{FF2B5EF4-FFF2-40B4-BE49-F238E27FC236}">
                <a16:creationId xmlns:a16="http://schemas.microsoft.com/office/drawing/2014/main" id="{00000000-0008-0000-0600-000043000000}"/>
              </a:ext>
            </a:extLst>
          </p:cNvPr>
          <p:cNvGraphicFramePr>
            <a:graphicFrameLocks noChangeAspect="1"/>
          </p:cNvGraphicFramePr>
          <p:nvPr>
            <p:extLst>
              <p:ext uri="{D42A27DB-BD31-4B8C-83A1-F6EECF244321}">
                <p14:modId xmlns:p14="http://schemas.microsoft.com/office/powerpoint/2010/main" val="287606703"/>
              </p:ext>
            </p:extLst>
          </p:nvPr>
        </p:nvGraphicFramePr>
        <p:xfrm>
          <a:off x="1738492" y="1701383"/>
          <a:ext cx="8139276" cy="5172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03351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0568CC0C-2A4F-4588-9665-2D65075885CF}"/>
              </a:ext>
            </a:extLst>
          </p:cNvPr>
          <p:cNvGraphicFramePr>
            <a:graphicFrameLocks/>
          </p:cNvGraphicFramePr>
          <p:nvPr>
            <p:extLst>
              <p:ext uri="{D42A27DB-BD31-4B8C-83A1-F6EECF244321}">
                <p14:modId xmlns:p14="http://schemas.microsoft.com/office/powerpoint/2010/main" val="3596048378"/>
              </p:ext>
            </p:extLst>
          </p:nvPr>
        </p:nvGraphicFramePr>
        <p:xfrm>
          <a:off x="799704" y="1477962"/>
          <a:ext cx="11112532" cy="5308525"/>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Q15. DX</a:t>
            </a:r>
            <a:r>
              <a:rPr lang="ja-JP" altLang="en-US" sz="2000" b="1" dirty="0">
                <a:latin typeface="MS UI Gothic" panose="020B0600070205080204" pitchFamily="50" charset="-128"/>
                <a:ea typeface="MS UI Gothic" panose="020B0600070205080204" pitchFamily="50" charset="-128"/>
              </a:rPr>
              <a:t>の進め方</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spTree>
    <p:extLst>
      <p:ext uri="{BB962C8B-B14F-4D97-AF65-F5344CB8AC3E}">
        <p14:creationId xmlns:p14="http://schemas.microsoft.com/office/powerpoint/2010/main" val="225477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Q1-C. </a:t>
            </a:r>
            <a:r>
              <a:rPr lang="ja-JP" altLang="en-US" sz="2000" b="1" dirty="0">
                <a:latin typeface="MS UI Gothic" panose="020B0600070205080204" pitchFamily="50" charset="-128"/>
                <a:ea typeface="MS UI Gothic" panose="020B0600070205080204" pitchFamily="50" charset="-128"/>
              </a:rPr>
              <a:t>地域</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8" name="object 3"/>
          <p:cNvSpPr/>
          <p:nvPr/>
        </p:nvSpPr>
        <p:spPr>
          <a:xfrm>
            <a:off x="4760144" y="2466009"/>
            <a:ext cx="7061808" cy="4281246"/>
          </a:xfrm>
          <a:prstGeom prst="rect">
            <a:avLst/>
          </a:prstGeom>
          <a:blipFill>
            <a:blip r:embed="rId3" cstate="print"/>
            <a:stretch>
              <a:fillRect/>
            </a:stretch>
          </a:blipFill>
          <a:ln>
            <a:noFill/>
          </a:ln>
        </p:spPr>
        <p:txBody>
          <a:bodyPr wrap="square" lIns="0" tIns="0" rIns="0" bIns="0" rtlCol="0"/>
          <a:lstStyle/>
          <a:p>
            <a:endParaRPr dirty="0"/>
          </a:p>
        </p:txBody>
      </p:sp>
      <p:graphicFrame>
        <p:nvGraphicFramePr>
          <p:cNvPr id="7" name="Chart 1">
            <a:extLst>
              <a:ext uri="{FF2B5EF4-FFF2-40B4-BE49-F238E27FC236}">
                <a16:creationId xmlns:a16="http://schemas.microsoft.com/office/drawing/2014/main" id="{00000000-0008-0000-0600-000043000000}"/>
              </a:ext>
            </a:extLst>
          </p:cNvPr>
          <p:cNvGraphicFramePr>
            <a:graphicFrameLocks noChangeAspect="1"/>
          </p:cNvGraphicFramePr>
          <p:nvPr>
            <p:extLst>
              <p:ext uri="{D42A27DB-BD31-4B8C-83A1-F6EECF244321}">
                <p14:modId xmlns:p14="http://schemas.microsoft.com/office/powerpoint/2010/main" val="671829641"/>
              </p:ext>
            </p:extLst>
          </p:nvPr>
        </p:nvGraphicFramePr>
        <p:xfrm>
          <a:off x="146368" y="1242346"/>
          <a:ext cx="6557991" cy="4394560"/>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p:cNvSpPr txBox="1"/>
          <p:nvPr/>
        </p:nvSpPr>
        <p:spPr>
          <a:xfrm>
            <a:off x="1231752" y="1088457"/>
            <a:ext cx="2669193"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地域の構成割合 （</a:t>
            </a:r>
            <a:r>
              <a:rPr lang="en-US" altLang="ja-JP" sz="1400" b="1" dirty="0">
                <a:latin typeface="MS UI Gothic" panose="020B0600070205080204" pitchFamily="50" charset="-128"/>
                <a:ea typeface="MS UI Gothic" panose="020B0600070205080204" pitchFamily="50" charset="-128"/>
              </a:rPr>
              <a:t>N=1214</a:t>
            </a:r>
            <a:r>
              <a:rPr lang="ja-JP" altLang="en-US" sz="1400" b="1" dirty="0">
                <a:latin typeface="MS UI Gothic" panose="020B0600070205080204" pitchFamily="50" charset="-128"/>
                <a:ea typeface="MS UI Gothic" panose="020B0600070205080204" pitchFamily="50" charset="-128"/>
              </a:rPr>
              <a:t>）</a:t>
            </a:r>
          </a:p>
        </p:txBody>
      </p:sp>
    </p:spTree>
    <p:extLst>
      <p:ext uri="{BB962C8B-B14F-4D97-AF65-F5344CB8AC3E}">
        <p14:creationId xmlns:p14="http://schemas.microsoft.com/office/powerpoint/2010/main" val="286340212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Q15. DX</a:t>
            </a:r>
            <a:r>
              <a:rPr lang="ja-JP" altLang="en-US" sz="2000" b="1" dirty="0">
                <a:latin typeface="MS UI Gothic" panose="020B0600070205080204" pitchFamily="50" charset="-128"/>
                <a:ea typeface="MS UI Gothic" panose="020B0600070205080204" pitchFamily="50" charset="-128"/>
              </a:rPr>
              <a:t>の進め方 （従業員数別）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6" name="グラフ 5">
            <a:extLst>
              <a:ext uri="{FF2B5EF4-FFF2-40B4-BE49-F238E27FC236}">
                <a16:creationId xmlns:a16="http://schemas.microsoft.com/office/drawing/2014/main" id="{00000000-0008-0000-0300-000004000000}"/>
              </a:ext>
            </a:extLst>
          </p:cNvPr>
          <p:cNvGraphicFramePr>
            <a:graphicFrameLocks noChangeAspect="1"/>
          </p:cNvGraphicFramePr>
          <p:nvPr>
            <p:extLst>
              <p:ext uri="{D42A27DB-BD31-4B8C-83A1-F6EECF244321}">
                <p14:modId xmlns:p14="http://schemas.microsoft.com/office/powerpoint/2010/main" val="286119593"/>
              </p:ext>
            </p:extLst>
          </p:nvPr>
        </p:nvGraphicFramePr>
        <p:xfrm>
          <a:off x="799705" y="1529904"/>
          <a:ext cx="1111253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589242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Q15. DX</a:t>
            </a:r>
            <a:r>
              <a:rPr lang="ja-JP" altLang="en-US" sz="2000" b="1" dirty="0">
                <a:latin typeface="MS UI Gothic" panose="020B0600070205080204" pitchFamily="50" charset="-128"/>
                <a:ea typeface="MS UI Gothic" panose="020B0600070205080204" pitchFamily="50" charset="-128"/>
              </a:rPr>
              <a:t>の進め方 （事業分野別）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6" name="グラフ 5">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1076493816"/>
              </p:ext>
            </p:extLst>
          </p:nvPr>
        </p:nvGraphicFramePr>
        <p:xfrm>
          <a:off x="799704" y="1241872"/>
          <a:ext cx="11112532" cy="59844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02543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Q15. DX</a:t>
            </a:r>
            <a:r>
              <a:rPr lang="ja-JP" altLang="en-US" sz="2000" b="1" dirty="0">
                <a:latin typeface="MS UI Gothic" panose="020B0600070205080204" pitchFamily="50" charset="-128"/>
                <a:ea typeface="MS UI Gothic" panose="020B0600070205080204" pitchFamily="50" charset="-128"/>
              </a:rPr>
              <a:t>の進め方 （製品・サービスの提供先別）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6" name="グラフ 5">
            <a:extLst>
              <a:ext uri="{FF2B5EF4-FFF2-40B4-BE49-F238E27FC236}">
                <a16:creationId xmlns:a16="http://schemas.microsoft.com/office/drawing/2014/main" id="{00000000-0008-0000-0300-000004000000}"/>
              </a:ext>
            </a:extLst>
          </p:cNvPr>
          <p:cNvGraphicFramePr>
            <a:graphicFrameLocks noChangeAspect="1"/>
          </p:cNvGraphicFramePr>
          <p:nvPr>
            <p:extLst>
              <p:ext uri="{D42A27DB-BD31-4B8C-83A1-F6EECF244321}">
                <p14:modId xmlns:p14="http://schemas.microsoft.com/office/powerpoint/2010/main" val="1668504834"/>
              </p:ext>
            </p:extLst>
          </p:nvPr>
        </p:nvGraphicFramePr>
        <p:xfrm>
          <a:off x="799704" y="1529899"/>
          <a:ext cx="11112531" cy="5463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636516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Q15. DX</a:t>
            </a:r>
            <a:r>
              <a:rPr lang="ja-JP" altLang="en-US" sz="2000" b="1" dirty="0">
                <a:latin typeface="MS UI Gothic" panose="020B0600070205080204" pitchFamily="50" charset="-128"/>
                <a:ea typeface="MS UI Gothic" panose="020B0600070205080204" pitchFamily="50" charset="-128"/>
              </a:rPr>
              <a:t>の進め方 （設立年別）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6" name="グラフ 5">
            <a:extLst>
              <a:ext uri="{FF2B5EF4-FFF2-40B4-BE49-F238E27FC236}">
                <a16:creationId xmlns:a16="http://schemas.microsoft.com/office/drawing/2014/main" id="{00000000-0008-0000-0300-000004000000}"/>
              </a:ext>
            </a:extLst>
          </p:cNvPr>
          <p:cNvGraphicFramePr>
            <a:graphicFrameLocks noChangeAspect="1"/>
          </p:cNvGraphicFramePr>
          <p:nvPr>
            <p:extLst>
              <p:ext uri="{D42A27DB-BD31-4B8C-83A1-F6EECF244321}">
                <p14:modId xmlns:p14="http://schemas.microsoft.com/office/powerpoint/2010/main" val="2703071245"/>
              </p:ext>
            </p:extLst>
          </p:nvPr>
        </p:nvGraphicFramePr>
        <p:xfrm>
          <a:off x="799704" y="1529906"/>
          <a:ext cx="11112531" cy="5149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096229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Q16-1. DX</a:t>
            </a:r>
            <a:r>
              <a:rPr lang="ja-JP" altLang="en-US" sz="2000" b="1" dirty="0">
                <a:latin typeface="MS UI Gothic" panose="020B0600070205080204" pitchFamily="50" charset="-128"/>
                <a:ea typeface="MS UI Gothic" panose="020B0600070205080204" pitchFamily="50" charset="-128"/>
              </a:rPr>
              <a:t>の行動指針策定状況</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6" name="Chart 1">
            <a:extLst>
              <a:ext uri="{FF2B5EF4-FFF2-40B4-BE49-F238E27FC236}">
                <a16:creationId xmlns:a16="http://schemas.microsoft.com/office/drawing/2014/main" id="{00000000-0008-0000-0600-000043000000}"/>
              </a:ext>
            </a:extLst>
          </p:cNvPr>
          <p:cNvGraphicFramePr>
            <a:graphicFrameLocks noChangeAspect="1"/>
          </p:cNvGraphicFramePr>
          <p:nvPr>
            <p:extLst>
              <p:ext uri="{D42A27DB-BD31-4B8C-83A1-F6EECF244321}">
                <p14:modId xmlns:p14="http://schemas.microsoft.com/office/powerpoint/2010/main" val="2150557340"/>
              </p:ext>
            </p:extLst>
          </p:nvPr>
        </p:nvGraphicFramePr>
        <p:xfrm>
          <a:off x="2095200" y="1612800"/>
          <a:ext cx="8153875" cy="51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3536008" y="1745928"/>
            <a:ext cx="4824536" cy="307777"/>
          </a:xfrm>
          <a:prstGeom prst="rect">
            <a:avLst/>
          </a:prstGeom>
          <a:noFill/>
        </p:spPr>
        <p:txBody>
          <a:bodyPr wrap="square" rtlCol="0">
            <a:spAutoFit/>
          </a:bodyPr>
          <a:lstStyle/>
          <a:p>
            <a:pPr marL="180000" algn="ct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の行動指針策定状況の構成割合 （</a:t>
            </a:r>
            <a:r>
              <a:rPr lang="en-US" altLang="ja-JP" sz="1400" b="1" dirty="0">
                <a:latin typeface="MS UI Gothic" panose="020B0600070205080204" pitchFamily="50" charset="-128"/>
                <a:ea typeface="MS UI Gothic" panose="020B0600070205080204" pitchFamily="50" charset="-128"/>
              </a:rPr>
              <a:t>N=843</a:t>
            </a:r>
            <a:r>
              <a:rPr lang="ja-JP" altLang="en-US" sz="1400" b="1" dirty="0">
                <a:latin typeface="MS UI Gothic" panose="020B0600070205080204" pitchFamily="50" charset="-128"/>
                <a:ea typeface="MS UI Gothic" panose="020B0600070205080204" pitchFamily="50" charset="-128"/>
              </a:rPr>
              <a:t>）</a:t>
            </a:r>
          </a:p>
        </p:txBody>
      </p:sp>
    </p:spTree>
    <p:extLst>
      <p:ext uri="{BB962C8B-B14F-4D97-AF65-F5344CB8AC3E}">
        <p14:creationId xmlns:p14="http://schemas.microsoft.com/office/powerpoint/2010/main" val="19163728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432C1436-C2B4-4247-A222-ED37A4ADC059}"/>
              </a:ext>
            </a:extLst>
          </p:cNvPr>
          <p:cNvGraphicFramePr>
            <a:graphicFrameLocks/>
          </p:cNvGraphicFramePr>
          <p:nvPr>
            <p:extLst>
              <p:ext uri="{D42A27DB-BD31-4B8C-83A1-F6EECF244321}">
                <p14:modId xmlns:p14="http://schemas.microsoft.com/office/powerpoint/2010/main" val="1190836762"/>
              </p:ext>
            </p:extLst>
          </p:nvPr>
        </p:nvGraphicFramePr>
        <p:xfrm>
          <a:off x="799705" y="1601911"/>
          <a:ext cx="11112532" cy="4876799"/>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Q16-1. DX</a:t>
            </a:r>
            <a:r>
              <a:rPr lang="ja-JP" altLang="en-US" sz="2000" b="1" dirty="0">
                <a:latin typeface="MS UI Gothic" panose="020B0600070205080204" pitchFamily="50" charset="-128"/>
                <a:ea typeface="MS UI Gothic" panose="020B0600070205080204" pitchFamily="50" charset="-128"/>
              </a:rPr>
              <a:t>の行動指針策定状況</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spTree>
    <p:extLst>
      <p:ext uri="{BB962C8B-B14F-4D97-AF65-F5344CB8AC3E}">
        <p14:creationId xmlns:p14="http://schemas.microsoft.com/office/powerpoint/2010/main" val="349493807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Q16-1. DX</a:t>
            </a:r>
            <a:r>
              <a:rPr lang="ja-JP" altLang="en-US" sz="2000" b="1" dirty="0">
                <a:latin typeface="MS UI Gothic" panose="020B0600070205080204" pitchFamily="50" charset="-128"/>
                <a:ea typeface="MS UI Gothic" panose="020B0600070205080204" pitchFamily="50" charset="-128"/>
              </a:rPr>
              <a:t>の行動指針策定状況 （従業員数別）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6" name="グラフ 5">
            <a:extLst>
              <a:ext uri="{FF2B5EF4-FFF2-40B4-BE49-F238E27FC236}">
                <a16:creationId xmlns:a16="http://schemas.microsoft.com/office/drawing/2014/main" id="{00000000-0008-0000-0300-000004000000}"/>
              </a:ext>
            </a:extLst>
          </p:cNvPr>
          <p:cNvGraphicFramePr>
            <a:graphicFrameLocks noChangeAspect="1"/>
          </p:cNvGraphicFramePr>
          <p:nvPr>
            <p:extLst>
              <p:ext uri="{D42A27DB-BD31-4B8C-83A1-F6EECF244321}">
                <p14:modId xmlns:p14="http://schemas.microsoft.com/office/powerpoint/2010/main" val="2278954234"/>
              </p:ext>
            </p:extLst>
          </p:nvPr>
        </p:nvGraphicFramePr>
        <p:xfrm>
          <a:off x="799704" y="1582424"/>
          <a:ext cx="11112532" cy="52040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03850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Q16-1. DX</a:t>
            </a:r>
            <a:r>
              <a:rPr lang="ja-JP" altLang="en-US" sz="2000" b="1" dirty="0">
                <a:latin typeface="MS UI Gothic" panose="020B0600070205080204" pitchFamily="50" charset="-128"/>
                <a:ea typeface="MS UI Gothic" panose="020B0600070205080204" pitchFamily="50" charset="-128"/>
              </a:rPr>
              <a:t>の行動指針策定状況 （事業分野別）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6" name="グラフ 5">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1352558262"/>
              </p:ext>
            </p:extLst>
          </p:nvPr>
        </p:nvGraphicFramePr>
        <p:xfrm>
          <a:off x="799704" y="1097856"/>
          <a:ext cx="11112532" cy="6128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586641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Q16-1. DX</a:t>
            </a:r>
            <a:r>
              <a:rPr lang="ja-JP" altLang="en-US" sz="2000" b="1" dirty="0">
                <a:latin typeface="MS UI Gothic" panose="020B0600070205080204" pitchFamily="50" charset="-128"/>
                <a:ea typeface="MS UI Gothic" panose="020B0600070205080204" pitchFamily="50" charset="-128"/>
              </a:rPr>
              <a:t>の行動指針策定状況 （製品・サービスの提供先別）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6" name="グラフ 5">
            <a:extLst>
              <a:ext uri="{FF2B5EF4-FFF2-40B4-BE49-F238E27FC236}">
                <a16:creationId xmlns:a16="http://schemas.microsoft.com/office/drawing/2014/main" id="{00000000-0008-0000-0300-000004000000}"/>
              </a:ext>
            </a:extLst>
          </p:cNvPr>
          <p:cNvGraphicFramePr>
            <a:graphicFrameLocks noChangeAspect="1"/>
          </p:cNvGraphicFramePr>
          <p:nvPr>
            <p:extLst>
              <p:ext uri="{D42A27DB-BD31-4B8C-83A1-F6EECF244321}">
                <p14:modId xmlns:p14="http://schemas.microsoft.com/office/powerpoint/2010/main" val="4111726157"/>
              </p:ext>
            </p:extLst>
          </p:nvPr>
        </p:nvGraphicFramePr>
        <p:xfrm>
          <a:off x="799704" y="1529898"/>
          <a:ext cx="11112532" cy="5256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33602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Q16-1. DX</a:t>
            </a:r>
            <a:r>
              <a:rPr lang="ja-JP" altLang="en-US" sz="2000" b="1" dirty="0">
                <a:latin typeface="MS UI Gothic" panose="020B0600070205080204" pitchFamily="50" charset="-128"/>
                <a:ea typeface="MS UI Gothic" panose="020B0600070205080204" pitchFamily="50" charset="-128"/>
              </a:rPr>
              <a:t>の行動指針策定状況 （設立年別）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6" name="グラフ 5">
            <a:extLst>
              <a:ext uri="{FF2B5EF4-FFF2-40B4-BE49-F238E27FC236}">
                <a16:creationId xmlns:a16="http://schemas.microsoft.com/office/drawing/2014/main" id="{00000000-0008-0000-0300-000004000000}"/>
              </a:ext>
            </a:extLst>
          </p:cNvPr>
          <p:cNvGraphicFramePr>
            <a:graphicFrameLocks noChangeAspect="1"/>
          </p:cNvGraphicFramePr>
          <p:nvPr>
            <p:extLst>
              <p:ext uri="{D42A27DB-BD31-4B8C-83A1-F6EECF244321}">
                <p14:modId xmlns:p14="http://schemas.microsoft.com/office/powerpoint/2010/main" val="3203588658"/>
              </p:ext>
            </p:extLst>
          </p:nvPr>
        </p:nvGraphicFramePr>
        <p:xfrm>
          <a:off x="799704" y="1529902"/>
          <a:ext cx="11112532" cy="5256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5788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Q1-C. </a:t>
            </a:r>
            <a:r>
              <a:rPr lang="ja-JP" altLang="en-US" sz="2000" b="1" dirty="0">
                <a:latin typeface="MS UI Gothic" panose="020B0600070205080204" pitchFamily="50" charset="-128"/>
                <a:ea typeface="MS UI Gothic" panose="020B0600070205080204" pitchFamily="50" charset="-128"/>
              </a:rPr>
              <a:t>地域 （位置づけ別）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100-000003000000}"/>
              </a:ext>
            </a:extLst>
          </p:cNvPr>
          <p:cNvGraphicFramePr>
            <a:graphicFrameLocks noChangeAspect="1"/>
          </p:cNvGraphicFramePr>
          <p:nvPr>
            <p:extLst>
              <p:ext uri="{D42A27DB-BD31-4B8C-83A1-F6EECF244321}">
                <p14:modId xmlns:p14="http://schemas.microsoft.com/office/powerpoint/2010/main" val="3047407337"/>
              </p:ext>
            </p:extLst>
          </p:nvPr>
        </p:nvGraphicFramePr>
        <p:xfrm>
          <a:off x="1159744" y="1322559"/>
          <a:ext cx="9721080" cy="5621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4102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Q16-2. DX</a:t>
            </a:r>
            <a:r>
              <a:rPr lang="ja-JP" altLang="en-US" sz="2000" b="1" dirty="0">
                <a:latin typeface="MS UI Gothic" panose="020B0600070205080204" pitchFamily="50" charset="-128"/>
                <a:ea typeface="MS UI Gothic" panose="020B0600070205080204" pitchFamily="50" charset="-128"/>
              </a:rPr>
              <a:t>の行動指針策にいれている内容</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Q16</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の行動指針を「策定している」と回答した企業</a:t>
            </a:r>
          </a:p>
        </p:txBody>
      </p:sp>
      <p:graphicFrame>
        <p:nvGraphicFramePr>
          <p:cNvPr id="6" name="Chart 14">
            <a:extLst>
              <a:ext uri="{FF2B5EF4-FFF2-40B4-BE49-F238E27FC236}">
                <a16:creationId xmlns:a16="http://schemas.microsoft.com/office/drawing/2014/main" id="{00000000-0008-0000-0600-000028000000}"/>
              </a:ext>
            </a:extLst>
          </p:cNvPr>
          <p:cNvGraphicFramePr>
            <a:graphicFrameLocks noChangeAspect="1"/>
          </p:cNvGraphicFramePr>
          <p:nvPr>
            <p:extLst>
              <p:ext uri="{D42A27DB-BD31-4B8C-83A1-F6EECF244321}">
                <p14:modId xmlns:p14="http://schemas.microsoft.com/office/powerpoint/2010/main" val="3320875960"/>
              </p:ext>
            </p:extLst>
          </p:nvPr>
        </p:nvGraphicFramePr>
        <p:xfrm>
          <a:off x="799704" y="2168161"/>
          <a:ext cx="11112532" cy="4906359"/>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4148076" y="1520669"/>
            <a:ext cx="4824536" cy="307777"/>
          </a:xfrm>
          <a:prstGeom prst="rect">
            <a:avLst/>
          </a:prstGeom>
          <a:noFill/>
        </p:spPr>
        <p:txBody>
          <a:bodyPr wrap="square" rtlCol="0">
            <a:spAutoFit/>
          </a:bodyPr>
          <a:lstStyle/>
          <a:p>
            <a:pPr marL="180000" algn="ct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の行動指針策にいれている内容 （</a:t>
            </a:r>
            <a:r>
              <a:rPr lang="en-US" altLang="ja-JP" sz="1400" b="1" dirty="0">
                <a:latin typeface="MS UI Gothic" panose="020B0600070205080204" pitchFamily="50" charset="-128"/>
                <a:ea typeface="MS UI Gothic" panose="020B0600070205080204" pitchFamily="50" charset="-128"/>
              </a:rPr>
              <a:t>N=92</a:t>
            </a:r>
            <a:r>
              <a:rPr lang="ja-JP" altLang="en-US" sz="1400" b="1" dirty="0">
                <a:latin typeface="MS UI Gothic" panose="020B0600070205080204" pitchFamily="50" charset="-128"/>
                <a:ea typeface="MS UI Gothic" panose="020B0600070205080204" pitchFamily="50" charset="-128"/>
              </a:rPr>
              <a:t>）</a:t>
            </a:r>
          </a:p>
        </p:txBody>
      </p:sp>
    </p:spTree>
    <p:extLst>
      <p:ext uri="{BB962C8B-B14F-4D97-AF65-F5344CB8AC3E}">
        <p14:creationId xmlns:p14="http://schemas.microsoft.com/office/powerpoint/2010/main" val="23446211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Q17. DX</a:t>
            </a:r>
            <a:r>
              <a:rPr lang="ja-JP" altLang="en-US" sz="2000" b="1" dirty="0">
                <a:latin typeface="MS UI Gothic" panose="020B0600070205080204" pitchFamily="50" charset="-128"/>
                <a:ea typeface="MS UI Gothic" panose="020B0600070205080204" pitchFamily="50" charset="-128"/>
              </a:rPr>
              <a:t>の効果</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sp>
        <p:nvSpPr>
          <p:cNvPr id="7" name="テキスト ボックス 6"/>
          <p:cNvSpPr txBox="1"/>
          <p:nvPr/>
        </p:nvSpPr>
        <p:spPr>
          <a:xfrm>
            <a:off x="3752032" y="1252324"/>
            <a:ext cx="4824536" cy="307777"/>
          </a:xfrm>
          <a:prstGeom prst="rect">
            <a:avLst/>
          </a:prstGeom>
          <a:noFill/>
        </p:spPr>
        <p:txBody>
          <a:bodyPr wrap="square" rtlCol="0">
            <a:spAutoFit/>
          </a:bodyPr>
          <a:lstStyle/>
          <a:p>
            <a:pPr marL="180000" algn="ct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の効果 （</a:t>
            </a:r>
            <a:r>
              <a:rPr lang="en-US" altLang="ja-JP" sz="1400" b="1" dirty="0">
                <a:latin typeface="MS UI Gothic" panose="020B0600070205080204" pitchFamily="50" charset="-128"/>
                <a:ea typeface="MS UI Gothic" panose="020B0600070205080204" pitchFamily="50" charset="-128"/>
              </a:rPr>
              <a:t>N=830</a:t>
            </a:r>
            <a:r>
              <a:rPr lang="ja-JP" altLang="en-US" sz="1400" b="1" dirty="0">
                <a:latin typeface="MS UI Gothic" panose="020B0600070205080204" pitchFamily="50" charset="-128"/>
                <a:ea typeface="MS UI Gothic" panose="020B0600070205080204" pitchFamily="50" charset="-128"/>
              </a:rPr>
              <a:t>）</a:t>
            </a:r>
          </a:p>
        </p:txBody>
      </p:sp>
      <p:graphicFrame>
        <p:nvGraphicFramePr>
          <p:cNvPr id="6" name="Chart 14">
            <a:extLst>
              <a:ext uri="{FF2B5EF4-FFF2-40B4-BE49-F238E27FC236}">
                <a16:creationId xmlns:a16="http://schemas.microsoft.com/office/drawing/2014/main" id="{00000000-0008-0000-0600-000028000000}"/>
              </a:ext>
            </a:extLst>
          </p:cNvPr>
          <p:cNvGraphicFramePr>
            <a:graphicFrameLocks noChangeAspect="1"/>
          </p:cNvGraphicFramePr>
          <p:nvPr>
            <p:extLst>
              <p:ext uri="{D42A27DB-BD31-4B8C-83A1-F6EECF244321}">
                <p14:modId xmlns:p14="http://schemas.microsoft.com/office/powerpoint/2010/main" val="1281603348"/>
              </p:ext>
            </p:extLst>
          </p:nvPr>
        </p:nvGraphicFramePr>
        <p:xfrm>
          <a:off x="799704" y="1745927"/>
          <a:ext cx="10940319" cy="52479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4451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0000000-0008-0000-1800-000004000000}"/>
              </a:ext>
            </a:extLst>
          </p:cNvPr>
          <p:cNvGraphicFramePr>
            <a:graphicFrameLocks/>
          </p:cNvGraphicFramePr>
          <p:nvPr>
            <p:extLst>
              <p:ext uri="{D42A27DB-BD31-4B8C-83A1-F6EECF244321}">
                <p14:modId xmlns:p14="http://schemas.microsoft.com/office/powerpoint/2010/main" val="1294449211"/>
              </p:ext>
            </p:extLst>
          </p:nvPr>
        </p:nvGraphicFramePr>
        <p:xfrm>
          <a:off x="6358024" y="1026224"/>
          <a:ext cx="5976000" cy="338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00000000-0008-0000-1800-000002000000}"/>
              </a:ext>
            </a:extLst>
          </p:cNvPr>
          <p:cNvGraphicFramePr>
            <a:graphicFrameLocks/>
          </p:cNvGraphicFramePr>
          <p:nvPr>
            <p:extLst>
              <p:ext uri="{D42A27DB-BD31-4B8C-83A1-F6EECF244321}">
                <p14:modId xmlns:p14="http://schemas.microsoft.com/office/powerpoint/2010/main" val="3755814117"/>
              </p:ext>
            </p:extLst>
          </p:nvPr>
        </p:nvGraphicFramePr>
        <p:xfrm>
          <a:off x="367656" y="1025848"/>
          <a:ext cx="5976048" cy="3384376"/>
        </p:xfrm>
        <a:graphic>
          <a:graphicData uri="http://schemas.openxmlformats.org/drawingml/2006/chart">
            <c:chart xmlns:c="http://schemas.openxmlformats.org/drawingml/2006/chart" xmlns:r="http://schemas.openxmlformats.org/officeDocument/2006/relationships" r:id="rId4"/>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Q17. DX</a:t>
            </a:r>
            <a:r>
              <a:rPr lang="ja-JP" altLang="en-US" sz="2000" b="1" dirty="0">
                <a:latin typeface="MS UI Gothic" panose="020B0600070205080204" pitchFamily="50" charset="-128"/>
                <a:ea typeface="MS UI Gothic" panose="020B0600070205080204" pitchFamily="50" charset="-128"/>
              </a:rPr>
              <a:t>の効果 （位置づけ別）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7" name="グラフ 6">
            <a:extLst>
              <a:ext uri="{FF2B5EF4-FFF2-40B4-BE49-F238E27FC236}">
                <a16:creationId xmlns:a16="http://schemas.microsoft.com/office/drawing/2014/main" id="{00000000-0008-0000-1800-000003000000}"/>
              </a:ext>
            </a:extLst>
          </p:cNvPr>
          <p:cNvGraphicFramePr>
            <a:graphicFrameLocks/>
          </p:cNvGraphicFramePr>
          <p:nvPr>
            <p:extLst>
              <p:ext uri="{D42A27DB-BD31-4B8C-83A1-F6EECF244321}">
                <p14:modId xmlns:p14="http://schemas.microsoft.com/office/powerpoint/2010/main" val="661939067"/>
              </p:ext>
            </p:extLst>
          </p:nvPr>
        </p:nvGraphicFramePr>
        <p:xfrm>
          <a:off x="353334" y="3978176"/>
          <a:ext cx="5976000" cy="338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グラフ 8">
            <a:extLst>
              <a:ext uri="{FF2B5EF4-FFF2-40B4-BE49-F238E27FC236}">
                <a16:creationId xmlns:a16="http://schemas.microsoft.com/office/drawing/2014/main" id="{00000000-0008-0000-1800-000005000000}"/>
              </a:ext>
            </a:extLst>
          </p:cNvPr>
          <p:cNvGraphicFramePr>
            <a:graphicFrameLocks/>
          </p:cNvGraphicFramePr>
          <p:nvPr>
            <p:extLst>
              <p:ext uri="{D42A27DB-BD31-4B8C-83A1-F6EECF244321}">
                <p14:modId xmlns:p14="http://schemas.microsoft.com/office/powerpoint/2010/main" val="2514967697"/>
              </p:ext>
            </p:extLst>
          </p:nvPr>
        </p:nvGraphicFramePr>
        <p:xfrm>
          <a:off x="6358026" y="3978176"/>
          <a:ext cx="5976000" cy="3384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4597477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Q17. DX</a:t>
            </a:r>
            <a:r>
              <a:rPr lang="ja-JP" altLang="en-US" sz="2000" b="1" dirty="0">
                <a:latin typeface="MS UI Gothic" panose="020B0600070205080204" pitchFamily="50" charset="-128"/>
                <a:ea typeface="MS UI Gothic" panose="020B0600070205080204" pitchFamily="50" charset="-128"/>
              </a:rPr>
              <a:t>の効果 （従業員数別）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6" name="グラフ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3548444148"/>
              </p:ext>
            </p:extLst>
          </p:nvPr>
        </p:nvGraphicFramePr>
        <p:xfrm>
          <a:off x="1159744" y="1204994"/>
          <a:ext cx="996315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1911428832"/>
              </p:ext>
            </p:extLst>
          </p:nvPr>
        </p:nvGraphicFramePr>
        <p:xfrm>
          <a:off x="1245469" y="3111741"/>
          <a:ext cx="9791700"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956321629"/>
              </p:ext>
            </p:extLst>
          </p:nvPr>
        </p:nvGraphicFramePr>
        <p:xfrm>
          <a:off x="1245469" y="5022552"/>
          <a:ext cx="9903320" cy="234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5967689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Q17. DX</a:t>
            </a:r>
            <a:r>
              <a:rPr lang="ja-JP" altLang="en-US" sz="2000" b="1" dirty="0">
                <a:latin typeface="MS UI Gothic" panose="020B0600070205080204" pitchFamily="50" charset="-128"/>
                <a:ea typeface="MS UI Gothic" panose="020B0600070205080204" pitchFamily="50" charset="-128"/>
              </a:rPr>
              <a:t>の効果 （製品・サービスの提供先別）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6" name="グラフ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2567056303"/>
              </p:ext>
            </p:extLst>
          </p:nvPr>
        </p:nvGraphicFramePr>
        <p:xfrm>
          <a:off x="799704" y="1188000"/>
          <a:ext cx="11112532"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276385347"/>
              </p:ext>
            </p:extLst>
          </p:nvPr>
        </p:nvGraphicFramePr>
        <p:xfrm>
          <a:off x="799704" y="3114080"/>
          <a:ext cx="11112532"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1759530478"/>
              </p:ext>
            </p:extLst>
          </p:nvPr>
        </p:nvGraphicFramePr>
        <p:xfrm>
          <a:off x="799704" y="5058296"/>
          <a:ext cx="11233248" cy="21680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574336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Q17. DX</a:t>
            </a:r>
            <a:r>
              <a:rPr lang="ja-JP" altLang="en-US" sz="2000" b="1" dirty="0">
                <a:latin typeface="MS UI Gothic" panose="020B0600070205080204" pitchFamily="50" charset="-128"/>
                <a:ea typeface="MS UI Gothic" panose="020B0600070205080204" pitchFamily="50" charset="-128"/>
              </a:rPr>
              <a:t>の効果 （設立年別）</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6" name="グラフ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1863353454"/>
              </p:ext>
            </p:extLst>
          </p:nvPr>
        </p:nvGraphicFramePr>
        <p:xfrm>
          <a:off x="799704" y="1205602"/>
          <a:ext cx="11112532"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494440038"/>
              </p:ext>
            </p:extLst>
          </p:nvPr>
        </p:nvGraphicFramePr>
        <p:xfrm>
          <a:off x="799704" y="3234123"/>
          <a:ext cx="11175536"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3363176264"/>
              </p:ext>
            </p:extLst>
          </p:nvPr>
        </p:nvGraphicFramePr>
        <p:xfrm>
          <a:off x="799704" y="5202552"/>
          <a:ext cx="11175536" cy="216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5531088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1591792" y="2970064"/>
            <a:ext cx="9937104" cy="720080"/>
          </a:xfrm>
          <a:prstGeom prst="rect">
            <a:avLst/>
          </a:prstGeom>
        </p:spPr>
        <p:txBody>
          <a:bodyPr anchor="b" anchorCtr="0"/>
          <a:lstStyle>
            <a:lvl1pPr marL="361319" indent="-361319" algn="l" rtl="0" eaLnBrk="1" fontAlgn="base" hangingPunct="1">
              <a:spcBef>
                <a:spcPct val="20000"/>
              </a:spcBef>
              <a:spcAft>
                <a:spcPct val="0"/>
              </a:spcAft>
              <a:buClr>
                <a:srgbClr val="000066"/>
              </a:buClr>
              <a:buFont typeface="Wingdings" pitchFamily="2" charset="2"/>
              <a:buChar char="s"/>
              <a:defRPr kumimoji="1" sz="3372">
                <a:solidFill>
                  <a:srgbClr val="000066"/>
                </a:solidFill>
                <a:latin typeface="IPA Pゴシック" panose="020B0500000000000000" pitchFamily="50" charset="-128"/>
                <a:ea typeface="IPA Pゴシック" panose="020B0500000000000000" pitchFamily="50" charset="-128"/>
                <a:cs typeface="+mn-cs"/>
              </a:defRPr>
            </a:lvl1pPr>
            <a:lvl2pPr marL="782858" indent="-301099" algn="l" rtl="0" eaLnBrk="1" fontAlgn="base" hangingPunct="1">
              <a:spcBef>
                <a:spcPct val="20000"/>
              </a:spcBef>
              <a:spcAft>
                <a:spcPct val="0"/>
              </a:spcAft>
              <a:buClr>
                <a:srgbClr val="FF0000"/>
              </a:buClr>
              <a:buFont typeface="Arial" charset="0"/>
              <a:buChar char="•"/>
              <a:defRPr kumimoji="1" sz="2950">
                <a:solidFill>
                  <a:schemeClr val="tx1"/>
                </a:solidFill>
                <a:latin typeface="IPA Pゴシック" panose="020B0500000000000000" pitchFamily="50" charset="-128"/>
                <a:ea typeface="IPA Pゴシック" panose="020B0500000000000000" pitchFamily="50" charset="-128"/>
              </a:defRPr>
            </a:lvl2pPr>
            <a:lvl3pPr marL="1204395" indent="-240879" algn="l" rtl="0" eaLnBrk="1" fontAlgn="base" hangingPunct="1">
              <a:spcBef>
                <a:spcPct val="20000"/>
              </a:spcBef>
              <a:spcAft>
                <a:spcPct val="0"/>
              </a:spcAft>
              <a:buClr>
                <a:srgbClr val="000066"/>
              </a:buClr>
              <a:buFont typeface="Arial" charset="0"/>
              <a:buChar char="•"/>
              <a:defRPr kumimoji="1" sz="2529">
                <a:solidFill>
                  <a:schemeClr val="tx1"/>
                </a:solidFill>
                <a:latin typeface="IPA Pゴシック" panose="020B0500000000000000" pitchFamily="50" charset="-128"/>
                <a:ea typeface="IPA Pゴシック" panose="020B0500000000000000" pitchFamily="50" charset="-128"/>
              </a:defRPr>
            </a:lvl3pPr>
            <a:lvl4pPr marL="1686154" indent="-240879" algn="l" rtl="0" eaLnBrk="1" fontAlgn="base" hangingPunct="1">
              <a:spcBef>
                <a:spcPct val="20000"/>
              </a:spcBef>
              <a:spcAft>
                <a:spcPct val="0"/>
              </a:spcAft>
              <a:buClr>
                <a:srgbClr val="FF0000"/>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4pPr>
            <a:lvl5pPr marL="2167912" indent="-240879" algn="l" rtl="0" eaLnBrk="1" fontAlgn="base" hangingPunct="1">
              <a:spcBef>
                <a:spcPct val="20000"/>
              </a:spcBef>
              <a:spcAft>
                <a:spcPct val="0"/>
              </a:spcAft>
              <a:buClr>
                <a:srgbClr val="000066"/>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5pPr>
            <a:lvl6pPr marL="2649670"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6pPr>
            <a:lvl7pPr marL="3131429"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7pPr>
            <a:lvl8pPr marL="3613187"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8pPr>
            <a:lvl9pPr marL="4094945"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9pPr>
          </a:lstStyle>
          <a:p>
            <a:pPr marL="0" indent="0" defTabSz="914400">
              <a:lnSpc>
                <a:spcPts val="3000"/>
              </a:lnSpc>
              <a:spcBef>
                <a:spcPts val="0"/>
              </a:spcBef>
              <a:buNone/>
            </a:pPr>
            <a:r>
              <a:rPr lang="ja-JP" altLang="en-US" sz="3600" kern="0" dirty="0">
                <a:solidFill>
                  <a:schemeClr val="tx1"/>
                </a:solidFill>
                <a:latin typeface="+mn-ea"/>
                <a:ea typeface="+mn-ea"/>
              </a:rPr>
              <a:t>４．技術に関する取り組み</a:t>
            </a:r>
            <a:endParaRPr lang="en-US" altLang="ja-JP" sz="3600" kern="0" dirty="0">
              <a:solidFill>
                <a:schemeClr val="tx1"/>
              </a:solidFill>
              <a:latin typeface="+mn-ea"/>
              <a:ea typeface="+mn-ea"/>
            </a:endParaRPr>
          </a:p>
        </p:txBody>
      </p:sp>
    </p:spTree>
    <p:extLst>
      <p:ext uri="{BB962C8B-B14F-4D97-AF65-F5344CB8AC3E}">
        <p14:creationId xmlns:p14="http://schemas.microsoft.com/office/powerpoint/2010/main" val="176752481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Q18. </a:t>
            </a:r>
            <a:r>
              <a:rPr lang="ja-JP" altLang="en-US" sz="2000" b="1" dirty="0">
                <a:latin typeface="MS UI Gothic" panose="020B0600070205080204" pitchFamily="50" charset="-128"/>
                <a:ea typeface="MS UI Gothic" panose="020B0600070205080204" pitchFamily="50" charset="-128"/>
              </a:rPr>
              <a:t>製品・サービスに関わる要件の変化</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7" name="テキスト ボックス 6"/>
          <p:cNvSpPr txBox="1"/>
          <p:nvPr/>
        </p:nvSpPr>
        <p:spPr>
          <a:xfrm>
            <a:off x="4148076" y="1219952"/>
            <a:ext cx="4824536" cy="307777"/>
          </a:xfrm>
          <a:prstGeom prst="rect">
            <a:avLst/>
          </a:prstGeom>
          <a:noFill/>
        </p:spPr>
        <p:txBody>
          <a:bodyPr wrap="square" rtlCol="0">
            <a:spAutoFit/>
          </a:bodyPr>
          <a:lstStyle/>
          <a:p>
            <a:pPr marL="180000" algn="ctr"/>
            <a:r>
              <a:rPr lang="ja-JP" altLang="en-US" sz="1400" b="1" dirty="0">
                <a:latin typeface="MS UI Gothic" panose="020B0600070205080204" pitchFamily="50" charset="-128"/>
                <a:ea typeface="MS UI Gothic" panose="020B0600070205080204" pitchFamily="50" charset="-128"/>
              </a:rPr>
              <a:t>製品・サービスに関わる要件の変化 （</a:t>
            </a:r>
            <a:r>
              <a:rPr lang="en-US" altLang="ja-JP" sz="1400" b="1" dirty="0">
                <a:latin typeface="MS UI Gothic" panose="020B0600070205080204" pitchFamily="50" charset="-128"/>
                <a:ea typeface="MS UI Gothic" panose="020B0600070205080204" pitchFamily="50" charset="-128"/>
              </a:rPr>
              <a:t>N=1110</a:t>
            </a:r>
            <a:r>
              <a:rPr lang="ja-JP" altLang="en-US" sz="1400" b="1" dirty="0">
                <a:latin typeface="MS UI Gothic" panose="020B0600070205080204" pitchFamily="50" charset="-128"/>
                <a:ea typeface="MS UI Gothic" panose="020B0600070205080204" pitchFamily="50" charset="-128"/>
              </a:rPr>
              <a:t>）</a:t>
            </a:r>
          </a:p>
        </p:txBody>
      </p:sp>
      <p:graphicFrame>
        <p:nvGraphicFramePr>
          <p:cNvPr id="8" name="Chart 14">
            <a:extLst>
              <a:ext uri="{FF2B5EF4-FFF2-40B4-BE49-F238E27FC236}">
                <a16:creationId xmlns:a16="http://schemas.microsoft.com/office/drawing/2014/main" id="{00000000-0008-0000-0600-000028000000}"/>
              </a:ext>
            </a:extLst>
          </p:cNvPr>
          <p:cNvGraphicFramePr>
            <a:graphicFrameLocks noChangeAspect="1"/>
          </p:cNvGraphicFramePr>
          <p:nvPr>
            <p:extLst>
              <p:ext uri="{D42A27DB-BD31-4B8C-83A1-F6EECF244321}">
                <p14:modId xmlns:p14="http://schemas.microsoft.com/office/powerpoint/2010/main" val="2995697198"/>
              </p:ext>
            </p:extLst>
          </p:nvPr>
        </p:nvGraphicFramePr>
        <p:xfrm>
          <a:off x="799704" y="1624973"/>
          <a:ext cx="11112531" cy="5593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990018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Q18. </a:t>
            </a:r>
            <a:r>
              <a:rPr lang="ja-JP" altLang="en-US" sz="2000" b="1" dirty="0">
                <a:latin typeface="MS UI Gothic" panose="020B0600070205080204" pitchFamily="50" charset="-128"/>
                <a:ea typeface="MS UI Gothic" panose="020B0600070205080204" pitchFamily="50" charset="-128"/>
              </a:rPr>
              <a:t>製品・サービスに関わる要件の変化 （位置づけ別）</a:t>
            </a:r>
            <a:r>
              <a:rPr lang="en-US" altLang="ja-JP" sz="2000" b="1" dirty="0">
                <a:latin typeface="MS UI Gothic" panose="020B0600070205080204" pitchFamily="50" charset="-128"/>
                <a:ea typeface="MS UI Gothic" panose="020B0600070205080204" pitchFamily="50" charset="-128"/>
              </a:rPr>
              <a:t>-1</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p>
        </p:txBody>
      </p:sp>
      <p:graphicFrame>
        <p:nvGraphicFramePr>
          <p:cNvPr id="7" name="グラフ 6">
            <a:extLst>
              <a:ext uri="{FF2B5EF4-FFF2-40B4-BE49-F238E27FC236}">
                <a16:creationId xmlns:a16="http://schemas.microsoft.com/office/drawing/2014/main" id="{00000000-0008-0000-1900-000002000000}"/>
              </a:ext>
            </a:extLst>
          </p:cNvPr>
          <p:cNvGraphicFramePr>
            <a:graphicFrameLocks/>
          </p:cNvGraphicFramePr>
          <p:nvPr>
            <p:extLst>
              <p:ext uri="{D42A27DB-BD31-4B8C-83A1-F6EECF244321}">
                <p14:modId xmlns:p14="http://schemas.microsoft.com/office/powerpoint/2010/main" val="2468404192"/>
              </p:ext>
            </p:extLst>
          </p:nvPr>
        </p:nvGraphicFramePr>
        <p:xfrm>
          <a:off x="799704" y="1282039"/>
          <a:ext cx="11112532" cy="57117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371258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Q18. </a:t>
            </a:r>
            <a:r>
              <a:rPr lang="ja-JP" altLang="en-US" sz="2000" b="1" dirty="0">
                <a:latin typeface="MS UI Gothic" panose="020B0600070205080204" pitchFamily="50" charset="-128"/>
                <a:ea typeface="MS UI Gothic" panose="020B0600070205080204" pitchFamily="50" charset="-128"/>
              </a:rPr>
              <a:t>製品・サービスに関わる要件の変化 （位置づけ別）</a:t>
            </a:r>
            <a:r>
              <a:rPr lang="en-US" altLang="ja-JP" sz="2000" b="1" dirty="0">
                <a:latin typeface="MS UI Gothic" panose="020B0600070205080204" pitchFamily="50" charset="-128"/>
                <a:ea typeface="MS UI Gothic" panose="020B0600070205080204" pitchFamily="50" charset="-128"/>
              </a:rPr>
              <a:t>-2</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p>
        </p:txBody>
      </p:sp>
      <p:graphicFrame>
        <p:nvGraphicFramePr>
          <p:cNvPr id="6" name="グラフ 5">
            <a:extLst>
              <a:ext uri="{FF2B5EF4-FFF2-40B4-BE49-F238E27FC236}">
                <a16:creationId xmlns:a16="http://schemas.microsoft.com/office/drawing/2014/main" id="{00000000-0008-0000-1900-000003000000}"/>
              </a:ext>
            </a:extLst>
          </p:cNvPr>
          <p:cNvGraphicFramePr>
            <a:graphicFrameLocks/>
          </p:cNvGraphicFramePr>
          <p:nvPr>
            <p:extLst>
              <p:ext uri="{D42A27DB-BD31-4B8C-83A1-F6EECF244321}">
                <p14:modId xmlns:p14="http://schemas.microsoft.com/office/powerpoint/2010/main" val="2756898638"/>
              </p:ext>
            </p:extLst>
          </p:nvPr>
        </p:nvGraphicFramePr>
        <p:xfrm>
          <a:off x="799704" y="1290783"/>
          <a:ext cx="11112532" cy="5703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243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Q1-C. </a:t>
            </a:r>
            <a:r>
              <a:rPr lang="ja-JP" altLang="en-US" sz="2000" b="1" dirty="0">
                <a:latin typeface="MS UI Gothic" panose="020B0600070205080204" pitchFamily="50" charset="-128"/>
                <a:ea typeface="MS UI Gothic" panose="020B0600070205080204" pitchFamily="50" charset="-128"/>
              </a:rPr>
              <a:t>地域 （経年変化）</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sp>
        <p:nvSpPr>
          <p:cNvPr id="6" name="テキスト ボックス 5">
            <a:extLst>
              <a:ext uri="{FF2B5EF4-FFF2-40B4-BE49-F238E27FC236}">
                <a16:creationId xmlns:a16="http://schemas.microsoft.com/office/drawing/2014/main" id="{13F603C6-154C-DCCC-715C-92115365E33A}"/>
              </a:ext>
            </a:extLst>
          </p:cNvPr>
          <p:cNvSpPr txBox="1"/>
          <p:nvPr/>
        </p:nvSpPr>
        <p:spPr>
          <a:xfrm>
            <a:off x="1519784" y="6446139"/>
            <a:ext cx="9443515" cy="523220"/>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※2016</a:t>
            </a:r>
            <a:r>
              <a:rPr lang="ja-JP" altLang="en-US" sz="1400" b="1" dirty="0">
                <a:solidFill>
                  <a:schemeClr val="accent5"/>
                </a:solidFill>
                <a:latin typeface="MS UI Gothic" panose="020B0600070205080204" pitchFamily="50" charset="-128"/>
                <a:ea typeface="MS UI Gothic" panose="020B0600070205080204" pitchFamily="50" charset="-128"/>
              </a:rPr>
              <a:t>年度～</a:t>
            </a:r>
            <a:r>
              <a:rPr lang="en-US" altLang="ja-JP" sz="1400" b="1" dirty="0">
                <a:solidFill>
                  <a:schemeClr val="accent5"/>
                </a:solidFill>
                <a:latin typeface="MS UI Gothic" panose="020B0600070205080204" pitchFamily="50" charset="-128"/>
                <a:ea typeface="MS UI Gothic" panose="020B0600070205080204" pitchFamily="50" charset="-128"/>
              </a:rPr>
              <a:t>2019</a:t>
            </a:r>
            <a:r>
              <a:rPr lang="ja-JP" altLang="en-US" sz="1400" b="1" dirty="0">
                <a:solidFill>
                  <a:schemeClr val="accent5"/>
                </a:solidFill>
                <a:latin typeface="MS UI Gothic" panose="020B0600070205080204" pitchFamily="50" charset="-128"/>
                <a:ea typeface="MS UI Gothic" panose="020B0600070205080204" pitchFamily="50" charset="-128"/>
              </a:rPr>
              <a:t>年度の集計は、</a:t>
            </a:r>
            <a:r>
              <a:rPr lang="en-US" altLang="ja-JP" sz="1400" b="1" dirty="0">
                <a:solidFill>
                  <a:schemeClr val="accent5"/>
                </a:solidFill>
                <a:latin typeface="MS UI Gothic" panose="020B0600070205080204" pitchFamily="50" charset="-128"/>
                <a:ea typeface="MS UI Gothic" panose="020B0600070205080204" pitchFamily="50" charset="-128"/>
              </a:rPr>
              <a:t>B.</a:t>
            </a:r>
            <a:r>
              <a:rPr lang="ja-JP" altLang="en-US" sz="1400" b="1" dirty="0">
                <a:solidFill>
                  <a:schemeClr val="accent5"/>
                </a:solidFill>
                <a:latin typeface="MS UI Gothic" panose="020B0600070205080204" pitchFamily="50" charset="-128"/>
                <a:ea typeface="MS UI Gothic" panose="020B0600070205080204" pitchFamily="50" charset="-128"/>
              </a:rPr>
              <a:t>メーカー企業と「系列ソフトウェア企業」、「受託ソフトウェア企業」、「独立系ソフトウェア企業」を対象にしている。</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graphicFrame>
        <p:nvGraphicFramePr>
          <p:cNvPr id="7" name="グラフ 6">
            <a:extLst>
              <a:ext uri="{FF2B5EF4-FFF2-40B4-BE49-F238E27FC236}">
                <a16:creationId xmlns:a16="http://schemas.microsoft.com/office/drawing/2014/main" id="{00000000-0008-0000-0100-000003000000}"/>
              </a:ext>
            </a:extLst>
          </p:cNvPr>
          <p:cNvGraphicFramePr>
            <a:graphicFrameLocks noChangeAspect="1"/>
          </p:cNvGraphicFramePr>
          <p:nvPr>
            <p:extLst>
              <p:ext uri="{D42A27DB-BD31-4B8C-83A1-F6EECF244321}">
                <p14:modId xmlns:p14="http://schemas.microsoft.com/office/powerpoint/2010/main" val="1613674019"/>
              </p:ext>
            </p:extLst>
          </p:nvPr>
        </p:nvGraphicFramePr>
        <p:xfrm>
          <a:off x="655687" y="1169864"/>
          <a:ext cx="11256549" cy="4936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855119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Q18. </a:t>
            </a:r>
            <a:r>
              <a:rPr lang="ja-JP" altLang="en-US" sz="2000" b="1" dirty="0">
                <a:latin typeface="MS UI Gothic" panose="020B0600070205080204" pitchFamily="50" charset="-128"/>
                <a:ea typeface="MS UI Gothic" panose="020B0600070205080204" pitchFamily="50" charset="-128"/>
              </a:rPr>
              <a:t>製品・サービスに関わる要件の変化 （位置づけ別）</a:t>
            </a:r>
            <a:r>
              <a:rPr lang="en-US" altLang="ja-JP" sz="2000" b="1" dirty="0">
                <a:latin typeface="MS UI Gothic" panose="020B0600070205080204" pitchFamily="50" charset="-128"/>
                <a:ea typeface="MS UI Gothic" panose="020B0600070205080204" pitchFamily="50" charset="-128"/>
              </a:rPr>
              <a:t>-3</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p>
        </p:txBody>
      </p:sp>
      <p:graphicFrame>
        <p:nvGraphicFramePr>
          <p:cNvPr id="6" name="グラフ 5">
            <a:extLst>
              <a:ext uri="{FF2B5EF4-FFF2-40B4-BE49-F238E27FC236}">
                <a16:creationId xmlns:a16="http://schemas.microsoft.com/office/drawing/2014/main" id="{00000000-0008-0000-1900-000004000000}"/>
              </a:ext>
            </a:extLst>
          </p:cNvPr>
          <p:cNvGraphicFramePr>
            <a:graphicFrameLocks/>
          </p:cNvGraphicFramePr>
          <p:nvPr>
            <p:extLst>
              <p:ext uri="{D42A27DB-BD31-4B8C-83A1-F6EECF244321}">
                <p14:modId xmlns:p14="http://schemas.microsoft.com/office/powerpoint/2010/main" val="3906888099"/>
              </p:ext>
            </p:extLst>
          </p:nvPr>
        </p:nvGraphicFramePr>
        <p:xfrm>
          <a:off x="799704" y="1287947"/>
          <a:ext cx="11112532" cy="5705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868897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Q18. </a:t>
            </a:r>
            <a:r>
              <a:rPr lang="ja-JP" altLang="en-US" sz="2000" b="1" dirty="0">
                <a:latin typeface="MS UI Gothic" panose="020B0600070205080204" pitchFamily="50" charset="-128"/>
                <a:ea typeface="MS UI Gothic" panose="020B0600070205080204" pitchFamily="50" charset="-128"/>
              </a:rPr>
              <a:t>製品・サービスに関わる要件の変化 （位置づけ別）</a:t>
            </a:r>
            <a:r>
              <a:rPr lang="en-US" altLang="ja-JP" sz="2000" b="1" dirty="0">
                <a:latin typeface="MS UI Gothic" panose="020B0600070205080204" pitchFamily="50" charset="-128"/>
                <a:ea typeface="MS UI Gothic" panose="020B0600070205080204" pitchFamily="50" charset="-128"/>
              </a:rPr>
              <a:t>-4</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graphicFrame>
        <p:nvGraphicFramePr>
          <p:cNvPr id="6" name="グラフ 5">
            <a:extLst>
              <a:ext uri="{FF2B5EF4-FFF2-40B4-BE49-F238E27FC236}">
                <a16:creationId xmlns:a16="http://schemas.microsoft.com/office/drawing/2014/main" id="{00000000-0008-0000-1900-000005000000}"/>
              </a:ext>
            </a:extLst>
          </p:cNvPr>
          <p:cNvGraphicFramePr>
            <a:graphicFrameLocks/>
          </p:cNvGraphicFramePr>
          <p:nvPr>
            <p:extLst>
              <p:ext uri="{D42A27DB-BD31-4B8C-83A1-F6EECF244321}">
                <p14:modId xmlns:p14="http://schemas.microsoft.com/office/powerpoint/2010/main" val="2232891940"/>
              </p:ext>
            </p:extLst>
          </p:nvPr>
        </p:nvGraphicFramePr>
        <p:xfrm>
          <a:off x="799704" y="1264195"/>
          <a:ext cx="11112532" cy="5729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362084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Q18. </a:t>
            </a:r>
            <a:r>
              <a:rPr lang="ja-JP" altLang="en-US" sz="2000" b="1" dirty="0">
                <a:latin typeface="MS UI Gothic" panose="020B0600070205080204" pitchFamily="50" charset="-128"/>
                <a:ea typeface="MS UI Gothic" panose="020B0600070205080204" pitchFamily="50" charset="-128"/>
              </a:rPr>
              <a:t>製品・サービスに関わる要件の変化 （従業員数別）</a:t>
            </a:r>
            <a:r>
              <a:rPr lang="en-US" altLang="ja-JP" sz="2000" b="1" dirty="0">
                <a:latin typeface="MS UI Gothic" panose="020B0600070205080204" pitchFamily="50" charset="-128"/>
                <a:ea typeface="MS UI Gothic" panose="020B0600070205080204" pitchFamily="50" charset="-128"/>
              </a:rPr>
              <a:t>-1</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2948623106"/>
              </p:ext>
            </p:extLst>
          </p:nvPr>
        </p:nvGraphicFramePr>
        <p:xfrm>
          <a:off x="799704" y="1241871"/>
          <a:ext cx="11112532" cy="5751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238257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Q18. </a:t>
            </a:r>
            <a:r>
              <a:rPr lang="ja-JP" altLang="en-US" sz="2000" b="1" dirty="0">
                <a:latin typeface="MS UI Gothic" panose="020B0600070205080204" pitchFamily="50" charset="-128"/>
                <a:ea typeface="MS UI Gothic" panose="020B0600070205080204" pitchFamily="50" charset="-128"/>
              </a:rPr>
              <a:t>製品・サービスに関わる要件の変化 （従業員数別）</a:t>
            </a:r>
            <a:r>
              <a:rPr lang="en-US" altLang="ja-JP" sz="2000" b="1" dirty="0">
                <a:latin typeface="MS UI Gothic" panose="020B0600070205080204" pitchFamily="50" charset="-128"/>
                <a:ea typeface="MS UI Gothic" panose="020B0600070205080204" pitchFamily="50" charset="-128"/>
              </a:rPr>
              <a:t>-2</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4235210456"/>
              </p:ext>
            </p:extLst>
          </p:nvPr>
        </p:nvGraphicFramePr>
        <p:xfrm>
          <a:off x="799704" y="1241871"/>
          <a:ext cx="11112532" cy="5751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25746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Q18. </a:t>
            </a:r>
            <a:r>
              <a:rPr lang="ja-JP" altLang="en-US" sz="2000" b="1" dirty="0">
                <a:latin typeface="MS UI Gothic" panose="020B0600070205080204" pitchFamily="50" charset="-128"/>
                <a:ea typeface="MS UI Gothic" panose="020B0600070205080204" pitchFamily="50" charset="-128"/>
              </a:rPr>
              <a:t>製品・サービスに関わる要件の変化 （従業員数別）</a:t>
            </a:r>
            <a:r>
              <a:rPr lang="en-US" altLang="ja-JP" sz="2000" b="1" dirty="0">
                <a:latin typeface="MS UI Gothic" panose="020B0600070205080204" pitchFamily="50" charset="-128"/>
                <a:ea typeface="MS UI Gothic" panose="020B0600070205080204" pitchFamily="50" charset="-128"/>
              </a:rPr>
              <a:t>-3</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3609626983"/>
              </p:ext>
            </p:extLst>
          </p:nvPr>
        </p:nvGraphicFramePr>
        <p:xfrm>
          <a:off x="799704" y="1241871"/>
          <a:ext cx="11112532" cy="5751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13549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Q18. </a:t>
            </a:r>
            <a:r>
              <a:rPr lang="ja-JP" altLang="en-US" sz="2000" b="1" dirty="0">
                <a:latin typeface="MS UI Gothic" panose="020B0600070205080204" pitchFamily="50" charset="-128"/>
                <a:ea typeface="MS UI Gothic" panose="020B0600070205080204" pitchFamily="50" charset="-128"/>
              </a:rPr>
              <a:t>製品・サービスに関わる要件の変化 （製品・サービスの提供先別）</a:t>
            </a:r>
            <a:r>
              <a:rPr lang="en-US" altLang="ja-JP" sz="2000" b="1" dirty="0">
                <a:latin typeface="MS UI Gothic" panose="020B0600070205080204" pitchFamily="50" charset="-128"/>
                <a:ea typeface="MS UI Gothic" panose="020B0600070205080204" pitchFamily="50" charset="-128"/>
              </a:rPr>
              <a:t>-1</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2285966453"/>
              </p:ext>
            </p:extLst>
          </p:nvPr>
        </p:nvGraphicFramePr>
        <p:xfrm>
          <a:off x="799704" y="1243013"/>
          <a:ext cx="11112532" cy="57508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338302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Q18. </a:t>
            </a:r>
            <a:r>
              <a:rPr lang="ja-JP" altLang="en-US" sz="2000" b="1" dirty="0">
                <a:latin typeface="MS UI Gothic" panose="020B0600070205080204" pitchFamily="50" charset="-128"/>
                <a:ea typeface="MS UI Gothic" panose="020B0600070205080204" pitchFamily="50" charset="-128"/>
              </a:rPr>
              <a:t>製品・サービスに関わる要件の変化 （製品・サービスの提供先別）</a:t>
            </a:r>
            <a:r>
              <a:rPr lang="en-US" altLang="ja-JP" sz="2000" b="1" dirty="0">
                <a:latin typeface="MS UI Gothic" panose="020B0600070205080204" pitchFamily="50" charset="-128"/>
                <a:ea typeface="MS UI Gothic" panose="020B0600070205080204" pitchFamily="50" charset="-128"/>
              </a:rPr>
              <a:t>-2</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2172661486"/>
              </p:ext>
            </p:extLst>
          </p:nvPr>
        </p:nvGraphicFramePr>
        <p:xfrm>
          <a:off x="799704" y="1236817"/>
          <a:ext cx="11112532" cy="5757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55571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Q18. </a:t>
            </a:r>
            <a:r>
              <a:rPr lang="ja-JP" altLang="en-US" sz="2000" b="1" dirty="0">
                <a:latin typeface="MS UI Gothic" panose="020B0600070205080204" pitchFamily="50" charset="-128"/>
                <a:ea typeface="MS UI Gothic" panose="020B0600070205080204" pitchFamily="50" charset="-128"/>
              </a:rPr>
              <a:t>製品・サービスに関わる要件の変化 （製品・サービスの提供先別）</a:t>
            </a:r>
            <a:r>
              <a:rPr lang="en-US" altLang="ja-JP" sz="2000" b="1" dirty="0">
                <a:latin typeface="MS UI Gothic" panose="020B0600070205080204" pitchFamily="50" charset="-128"/>
                <a:ea typeface="MS UI Gothic" panose="020B0600070205080204" pitchFamily="50" charset="-128"/>
              </a:rPr>
              <a:t>-3</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3861022051"/>
              </p:ext>
            </p:extLst>
          </p:nvPr>
        </p:nvGraphicFramePr>
        <p:xfrm>
          <a:off x="799704" y="1236817"/>
          <a:ext cx="11112532" cy="5757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446110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Q19. </a:t>
            </a:r>
            <a:r>
              <a:rPr lang="ja-JP" altLang="en-US" sz="2000" b="1" dirty="0">
                <a:latin typeface="MS UI Gothic" panose="020B0600070205080204" pitchFamily="50" charset="-128"/>
                <a:ea typeface="MS UI Gothic" panose="020B0600070205080204" pitchFamily="50" charset="-128"/>
              </a:rPr>
              <a:t>製品・サービスに関わる要件の変化への対応</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7" name="テキスト ボックス 6"/>
          <p:cNvSpPr txBox="1"/>
          <p:nvPr/>
        </p:nvSpPr>
        <p:spPr>
          <a:xfrm>
            <a:off x="4148076" y="1219952"/>
            <a:ext cx="4824536" cy="307777"/>
          </a:xfrm>
          <a:prstGeom prst="rect">
            <a:avLst/>
          </a:prstGeom>
          <a:noFill/>
        </p:spPr>
        <p:txBody>
          <a:bodyPr wrap="square" rtlCol="0">
            <a:spAutoFit/>
          </a:bodyPr>
          <a:lstStyle/>
          <a:p>
            <a:pPr marL="180000" algn="ctr"/>
            <a:r>
              <a:rPr lang="ja-JP" altLang="en-US" sz="1400" b="1" dirty="0">
                <a:latin typeface="MS UI Gothic" panose="020B0600070205080204" pitchFamily="50" charset="-128"/>
                <a:ea typeface="MS UI Gothic" panose="020B0600070205080204" pitchFamily="50" charset="-128"/>
              </a:rPr>
              <a:t>製品・サービスに関わる要件の変化への対応 （</a:t>
            </a:r>
            <a:r>
              <a:rPr lang="en-US" altLang="ja-JP" sz="1400" b="1" dirty="0">
                <a:latin typeface="MS UI Gothic" panose="020B0600070205080204" pitchFamily="50" charset="-128"/>
                <a:ea typeface="MS UI Gothic" panose="020B0600070205080204" pitchFamily="50" charset="-128"/>
              </a:rPr>
              <a:t>N=1107</a:t>
            </a:r>
            <a:r>
              <a:rPr lang="ja-JP" altLang="en-US" sz="1400" b="1" dirty="0">
                <a:latin typeface="MS UI Gothic" panose="020B0600070205080204" pitchFamily="50" charset="-128"/>
                <a:ea typeface="MS UI Gothic" panose="020B0600070205080204" pitchFamily="50" charset="-128"/>
              </a:rPr>
              <a:t>）</a:t>
            </a:r>
          </a:p>
        </p:txBody>
      </p:sp>
      <p:graphicFrame>
        <p:nvGraphicFramePr>
          <p:cNvPr id="6" name="Chart 14">
            <a:extLst>
              <a:ext uri="{FF2B5EF4-FFF2-40B4-BE49-F238E27FC236}">
                <a16:creationId xmlns:a16="http://schemas.microsoft.com/office/drawing/2014/main" id="{00000000-0008-0000-0600-000028000000}"/>
              </a:ext>
            </a:extLst>
          </p:cNvPr>
          <p:cNvGraphicFramePr>
            <a:graphicFrameLocks noChangeAspect="1"/>
          </p:cNvGraphicFramePr>
          <p:nvPr>
            <p:extLst>
              <p:ext uri="{D42A27DB-BD31-4B8C-83A1-F6EECF244321}">
                <p14:modId xmlns:p14="http://schemas.microsoft.com/office/powerpoint/2010/main" val="4075115872"/>
              </p:ext>
            </p:extLst>
          </p:nvPr>
        </p:nvGraphicFramePr>
        <p:xfrm>
          <a:off x="799704" y="1672381"/>
          <a:ext cx="11112532" cy="5321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399349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Q19. </a:t>
            </a:r>
            <a:r>
              <a:rPr lang="ja-JP" altLang="en-US" sz="2000" b="1" dirty="0">
                <a:latin typeface="MS UI Gothic" panose="020B0600070205080204" pitchFamily="50" charset="-128"/>
                <a:ea typeface="MS UI Gothic" panose="020B0600070205080204" pitchFamily="50" charset="-128"/>
              </a:rPr>
              <a:t>製品・サービスに関わる要件の変化への対応 （位置づけ別）</a:t>
            </a:r>
            <a:r>
              <a:rPr lang="en-US" altLang="ja-JP" sz="2000" b="1" dirty="0">
                <a:latin typeface="MS UI Gothic" panose="020B0600070205080204" pitchFamily="50" charset="-128"/>
                <a:ea typeface="MS UI Gothic" panose="020B0600070205080204" pitchFamily="50" charset="-128"/>
              </a:rPr>
              <a:t>-1</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p>
        </p:txBody>
      </p:sp>
      <p:graphicFrame>
        <p:nvGraphicFramePr>
          <p:cNvPr id="6" name="グラフ 5">
            <a:extLst>
              <a:ext uri="{FF2B5EF4-FFF2-40B4-BE49-F238E27FC236}">
                <a16:creationId xmlns:a16="http://schemas.microsoft.com/office/drawing/2014/main" id="{00000000-0008-0000-1A00-000002000000}"/>
              </a:ext>
            </a:extLst>
          </p:cNvPr>
          <p:cNvGraphicFramePr>
            <a:graphicFrameLocks/>
          </p:cNvGraphicFramePr>
          <p:nvPr>
            <p:extLst>
              <p:ext uri="{D42A27DB-BD31-4B8C-83A1-F6EECF244321}">
                <p14:modId xmlns:p14="http://schemas.microsoft.com/office/powerpoint/2010/main" val="1612097397"/>
              </p:ext>
            </p:extLst>
          </p:nvPr>
        </p:nvGraphicFramePr>
        <p:xfrm>
          <a:off x="799703" y="1277659"/>
          <a:ext cx="11112533" cy="57161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4734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Q1-D. </a:t>
            </a:r>
            <a:r>
              <a:rPr lang="ja-JP" altLang="en-US" sz="2000" b="1" dirty="0">
                <a:latin typeface="MS UI Gothic" panose="020B0600070205080204" pitchFamily="50" charset="-128"/>
                <a:ea typeface="MS UI Gothic" panose="020B0600070205080204" pitchFamily="50" charset="-128"/>
              </a:rPr>
              <a:t>設立年</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9" name="グラフ 8">
            <a:extLst>
              <a:ext uri="{FF2B5EF4-FFF2-40B4-BE49-F238E27FC236}">
                <a16:creationId xmlns:a16="http://schemas.microsoft.com/office/drawing/2014/main" id="{00000000-0008-0000-0700-000002000000}"/>
              </a:ext>
            </a:extLst>
          </p:cNvPr>
          <p:cNvGraphicFramePr/>
          <p:nvPr>
            <p:extLst>
              <p:ext uri="{D42A27DB-BD31-4B8C-83A1-F6EECF244321}">
                <p14:modId xmlns:p14="http://schemas.microsoft.com/office/powerpoint/2010/main" val="1524346005"/>
              </p:ext>
            </p:extLst>
          </p:nvPr>
        </p:nvGraphicFramePr>
        <p:xfrm>
          <a:off x="79624" y="1097856"/>
          <a:ext cx="9433048" cy="61206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1">
            <a:extLst>
              <a:ext uri="{FF2B5EF4-FFF2-40B4-BE49-F238E27FC236}">
                <a16:creationId xmlns:a16="http://schemas.microsoft.com/office/drawing/2014/main" id="{F938F95A-89C5-25A3-BE11-111EAD19D9B1}"/>
              </a:ext>
            </a:extLst>
          </p:cNvPr>
          <p:cNvGraphicFramePr>
            <a:graphicFrameLocks noChangeAspect="1"/>
          </p:cNvGraphicFramePr>
          <p:nvPr>
            <p:extLst>
              <p:ext uri="{D42A27DB-BD31-4B8C-83A1-F6EECF244321}">
                <p14:modId xmlns:p14="http://schemas.microsoft.com/office/powerpoint/2010/main" val="1967224209"/>
              </p:ext>
            </p:extLst>
          </p:nvPr>
        </p:nvGraphicFramePr>
        <p:xfrm>
          <a:off x="9008616" y="1781478"/>
          <a:ext cx="3960440" cy="4821405"/>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a:extLst>
              <a:ext uri="{FF2B5EF4-FFF2-40B4-BE49-F238E27FC236}">
                <a16:creationId xmlns:a16="http://schemas.microsoft.com/office/drawing/2014/main" id="{5456DBED-15CC-1DF9-7FFC-E5EF8FCDA68B}"/>
              </a:ext>
            </a:extLst>
          </p:cNvPr>
          <p:cNvSpPr txBox="1"/>
          <p:nvPr/>
        </p:nvSpPr>
        <p:spPr>
          <a:xfrm>
            <a:off x="9872712" y="1781478"/>
            <a:ext cx="1872208" cy="523220"/>
          </a:xfrm>
          <a:prstGeom prst="rect">
            <a:avLst/>
          </a:prstGeom>
          <a:noFill/>
        </p:spPr>
        <p:txBody>
          <a:bodyPr wrap="square" rtlCol="0">
            <a:spAutoFit/>
          </a:bodyPr>
          <a:lstStyle/>
          <a:p>
            <a:pPr marL="180000" algn="ctr"/>
            <a:r>
              <a:rPr lang="ja-JP" altLang="en-US" sz="1400" b="1" dirty="0">
                <a:latin typeface="MS UI Gothic" panose="020B0600070205080204" pitchFamily="50" charset="-128"/>
                <a:ea typeface="MS UI Gothic" panose="020B0600070205080204" pitchFamily="50" charset="-128"/>
              </a:rPr>
              <a:t>設立年でクロス分析をするときの構成比</a:t>
            </a:r>
          </a:p>
        </p:txBody>
      </p:sp>
    </p:spTree>
    <p:extLst>
      <p:ext uri="{BB962C8B-B14F-4D97-AF65-F5344CB8AC3E}">
        <p14:creationId xmlns:p14="http://schemas.microsoft.com/office/powerpoint/2010/main" val="162997752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Q19. </a:t>
            </a:r>
            <a:r>
              <a:rPr lang="ja-JP" altLang="en-US" sz="2000" b="1" dirty="0">
                <a:latin typeface="MS UI Gothic" panose="020B0600070205080204" pitchFamily="50" charset="-128"/>
                <a:ea typeface="MS UI Gothic" panose="020B0600070205080204" pitchFamily="50" charset="-128"/>
              </a:rPr>
              <a:t>製品・サービスに関わる要件の変化への対応 （位置づけ別）</a:t>
            </a:r>
            <a:r>
              <a:rPr lang="en-US" altLang="ja-JP" sz="2000" b="1" dirty="0">
                <a:latin typeface="MS UI Gothic" panose="020B0600070205080204" pitchFamily="50" charset="-128"/>
                <a:ea typeface="MS UI Gothic" panose="020B0600070205080204" pitchFamily="50" charset="-128"/>
              </a:rPr>
              <a:t>-2</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p>
        </p:txBody>
      </p:sp>
      <p:graphicFrame>
        <p:nvGraphicFramePr>
          <p:cNvPr id="6" name="グラフ 5">
            <a:extLst>
              <a:ext uri="{FF2B5EF4-FFF2-40B4-BE49-F238E27FC236}">
                <a16:creationId xmlns:a16="http://schemas.microsoft.com/office/drawing/2014/main" id="{00000000-0008-0000-1A00-000003000000}"/>
              </a:ext>
            </a:extLst>
          </p:cNvPr>
          <p:cNvGraphicFramePr>
            <a:graphicFrameLocks/>
          </p:cNvGraphicFramePr>
          <p:nvPr>
            <p:extLst>
              <p:ext uri="{D42A27DB-BD31-4B8C-83A1-F6EECF244321}">
                <p14:modId xmlns:p14="http://schemas.microsoft.com/office/powerpoint/2010/main" val="2593981059"/>
              </p:ext>
            </p:extLst>
          </p:nvPr>
        </p:nvGraphicFramePr>
        <p:xfrm>
          <a:off x="799703" y="1257605"/>
          <a:ext cx="11112533" cy="5736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92566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Q19. </a:t>
            </a:r>
            <a:r>
              <a:rPr lang="ja-JP" altLang="en-US" sz="2000" b="1" dirty="0">
                <a:latin typeface="MS UI Gothic" panose="020B0600070205080204" pitchFamily="50" charset="-128"/>
                <a:ea typeface="MS UI Gothic" panose="020B0600070205080204" pitchFamily="50" charset="-128"/>
              </a:rPr>
              <a:t>製品・サービスに関わる要件の変化への対応 （位置づけ別）</a:t>
            </a:r>
            <a:r>
              <a:rPr lang="en-US" altLang="ja-JP" sz="2000" b="1" dirty="0">
                <a:latin typeface="MS UI Gothic" panose="020B0600070205080204" pitchFamily="50" charset="-128"/>
                <a:ea typeface="MS UI Gothic" panose="020B0600070205080204" pitchFamily="50" charset="-128"/>
              </a:rPr>
              <a:t>-3</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p>
        </p:txBody>
      </p:sp>
      <p:graphicFrame>
        <p:nvGraphicFramePr>
          <p:cNvPr id="6" name="グラフ 5">
            <a:extLst>
              <a:ext uri="{FF2B5EF4-FFF2-40B4-BE49-F238E27FC236}">
                <a16:creationId xmlns:a16="http://schemas.microsoft.com/office/drawing/2014/main" id="{00000000-0008-0000-1A00-000004000000}"/>
              </a:ext>
            </a:extLst>
          </p:cNvPr>
          <p:cNvGraphicFramePr>
            <a:graphicFrameLocks/>
          </p:cNvGraphicFramePr>
          <p:nvPr>
            <p:extLst>
              <p:ext uri="{D42A27DB-BD31-4B8C-83A1-F6EECF244321}">
                <p14:modId xmlns:p14="http://schemas.microsoft.com/office/powerpoint/2010/main" val="254304325"/>
              </p:ext>
            </p:extLst>
          </p:nvPr>
        </p:nvGraphicFramePr>
        <p:xfrm>
          <a:off x="799704" y="1276551"/>
          <a:ext cx="11112532" cy="57172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608368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Q19. </a:t>
            </a:r>
            <a:r>
              <a:rPr lang="ja-JP" altLang="en-US" sz="2000" b="1" dirty="0">
                <a:latin typeface="MS UI Gothic" panose="020B0600070205080204" pitchFamily="50" charset="-128"/>
                <a:ea typeface="MS UI Gothic" panose="020B0600070205080204" pitchFamily="50" charset="-128"/>
              </a:rPr>
              <a:t>製品・サービスに関わる要件の変化への対応 （位置づけ別）</a:t>
            </a:r>
            <a:r>
              <a:rPr lang="en-US" altLang="ja-JP" sz="2000" b="1" dirty="0">
                <a:latin typeface="MS UI Gothic" panose="020B0600070205080204" pitchFamily="50" charset="-128"/>
                <a:ea typeface="MS UI Gothic" panose="020B0600070205080204" pitchFamily="50" charset="-128"/>
              </a:rPr>
              <a:t>-4</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graphicFrame>
        <p:nvGraphicFramePr>
          <p:cNvPr id="6" name="グラフ 5">
            <a:extLst>
              <a:ext uri="{FF2B5EF4-FFF2-40B4-BE49-F238E27FC236}">
                <a16:creationId xmlns:a16="http://schemas.microsoft.com/office/drawing/2014/main" id="{00000000-0008-0000-1A00-000005000000}"/>
              </a:ext>
            </a:extLst>
          </p:cNvPr>
          <p:cNvGraphicFramePr>
            <a:graphicFrameLocks/>
          </p:cNvGraphicFramePr>
          <p:nvPr>
            <p:extLst>
              <p:ext uri="{D42A27DB-BD31-4B8C-83A1-F6EECF244321}">
                <p14:modId xmlns:p14="http://schemas.microsoft.com/office/powerpoint/2010/main" val="3070974723"/>
              </p:ext>
            </p:extLst>
          </p:nvPr>
        </p:nvGraphicFramePr>
        <p:xfrm>
          <a:off x="799704" y="1290783"/>
          <a:ext cx="11112532" cy="5703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881727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Q19. </a:t>
            </a:r>
            <a:r>
              <a:rPr lang="ja-JP" altLang="en-US" sz="2000" b="1" dirty="0">
                <a:latin typeface="MS UI Gothic" panose="020B0600070205080204" pitchFamily="50" charset="-128"/>
                <a:ea typeface="MS UI Gothic" panose="020B0600070205080204" pitchFamily="50" charset="-128"/>
              </a:rPr>
              <a:t>製品・サービスに関わる要件の変化への対応 （従業員数別）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3144104883"/>
              </p:ext>
            </p:extLst>
          </p:nvPr>
        </p:nvGraphicFramePr>
        <p:xfrm>
          <a:off x="799705" y="923415"/>
          <a:ext cx="11112532" cy="23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2480184034"/>
              </p:ext>
            </p:extLst>
          </p:nvPr>
        </p:nvGraphicFramePr>
        <p:xfrm>
          <a:off x="799703" y="2976524"/>
          <a:ext cx="11112532" cy="23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1097728023"/>
              </p:ext>
            </p:extLst>
          </p:nvPr>
        </p:nvGraphicFramePr>
        <p:xfrm>
          <a:off x="799703" y="5029633"/>
          <a:ext cx="11155425" cy="234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061169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Q19. </a:t>
            </a:r>
            <a:r>
              <a:rPr lang="ja-JP" altLang="en-US" sz="2000" b="1" dirty="0">
                <a:latin typeface="MS UI Gothic" panose="020B0600070205080204" pitchFamily="50" charset="-128"/>
                <a:ea typeface="MS UI Gothic" panose="020B0600070205080204" pitchFamily="50" charset="-128"/>
              </a:rPr>
              <a:t>製品・サービスに関わる要件の変化への対応 （製品・サービスの提供先別）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4049321268"/>
              </p:ext>
            </p:extLst>
          </p:nvPr>
        </p:nvGraphicFramePr>
        <p:xfrm>
          <a:off x="799704" y="901577"/>
          <a:ext cx="11112532" cy="23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3309975308"/>
              </p:ext>
            </p:extLst>
          </p:nvPr>
        </p:nvGraphicFramePr>
        <p:xfrm>
          <a:off x="799704" y="2898056"/>
          <a:ext cx="11112532" cy="23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2392067193"/>
              </p:ext>
            </p:extLst>
          </p:nvPr>
        </p:nvGraphicFramePr>
        <p:xfrm>
          <a:off x="655688" y="4930006"/>
          <a:ext cx="11377264" cy="24502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35707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Q20. </a:t>
            </a:r>
            <a:r>
              <a:rPr lang="ja-JP" altLang="en-US" sz="2000" b="1" dirty="0">
                <a:latin typeface="MS UI Gothic" panose="020B0600070205080204" pitchFamily="50" charset="-128"/>
                <a:ea typeface="MS UI Gothic" panose="020B0600070205080204" pitchFamily="50" charset="-128"/>
              </a:rPr>
              <a:t>開発スタイル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7" name="Chart 14">
            <a:extLst>
              <a:ext uri="{FF2B5EF4-FFF2-40B4-BE49-F238E27FC236}">
                <a16:creationId xmlns:a16="http://schemas.microsoft.com/office/drawing/2014/main" id="{00000000-0008-0000-0600-000028000000}"/>
              </a:ext>
            </a:extLst>
          </p:cNvPr>
          <p:cNvGraphicFramePr>
            <a:graphicFrameLocks noChangeAspect="1"/>
          </p:cNvGraphicFramePr>
          <p:nvPr>
            <p:extLst>
              <p:ext uri="{D42A27DB-BD31-4B8C-83A1-F6EECF244321}">
                <p14:modId xmlns:p14="http://schemas.microsoft.com/office/powerpoint/2010/main" val="1391906379"/>
              </p:ext>
            </p:extLst>
          </p:nvPr>
        </p:nvGraphicFramePr>
        <p:xfrm>
          <a:off x="799704" y="1364596"/>
          <a:ext cx="11233248" cy="5861712"/>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4148076" y="1056819"/>
            <a:ext cx="4824536" cy="307777"/>
          </a:xfrm>
          <a:prstGeom prst="rect">
            <a:avLst/>
          </a:prstGeom>
          <a:noFill/>
        </p:spPr>
        <p:txBody>
          <a:bodyPr wrap="square" rtlCol="0">
            <a:spAutoFit/>
          </a:bodyPr>
          <a:lstStyle/>
          <a:p>
            <a:pPr marL="180000" algn="ctr"/>
            <a:r>
              <a:rPr lang="ja-JP" altLang="en-US" sz="1400" b="1" dirty="0">
                <a:latin typeface="MS UI Gothic" panose="020B0600070205080204" pitchFamily="50" charset="-128"/>
                <a:ea typeface="MS UI Gothic" panose="020B0600070205080204" pitchFamily="50" charset="-128"/>
              </a:rPr>
              <a:t>開発スタイル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現在</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N=1077</a:t>
            </a:r>
            <a:r>
              <a:rPr lang="ja-JP" altLang="en-US" sz="1400" b="1" dirty="0">
                <a:latin typeface="MS UI Gothic" panose="020B0600070205080204" pitchFamily="50" charset="-128"/>
                <a:ea typeface="MS UI Gothic" panose="020B0600070205080204" pitchFamily="50" charset="-128"/>
              </a:rPr>
              <a:t>）</a:t>
            </a:r>
          </a:p>
        </p:txBody>
      </p:sp>
    </p:spTree>
    <p:extLst>
      <p:ext uri="{BB962C8B-B14F-4D97-AF65-F5344CB8AC3E}">
        <p14:creationId xmlns:p14="http://schemas.microsoft.com/office/powerpoint/2010/main" val="333335790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Q20. </a:t>
            </a:r>
            <a:r>
              <a:rPr lang="ja-JP" altLang="en-US" sz="2000" b="1" dirty="0">
                <a:latin typeface="MS UI Gothic" panose="020B0600070205080204" pitchFamily="50" charset="-128"/>
                <a:ea typeface="MS UI Gothic" panose="020B0600070205080204" pitchFamily="50" charset="-128"/>
              </a:rPr>
              <a:t>開発スタイル </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5" name="Chart 14">
            <a:extLst>
              <a:ext uri="{FF2B5EF4-FFF2-40B4-BE49-F238E27FC236}">
                <a16:creationId xmlns:a16="http://schemas.microsoft.com/office/drawing/2014/main" id="{00000000-0008-0000-0600-000028000000}"/>
              </a:ext>
            </a:extLst>
          </p:cNvPr>
          <p:cNvGraphicFramePr>
            <a:graphicFrameLocks/>
          </p:cNvGraphicFramePr>
          <p:nvPr>
            <p:extLst>
              <p:ext uri="{D42A27DB-BD31-4B8C-83A1-F6EECF244321}">
                <p14:modId xmlns:p14="http://schemas.microsoft.com/office/powerpoint/2010/main" val="3204922437"/>
              </p:ext>
            </p:extLst>
          </p:nvPr>
        </p:nvGraphicFramePr>
        <p:xfrm>
          <a:off x="799704" y="1318390"/>
          <a:ext cx="11233248" cy="5907918"/>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4148076" y="1056819"/>
            <a:ext cx="4824536" cy="307777"/>
          </a:xfrm>
          <a:prstGeom prst="rect">
            <a:avLst/>
          </a:prstGeom>
          <a:noFill/>
        </p:spPr>
        <p:txBody>
          <a:bodyPr wrap="square" rtlCol="0">
            <a:spAutoFit/>
          </a:bodyPr>
          <a:lstStyle/>
          <a:p>
            <a:pPr marL="180000" algn="ctr"/>
            <a:r>
              <a:rPr lang="ja-JP" altLang="en-US" sz="1400" b="1" dirty="0">
                <a:latin typeface="MS UI Gothic" panose="020B0600070205080204" pitchFamily="50" charset="-128"/>
                <a:ea typeface="MS UI Gothic" panose="020B0600070205080204" pitchFamily="50" charset="-128"/>
              </a:rPr>
              <a:t>開発スタイル </a:t>
            </a:r>
            <a:r>
              <a:rPr lang="en-US" altLang="ja-JP" sz="1400" b="1" dirty="0">
                <a:latin typeface="MS UI Gothic" panose="020B0600070205080204" pitchFamily="50" charset="-128"/>
                <a:ea typeface="MS UI Gothic" panose="020B0600070205080204" pitchFamily="50" charset="-128"/>
              </a:rPr>
              <a:t>【5</a:t>
            </a:r>
            <a:r>
              <a:rPr lang="ja-JP" altLang="en-US" sz="1400" b="1" dirty="0">
                <a:latin typeface="MS UI Gothic" panose="020B0600070205080204" pitchFamily="50" charset="-128"/>
                <a:ea typeface="MS UI Gothic" panose="020B0600070205080204" pitchFamily="50" charset="-128"/>
              </a:rPr>
              <a:t>年後</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N=1072</a:t>
            </a:r>
            <a:r>
              <a:rPr lang="ja-JP" altLang="en-US" sz="1400" b="1" dirty="0">
                <a:latin typeface="MS UI Gothic" panose="020B0600070205080204" pitchFamily="50" charset="-128"/>
                <a:ea typeface="MS UI Gothic" panose="020B0600070205080204" pitchFamily="50" charset="-128"/>
              </a:rPr>
              <a:t>）</a:t>
            </a:r>
          </a:p>
        </p:txBody>
      </p:sp>
    </p:spTree>
    <p:extLst>
      <p:ext uri="{BB962C8B-B14F-4D97-AF65-F5344CB8AC3E}">
        <p14:creationId xmlns:p14="http://schemas.microsoft.com/office/powerpoint/2010/main" val="334097034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Q20. </a:t>
            </a:r>
            <a:r>
              <a:rPr lang="ja-JP" altLang="en-US" sz="2000" b="1" dirty="0">
                <a:latin typeface="MS UI Gothic" panose="020B0600070205080204" pitchFamily="50" charset="-128"/>
                <a:ea typeface="MS UI Gothic" panose="020B0600070205080204" pitchFamily="50" charset="-128"/>
              </a:rPr>
              <a:t>開発スタイル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r>
              <a:rPr lang="en-US" altLang="ja-JP" sz="2000" b="1" dirty="0">
                <a:latin typeface="MS UI Gothic" panose="020B0600070205080204" pitchFamily="50" charset="-128"/>
                <a:ea typeface="MS UI Gothic" panose="020B0600070205080204" pitchFamily="50" charset="-128"/>
              </a:rPr>
              <a:t>-1</a:t>
            </a:r>
            <a:endParaRPr lang="ja-JP" altLang="en-US" sz="2000"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p>
        </p:txBody>
      </p:sp>
      <p:graphicFrame>
        <p:nvGraphicFramePr>
          <p:cNvPr id="10" name="グラフ 9">
            <a:extLst>
              <a:ext uri="{FF2B5EF4-FFF2-40B4-BE49-F238E27FC236}">
                <a16:creationId xmlns:a16="http://schemas.microsoft.com/office/drawing/2014/main" id="{00000000-0008-0000-1B00-000002000000}"/>
              </a:ext>
            </a:extLst>
          </p:cNvPr>
          <p:cNvGraphicFramePr>
            <a:graphicFrameLocks/>
          </p:cNvGraphicFramePr>
          <p:nvPr>
            <p:extLst>
              <p:ext uri="{D42A27DB-BD31-4B8C-83A1-F6EECF244321}">
                <p14:modId xmlns:p14="http://schemas.microsoft.com/office/powerpoint/2010/main" val="2187181226"/>
              </p:ext>
            </p:extLst>
          </p:nvPr>
        </p:nvGraphicFramePr>
        <p:xfrm>
          <a:off x="799200" y="925200"/>
          <a:ext cx="11113200" cy="629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728951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0000000-0008-0000-1B00-000003000000}"/>
              </a:ext>
            </a:extLst>
          </p:cNvPr>
          <p:cNvGraphicFramePr>
            <a:graphicFrameLocks/>
          </p:cNvGraphicFramePr>
          <p:nvPr>
            <p:extLst>
              <p:ext uri="{D42A27DB-BD31-4B8C-83A1-F6EECF244321}">
                <p14:modId xmlns:p14="http://schemas.microsoft.com/office/powerpoint/2010/main" val="499429564"/>
              </p:ext>
            </p:extLst>
          </p:nvPr>
        </p:nvGraphicFramePr>
        <p:xfrm>
          <a:off x="799704" y="933515"/>
          <a:ext cx="11112532" cy="6292793"/>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Q20. </a:t>
            </a:r>
            <a:r>
              <a:rPr lang="ja-JP" altLang="en-US" sz="2000" b="1" dirty="0">
                <a:latin typeface="MS UI Gothic" panose="020B0600070205080204" pitchFamily="50" charset="-128"/>
                <a:ea typeface="MS UI Gothic" panose="020B0600070205080204" pitchFamily="50" charset="-128"/>
              </a:rPr>
              <a:t>開発スタイル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r>
              <a:rPr lang="en-US" altLang="ja-JP" sz="2000" b="1" dirty="0">
                <a:latin typeface="MS UI Gothic" panose="020B0600070205080204" pitchFamily="50" charset="-128"/>
                <a:ea typeface="MS UI Gothic" panose="020B0600070205080204" pitchFamily="50" charset="-128"/>
              </a:rPr>
              <a:t>-2</a:t>
            </a:r>
            <a:endParaRPr lang="ja-JP" altLang="en-US" sz="2000"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p>
        </p:txBody>
      </p:sp>
    </p:spTree>
    <p:extLst>
      <p:ext uri="{BB962C8B-B14F-4D97-AF65-F5344CB8AC3E}">
        <p14:creationId xmlns:p14="http://schemas.microsoft.com/office/powerpoint/2010/main" val="338161857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00000000-0008-0000-1B00-000004000000}"/>
              </a:ext>
            </a:extLst>
          </p:cNvPr>
          <p:cNvGraphicFramePr>
            <a:graphicFrameLocks/>
          </p:cNvGraphicFramePr>
          <p:nvPr>
            <p:extLst>
              <p:ext uri="{D42A27DB-BD31-4B8C-83A1-F6EECF244321}">
                <p14:modId xmlns:p14="http://schemas.microsoft.com/office/powerpoint/2010/main" val="545934115"/>
              </p:ext>
            </p:extLst>
          </p:nvPr>
        </p:nvGraphicFramePr>
        <p:xfrm>
          <a:off x="799704" y="901576"/>
          <a:ext cx="11112532" cy="6324731"/>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Q20. </a:t>
            </a:r>
            <a:r>
              <a:rPr lang="ja-JP" altLang="en-US" sz="2000" b="1" dirty="0">
                <a:latin typeface="MS UI Gothic" panose="020B0600070205080204" pitchFamily="50" charset="-128"/>
                <a:ea typeface="MS UI Gothic" panose="020B0600070205080204" pitchFamily="50" charset="-128"/>
              </a:rPr>
              <a:t>開発スタイル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r>
              <a:rPr lang="en-US" altLang="ja-JP" sz="2000" b="1" dirty="0">
                <a:latin typeface="MS UI Gothic" panose="020B0600070205080204" pitchFamily="50" charset="-128"/>
                <a:ea typeface="MS UI Gothic" panose="020B0600070205080204" pitchFamily="50" charset="-128"/>
              </a:rPr>
              <a:t>-3</a:t>
            </a:r>
            <a:endParaRPr lang="ja-JP" altLang="en-US" sz="2000"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p>
        </p:txBody>
      </p:sp>
    </p:spTree>
    <p:extLst>
      <p:ext uri="{BB962C8B-B14F-4D97-AF65-F5344CB8AC3E}">
        <p14:creationId xmlns:p14="http://schemas.microsoft.com/office/powerpoint/2010/main" val="420135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Q1-F. </a:t>
            </a:r>
            <a:r>
              <a:rPr lang="ja-JP" altLang="en-US" sz="2000" b="1" dirty="0">
                <a:latin typeface="MS UI Gothic" panose="020B0600070205080204" pitchFamily="50" charset="-128"/>
                <a:ea typeface="MS UI Gothic" panose="020B0600070205080204" pitchFamily="50" charset="-128"/>
              </a:rPr>
              <a:t>回答者の立場 （位置づけ別）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7" name="グラフ 6">
            <a:extLst>
              <a:ext uri="{FF2B5EF4-FFF2-40B4-BE49-F238E27FC236}">
                <a16:creationId xmlns:a16="http://schemas.microsoft.com/office/drawing/2014/main" id="{00000000-0008-0000-0200-000002000000}"/>
              </a:ext>
            </a:extLst>
          </p:cNvPr>
          <p:cNvGraphicFramePr>
            <a:graphicFrameLocks noChangeAspect="1"/>
          </p:cNvGraphicFramePr>
          <p:nvPr>
            <p:extLst>
              <p:ext uri="{D42A27DB-BD31-4B8C-83A1-F6EECF244321}">
                <p14:modId xmlns:p14="http://schemas.microsoft.com/office/powerpoint/2010/main" val="3534983263"/>
              </p:ext>
            </p:extLst>
          </p:nvPr>
        </p:nvGraphicFramePr>
        <p:xfrm>
          <a:off x="849492" y="1229350"/>
          <a:ext cx="10103340" cy="58451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365742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0000000-0008-0000-1B00-000005000000}"/>
              </a:ext>
            </a:extLst>
          </p:cNvPr>
          <p:cNvGraphicFramePr>
            <a:graphicFrameLocks/>
          </p:cNvGraphicFramePr>
          <p:nvPr>
            <p:extLst>
              <p:ext uri="{D42A27DB-BD31-4B8C-83A1-F6EECF244321}">
                <p14:modId xmlns:p14="http://schemas.microsoft.com/office/powerpoint/2010/main" val="2893253387"/>
              </p:ext>
            </p:extLst>
          </p:nvPr>
        </p:nvGraphicFramePr>
        <p:xfrm>
          <a:off x="799704" y="933514"/>
          <a:ext cx="11112532" cy="6338191"/>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Q20. </a:t>
            </a:r>
            <a:r>
              <a:rPr lang="ja-JP" altLang="en-US" sz="2000" b="1" dirty="0">
                <a:latin typeface="MS UI Gothic" panose="020B0600070205080204" pitchFamily="50" charset="-128"/>
                <a:ea typeface="MS UI Gothic" panose="020B0600070205080204" pitchFamily="50" charset="-128"/>
              </a:rPr>
              <a:t>開発スタイル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r>
              <a:rPr lang="en-US" altLang="ja-JP" sz="2000" b="1" dirty="0">
                <a:latin typeface="MS UI Gothic" panose="020B0600070205080204" pitchFamily="50" charset="-128"/>
                <a:ea typeface="MS UI Gothic" panose="020B0600070205080204" pitchFamily="50" charset="-128"/>
              </a:rPr>
              <a:t>-4</a:t>
            </a:r>
            <a:endParaRPr lang="ja-JP" altLang="en-US" sz="2000"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spTree>
    <p:extLst>
      <p:ext uri="{BB962C8B-B14F-4D97-AF65-F5344CB8AC3E}">
        <p14:creationId xmlns:p14="http://schemas.microsoft.com/office/powerpoint/2010/main" val="28066082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Q21.</a:t>
            </a:r>
            <a:r>
              <a:rPr lang="ja-JP" altLang="en-US" sz="2000" b="1" dirty="0">
                <a:latin typeface="MS UI Gothic" panose="020B0600070205080204" pitchFamily="50" charset="-128"/>
                <a:ea typeface="MS UI Gothic" panose="020B0600070205080204" pitchFamily="50" charset="-128"/>
              </a:rPr>
              <a:t>事業を推進するための技術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現在必要な技術</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7" name="テキスト ボックス 6"/>
          <p:cNvSpPr txBox="1"/>
          <p:nvPr/>
        </p:nvSpPr>
        <p:spPr>
          <a:xfrm>
            <a:off x="3698026" y="1098059"/>
            <a:ext cx="5724636" cy="523220"/>
          </a:xfrm>
          <a:prstGeom prst="rect">
            <a:avLst/>
          </a:prstGeom>
          <a:noFill/>
        </p:spPr>
        <p:txBody>
          <a:bodyPr wrap="square" rtlCol="0">
            <a:spAutoFit/>
          </a:bodyPr>
          <a:lstStyle/>
          <a:p>
            <a:pPr marL="180000" algn="ctr"/>
            <a:r>
              <a:rPr lang="ja-JP" altLang="en-US" sz="1400" b="1" dirty="0">
                <a:latin typeface="MS UI Gothic" panose="020B0600070205080204" pitchFamily="50" charset="-128"/>
                <a:ea typeface="MS UI Gothic" panose="020B0600070205080204" pitchFamily="50" charset="-128"/>
              </a:rPr>
              <a:t>事業を推進するための技術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現在必要な技術</a:t>
            </a:r>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N=841</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複数回答</a:t>
            </a:r>
          </a:p>
          <a:p>
            <a:pPr marL="180000" algn="ctr"/>
            <a:endParaRPr lang="ja-JP" altLang="en-US" sz="1400" b="1" dirty="0">
              <a:latin typeface="MS UI Gothic" panose="020B0600070205080204" pitchFamily="50" charset="-128"/>
              <a:ea typeface="MS UI Gothic" panose="020B0600070205080204" pitchFamily="50" charset="-128"/>
            </a:endParaRPr>
          </a:p>
        </p:txBody>
      </p:sp>
      <p:graphicFrame>
        <p:nvGraphicFramePr>
          <p:cNvPr id="12" name="グラフ 11">
            <a:extLst>
              <a:ext uri="{FF2B5EF4-FFF2-40B4-BE49-F238E27FC236}">
                <a16:creationId xmlns:a16="http://schemas.microsoft.com/office/drawing/2014/main" id="{8F6FB662-F653-4F96-9137-CD4ABA5ABAAC}"/>
              </a:ext>
            </a:extLst>
          </p:cNvPr>
          <p:cNvGraphicFramePr>
            <a:graphicFrameLocks/>
          </p:cNvGraphicFramePr>
          <p:nvPr>
            <p:extLst>
              <p:ext uri="{D42A27DB-BD31-4B8C-83A1-F6EECF244321}">
                <p14:modId xmlns:p14="http://schemas.microsoft.com/office/powerpoint/2010/main" val="3370716136"/>
              </p:ext>
            </p:extLst>
          </p:nvPr>
        </p:nvGraphicFramePr>
        <p:xfrm>
          <a:off x="151632" y="1757909"/>
          <a:ext cx="6669547" cy="52359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a:extLst>
              <a:ext uri="{FF2B5EF4-FFF2-40B4-BE49-F238E27FC236}">
                <a16:creationId xmlns:a16="http://schemas.microsoft.com/office/drawing/2014/main" id="{F0F5A593-2C3C-4D59-A41C-C62FD74D0EF6}"/>
              </a:ext>
            </a:extLst>
          </p:cNvPr>
          <p:cNvGraphicFramePr>
            <a:graphicFrameLocks/>
          </p:cNvGraphicFramePr>
          <p:nvPr>
            <p:extLst>
              <p:ext uri="{D42A27DB-BD31-4B8C-83A1-F6EECF244321}">
                <p14:modId xmlns:p14="http://schemas.microsoft.com/office/powerpoint/2010/main" val="2609974816"/>
              </p:ext>
            </p:extLst>
          </p:nvPr>
        </p:nvGraphicFramePr>
        <p:xfrm>
          <a:off x="6955438" y="1757909"/>
          <a:ext cx="5611727" cy="13906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975117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Q21.</a:t>
            </a:r>
            <a:r>
              <a:rPr lang="ja-JP" altLang="en-US" sz="2000" b="1" dirty="0">
                <a:latin typeface="MS UI Gothic" panose="020B0600070205080204" pitchFamily="50" charset="-128"/>
                <a:ea typeface="MS UI Gothic" panose="020B0600070205080204" pitchFamily="50" charset="-128"/>
              </a:rPr>
              <a:t>事業を推進するための技術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強みとしている技術</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7" name="テキスト ボックス 6"/>
          <p:cNvSpPr txBox="1"/>
          <p:nvPr/>
        </p:nvSpPr>
        <p:spPr>
          <a:xfrm>
            <a:off x="3518005" y="1176164"/>
            <a:ext cx="6084677" cy="523220"/>
          </a:xfrm>
          <a:prstGeom prst="rect">
            <a:avLst/>
          </a:prstGeom>
          <a:noFill/>
        </p:spPr>
        <p:txBody>
          <a:bodyPr wrap="square" rtlCol="0">
            <a:spAutoFit/>
          </a:bodyPr>
          <a:lstStyle/>
          <a:p>
            <a:pPr marL="180000" algn="ctr"/>
            <a:r>
              <a:rPr lang="ja-JP" altLang="en-US" sz="1400" b="1" dirty="0">
                <a:latin typeface="MS UI Gothic" panose="020B0600070205080204" pitchFamily="50" charset="-128"/>
                <a:ea typeface="MS UI Gothic" panose="020B0600070205080204" pitchFamily="50" charset="-128"/>
              </a:rPr>
              <a:t>事業を推進するための技術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強みとしている技術</a:t>
            </a:r>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N=727</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複数回答</a:t>
            </a:r>
          </a:p>
          <a:p>
            <a:pPr marL="180000" algn="ctr"/>
            <a:endParaRPr lang="ja-JP" altLang="en-US" sz="1400" b="1" dirty="0">
              <a:latin typeface="MS UI Gothic" panose="020B0600070205080204" pitchFamily="50" charset="-128"/>
              <a:ea typeface="MS UI Gothic" panose="020B0600070205080204" pitchFamily="50" charset="-128"/>
            </a:endParaRPr>
          </a:p>
        </p:txBody>
      </p:sp>
      <p:graphicFrame>
        <p:nvGraphicFramePr>
          <p:cNvPr id="9" name="グラフ 8">
            <a:extLst>
              <a:ext uri="{FF2B5EF4-FFF2-40B4-BE49-F238E27FC236}">
                <a16:creationId xmlns:a16="http://schemas.microsoft.com/office/drawing/2014/main" id="{50C6AFB5-FFCC-4E2A-BF6B-F16B010EFCFD}"/>
              </a:ext>
            </a:extLst>
          </p:cNvPr>
          <p:cNvGraphicFramePr>
            <a:graphicFrameLocks/>
          </p:cNvGraphicFramePr>
          <p:nvPr>
            <p:extLst>
              <p:ext uri="{D42A27DB-BD31-4B8C-83A1-F6EECF244321}">
                <p14:modId xmlns:p14="http://schemas.microsoft.com/office/powerpoint/2010/main" val="1933210991"/>
              </p:ext>
            </p:extLst>
          </p:nvPr>
        </p:nvGraphicFramePr>
        <p:xfrm>
          <a:off x="223641" y="1699384"/>
          <a:ext cx="6663488" cy="52944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7DD8D219-C153-4F57-8167-D7301126F0A7}"/>
              </a:ext>
            </a:extLst>
          </p:cNvPr>
          <p:cNvGraphicFramePr>
            <a:graphicFrameLocks/>
          </p:cNvGraphicFramePr>
          <p:nvPr>
            <p:extLst>
              <p:ext uri="{D42A27DB-BD31-4B8C-83A1-F6EECF244321}">
                <p14:modId xmlns:p14="http://schemas.microsoft.com/office/powerpoint/2010/main" val="3260352541"/>
              </p:ext>
            </p:extLst>
          </p:nvPr>
        </p:nvGraphicFramePr>
        <p:xfrm>
          <a:off x="6992392" y="1699384"/>
          <a:ext cx="5108611" cy="13503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772447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Q21.</a:t>
            </a:r>
            <a:r>
              <a:rPr lang="ja-JP" altLang="en-US" sz="2000" b="1" dirty="0">
                <a:latin typeface="MS UI Gothic" panose="020B0600070205080204" pitchFamily="50" charset="-128"/>
                <a:ea typeface="MS UI Gothic" panose="020B0600070205080204" pitchFamily="50" charset="-128"/>
              </a:rPr>
              <a:t>事業を推進するための技術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将来強化／獲得したい技術</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7" name="テキスト ボックス 6"/>
          <p:cNvSpPr txBox="1"/>
          <p:nvPr/>
        </p:nvSpPr>
        <p:spPr>
          <a:xfrm>
            <a:off x="2941942" y="1162026"/>
            <a:ext cx="7236804" cy="307777"/>
          </a:xfrm>
          <a:prstGeom prst="rect">
            <a:avLst/>
          </a:prstGeom>
          <a:noFill/>
        </p:spPr>
        <p:txBody>
          <a:bodyPr wrap="square" rtlCol="0">
            <a:spAutoFit/>
          </a:bodyPr>
          <a:lstStyle/>
          <a:p>
            <a:pPr marL="180000" algn="ctr"/>
            <a:r>
              <a:rPr lang="ja-JP" altLang="en-US" sz="1400" b="1" dirty="0">
                <a:latin typeface="MS UI Gothic" panose="020B0600070205080204" pitchFamily="50" charset="-128"/>
                <a:ea typeface="MS UI Gothic" panose="020B0600070205080204" pitchFamily="50" charset="-128"/>
              </a:rPr>
              <a:t>事業を推進するための技術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将来強化／獲得したい技術</a:t>
            </a:r>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N=830</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複数回答</a:t>
            </a:r>
          </a:p>
        </p:txBody>
      </p:sp>
      <p:graphicFrame>
        <p:nvGraphicFramePr>
          <p:cNvPr id="9" name="グラフ 8">
            <a:extLst>
              <a:ext uri="{FF2B5EF4-FFF2-40B4-BE49-F238E27FC236}">
                <a16:creationId xmlns:a16="http://schemas.microsoft.com/office/drawing/2014/main" id="{DF8E866C-B705-4C1F-BA9D-30B3CF1E496B}"/>
              </a:ext>
            </a:extLst>
          </p:cNvPr>
          <p:cNvGraphicFramePr>
            <a:graphicFrameLocks/>
          </p:cNvGraphicFramePr>
          <p:nvPr>
            <p:extLst>
              <p:ext uri="{D42A27DB-BD31-4B8C-83A1-F6EECF244321}">
                <p14:modId xmlns:p14="http://schemas.microsoft.com/office/powerpoint/2010/main" val="2096592834"/>
              </p:ext>
            </p:extLst>
          </p:nvPr>
        </p:nvGraphicFramePr>
        <p:xfrm>
          <a:off x="151632" y="1699383"/>
          <a:ext cx="6651868" cy="52944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C62AA73E-0284-43ED-BA3E-E300EF9EEC71}"/>
              </a:ext>
            </a:extLst>
          </p:cNvPr>
          <p:cNvGraphicFramePr>
            <a:graphicFrameLocks/>
          </p:cNvGraphicFramePr>
          <p:nvPr>
            <p:extLst>
              <p:ext uri="{D42A27DB-BD31-4B8C-83A1-F6EECF244321}">
                <p14:modId xmlns:p14="http://schemas.microsoft.com/office/powerpoint/2010/main" val="841732653"/>
              </p:ext>
            </p:extLst>
          </p:nvPr>
        </p:nvGraphicFramePr>
        <p:xfrm>
          <a:off x="6992393" y="1699384"/>
          <a:ext cx="5184576" cy="13906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086742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Q21.</a:t>
            </a:r>
            <a:r>
              <a:rPr lang="ja-JP" altLang="en-US" sz="2000" b="1" dirty="0">
                <a:latin typeface="MS UI Gothic" panose="020B0600070205080204" pitchFamily="50" charset="-128"/>
                <a:ea typeface="MS UI Gothic" panose="020B0600070205080204" pitchFamily="50" charset="-128"/>
              </a:rPr>
              <a:t>事業を推進するための技術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事業を推進するために必要な技術</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自社が強みとしている技術</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オブジェクト 5"/>
          <p:cNvGraphicFramePr>
            <a:graphicFrameLocks noChangeAspect="1"/>
          </p:cNvGraphicFramePr>
          <p:nvPr/>
        </p:nvGraphicFramePr>
        <p:xfrm>
          <a:off x="2957495" y="958924"/>
          <a:ext cx="6411161" cy="6146349"/>
        </p:xfrm>
        <a:graphic>
          <a:graphicData uri="http://schemas.openxmlformats.org/presentationml/2006/ole">
            <mc:AlternateContent xmlns:mc="http://schemas.openxmlformats.org/markup-compatibility/2006">
              <mc:Choice xmlns:v="urn:schemas-microsoft-com:vml" Requires="v">
                <p:oleObj name="Worksheet" r:id="rId3" imgW="6438960" imgH="6172200" progId="Excel.Sheet.12">
                  <p:embed/>
                </p:oleObj>
              </mc:Choice>
              <mc:Fallback>
                <p:oleObj name="Worksheet" r:id="rId3" imgW="6438960" imgH="6172200" progId="Excel.Sheet.12">
                  <p:embed/>
                  <p:pic>
                    <p:nvPicPr>
                      <p:cNvPr id="6" name="オブジェクト 5"/>
                      <p:cNvPicPr/>
                      <p:nvPr/>
                    </p:nvPicPr>
                    <p:blipFill>
                      <a:blip r:embed="rId4"/>
                      <a:stretch>
                        <a:fillRect/>
                      </a:stretch>
                    </p:blipFill>
                    <p:spPr>
                      <a:xfrm>
                        <a:off x="2957495" y="958924"/>
                        <a:ext cx="6411161" cy="6146349"/>
                      </a:xfrm>
                      <a:prstGeom prst="rect">
                        <a:avLst/>
                      </a:prstGeom>
                    </p:spPr>
                  </p:pic>
                </p:oleObj>
              </mc:Fallback>
            </mc:AlternateContent>
          </a:graphicData>
        </a:graphic>
      </p:graphicFrame>
      <p:sp>
        <p:nvSpPr>
          <p:cNvPr id="3" name="テキスト ボックス 2">
            <a:extLst>
              <a:ext uri="{FF2B5EF4-FFF2-40B4-BE49-F238E27FC236}">
                <a16:creationId xmlns:a16="http://schemas.microsoft.com/office/drawing/2014/main" id="{D4977C11-9DE1-E3E6-05F7-509A1512F245}"/>
              </a:ext>
            </a:extLst>
          </p:cNvPr>
          <p:cNvSpPr txBox="1"/>
          <p:nvPr/>
        </p:nvSpPr>
        <p:spPr>
          <a:xfrm>
            <a:off x="3680024" y="6922075"/>
            <a:ext cx="6563195" cy="307777"/>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指標値は、各項目何れかに回答があった件数（</a:t>
            </a:r>
            <a:r>
              <a:rPr lang="en-US" altLang="ja-JP" sz="1400" b="1" dirty="0">
                <a:solidFill>
                  <a:schemeClr val="accent5"/>
                </a:solidFill>
                <a:latin typeface="MS UI Gothic" panose="020B0600070205080204" pitchFamily="50" charset="-128"/>
                <a:ea typeface="MS UI Gothic" panose="020B0600070205080204" pitchFamily="50" charset="-128"/>
              </a:rPr>
              <a:t>N</a:t>
            </a:r>
            <a:r>
              <a:rPr lang="ja-JP" altLang="en-US" sz="1400" b="1" dirty="0">
                <a:solidFill>
                  <a:schemeClr val="accent5"/>
                </a:solidFill>
                <a:latin typeface="MS UI Gothic" panose="020B0600070205080204" pitchFamily="50" charset="-128"/>
                <a:ea typeface="MS UI Gothic" panose="020B0600070205080204" pitchFamily="50" charset="-128"/>
              </a:rPr>
              <a:t>）に対する割合を示している。</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0266274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Q21.</a:t>
            </a:r>
            <a:r>
              <a:rPr lang="ja-JP" altLang="en-US" sz="2000" b="1" dirty="0">
                <a:latin typeface="MS UI Gothic" panose="020B0600070205080204" pitchFamily="50" charset="-128"/>
                <a:ea typeface="MS UI Gothic" panose="020B0600070205080204" pitchFamily="50" charset="-128"/>
              </a:rPr>
              <a:t>事業を推進するための技術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自社が強みとしている技術</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将来、強化／新たに獲得したい技術</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オブジェクト 5"/>
          <p:cNvGraphicFramePr>
            <a:graphicFrameLocks/>
          </p:cNvGraphicFramePr>
          <p:nvPr>
            <p:extLst>
              <p:ext uri="{D42A27DB-BD31-4B8C-83A1-F6EECF244321}">
                <p14:modId xmlns:p14="http://schemas.microsoft.com/office/powerpoint/2010/main" val="1307274384"/>
              </p:ext>
            </p:extLst>
          </p:nvPr>
        </p:nvGraphicFramePr>
        <p:xfrm>
          <a:off x="2959200" y="957599"/>
          <a:ext cx="6481464" cy="6036233"/>
        </p:xfrm>
        <a:graphic>
          <a:graphicData uri="http://schemas.openxmlformats.org/presentationml/2006/ole">
            <mc:AlternateContent xmlns:mc="http://schemas.openxmlformats.org/markup-compatibility/2006">
              <mc:Choice xmlns:v="urn:schemas-microsoft-com:vml" Requires="v">
                <p:oleObj name="Worksheet" r:id="rId3" imgW="6267600" imgH="5991278" progId="Excel.Sheet.12">
                  <p:embed/>
                </p:oleObj>
              </mc:Choice>
              <mc:Fallback>
                <p:oleObj name="Worksheet" r:id="rId3" imgW="6267600" imgH="5991278" progId="Excel.Sheet.12">
                  <p:embed/>
                  <p:pic>
                    <p:nvPicPr>
                      <p:cNvPr id="0" name=""/>
                      <p:cNvPicPr/>
                      <p:nvPr/>
                    </p:nvPicPr>
                    <p:blipFill>
                      <a:blip r:embed="rId4"/>
                      <a:stretch>
                        <a:fillRect/>
                      </a:stretch>
                    </p:blipFill>
                    <p:spPr>
                      <a:xfrm>
                        <a:off x="2959200" y="957599"/>
                        <a:ext cx="6481464" cy="6036233"/>
                      </a:xfrm>
                      <a:prstGeom prst="rect">
                        <a:avLst/>
                      </a:prstGeom>
                    </p:spPr>
                  </p:pic>
                </p:oleObj>
              </mc:Fallback>
            </mc:AlternateContent>
          </a:graphicData>
        </a:graphic>
      </p:graphicFrame>
      <p:sp>
        <p:nvSpPr>
          <p:cNvPr id="3" name="テキスト ボックス 2">
            <a:extLst>
              <a:ext uri="{FF2B5EF4-FFF2-40B4-BE49-F238E27FC236}">
                <a16:creationId xmlns:a16="http://schemas.microsoft.com/office/drawing/2014/main" id="{12185526-A5F8-2BA3-79B0-0B8CD19A0AA9}"/>
              </a:ext>
            </a:extLst>
          </p:cNvPr>
          <p:cNvSpPr txBox="1"/>
          <p:nvPr/>
        </p:nvSpPr>
        <p:spPr>
          <a:xfrm>
            <a:off x="3680024" y="6839943"/>
            <a:ext cx="6120680" cy="307777"/>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指標値は、各項目何れかに回答があった件数（</a:t>
            </a:r>
            <a:r>
              <a:rPr lang="en-US" altLang="ja-JP" sz="1400" b="1" dirty="0">
                <a:solidFill>
                  <a:schemeClr val="accent5"/>
                </a:solidFill>
                <a:latin typeface="MS UI Gothic" panose="020B0600070205080204" pitchFamily="50" charset="-128"/>
                <a:ea typeface="MS UI Gothic" panose="020B0600070205080204" pitchFamily="50" charset="-128"/>
              </a:rPr>
              <a:t>N</a:t>
            </a:r>
            <a:r>
              <a:rPr lang="ja-JP" altLang="en-US" sz="1400" b="1" dirty="0">
                <a:solidFill>
                  <a:schemeClr val="accent5"/>
                </a:solidFill>
                <a:latin typeface="MS UI Gothic" panose="020B0600070205080204" pitchFamily="50" charset="-128"/>
                <a:ea typeface="MS UI Gothic" panose="020B0600070205080204" pitchFamily="50" charset="-128"/>
              </a:rPr>
              <a:t>）に対する割合を示している。</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77974564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Q21.</a:t>
            </a:r>
            <a:r>
              <a:rPr lang="ja-JP" altLang="en-US" sz="2000" b="1" dirty="0">
                <a:latin typeface="MS UI Gothic" panose="020B0600070205080204" pitchFamily="50" charset="-128"/>
                <a:ea typeface="MS UI Gothic" panose="020B0600070205080204" pitchFamily="50" charset="-128"/>
              </a:rPr>
              <a:t>事業を推進するための技術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事業を推進するために必要な技術</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将来、強化／新たに獲得したい技術</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7" name="オブジェクト 6"/>
          <p:cNvGraphicFramePr>
            <a:graphicFrameLocks/>
          </p:cNvGraphicFramePr>
          <p:nvPr>
            <p:extLst>
              <p:ext uri="{D42A27DB-BD31-4B8C-83A1-F6EECF244321}">
                <p14:modId xmlns:p14="http://schemas.microsoft.com/office/powerpoint/2010/main" val="4203397862"/>
              </p:ext>
            </p:extLst>
          </p:nvPr>
        </p:nvGraphicFramePr>
        <p:xfrm>
          <a:off x="2959200" y="957600"/>
          <a:ext cx="6337448" cy="6116920"/>
        </p:xfrm>
        <a:graphic>
          <a:graphicData uri="http://schemas.openxmlformats.org/presentationml/2006/ole">
            <mc:AlternateContent xmlns:mc="http://schemas.openxmlformats.org/markup-compatibility/2006">
              <mc:Choice xmlns:v="urn:schemas-microsoft-com:vml" Requires="v">
                <p:oleObj name="Worksheet" r:id="rId3" imgW="6915240" imgH="6210327" progId="Excel.Sheet.12">
                  <p:embed/>
                </p:oleObj>
              </mc:Choice>
              <mc:Fallback>
                <p:oleObj name="Worksheet" r:id="rId3" imgW="6915240" imgH="6210327" progId="Excel.Sheet.12">
                  <p:embed/>
                  <p:pic>
                    <p:nvPicPr>
                      <p:cNvPr id="0" name=""/>
                      <p:cNvPicPr/>
                      <p:nvPr/>
                    </p:nvPicPr>
                    <p:blipFill>
                      <a:blip r:embed="rId4"/>
                      <a:stretch>
                        <a:fillRect/>
                      </a:stretch>
                    </p:blipFill>
                    <p:spPr>
                      <a:xfrm>
                        <a:off x="2959200" y="957600"/>
                        <a:ext cx="6337448" cy="6116920"/>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39DC5EBF-0582-6059-D554-E045FC458B67}"/>
              </a:ext>
            </a:extLst>
          </p:cNvPr>
          <p:cNvSpPr txBox="1"/>
          <p:nvPr/>
        </p:nvSpPr>
        <p:spPr>
          <a:xfrm>
            <a:off x="3680768" y="6910759"/>
            <a:ext cx="6480720" cy="307777"/>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指標値は、各項目何れかに回答があった件数（</a:t>
            </a:r>
            <a:r>
              <a:rPr lang="en-US" altLang="ja-JP" sz="1400" b="1" dirty="0">
                <a:solidFill>
                  <a:schemeClr val="accent5"/>
                </a:solidFill>
                <a:latin typeface="MS UI Gothic" panose="020B0600070205080204" pitchFamily="50" charset="-128"/>
                <a:ea typeface="MS UI Gothic" panose="020B0600070205080204" pitchFamily="50" charset="-128"/>
              </a:rPr>
              <a:t>N</a:t>
            </a:r>
            <a:r>
              <a:rPr lang="ja-JP" altLang="en-US" sz="1400" b="1" dirty="0">
                <a:solidFill>
                  <a:schemeClr val="accent5"/>
                </a:solidFill>
                <a:latin typeface="MS UI Gothic" panose="020B0600070205080204" pitchFamily="50" charset="-128"/>
                <a:ea typeface="MS UI Gothic" panose="020B0600070205080204" pitchFamily="50" charset="-128"/>
              </a:rPr>
              <a:t>）に対する割合を示している。</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9074881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BABD1B58-B71F-4CA9-A821-E75C173009D0}"/>
              </a:ext>
            </a:extLst>
          </p:cNvPr>
          <p:cNvGraphicFramePr>
            <a:graphicFrameLocks/>
          </p:cNvGraphicFramePr>
          <p:nvPr>
            <p:extLst>
              <p:ext uri="{D42A27DB-BD31-4B8C-83A1-F6EECF244321}">
                <p14:modId xmlns:p14="http://schemas.microsoft.com/office/powerpoint/2010/main" val="1726178787"/>
              </p:ext>
            </p:extLst>
          </p:nvPr>
        </p:nvGraphicFramePr>
        <p:xfrm>
          <a:off x="799704" y="901577"/>
          <a:ext cx="11112532"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Q21.</a:t>
            </a:r>
            <a:r>
              <a:rPr lang="ja-JP" altLang="en-US" sz="2000" b="1" dirty="0">
                <a:latin typeface="MS UI Gothic" panose="020B0600070205080204" pitchFamily="50" charset="-128"/>
                <a:ea typeface="MS UI Gothic" panose="020B0600070205080204" pitchFamily="50" charset="-128"/>
              </a:rPr>
              <a:t>事業を推進するための技術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事業を推進するために必要な技術</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a:t>
            </a:r>
            <a:r>
              <a:rPr lang="en-US" altLang="ja-JP" sz="2000" b="1" dirty="0">
                <a:latin typeface="MS UI Gothic" panose="020B0600070205080204" pitchFamily="50" charset="-128"/>
                <a:ea typeface="MS UI Gothic" panose="020B0600070205080204" pitchFamily="50" charset="-128"/>
              </a:rPr>
              <a:t>DX</a:t>
            </a:r>
            <a:r>
              <a:rPr lang="ja-JP" altLang="en-US" sz="2000" b="1" dirty="0">
                <a:latin typeface="MS UI Gothic" panose="020B0600070205080204" pitchFamily="50" charset="-128"/>
                <a:ea typeface="MS UI Gothic" panose="020B0600070205080204" pitchFamily="50" charset="-128"/>
              </a:rPr>
              <a:t>の取り組み状況別）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10" name="グラフ 9">
            <a:extLst>
              <a:ext uri="{FF2B5EF4-FFF2-40B4-BE49-F238E27FC236}">
                <a16:creationId xmlns:a16="http://schemas.microsoft.com/office/drawing/2014/main" id="{06945B4E-9962-4B9F-A127-B2A28D136C10}"/>
              </a:ext>
            </a:extLst>
          </p:cNvPr>
          <p:cNvGraphicFramePr>
            <a:graphicFrameLocks/>
          </p:cNvGraphicFramePr>
          <p:nvPr>
            <p:extLst>
              <p:ext uri="{D42A27DB-BD31-4B8C-83A1-F6EECF244321}">
                <p14:modId xmlns:p14="http://schemas.microsoft.com/office/powerpoint/2010/main" val="1447682509"/>
              </p:ext>
            </p:extLst>
          </p:nvPr>
        </p:nvGraphicFramePr>
        <p:xfrm>
          <a:off x="799704" y="5725541"/>
          <a:ext cx="11076346" cy="15063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255572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73F4D8B-4C61-4F24-B6D7-56DB513FF3A8}"/>
              </a:ext>
            </a:extLst>
          </p:cNvPr>
          <p:cNvGraphicFramePr>
            <a:graphicFrameLocks/>
          </p:cNvGraphicFramePr>
          <p:nvPr>
            <p:extLst>
              <p:ext uri="{D42A27DB-BD31-4B8C-83A1-F6EECF244321}">
                <p14:modId xmlns:p14="http://schemas.microsoft.com/office/powerpoint/2010/main" val="2359098832"/>
              </p:ext>
            </p:extLst>
          </p:nvPr>
        </p:nvGraphicFramePr>
        <p:xfrm>
          <a:off x="799704" y="948790"/>
          <a:ext cx="11017224" cy="5012005"/>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Q21.</a:t>
            </a:r>
            <a:r>
              <a:rPr lang="ja-JP" altLang="en-US" sz="2000" b="1" dirty="0">
                <a:latin typeface="MS UI Gothic" panose="020B0600070205080204" pitchFamily="50" charset="-128"/>
                <a:ea typeface="MS UI Gothic" panose="020B0600070205080204" pitchFamily="50" charset="-128"/>
              </a:rPr>
              <a:t>事業を推進するための技術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自社が強みとしている技術</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a:t>
            </a:r>
            <a:r>
              <a:rPr lang="en-US" altLang="ja-JP" sz="2000" b="1" dirty="0">
                <a:latin typeface="MS UI Gothic" panose="020B0600070205080204" pitchFamily="50" charset="-128"/>
                <a:ea typeface="MS UI Gothic" panose="020B0600070205080204" pitchFamily="50" charset="-128"/>
              </a:rPr>
              <a:t>DX</a:t>
            </a:r>
            <a:r>
              <a:rPr lang="ja-JP" altLang="en-US" sz="2000" b="1" dirty="0">
                <a:latin typeface="MS UI Gothic" panose="020B0600070205080204" pitchFamily="50" charset="-128"/>
                <a:ea typeface="MS UI Gothic" panose="020B0600070205080204" pitchFamily="50" charset="-128"/>
              </a:rPr>
              <a:t>の取り組み状況別）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9" name="グラフ 8">
            <a:extLst>
              <a:ext uri="{FF2B5EF4-FFF2-40B4-BE49-F238E27FC236}">
                <a16:creationId xmlns:a16="http://schemas.microsoft.com/office/drawing/2014/main" id="{78BD196B-7FEE-491F-A43F-F5178EBD0DB1}"/>
              </a:ext>
            </a:extLst>
          </p:cNvPr>
          <p:cNvGraphicFramePr>
            <a:graphicFrameLocks/>
          </p:cNvGraphicFramePr>
          <p:nvPr>
            <p:extLst>
              <p:ext uri="{D42A27DB-BD31-4B8C-83A1-F6EECF244321}">
                <p14:modId xmlns:p14="http://schemas.microsoft.com/office/powerpoint/2010/main" val="2836527414"/>
              </p:ext>
            </p:extLst>
          </p:nvPr>
        </p:nvGraphicFramePr>
        <p:xfrm>
          <a:off x="799704" y="5726832"/>
          <a:ext cx="11017224" cy="14994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554601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DF9B1E12-3954-4D24-A3DA-8066184B8C17}"/>
              </a:ext>
            </a:extLst>
          </p:cNvPr>
          <p:cNvGraphicFramePr>
            <a:graphicFrameLocks/>
          </p:cNvGraphicFramePr>
          <p:nvPr>
            <p:extLst>
              <p:ext uri="{D42A27DB-BD31-4B8C-83A1-F6EECF244321}">
                <p14:modId xmlns:p14="http://schemas.microsoft.com/office/powerpoint/2010/main" val="1661120348"/>
              </p:ext>
            </p:extLst>
          </p:nvPr>
        </p:nvGraphicFramePr>
        <p:xfrm>
          <a:off x="799704" y="961972"/>
          <a:ext cx="11112531"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Q21.</a:t>
            </a:r>
            <a:r>
              <a:rPr lang="ja-JP" altLang="en-US" sz="2000" b="1" dirty="0">
                <a:latin typeface="MS UI Gothic" panose="020B0600070205080204" pitchFamily="50" charset="-128"/>
                <a:ea typeface="MS UI Gothic" panose="020B0600070205080204" pitchFamily="50" charset="-128"/>
              </a:rPr>
              <a:t>事業を推進するための技術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将来、強化／新たに獲得したい技術</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a:t>
            </a:r>
            <a:r>
              <a:rPr lang="en-US" altLang="ja-JP" sz="2000" b="1" dirty="0">
                <a:latin typeface="MS UI Gothic" panose="020B0600070205080204" pitchFamily="50" charset="-128"/>
                <a:ea typeface="MS UI Gothic" panose="020B0600070205080204" pitchFamily="50" charset="-128"/>
              </a:rPr>
              <a:t>DX</a:t>
            </a:r>
            <a:r>
              <a:rPr lang="ja-JP" altLang="en-US" sz="2000" b="1" dirty="0">
                <a:latin typeface="MS UI Gothic" panose="020B0600070205080204" pitchFamily="50" charset="-128"/>
                <a:ea typeface="MS UI Gothic" panose="020B0600070205080204" pitchFamily="50" charset="-128"/>
              </a:rPr>
              <a:t>の取り組み状況別）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9" name="グラフ 8">
            <a:extLst>
              <a:ext uri="{FF2B5EF4-FFF2-40B4-BE49-F238E27FC236}">
                <a16:creationId xmlns:a16="http://schemas.microsoft.com/office/drawing/2014/main" id="{65E1C6FF-6C3F-4E7F-92F8-FA6768040EB7}"/>
              </a:ext>
            </a:extLst>
          </p:cNvPr>
          <p:cNvGraphicFramePr>
            <a:graphicFrameLocks/>
          </p:cNvGraphicFramePr>
          <p:nvPr>
            <p:extLst>
              <p:ext uri="{D42A27DB-BD31-4B8C-83A1-F6EECF244321}">
                <p14:modId xmlns:p14="http://schemas.microsoft.com/office/powerpoint/2010/main" val="2468929867"/>
              </p:ext>
            </p:extLst>
          </p:nvPr>
        </p:nvGraphicFramePr>
        <p:xfrm>
          <a:off x="799704" y="5660884"/>
          <a:ext cx="11112531" cy="15562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3442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Q2-A. </a:t>
            </a:r>
            <a:r>
              <a:rPr lang="ja-JP" altLang="en-US" sz="2000" b="1" dirty="0">
                <a:latin typeface="MS UI Gothic" panose="020B0600070205080204" pitchFamily="50" charset="-128"/>
                <a:ea typeface="MS UI Gothic" panose="020B0600070205080204" pitchFamily="50" charset="-128"/>
              </a:rPr>
              <a:t>従業員数</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7" name="テキスト ボックス 6"/>
          <p:cNvSpPr txBox="1"/>
          <p:nvPr/>
        </p:nvSpPr>
        <p:spPr>
          <a:xfrm>
            <a:off x="3680024" y="1209478"/>
            <a:ext cx="288032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従業員数の構成割合（</a:t>
            </a:r>
            <a:r>
              <a:rPr lang="en-US" altLang="ja-JP" sz="1400" b="1" dirty="0">
                <a:latin typeface="MS UI Gothic" panose="020B0600070205080204" pitchFamily="50" charset="-128"/>
                <a:ea typeface="MS UI Gothic" panose="020B0600070205080204" pitchFamily="50" charset="-128"/>
              </a:rPr>
              <a:t>N</a:t>
            </a:r>
            <a:r>
              <a:rPr lang="ja-JP" altLang="en-US" sz="1400" b="1" dirty="0">
                <a:latin typeface="MS UI Gothic" panose="020B0600070205080204" pitchFamily="50" charset="-128"/>
                <a:ea typeface="MS UI Gothic" panose="020B0600070205080204" pitchFamily="50" charset="-128"/>
              </a:rPr>
              <a:t>＝</a:t>
            </a:r>
            <a:r>
              <a:rPr lang="en-US" altLang="ja-JP" sz="1400" b="1" dirty="0">
                <a:latin typeface="MS UI Gothic" panose="020B0600070205080204" pitchFamily="50" charset="-128"/>
                <a:ea typeface="MS UI Gothic" panose="020B0600070205080204" pitchFamily="50" charset="-128"/>
              </a:rPr>
              <a:t>1214</a:t>
            </a:r>
            <a:r>
              <a:rPr lang="ja-JP" altLang="en-US" sz="1400" b="1" dirty="0">
                <a:latin typeface="MS UI Gothic" panose="020B0600070205080204" pitchFamily="50" charset="-128"/>
                <a:ea typeface="MS UI Gothic" panose="020B0600070205080204" pitchFamily="50" charset="-128"/>
              </a:rPr>
              <a:t>）</a:t>
            </a:r>
          </a:p>
        </p:txBody>
      </p:sp>
      <p:graphicFrame>
        <p:nvGraphicFramePr>
          <p:cNvPr id="8" name="Chart 1">
            <a:extLst>
              <a:ext uri="{FF2B5EF4-FFF2-40B4-BE49-F238E27FC236}">
                <a16:creationId xmlns:a16="http://schemas.microsoft.com/office/drawing/2014/main" id="{00000000-0008-0000-0600-000022000000}"/>
              </a:ext>
            </a:extLst>
          </p:cNvPr>
          <p:cNvGraphicFramePr>
            <a:graphicFrameLocks noChangeAspect="1"/>
          </p:cNvGraphicFramePr>
          <p:nvPr>
            <p:extLst>
              <p:ext uri="{D42A27DB-BD31-4B8C-83A1-F6EECF244321}">
                <p14:modId xmlns:p14="http://schemas.microsoft.com/office/powerpoint/2010/main" val="4092236110"/>
              </p:ext>
            </p:extLst>
          </p:nvPr>
        </p:nvGraphicFramePr>
        <p:xfrm>
          <a:off x="295649" y="1549193"/>
          <a:ext cx="12025336" cy="52372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580044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0E3FE04E-0631-4C33-9973-6FF669E0F554}"/>
              </a:ext>
            </a:extLst>
          </p:cNvPr>
          <p:cNvGraphicFramePr>
            <a:graphicFrameLocks/>
          </p:cNvGraphicFramePr>
          <p:nvPr>
            <p:extLst>
              <p:ext uri="{D42A27DB-BD31-4B8C-83A1-F6EECF244321}">
                <p14:modId xmlns:p14="http://schemas.microsoft.com/office/powerpoint/2010/main" val="2030279201"/>
              </p:ext>
            </p:extLst>
          </p:nvPr>
        </p:nvGraphicFramePr>
        <p:xfrm>
          <a:off x="799703" y="2033611"/>
          <a:ext cx="11228351" cy="4960221"/>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Q22.</a:t>
            </a:r>
            <a:r>
              <a:rPr lang="ja-JP" altLang="en-US" sz="2000" b="1" dirty="0">
                <a:latin typeface="MS UI Gothic" panose="020B0600070205080204" pitchFamily="50" charset="-128"/>
                <a:ea typeface="MS UI Gothic" panose="020B0600070205080204" pitchFamily="50" charset="-128"/>
              </a:rPr>
              <a:t>事業推進等に関わるハードウェア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事業を推進するために必要なハードウェア</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7" name="テキスト ボックス 6"/>
          <p:cNvSpPr txBox="1"/>
          <p:nvPr/>
        </p:nvSpPr>
        <p:spPr>
          <a:xfrm>
            <a:off x="3193970" y="1170444"/>
            <a:ext cx="6732748" cy="523220"/>
          </a:xfrm>
          <a:prstGeom prst="rect">
            <a:avLst/>
          </a:prstGeom>
          <a:noFill/>
        </p:spPr>
        <p:txBody>
          <a:bodyPr wrap="square" rtlCol="0">
            <a:spAutoFit/>
          </a:bodyPr>
          <a:lstStyle/>
          <a:p>
            <a:pPr marL="180000" algn="ctr"/>
            <a:r>
              <a:rPr lang="ja-JP" altLang="en-US" sz="1400" b="1" dirty="0">
                <a:latin typeface="MS UI Gothic" panose="020B0600070205080204" pitchFamily="50" charset="-128"/>
                <a:ea typeface="MS UI Gothic" panose="020B0600070205080204" pitchFamily="50" charset="-128"/>
              </a:rPr>
              <a:t>事業推進等に関わるハードウェア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事業を推進するために必要なハードウェア</a:t>
            </a:r>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N=799</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複数回答</a:t>
            </a:r>
          </a:p>
        </p:txBody>
      </p:sp>
    </p:spTree>
    <p:extLst>
      <p:ext uri="{BB962C8B-B14F-4D97-AF65-F5344CB8AC3E}">
        <p14:creationId xmlns:p14="http://schemas.microsoft.com/office/powerpoint/2010/main" val="14991573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093232B1-F263-4AF8-A93B-13C39B8ED5A2}"/>
              </a:ext>
            </a:extLst>
          </p:cNvPr>
          <p:cNvGraphicFramePr>
            <a:graphicFrameLocks/>
          </p:cNvGraphicFramePr>
          <p:nvPr>
            <p:extLst>
              <p:ext uri="{D42A27DB-BD31-4B8C-83A1-F6EECF244321}">
                <p14:modId xmlns:p14="http://schemas.microsoft.com/office/powerpoint/2010/main" val="686608469"/>
              </p:ext>
            </p:extLst>
          </p:nvPr>
        </p:nvGraphicFramePr>
        <p:xfrm>
          <a:off x="799704" y="1961953"/>
          <a:ext cx="11017224" cy="5031880"/>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Q22.</a:t>
            </a:r>
            <a:r>
              <a:rPr lang="ja-JP" altLang="en-US" sz="2000" b="1" dirty="0">
                <a:latin typeface="MS UI Gothic" panose="020B0600070205080204" pitchFamily="50" charset="-128"/>
                <a:ea typeface="MS UI Gothic" panose="020B0600070205080204" pitchFamily="50" charset="-128"/>
              </a:rPr>
              <a:t>事業推進等に関わるハードウェア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自社が強みとしているハードウェア</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7" name="テキスト ボックス 6"/>
          <p:cNvSpPr txBox="1"/>
          <p:nvPr/>
        </p:nvSpPr>
        <p:spPr>
          <a:xfrm>
            <a:off x="3193970" y="1170444"/>
            <a:ext cx="6732748" cy="523220"/>
          </a:xfrm>
          <a:prstGeom prst="rect">
            <a:avLst/>
          </a:prstGeom>
          <a:noFill/>
        </p:spPr>
        <p:txBody>
          <a:bodyPr wrap="square" rtlCol="0">
            <a:spAutoFit/>
          </a:bodyPr>
          <a:lstStyle/>
          <a:p>
            <a:pPr marL="180000" algn="ctr"/>
            <a:r>
              <a:rPr lang="ja-JP" altLang="en-US" sz="1400" b="1" dirty="0">
                <a:latin typeface="MS UI Gothic" panose="020B0600070205080204" pitchFamily="50" charset="-128"/>
                <a:ea typeface="MS UI Gothic" panose="020B0600070205080204" pitchFamily="50" charset="-128"/>
              </a:rPr>
              <a:t>事業推進等に関わるハードウェア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自社が強みとしているハードウェア</a:t>
            </a:r>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N=555</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複数回答</a:t>
            </a:r>
          </a:p>
        </p:txBody>
      </p:sp>
    </p:spTree>
    <p:extLst>
      <p:ext uri="{BB962C8B-B14F-4D97-AF65-F5344CB8AC3E}">
        <p14:creationId xmlns:p14="http://schemas.microsoft.com/office/powerpoint/2010/main" val="100945010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E0184E83-A1E1-451A-A45E-8EC2640C4E50}"/>
              </a:ext>
            </a:extLst>
          </p:cNvPr>
          <p:cNvGraphicFramePr>
            <a:graphicFrameLocks/>
          </p:cNvGraphicFramePr>
          <p:nvPr>
            <p:extLst>
              <p:ext uri="{D42A27DB-BD31-4B8C-83A1-F6EECF244321}">
                <p14:modId xmlns:p14="http://schemas.microsoft.com/office/powerpoint/2010/main" val="3683251024"/>
              </p:ext>
            </p:extLst>
          </p:nvPr>
        </p:nvGraphicFramePr>
        <p:xfrm>
          <a:off x="799704" y="1889943"/>
          <a:ext cx="11112532" cy="5103889"/>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Q22.</a:t>
            </a:r>
            <a:r>
              <a:rPr lang="ja-JP" altLang="en-US" sz="2000" b="1" dirty="0">
                <a:latin typeface="MS UI Gothic" panose="020B0600070205080204" pitchFamily="50" charset="-128"/>
                <a:ea typeface="MS UI Gothic" panose="020B0600070205080204" pitchFamily="50" charset="-128"/>
              </a:rPr>
              <a:t>事業推進等に関わるハードウェア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将来、強化／採用したいハードウェア</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7" name="テキスト ボックス 6"/>
          <p:cNvSpPr txBox="1"/>
          <p:nvPr/>
        </p:nvSpPr>
        <p:spPr>
          <a:xfrm>
            <a:off x="2776307" y="1170444"/>
            <a:ext cx="7568074" cy="307777"/>
          </a:xfrm>
          <a:prstGeom prst="rect">
            <a:avLst/>
          </a:prstGeom>
          <a:noFill/>
        </p:spPr>
        <p:txBody>
          <a:bodyPr wrap="square" rtlCol="0">
            <a:spAutoFit/>
          </a:bodyPr>
          <a:lstStyle/>
          <a:p>
            <a:pPr marL="180000" algn="ctr"/>
            <a:r>
              <a:rPr lang="ja-JP" altLang="en-US" sz="1400" b="1" dirty="0">
                <a:latin typeface="MS UI Gothic" panose="020B0600070205080204" pitchFamily="50" charset="-128"/>
                <a:ea typeface="MS UI Gothic" panose="020B0600070205080204" pitchFamily="50" charset="-128"/>
              </a:rPr>
              <a:t>事業推進等に関わるハードウェア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将来、強化／採用したいハードウェア</a:t>
            </a:r>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N=725</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複数回答</a:t>
            </a:r>
          </a:p>
        </p:txBody>
      </p:sp>
    </p:spTree>
    <p:extLst>
      <p:ext uri="{BB962C8B-B14F-4D97-AF65-F5344CB8AC3E}">
        <p14:creationId xmlns:p14="http://schemas.microsoft.com/office/powerpoint/2010/main" val="209039031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2320984"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Q22.</a:t>
            </a:r>
            <a:r>
              <a:rPr lang="ja-JP" altLang="en-US" sz="2000" b="1" dirty="0">
                <a:latin typeface="MS UI Gothic" panose="020B0600070205080204" pitchFamily="50" charset="-128"/>
                <a:ea typeface="MS UI Gothic" panose="020B0600070205080204" pitchFamily="50" charset="-128"/>
              </a:rPr>
              <a:t>事業推進等に関わるハードウェア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事業を推進するために必要なハードウェア</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自社が強みとしているハードウェア</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6" name="テキスト ボックス 5">
            <a:extLst>
              <a:ext uri="{FF2B5EF4-FFF2-40B4-BE49-F238E27FC236}">
                <a16:creationId xmlns:a16="http://schemas.microsoft.com/office/drawing/2014/main" id="{5B87328A-0162-85BC-2CFE-182F8EB95A36}"/>
              </a:ext>
            </a:extLst>
          </p:cNvPr>
          <p:cNvSpPr txBox="1"/>
          <p:nvPr/>
        </p:nvSpPr>
        <p:spPr>
          <a:xfrm>
            <a:off x="3680024" y="6839944"/>
            <a:ext cx="6120680" cy="307777"/>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指標値は、各項目何れかに回答があった件数（</a:t>
            </a:r>
            <a:r>
              <a:rPr lang="en-US" altLang="ja-JP" sz="1400" b="1" dirty="0">
                <a:solidFill>
                  <a:schemeClr val="accent5"/>
                </a:solidFill>
                <a:latin typeface="MS UI Gothic" panose="020B0600070205080204" pitchFamily="50" charset="-128"/>
                <a:ea typeface="MS UI Gothic" panose="020B0600070205080204" pitchFamily="50" charset="-128"/>
              </a:rPr>
              <a:t>N</a:t>
            </a:r>
            <a:r>
              <a:rPr lang="ja-JP" altLang="en-US" sz="1400" b="1" dirty="0">
                <a:solidFill>
                  <a:schemeClr val="accent5"/>
                </a:solidFill>
                <a:latin typeface="MS UI Gothic" panose="020B0600070205080204" pitchFamily="50" charset="-128"/>
                <a:ea typeface="MS UI Gothic" panose="020B0600070205080204" pitchFamily="50" charset="-128"/>
              </a:rPr>
              <a:t>）に対する割合を示している。</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4108250159"/>
              </p:ext>
            </p:extLst>
          </p:nvPr>
        </p:nvGraphicFramePr>
        <p:xfrm>
          <a:off x="3032125" y="996950"/>
          <a:ext cx="5774581" cy="5575099"/>
        </p:xfrm>
        <a:graphic>
          <a:graphicData uri="http://schemas.openxmlformats.org/presentationml/2006/ole">
            <mc:AlternateContent xmlns:mc="http://schemas.openxmlformats.org/markup-compatibility/2006">
              <mc:Choice xmlns:v="urn:schemas-microsoft-com:vml" Requires="v">
                <p:oleObj name="Worksheet" r:id="rId3" imgW="5191200" imgH="5010057" progId="Excel.Sheet.12">
                  <p:embed/>
                </p:oleObj>
              </mc:Choice>
              <mc:Fallback>
                <p:oleObj name="Worksheet" r:id="rId3" imgW="5191200" imgH="5010057" progId="Excel.Sheet.12">
                  <p:embed/>
                  <p:pic>
                    <p:nvPicPr>
                      <p:cNvPr id="0" name=""/>
                      <p:cNvPicPr/>
                      <p:nvPr/>
                    </p:nvPicPr>
                    <p:blipFill>
                      <a:blip r:embed="rId4"/>
                      <a:stretch>
                        <a:fillRect/>
                      </a:stretch>
                    </p:blipFill>
                    <p:spPr>
                      <a:xfrm>
                        <a:off x="3032125" y="996950"/>
                        <a:ext cx="5774581" cy="5575099"/>
                      </a:xfrm>
                      <a:prstGeom prst="rect">
                        <a:avLst/>
                      </a:prstGeom>
                    </p:spPr>
                  </p:pic>
                </p:oleObj>
              </mc:Fallback>
            </mc:AlternateContent>
          </a:graphicData>
        </a:graphic>
      </p:graphicFrame>
    </p:spTree>
    <p:extLst>
      <p:ext uri="{BB962C8B-B14F-4D97-AF65-F5344CB8AC3E}">
        <p14:creationId xmlns:p14="http://schemas.microsoft.com/office/powerpoint/2010/main" val="119396967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3" y="161752"/>
            <a:ext cx="11732407"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Q22.</a:t>
            </a:r>
            <a:r>
              <a:rPr lang="ja-JP" altLang="en-US" sz="2000" b="1" dirty="0">
                <a:latin typeface="MS UI Gothic" panose="020B0600070205080204" pitchFamily="50" charset="-128"/>
                <a:ea typeface="MS UI Gothic" panose="020B0600070205080204" pitchFamily="50" charset="-128"/>
              </a:rPr>
              <a:t>事業推進等に関わるハードウェア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自社が強みとしているハードウェア</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将来、強化／採用したいハードウェア</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3" name="オブジェクト 2"/>
          <p:cNvGraphicFramePr>
            <a:graphicFrameLocks/>
          </p:cNvGraphicFramePr>
          <p:nvPr>
            <p:extLst>
              <p:ext uri="{D42A27DB-BD31-4B8C-83A1-F6EECF244321}">
                <p14:modId xmlns:p14="http://schemas.microsoft.com/office/powerpoint/2010/main" val="3522295822"/>
              </p:ext>
            </p:extLst>
          </p:nvPr>
        </p:nvGraphicFramePr>
        <p:xfrm>
          <a:off x="3031200" y="997200"/>
          <a:ext cx="5774400" cy="5576400"/>
        </p:xfrm>
        <a:graphic>
          <a:graphicData uri="http://schemas.openxmlformats.org/presentationml/2006/ole">
            <mc:AlternateContent xmlns:mc="http://schemas.openxmlformats.org/markup-compatibility/2006">
              <mc:Choice xmlns:v="urn:schemas-microsoft-com:vml" Requires="v">
                <p:oleObj name="Worksheet" r:id="rId3" imgW="7067520" imgH="5962503" progId="Excel.Sheet.12">
                  <p:embed/>
                </p:oleObj>
              </mc:Choice>
              <mc:Fallback>
                <p:oleObj name="Worksheet" r:id="rId3" imgW="7067520" imgH="5962503" progId="Excel.Sheet.12">
                  <p:embed/>
                  <p:pic>
                    <p:nvPicPr>
                      <p:cNvPr id="0" name=""/>
                      <p:cNvPicPr/>
                      <p:nvPr/>
                    </p:nvPicPr>
                    <p:blipFill>
                      <a:blip r:embed="rId4"/>
                      <a:stretch>
                        <a:fillRect/>
                      </a:stretch>
                    </p:blipFill>
                    <p:spPr>
                      <a:xfrm>
                        <a:off x="3031200" y="997200"/>
                        <a:ext cx="5774400" cy="5576400"/>
                      </a:xfrm>
                      <a:prstGeom prst="rect">
                        <a:avLst/>
                      </a:prstGeom>
                    </p:spPr>
                  </p:pic>
                </p:oleObj>
              </mc:Fallback>
            </mc:AlternateContent>
          </a:graphicData>
        </a:graphic>
      </p:graphicFrame>
      <p:sp>
        <p:nvSpPr>
          <p:cNvPr id="6" name="テキスト ボックス 5">
            <a:extLst>
              <a:ext uri="{FF2B5EF4-FFF2-40B4-BE49-F238E27FC236}">
                <a16:creationId xmlns:a16="http://schemas.microsoft.com/office/drawing/2014/main" id="{113068F8-95FD-CF33-45ED-EE35B16695C6}"/>
              </a:ext>
            </a:extLst>
          </p:cNvPr>
          <p:cNvSpPr txBox="1"/>
          <p:nvPr/>
        </p:nvSpPr>
        <p:spPr>
          <a:xfrm>
            <a:off x="3608016" y="6839944"/>
            <a:ext cx="6411075" cy="307777"/>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指標値は、各項目何れかに回答があった件数（</a:t>
            </a:r>
            <a:r>
              <a:rPr lang="en-US" altLang="ja-JP" sz="1400" b="1" dirty="0">
                <a:solidFill>
                  <a:schemeClr val="accent5"/>
                </a:solidFill>
                <a:latin typeface="MS UI Gothic" panose="020B0600070205080204" pitchFamily="50" charset="-128"/>
                <a:ea typeface="MS UI Gothic" panose="020B0600070205080204" pitchFamily="50" charset="-128"/>
              </a:rPr>
              <a:t>N</a:t>
            </a:r>
            <a:r>
              <a:rPr lang="ja-JP" altLang="en-US" sz="1400" b="1" dirty="0">
                <a:solidFill>
                  <a:schemeClr val="accent5"/>
                </a:solidFill>
                <a:latin typeface="MS UI Gothic" panose="020B0600070205080204" pitchFamily="50" charset="-128"/>
                <a:ea typeface="MS UI Gothic" panose="020B0600070205080204" pitchFamily="50" charset="-128"/>
              </a:rPr>
              <a:t>）に対する割合を示している。</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43988104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2320984"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Q22.</a:t>
            </a:r>
            <a:r>
              <a:rPr lang="ja-JP" altLang="en-US" sz="2000" b="1" dirty="0">
                <a:latin typeface="MS UI Gothic" panose="020B0600070205080204" pitchFamily="50" charset="-128"/>
                <a:ea typeface="MS UI Gothic" panose="020B0600070205080204" pitchFamily="50" charset="-128"/>
              </a:rPr>
              <a:t>事業推進等に関わるハードウｪア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事業を推進するために必要なハードウェア</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将来、強化／採用したいハードウェア</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a:latin typeface="MS UI Gothic" panose="020B0600070205080204" pitchFamily="50" charset="-128"/>
                <a:ea typeface="MS UI Gothic" panose="020B0600070205080204" pitchFamily="50" charset="-128"/>
              </a:rPr>
              <a:t>将来、強化／採用したいハードウェア</a:t>
            </a:r>
            <a:endParaRPr lang="ja-JP" altLang="en-US" sz="1400" b="1" dirty="0">
              <a:latin typeface="MS UI Gothic" panose="020B0600070205080204" pitchFamily="50" charset="-128"/>
              <a:ea typeface="MS UI Gothic" panose="020B0600070205080204" pitchFamily="50" charset="-128"/>
            </a:endParaRPr>
          </a:p>
        </p:txBody>
      </p:sp>
      <p:sp>
        <p:nvSpPr>
          <p:cNvPr id="6" name="テキスト ボックス 5">
            <a:extLst>
              <a:ext uri="{FF2B5EF4-FFF2-40B4-BE49-F238E27FC236}">
                <a16:creationId xmlns:a16="http://schemas.microsoft.com/office/drawing/2014/main" id="{113068F8-95FD-CF33-45ED-EE35B16695C6}"/>
              </a:ext>
            </a:extLst>
          </p:cNvPr>
          <p:cNvSpPr txBox="1"/>
          <p:nvPr/>
        </p:nvSpPr>
        <p:spPr>
          <a:xfrm>
            <a:off x="3680024" y="6839944"/>
            <a:ext cx="6264696" cy="307777"/>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指標値は、各項目何れかに回答があった件数（</a:t>
            </a:r>
            <a:r>
              <a:rPr lang="en-US" altLang="ja-JP" sz="1400" b="1" dirty="0">
                <a:solidFill>
                  <a:schemeClr val="accent5"/>
                </a:solidFill>
                <a:latin typeface="MS UI Gothic" panose="020B0600070205080204" pitchFamily="50" charset="-128"/>
                <a:ea typeface="MS UI Gothic" panose="020B0600070205080204" pitchFamily="50" charset="-128"/>
              </a:rPr>
              <a:t>N</a:t>
            </a:r>
            <a:r>
              <a:rPr lang="ja-JP" altLang="en-US" sz="1400" b="1" dirty="0">
                <a:solidFill>
                  <a:schemeClr val="accent5"/>
                </a:solidFill>
                <a:latin typeface="MS UI Gothic" panose="020B0600070205080204" pitchFamily="50" charset="-128"/>
                <a:ea typeface="MS UI Gothic" panose="020B0600070205080204" pitchFamily="50" charset="-128"/>
              </a:rPr>
              <a:t>）に対する割合を示している。</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201117753"/>
              </p:ext>
            </p:extLst>
          </p:nvPr>
        </p:nvGraphicFramePr>
        <p:xfrm>
          <a:off x="3032125" y="1104900"/>
          <a:ext cx="5760467" cy="5816943"/>
        </p:xfrm>
        <a:graphic>
          <a:graphicData uri="http://schemas.openxmlformats.org/presentationml/2006/ole">
            <mc:AlternateContent xmlns:mc="http://schemas.openxmlformats.org/markup-compatibility/2006">
              <mc:Choice xmlns:v="urn:schemas-microsoft-com:vml" Requires="v">
                <p:oleObj name="Worksheet" r:id="rId3" imgW="4762440" imgH="4810072" progId="Excel.Sheet.12">
                  <p:embed/>
                </p:oleObj>
              </mc:Choice>
              <mc:Fallback>
                <p:oleObj name="Worksheet" r:id="rId3" imgW="4762440" imgH="4810072" progId="Excel.Sheet.12">
                  <p:embed/>
                  <p:pic>
                    <p:nvPicPr>
                      <p:cNvPr id="0" name=""/>
                      <p:cNvPicPr/>
                      <p:nvPr/>
                    </p:nvPicPr>
                    <p:blipFill>
                      <a:blip r:embed="rId4"/>
                      <a:stretch>
                        <a:fillRect/>
                      </a:stretch>
                    </p:blipFill>
                    <p:spPr>
                      <a:xfrm>
                        <a:off x="3032125" y="1104900"/>
                        <a:ext cx="5760467" cy="5816943"/>
                      </a:xfrm>
                      <a:prstGeom prst="rect">
                        <a:avLst/>
                      </a:prstGeom>
                    </p:spPr>
                  </p:pic>
                </p:oleObj>
              </mc:Fallback>
            </mc:AlternateContent>
          </a:graphicData>
        </a:graphic>
      </p:graphicFrame>
    </p:spTree>
    <p:extLst>
      <p:ext uri="{BB962C8B-B14F-4D97-AF65-F5344CB8AC3E}">
        <p14:creationId xmlns:p14="http://schemas.microsoft.com/office/powerpoint/2010/main" val="338703859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Q22.</a:t>
            </a:r>
            <a:r>
              <a:rPr lang="ja-JP" altLang="en-US" sz="2000" b="1" dirty="0">
                <a:latin typeface="MS UI Gothic" panose="020B0600070205080204" pitchFamily="50" charset="-128"/>
                <a:ea typeface="MS UI Gothic" panose="020B0600070205080204" pitchFamily="50" charset="-128"/>
              </a:rPr>
              <a:t>事業推進等に関わるハードウェア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事業を推進するために必要なハードウェア</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a:t>
            </a:r>
            <a:r>
              <a:rPr lang="en-US" altLang="ja-JP" sz="2000" b="1" dirty="0">
                <a:latin typeface="MS UI Gothic" panose="020B0600070205080204" pitchFamily="50" charset="-128"/>
                <a:ea typeface="MS UI Gothic" panose="020B0600070205080204" pitchFamily="50" charset="-128"/>
              </a:rPr>
              <a:t>DX</a:t>
            </a:r>
            <a:r>
              <a:rPr lang="ja-JP" altLang="en-US" sz="2000" b="1" dirty="0">
                <a:latin typeface="MS UI Gothic" panose="020B0600070205080204" pitchFamily="50" charset="-128"/>
                <a:ea typeface="MS UI Gothic" panose="020B0600070205080204" pitchFamily="50" charset="-128"/>
              </a:rPr>
              <a:t>の取り組み状況別）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526917061"/>
              </p:ext>
            </p:extLst>
          </p:nvPr>
        </p:nvGraphicFramePr>
        <p:xfrm>
          <a:off x="799704" y="1230710"/>
          <a:ext cx="11112532" cy="57631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05221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707886"/>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Q22.</a:t>
            </a:r>
            <a:r>
              <a:rPr lang="ja-JP" altLang="en-US" sz="2000" b="1" dirty="0">
                <a:latin typeface="MS UI Gothic" panose="020B0600070205080204" pitchFamily="50" charset="-128"/>
                <a:ea typeface="MS UI Gothic" panose="020B0600070205080204" pitchFamily="50" charset="-128"/>
              </a:rPr>
              <a:t>事業推進等に関わるハードウェア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自社が強みとしているハードウェア</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a:t>
            </a:r>
            <a:r>
              <a:rPr lang="en-US" altLang="ja-JP" sz="2000" b="1" dirty="0">
                <a:latin typeface="MS UI Gothic" panose="020B0600070205080204" pitchFamily="50" charset="-128"/>
                <a:ea typeface="MS UI Gothic" panose="020B0600070205080204" pitchFamily="50" charset="-128"/>
              </a:rPr>
              <a:t> DX</a:t>
            </a:r>
            <a:r>
              <a:rPr lang="ja-JP" altLang="en-US" sz="2000" b="1" dirty="0">
                <a:latin typeface="MS UI Gothic" panose="020B0600070205080204" pitchFamily="50" charset="-128"/>
                <a:ea typeface="MS UI Gothic" panose="020B0600070205080204" pitchFamily="50" charset="-128"/>
              </a:rPr>
              <a:t>の取り組み状況別）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a:p>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3553615309"/>
              </p:ext>
            </p:extLst>
          </p:nvPr>
        </p:nvGraphicFramePr>
        <p:xfrm>
          <a:off x="799704" y="1169863"/>
          <a:ext cx="11112532" cy="58239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643867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Q22.</a:t>
            </a:r>
            <a:r>
              <a:rPr lang="ja-JP" altLang="en-US" sz="2000" b="1" dirty="0">
                <a:latin typeface="MS UI Gothic" panose="020B0600070205080204" pitchFamily="50" charset="-128"/>
                <a:ea typeface="MS UI Gothic" panose="020B0600070205080204" pitchFamily="50" charset="-128"/>
              </a:rPr>
              <a:t>事業推進等に関わるハードウェア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将来強化／採用したいハードウェア</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a:t>
            </a:r>
            <a:r>
              <a:rPr lang="en-US" altLang="ja-JP" sz="2000" b="1" dirty="0">
                <a:latin typeface="MS UI Gothic" panose="020B0600070205080204" pitchFamily="50" charset="-128"/>
                <a:ea typeface="MS UI Gothic" panose="020B0600070205080204" pitchFamily="50" charset="-128"/>
              </a:rPr>
              <a:t> DX</a:t>
            </a:r>
            <a:r>
              <a:rPr lang="ja-JP" altLang="en-US" sz="2000" b="1" dirty="0">
                <a:latin typeface="MS UI Gothic" panose="020B0600070205080204" pitchFamily="50" charset="-128"/>
                <a:ea typeface="MS UI Gothic" panose="020B0600070205080204" pitchFamily="50" charset="-128"/>
              </a:rPr>
              <a:t>の取り組み状況別）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4145972871"/>
              </p:ext>
            </p:extLst>
          </p:nvPr>
        </p:nvGraphicFramePr>
        <p:xfrm>
          <a:off x="799704" y="1241872"/>
          <a:ext cx="11112532" cy="5751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332431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1591792" y="2970064"/>
            <a:ext cx="9937104" cy="720080"/>
          </a:xfrm>
          <a:prstGeom prst="rect">
            <a:avLst/>
          </a:prstGeom>
        </p:spPr>
        <p:txBody>
          <a:bodyPr anchor="b" anchorCtr="0"/>
          <a:lstStyle>
            <a:lvl1pPr marL="361319" indent="-361319" algn="l" rtl="0" eaLnBrk="1" fontAlgn="base" hangingPunct="1">
              <a:spcBef>
                <a:spcPct val="20000"/>
              </a:spcBef>
              <a:spcAft>
                <a:spcPct val="0"/>
              </a:spcAft>
              <a:buClr>
                <a:srgbClr val="000066"/>
              </a:buClr>
              <a:buFont typeface="Wingdings" pitchFamily="2" charset="2"/>
              <a:buChar char="s"/>
              <a:defRPr kumimoji="1" sz="3372">
                <a:solidFill>
                  <a:srgbClr val="000066"/>
                </a:solidFill>
                <a:latin typeface="IPA Pゴシック" panose="020B0500000000000000" pitchFamily="50" charset="-128"/>
                <a:ea typeface="IPA Pゴシック" panose="020B0500000000000000" pitchFamily="50" charset="-128"/>
                <a:cs typeface="+mn-cs"/>
              </a:defRPr>
            </a:lvl1pPr>
            <a:lvl2pPr marL="782858" indent="-301099" algn="l" rtl="0" eaLnBrk="1" fontAlgn="base" hangingPunct="1">
              <a:spcBef>
                <a:spcPct val="20000"/>
              </a:spcBef>
              <a:spcAft>
                <a:spcPct val="0"/>
              </a:spcAft>
              <a:buClr>
                <a:srgbClr val="FF0000"/>
              </a:buClr>
              <a:buFont typeface="Arial" charset="0"/>
              <a:buChar char="•"/>
              <a:defRPr kumimoji="1" sz="2950">
                <a:solidFill>
                  <a:schemeClr val="tx1"/>
                </a:solidFill>
                <a:latin typeface="IPA Pゴシック" panose="020B0500000000000000" pitchFamily="50" charset="-128"/>
                <a:ea typeface="IPA Pゴシック" panose="020B0500000000000000" pitchFamily="50" charset="-128"/>
              </a:defRPr>
            </a:lvl2pPr>
            <a:lvl3pPr marL="1204395" indent="-240879" algn="l" rtl="0" eaLnBrk="1" fontAlgn="base" hangingPunct="1">
              <a:spcBef>
                <a:spcPct val="20000"/>
              </a:spcBef>
              <a:spcAft>
                <a:spcPct val="0"/>
              </a:spcAft>
              <a:buClr>
                <a:srgbClr val="000066"/>
              </a:buClr>
              <a:buFont typeface="Arial" charset="0"/>
              <a:buChar char="•"/>
              <a:defRPr kumimoji="1" sz="2529">
                <a:solidFill>
                  <a:schemeClr val="tx1"/>
                </a:solidFill>
                <a:latin typeface="IPA Pゴシック" panose="020B0500000000000000" pitchFamily="50" charset="-128"/>
                <a:ea typeface="IPA Pゴシック" panose="020B0500000000000000" pitchFamily="50" charset="-128"/>
              </a:defRPr>
            </a:lvl3pPr>
            <a:lvl4pPr marL="1686154" indent="-240879" algn="l" rtl="0" eaLnBrk="1" fontAlgn="base" hangingPunct="1">
              <a:spcBef>
                <a:spcPct val="20000"/>
              </a:spcBef>
              <a:spcAft>
                <a:spcPct val="0"/>
              </a:spcAft>
              <a:buClr>
                <a:srgbClr val="FF0000"/>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4pPr>
            <a:lvl5pPr marL="2167912" indent="-240879" algn="l" rtl="0" eaLnBrk="1" fontAlgn="base" hangingPunct="1">
              <a:spcBef>
                <a:spcPct val="20000"/>
              </a:spcBef>
              <a:spcAft>
                <a:spcPct val="0"/>
              </a:spcAft>
              <a:buClr>
                <a:srgbClr val="000066"/>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5pPr>
            <a:lvl6pPr marL="2649670"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6pPr>
            <a:lvl7pPr marL="3131429"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7pPr>
            <a:lvl8pPr marL="3613187"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8pPr>
            <a:lvl9pPr marL="4094945"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9pPr>
          </a:lstStyle>
          <a:p>
            <a:pPr marL="0" indent="0" defTabSz="914400">
              <a:lnSpc>
                <a:spcPts val="3000"/>
              </a:lnSpc>
              <a:spcBef>
                <a:spcPts val="0"/>
              </a:spcBef>
              <a:buNone/>
            </a:pPr>
            <a:r>
              <a:rPr lang="ja-JP" altLang="en-US" sz="3600" kern="0" dirty="0">
                <a:solidFill>
                  <a:schemeClr val="tx1"/>
                </a:solidFill>
                <a:latin typeface="+mn-ea"/>
                <a:ea typeface="+mn-ea"/>
              </a:rPr>
              <a:t>５．人材に関する取り組み</a:t>
            </a:r>
            <a:endParaRPr lang="en-US" altLang="ja-JP" sz="3600" kern="0" dirty="0">
              <a:solidFill>
                <a:schemeClr val="tx1"/>
              </a:solidFill>
              <a:latin typeface="+mn-ea"/>
              <a:ea typeface="+mn-ea"/>
            </a:endParaRPr>
          </a:p>
        </p:txBody>
      </p:sp>
    </p:spTree>
    <p:extLst>
      <p:ext uri="{BB962C8B-B14F-4D97-AF65-F5344CB8AC3E}">
        <p14:creationId xmlns:p14="http://schemas.microsoft.com/office/powerpoint/2010/main" val="3665531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Q2-A. </a:t>
            </a:r>
            <a:r>
              <a:rPr lang="ja-JP" altLang="en-US" sz="2000" b="1" dirty="0">
                <a:latin typeface="MS UI Gothic" panose="020B0600070205080204" pitchFamily="50" charset="-128"/>
                <a:ea typeface="MS UI Gothic" panose="020B0600070205080204" pitchFamily="50" charset="-128"/>
              </a:rPr>
              <a:t>従業員数 （位置づけ別）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7" name="グラフ 6">
            <a:extLst>
              <a:ext uri="{FF2B5EF4-FFF2-40B4-BE49-F238E27FC236}">
                <a16:creationId xmlns:a16="http://schemas.microsoft.com/office/drawing/2014/main" id="{00000000-0008-0000-0300-000004000000}"/>
              </a:ext>
            </a:extLst>
          </p:cNvPr>
          <p:cNvGraphicFramePr>
            <a:graphicFrameLocks noChangeAspect="1"/>
          </p:cNvGraphicFramePr>
          <p:nvPr>
            <p:extLst>
              <p:ext uri="{D42A27DB-BD31-4B8C-83A1-F6EECF244321}">
                <p14:modId xmlns:p14="http://schemas.microsoft.com/office/powerpoint/2010/main" val="1468705582"/>
              </p:ext>
            </p:extLst>
          </p:nvPr>
        </p:nvGraphicFramePr>
        <p:xfrm>
          <a:off x="588577" y="1416012"/>
          <a:ext cx="9937106" cy="55778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713914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Q23. </a:t>
            </a:r>
            <a:r>
              <a:rPr lang="ja-JP" altLang="en-US" sz="2000" b="1" dirty="0">
                <a:latin typeface="MS UI Gothic" panose="020B0600070205080204" pitchFamily="50" charset="-128"/>
                <a:ea typeface="MS UI Gothic" panose="020B0600070205080204" pitchFamily="50" charset="-128"/>
              </a:rPr>
              <a:t>確保・強化したい人材</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7" name="テキスト ボックス 6"/>
          <p:cNvSpPr txBox="1"/>
          <p:nvPr/>
        </p:nvSpPr>
        <p:spPr>
          <a:xfrm>
            <a:off x="3096726" y="1170444"/>
            <a:ext cx="6732748" cy="307777"/>
          </a:xfrm>
          <a:prstGeom prst="rect">
            <a:avLst/>
          </a:prstGeom>
          <a:noFill/>
        </p:spPr>
        <p:txBody>
          <a:bodyPr wrap="square" rtlCol="0">
            <a:spAutoFit/>
          </a:bodyPr>
          <a:lstStyle/>
          <a:p>
            <a:pPr marL="180000" algn="ctr"/>
            <a:r>
              <a:rPr lang="ja-JP" altLang="en-US" sz="1400" b="1" dirty="0">
                <a:latin typeface="MS UI Gothic" panose="020B0600070205080204" pitchFamily="50" charset="-128"/>
                <a:ea typeface="MS UI Gothic" panose="020B0600070205080204" pitchFamily="50" charset="-128"/>
              </a:rPr>
              <a:t>確保・強化したい人材</a:t>
            </a:r>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N=1059</a:t>
            </a:r>
            <a:r>
              <a:rPr lang="ja-JP" altLang="en-US" sz="1400" b="1" dirty="0">
                <a:latin typeface="MS UI Gothic" panose="020B0600070205080204" pitchFamily="50" charset="-128"/>
                <a:ea typeface="MS UI Gothic" panose="020B0600070205080204" pitchFamily="50" charset="-128"/>
              </a:rPr>
              <a:t>）</a:t>
            </a:r>
          </a:p>
        </p:txBody>
      </p:sp>
      <p:graphicFrame>
        <p:nvGraphicFramePr>
          <p:cNvPr id="6" name="Chart 14">
            <a:extLst>
              <a:ext uri="{FF2B5EF4-FFF2-40B4-BE49-F238E27FC236}">
                <a16:creationId xmlns:a16="http://schemas.microsoft.com/office/drawing/2014/main" id="{00000000-0008-0000-0600-000028000000}"/>
              </a:ext>
            </a:extLst>
          </p:cNvPr>
          <p:cNvGraphicFramePr>
            <a:graphicFrameLocks noChangeAspect="1"/>
          </p:cNvGraphicFramePr>
          <p:nvPr>
            <p:extLst>
              <p:ext uri="{D42A27DB-BD31-4B8C-83A1-F6EECF244321}">
                <p14:modId xmlns:p14="http://schemas.microsoft.com/office/powerpoint/2010/main" val="333984817"/>
              </p:ext>
            </p:extLst>
          </p:nvPr>
        </p:nvGraphicFramePr>
        <p:xfrm>
          <a:off x="799704" y="1525600"/>
          <a:ext cx="11112532" cy="5468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60759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Q23. </a:t>
            </a:r>
            <a:r>
              <a:rPr lang="ja-JP" altLang="en-US" sz="2000" b="1" dirty="0">
                <a:latin typeface="MS UI Gothic" panose="020B0600070205080204" pitchFamily="50" charset="-128"/>
                <a:ea typeface="MS UI Gothic" panose="020B0600070205080204" pitchFamily="50" charset="-128"/>
              </a:rPr>
              <a:t>確保・強化したい人材 （位置づけ別）</a:t>
            </a:r>
            <a:r>
              <a:rPr lang="en-US" altLang="ja-JP" sz="2000" b="1" dirty="0">
                <a:latin typeface="MS UI Gothic" panose="020B0600070205080204" pitchFamily="50" charset="-128"/>
                <a:ea typeface="MS UI Gothic" panose="020B0600070205080204" pitchFamily="50" charset="-128"/>
              </a:rPr>
              <a:t>-1</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p>
        </p:txBody>
      </p:sp>
      <p:graphicFrame>
        <p:nvGraphicFramePr>
          <p:cNvPr id="6" name="グラフ 5">
            <a:extLst>
              <a:ext uri="{FF2B5EF4-FFF2-40B4-BE49-F238E27FC236}">
                <a16:creationId xmlns:a16="http://schemas.microsoft.com/office/drawing/2014/main" id="{00000000-0008-0000-2500-000002000000}"/>
              </a:ext>
            </a:extLst>
          </p:cNvPr>
          <p:cNvGraphicFramePr>
            <a:graphicFrameLocks/>
          </p:cNvGraphicFramePr>
          <p:nvPr>
            <p:extLst>
              <p:ext uri="{D42A27DB-BD31-4B8C-83A1-F6EECF244321}">
                <p14:modId xmlns:p14="http://schemas.microsoft.com/office/powerpoint/2010/main" val="1391175708"/>
              </p:ext>
            </p:extLst>
          </p:nvPr>
        </p:nvGraphicFramePr>
        <p:xfrm>
          <a:off x="799704" y="1288639"/>
          <a:ext cx="11112532" cy="57051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205065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Q23. </a:t>
            </a:r>
            <a:r>
              <a:rPr lang="ja-JP" altLang="en-US" sz="2000" b="1" dirty="0">
                <a:latin typeface="MS UI Gothic" panose="020B0600070205080204" pitchFamily="50" charset="-128"/>
                <a:ea typeface="MS UI Gothic" panose="020B0600070205080204" pitchFamily="50" charset="-128"/>
              </a:rPr>
              <a:t>確保・強化したい人材 （位置づけ別）</a:t>
            </a:r>
            <a:r>
              <a:rPr lang="en-US" altLang="ja-JP" sz="2000" b="1" dirty="0">
                <a:latin typeface="MS UI Gothic" panose="020B0600070205080204" pitchFamily="50" charset="-128"/>
                <a:ea typeface="MS UI Gothic" panose="020B0600070205080204" pitchFamily="50" charset="-128"/>
              </a:rPr>
              <a:t>-2</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p>
        </p:txBody>
      </p:sp>
      <p:graphicFrame>
        <p:nvGraphicFramePr>
          <p:cNvPr id="6" name="グラフ 5">
            <a:extLst>
              <a:ext uri="{FF2B5EF4-FFF2-40B4-BE49-F238E27FC236}">
                <a16:creationId xmlns:a16="http://schemas.microsoft.com/office/drawing/2014/main" id="{00000000-0008-0000-2500-000003000000}"/>
              </a:ext>
            </a:extLst>
          </p:cNvPr>
          <p:cNvGraphicFramePr>
            <a:graphicFrameLocks/>
          </p:cNvGraphicFramePr>
          <p:nvPr>
            <p:extLst>
              <p:ext uri="{D42A27DB-BD31-4B8C-83A1-F6EECF244321}">
                <p14:modId xmlns:p14="http://schemas.microsoft.com/office/powerpoint/2010/main" val="431224404"/>
              </p:ext>
            </p:extLst>
          </p:nvPr>
        </p:nvGraphicFramePr>
        <p:xfrm>
          <a:off x="799704" y="1290783"/>
          <a:ext cx="11112532" cy="5703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402711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Q23. </a:t>
            </a:r>
            <a:r>
              <a:rPr lang="ja-JP" altLang="en-US" sz="2000" b="1" dirty="0">
                <a:latin typeface="MS UI Gothic" panose="020B0600070205080204" pitchFamily="50" charset="-128"/>
                <a:ea typeface="MS UI Gothic" panose="020B0600070205080204" pitchFamily="50" charset="-128"/>
              </a:rPr>
              <a:t>確保・強化したい人材 （位置づけ別）</a:t>
            </a:r>
            <a:r>
              <a:rPr lang="en-US" altLang="ja-JP" sz="2000" b="1" dirty="0">
                <a:latin typeface="MS UI Gothic" panose="020B0600070205080204" pitchFamily="50" charset="-128"/>
                <a:ea typeface="MS UI Gothic" panose="020B0600070205080204" pitchFamily="50" charset="-128"/>
              </a:rPr>
              <a:t>-3</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p>
        </p:txBody>
      </p:sp>
      <p:graphicFrame>
        <p:nvGraphicFramePr>
          <p:cNvPr id="6" name="グラフ 5">
            <a:extLst>
              <a:ext uri="{FF2B5EF4-FFF2-40B4-BE49-F238E27FC236}">
                <a16:creationId xmlns:a16="http://schemas.microsoft.com/office/drawing/2014/main" id="{00000000-0008-0000-2500-000004000000}"/>
              </a:ext>
            </a:extLst>
          </p:cNvPr>
          <p:cNvGraphicFramePr>
            <a:graphicFrameLocks/>
          </p:cNvGraphicFramePr>
          <p:nvPr>
            <p:extLst>
              <p:ext uri="{D42A27DB-BD31-4B8C-83A1-F6EECF244321}">
                <p14:modId xmlns:p14="http://schemas.microsoft.com/office/powerpoint/2010/main" val="1133970565"/>
              </p:ext>
            </p:extLst>
          </p:nvPr>
        </p:nvGraphicFramePr>
        <p:xfrm>
          <a:off x="799703" y="1296735"/>
          <a:ext cx="11228351" cy="56970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296030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Q23. </a:t>
            </a:r>
            <a:r>
              <a:rPr lang="ja-JP" altLang="en-US" sz="2000" b="1" dirty="0">
                <a:latin typeface="MS UI Gothic" panose="020B0600070205080204" pitchFamily="50" charset="-128"/>
                <a:ea typeface="MS UI Gothic" panose="020B0600070205080204" pitchFamily="50" charset="-128"/>
              </a:rPr>
              <a:t>確保・強化したい人材 （位置づけ別）</a:t>
            </a:r>
            <a:r>
              <a:rPr lang="en-US" altLang="ja-JP" sz="2000" b="1" dirty="0">
                <a:latin typeface="MS UI Gothic" panose="020B0600070205080204" pitchFamily="50" charset="-128"/>
                <a:ea typeface="MS UI Gothic" panose="020B0600070205080204" pitchFamily="50" charset="-128"/>
              </a:rPr>
              <a:t>-4</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graphicFrame>
        <p:nvGraphicFramePr>
          <p:cNvPr id="6" name="グラフ 5">
            <a:extLst>
              <a:ext uri="{FF2B5EF4-FFF2-40B4-BE49-F238E27FC236}">
                <a16:creationId xmlns:a16="http://schemas.microsoft.com/office/drawing/2014/main" id="{00000000-0008-0000-2500-000005000000}"/>
              </a:ext>
            </a:extLst>
          </p:cNvPr>
          <p:cNvGraphicFramePr>
            <a:graphicFrameLocks/>
          </p:cNvGraphicFramePr>
          <p:nvPr>
            <p:extLst>
              <p:ext uri="{D42A27DB-BD31-4B8C-83A1-F6EECF244321}">
                <p14:modId xmlns:p14="http://schemas.microsoft.com/office/powerpoint/2010/main" val="2559317702"/>
              </p:ext>
            </p:extLst>
          </p:nvPr>
        </p:nvGraphicFramePr>
        <p:xfrm>
          <a:off x="799704" y="1290783"/>
          <a:ext cx="11228351" cy="5703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789124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Q24. </a:t>
            </a:r>
            <a:r>
              <a:rPr lang="ja-JP" altLang="en-US" sz="2000" b="1" dirty="0">
                <a:latin typeface="MS UI Gothic" panose="020B0600070205080204" pitchFamily="50" charset="-128"/>
                <a:ea typeface="MS UI Gothic" panose="020B0600070205080204" pitchFamily="50" charset="-128"/>
              </a:rPr>
              <a:t>人材の確保・強化においての取り組み</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7" name="テキスト ボックス 6"/>
          <p:cNvSpPr txBox="1"/>
          <p:nvPr/>
        </p:nvSpPr>
        <p:spPr>
          <a:xfrm>
            <a:off x="3096726" y="1170444"/>
            <a:ext cx="6732748" cy="307777"/>
          </a:xfrm>
          <a:prstGeom prst="rect">
            <a:avLst/>
          </a:prstGeom>
          <a:noFill/>
        </p:spPr>
        <p:txBody>
          <a:bodyPr wrap="square" rtlCol="0">
            <a:spAutoFit/>
          </a:bodyPr>
          <a:lstStyle/>
          <a:p>
            <a:pPr marL="180000" algn="ctr"/>
            <a:r>
              <a:rPr lang="ja-JP" altLang="en-US" sz="1400" b="1" dirty="0">
                <a:latin typeface="MS UI Gothic" panose="020B0600070205080204" pitchFamily="50" charset="-128"/>
                <a:ea typeface="MS UI Gothic" panose="020B0600070205080204" pitchFamily="50" charset="-128"/>
              </a:rPr>
              <a:t>人材の確保・強化においての取り組み （</a:t>
            </a:r>
            <a:r>
              <a:rPr lang="en-US" altLang="ja-JP" sz="1400" b="1" dirty="0">
                <a:latin typeface="MS UI Gothic" panose="020B0600070205080204" pitchFamily="50" charset="-128"/>
                <a:ea typeface="MS UI Gothic" panose="020B0600070205080204" pitchFamily="50" charset="-128"/>
              </a:rPr>
              <a:t>N=1062</a:t>
            </a:r>
            <a:r>
              <a:rPr lang="ja-JP" altLang="en-US" sz="1400" b="1" dirty="0">
                <a:latin typeface="MS UI Gothic" panose="020B0600070205080204" pitchFamily="50" charset="-128"/>
                <a:ea typeface="MS UI Gothic" panose="020B0600070205080204" pitchFamily="50" charset="-128"/>
              </a:rPr>
              <a:t>）</a:t>
            </a:r>
          </a:p>
        </p:txBody>
      </p:sp>
      <p:graphicFrame>
        <p:nvGraphicFramePr>
          <p:cNvPr id="6" name="Chart 14">
            <a:extLst>
              <a:ext uri="{FF2B5EF4-FFF2-40B4-BE49-F238E27FC236}">
                <a16:creationId xmlns:a16="http://schemas.microsoft.com/office/drawing/2014/main" id="{00000000-0008-0000-0600-000028000000}"/>
              </a:ext>
            </a:extLst>
          </p:cNvPr>
          <p:cNvGraphicFramePr>
            <a:graphicFrameLocks noChangeAspect="1"/>
          </p:cNvGraphicFramePr>
          <p:nvPr>
            <p:extLst>
              <p:ext uri="{D42A27DB-BD31-4B8C-83A1-F6EECF244321}">
                <p14:modId xmlns:p14="http://schemas.microsoft.com/office/powerpoint/2010/main" val="2193564053"/>
              </p:ext>
            </p:extLst>
          </p:nvPr>
        </p:nvGraphicFramePr>
        <p:xfrm>
          <a:off x="799704" y="1600339"/>
          <a:ext cx="11112532" cy="5393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547651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Q24. </a:t>
            </a:r>
            <a:r>
              <a:rPr lang="ja-JP" altLang="en-US" sz="2000" b="1" dirty="0">
                <a:latin typeface="MS UI Gothic" panose="020B0600070205080204" pitchFamily="50" charset="-128"/>
                <a:ea typeface="MS UI Gothic" panose="020B0600070205080204" pitchFamily="50" charset="-128"/>
              </a:rPr>
              <a:t>人材の確保・強化においての取り組み （位置づけ別）</a:t>
            </a:r>
            <a:r>
              <a:rPr lang="en-US" altLang="ja-JP" sz="2000" b="1" dirty="0">
                <a:latin typeface="MS UI Gothic" panose="020B0600070205080204" pitchFamily="50" charset="-128"/>
                <a:ea typeface="MS UI Gothic" panose="020B0600070205080204" pitchFamily="50" charset="-128"/>
              </a:rPr>
              <a:t>-1</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p>
        </p:txBody>
      </p:sp>
      <p:graphicFrame>
        <p:nvGraphicFramePr>
          <p:cNvPr id="6" name="グラフ 5">
            <a:extLst>
              <a:ext uri="{FF2B5EF4-FFF2-40B4-BE49-F238E27FC236}">
                <a16:creationId xmlns:a16="http://schemas.microsoft.com/office/drawing/2014/main" id="{00000000-0008-0000-2600-000002000000}"/>
              </a:ext>
            </a:extLst>
          </p:cNvPr>
          <p:cNvGraphicFramePr>
            <a:graphicFrameLocks/>
          </p:cNvGraphicFramePr>
          <p:nvPr>
            <p:extLst>
              <p:ext uri="{D42A27DB-BD31-4B8C-83A1-F6EECF244321}">
                <p14:modId xmlns:p14="http://schemas.microsoft.com/office/powerpoint/2010/main" val="4063050731"/>
              </p:ext>
            </p:extLst>
          </p:nvPr>
        </p:nvGraphicFramePr>
        <p:xfrm>
          <a:off x="799704" y="1268278"/>
          <a:ext cx="11112532" cy="5725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050722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Q24. </a:t>
            </a:r>
            <a:r>
              <a:rPr lang="ja-JP" altLang="en-US" sz="2000" b="1" dirty="0">
                <a:latin typeface="MS UI Gothic" panose="020B0600070205080204" pitchFamily="50" charset="-128"/>
                <a:ea typeface="MS UI Gothic" panose="020B0600070205080204" pitchFamily="50" charset="-128"/>
              </a:rPr>
              <a:t>人材の確保・強化においての取り組み （位置づけ別）</a:t>
            </a:r>
            <a:r>
              <a:rPr lang="en-US" altLang="ja-JP" sz="2000" b="1" dirty="0">
                <a:latin typeface="MS UI Gothic" panose="020B0600070205080204" pitchFamily="50" charset="-128"/>
                <a:ea typeface="MS UI Gothic" panose="020B0600070205080204" pitchFamily="50" charset="-128"/>
              </a:rPr>
              <a:t>-2</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p>
        </p:txBody>
      </p:sp>
      <p:graphicFrame>
        <p:nvGraphicFramePr>
          <p:cNvPr id="6" name="グラフ 5">
            <a:extLst>
              <a:ext uri="{FF2B5EF4-FFF2-40B4-BE49-F238E27FC236}">
                <a16:creationId xmlns:a16="http://schemas.microsoft.com/office/drawing/2014/main" id="{00000000-0008-0000-2600-000003000000}"/>
              </a:ext>
            </a:extLst>
          </p:cNvPr>
          <p:cNvGraphicFramePr>
            <a:graphicFrameLocks/>
          </p:cNvGraphicFramePr>
          <p:nvPr>
            <p:extLst>
              <p:ext uri="{D42A27DB-BD31-4B8C-83A1-F6EECF244321}">
                <p14:modId xmlns:p14="http://schemas.microsoft.com/office/powerpoint/2010/main" val="923560569"/>
              </p:ext>
            </p:extLst>
          </p:nvPr>
        </p:nvGraphicFramePr>
        <p:xfrm>
          <a:off x="799704" y="1236817"/>
          <a:ext cx="11112532" cy="5757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71406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Q24. </a:t>
            </a:r>
            <a:r>
              <a:rPr lang="ja-JP" altLang="en-US" sz="2000" b="1" dirty="0">
                <a:latin typeface="MS UI Gothic" panose="020B0600070205080204" pitchFamily="50" charset="-128"/>
                <a:ea typeface="MS UI Gothic" panose="020B0600070205080204" pitchFamily="50" charset="-128"/>
              </a:rPr>
              <a:t>人材の確保・強化においての取り組み （位置づけ別）</a:t>
            </a:r>
            <a:r>
              <a:rPr lang="en-US" altLang="ja-JP" sz="2000" b="1" dirty="0">
                <a:latin typeface="MS UI Gothic" panose="020B0600070205080204" pitchFamily="50" charset="-128"/>
                <a:ea typeface="MS UI Gothic" panose="020B0600070205080204" pitchFamily="50" charset="-128"/>
              </a:rPr>
              <a:t>-3</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p>
        </p:txBody>
      </p:sp>
      <p:graphicFrame>
        <p:nvGraphicFramePr>
          <p:cNvPr id="6" name="グラフ 5">
            <a:extLst>
              <a:ext uri="{FF2B5EF4-FFF2-40B4-BE49-F238E27FC236}">
                <a16:creationId xmlns:a16="http://schemas.microsoft.com/office/drawing/2014/main" id="{00000000-0008-0000-2600-000004000000}"/>
              </a:ext>
            </a:extLst>
          </p:cNvPr>
          <p:cNvGraphicFramePr>
            <a:graphicFrameLocks/>
          </p:cNvGraphicFramePr>
          <p:nvPr>
            <p:extLst>
              <p:ext uri="{D42A27DB-BD31-4B8C-83A1-F6EECF244321}">
                <p14:modId xmlns:p14="http://schemas.microsoft.com/office/powerpoint/2010/main" val="2451483305"/>
              </p:ext>
            </p:extLst>
          </p:nvPr>
        </p:nvGraphicFramePr>
        <p:xfrm>
          <a:off x="799704" y="1242771"/>
          <a:ext cx="11112532" cy="5751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923970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Q24. </a:t>
            </a:r>
            <a:r>
              <a:rPr lang="ja-JP" altLang="en-US" sz="2000" b="1" dirty="0">
                <a:latin typeface="MS UI Gothic" panose="020B0600070205080204" pitchFamily="50" charset="-128"/>
                <a:ea typeface="MS UI Gothic" panose="020B0600070205080204" pitchFamily="50" charset="-128"/>
              </a:rPr>
              <a:t>人材の確保・強化においての取り組み （位置づけ別）</a:t>
            </a:r>
            <a:r>
              <a:rPr lang="en-US" altLang="ja-JP" sz="2000" b="1" dirty="0">
                <a:latin typeface="MS UI Gothic" panose="020B0600070205080204" pitchFamily="50" charset="-128"/>
                <a:ea typeface="MS UI Gothic" panose="020B0600070205080204" pitchFamily="50" charset="-128"/>
              </a:rPr>
              <a:t>-4</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graphicFrame>
        <p:nvGraphicFramePr>
          <p:cNvPr id="6" name="グラフ 5">
            <a:extLst>
              <a:ext uri="{FF2B5EF4-FFF2-40B4-BE49-F238E27FC236}">
                <a16:creationId xmlns:a16="http://schemas.microsoft.com/office/drawing/2014/main" id="{00000000-0008-0000-2600-000005000000}"/>
              </a:ext>
            </a:extLst>
          </p:cNvPr>
          <p:cNvGraphicFramePr>
            <a:graphicFrameLocks/>
          </p:cNvGraphicFramePr>
          <p:nvPr>
            <p:extLst>
              <p:ext uri="{D42A27DB-BD31-4B8C-83A1-F6EECF244321}">
                <p14:modId xmlns:p14="http://schemas.microsoft.com/office/powerpoint/2010/main" val="4003309202"/>
              </p:ext>
            </p:extLst>
          </p:nvPr>
        </p:nvGraphicFramePr>
        <p:xfrm>
          <a:off x="799704" y="1236817"/>
          <a:ext cx="11112532" cy="5757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958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12F9575-40F6-4E20-BB06-E333857FEE8F}"/>
              </a:ext>
            </a:extLst>
          </p:cNvPr>
          <p:cNvSpPr txBox="1"/>
          <p:nvPr/>
        </p:nvSpPr>
        <p:spPr>
          <a:xfrm>
            <a:off x="2275868" y="751840"/>
            <a:ext cx="8568952" cy="259686"/>
          </a:xfrm>
          <a:prstGeom prst="rect">
            <a:avLst/>
          </a:prstGeom>
          <a:noFill/>
        </p:spPr>
        <p:txBody>
          <a:bodyPr vert="horz" wrap="square" lIns="0" tIns="13335" rIns="0" bIns="0" rtlCol="0">
            <a:spAutoFit/>
          </a:bodyPr>
          <a:lstStyle/>
          <a:p>
            <a:pPr marL="12699">
              <a:spcBef>
                <a:spcPts val="105"/>
              </a:spcBef>
            </a:pPr>
            <a:r>
              <a:rPr lang="ja-JP" altLang="en-US" sz="1600" dirty="0">
                <a:latin typeface="+mn-ea"/>
                <a:cs typeface="Microsoft JhengHei"/>
              </a:rPr>
              <a:t>改版履歴</a:t>
            </a:r>
            <a:endParaRPr sz="1000" dirty="0">
              <a:solidFill>
                <a:srgbClr val="FF0000"/>
              </a:solidFill>
              <a:latin typeface="+mn-ea"/>
              <a:cs typeface="Microsoft JhengHei"/>
            </a:endParaRPr>
          </a:p>
        </p:txBody>
      </p:sp>
      <p:graphicFrame>
        <p:nvGraphicFramePr>
          <p:cNvPr id="3" name="表 3">
            <a:extLst>
              <a:ext uri="{FF2B5EF4-FFF2-40B4-BE49-F238E27FC236}">
                <a16:creationId xmlns:a16="http://schemas.microsoft.com/office/drawing/2014/main" id="{14941FEB-0287-46BD-A118-C00ED67E54B0}"/>
              </a:ext>
            </a:extLst>
          </p:cNvPr>
          <p:cNvGraphicFramePr>
            <a:graphicFrameLocks noGrp="1"/>
          </p:cNvGraphicFramePr>
          <p:nvPr>
            <p:extLst>
              <p:ext uri="{D42A27DB-BD31-4B8C-83A1-F6EECF244321}">
                <p14:modId xmlns:p14="http://schemas.microsoft.com/office/powerpoint/2010/main" val="942568711"/>
              </p:ext>
            </p:extLst>
          </p:nvPr>
        </p:nvGraphicFramePr>
        <p:xfrm>
          <a:off x="1843820" y="1457896"/>
          <a:ext cx="9433048" cy="2016224"/>
        </p:xfrm>
        <a:graphic>
          <a:graphicData uri="http://schemas.openxmlformats.org/drawingml/2006/table">
            <a:tbl>
              <a:tblPr firstRow="1" bandRow="1">
                <a:tableStyleId>{5940675A-B579-460E-94D1-54222C63F5DA}</a:tableStyleId>
              </a:tblPr>
              <a:tblGrid>
                <a:gridCol w="1096866">
                  <a:extLst>
                    <a:ext uri="{9D8B030D-6E8A-4147-A177-3AD203B41FA5}">
                      <a16:colId xmlns:a16="http://schemas.microsoft.com/office/drawing/2014/main" val="3330151627"/>
                    </a:ext>
                  </a:extLst>
                </a:gridCol>
                <a:gridCol w="8336182">
                  <a:extLst>
                    <a:ext uri="{9D8B030D-6E8A-4147-A177-3AD203B41FA5}">
                      <a16:colId xmlns:a16="http://schemas.microsoft.com/office/drawing/2014/main" val="2606041889"/>
                    </a:ext>
                  </a:extLst>
                </a:gridCol>
              </a:tblGrid>
              <a:tr h="423812">
                <a:tc>
                  <a:txBody>
                    <a:bodyPr/>
                    <a:lstStyle/>
                    <a:p>
                      <a:pPr algn="ctr"/>
                      <a:r>
                        <a:rPr kumimoji="1" lang="ja-JP" altLang="en-US" sz="1400" dirty="0"/>
                        <a:t>改版年月日</a:t>
                      </a:r>
                    </a:p>
                  </a:txBody>
                  <a:tcPr/>
                </a:tc>
                <a:tc>
                  <a:txBody>
                    <a:bodyPr/>
                    <a:lstStyle/>
                    <a:p>
                      <a:pPr algn="ctr"/>
                      <a:r>
                        <a:rPr kumimoji="1" lang="ja-JP" altLang="en-US" sz="1400" dirty="0"/>
                        <a:t>改版内容</a:t>
                      </a:r>
                    </a:p>
                  </a:txBody>
                  <a:tcPr/>
                </a:tc>
                <a:extLst>
                  <a:ext uri="{0D108BD9-81ED-4DB2-BD59-A6C34878D82A}">
                    <a16:rowId xmlns:a16="http://schemas.microsoft.com/office/drawing/2014/main" val="3224171536"/>
                  </a:ext>
                </a:extLst>
              </a:tr>
              <a:tr h="527903">
                <a:tc>
                  <a:txBody>
                    <a:bodyPr/>
                    <a:lstStyle/>
                    <a:p>
                      <a:r>
                        <a:rPr kumimoji="1" lang="en-US" altLang="ja-JP" sz="1200" dirty="0"/>
                        <a:t>2023.6</a:t>
                      </a:r>
                      <a:r>
                        <a:rPr kumimoji="1" lang="en-US" altLang="ja-JP" sz="1200" dirty="0">
                          <a:latin typeface="+mn-ea"/>
                          <a:ea typeface="+mn-ea"/>
                        </a:rPr>
                        <a:t>.12</a:t>
                      </a:r>
                      <a:endParaRPr kumimoji="1" lang="ja-JP" altLang="en-US" sz="1200" dirty="0">
                        <a:latin typeface="+mn-ea"/>
                        <a:ea typeface="+mn-ea"/>
                      </a:endParaRPr>
                    </a:p>
                  </a:txBody>
                  <a:tcPr/>
                </a:tc>
                <a:tc>
                  <a:txBody>
                    <a:bodyPr/>
                    <a:lstStyle/>
                    <a:p>
                      <a:r>
                        <a:rPr kumimoji="1" lang="ja-JP" altLang="en-US" sz="1200" dirty="0"/>
                        <a:t>公開</a:t>
                      </a:r>
                    </a:p>
                  </a:txBody>
                  <a:tcPr/>
                </a:tc>
                <a:extLst>
                  <a:ext uri="{0D108BD9-81ED-4DB2-BD59-A6C34878D82A}">
                    <a16:rowId xmlns:a16="http://schemas.microsoft.com/office/drawing/2014/main" val="3820017284"/>
                  </a:ext>
                </a:extLst>
              </a:tr>
              <a:tr h="591852">
                <a:tc>
                  <a:txBody>
                    <a:bodyPr/>
                    <a:lstStyle/>
                    <a:p>
                      <a:r>
                        <a:rPr kumimoji="1" lang="en-US" altLang="ja-JP" sz="1200" dirty="0">
                          <a:latin typeface="+mn-ea"/>
                          <a:ea typeface="+mn-ea"/>
                        </a:rPr>
                        <a:t>2023.7.25</a:t>
                      </a:r>
                      <a:endParaRPr kumimoji="1" lang="ja-JP" altLang="en-US" sz="1200" dirty="0">
                        <a:latin typeface="+mn-ea"/>
                        <a:ea typeface="+mn-ea"/>
                      </a:endParaRPr>
                    </a:p>
                  </a:txBody>
                  <a:tcPr/>
                </a:tc>
                <a:tc>
                  <a:txBody>
                    <a:bodyPr/>
                    <a:lstStyle/>
                    <a:p>
                      <a:pPr>
                        <a:spcAft>
                          <a:spcPts val="600"/>
                        </a:spcAft>
                      </a:pPr>
                      <a:r>
                        <a:rPr kumimoji="1" lang="ja-JP" altLang="en-US" sz="1200" dirty="0"/>
                        <a:t>「</a:t>
                      </a:r>
                      <a:r>
                        <a:rPr kumimoji="1" lang="en-US" altLang="ja-JP" sz="1200" dirty="0"/>
                        <a:t>Q21.</a:t>
                      </a:r>
                      <a:r>
                        <a:rPr kumimoji="1" lang="ja-JP" altLang="en-US" sz="1200" dirty="0"/>
                        <a:t>事業を推進するための技術 </a:t>
                      </a:r>
                      <a:r>
                        <a:rPr kumimoji="1" lang="en-US" altLang="ja-JP" sz="1200" dirty="0"/>
                        <a:t>【</a:t>
                      </a:r>
                      <a:r>
                        <a:rPr kumimoji="1" lang="ja-JP" altLang="en-US" sz="1200" dirty="0"/>
                        <a:t>事業を推進するために必要な技術</a:t>
                      </a:r>
                      <a:r>
                        <a:rPr kumimoji="1" lang="en-US" altLang="ja-JP" sz="1200" dirty="0"/>
                        <a:t>×</a:t>
                      </a:r>
                      <a:r>
                        <a:rPr kumimoji="1" lang="ja-JP" altLang="en-US" sz="1200" dirty="0"/>
                        <a:t>自社が強みとしている技術</a:t>
                      </a:r>
                      <a:r>
                        <a:rPr kumimoji="1" lang="en-US" altLang="ja-JP" sz="1200" dirty="0"/>
                        <a:t>】</a:t>
                      </a:r>
                      <a:r>
                        <a:rPr kumimoji="1" lang="ja-JP" altLang="en-US" sz="1200" dirty="0"/>
                        <a:t>」（</a:t>
                      </a:r>
                      <a:r>
                        <a:rPr kumimoji="1" lang="en-US" altLang="ja-JP" sz="1200" dirty="0"/>
                        <a:t>P. 173</a:t>
                      </a:r>
                      <a:r>
                        <a:rPr kumimoji="1" lang="ja-JP" altLang="en-US" sz="1200" dirty="0"/>
                        <a:t>）を追加</a:t>
                      </a:r>
                      <a:endParaRPr kumimoji="1" lang="en-US" altLang="ja-JP" sz="1200" dirty="0"/>
                    </a:p>
                  </a:txBody>
                  <a:tcPr/>
                </a:tc>
                <a:extLst>
                  <a:ext uri="{0D108BD9-81ED-4DB2-BD59-A6C34878D82A}">
                    <a16:rowId xmlns:a16="http://schemas.microsoft.com/office/drawing/2014/main" val="862724347"/>
                  </a:ext>
                </a:extLst>
              </a:tr>
              <a:tr h="472657">
                <a:tc>
                  <a:txBody>
                    <a:bodyPr/>
                    <a:lstStyle/>
                    <a:p>
                      <a:pPr marL="0" marR="0" lvl="0" indent="0" algn="l" defTabSz="963517"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2023.8.1</a:t>
                      </a:r>
                      <a:endParaRPr kumimoji="1" lang="ja-JP" altLang="en-US" sz="1200" dirty="0">
                        <a:latin typeface="+mn-ea"/>
                        <a:ea typeface="+mn-ea"/>
                      </a:endParaRPr>
                    </a:p>
                  </a:txBody>
                  <a:tcPr/>
                </a:tc>
                <a:tc>
                  <a:txBody>
                    <a:bodyPr/>
                    <a:lstStyle/>
                    <a:p>
                      <a:pPr marL="0" marR="0" lvl="0" indent="0" algn="l" defTabSz="963517" rtl="0" eaLnBrk="1" fontAlgn="auto" latinLnBrk="0" hangingPunct="1">
                        <a:lnSpc>
                          <a:spcPct val="100000"/>
                        </a:lnSpc>
                        <a:spcBef>
                          <a:spcPts val="0"/>
                        </a:spcBef>
                        <a:spcAft>
                          <a:spcPts val="600"/>
                        </a:spcAft>
                        <a:buClrTx/>
                        <a:buSzTx/>
                        <a:buFontTx/>
                        <a:buNone/>
                        <a:tabLst/>
                        <a:defRPr/>
                      </a:pPr>
                      <a:r>
                        <a:rPr kumimoji="1" lang="ja-JP" altLang="en-US" sz="1200" dirty="0"/>
                        <a:t>ノートの記述を微修正</a:t>
                      </a:r>
                    </a:p>
                  </a:txBody>
                  <a:tcPr/>
                </a:tc>
                <a:extLst>
                  <a:ext uri="{0D108BD9-81ED-4DB2-BD59-A6C34878D82A}">
                    <a16:rowId xmlns:a16="http://schemas.microsoft.com/office/drawing/2014/main" val="37455516"/>
                  </a:ext>
                </a:extLst>
              </a:tr>
            </a:tbl>
          </a:graphicData>
        </a:graphic>
      </p:graphicFrame>
    </p:spTree>
    <p:extLst>
      <p:ext uri="{BB962C8B-B14F-4D97-AF65-F5344CB8AC3E}">
        <p14:creationId xmlns:p14="http://schemas.microsoft.com/office/powerpoint/2010/main" val="590302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Q2-A. </a:t>
            </a:r>
            <a:r>
              <a:rPr lang="ja-JP" altLang="en-US" sz="2000" b="1" dirty="0">
                <a:latin typeface="MS UI Gothic" panose="020B0600070205080204" pitchFamily="50" charset="-128"/>
                <a:ea typeface="MS UI Gothic" panose="020B0600070205080204" pitchFamily="50" charset="-128"/>
              </a:rPr>
              <a:t>従業員数 （設立年別）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400-000002000000}"/>
              </a:ext>
            </a:extLst>
          </p:cNvPr>
          <p:cNvGraphicFramePr>
            <a:graphicFrameLocks noChangeAspect="1"/>
          </p:cNvGraphicFramePr>
          <p:nvPr>
            <p:extLst>
              <p:ext uri="{D42A27DB-BD31-4B8C-83A1-F6EECF244321}">
                <p14:modId xmlns:p14="http://schemas.microsoft.com/office/powerpoint/2010/main" val="2858101631"/>
              </p:ext>
            </p:extLst>
          </p:nvPr>
        </p:nvGraphicFramePr>
        <p:xfrm>
          <a:off x="1303760" y="1457896"/>
          <a:ext cx="9183940" cy="5175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249060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Q25. </a:t>
            </a:r>
            <a:r>
              <a:rPr lang="ja-JP" altLang="en-US" sz="2000" b="1" dirty="0">
                <a:latin typeface="MS UI Gothic" panose="020B0600070205080204" pitchFamily="50" charset="-128"/>
                <a:ea typeface="MS UI Gothic" panose="020B0600070205080204" pitchFamily="50" charset="-128"/>
              </a:rPr>
              <a:t>人材の確保・強化においての課題</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7" name="テキスト ボックス 6"/>
          <p:cNvSpPr txBox="1"/>
          <p:nvPr/>
        </p:nvSpPr>
        <p:spPr>
          <a:xfrm>
            <a:off x="3096726" y="1170444"/>
            <a:ext cx="6732748" cy="307777"/>
          </a:xfrm>
          <a:prstGeom prst="rect">
            <a:avLst/>
          </a:prstGeom>
          <a:noFill/>
        </p:spPr>
        <p:txBody>
          <a:bodyPr wrap="square" rtlCol="0">
            <a:spAutoFit/>
          </a:bodyPr>
          <a:lstStyle/>
          <a:p>
            <a:pPr marL="180000" algn="ctr"/>
            <a:r>
              <a:rPr lang="ja-JP" altLang="en-US" sz="1400" b="1" dirty="0">
                <a:latin typeface="MS UI Gothic" panose="020B0600070205080204" pitchFamily="50" charset="-128"/>
                <a:ea typeface="MS UI Gothic" panose="020B0600070205080204" pitchFamily="50" charset="-128"/>
              </a:rPr>
              <a:t>人材の確保・強化においての課題 （</a:t>
            </a:r>
            <a:r>
              <a:rPr lang="en-US" altLang="ja-JP" sz="1400" b="1" dirty="0">
                <a:latin typeface="MS UI Gothic" panose="020B0600070205080204" pitchFamily="50" charset="-128"/>
                <a:ea typeface="MS UI Gothic" panose="020B0600070205080204" pitchFamily="50" charset="-128"/>
              </a:rPr>
              <a:t>N=1064</a:t>
            </a:r>
            <a:r>
              <a:rPr lang="ja-JP" altLang="en-US" sz="1400" b="1" dirty="0">
                <a:latin typeface="MS UI Gothic" panose="020B0600070205080204" pitchFamily="50" charset="-128"/>
                <a:ea typeface="MS UI Gothic" panose="020B0600070205080204" pitchFamily="50" charset="-128"/>
              </a:rPr>
              <a:t>）</a:t>
            </a:r>
          </a:p>
        </p:txBody>
      </p:sp>
      <p:graphicFrame>
        <p:nvGraphicFramePr>
          <p:cNvPr id="6" name="Chart 14">
            <a:extLst>
              <a:ext uri="{FF2B5EF4-FFF2-40B4-BE49-F238E27FC236}">
                <a16:creationId xmlns:a16="http://schemas.microsoft.com/office/drawing/2014/main" id="{00000000-0008-0000-0600-000028000000}"/>
              </a:ext>
            </a:extLst>
          </p:cNvPr>
          <p:cNvGraphicFramePr>
            <a:graphicFrameLocks noChangeAspect="1"/>
          </p:cNvGraphicFramePr>
          <p:nvPr>
            <p:extLst>
              <p:ext uri="{D42A27DB-BD31-4B8C-83A1-F6EECF244321}">
                <p14:modId xmlns:p14="http://schemas.microsoft.com/office/powerpoint/2010/main" val="1054867156"/>
              </p:ext>
            </p:extLst>
          </p:nvPr>
        </p:nvGraphicFramePr>
        <p:xfrm>
          <a:off x="799704" y="1601909"/>
          <a:ext cx="11112532" cy="5391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74060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200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Q25. </a:t>
            </a:r>
            <a:r>
              <a:rPr lang="ja-JP" altLang="en-US" sz="2000" b="1" dirty="0">
                <a:latin typeface="MS UI Gothic" panose="020B0600070205080204" pitchFamily="50" charset="-128"/>
                <a:ea typeface="MS UI Gothic" panose="020B0600070205080204" pitchFamily="50" charset="-128"/>
              </a:rPr>
              <a:t>人材の確保・強化においての課題 （位置づけ別）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graphicFrame>
        <p:nvGraphicFramePr>
          <p:cNvPr id="6" name="グラフ 5">
            <a:extLst>
              <a:ext uri="{FF2B5EF4-FFF2-40B4-BE49-F238E27FC236}">
                <a16:creationId xmlns:a16="http://schemas.microsoft.com/office/drawing/2014/main" id="{00000000-0008-0000-2700-000002000000}"/>
              </a:ext>
            </a:extLst>
          </p:cNvPr>
          <p:cNvGraphicFramePr>
            <a:graphicFrameLocks/>
          </p:cNvGraphicFramePr>
          <p:nvPr>
            <p:extLst>
              <p:ext uri="{D42A27DB-BD31-4B8C-83A1-F6EECF244321}">
                <p14:modId xmlns:p14="http://schemas.microsoft.com/office/powerpoint/2010/main" val="1105439477"/>
              </p:ext>
            </p:extLst>
          </p:nvPr>
        </p:nvGraphicFramePr>
        <p:xfrm>
          <a:off x="799704" y="947503"/>
          <a:ext cx="11112532" cy="172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2700-000003000000}"/>
              </a:ext>
            </a:extLst>
          </p:cNvPr>
          <p:cNvGraphicFramePr>
            <a:graphicFrameLocks/>
          </p:cNvGraphicFramePr>
          <p:nvPr>
            <p:extLst>
              <p:ext uri="{D42A27DB-BD31-4B8C-83A1-F6EECF244321}">
                <p14:modId xmlns:p14="http://schemas.microsoft.com/office/powerpoint/2010/main" val="2062746234"/>
              </p:ext>
            </p:extLst>
          </p:nvPr>
        </p:nvGraphicFramePr>
        <p:xfrm>
          <a:off x="799704" y="2464132"/>
          <a:ext cx="11112532" cy="172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a:extLst>
              <a:ext uri="{FF2B5EF4-FFF2-40B4-BE49-F238E27FC236}">
                <a16:creationId xmlns:a16="http://schemas.microsoft.com/office/drawing/2014/main" id="{00000000-0008-0000-2700-000004000000}"/>
              </a:ext>
            </a:extLst>
          </p:cNvPr>
          <p:cNvGraphicFramePr>
            <a:graphicFrameLocks/>
          </p:cNvGraphicFramePr>
          <p:nvPr>
            <p:extLst>
              <p:ext uri="{D42A27DB-BD31-4B8C-83A1-F6EECF244321}">
                <p14:modId xmlns:p14="http://schemas.microsoft.com/office/powerpoint/2010/main" val="1773359324"/>
              </p:ext>
            </p:extLst>
          </p:nvPr>
        </p:nvGraphicFramePr>
        <p:xfrm>
          <a:off x="799704" y="3980761"/>
          <a:ext cx="11112532" cy="172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グラフ 8">
            <a:extLst>
              <a:ext uri="{FF2B5EF4-FFF2-40B4-BE49-F238E27FC236}">
                <a16:creationId xmlns:a16="http://schemas.microsoft.com/office/drawing/2014/main" id="{00000000-0008-0000-2700-000005000000}"/>
              </a:ext>
            </a:extLst>
          </p:cNvPr>
          <p:cNvGraphicFramePr>
            <a:graphicFrameLocks/>
          </p:cNvGraphicFramePr>
          <p:nvPr>
            <p:extLst>
              <p:ext uri="{D42A27DB-BD31-4B8C-83A1-F6EECF244321}">
                <p14:modId xmlns:p14="http://schemas.microsoft.com/office/powerpoint/2010/main" val="3130976070"/>
              </p:ext>
            </p:extLst>
          </p:nvPr>
        </p:nvGraphicFramePr>
        <p:xfrm>
          <a:off x="799704" y="5497391"/>
          <a:ext cx="11112532" cy="1728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8104196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201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Q25. </a:t>
            </a:r>
            <a:r>
              <a:rPr lang="ja-JP" altLang="en-US" sz="2000" b="1" dirty="0">
                <a:latin typeface="MS UI Gothic" panose="020B0600070205080204" pitchFamily="50" charset="-128"/>
                <a:ea typeface="MS UI Gothic" panose="020B0600070205080204" pitchFamily="50" charset="-128"/>
              </a:rPr>
              <a:t>人材の確保・強化においての課題 （</a:t>
            </a:r>
            <a:r>
              <a:rPr lang="en-US" altLang="ja-JP" sz="2000" b="1" dirty="0">
                <a:latin typeface="MS UI Gothic" panose="020B0600070205080204" pitchFamily="50" charset="-128"/>
                <a:ea typeface="MS UI Gothic" panose="020B0600070205080204" pitchFamily="50" charset="-128"/>
              </a:rPr>
              <a:t>DX</a:t>
            </a:r>
            <a:r>
              <a:rPr lang="ja-JP" altLang="en-US" sz="2000" b="1" dirty="0">
                <a:latin typeface="MS UI Gothic" panose="020B0600070205080204" pitchFamily="50" charset="-128"/>
                <a:ea typeface="MS UI Gothic" panose="020B0600070205080204" pitchFamily="50" charset="-128"/>
              </a:rPr>
              <a:t>の取り組み状況別）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2062117059"/>
              </p:ext>
            </p:extLst>
          </p:nvPr>
        </p:nvGraphicFramePr>
        <p:xfrm>
          <a:off x="799704" y="1241872"/>
          <a:ext cx="11112532" cy="54122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429346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A19495F-3BE2-89FC-DE33-6F3D81F6AE0A}"/>
              </a:ext>
            </a:extLst>
          </p:cNvPr>
          <p:cNvSpPr/>
          <p:nvPr/>
        </p:nvSpPr>
        <p:spPr>
          <a:xfrm>
            <a:off x="2095848" y="567732"/>
            <a:ext cx="9361040" cy="6074740"/>
          </a:xfrm>
          <a:prstGeom prst="rect">
            <a:avLst/>
          </a:prstGeom>
        </p:spPr>
        <p:txBody>
          <a:bodyPr wrap="square">
            <a:spAutoFit/>
          </a:bodyPr>
          <a:lstStyle/>
          <a:p>
            <a:r>
              <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lang="ja-JP" altLang="en-US"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2022</a:t>
            </a:r>
            <a:r>
              <a:rPr lang="ja-JP" altLang="en-US" sz="1800" kern="100" dirty="0">
                <a:latin typeface="メイリオ" panose="020B0604030504040204" pitchFamily="50" charset="-128"/>
                <a:ea typeface="メイリオ" panose="020B0604030504040204" pitchFamily="50" charset="-128"/>
                <a:cs typeface="Times New Roman" panose="02020603050405020304" pitchFamily="18" charset="0"/>
              </a:rPr>
              <a:t>年度組込み</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/IoT</a:t>
            </a:r>
            <a:r>
              <a:rPr lang="ja-JP" altLang="en-US" sz="1800" kern="100" dirty="0">
                <a:latin typeface="メイリオ" panose="020B0604030504040204" pitchFamily="50" charset="-128"/>
                <a:ea typeface="メイリオ" panose="020B0604030504040204" pitchFamily="50" charset="-128"/>
                <a:cs typeface="Times New Roman" panose="02020603050405020304" pitchFamily="18" charset="0"/>
              </a:rPr>
              <a:t>産業の動向把握等に関する調査」事業</a:t>
            </a:r>
            <a:b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組込み</a:t>
            </a:r>
            <a:r>
              <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rPr>
              <a:t>/IoT</a:t>
            </a: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に関する動向調査 調査結果</a:t>
            </a:r>
            <a:endPar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endParaRPr>
          </a:p>
          <a:p>
            <a:pPr>
              <a:spcBef>
                <a:spcPts val="1200"/>
              </a:spcBef>
            </a:pP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2023</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6</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12</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日</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発行</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a:spcAft>
                <a:spcPts val="1200"/>
              </a:spcAft>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編　者</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独立行政法人情報処理推進機構</a:t>
            </a:r>
            <a:r>
              <a:rPr lang="ja-JP" altLang="en-US"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IPA</a:t>
            </a:r>
            <a:r>
              <a:rPr lang="ja-JP" altLang="en-US"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社会基盤センター</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発行人</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kern="100" dirty="0">
                <a:latin typeface="メイリオ" panose="020B0604030504040204" pitchFamily="50" charset="-128"/>
                <a:ea typeface="メイリオ" panose="020B0604030504040204" pitchFamily="50" charset="-128"/>
                <a:cs typeface="Times New Roman" panose="02020603050405020304" pitchFamily="18" charset="0"/>
              </a:rPr>
              <a:t>高橋  伸子</a:t>
            </a:r>
            <a:endPar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発行所</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独立行政法人情報処理推進機構 </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(IPA)</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533352">
              <a:lnSpc>
                <a:spcPct val="150000"/>
              </a:lnSpc>
            </a:pP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113-6591</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533352">
              <a:lnSpc>
                <a:spcPct val="150000"/>
              </a:lnSpc>
            </a:pP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東京都文京区本駒込二丁目</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28</a:t>
            </a: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番</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8</a:t>
            </a: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号</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533352">
              <a:lnSpc>
                <a:spcPct val="150000"/>
              </a:lnSpc>
            </a:pPr>
            <a:r>
              <a:rPr lang="ja-JP" altLang="ja-JP" sz="1800" kern="100" dirty="0">
                <a:latin typeface="メイリオ" panose="020B0604030504040204" pitchFamily="50" charset="-128"/>
                <a:ea typeface="メイリオ" panose="020B0604030504040204" pitchFamily="50" charset="-128"/>
                <a:cs typeface="Times New Roman" panose="02020603050405020304" pitchFamily="18" charset="0"/>
              </a:rPr>
              <a:t>文京グリーンコート センターオフィス</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533352">
              <a:lnSpc>
                <a:spcPct val="150000"/>
              </a:lnSpc>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URL https://www.ipa.go.jp/ikc/index.html</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60141651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9878E1B-84C3-4B60-B26F-9F2425175D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84083" y="2898057"/>
            <a:ext cx="1152525" cy="646430"/>
          </a:xfrm>
          <a:prstGeom prst="rect">
            <a:avLst/>
          </a:prstGeom>
          <a:noFill/>
          <a:ln>
            <a:noFill/>
          </a:ln>
        </p:spPr>
      </p:pic>
    </p:spTree>
    <p:extLst>
      <p:ext uri="{BB962C8B-B14F-4D97-AF65-F5344CB8AC3E}">
        <p14:creationId xmlns:p14="http://schemas.microsoft.com/office/powerpoint/2010/main" val="2202842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Q2-A. </a:t>
            </a:r>
            <a:r>
              <a:rPr lang="ja-JP" altLang="en-US" sz="2000" b="1" dirty="0">
                <a:latin typeface="MS UI Gothic" panose="020B0600070205080204" pitchFamily="50" charset="-128"/>
                <a:ea typeface="MS UI Gothic" panose="020B0600070205080204" pitchFamily="50" charset="-128"/>
              </a:rPr>
              <a:t>従業員数 （経年変化）</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sp>
        <p:nvSpPr>
          <p:cNvPr id="6" name="テキスト ボックス 5">
            <a:extLst>
              <a:ext uri="{FF2B5EF4-FFF2-40B4-BE49-F238E27FC236}">
                <a16:creationId xmlns:a16="http://schemas.microsoft.com/office/drawing/2014/main" id="{CEDFF089-AD0E-D99B-840D-06FDA9D676D6}"/>
              </a:ext>
            </a:extLst>
          </p:cNvPr>
          <p:cNvSpPr txBox="1"/>
          <p:nvPr/>
        </p:nvSpPr>
        <p:spPr>
          <a:xfrm>
            <a:off x="1494524" y="6451741"/>
            <a:ext cx="9443515" cy="523220"/>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※2016</a:t>
            </a:r>
            <a:r>
              <a:rPr lang="ja-JP" altLang="en-US" sz="1400" b="1" dirty="0">
                <a:solidFill>
                  <a:schemeClr val="accent5"/>
                </a:solidFill>
                <a:latin typeface="MS UI Gothic" panose="020B0600070205080204" pitchFamily="50" charset="-128"/>
                <a:ea typeface="MS UI Gothic" panose="020B0600070205080204" pitchFamily="50" charset="-128"/>
              </a:rPr>
              <a:t>年度～</a:t>
            </a:r>
            <a:r>
              <a:rPr lang="en-US" altLang="ja-JP" sz="1400" b="1" dirty="0">
                <a:solidFill>
                  <a:schemeClr val="accent5"/>
                </a:solidFill>
                <a:latin typeface="MS UI Gothic" panose="020B0600070205080204" pitchFamily="50" charset="-128"/>
                <a:ea typeface="MS UI Gothic" panose="020B0600070205080204" pitchFamily="50" charset="-128"/>
              </a:rPr>
              <a:t>2019</a:t>
            </a:r>
            <a:r>
              <a:rPr lang="ja-JP" altLang="en-US" sz="1400" b="1" dirty="0">
                <a:solidFill>
                  <a:schemeClr val="accent5"/>
                </a:solidFill>
                <a:latin typeface="MS UI Gothic" panose="020B0600070205080204" pitchFamily="50" charset="-128"/>
                <a:ea typeface="MS UI Gothic" panose="020B0600070205080204" pitchFamily="50" charset="-128"/>
              </a:rPr>
              <a:t>年度の集計は、</a:t>
            </a:r>
            <a:r>
              <a:rPr lang="en-US" altLang="ja-JP" sz="1400" b="1" dirty="0">
                <a:solidFill>
                  <a:schemeClr val="accent5"/>
                </a:solidFill>
                <a:latin typeface="MS UI Gothic" panose="020B0600070205080204" pitchFamily="50" charset="-128"/>
                <a:ea typeface="MS UI Gothic" panose="020B0600070205080204" pitchFamily="50" charset="-128"/>
              </a:rPr>
              <a:t>B.</a:t>
            </a:r>
            <a:r>
              <a:rPr lang="ja-JP" altLang="en-US" sz="1400" b="1" dirty="0">
                <a:solidFill>
                  <a:schemeClr val="accent5"/>
                </a:solidFill>
                <a:latin typeface="MS UI Gothic" panose="020B0600070205080204" pitchFamily="50" charset="-128"/>
                <a:ea typeface="MS UI Gothic" panose="020B0600070205080204" pitchFamily="50" charset="-128"/>
              </a:rPr>
              <a:t>メーカー企業と「系列ソフトウェア企業」、「受託ソフトウェア企業」、「独立系ソフトウェア企業」を対象にしている。</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graphicFrame>
        <p:nvGraphicFramePr>
          <p:cNvPr id="7" name="グラフ 6">
            <a:extLst>
              <a:ext uri="{FF2B5EF4-FFF2-40B4-BE49-F238E27FC236}">
                <a16:creationId xmlns:a16="http://schemas.microsoft.com/office/drawing/2014/main" id="{00000000-0008-0000-0200-000003000000}"/>
              </a:ext>
            </a:extLst>
          </p:cNvPr>
          <p:cNvGraphicFramePr>
            <a:graphicFrameLocks noChangeAspect="1"/>
          </p:cNvGraphicFramePr>
          <p:nvPr>
            <p:extLst>
              <p:ext uri="{D42A27DB-BD31-4B8C-83A1-F6EECF244321}">
                <p14:modId xmlns:p14="http://schemas.microsoft.com/office/powerpoint/2010/main" val="535435593"/>
              </p:ext>
            </p:extLst>
          </p:nvPr>
        </p:nvGraphicFramePr>
        <p:xfrm>
          <a:off x="180772" y="1390829"/>
          <a:ext cx="11521280" cy="5060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5366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Q2-B. </a:t>
            </a:r>
            <a:r>
              <a:rPr lang="ja-JP" altLang="en-US" sz="2000" b="1" dirty="0">
                <a:latin typeface="MS UI Gothic" panose="020B0600070205080204" pitchFamily="50" charset="-128"/>
                <a:ea typeface="MS UI Gothic" panose="020B0600070205080204" pitchFamily="50" charset="-128"/>
              </a:rPr>
              <a:t>売上高 （位置づけ別）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400-000002000000}"/>
              </a:ext>
            </a:extLst>
          </p:cNvPr>
          <p:cNvGraphicFramePr>
            <a:graphicFrameLocks noChangeAspect="1"/>
          </p:cNvGraphicFramePr>
          <p:nvPr>
            <p:extLst>
              <p:ext uri="{D42A27DB-BD31-4B8C-83A1-F6EECF244321}">
                <p14:modId xmlns:p14="http://schemas.microsoft.com/office/powerpoint/2010/main" val="216607989"/>
              </p:ext>
            </p:extLst>
          </p:nvPr>
        </p:nvGraphicFramePr>
        <p:xfrm>
          <a:off x="1159744" y="1313880"/>
          <a:ext cx="10397466" cy="55425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042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Q2-B. </a:t>
            </a:r>
            <a:r>
              <a:rPr lang="ja-JP" altLang="en-US" sz="2000" b="1" dirty="0">
                <a:latin typeface="MS UI Gothic" panose="020B0600070205080204" pitchFamily="50" charset="-128"/>
                <a:ea typeface="MS UI Gothic" panose="020B0600070205080204" pitchFamily="50" charset="-128"/>
              </a:rPr>
              <a:t>売上高 （従業員数別）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494021425"/>
              </p:ext>
            </p:extLst>
          </p:nvPr>
        </p:nvGraphicFramePr>
        <p:xfrm>
          <a:off x="223640" y="1313880"/>
          <a:ext cx="12097344" cy="576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7933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Q2-B. </a:t>
            </a:r>
            <a:r>
              <a:rPr lang="ja-JP" altLang="en-US" sz="2000" b="1" dirty="0">
                <a:latin typeface="MS UI Gothic" panose="020B0600070205080204" pitchFamily="50" charset="-128"/>
                <a:ea typeface="MS UI Gothic" panose="020B0600070205080204" pitchFamily="50" charset="-128"/>
              </a:rPr>
              <a:t>売上高 （地域別）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808947601"/>
              </p:ext>
            </p:extLst>
          </p:nvPr>
        </p:nvGraphicFramePr>
        <p:xfrm>
          <a:off x="1519784" y="1546258"/>
          <a:ext cx="9539613" cy="5447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4890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Q2-B. </a:t>
            </a:r>
            <a:r>
              <a:rPr lang="ja-JP" altLang="en-US" sz="2000" b="1" dirty="0">
                <a:latin typeface="MS UI Gothic" panose="020B0600070205080204" pitchFamily="50" charset="-128"/>
                <a:ea typeface="MS UI Gothic" panose="020B0600070205080204" pitchFamily="50" charset="-128"/>
              </a:rPr>
              <a:t>売上高 （経年変化）</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sp>
        <p:nvSpPr>
          <p:cNvPr id="6" name="テキスト ボックス 5">
            <a:extLst>
              <a:ext uri="{FF2B5EF4-FFF2-40B4-BE49-F238E27FC236}">
                <a16:creationId xmlns:a16="http://schemas.microsoft.com/office/drawing/2014/main" id="{F7D67AA7-8E4F-80F7-ACAA-6EC093492CB4}"/>
              </a:ext>
            </a:extLst>
          </p:cNvPr>
          <p:cNvSpPr txBox="1"/>
          <p:nvPr/>
        </p:nvSpPr>
        <p:spPr>
          <a:xfrm>
            <a:off x="1663800" y="6470613"/>
            <a:ext cx="9443515" cy="523220"/>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※2016</a:t>
            </a:r>
            <a:r>
              <a:rPr lang="ja-JP" altLang="en-US" sz="1400" b="1" dirty="0">
                <a:solidFill>
                  <a:schemeClr val="accent5"/>
                </a:solidFill>
                <a:latin typeface="MS UI Gothic" panose="020B0600070205080204" pitchFamily="50" charset="-128"/>
                <a:ea typeface="MS UI Gothic" panose="020B0600070205080204" pitchFamily="50" charset="-128"/>
              </a:rPr>
              <a:t>年度～</a:t>
            </a:r>
            <a:r>
              <a:rPr lang="en-US" altLang="ja-JP" sz="1400" b="1" dirty="0">
                <a:solidFill>
                  <a:schemeClr val="accent5"/>
                </a:solidFill>
                <a:latin typeface="MS UI Gothic" panose="020B0600070205080204" pitchFamily="50" charset="-128"/>
                <a:ea typeface="MS UI Gothic" panose="020B0600070205080204" pitchFamily="50" charset="-128"/>
              </a:rPr>
              <a:t>2019</a:t>
            </a:r>
            <a:r>
              <a:rPr lang="ja-JP" altLang="en-US" sz="1400" b="1" dirty="0">
                <a:solidFill>
                  <a:schemeClr val="accent5"/>
                </a:solidFill>
                <a:latin typeface="MS UI Gothic" panose="020B0600070205080204" pitchFamily="50" charset="-128"/>
                <a:ea typeface="MS UI Gothic" panose="020B0600070205080204" pitchFamily="50" charset="-128"/>
              </a:rPr>
              <a:t>年度の集計は、</a:t>
            </a:r>
            <a:r>
              <a:rPr lang="en-US" altLang="ja-JP" sz="1400" b="1" dirty="0">
                <a:solidFill>
                  <a:schemeClr val="accent5"/>
                </a:solidFill>
                <a:latin typeface="MS UI Gothic" panose="020B0600070205080204" pitchFamily="50" charset="-128"/>
                <a:ea typeface="MS UI Gothic" panose="020B0600070205080204" pitchFamily="50" charset="-128"/>
              </a:rPr>
              <a:t>B.</a:t>
            </a:r>
            <a:r>
              <a:rPr lang="ja-JP" altLang="en-US" sz="1400" b="1" dirty="0">
                <a:solidFill>
                  <a:schemeClr val="accent5"/>
                </a:solidFill>
                <a:latin typeface="MS UI Gothic" panose="020B0600070205080204" pitchFamily="50" charset="-128"/>
                <a:ea typeface="MS UI Gothic" panose="020B0600070205080204" pitchFamily="50" charset="-128"/>
              </a:rPr>
              <a:t>メーカー企業と「系列ソフトウェア企業」、「受託ソフトウェア企業」、「独立系ソフトウェア企業」を対象にしている。</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graphicFrame>
        <p:nvGraphicFramePr>
          <p:cNvPr id="7" name="グラフ 6">
            <a:extLst>
              <a:ext uri="{FF2B5EF4-FFF2-40B4-BE49-F238E27FC236}">
                <a16:creationId xmlns:a16="http://schemas.microsoft.com/office/drawing/2014/main" id="{00000000-0008-0000-0300-000005000000}"/>
              </a:ext>
            </a:extLst>
          </p:cNvPr>
          <p:cNvGraphicFramePr>
            <a:graphicFrameLocks noChangeAspect="1"/>
          </p:cNvGraphicFramePr>
          <p:nvPr>
            <p:extLst>
              <p:ext uri="{D42A27DB-BD31-4B8C-83A1-F6EECF244321}">
                <p14:modId xmlns:p14="http://schemas.microsoft.com/office/powerpoint/2010/main" val="486362585"/>
              </p:ext>
            </p:extLst>
          </p:nvPr>
        </p:nvGraphicFramePr>
        <p:xfrm>
          <a:off x="295648" y="1097856"/>
          <a:ext cx="11881320"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0065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4">
            <a:extLst>
              <a:ext uri="{FF2B5EF4-FFF2-40B4-BE49-F238E27FC236}">
                <a16:creationId xmlns:a16="http://schemas.microsoft.com/office/drawing/2014/main" id="{2944B1F7-A5FA-2BF5-2562-EFE51C5D6CFD}"/>
              </a:ext>
            </a:extLst>
          </p:cNvPr>
          <p:cNvGraphicFramePr>
            <a:graphicFrameLocks noChangeAspect="1"/>
          </p:cNvGraphicFramePr>
          <p:nvPr>
            <p:extLst>
              <p:ext uri="{D42A27DB-BD31-4B8C-83A1-F6EECF244321}">
                <p14:modId xmlns:p14="http://schemas.microsoft.com/office/powerpoint/2010/main" val="2728761160"/>
              </p:ext>
            </p:extLst>
          </p:nvPr>
        </p:nvGraphicFramePr>
        <p:xfrm>
          <a:off x="6205542" y="2054285"/>
          <a:ext cx="6343580" cy="4717508"/>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Q3-1. </a:t>
            </a:r>
            <a:r>
              <a:rPr lang="ja-JP" altLang="en-US" sz="2000" b="1" dirty="0">
                <a:latin typeface="MS UI Gothic" panose="020B0600070205080204" pitchFamily="50" charset="-128"/>
                <a:ea typeface="MS UI Gothic" panose="020B0600070205080204" pitchFamily="50" charset="-128"/>
              </a:rPr>
              <a:t>組込み／</a:t>
            </a:r>
            <a:r>
              <a:rPr lang="en-US" altLang="ja-JP" sz="2000" b="1" dirty="0" err="1">
                <a:latin typeface="MS UI Gothic" panose="020B0600070205080204" pitchFamily="50" charset="-128"/>
                <a:ea typeface="MS UI Gothic" panose="020B0600070205080204" pitchFamily="50" charset="-128"/>
              </a:rPr>
              <a:t>IoT</a:t>
            </a:r>
            <a:r>
              <a:rPr lang="ja-JP" altLang="en-US" sz="2000" b="1" dirty="0">
                <a:latin typeface="MS UI Gothic" panose="020B0600070205080204" pitchFamily="50" charset="-128"/>
                <a:ea typeface="MS UI Gothic" panose="020B0600070205080204" pitchFamily="50" charset="-128"/>
              </a:rPr>
              <a:t>産業における位置づけであてはまるものすべて（複数回答）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5" name="Chart 4">
            <a:extLst>
              <a:ext uri="{FF2B5EF4-FFF2-40B4-BE49-F238E27FC236}">
                <a16:creationId xmlns:a16="http://schemas.microsoft.com/office/drawing/2014/main" id="{00000000-0008-0000-0600-000003000000}"/>
              </a:ext>
            </a:extLst>
          </p:cNvPr>
          <p:cNvGraphicFramePr>
            <a:graphicFrameLocks noChangeAspect="1"/>
          </p:cNvGraphicFramePr>
          <p:nvPr>
            <p:extLst>
              <p:ext uri="{D42A27DB-BD31-4B8C-83A1-F6EECF244321}">
                <p14:modId xmlns:p14="http://schemas.microsoft.com/office/powerpoint/2010/main" val="803122833"/>
              </p:ext>
            </p:extLst>
          </p:nvPr>
        </p:nvGraphicFramePr>
        <p:xfrm>
          <a:off x="740" y="2054286"/>
          <a:ext cx="6343580" cy="4717505"/>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p:cNvSpPr txBox="1"/>
          <p:nvPr/>
        </p:nvSpPr>
        <p:spPr>
          <a:xfrm>
            <a:off x="390822" y="1529905"/>
            <a:ext cx="5333489"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組込み／</a:t>
            </a:r>
            <a:r>
              <a:rPr lang="en-US" altLang="ja-JP" sz="1400" b="1" dirty="0" err="1">
                <a:latin typeface="MS UI Gothic" panose="020B0600070205080204" pitchFamily="50" charset="-128"/>
                <a:ea typeface="MS UI Gothic" panose="020B0600070205080204" pitchFamily="50" charset="-128"/>
              </a:rPr>
              <a:t>IoT</a:t>
            </a:r>
            <a:r>
              <a:rPr lang="ja-JP" altLang="en-US" sz="1400" b="1" dirty="0">
                <a:latin typeface="MS UI Gothic" panose="020B0600070205080204" pitchFamily="50" charset="-128"/>
                <a:ea typeface="MS UI Gothic" panose="020B0600070205080204" pitchFamily="50" charset="-128"/>
              </a:rPr>
              <a:t>産業における位置づけ</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現在</a:t>
            </a:r>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a:t>
            </a:r>
            <a:r>
              <a:rPr lang="en-US" altLang="ja-JP" sz="1400" b="1" dirty="0">
                <a:latin typeface="MS UI Gothic" panose="020B0600070205080204" pitchFamily="50" charset="-128"/>
                <a:ea typeface="MS UI Gothic" panose="020B0600070205080204" pitchFamily="50" charset="-128"/>
              </a:rPr>
              <a:t>N=1214</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複数回答</a:t>
            </a:r>
          </a:p>
        </p:txBody>
      </p:sp>
      <p:sp>
        <p:nvSpPr>
          <p:cNvPr id="8" name="テキスト ボックス 7">
            <a:extLst>
              <a:ext uri="{FF2B5EF4-FFF2-40B4-BE49-F238E27FC236}">
                <a16:creationId xmlns:a16="http://schemas.microsoft.com/office/drawing/2014/main" id="{C333F1F9-B769-8EBD-22B0-926D7AEA241E}"/>
              </a:ext>
            </a:extLst>
          </p:cNvPr>
          <p:cNvSpPr txBox="1"/>
          <p:nvPr/>
        </p:nvSpPr>
        <p:spPr>
          <a:xfrm>
            <a:off x="7094441" y="1529904"/>
            <a:ext cx="5472608"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組込み／</a:t>
            </a:r>
            <a:r>
              <a:rPr lang="en-US" altLang="ja-JP" sz="1400" b="1" dirty="0" err="1">
                <a:latin typeface="MS UI Gothic" panose="020B0600070205080204" pitchFamily="50" charset="-128"/>
                <a:ea typeface="MS UI Gothic" panose="020B0600070205080204" pitchFamily="50" charset="-128"/>
              </a:rPr>
              <a:t>IoT</a:t>
            </a:r>
            <a:r>
              <a:rPr lang="ja-JP" altLang="en-US" sz="1400" b="1" dirty="0">
                <a:latin typeface="MS UI Gothic" panose="020B0600070205080204" pitchFamily="50" charset="-128"/>
                <a:ea typeface="MS UI Gothic" panose="020B0600070205080204" pitchFamily="50" charset="-128"/>
              </a:rPr>
              <a:t>産業における位置づけ</a:t>
            </a:r>
            <a:r>
              <a:rPr lang="en-US" altLang="ja-JP" sz="1400" b="1" dirty="0">
                <a:latin typeface="MS UI Gothic" panose="020B0600070205080204" pitchFamily="50" charset="-128"/>
                <a:ea typeface="MS UI Gothic" panose="020B0600070205080204" pitchFamily="50" charset="-128"/>
              </a:rPr>
              <a:t>【5</a:t>
            </a:r>
            <a:r>
              <a:rPr lang="ja-JP" altLang="en-US" sz="1400" b="1" dirty="0">
                <a:latin typeface="MS UI Gothic" panose="020B0600070205080204" pitchFamily="50" charset="-128"/>
                <a:ea typeface="MS UI Gothic" panose="020B0600070205080204" pitchFamily="50" charset="-128"/>
              </a:rPr>
              <a:t>年後</a:t>
            </a:r>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a:t>
            </a:r>
            <a:r>
              <a:rPr lang="en-US" altLang="ja-JP" sz="1400" b="1" dirty="0">
                <a:latin typeface="MS UI Gothic" panose="020B0600070205080204" pitchFamily="50" charset="-128"/>
                <a:ea typeface="MS UI Gothic" panose="020B0600070205080204" pitchFamily="50" charset="-128"/>
              </a:rPr>
              <a:t>N=1214</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複数回答</a:t>
            </a:r>
          </a:p>
        </p:txBody>
      </p:sp>
    </p:spTree>
    <p:extLst>
      <p:ext uri="{BB962C8B-B14F-4D97-AF65-F5344CB8AC3E}">
        <p14:creationId xmlns:p14="http://schemas.microsoft.com/office/powerpoint/2010/main" val="3480901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Q3-1. </a:t>
            </a:r>
            <a:r>
              <a:rPr lang="ja-JP" altLang="en-US" sz="2000" b="1" dirty="0">
                <a:latin typeface="MS UI Gothic" panose="020B0600070205080204" pitchFamily="50" charset="-128"/>
                <a:ea typeface="MS UI Gothic" panose="020B0600070205080204" pitchFamily="50" charset="-128"/>
              </a:rPr>
              <a:t>組込み／</a:t>
            </a:r>
            <a:r>
              <a:rPr lang="en-US" altLang="ja-JP" sz="2000" b="1" dirty="0" err="1">
                <a:latin typeface="MS UI Gothic" panose="020B0600070205080204" pitchFamily="50" charset="-128"/>
                <a:ea typeface="MS UI Gothic" panose="020B0600070205080204" pitchFamily="50" charset="-128"/>
              </a:rPr>
              <a:t>IoT</a:t>
            </a:r>
            <a:r>
              <a:rPr lang="ja-JP" altLang="en-US" sz="2000" b="1" dirty="0">
                <a:latin typeface="MS UI Gothic" panose="020B0600070205080204" pitchFamily="50" charset="-128"/>
                <a:ea typeface="MS UI Gothic" panose="020B0600070205080204" pitchFamily="50" charset="-128"/>
              </a:rPr>
              <a:t>産業における位置づけ（主要な位置づけ）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endParaRPr lang="ja-JP" altLang="en-US" sz="2000"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5" name="グラフ 4"/>
          <p:cNvGraphicFramePr>
            <a:graphicFrameLocks/>
          </p:cNvGraphicFramePr>
          <p:nvPr>
            <p:extLst>
              <p:ext uri="{D42A27DB-BD31-4B8C-83A1-F6EECF244321}">
                <p14:modId xmlns:p14="http://schemas.microsoft.com/office/powerpoint/2010/main" val="2519185614"/>
              </p:ext>
            </p:extLst>
          </p:nvPr>
        </p:nvGraphicFramePr>
        <p:xfrm>
          <a:off x="1519784" y="1462931"/>
          <a:ext cx="4625794" cy="3029737"/>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1736416" y="1844166"/>
            <a:ext cx="3384376"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現在の位置づけの構成割合（</a:t>
            </a:r>
            <a:r>
              <a:rPr lang="en-US" altLang="ja-JP" sz="1400" b="1" dirty="0">
                <a:latin typeface="MS UI Gothic" panose="020B0600070205080204" pitchFamily="50" charset="-128"/>
                <a:ea typeface="MS UI Gothic" panose="020B0600070205080204" pitchFamily="50" charset="-128"/>
              </a:rPr>
              <a:t>N</a:t>
            </a:r>
            <a:r>
              <a:rPr lang="ja-JP" altLang="en-US" sz="1400" b="1" dirty="0">
                <a:latin typeface="MS UI Gothic" panose="020B0600070205080204" pitchFamily="50" charset="-128"/>
                <a:ea typeface="MS UI Gothic" panose="020B0600070205080204" pitchFamily="50" charset="-128"/>
              </a:rPr>
              <a:t>＝</a:t>
            </a:r>
            <a:r>
              <a:rPr lang="en-US" altLang="ja-JP" sz="1400" b="1" dirty="0">
                <a:latin typeface="MS UI Gothic" panose="020B0600070205080204" pitchFamily="50" charset="-128"/>
                <a:ea typeface="MS UI Gothic" panose="020B0600070205080204" pitchFamily="50" charset="-128"/>
              </a:rPr>
              <a:t>1214</a:t>
            </a:r>
            <a:r>
              <a:rPr lang="ja-JP" altLang="en-US" sz="1400" b="1" dirty="0">
                <a:latin typeface="MS UI Gothic" panose="020B0600070205080204" pitchFamily="50" charset="-128"/>
                <a:ea typeface="MS UI Gothic" panose="020B0600070205080204" pitchFamily="50" charset="-128"/>
              </a:rPr>
              <a:t>）</a:t>
            </a:r>
          </a:p>
        </p:txBody>
      </p:sp>
      <p:sp>
        <p:nvSpPr>
          <p:cNvPr id="9" name="テキスト ボックス 8"/>
          <p:cNvSpPr txBox="1"/>
          <p:nvPr/>
        </p:nvSpPr>
        <p:spPr>
          <a:xfrm>
            <a:off x="7110760" y="1844166"/>
            <a:ext cx="3384376" cy="307777"/>
          </a:xfrm>
          <a:prstGeom prst="rect">
            <a:avLst/>
          </a:prstGeom>
          <a:noFill/>
        </p:spPr>
        <p:txBody>
          <a:bodyPr wrap="square" rtlCol="0">
            <a:spAutoFit/>
          </a:bodyPr>
          <a:lstStyle/>
          <a:p>
            <a:pPr marL="180000"/>
            <a:r>
              <a:rPr lang="en-US" altLang="ja-JP" sz="1400" b="1" dirty="0">
                <a:latin typeface="MS UI Gothic" panose="020B0600070205080204" pitchFamily="50" charset="-128"/>
                <a:ea typeface="MS UI Gothic" panose="020B0600070205080204" pitchFamily="50" charset="-128"/>
              </a:rPr>
              <a:t>5</a:t>
            </a:r>
            <a:r>
              <a:rPr lang="ja-JP" altLang="en-US" sz="1400" b="1" dirty="0">
                <a:latin typeface="MS UI Gothic" panose="020B0600070205080204" pitchFamily="50" charset="-128"/>
                <a:ea typeface="MS UI Gothic" panose="020B0600070205080204" pitchFamily="50" charset="-128"/>
              </a:rPr>
              <a:t>年後の位置づけの構成割合（</a:t>
            </a:r>
            <a:r>
              <a:rPr lang="en-US" altLang="ja-JP" sz="1400" b="1" dirty="0">
                <a:latin typeface="MS UI Gothic" panose="020B0600070205080204" pitchFamily="50" charset="-128"/>
                <a:ea typeface="MS UI Gothic" panose="020B0600070205080204" pitchFamily="50" charset="-128"/>
              </a:rPr>
              <a:t>N</a:t>
            </a:r>
            <a:r>
              <a:rPr lang="ja-JP" altLang="en-US" sz="1400" b="1" dirty="0">
                <a:latin typeface="MS UI Gothic" panose="020B0600070205080204" pitchFamily="50" charset="-128"/>
                <a:ea typeface="MS UI Gothic" panose="020B0600070205080204" pitchFamily="50" charset="-128"/>
              </a:rPr>
              <a:t>＝</a:t>
            </a:r>
            <a:r>
              <a:rPr lang="en-US" altLang="ja-JP" sz="1400" b="1" dirty="0">
                <a:latin typeface="MS UI Gothic" panose="020B0600070205080204" pitchFamily="50" charset="-128"/>
                <a:ea typeface="MS UI Gothic" panose="020B0600070205080204" pitchFamily="50" charset="-128"/>
              </a:rPr>
              <a:t>1214</a:t>
            </a:r>
            <a:r>
              <a:rPr lang="ja-JP" altLang="en-US" sz="1400" b="1" dirty="0">
                <a:latin typeface="MS UI Gothic" panose="020B0600070205080204" pitchFamily="50" charset="-128"/>
                <a:ea typeface="MS UI Gothic" panose="020B0600070205080204" pitchFamily="50" charset="-128"/>
              </a:rPr>
              <a:t>）</a:t>
            </a:r>
          </a:p>
        </p:txBody>
      </p:sp>
      <p:graphicFrame>
        <p:nvGraphicFramePr>
          <p:cNvPr id="10" name="グラフ 9"/>
          <p:cNvGraphicFramePr>
            <a:graphicFrameLocks noChangeAspect="1"/>
          </p:cNvGraphicFramePr>
          <p:nvPr>
            <p:extLst>
              <p:ext uri="{D42A27DB-BD31-4B8C-83A1-F6EECF244321}">
                <p14:modId xmlns:p14="http://schemas.microsoft.com/office/powerpoint/2010/main" val="2741559838"/>
              </p:ext>
            </p:extLst>
          </p:nvPr>
        </p:nvGraphicFramePr>
        <p:xfrm>
          <a:off x="38794" y="2263655"/>
          <a:ext cx="6089502" cy="41627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p:cNvGraphicFramePr>
            <a:graphicFrameLocks noChangeAspect="1"/>
          </p:cNvGraphicFramePr>
          <p:nvPr>
            <p:extLst>
              <p:ext uri="{D42A27DB-BD31-4B8C-83A1-F6EECF244321}">
                <p14:modId xmlns:p14="http://schemas.microsoft.com/office/powerpoint/2010/main" val="1674624612"/>
              </p:ext>
            </p:extLst>
          </p:nvPr>
        </p:nvGraphicFramePr>
        <p:xfrm>
          <a:off x="6174048" y="2263656"/>
          <a:ext cx="6089500" cy="41627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16344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Q3-1. </a:t>
            </a:r>
            <a:r>
              <a:rPr lang="ja-JP" altLang="en-US" sz="2000" b="1" dirty="0">
                <a:latin typeface="MS UI Gothic" panose="020B0600070205080204" pitchFamily="50" charset="-128"/>
                <a:ea typeface="MS UI Gothic" panose="020B0600070205080204" pitchFamily="50" charset="-128"/>
              </a:rPr>
              <a:t>組込み／</a:t>
            </a:r>
            <a:r>
              <a:rPr lang="en-US" altLang="ja-JP" sz="2000" b="1" dirty="0" err="1">
                <a:latin typeface="MS UI Gothic" panose="020B0600070205080204" pitchFamily="50" charset="-128"/>
                <a:ea typeface="MS UI Gothic" panose="020B0600070205080204" pitchFamily="50" charset="-128"/>
              </a:rPr>
              <a:t>IoT</a:t>
            </a:r>
            <a:r>
              <a:rPr lang="ja-JP" altLang="en-US" sz="2000" b="1" dirty="0">
                <a:latin typeface="MS UI Gothic" panose="020B0600070205080204" pitchFamily="50" charset="-128"/>
                <a:ea typeface="MS UI Gothic" panose="020B0600070205080204" pitchFamily="50" charset="-128"/>
              </a:rPr>
              <a:t>産業における位置づけ（主要な位置づけ）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（経年変化）</a:t>
            </a:r>
          </a:p>
        </p:txBody>
      </p:sp>
      <p:sp>
        <p:nvSpPr>
          <p:cNvPr id="6" name="テキスト ボックス 5"/>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5" name="グラフ 4">
            <a:extLst>
              <a:ext uri="{FF2B5EF4-FFF2-40B4-BE49-F238E27FC236}">
                <a16:creationId xmlns:a16="http://schemas.microsoft.com/office/drawing/2014/main" id="{00000000-0008-0000-0400-000003000000}"/>
              </a:ext>
            </a:extLst>
          </p:cNvPr>
          <p:cNvGraphicFramePr>
            <a:graphicFrameLocks noChangeAspect="1"/>
          </p:cNvGraphicFramePr>
          <p:nvPr>
            <p:extLst>
              <p:ext uri="{D42A27DB-BD31-4B8C-83A1-F6EECF244321}">
                <p14:modId xmlns:p14="http://schemas.microsoft.com/office/powerpoint/2010/main" val="1190712927"/>
              </p:ext>
            </p:extLst>
          </p:nvPr>
        </p:nvGraphicFramePr>
        <p:xfrm>
          <a:off x="235337" y="1529898"/>
          <a:ext cx="10789503" cy="5256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4502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Q3-2. </a:t>
            </a:r>
            <a:r>
              <a:rPr lang="ja-JP" altLang="en-US" sz="2000" b="1" dirty="0">
                <a:latin typeface="MS UI Gothic" panose="020B0600070205080204" pitchFamily="50" charset="-128"/>
                <a:ea typeface="MS UI Gothic" panose="020B0600070205080204" pitchFamily="50" charset="-128"/>
              </a:rPr>
              <a:t>取引先の組込み／</a:t>
            </a:r>
            <a:r>
              <a:rPr lang="en-US" altLang="ja-JP" sz="2000" b="1" dirty="0" err="1">
                <a:latin typeface="MS UI Gothic" panose="020B0600070205080204" pitchFamily="50" charset="-128"/>
                <a:ea typeface="MS UI Gothic" panose="020B0600070205080204" pitchFamily="50" charset="-128"/>
              </a:rPr>
              <a:t>IoT</a:t>
            </a:r>
            <a:r>
              <a:rPr lang="ja-JP" altLang="en-US" sz="2000" b="1" dirty="0">
                <a:latin typeface="MS UI Gothic" panose="020B0600070205080204" pitchFamily="50" charset="-128"/>
                <a:ea typeface="MS UI Gothic" panose="020B0600070205080204" pitchFamily="50" charset="-128"/>
              </a:rPr>
              <a:t>産業における位置づけ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 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endParaRPr lang="ja-JP" altLang="en-US" sz="2000"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5" name="Chart 4">
            <a:extLst>
              <a:ext uri="{FF2B5EF4-FFF2-40B4-BE49-F238E27FC236}">
                <a16:creationId xmlns:a16="http://schemas.microsoft.com/office/drawing/2014/main" id="{00000000-0008-0000-0600-000003000000}"/>
              </a:ext>
            </a:extLst>
          </p:cNvPr>
          <p:cNvGraphicFramePr>
            <a:graphicFrameLocks noChangeAspect="1"/>
          </p:cNvGraphicFramePr>
          <p:nvPr>
            <p:extLst>
              <p:ext uri="{D42A27DB-BD31-4B8C-83A1-F6EECF244321}">
                <p14:modId xmlns:p14="http://schemas.microsoft.com/office/powerpoint/2010/main" val="4128616594"/>
              </p:ext>
            </p:extLst>
          </p:nvPr>
        </p:nvGraphicFramePr>
        <p:xfrm>
          <a:off x="79625" y="1837100"/>
          <a:ext cx="6048669" cy="4805372"/>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169635" y="1318082"/>
            <a:ext cx="6048669"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取引先の組込み／</a:t>
            </a:r>
            <a:r>
              <a:rPr lang="en-US" altLang="ja-JP" sz="1400" b="1" dirty="0" err="1">
                <a:latin typeface="MS UI Gothic" panose="020B0600070205080204" pitchFamily="50" charset="-128"/>
                <a:ea typeface="MS UI Gothic" panose="020B0600070205080204" pitchFamily="50" charset="-128"/>
              </a:rPr>
              <a:t>IoT</a:t>
            </a:r>
            <a:r>
              <a:rPr lang="ja-JP" altLang="en-US" sz="1400" b="1" dirty="0">
                <a:latin typeface="MS UI Gothic" panose="020B0600070205080204" pitchFamily="50" charset="-128"/>
                <a:ea typeface="MS UI Gothic" panose="020B0600070205080204" pitchFamily="50" charset="-128"/>
              </a:rPr>
              <a:t>産業における位置づけ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現在</a:t>
            </a:r>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a:t>
            </a:r>
            <a:r>
              <a:rPr lang="en-US" altLang="ja-JP" sz="1400" b="1" dirty="0">
                <a:latin typeface="MS UI Gothic" panose="020B0600070205080204" pitchFamily="50" charset="-128"/>
                <a:ea typeface="MS UI Gothic" panose="020B0600070205080204" pitchFamily="50" charset="-128"/>
              </a:rPr>
              <a:t>N=1214</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複数回答</a:t>
            </a:r>
          </a:p>
          <a:p>
            <a:pPr marL="180000"/>
            <a:endParaRPr lang="ja-JP" altLang="en-US" sz="1400" b="1" dirty="0">
              <a:latin typeface="MS UI Gothic" panose="020B0600070205080204" pitchFamily="50" charset="-128"/>
              <a:ea typeface="MS UI Gothic" panose="020B0600070205080204" pitchFamily="50" charset="-128"/>
            </a:endParaRPr>
          </a:p>
        </p:txBody>
      </p:sp>
      <p:graphicFrame>
        <p:nvGraphicFramePr>
          <p:cNvPr id="3" name="Chart 4">
            <a:extLst>
              <a:ext uri="{FF2B5EF4-FFF2-40B4-BE49-F238E27FC236}">
                <a16:creationId xmlns:a16="http://schemas.microsoft.com/office/drawing/2014/main" id="{9974A594-621C-38D2-6A10-F15BBBDA5182}"/>
              </a:ext>
            </a:extLst>
          </p:cNvPr>
          <p:cNvGraphicFramePr>
            <a:graphicFrameLocks noChangeAspect="1"/>
          </p:cNvGraphicFramePr>
          <p:nvPr>
            <p:extLst>
              <p:ext uri="{D42A27DB-BD31-4B8C-83A1-F6EECF244321}">
                <p14:modId xmlns:p14="http://schemas.microsoft.com/office/powerpoint/2010/main" val="3670411503"/>
              </p:ext>
            </p:extLst>
          </p:nvPr>
        </p:nvGraphicFramePr>
        <p:xfrm>
          <a:off x="6218304" y="1837100"/>
          <a:ext cx="6048669" cy="4805372"/>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a:extLst>
              <a:ext uri="{FF2B5EF4-FFF2-40B4-BE49-F238E27FC236}">
                <a16:creationId xmlns:a16="http://schemas.microsoft.com/office/drawing/2014/main" id="{F69F3618-2AC5-D380-91A7-E20711D59608}"/>
              </a:ext>
            </a:extLst>
          </p:cNvPr>
          <p:cNvSpPr txBox="1"/>
          <p:nvPr/>
        </p:nvSpPr>
        <p:spPr>
          <a:xfrm>
            <a:off x="6560344" y="1313880"/>
            <a:ext cx="6200301"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取引先の組込み／</a:t>
            </a:r>
            <a:r>
              <a:rPr lang="en-US" altLang="ja-JP" sz="1400" b="1" dirty="0" err="1">
                <a:latin typeface="MS UI Gothic" panose="020B0600070205080204" pitchFamily="50" charset="-128"/>
                <a:ea typeface="MS UI Gothic" panose="020B0600070205080204" pitchFamily="50" charset="-128"/>
              </a:rPr>
              <a:t>IoT</a:t>
            </a:r>
            <a:r>
              <a:rPr lang="ja-JP" altLang="en-US" sz="1400" b="1" dirty="0">
                <a:latin typeface="MS UI Gothic" panose="020B0600070205080204" pitchFamily="50" charset="-128"/>
                <a:ea typeface="MS UI Gothic" panose="020B0600070205080204" pitchFamily="50" charset="-128"/>
              </a:rPr>
              <a:t>産業における位置づけ </a:t>
            </a:r>
            <a:r>
              <a:rPr lang="en-US" altLang="ja-JP" sz="1400" b="1" dirty="0">
                <a:latin typeface="MS UI Gothic" panose="020B0600070205080204" pitchFamily="50" charset="-128"/>
                <a:ea typeface="MS UI Gothic" panose="020B0600070205080204" pitchFamily="50" charset="-128"/>
              </a:rPr>
              <a:t>【5</a:t>
            </a:r>
            <a:r>
              <a:rPr lang="ja-JP" altLang="en-US" sz="1400" b="1" dirty="0">
                <a:latin typeface="MS UI Gothic" panose="020B0600070205080204" pitchFamily="50" charset="-128"/>
                <a:ea typeface="MS UI Gothic" panose="020B0600070205080204" pitchFamily="50" charset="-128"/>
              </a:rPr>
              <a:t>年後</a:t>
            </a:r>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a:t>
            </a:r>
            <a:r>
              <a:rPr lang="en-US" altLang="ja-JP" sz="1400" b="1" dirty="0">
                <a:latin typeface="MS UI Gothic" panose="020B0600070205080204" pitchFamily="50" charset="-128"/>
                <a:ea typeface="MS UI Gothic" panose="020B0600070205080204" pitchFamily="50" charset="-128"/>
              </a:rPr>
              <a:t>N=1214</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複数回答</a:t>
            </a:r>
          </a:p>
          <a:p>
            <a:pPr marL="180000"/>
            <a:endParaRPr lang="ja-JP" altLang="en-US" sz="1400" b="1"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52485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BA5EE1A-F9DB-4C22-B4DA-BFF33108BCB0}"/>
              </a:ext>
            </a:extLst>
          </p:cNvPr>
          <p:cNvSpPr txBox="1"/>
          <p:nvPr/>
        </p:nvSpPr>
        <p:spPr>
          <a:xfrm>
            <a:off x="1652356" y="1000607"/>
            <a:ext cx="9516500" cy="5447645"/>
          </a:xfrm>
          <a:prstGeom prst="rect">
            <a:avLst/>
          </a:prstGeom>
          <a:noFill/>
        </p:spPr>
        <p:txBody>
          <a:bodyPr wrap="square" rtlCol="0">
            <a:spAutoFit/>
          </a:bodyPr>
          <a:lstStyle/>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本資料は、どなたでも以下の１）～</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6)</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に従って、複製、公衆送信、翻訳・変形等の翻案等、自由に利用できます。商用利用も可能です。コンテンツ利用に当たっては、本利用ルールに同意したものとみなします。</a:t>
            </a: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）出典の記載について</a:t>
            </a:r>
          </a:p>
          <a:p>
            <a:pPr marL="742884" lvl="1" indent="-285725">
              <a:buFont typeface="Wingdings" panose="05000000000000000000" pitchFamily="2" charset="2"/>
              <a:buChar char="l"/>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コンテンツを利用する際は出典を記載してください。出典の記載方法は以下のとおりです。</a:t>
            </a:r>
          </a:p>
          <a:p>
            <a:pPr marL="1200042" lvl="2" indent="-285725">
              <a:buFont typeface="Wingdings" panose="05000000000000000000" pitchFamily="2" charset="2"/>
              <a:buChar char="l"/>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出典：</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IPA</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2022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年度組込み</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/IoT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に関する動向調査」</a:t>
            </a:r>
          </a:p>
          <a:p>
            <a:pPr marL="742884" lvl="1" indent="-285725">
              <a:buFont typeface="Wingdings" panose="05000000000000000000" pitchFamily="2" charset="2"/>
              <a:buChar char="l"/>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コンテンツを編集・加工等して利用する場合は、上記出典とは別に、編集・加工等を行ったことを記載してください。</a:t>
            </a:r>
          </a:p>
          <a:p>
            <a:pPr marL="742884" lvl="1" indent="-285725">
              <a:buFont typeface="Wingdings" panose="05000000000000000000" pitchFamily="2" charset="2"/>
              <a:buChar char="l"/>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なお、編集・加工した情報を、あたかも</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IPA</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が作成したかのような態様で公表・利用してはいけません。</a:t>
            </a: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）第三者の権利を侵害しないようにしてください</a:t>
            </a:r>
          </a:p>
          <a:p>
            <a:pPr marL="742884" lvl="1" indent="-285725">
              <a:buFont typeface="Wingdings" panose="05000000000000000000" pitchFamily="2" charset="2"/>
              <a:buChar char="l"/>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コンテンツの中には、第三者（</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IPA</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以外の者をいいます。以下同じ。）が著作権その他の権利を有している場合があります。第三者が著作権を有しているコンテンツや、第三者が著作権以外の権利を有しているコンテンツについては、特に権利処理済であることが明示されているものを除き、利用者の責任で当該第三者から利用の許諾を得てください。</a:t>
            </a: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）本利用ルールが適用されないコンテンツについて</a:t>
            </a:r>
          </a:p>
          <a:p>
            <a:pPr marL="742884" lvl="1" indent="-285725">
              <a:buFont typeface="Wingdings" panose="05000000000000000000" pitchFamily="2" charset="2"/>
              <a:buChar char="l"/>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組織や特定の事業を表すシンボルマーク、ロゴ、キャラクターデザイン</a:t>
            </a:r>
          </a:p>
          <a:p>
            <a:pPr marL="742884" lvl="1" indent="-285725">
              <a:buFont typeface="Wingdings" panose="05000000000000000000" pitchFamily="2" charset="2"/>
              <a:buChar char="l"/>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具体的かつ合理的な根拠の説明とともに、別の利用ルールの適用を明示しているコンテンツ</a:t>
            </a: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）準拠法と合意管轄について</a:t>
            </a:r>
          </a:p>
          <a:p>
            <a:pPr marL="742884" lvl="1" indent="-285725">
              <a:buFont typeface="Wingdings" panose="05000000000000000000" pitchFamily="2" charset="2"/>
              <a:buChar char="l"/>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本利用ルールは、日本法に基づいて解釈されます。</a:t>
            </a:r>
          </a:p>
          <a:p>
            <a:pPr marL="742884" lvl="1" indent="-285725">
              <a:buFont typeface="Wingdings" panose="05000000000000000000" pitchFamily="2" charset="2"/>
              <a:buChar char="l"/>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本利用ルールによるコンテンツの利用および本利用ルールに関する紛争については、当該紛争に係るコンテンツ又は利用ルールを公開している組織の所在地を管轄する地方裁判所を、第一審の専属的な合意管轄裁判所とします。</a:t>
            </a: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）免責について</a:t>
            </a:r>
          </a:p>
          <a:p>
            <a:pPr marL="742884" lvl="1" indent="-285725">
              <a:buFont typeface="Wingdings" panose="05000000000000000000" pitchFamily="2" charset="2"/>
              <a:buChar char="l"/>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IPA</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は、利用者がコンテンツを用いて行う一切の行為（コンテンツを編集・加工等した情報を利用することを含む。）について何ら責任を負うものではありません。</a:t>
            </a:r>
          </a:p>
          <a:p>
            <a:pPr marL="742884" lvl="1" indent="-285725">
              <a:buFont typeface="Wingdings" panose="05000000000000000000" pitchFamily="2" charset="2"/>
              <a:buChar char="l"/>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コンテンツは、予告なく変更、移転、削除等が行われることがあります。</a:t>
            </a:r>
          </a:p>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6</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）その他</a:t>
            </a:r>
          </a:p>
          <a:p>
            <a:pPr marL="742884" lvl="1" indent="-285725">
              <a:buFont typeface="Wingdings" panose="05000000000000000000" pitchFamily="2" charset="2"/>
              <a:buChar char="l"/>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本利用ルールは、著作権法上認められている引用などの利用について、制限するものではありません。</a:t>
            </a:r>
          </a:p>
          <a:p>
            <a:pPr marL="742884" lvl="1" indent="-285725">
              <a:buFont typeface="Wingdings" panose="05000000000000000000" pitchFamily="2" charset="2"/>
              <a:buChar char="l"/>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本利用ルールは、政府標準利用規約（第</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2.0</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版）に準拠しています。本利用ルールは、今後変更される可能性があります。既に政府標準利用規約の以前の版に従ってコンテンツを利用している場合は、引き続きその条件が適用されます。</a:t>
            </a:r>
          </a:p>
          <a:p>
            <a:pPr marL="742884" lvl="1" indent="-285725">
              <a:buFont typeface="Wingdings" panose="05000000000000000000" pitchFamily="2" charset="2"/>
              <a:buChar char="l"/>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本利用ルールは、クリエイティブ・コモンズ・ライセンスの表示</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4.0</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国際（</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hlinkClick r:id="rId2"/>
              </a:rPr>
              <a:t>https://creativecommons.org/licenses/by/4.0/legalcode.ja</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）外部リンクに規定される著作権利用許諾条件。以下「</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CC BY</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」といいます。）と互換性があり、本利用ルールが適用されるコンテンツは</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CC BY</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に従うことでも利用することができます。</a:t>
            </a:r>
          </a:p>
        </p:txBody>
      </p:sp>
      <p:sp>
        <p:nvSpPr>
          <p:cNvPr id="4" name="タイトル 1">
            <a:extLst>
              <a:ext uri="{FF2B5EF4-FFF2-40B4-BE49-F238E27FC236}">
                <a16:creationId xmlns:a16="http://schemas.microsoft.com/office/drawing/2014/main" id="{976C380C-F4B2-4BD7-8EF0-7CA189CE83CE}"/>
              </a:ext>
            </a:extLst>
          </p:cNvPr>
          <p:cNvSpPr txBox="1">
            <a:spLocks/>
          </p:cNvSpPr>
          <p:nvPr/>
        </p:nvSpPr>
        <p:spPr>
          <a:xfrm>
            <a:off x="1613124" y="260648"/>
            <a:ext cx="9361040"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pPr defTabSz="914318">
              <a:defRPr/>
            </a:pPr>
            <a:r>
              <a:rPr lang="ja-JP" altLang="en-US" dirty="0">
                <a:solidFill>
                  <a:sysClr val="windowText" lastClr="000000"/>
                </a:solidFill>
                <a:latin typeface="Meiryo UI" panose="020B0604030504040204" pitchFamily="50" charset="-128"/>
                <a:ea typeface="Meiryo UI" panose="020B0604030504040204" pitchFamily="50" charset="-128"/>
              </a:rPr>
              <a:t>本資料の利用について</a:t>
            </a:r>
          </a:p>
        </p:txBody>
      </p:sp>
    </p:spTree>
    <p:extLst>
      <p:ext uri="{BB962C8B-B14F-4D97-AF65-F5344CB8AC3E}">
        <p14:creationId xmlns:p14="http://schemas.microsoft.com/office/powerpoint/2010/main" val="3204041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p:cNvGraphicFramePr>
            <a:graphicFrameLocks noChangeAspect="1"/>
          </p:cNvGraphicFramePr>
          <p:nvPr>
            <p:extLst>
              <p:ext uri="{D42A27DB-BD31-4B8C-83A1-F6EECF244321}">
                <p14:modId xmlns:p14="http://schemas.microsoft.com/office/powerpoint/2010/main" val="350830210"/>
              </p:ext>
            </p:extLst>
          </p:nvPr>
        </p:nvGraphicFramePr>
        <p:xfrm>
          <a:off x="5693947" y="2264400"/>
          <a:ext cx="6576706" cy="3946024"/>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Q3-2. </a:t>
            </a:r>
            <a:r>
              <a:rPr lang="ja-JP" altLang="en-US" sz="2000" b="1" dirty="0">
                <a:latin typeface="MS UI Gothic" panose="020B0600070205080204" pitchFamily="50" charset="-128"/>
                <a:ea typeface="MS UI Gothic" panose="020B0600070205080204" pitchFamily="50" charset="-128"/>
              </a:rPr>
              <a:t>取引先の組込み／</a:t>
            </a:r>
            <a:r>
              <a:rPr lang="en-US" altLang="ja-JP" sz="2000" b="1" dirty="0" err="1">
                <a:latin typeface="MS UI Gothic" panose="020B0600070205080204" pitchFamily="50" charset="-128"/>
                <a:ea typeface="MS UI Gothic" panose="020B0600070205080204" pitchFamily="50" charset="-128"/>
              </a:rPr>
              <a:t>IoT</a:t>
            </a:r>
            <a:r>
              <a:rPr lang="ja-JP" altLang="en-US" sz="2000" b="1" dirty="0">
                <a:latin typeface="MS UI Gothic" panose="020B0600070205080204" pitchFamily="50" charset="-128"/>
                <a:ea typeface="MS UI Gothic" panose="020B0600070205080204" pitchFamily="50" charset="-128"/>
              </a:rPr>
              <a:t>産業における位置づけ（主要な位置づけ）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endParaRPr lang="ja-JP" altLang="en-US" sz="2000"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8" name="テキスト ボックス 7"/>
          <p:cNvSpPr txBox="1"/>
          <p:nvPr/>
        </p:nvSpPr>
        <p:spPr>
          <a:xfrm>
            <a:off x="1397478" y="1942207"/>
            <a:ext cx="4060452"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現在の取引先位置づけの構成割合（</a:t>
            </a:r>
            <a:r>
              <a:rPr lang="en-US" altLang="ja-JP" sz="1400" b="1" dirty="0">
                <a:latin typeface="MS UI Gothic" panose="020B0600070205080204" pitchFamily="50" charset="-128"/>
                <a:ea typeface="MS UI Gothic" panose="020B0600070205080204" pitchFamily="50" charset="-128"/>
              </a:rPr>
              <a:t>N</a:t>
            </a:r>
            <a:r>
              <a:rPr lang="ja-JP" altLang="en-US" sz="1400" b="1" dirty="0">
                <a:latin typeface="MS UI Gothic" panose="020B0600070205080204" pitchFamily="50" charset="-128"/>
                <a:ea typeface="MS UI Gothic" panose="020B0600070205080204" pitchFamily="50" charset="-128"/>
              </a:rPr>
              <a:t>＝</a:t>
            </a:r>
            <a:r>
              <a:rPr lang="en-US" altLang="ja-JP" sz="1400" b="1" dirty="0">
                <a:latin typeface="MS UI Gothic" panose="020B0600070205080204" pitchFamily="50" charset="-128"/>
                <a:ea typeface="MS UI Gothic" panose="020B0600070205080204" pitchFamily="50" charset="-128"/>
              </a:rPr>
              <a:t>1214</a:t>
            </a:r>
            <a:r>
              <a:rPr lang="ja-JP" altLang="en-US" sz="1400" b="1" dirty="0">
                <a:latin typeface="MS UI Gothic" panose="020B0600070205080204" pitchFamily="50" charset="-128"/>
                <a:ea typeface="MS UI Gothic" panose="020B0600070205080204" pitchFamily="50" charset="-128"/>
              </a:rPr>
              <a:t>）</a:t>
            </a:r>
          </a:p>
        </p:txBody>
      </p:sp>
      <p:sp>
        <p:nvSpPr>
          <p:cNvPr id="9" name="テキスト ボックス 8"/>
          <p:cNvSpPr txBox="1"/>
          <p:nvPr/>
        </p:nvSpPr>
        <p:spPr>
          <a:xfrm>
            <a:off x="6771774" y="1942207"/>
            <a:ext cx="4060452" cy="307777"/>
          </a:xfrm>
          <a:prstGeom prst="rect">
            <a:avLst/>
          </a:prstGeom>
          <a:noFill/>
        </p:spPr>
        <p:txBody>
          <a:bodyPr wrap="square" rtlCol="0">
            <a:spAutoFit/>
          </a:bodyPr>
          <a:lstStyle/>
          <a:p>
            <a:pPr marL="180000"/>
            <a:r>
              <a:rPr lang="en-US" altLang="ja-JP" sz="1400" b="1" dirty="0">
                <a:latin typeface="MS UI Gothic" panose="020B0600070205080204" pitchFamily="50" charset="-128"/>
                <a:ea typeface="MS UI Gothic" panose="020B0600070205080204" pitchFamily="50" charset="-128"/>
              </a:rPr>
              <a:t>5</a:t>
            </a:r>
            <a:r>
              <a:rPr lang="ja-JP" altLang="en-US" sz="1400" b="1" dirty="0">
                <a:latin typeface="MS UI Gothic" panose="020B0600070205080204" pitchFamily="50" charset="-128"/>
                <a:ea typeface="MS UI Gothic" panose="020B0600070205080204" pitchFamily="50" charset="-128"/>
              </a:rPr>
              <a:t>年後の取引先位置づけの構成割合（</a:t>
            </a:r>
            <a:r>
              <a:rPr lang="en-US" altLang="ja-JP" sz="1400" b="1" dirty="0">
                <a:latin typeface="MS UI Gothic" panose="020B0600070205080204" pitchFamily="50" charset="-128"/>
                <a:ea typeface="MS UI Gothic" panose="020B0600070205080204" pitchFamily="50" charset="-128"/>
              </a:rPr>
              <a:t>N</a:t>
            </a:r>
            <a:r>
              <a:rPr lang="ja-JP" altLang="en-US" sz="1400" b="1" dirty="0">
                <a:latin typeface="MS UI Gothic" panose="020B0600070205080204" pitchFamily="50" charset="-128"/>
                <a:ea typeface="MS UI Gothic" panose="020B0600070205080204" pitchFamily="50" charset="-128"/>
              </a:rPr>
              <a:t>＝</a:t>
            </a:r>
            <a:r>
              <a:rPr lang="en-US" altLang="ja-JP" sz="1400" b="1" dirty="0">
                <a:latin typeface="MS UI Gothic" panose="020B0600070205080204" pitchFamily="50" charset="-128"/>
                <a:ea typeface="MS UI Gothic" panose="020B0600070205080204" pitchFamily="50" charset="-128"/>
              </a:rPr>
              <a:t>1214</a:t>
            </a:r>
            <a:r>
              <a:rPr lang="ja-JP" altLang="en-US" sz="1400" b="1" dirty="0">
                <a:latin typeface="MS UI Gothic" panose="020B0600070205080204" pitchFamily="50" charset="-128"/>
                <a:ea typeface="MS UI Gothic" panose="020B0600070205080204" pitchFamily="50" charset="-128"/>
              </a:rPr>
              <a:t>）</a:t>
            </a:r>
          </a:p>
        </p:txBody>
      </p:sp>
      <p:graphicFrame>
        <p:nvGraphicFramePr>
          <p:cNvPr id="10" name="グラフ 9"/>
          <p:cNvGraphicFramePr>
            <a:graphicFrameLocks noChangeAspect="1"/>
          </p:cNvGraphicFramePr>
          <p:nvPr>
            <p:extLst>
              <p:ext uri="{D42A27DB-BD31-4B8C-83A1-F6EECF244321}">
                <p14:modId xmlns:p14="http://schemas.microsoft.com/office/powerpoint/2010/main" val="3368125358"/>
              </p:ext>
            </p:extLst>
          </p:nvPr>
        </p:nvGraphicFramePr>
        <p:xfrm>
          <a:off x="55645" y="2264400"/>
          <a:ext cx="6576707" cy="39460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3779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Q4. </a:t>
            </a:r>
            <a:r>
              <a:rPr lang="ja-JP" altLang="en-US" sz="2000" b="1" dirty="0">
                <a:latin typeface="MS UI Gothic" panose="020B0600070205080204" pitchFamily="50" charset="-128"/>
                <a:ea typeface="MS UI Gothic" panose="020B0600070205080204" pitchFamily="50" charset="-128"/>
              </a:rPr>
              <a:t>事業分野</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6" name="テキスト ボックス 5"/>
          <p:cNvSpPr txBox="1"/>
          <p:nvPr/>
        </p:nvSpPr>
        <p:spPr>
          <a:xfrm>
            <a:off x="3463999" y="1092293"/>
            <a:ext cx="5107669" cy="523220"/>
          </a:xfrm>
          <a:prstGeom prst="rect">
            <a:avLst/>
          </a:prstGeom>
          <a:noFill/>
        </p:spPr>
        <p:txBody>
          <a:bodyPr wrap="square" rtlCol="0">
            <a:spAutoFit/>
          </a:bodyPr>
          <a:lstStyle/>
          <a:p>
            <a:pPr marL="180000" algn="ctr"/>
            <a:r>
              <a:rPr lang="ja-JP" altLang="en-US" sz="1400" b="1" dirty="0">
                <a:latin typeface="MS UI Gothic" panose="020B0600070205080204" pitchFamily="50" charset="-128"/>
                <a:ea typeface="MS UI Gothic" panose="020B0600070205080204" pitchFamily="50" charset="-128"/>
              </a:rPr>
              <a:t>事業分野の構成  （</a:t>
            </a:r>
            <a:r>
              <a:rPr lang="en-US" altLang="ja-JP" sz="1400" b="1" dirty="0">
                <a:latin typeface="MS UI Gothic" panose="020B0600070205080204" pitchFamily="50" charset="-128"/>
                <a:ea typeface="MS UI Gothic" panose="020B0600070205080204" pitchFamily="50" charset="-128"/>
              </a:rPr>
              <a:t>N=1017</a:t>
            </a:r>
            <a:r>
              <a:rPr lang="ja-JP" altLang="en-US" sz="1400" b="1" dirty="0">
                <a:latin typeface="MS UI Gothic" panose="020B0600070205080204" pitchFamily="50" charset="-128"/>
                <a:ea typeface="MS UI Gothic" panose="020B0600070205080204" pitchFamily="50" charset="-128"/>
              </a:rPr>
              <a:t>） </a:t>
            </a:r>
            <a:r>
              <a:rPr lang="en-US" altLang="ja-JP" sz="1400" b="1" dirty="0">
                <a:latin typeface="MS UI Gothic" panose="020B0600070205080204" pitchFamily="50" charset="-128"/>
                <a:ea typeface="MS UI Gothic" panose="020B0600070205080204" pitchFamily="50" charset="-128"/>
              </a:rPr>
              <a:t>※</a:t>
            </a:r>
            <a:r>
              <a:rPr lang="ja-JP" altLang="en-US" sz="1400" b="1" dirty="0">
                <a:latin typeface="MS UI Gothic" panose="020B0600070205080204" pitchFamily="50" charset="-128"/>
                <a:ea typeface="MS UI Gothic" panose="020B0600070205080204" pitchFamily="50" charset="-128"/>
              </a:rPr>
              <a:t>複数回答</a:t>
            </a:r>
          </a:p>
          <a:p>
            <a:pPr marL="180000" algn="ctr"/>
            <a:endParaRPr lang="ja-JP" altLang="en-US" sz="1400" b="1" dirty="0">
              <a:latin typeface="MS UI Gothic" panose="020B0600070205080204" pitchFamily="50" charset="-128"/>
              <a:ea typeface="MS UI Gothic" panose="020B0600070205080204" pitchFamily="50" charset="-128"/>
            </a:endParaRPr>
          </a:p>
        </p:txBody>
      </p:sp>
      <p:graphicFrame>
        <p:nvGraphicFramePr>
          <p:cNvPr id="7" name="グラフ 6"/>
          <p:cNvGraphicFramePr>
            <a:graphicFrameLocks noChangeAspect="1"/>
          </p:cNvGraphicFramePr>
          <p:nvPr>
            <p:extLst>
              <p:ext uri="{D42A27DB-BD31-4B8C-83A1-F6EECF244321}">
                <p14:modId xmlns:p14="http://schemas.microsoft.com/office/powerpoint/2010/main" val="3574008599"/>
              </p:ext>
            </p:extLst>
          </p:nvPr>
        </p:nvGraphicFramePr>
        <p:xfrm>
          <a:off x="799704" y="1590785"/>
          <a:ext cx="11112532" cy="5403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7474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Q4. </a:t>
            </a:r>
            <a:r>
              <a:rPr lang="ja-JP" altLang="en-US" sz="2000" b="1" dirty="0">
                <a:latin typeface="MS UI Gothic" panose="020B0600070205080204" pitchFamily="50" charset="-128"/>
                <a:ea typeface="MS UI Gothic" panose="020B0600070205080204" pitchFamily="50" charset="-128"/>
              </a:rPr>
              <a:t>事業分野 （位置づけ別）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graphicFrame>
        <p:nvGraphicFramePr>
          <p:cNvPr id="12" name="グラフ 11">
            <a:extLst>
              <a:ext uri="{FF2B5EF4-FFF2-40B4-BE49-F238E27FC236}">
                <a16:creationId xmlns:a16="http://schemas.microsoft.com/office/drawing/2014/main" id="{54C9EF91-1375-44E2-9AB2-B26DB5750075}"/>
              </a:ext>
            </a:extLst>
          </p:cNvPr>
          <p:cNvGraphicFramePr>
            <a:graphicFrameLocks/>
          </p:cNvGraphicFramePr>
          <p:nvPr>
            <p:extLst>
              <p:ext uri="{D42A27DB-BD31-4B8C-83A1-F6EECF244321}">
                <p14:modId xmlns:p14="http://schemas.microsoft.com/office/powerpoint/2010/main" val="814019756"/>
              </p:ext>
            </p:extLst>
          </p:nvPr>
        </p:nvGraphicFramePr>
        <p:xfrm>
          <a:off x="799704" y="1280558"/>
          <a:ext cx="11112532" cy="5713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1246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54C9EF91-1375-44E2-9AB2-B26DB5750075}"/>
              </a:ext>
            </a:extLst>
          </p:cNvPr>
          <p:cNvGraphicFramePr>
            <a:graphicFrameLocks/>
          </p:cNvGraphicFramePr>
          <p:nvPr>
            <p:extLst>
              <p:ext uri="{D42A27DB-BD31-4B8C-83A1-F6EECF244321}">
                <p14:modId xmlns:p14="http://schemas.microsoft.com/office/powerpoint/2010/main" val="3565590389"/>
              </p:ext>
            </p:extLst>
          </p:nvPr>
        </p:nvGraphicFramePr>
        <p:xfrm>
          <a:off x="799704" y="1336910"/>
          <a:ext cx="11112532" cy="5656923"/>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Q4. </a:t>
            </a:r>
            <a:r>
              <a:rPr lang="ja-JP" altLang="en-US" sz="2000" b="1" dirty="0">
                <a:latin typeface="MS UI Gothic" panose="020B0600070205080204" pitchFamily="50" charset="-128"/>
                <a:ea typeface="MS UI Gothic" panose="020B0600070205080204" pitchFamily="50" charset="-128"/>
              </a:rPr>
              <a:t>事業分野 （従業員数別）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Tree>
    <p:extLst>
      <p:ext uri="{BB962C8B-B14F-4D97-AF65-F5344CB8AC3E}">
        <p14:creationId xmlns:p14="http://schemas.microsoft.com/office/powerpoint/2010/main" val="3772595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Q4. </a:t>
            </a:r>
            <a:r>
              <a:rPr lang="ja-JP" altLang="en-US" sz="2000" b="1" dirty="0">
                <a:latin typeface="MS UI Gothic" panose="020B0600070205080204" pitchFamily="50" charset="-128"/>
                <a:ea typeface="MS UI Gothic" panose="020B0600070205080204" pitchFamily="50" charset="-128"/>
              </a:rPr>
              <a:t>事業分野 （地域別）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7" name="グラフ 6">
            <a:extLst>
              <a:ext uri="{FF2B5EF4-FFF2-40B4-BE49-F238E27FC236}">
                <a16:creationId xmlns:a16="http://schemas.microsoft.com/office/drawing/2014/main" id="{AB6C93BF-56A8-44ED-9E23-B592339BA772}"/>
              </a:ext>
            </a:extLst>
          </p:cNvPr>
          <p:cNvGraphicFramePr>
            <a:graphicFrameLocks/>
          </p:cNvGraphicFramePr>
          <p:nvPr>
            <p:extLst>
              <p:ext uri="{D42A27DB-BD31-4B8C-83A1-F6EECF244321}">
                <p14:modId xmlns:p14="http://schemas.microsoft.com/office/powerpoint/2010/main" val="3938031747"/>
              </p:ext>
            </p:extLst>
          </p:nvPr>
        </p:nvGraphicFramePr>
        <p:xfrm>
          <a:off x="799704" y="1170144"/>
          <a:ext cx="11112532" cy="5823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3380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Q4. </a:t>
            </a:r>
            <a:r>
              <a:rPr lang="ja-JP" altLang="en-US" sz="2000" b="1" dirty="0">
                <a:latin typeface="MS UI Gothic" panose="020B0600070205080204" pitchFamily="50" charset="-128"/>
                <a:ea typeface="MS UI Gothic" panose="020B0600070205080204" pitchFamily="50" charset="-128"/>
              </a:rPr>
              <a:t>事業分野 （経年変化）</a:t>
            </a:r>
          </a:p>
        </p:txBody>
      </p:sp>
      <p:sp>
        <p:nvSpPr>
          <p:cNvPr id="5" name="テキスト ボックス 4"/>
          <p:cNvSpPr txBox="1"/>
          <p:nvPr/>
        </p:nvSpPr>
        <p:spPr>
          <a:xfrm>
            <a:off x="799704" y="593800"/>
            <a:ext cx="11521280" cy="738664"/>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endParaRPr lang="en-US" altLang="ja-JP" sz="1400" b="1" dirty="0">
              <a:latin typeface="MS UI Gothic" panose="020B0600070205080204" pitchFamily="50" charset="-128"/>
              <a:ea typeface="MS UI Gothic" panose="020B0600070205080204" pitchFamily="50" charset="-128"/>
            </a:endParaRPr>
          </a:p>
          <a:p>
            <a:pPr marL="180000"/>
            <a:endParaRPr lang="en-US" altLang="ja-JP" sz="1400" b="1" dirty="0">
              <a:latin typeface="MS UI Gothic" panose="020B0600070205080204" pitchFamily="50" charset="-128"/>
              <a:ea typeface="MS UI Gothic" panose="020B0600070205080204" pitchFamily="50" charset="-128"/>
            </a:endParaRPr>
          </a:p>
          <a:p>
            <a:pPr marL="180000"/>
            <a:r>
              <a:rPr lang="ja-JP" altLang="en-US" sz="1400" b="1" dirty="0">
                <a:latin typeface="MS UI Gothic" panose="020B0600070205080204" pitchFamily="50" charset="-128"/>
                <a:ea typeface="MS UI Gothic" panose="020B0600070205080204" pitchFamily="50" charset="-128"/>
              </a:rPr>
              <a:t>　　事業分野 （</a:t>
            </a:r>
            <a:r>
              <a:rPr lang="en-US" altLang="ja-JP" sz="1400" b="1" dirty="0">
                <a:latin typeface="MS UI Gothic" panose="020B0600070205080204" pitchFamily="50" charset="-128"/>
                <a:ea typeface="MS UI Gothic" panose="020B0600070205080204" pitchFamily="50" charset="-128"/>
              </a:rPr>
              <a:t>2022</a:t>
            </a:r>
            <a:r>
              <a:rPr lang="ja-JP" altLang="en-US" sz="1400" b="1" dirty="0">
                <a:latin typeface="MS UI Gothic" panose="020B0600070205080204" pitchFamily="50" charset="-128"/>
                <a:ea typeface="MS UI Gothic" panose="020B0600070205080204" pitchFamily="50" charset="-128"/>
              </a:rPr>
              <a:t>年度 </a:t>
            </a:r>
            <a:r>
              <a:rPr lang="en-US" altLang="ja-JP" sz="1400" b="1" dirty="0">
                <a:latin typeface="MS UI Gothic" panose="020B0600070205080204" pitchFamily="50" charset="-128"/>
                <a:ea typeface="MS UI Gothic" panose="020B0600070205080204" pitchFamily="50" charset="-128"/>
              </a:rPr>
              <a:t>N=707</a:t>
            </a:r>
            <a:r>
              <a:rPr lang="ja-JP" altLang="en-US" sz="1400" b="1" dirty="0">
                <a:latin typeface="MS UI Gothic" panose="020B0600070205080204" pitchFamily="50" charset="-128"/>
                <a:ea typeface="MS UI Gothic" panose="020B0600070205080204" pitchFamily="50" charset="-128"/>
              </a:rPr>
              <a:t>、</a:t>
            </a:r>
            <a:r>
              <a:rPr lang="en-US" altLang="ja-JP" sz="1400" b="1" dirty="0">
                <a:latin typeface="MS UI Gothic" panose="020B0600070205080204" pitchFamily="50" charset="-128"/>
                <a:ea typeface="MS UI Gothic" panose="020B0600070205080204" pitchFamily="50" charset="-128"/>
              </a:rPr>
              <a:t>2021</a:t>
            </a:r>
            <a:r>
              <a:rPr lang="ja-JP" altLang="en-US" sz="1400" b="1" dirty="0">
                <a:latin typeface="MS UI Gothic" panose="020B0600070205080204" pitchFamily="50" charset="-128"/>
                <a:ea typeface="MS UI Gothic" panose="020B0600070205080204" pitchFamily="50" charset="-128"/>
              </a:rPr>
              <a:t>年度</a:t>
            </a:r>
            <a:r>
              <a:rPr lang="en-US" altLang="ja-JP" sz="1400" b="1" dirty="0">
                <a:latin typeface="MS UI Gothic" panose="020B0600070205080204" pitchFamily="50" charset="-128"/>
                <a:ea typeface="MS UI Gothic" panose="020B0600070205080204" pitchFamily="50" charset="-128"/>
              </a:rPr>
              <a:t> N=695</a:t>
            </a:r>
            <a:r>
              <a:rPr lang="ja-JP" altLang="en-US" sz="1400" b="1" dirty="0">
                <a:latin typeface="MS UI Gothic" panose="020B0600070205080204" pitchFamily="50" charset="-128"/>
                <a:ea typeface="MS UI Gothic" panose="020B0600070205080204" pitchFamily="50" charset="-128"/>
              </a:rPr>
              <a:t>、</a:t>
            </a:r>
            <a:r>
              <a:rPr lang="en-US" altLang="ja-JP" sz="1400" b="1" dirty="0">
                <a:latin typeface="MS UI Gothic" panose="020B0600070205080204" pitchFamily="50" charset="-128"/>
                <a:ea typeface="MS UI Gothic" panose="020B0600070205080204" pitchFamily="50" charset="-128"/>
              </a:rPr>
              <a:t>2020</a:t>
            </a:r>
            <a:r>
              <a:rPr lang="ja-JP" altLang="en-US" sz="1400" b="1" dirty="0">
                <a:latin typeface="MS UI Gothic" panose="020B0600070205080204" pitchFamily="50" charset="-128"/>
                <a:ea typeface="MS UI Gothic" panose="020B0600070205080204" pitchFamily="50" charset="-128"/>
              </a:rPr>
              <a:t>年度</a:t>
            </a:r>
            <a:r>
              <a:rPr lang="en-US" altLang="ja-JP" sz="1400" b="1" dirty="0">
                <a:latin typeface="MS UI Gothic" panose="020B0600070205080204" pitchFamily="50" charset="-128"/>
                <a:ea typeface="MS UI Gothic" panose="020B0600070205080204" pitchFamily="50" charset="-128"/>
              </a:rPr>
              <a:t> N=671</a:t>
            </a:r>
            <a:r>
              <a:rPr lang="ja-JP" altLang="en-US" sz="1400" b="1" dirty="0">
                <a:latin typeface="MS UI Gothic" panose="020B0600070205080204" pitchFamily="50" charset="-128"/>
                <a:ea typeface="MS UI Gothic" panose="020B0600070205080204" pitchFamily="50" charset="-128"/>
              </a:rPr>
              <a:t>）</a:t>
            </a:r>
          </a:p>
        </p:txBody>
      </p:sp>
      <p:graphicFrame>
        <p:nvGraphicFramePr>
          <p:cNvPr id="7" name="グラフ 6">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2183670984"/>
              </p:ext>
            </p:extLst>
          </p:nvPr>
        </p:nvGraphicFramePr>
        <p:xfrm>
          <a:off x="799704" y="1364402"/>
          <a:ext cx="11112532" cy="58619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805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Q4. </a:t>
            </a:r>
            <a:r>
              <a:rPr lang="ja-JP" altLang="en-US" sz="2000" b="1" dirty="0">
                <a:latin typeface="MS UI Gothic" panose="020B0600070205080204" pitchFamily="50" charset="-128"/>
                <a:ea typeface="MS UI Gothic" panose="020B0600070205080204" pitchFamily="50" charset="-128"/>
              </a:rPr>
              <a:t>開発機器</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p:txBody>
      </p:sp>
      <p:sp>
        <p:nvSpPr>
          <p:cNvPr id="7" name="テキスト ボックス 6"/>
          <p:cNvSpPr txBox="1"/>
          <p:nvPr/>
        </p:nvSpPr>
        <p:spPr>
          <a:xfrm>
            <a:off x="4472111" y="1152194"/>
            <a:ext cx="5107669"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開発機器の構成 （複数回答　</a:t>
            </a:r>
            <a:r>
              <a:rPr lang="en-US" altLang="ja-JP" sz="1400" b="1" dirty="0">
                <a:latin typeface="MS UI Gothic" panose="020B0600070205080204" pitchFamily="50" charset="-128"/>
                <a:ea typeface="MS UI Gothic" panose="020B0600070205080204" pitchFamily="50" charset="-128"/>
              </a:rPr>
              <a:t>N=715</a:t>
            </a:r>
            <a:r>
              <a:rPr lang="ja-JP" altLang="en-US" sz="1400" b="1" dirty="0">
                <a:latin typeface="MS UI Gothic" panose="020B0600070205080204" pitchFamily="50" charset="-128"/>
                <a:ea typeface="MS UI Gothic" panose="020B0600070205080204" pitchFamily="50" charset="-128"/>
              </a:rPr>
              <a:t>）</a:t>
            </a:r>
          </a:p>
        </p:txBody>
      </p:sp>
      <p:graphicFrame>
        <p:nvGraphicFramePr>
          <p:cNvPr id="6" name="グラフ 5"/>
          <p:cNvGraphicFramePr>
            <a:graphicFrameLocks noChangeAspect="1"/>
          </p:cNvGraphicFramePr>
          <p:nvPr>
            <p:extLst>
              <p:ext uri="{D42A27DB-BD31-4B8C-83A1-F6EECF244321}">
                <p14:modId xmlns:p14="http://schemas.microsoft.com/office/powerpoint/2010/main" val="937524781"/>
              </p:ext>
            </p:extLst>
          </p:nvPr>
        </p:nvGraphicFramePr>
        <p:xfrm>
          <a:off x="799704" y="1710587"/>
          <a:ext cx="11112532" cy="52832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6460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80355D67-8AA4-4FF0-922E-C92B0622B74D}"/>
              </a:ext>
            </a:extLst>
          </p:cNvPr>
          <p:cNvGraphicFramePr>
            <a:graphicFrameLocks/>
          </p:cNvGraphicFramePr>
          <p:nvPr>
            <p:extLst>
              <p:ext uri="{D42A27DB-BD31-4B8C-83A1-F6EECF244321}">
                <p14:modId xmlns:p14="http://schemas.microsoft.com/office/powerpoint/2010/main" val="3676407147"/>
              </p:ext>
            </p:extLst>
          </p:nvPr>
        </p:nvGraphicFramePr>
        <p:xfrm>
          <a:off x="799704" y="1170144"/>
          <a:ext cx="11112532" cy="5823689"/>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Q4. </a:t>
            </a:r>
            <a:r>
              <a:rPr lang="ja-JP" altLang="en-US" sz="2000" b="1" dirty="0">
                <a:latin typeface="MS UI Gothic" panose="020B0600070205080204" pitchFamily="50" charset="-128"/>
                <a:ea typeface="MS UI Gothic" panose="020B0600070205080204" pitchFamily="50" charset="-128"/>
              </a:rPr>
              <a:t>開発機器 （位置づけ別）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Tree>
    <p:extLst>
      <p:ext uri="{BB962C8B-B14F-4D97-AF65-F5344CB8AC3E}">
        <p14:creationId xmlns:p14="http://schemas.microsoft.com/office/powerpoint/2010/main" val="1686848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8F079377-E70F-4486-A327-C1AA5C031AAC}"/>
              </a:ext>
            </a:extLst>
          </p:cNvPr>
          <p:cNvGraphicFramePr>
            <a:graphicFrameLocks/>
          </p:cNvGraphicFramePr>
          <p:nvPr>
            <p:extLst>
              <p:ext uri="{D42A27DB-BD31-4B8C-83A1-F6EECF244321}">
                <p14:modId xmlns:p14="http://schemas.microsoft.com/office/powerpoint/2010/main" val="3029571922"/>
              </p:ext>
            </p:extLst>
          </p:nvPr>
        </p:nvGraphicFramePr>
        <p:xfrm>
          <a:off x="799704" y="1241872"/>
          <a:ext cx="11112532" cy="5751961"/>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Q4. </a:t>
            </a:r>
            <a:r>
              <a:rPr lang="ja-JP" altLang="en-US" sz="2000" b="1" dirty="0">
                <a:latin typeface="MS UI Gothic" panose="020B0600070205080204" pitchFamily="50" charset="-128"/>
                <a:ea typeface="MS UI Gothic" panose="020B0600070205080204" pitchFamily="50" charset="-128"/>
              </a:rPr>
              <a:t>開発機器 （従業員数別）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Tree>
    <p:extLst>
      <p:ext uri="{BB962C8B-B14F-4D97-AF65-F5344CB8AC3E}">
        <p14:creationId xmlns:p14="http://schemas.microsoft.com/office/powerpoint/2010/main" val="1067221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Q4. </a:t>
            </a:r>
            <a:r>
              <a:rPr lang="ja-JP" altLang="en-US" sz="2000" b="1" dirty="0">
                <a:latin typeface="MS UI Gothic" panose="020B0600070205080204" pitchFamily="50" charset="-128"/>
                <a:ea typeface="MS UI Gothic" panose="020B0600070205080204" pitchFamily="50" charset="-128"/>
              </a:rPr>
              <a:t>開発機器 （経年変化）</a:t>
            </a:r>
          </a:p>
        </p:txBody>
      </p:sp>
      <p:sp>
        <p:nvSpPr>
          <p:cNvPr id="5" name="テキスト ボックス 4"/>
          <p:cNvSpPr txBox="1"/>
          <p:nvPr/>
        </p:nvSpPr>
        <p:spPr>
          <a:xfrm>
            <a:off x="799704" y="593800"/>
            <a:ext cx="11521280" cy="738664"/>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endParaRPr lang="en-US" altLang="ja-JP" sz="1400" b="1" dirty="0">
              <a:latin typeface="MS UI Gothic" panose="020B0600070205080204" pitchFamily="50" charset="-128"/>
              <a:ea typeface="MS UI Gothic" panose="020B0600070205080204" pitchFamily="50" charset="-128"/>
            </a:endParaRPr>
          </a:p>
          <a:p>
            <a:pPr marL="180000"/>
            <a:endParaRPr lang="en-US" altLang="ja-JP" sz="1400" b="1" dirty="0">
              <a:latin typeface="MS UI Gothic" panose="020B0600070205080204" pitchFamily="50" charset="-128"/>
              <a:ea typeface="MS UI Gothic" panose="020B0600070205080204" pitchFamily="50" charset="-128"/>
            </a:endParaRPr>
          </a:p>
          <a:p>
            <a:pPr marL="180000"/>
            <a:r>
              <a:rPr lang="ja-JP" altLang="en-US" sz="1400" b="1" dirty="0">
                <a:latin typeface="MS UI Gothic" panose="020B0600070205080204" pitchFamily="50" charset="-128"/>
                <a:ea typeface="MS UI Gothic" panose="020B0600070205080204" pitchFamily="50" charset="-128"/>
              </a:rPr>
              <a:t>　　開発機器 （</a:t>
            </a:r>
            <a:r>
              <a:rPr lang="en-US" altLang="ja-JP" sz="1400" b="1" dirty="0">
                <a:latin typeface="MS UI Gothic" panose="020B0600070205080204" pitchFamily="50" charset="-128"/>
                <a:ea typeface="MS UI Gothic" panose="020B0600070205080204" pitchFamily="50" charset="-128"/>
              </a:rPr>
              <a:t>2022</a:t>
            </a:r>
            <a:r>
              <a:rPr lang="ja-JP" altLang="en-US" sz="1400" b="1" dirty="0">
                <a:latin typeface="MS UI Gothic" panose="020B0600070205080204" pitchFamily="50" charset="-128"/>
                <a:ea typeface="MS UI Gothic" panose="020B0600070205080204" pitchFamily="50" charset="-128"/>
              </a:rPr>
              <a:t>年度 </a:t>
            </a:r>
            <a:r>
              <a:rPr lang="en-US" altLang="ja-JP" sz="1400" b="1" dirty="0">
                <a:latin typeface="MS UI Gothic" panose="020B0600070205080204" pitchFamily="50" charset="-128"/>
                <a:ea typeface="MS UI Gothic" panose="020B0600070205080204" pitchFamily="50" charset="-128"/>
              </a:rPr>
              <a:t>N=568</a:t>
            </a:r>
            <a:r>
              <a:rPr lang="ja-JP" altLang="en-US" sz="1400" b="1" dirty="0">
                <a:latin typeface="MS UI Gothic" panose="020B0600070205080204" pitchFamily="50" charset="-128"/>
                <a:ea typeface="MS UI Gothic" panose="020B0600070205080204" pitchFamily="50" charset="-128"/>
              </a:rPr>
              <a:t>、</a:t>
            </a:r>
            <a:r>
              <a:rPr lang="en-US" altLang="ja-JP" sz="1400" b="1" dirty="0">
                <a:latin typeface="MS UI Gothic" panose="020B0600070205080204" pitchFamily="50" charset="-128"/>
                <a:ea typeface="MS UI Gothic" panose="020B0600070205080204" pitchFamily="50" charset="-128"/>
              </a:rPr>
              <a:t>2021</a:t>
            </a:r>
            <a:r>
              <a:rPr lang="ja-JP" altLang="en-US" sz="1400" b="1" dirty="0">
                <a:latin typeface="MS UI Gothic" panose="020B0600070205080204" pitchFamily="50" charset="-128"/>
                <a:ea typeface="MS UI Gothic" panose="020B0600070205080204" pitchFamily="50" charset="-128"/>
              </a:rPr>
              <a:t>年度</a:t>
            </a:r>
            <a:r>
              <a:rPr lang="en-US" altLang="ja-JP" sz="1400" b="1" dirty="0">
                <a:latin typeface="MS UI Gothic" panose="020B0600070205080204" pitchFamily="50" charset="-128"/>
                <a:ea typeface="MS UI Gothic" panose="020B0600070205080204" pitchFamily="50" charset="-128"/>
              </a:rPr>
              <a:t> N=579</a:t>
            </a:r>
            <a:r>
              <a:rPr lang="ja-JP" altLang="en-US" sz="1400" b="1" dirty="0">
                <a:latin typeface="MS UI Gothic" panose="020B0600070205080204" pitchFamily="50" charset="-128"/>
                <a:ea typeface="MS UI Gothic" panose="020B0600070205080204" pitchFamily="50" charset="-128"/>
              </a:rPr>
              <a:t>、</a:t>
            </a:r>
            <a:r>
              <a:rPr lang="en-US" altLang="ja-JP" sz="1400" b="1" dirty="0">
                <a:latin typeface="MS UI Gothic" panose="020B0600070205080204" pitchFamily="50" charset="-128"/>
                <a:ea typeface="MS UI Gothic" panose="020B0600070205080204" pitchFamily="50" charset="-128"/>
              </a:rPr>
              <a:t>2020</a:t>
            </a:r>
            <a:r>
              <a:rPr lang="ja-JP" altLang="en-US" sz="1400" b="1" dirty="0">
                <a:latin typeface="MS UI Gothic" panose="020B0600070205080204" pitchFamily="50" charset="-128"/>
                <a:ea typeface="MS UI Gothic" panose="020B0600070205080204" pitchFamily="50" charset="-128"/>
              </a:rPr>
              <a:t>年度</a:t>
            </a:r>
            <a:r>
              <a:rPr lang="en-US" altLang="ja-JP" sz="1400" b="1" dirty="0">
                <a:latin typeface="MS UI Gothic" panose="020B0600070205080204" pitchFamily="50" charset="-128"/>
                <a:ea typeface="MS UI Gothic" panose="020B0600070205080204" pitchFamily="50" charset="-128"/>
              </a:rPr>
              <a:t> N=729</a:t>
            </a:r>
            <a:r>
              <a:rPr lang="ja-JP" altLang="en-US" sz="1400" b="1" dirty="0">
                <a:latin typeface="MS UI Gothic" panose="020B0600070205080204" pitchFamily="50" charset="-128"/>
                <a:ea typeface="MS UI Gothic" panose="020B0600070205080204" pitchFamily="50" charset="-128"/>
              </a:rPr>
              <a:t>）</a:t>
            </a:r>
          </a:p>
        </p:txBody>
      </p:sp>
      <p:graphicFrame>
        <p:nvGraphicFramePr>
          <p:cNvPr id="7" name="グラフ 6">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371144366"/>
              </p:ext>
            </p:extLst>
          </p:nvPr>
        </p:nvGraphicFramePr>
        <p:xfrm>
          <a:off x="799704" y="1463148"/>
          <a:ext cx="11112532" cy="5763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8780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1591792" y="737816"/>
            <a:ext cx="9937104" cy="4320480"/>
          </a:xfrm>
          <a:prstGeom prst="rect">
            <a:avLst/>
          </a:prstGeom>
        </p:spPr>
        <p:txBody>
          <a:bodyPr/>
          <a:lstStyle>
            <a:lvl1pPr marL="361319" indent="-361319" algn="l" rtl="0" eaLnBrk="1" fontAlgn="base" hangingPunct="1">
              <a:spcBef>
                <a:spcPct val="20000"/>
              </a:spcBef>
              <a:spcAft>
                <a:spcPct val="0"/>
              </a:spcAft>
              <a:buClr>
                <a:srgbClr val="000066"/>
              </a:buClr>
              <a:buFont typeface="Wingdings" pitchFamily="2" charset="2"/>
              <a:buChar char="s"/>
              <a:defRPr kumimoji="1" sz="3372">
                <a:solidFill>
                  <a:srgbClr val="000066"/>
                </a:solidFill>
                <a:latin typeface="IPA Pゴシック" panose="020B0500000000000000" pitchFamily="50" charset="-128"/>
                <a:ea typeface="IPA Pゴシック" panose="020B0500000000000000" pitchFamily="50" charset="-128"/>
                <a:cs typeface="+mn-cs"/>
              </a:defRPr>
            </a:lvl1pPr>
            <a:lvl2pPr marL="782858" indent="-301099" algn="l" rtl="0" eaLnBrk="1" fontAlgn="base" hangingPunct="1">
              <a:spcBef>
                <a:spcPct val="20000"/>
              </a:spcBef>
              <a:spcAft>
                <a:spcPct val="0"/>
              </a:spcAft>
              <a:buClr>
                <a:srgbClr val="FF0000"/>
              </a:buClr>
              <a:buFont typeface="Arial" charset="0"/>
              <a:buChar char="•"/>
              <a:defRPr kumimoji="1" sz="2950">
                <a:solidFill>
                  <a:schemeClr val="tx1"/>
                </a:solidFill>
                <a:latin typeface="IPA Pゴシック" panose="020B0500000000000000" pitchFamily="50" charset="-128"/>
                <a:ea typeface="IPA Pゴシック" panose="020B0500000000000000" pitchFamily="50" charset="-128"/>
              </a:defRPr>
            </a:lvl2pPr>
            <a:lvl3pPr marL="1204395" indent="-240879" algn="l" rtl="0" eaLnBrk="1" fontAlgn="base" hangingPunct="1">
              <a:spcBef>
                <a:spcPct val="20000"/>
              </a:spcBef>
              <a:spcAft>
                <a:spcPct val="0"/>
              </a:spcAft>
              <a:buClr>
                <a:srgbClr val="000066"/>
              </a:buClr>
              <a:buFont typeface="Arial" charset="0"/>
              <a:buChar char="•"/>
              <a:defRPr kumimoji="1" sz="2529">
                <a:solidFill>
                  <a:schemeClr val="tx1"/>
                </a:solidFill>
                <a:latin typeface="IPA Pゴシック" panose="020B0500000000000000" pitchFamily="50" charset="-128"/>
                <a:ea typeface="IPA Pゴシック" panose="020B0500000000000000" pitchFamily="50" charset="-128"/>
              </a:defRPr>
            </a:lvl3pPr>
            <a:lvl4pPr marL="1686154" indent="-240879" algn="l" rtl="0" eaLnBrk="1" fontAlgn="base" hangingPunct="1">
              <a:spcBef>
                <a:spcPct val="20000"/>
              </a:spcBef>
              <a:spcAft>
                <a:spcPct val="0"/>
              </a:spcAft>
              <a:buClr>
                <a:srgbClr val="FF0000"/>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4pPr>
            <a:lvl5pPr marL="2167912" indent="-240879" algn="l" rtl="0" eaLnBrk="1" fontAlgn="base" hangingPunct="1">
              <a:spcBef>
                <a:spcPct val="20000"/>
              </a:spcBef>
              <a:spcAft>
                <a:spcPct val="0"/>
              </a:spcAft>
              <a:buClr>
                <a:srgbClr val="000066"/>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5pPr>
            <a:lvl6pPr marL="2649670"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6pPr>
            <a:lvl7pPr marL="3131429"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7pPr>
            <a:lvl8pPr marL="3613187"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8pPr>
            <a:lvl9pPr marL="4094945"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9pPr>
          </a:lstStyle>
          <a:p>
            <a:pPr marL="0" indent="0" defTabSz="914400">
              <a:lnSpc>
                <a:spcPts val="4500"/>
              </a:lnSpc>
              <a:spcBef>
                <a:spcPts val="0"/>
              </a:spcBef>
              <a:buNone/>
            </a:pPr>
            <a:r>
              <a:rPr lang="ja-JP" altLang="en-US" sz="2000" kern="0" dirty="0">
                <a:solidFill>
                  <a:schemeClr val="tx1"/>
                </a:solidFill>
                <a:latin typeface="+mn-ea"/>
                <a:ea typeface="+mn-ea"/>
              </a:rPr>
              <a:t>＜目次＞</a:t>
            </a:r>
            <a:endParaRPr lang="en-US" altLang="ja-JP" sz="2000" kern="0" dirty="0">
              <a:solidFill>
                <a:schemeClr val="tx1"/>
              </a:solidFill>
              <a:latin typeface="+mn-ea"/>
              <a:ea typeface="+mn-ea"/>
            </a:endParaRPr>
          </a:p>
          <a:p>
            <a:pPr defTabSz="914400">
              <a:lnSpc>
                <a:spcPts val="4500"/>
              </a:lnSpc>
              <a:spcBef>
                <a:spcPts val="0"/>
              </a:spcBef>
              <a:buFont typeface="Wingdings" panose="05000000000000000000" pitchFamily="2" charset="2"/>
              <a:buChar char="n"/>
            </a:pPr>
            <a:r>
              <a:rPr lang="ja-JP" altLang="en-US" sz="2000" kern="0" dirty="0">
                <a:solidFill>
                  <a:schemeClr val="tx1"/>
                </a:solidFill>
                <a:latin typeface="+mn-ea"/>
                <a:ea typeface="+mn-ea"/>
              </a:rPr>
              <a:t>調査の概要 ････････････････････････････････････････････････････････････  </a:t>
            </a:r>
            <a:r>
              <a:rPr lang="en-US" altLang="ja-JP" sz="2000" kern="0" dirty="0">
                <a:solidFill>
                  <a:schemeClr val="tx1"/>
                </a:solidFill>
                <a:latin typeface="+mn-ea"/>
                <a:ea typeface="+mn-ea"/>
              </a:rPr>
              <a:t>4</a:t>
            </a:r>
          </a:p>
          <a:p>
            <a:pPr defTabSz="914400">
              <a:lnSpc>
                <a:spcPts val="4500"/>
              </a:lnSpc>
              <a:spcBef>
                <a:spcPts val="0"/>
              </a:spcBef>
              <a:buFont typeface="Wingdings" panose="05000000000000000000" pitchFamily="2" charset="2"/>
              <a:buChar char="n"/>
            </a:pPr>
            <a:r>
              <a:rPr lang="zh-TW" altLang="en-US" sz="2000" kern="0" dirty="0">
                <a:solidFill>
                  <a:schemeClr val="tx1"/>
                </a:solidFill>
                <a:latin typeface="+mn-ea"/>
                <a:ea typeface="+mn-ea"/>
              </a:rPr>
              <a:t>調査結果 ･････････････････････････････････････････････････････････････</a:t>
            </a:r>
            <a:r>
              <a:rPr lang="ja-JP" altLang="en-US" sz="2000" kern="0" dirty="0">
                <a:solidFill>
                  <a:schemeClr val="tx1"/>
                </a:solidFill>
                <a:latin typeface="+mn-ea"/>
                <a:ea typeface="+mn-ea"/>
              </a:rPr>
              <a:t> </a:t>
            </a:r>
            <a:r>
              <a:rPr lang="zh-TW" altLang="en-US" sz="2000" kern="0" dirty="0">
                <a:solidFill>
                  <a:schemeClr val="tx1"/>
                </a:solidFill>
                <a:latin typeface="+mn-ea"/>
                <a:ea typeface="+mn-ea"/>
              </a:rPr>
              <a:t> </a:t>
            </a:r>
            <a:r>
              <a:rPr lang="en-US" altLang="zh-TW" sz="2000" kern="0" dirty="0">
                <a:solidFill>
                  <a:schemeClr val="tx1"/>
                </a:solidFill>
                <a:latin typeface="+mn-ea"/>
                <a:ea typeface="+mn-ea"/>
              </a:rPr>
              <a:t>10</a:t>
            </a:r>
          </a:p>
          <a:p>
            <a:pPr marL="0" indent="0" defTabSz="914400">
              <a:spcBef>
                <a:spcPts val="0"/>
              </a:spcBef>
              <a:buNone/>
            </a:pPr>
            <a:r>
              <a:rPr lang="ja-JP" altLang="en-US" sz="2000" kern="0" dirty="0">
                <a:solidFill>
                  <a:schemeClr val="tx1"/>
                </a:solidFill>
                <a:latin typeface="+mn-ea"/>
                <a:ea typeface="+mn-ea"/>
              </a:rPr>
              <a:t>　　　１．企業活動の状況 ･･････････････････････････････････････････････････  </a:t>
            </a:r>
            <a:r>
              <a:rPr lang="en-US" altLang="ja-JP" sz="2000" kern="0" dirty="0">
                <a:solidFill>
                  <a:schemeClr val="tx1"/>
                </a:solidFill>
                <a:latin typeface="+mn-ea"/>
                <a:ea typeface="+mn-ea"/>
              </a:rPr>
              <a:t>11</a:t>
            </a:r>
          </a:p>
          <a:p>
            <a:pPr marL="0" indent="0" defTabSz="914400">
              <a:spcBef>
                <a:spcPts val="0"/>
              </a:spcBef>
              <a:buNone/>
            </a:pPr>
            <a:r>
              <a:rPr lang="ja-JP" altLang="en-US" sz="2000" kern="0" dirty="0">
                <a:solidFill>
                  <a:schemeClr val="tx1"/>
                </a:solidFill>
                <a:latin typeface="+mn-ea"/>
                <a:ea typeface="+mn-ea"/>
              </a:rPr>
              <a:t>　　　２．事業環境の変化 ･･････････････････････････････････････････････････  </a:t>
            </a:r>
            <a:r>
              <a:rPr lang="en-US" altLang="ja-JP" sz="2000" kern="0" dirty="0">
                <a:solidFill>
                  <a:schemeClr val="tx1"/>
                </a:solidFill>
                <a:latin typeface="+mn-ea"/>
                <a:ea typeface="+mn-ea"/>
              </a:rPr>
              <a:t>43</a:t>
            </a:r>
          </a:p>
          <a:p>
            <a:pPr marL="0" indent="0" defTabSz="914400">
              <a:spcBef>
                <a:spcPts val="0"/>
              </a:spcBef>
              <a:buNone/>
            </a:pPr>
            <a:r>
              <a:rPr lang="en-US" altLang="ja-JP" sz="2000" kern="0" dirty="0">
                <a:solidFill>
                  <a:schemeClr val="tx1"/>
                </a:solidFill>
                <a:latin typeface="+mn-ea"/>
                <a:ea typeface="+mn-ea"/>
              </a:rPr>
              <a:t>      </a:t>
            </a:r>
            <a:r>
              <a:rPr lang="ja-JP" altLang="en-US" sz="2000" kern="0" dirty="0">
                <a:solidFill>
                  <a:schemeClr val="tx1"/>
                </a:solidFill>
                <a:latin typeface="+mn-ea"/>
                <a:ea typeface="+mn-ea"/>
              </a:rPr>
              <a:t>３．</a:t>
            </a:r>
            <a:r>
              <a:rPr lang="en-US" altLang="ja-JP" sz="2000" kern="0" dirty="0">
                <a:solidFill>
                  <a:schemeClr val="tx1"/>
                </a:solidFill>
                <a:latin typeface="+mn-ea"/>
                <a:ea typeface="+mn-ea"/>
              </a:rPr>
              <a:t>DX</a:t>
            </a:r>
            <a:r>
              <a:rPr lang="ja-JP" altLang="en-US" sz="2000" kern="0" dirty="0">
                <a:solidFill>
                  <a:schemeClr val="tx1"/>
                </a:solidFill>
                <a:latin typeface="+mn-ea"/>
                <a:ea typeface="+mn-ea"/>
              </a:rPr>
              <a:t>に関する取り組み ･･･････････････････････････････････････････････  </a:t>
            </a:r>
            <a:r>
              <a:rPr lang="en-US" altLang="ja-JP" sz="2000" kern="0" dirty="0">
                <a:solidFill>
                  <a:schemeClr val="tx1"/>
                </a:solidFill>
                <a:latin typeface="+mn-ea"/>
                <a:ea typeface="+mn-ea"/>
              </a:rPr>
              <a:t>73</a:t>
            </a:r>
          </a:p>
          <a:p>
            <a:pPr marL="0" indent="0" defTabSz="914400">
              <a:spcBef>
                <a:spcPts val="0"/>
              </a:spcBef>
              <a:buNone/>
            </a:pPr>
            <a:r>
              <a:rPr lang="ja-JP" altLang="en-US" sz="2000" kern="0" dirty="0">
                <a:solidFill>
                  <a:schemeClr val="tx1"/>
                </a:solidFill>
                <a:latin typeface="+mn-ea"/>
                <a:ea typeface="+mn-ea"/>
              </a:rPr>
              <a:t>　　　４．技術に関する取り組み ･････････････････････････････････････････････  </a:t>
            </a:r>
            <a:r>
              <a:rPr lang="en-US" altLang="ja-JP" sz="2000" kern="0" dirty="0">
                <a:solidFill>
                  <a:schemeClr val="tx1"/>
                </a:solidFill>
                <a:latin typeface="+mn-ea"/>
                <a:ea typeface="+mn-ea"/>
              </a:rPr>
              <a:t>145</a:t>
            </a:r>
          </a:p>
          <a:p>
            <a:pPr marL="0" indent="0" defTabSz="914400">
              <a:spcBef>
                <a:spcPts val="0"/>
              </a:spcBef>
              <a:buNone/>
            </a:pPr>
            <a:r>
              <a:rPr lang="ja-JP" altLang="en-US" sz="2000" kern="0" dirty="0">
                <a:solidFill>
                  <a:schemeClr val="tx1"/>
                </a:solidFill>
                <a:latin typeface="+mn-ea"/>
                <a:ea typeface="+mn-ea"/>
              </a:rPr>
              <a:t>　　　５．人材に関する取り組み ･････････････････････････････････････････････  </a:t>
            </a:r>
            <a:r>
              <a:rPr lang="en-US" altLang="ja-JP" sz="2000" kern="0">
                <a:solidFill>
                  <a:schemeClr val="tx1"/>
                </a:solidFill>
                <a:latin typeface="+mn-ea"/>
                <a:ea typeface="+mn-ea"/>
              </a:rPr>
              <a:t>188</a:t>
            </a:r>
            <a:endParaRPr lang="en-US" altLang="ja-JP" sz="2000" kern="0" dirty="0">
              <a:solidFill>
                <a:schemeClr val="tx1"/>
              </a:solidFill>
              <a:latin typeface="+mn-ea"/>
              <a:ea typeface="+mn-ea"/>
            </a:endParaRPr>
          </a:p>
        </p:txBody>
      </p:sp>
    </p:spTree>
    <p:extLst>
      <p:ext uri="{BB962C8B-B14F-4D97-AF65-F5344CB8AC3E}">
        <p14:creationId xmlns:p14="http://schemas.microsoft.com/office/powerpoint/2010/main" val="253954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Q4. </a:t>
            </a:r>
            <a:r>
              <a:rPr lang="ja-JP" altLang="en-US" sz="2000" b="1" dirty="0">
                <a:latin typeface="MS UI Gothic" panose="020B0600070205080204" pitchFamily="50" charset="-128"/>
                <a:ea typeface="MS UI Gothic" panose="020B0600070205080204" pitchFamily="50" charset="-128"/>
              </a:rPr>
              <a:t>提供製品・サービス</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7" name="テキスト ボックス 6"/>
          <p:cNvSpPr txBox="1"/>
          <p:nvPr/>
        </p:nvSpPr>
        <p:spPr>
          <a:xfrm>
            <a:off x="4065358" y="1231999"/>
            <a:ext cx="5107669"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製品・サービスの構成　（複数回答　</a:t>
            </a:r>
            <a:r>
              <a:rPr lang="en-US" altLang="ja-JP" sz="1400" b="1" dirty="0">
                <a:latin typeface="MS UI Gothic" panose="020B0600070205080204" pitchFamily="50" charset="-128"/>
                <a:ea typeface="MS UI Gothic" panose="020B0600070205080204" pitchFamily="50" charset="-128"/>
              </a:rPr>
              <a:t>N=886</a:t>
            </a:r>
            <a:r>
              <a:rPr lang="ja-JP" altLang="en-US" sz="1400" b="1" dirty="0">
                <a:latin typeface="MS UI Gothic" panose="020B0600070205080204" pitchFamily="50" charset="-128"/>
                <a:ea typeface="MS UI Gothic" panose="020B0600070205080204" pitchFamily="50" charset="-128"/>
              </a:rPr>
              <a:t>）</a:t>
            </a:r>
          </a:p>
        </p:txBody>
      </p:sp>
      <p:graphicFrame>
        <p:nvGraphicFramePr>
          <p:cNvPr id="6" name="グラフ 5"/>
          <p:cNvGraphicFramePr>
            <a:graphicFrameLocks noChangeAspect="1"/>
          </p:cNvGraphicFramePr>
          <p:nvPr>
            <p:extLst>
              <p:ext uri="{D42A27DB-BD31-4B8C-83A1-F6EECF244321}">
                <p14:modId xmlns:p14="http://schemas.microsoft.com/office/powerpoint/2010/main" val="1526077053"/>
              </p:ext>
            </p:extLst>
          </p:nvPr>
        </p:nvGraphicFramePr>
        <p:xfrm>
          <a:off x="799704" y="1870198"/>
          <a:ext cx="11112532" cy="49162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0544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A7C3874E-0C72-40C8-B899-4A599DD1FCB8}"/>
              </a:ext>
            </a:extLst>
          </p:cNvPr>
          <p:cNvGraphicFramePr>
            <a:graphicFrameLocks/>
          </p:cNvGraphicFramePr>
          <p:nvPr>
            <p:extLst>
              <p:ext uri="{D42A27DB-BD31-4B8C-83A1-F6EECF244321}">
                <p14:modId xmlns:p14="http://schemas.microsoft.com/office/powerpoint/2010/main" val="3587335846"/>
              </p:ext>
            </p:extLst>
          </p:nvPr>
        </p:nvGraphicFramePr>
        <p:xfrm>
          <a:off x="799704" y="1170144"/>
          <a:ext cx="11112532" cy="5823689"/>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Q4. </a:t>
            </a:r>
            <a:r>
              <a:rPr lang="ja-JP" altLang="en-US" sz="2000" b="1" dirty="0">
                <a:latin typeface="MS UI Gothic" panose="020B0600070205080204" pitchFamily="50" charset="-128"/>
                <a:ea typeface="MS UI Gothic" panose="020B0600070205080204" pitchFamily="50" charset="-128"/>
              </a:rPr>
              <a:t>提供製品・サービス （位置づけ別）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Tree>
    <p:extLst>
      <p:ext uri="{BB962C8B-B14F-4D97-AF65-F5344CB8AC3E}">
        <p14:creationId xmlns:p14="http://schemas.microsoft.com/office/powerpoint/2010/main" val="519871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Q4. </a:t>
            </a:r>
            <a:r>
              <a:rPr lang="ja-JP" altLang="en-US" sz="2000" b="1" dirty="0">
                <a:latin typeface="MS UI Gothic" panose="020B0600070205080204" pitchFamily="50" charset="-128"/>
                <a:ea typeface="MS UI Gothic" panose="020B0600070205080204" pitchFamily="50" charset="-128"/>
              </a:rPr>
              <a:t>提供製品・サービス （従業員数別）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9" name="グラフ 8">
            <a:extLst>
              <a:ext uri="{FF2B5EF4-FFF2-40B4-BE49-F238E27FC236}">
                <a16:creationId xmlns:a16="http://schemas.microsoft.com/office/drawing/2014/main" id="{B6A0D7E6-7CFB-4C70-ADEE-D7E339EDA26F}"/>
              </a:ext>
            </a:extLst>
          </p:cNvPr>
          <p:cNvGraphicFramePr>
            <a:graphicFrameLocks/>
          </p:cNvGraphicFramePr>
          <p:nvPr>
            <p:extLst>
              <p:ext uri="{D42A27DB-BD31-4B8C-83A1-F6EECF244321}">
                <p14:modId xmlns:p14="http://schemas.microsoft.com/office/powerpoint/2010/main" val="457969535"/>
              </p:ext>
            </p:extLst>
          </p:nvPr>
        </p:nvGraphicFramePr>
        <p:xfrm>
          <a:off x="799704" y="1170144"/>
          <a:ext cx="11112532" cy="5823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5930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Q4. </a:t>
            </a:r>
            <a:r>
              <a:rPr lang="ja-JP" altLang="en-US" sz="2000" b="1" dirty="0">
                <a:latin typeface="MS UI Gothic" panose="020B0600070205080204" pitchFamily="50" charset="-128"/>
                <a:ea typeface="MS UI Gothic" panose="020B0600070205080204" pitchFamily="50" charset="-128"/>
              </a:rPr>
              <a:t>提供製品・サービス （経年変化）</a:t>
            </a:r>
          </a:p>
        </p:txBody>
      </p:sp>
      <p:sp>
        <p:nvSpPr>
          <p:cNvPr id="5" name="テキスト ボックス 4"/>
          <p:cNvSpPr txBox="1"/>
          <p:nvPr/>
        </p:nvSpPr>
        <p:spPr>
          <a:xfrm>
            <a:off x="799704" y="593800"/>
            <a:ext cx="11521280" cy="95410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endParaRPr lang="en-US" altLang="ja-JP" sz="1400" b="1" dirty="0">
              <a:latin typeface="MS UI Gothic" panose="020B0600070205080204" pitchFamily="50" charset="-128"/>
              <a:ea typeface="MS UI Gothic" panose="020B0600070205080204" pitchFamily="50" charset="-128"/>
            </a:endParaRPr>
          </a:p>
          <a:p>
            <a:pPr marL="180000"/>
            <a:endParaRPr lang="en-US" altLang="ja-JP" sz="1400" b="1" dirty="0">
              <a:latin typeface="MS UI Gothic" panose="020B0600070205080204" pitchFamily="50" charset="-128"/>
              <a:ea typeface="MS UI Gothic" panose="020B0600070205080204" pitchFamily="50" charset="-128"/>
            </a:endParaRPr>
          </a:p>
          <a:p>
            <a:pPr marL="180000"/>
            <a:r>
              <a:rPr lang="ja-JP" altLang="en-US" sz="1400" b="1" dirty="0">
                <a:latin typeface="MS UI Gothic" panose="020B0600070205080204" pitchFamily="50" charset="-128"/>
                <a:ea typeface="MS UI Gothic" panose="020B0600070205080204" pitchFamily="50" charset="-128"/>
              </a:rPr>
              <a:t>　　</a:t>
            </a:r>
            <a:endParaRPr lang="en-US" altLang="ja-JP" sz="1400" b="1" dirty="0">
              <a:latin typeface="MS UI Gothic" panose="020B0600070205080204" pitchFamily="50" charset="-128"/>
              <a:ea typeface="MS UI Gothic" panose="020B0600070205080204" pitchFamily="50" charset="-128"/>
            </a:endParaRPr>
          </a:p>
          <a:p>
            <a:pPr marL="180000"/>
            <a:r>
              <a:rPr lang="ja-JP" altLang="en-US" sz="1400" b="1" dirty="0">
                <a:latin typeface="MS UI Gothic" panose="020B0600070205080204" pitchFamily="50" charset="-128"/>
                <a:ea typeface="MS UI Gothic" panose="020B0600070205080204" pitchFamily="50" charset="-128"/>
              </a:rPr>
              <a:t>　　提供製品・サービス （</a:t>
            </a:r>
            <a:r>
              <a:rPr lang="en-US" altLang="ja-JP" sz="1400" b="1" dirty="0">
                <a:latin typeface="MS UI Gothic" panose="020B0600070205080204" pitchFamily="50" charset="-128"/>
                <a:ea typeface="MS UI Gothic" panose="020B0600070205080204" pitchFamily="50" charset="-128"/>
              </a:rPr>
              <a:t>2022</a:t>
            </a:r>
            <a:r>
              <a:rPr lang="ja-JP" altLang="en-US" sz="1400" b="1" dirty="0">
                <a:latin typeface="MS UI Gothic" panose="020B0600070205080204" pitchFamily="50" charset="-128"/>
                <a:ea typeface="MS UI Gothic" panose="020B0600070205080204" pitchFamily="50" charset="-128"/>
              </a:rPr>
              <a:t>年度 </a:t>
            </a:r>
            <a:r>
              <a:rPr lang="en-US" altLang="ja-JP" sz="1400" b="1" dirty="0">
                <a:latin typeface="MS UI Gothic" panose="020B0600070205080204" pitchFamily="50" charset="-128"/>
                <a:ea typeface="MS UI Gothic" panose="020B0600070205080204" pitchFamily="50" charset="-128"/>
              </a:rPr>
              <a:t>N=732</a:t>
            </a:r>
            <a:r>
              <a:rPr lang="ja-JP" altLang="en-US" sz="1400" b="1" dirty="0">
                <a:latin typeface="MS UI Gothic" panose="020B0600070205080204" pitchFamily="50" charset="-128"/>
                <a:ea typeface="MS UI Gothic" panose="020B0600070205080204" pitchFamily="50" charset="-128"/>
              </a:rPr>
              <a:t>、</a:t>
            </a:r>
            <a:r>
              <a:rPr lang="en-US" altLang="ja-JP" sz="1400" b="1" dirty="0">
                <a:latin typeface="MS UI Gothic" panose="020B0600070205080204" pitchFamily="50" charset="-128"/>
                <a:ea typeface="MS UI Gothic" panose="020B0600070205080204" pitchFamily="50" charset="-128"/>
              </a:rPr>
              <a:t>2021</a:t>
            </a:r>
            <a:r>
              <a:rPr lang="ja-JP" altLang="en-US" sz="1400" b="1" dirty="0">
                <a:latin typeface="MS UI Gothic" panose="020B0600070205080204" pitchFamily="50" charset="-128"/>
                <a:ea typeface="MS UI Gothic" panose="020B0600070205080204" pitchFamily="50" charset="-128"/>
              </a:rPr>
              <a:t>年度</a:t>
            </a:r>
            <a:r>
              <a:rPr lang="en-US" altLang="ja-JP" sz="1400" b="1" dirty="0">
                <a:latin typeface="MS UI Gothic" panose="020B0600070205080204" pitchFamily="50" charset="-128"/>
                <a:ea typeface="MS UI Gothic" panose="020B0600070205080204" pitchFamily="50" charset="-128"/>
              </a:rPr>
              <a:t> N=699</a:t>
            </a:r>
            <a:r>
              <a:rPr lang="ja-JP" altLang="en-US" sz="1400" b="1" dirty="0">
                <a:latin typeface="MS UI Gothic" panose="020B0600070205080204" pitchFamily="50" charset="-128"/>
                <a:ea typeface="MS UI Gothic" panose="020B0600070205080204" pitchFamily="50" charset="-128"/>
              </a:rPr>
              <a:t>、</a:t>
            </a:r>
            <a:r>
              <a:rPr lang="en-US" altLang="ja-JP" sz="1400" b="1" dirty="0">
                <a:latin typeface="MS UI Gothic" panose="020B0600070205080204" pitchFamily="50" charset="-128"/>
                <a:ea typeface="MS UI Gothic" panose="020B0600070205080204" pitchFamily="50" charset="-128"/>
              </a:rPr>
              <a:t>2020</a:t>
            </a:r>
            <a:r>
              <a:rPr lang="ja-JP" altLang="en-US" sz="1400" b="1" dirty="0">
                <a:latin typeface="MS UI Gothic" panose="020B0600070205080204" pitchFamily="50" charset="-128"/>
                <a:ea typeface="MS UI Gothic" panose="020B0600070205080204" pitchFamily="50" charset="-128"/>
              </a:rPr>
              <a:t>年度</a:t>
            </a:r>
            <a:r>
              <a:rPr lang="en-US" altLang="ja-JP" sz="1400" b="1" dirty="0">
                <a:latin typeface="MS UI Gothic" panose="020B0600070205080204" pitchFamily="50" charset="-128"/>
                <a:ea typeface="MS UI Gothic" panose="020B0600070205080204" pitchFamily="50" charset="-128"/>
              </a:rPr>
              <a:t> N=757</a:t>
            </a:r>
            <a:r>
              <a:rPr lang="ja-JP" altLang="en-US" sz="1400" b="1" dirty="0">
                <a:latin typeface="MS UI Gothic" panose="020B0600070205080204" pitchFamily="50" charset="-128"/>
                <a:ea typeface="MS UI Gothic" panose="020B0600070205080204" pitchFamily="50" charset="-128"/>
              </a:rPr>
              <a:t>）</a:t>
            </a:r>
          </a:p>
        </p:txBody>
      </p:sp>
      <p:graphicFrame>
        <p:nvGraphicFramePr>
          <p:cNvPr id="7" name="グラフ 6">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3491361623"/>
              </p:ext>
            </p:extLst>
          </p:nvPr>
        </p:nvGraphicFramePr>
        <p:xfrm>
          <a:off x="799704" y="1890144"/>
          <a:ext cx="11112532" cy="4608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3333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1591792" y="2970064"/>
            <a:ext cx="9937104" cy="720080"/>
          </a:xfrm>
          <a:prstGeom prst="rect">
            <a:avLst/>
          </a:prstGeom>
        </p:spPr>
        <p:txBody>
          <a:bodyPr anchor="b" anchorCtr="0"/>
          <a:lstStyle>
            <a:lvl1pPr marL="361319" indent="-361319" algn="l" rtl="0" eaLnBrk="1" fontAlgn="base" hangingPunct="1">
              <a:spcBef>
                <a:spcPct val="20000"/>
              </a:spcBef>
              <a:spcAft>
                <a:spcPct val="0"/>
              </a:spcAft>
              <a:buClr>
                <a:srgbClr val="000066"/>
              </a:buClr>
              <a:buFont typeface="Wingdings" pitchFamily="2" charset="2"/>
              <a:buChar char="s"/>
              <a:defRPr kumimoji="1" sz="3372">
                <a:solidFill>
                  <a:srgbClr val="000066"/>
                </a:solidFill>
                <a:latin typeface="IPA Pゴシック" panose="020B0500000000000000" pitchFamily="50" charset="-128"/>
                <a:ea typeface="IPA Pゴシック" panose="020B0500000000000000" pitchFamily="50" charset="-128"/>
                <a:cs typeface="+mn-cs"/>
              </a:defRPr>
            </a:lvl1pPr>
            <a:lvl2pPr marL="782858" indent="-301099" algn="l" rtl="0" eaLnBrk="1" fontAlgn="base" hangingPunct="1">
              <a:spcBef>
                <a:spcPct val="20000"/>
              </a:spcBef>
              <a:spcAft>
                <a:spcPct val="0"/>
              </a:spcAft>
              <a:buClr>
                <a:srgbClr val="FF0000"/>
              </a:buClr>
              <a:buFont typeface="Arial" charset="0"/>
              <a:buChar char="•"/>
              <a:defRPr kumimoji="1" sz="2950">
                <a:solidFill>
                  <a:schemeClr val="tx1"/>
                </a:solidFill>
                <a:latin typeface="IPA Pゴシック" panose="020B0500000000000000" pitchFamily="50" charset="-128"/>
                <a:ea typeface="IPA Pゴシック" panose="020B0500000000000000" pitchFamily="50" charset="-128"/>
              </a:defRPr>
            </a:lvl2pPr>
            <a:lvl3pPr marL="1204395" indent="-240879" algn="l" rtl="0" eaLnBrk="1" fontAlgn="base" hangingPunct="1">
              <a:spcBef>
                <a:spcPct val="20000"/>
              </a:spcBef>
              <a:spcAft>
                <a:spcPct val="0"/>
              </a:spcAft>
              <a:buClr>
                <a:srgbClr val="000066"/>
              </a:buClr>
              <a:buFont typeface="Arial" charset="0"/>
              <a:buChar char="•"/>
              <a:defRPr kumimoji="1" sz="2529">
                <a:solidFill>
                  <a:schemeClr val="tx1"/>
                </a:solidFill>
                <a:latin typeface="IPA Pゴシック" panose="020B0500000000000000" pitchFamily="50" charset="-128"/>
                <a:ea typeface="IPA Pゴシック" panose="020B0500000000000000" pitchFamily="50" charset="-128"/>
              </a:defRPr>
            </a:lvl3pPr>
            <a:lvl4pPr marL="1686154" indent="-240879" algn="l" rtl="0" eaLnBrk="1" fontAlgn="base" hangingPunct="1">
              <a:spcBef>
                <a:spcPct val="20000"/>
              </a:spcBef>
              <a:spcAft>
                <a:spcPct val="0"/>
              </a:spcAft>
              <a:buClr>
                <a:srgbClr val="FF0000"/>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4pPr>
            <a:lvl5pPr marL="2167912" indent="-240879" algn="l" rtl="0" eaLnBrk="1" fontAlgn="base" hangingPunct="1">
              <a:spcBef>
                <a:spcPct val="20000"/>
              </a:spcBef>
              <a:spcAft>
                <a:spcPct val="0"/>
              </a:spcAft>
              <a:buClr>
                <a:srgbClr val="000066"/>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5pPr>
            <a:lvl6pPr marL="2649670"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6pPr>
            <a:lvl7pPr marL="3131429"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7pPr>
            <a:lvl8pPr marL="3613187"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8pPr>
            <a:lvl9pPr marL="4094945"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9pPr>
          </a:lstStyle>
          <a:p>
            <a:pPr marL="0" indent="0" defTabSz="914400">
              <a:lnSpc>
                <a:spcPts val="3000"/>
              </a:lnSpc>
              <a:spcBef>
                <a:spcPts val="0"/>
              </a:spcBef>
              <a:buNone/>
            </a:pPr>
            <a:r>
              <a:rPr lang="ja-JP" altLang="en-US" sz="3600" kern="0" dirty="0">
                <a:solidFill>
                  <a:schemeClr val="tx1"/>
                </a:solidFill>
                <a:latin typeface="+mn-ea"/>
                <a:ea typeface="+mn-ea"/>
              </a:rPr>
              <a:t>２．事業環境の変化</a:t>
            </a:r>
            <a:endParaRPr lang="en-US" altLang="ja-JP" sz="3600" kern="0" dirty="0">
              <a:solidFill>
                <a:schemeClr val="tx1"/>
              </a:solidFill>
              <a:latin typeface="+mn-ea"/>
              <a:ea typeface="+mn-ea"/>
            </a:endParaRPr>
          </a:p>
        </p:txBody>
      </p:sp>
    </p:spTree>
    <p:extLst>
      <p:ext uri="{BB962C8B-B14F-4D97-AF65-F5344CB8AC3E}">
        <p14:creationId xmlns:p14="http://schemas.microsoft.com/office/powerpoint/2010/main" val="2705322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Q5. </a:t>
            </a:r>
            <a:r>
              <a:rPr lang="ja-JP" altLang="en-US" sz="2000" b="1" dirty="0">
                <a:latin typeface="MS UI Gothic" panose="020B0600070205080204" pitchFamily="50" charset="-128"/>
                <a:ea typeface="MS UI Gothic" panose="020B0600070205080204" pitchFamily="50" charset="-128"/>
              </a:rPr>
              <a:t>現在の事業における課題</a:t>
            </a:r>
          </a:p>
        </p:txBody>
      </p:sp>
      <p:sp>
        <p:nvSpPr>
          <p:cNvPr id="5" name="テキスト ボックス 4"/>
          <p:cNvSpPr txBox="1"/>
          <p:nvPr/>
        </p:nvSpPr>
        <p:spPr>
          <a:xfrm>
            <a:off x="833091"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7" name="テキスト ボックス 6"/>
          <p:cNvSpPr txBox="1"/>
          <p:nvPr/>
        </p:nvSpPr>
        <p:spPr>
          <a:xfrm>
            <a:off x="4006509" y="1150119"/>
            <a:ext cx="5107669"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現在の事業における課題 （</a:t>
            </a:r>
            <a:r>
              <a:rPr lang="en-US" altLang="ja-JP" sz="1400" b="1" dirty="0">
                <a:latin typeface="MS UI Gothic" panose="020B0600070205080204" pitchFamily="50" charset="-128"/>
                <a:ea typeface="MS UI Gothic" panose="020B0600070205080204" pitchFamily="50" charset="-128"/>
              </a:rPr>
              <a:t>N=1180</a:t>
            </a:r>
            <a:r>
              <a:rPr lang="ja-JP" altLang="en-US" sz="1400" b="1" dirty="0">
                <a:latin typeface="MS UI Gothic" panose="020B0600070205080204" pitchFamily="50" charset="-128"/>
                <a:ea typeface="MS UI Gothic" panose="020B0600070205080204" pitchFamily="50" charset="-128"/>
              </a:rPr>
              <a:t>）</a:t>
            </a:r>
          </a:p>
        </p:txBody>
      </p:sp>
      <p:graphicFrame>
        <p:nvGraphicFramePr>
          <p:cNvPr id="8" name="Chart 14">
            <a:extLst>
              <a:ext uri="{FF2B5EF4-FFF2-40B4-BE49-F238E27FC236}">
                <a16:creationId xmlns:a16="http://schemas.microsoft.com/office/drawing/2014/main" id="{00000000-0008-0000-0600-000028000000}"/>
              </a:ext>
            </a:extLst>
          </p:cNvPr>
          <p:cNvGraphicFramePr>
            <a:graphicFrameLocks noChangeAspect="1"/>
          </p:cNvGraphicFramePr>
          <p:nvPr>
            <p:extLst>
              <p:ext uri="{D42A27DB-BD31-4B8C-83A1-F6EECF244321}">
                <p14:modId xmlns:p14="http://schemas.microsoft.com/office/powerpoint/2010/main" val="1606801376"/>
              </p:ext>
            </p:extLst>
          </p:nvPr>
        </p:nvGraphicFramePr>
        <p:xfrm>
          <a:off x="799704" y="1527723"/>
          <a:ext cx="11112531" cy="54661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7131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Q5. </a:t>
            </a:r>
            <a:r>
              <a:rPr lang="ja-JP" altLang="en-US" sz="2000" b="1" dirty="0">
                <a:latin typeface="MS UI Gothic" panose="020B0600070205080204" pitchFamily="50" charset="-128"/>
                <a:ea typeface="MS UI Gothic" panose="020B0600070205080204" pitchFamily="50" charset="-128"/>
              </a:rPr>
              <a:t>現在の事業における課題 （位置づけ別）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endParaRPr lang="ja-JP" altLang="en-US" sz="1400" b="1" dirty="0">
              <a:solidFill>
                <a:srgbClr val="FF0000"/>
              </a:solidFill>
              <a:latin typeface="MS UI Gothic" panose="020B0600070205080204" pitchFamily="50" charset="-128"/>
              <a:ea typeface="MS UI Gothic" panose="020B0600070205080204" pitchFamily="50" charset="-128"/>
            </a:endParaRPr>
          </a:p>
        </p:txBody>
      </p:sp>
      <p:graphicFrame>
        <p:nvGraphicFramePr>
          <p:cNvPr id="6" name="グラフ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1960820121"/>
              </p:ext>
            </p:extLst>
          </p:nvPr>
        </p:nvGraphicFramePr>
        <p:xfrm>
          <a:off x="367656" y="953840"/>
          <a:ext cx="5688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918807513"/>
              </p:ext>
            </p:extLst>
          </p:nvPr>
        </p:nvGraphicFramePr>
        <p:xfrm>
          <a:off x="6243576" y="953840"/>
          <a:ext cx="5688000" cy="32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a:extLst>
              <a:ext uri="{FF2B5EF4-FFF2-40B4-BE49-F238E27FC236}">
                <a16:creationId xmlns:a16="http://schemas.microsoft.com/office/drawing/2014/main" id="{00000000-0008-0000-0800-000006000000}"/>
              </a:ext>
            </a:extLst>
          </p:cNvPr>
          <p:cNvGraphicFramePr>
            <a:graphicFrameLocks/>
          </p:cNvGraphicFramePr>
          <p:nvPr>
            <p:extLst>
              <p:ext uri="{D42A27DB-BD31-4B8C-83A1-F6EECF244321}">
                <p14:modId xmlns:p14="http://schemas.microsoft.com/office/powerpoint/2010/main" val="2135826653"/>
              </p:ext>
            </p:extLst>
          </p:nvPr>
        </p:nvGraphicFramePr>
        <p:xfrm>
          <a:off x="6243576" y="4154494"/>
          <a:ext cx="5688000" cy="324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グラフ 8">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4187684392"/>
              </p:ext>
            </p:extLst>
          </p:nvPr>
        </p:nvGraphicFramePr>
        <p:xfrm>
          <a:off x="367656" y="4154494"/>
          <a:ext cx="5688000" cy="324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45614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Q5. </a:t>
            </a:r>
            <a:r>
              <a:rPr lang="ja-JP" altLang="en-US" sz="2000" b="1" dirty="0">
                <a:latin typeface="MS UI Gothic" panose="020B0600070205080204" pitchFamily="50" charset="-128"/>
                <a:ea typeface="MS UI Gothic" panose="020B0600070205080204" pitchFamily="50" charset="-128"/>
              </a:rPr>
              <a:t>現在の事業における課題 （従業員数別）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735282251"/>
              </p:ext>
            </p:extLst>
          </p:nvPr>
        </p:nvGraphicFramePr>
        <p:xfrm>
          <a:off x="799704" y="933515"/>
          <a:ext cx="11112532"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1288778584"/>
              </p:ext>
            </p:extLst>
          </p:nvPr>
        </p:nvGraphicFramePr>
        <p:xfrm>
          <a:off x="799704" y="2936396"/>
          <a:ext cx="11112532"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1665068586"/>
              </p:ext>
            </p:extLst>
          </p:nvPr>
        </p:nvGraphicFramePr>
        <p:xfrm>
          <a:off x="799704" y="5066308"/>
          <a:ext cx="11112532" cy="216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0861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Q5. </a:t>
            </a:r>
            <a:r>
              <a:rPr lang="ja-JP" altLang="en-US" sz="2000" b="1" dirty="0">
                <a:latin typeface="MS UI Gothic" panose="020B0600070205080204" pitchFamily="50" charset="-128"/>
                <a:ea typeface="MS UI Gothic" panose="020B0600070205080204" pitchFamily="50" charset="-128"/>
              </a:rPr>
              <a:t>現在の事業における課題 （製品・サービスの提供先別）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2774675181"/>
              </p:ext>
            </p:extLst>
          </p:nvPr>
        </p:nvGraphicFramePr>
        <p:xfrm>
          <a:off x="799704" y="901577"/>
          <a:ext cx="11112532" cy="23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781165681"/>
              </p:ext>
            </p:extLst>
          </p:nvPr>
        </p:nvGraphicFramePr>
        <p:xfrm>
          <a:off x="799704" y="2968630"/>
          <a:ext cx="11112532" cy="23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2807705506"/>
              </p:ext>
            </p:extLst>
          </p:nvPr>
        </p:nvGraphicFramePr>
        <p:xfrm>
          <a:off x="799704" y="5035682"/>
          <a:ext cx="11112532" cy="23446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27401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Q6. </a:t>
            </a:r>
            <a:r>
              <a:rPr lang="ja-JP" altLang="en-US" sz="2000" b="1" dirty="0">
                <a:latin typeface="MS UI Gothic" panose="020B0600070205080204" pitchFamily="50" charset="-128"/>
                <a:ea typeface="MS UI Gothic" panose="020B0600070205080204" pitchFamily="50" charset="-128"/>
              </a:rPr>
              <a:t>競争優位性</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sp>
        <p:nvSpPr>
          <p:cNvPr id="7" name="テキスト ボックス 6"/>
          <p:cNvSpPr txBox="1"/>
          <p:nvPr/>
        </p:nvSpPr>
        <p:spPr>
          <a:xfrm>
            <a:off x="5264200" y="1188013"/>
            <a:ext cx="5107669"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競争優位性 （</a:t>
            </a:r>
            <a:r>
              <a:rPr lang="en-US" altLang="ja-JP" sz="1400" b="1" dirty="0">
                <a:latin typeface="MS UI Gothic" panose="020B0600070205080204" pitchFamily="50" charset="-128"/>
                <a:ea typeface="MS UI Gothic" panose="020B0600070205080204" pitchFamily="50" charset="-128"/>
              </a:rPr>
              <a:t>N=1185</a:t>
            </a:r>
            <a:r>
              <a:rPr lang="ja-JP" altLang="en-US" sz="1400" b="1" dirty="0">
                <a:latin typeface="MS UI Gothic" panose="020B0600070205080204" pitchFamily="50" charset="-128"/>
                <a:ea typeface="MS UI Gothic" panose="020B0600070205080204" pitchFamily="50" charset="-128"/>
              </a:rPr>
              <a:t>）</a:t>
            </a: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449634031"/>
              </p:ext>
            </p:extLst>
          </p:nvPr>
        </p:nvGraphicFramePr>
        <p:xfrm>
          <a:off x="799704" y="1655763"/>
          <a:ext cx="11424046" cy="5345112"/>
        </p:xfrm>
        <a:graphic>
          <a:graphicData uri="http://schemas.openxmlformats.org/presentationml/2006/ole">
            <mc:AlternateContent xmlns:mc="http://schemas.openxmlformats.org/markup-compatibility/2006">
              <mc:Choice xmlns:v="urn:schemas-microsoft-com:vml" Requires="v">
                <p:oleObj name="Worksheet" r:id="rId3" imgW="9239400" imgH="4105448" progId="Excel.Sheet.12">
                  <p:embed/>
                </p:oleObj>
              </mc:Choice>
              <mc:Fallback>
                <p:oleObj name="Worksheet" r:id="rId3" imgW="9239400" imgH="4105448" progId="Excel.Sheet.12">
                  <p:embed/>
                  <p:pic>
                    <p:nvPicPr>
                      <p:cNvPr id="0" name=""/>
                      <p:cNvPicPr/>
                      <p:nvPr/>
                    </p:nvPicPr>
                    <p:blipFill>
                      <a:blip r:embed="rId4"/>
                      <a:stretch>
                        <a:fillRect/>
                      </a:stretch>
                    </p:blipFill>
                    <p:spPr>
                      <a:xfrm>
                        <a:off x="799704" y="1655763"/>
                        <a:ext cx="11424046" cy="5345112"/>
                      </a:xfrm>
                      <a:prstGeom prst="rect">
                        <a:avLst/>
                      </a:prstGeom>
                    </p:spPr>
                  </p:pic>
                </p:oleObj>
              </mc:Fallback>
            </mc:AlternateContent>
          </a:graphicData>
        </a:graphic>
      </p:graphicFrame>
    </p:spTree>
    <p:extLst>
      <p:ext uri="{BB962C8B-B14F-4D97-AF65-F5344CB8AC3E}">
        <p14:creationId xmlns:p14="http://schemas.microsoft.com/office/powerpoint/2010/main" val="557083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1591792" y="2970064"/>
            <a:ext cx="9937104" cy="720080"/>
          </a:xfrm>
          <a:prstGeom prst="rect">
            <a:avLst/>
          </a:prstGeom>
        </p:spPr>
        <p:txBody>
          <a:bodyPr anchor="b" anchorCtr="0"/>
          <a:lstStyle>
            <a:lvl1pPr marL="361319" indent="-361319" algn="l" rtl="0" eaLnBrk="1" fontAlgn="base" hangingPunct="1">
              <a:spcBef>
                <a:spcPct val="20000"/>
              </a:spcBef>
              <a:spcAft>
                <a:spcPct val="0"/>
              </a:spcAft>
              <a:buClr>
                <a:srgbClr val="000066"/>
              </a:buClr>
              <a:buFont typeface="Wingdings" pitchFamily="2" charset="2"/>
              <a:buChar char="s"/>
              <a:defRPr kumimoji="1" sz="3372">
                <a:solidFill>
                  <a:srgbClr val="000066"/>
                </a:solidFill>
                <a:latin typeface="IPA Pゴシック" panose="020B0500000000000000" pitchFamily="50" charset="-128"/>
                <a:ea typeface="IPA Pゴシック" panose="020B0500000000000000" pitchFamily="50" charset="-128"/>
                <a:cs typeface="+mn-cs"/>
              </a:defRPr>
            </a:lvl1pPr>
            <a:lvl2pPr marL="782858" indent="-301099" algn="l" rtl="0" eaLnBrk="1" fontAlgn="base" hangingPunct="1">
              <a:spcBef>
                <a:spcPct val="20000"/>
              </a:spcBef>
              <a:spcAft>
                <a:spcPct val="0"/>
              </a:spcAft>
              <a:buClr>
                <a:srgbClr val="FF0000"/>
              </a:buClr>
              <a:buFont typeface="Arial" charset="0"/>
              <a:buChar char="•"/>
              <a:defRPr kumimoji="1" sz="2950">
                <a:solidFill>
                  <a:schemeClr val="tx1"/>
                </a:solidFill>
                <a:latin typeface="IPA Pゴシック" panose="020B0500000000000000" pitchFamily="50" charset="-128"/>
                <a:ea typeface="IPA Pゴシック" panose="020B0500000000000000" pitchFamily="50" charset="-128"/>
              </a:defRPr>
            </a:lvl2pPr>
            <a:lvl3pPr marL="1204395" indent="-240879" algn="l" rtl="0" eaLnBrk="1" fontAlgn="base" hangingPunct="1">
              <a:spcBef>
                <a:spcPct val="20000"/>
              </a:spcBef>
              <a:spcAft>
                <a:spcPct val="0"/>
              </a:spcAft>
              <a:buClr>
                <a:srgbClr val="000066"/>
              </a:buClr>
              <a:buFont typeface="Arial" charset="0"/>
              <a:buChar char="•"/>
              <a:defRPr kumimoji="1" sz="2529">
                <a:solidFill>
                  <a:schemeClr val="tx1"/>
                </a:solidFill>
                <a:latin typeface="IPA Pゴシック" panose="020B0500000000000000" pitchFamily="50" charset="-128"/>
                <a:ea typeface="IPA Pゴシック" panose="020B0500000000000000" pitchFamily="50" charset="-128"/>
              </a:defRPr>
            </a:lvl3pPr>
            <a:lvl4pPr marL="1686154" indent="-240879" algn="l" rtl="0" eaLnBrk="1" fontAlgn="base" hangingPunct="1">
              <a:spcBef>
                <a:spcPct val="20000"/>
              </a:spcBef>
              <a:spcAft>
                <a:spcPct val="0"/>
              </a:spcAft>
              <a:buClr>
                <a:srgbClr val="FF0000"/>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4pPr>
            <a:lvl5pPr marL="2167912" indent="-240879" algn="l" rtl="0" eaLnBrk="1" fontAlgn="base" hangingPunct="1">
              <a:spcBef>
                <a:spcPct val="20000"/>
              </a:spcBef>
              <a:spcAft>
                <a:spcPct val="0"/>
              </a:spcAft>
              <a:buClr>
                <a:srgbClr val="000066"/>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5pPr>
            <a:lvl6pPr marL="2649670"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6pPr>
            <a:lvl7pPr marL="3131429"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7pPr>
            <a:lvl8pPr marL="3613187"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8pPr>
            <a:lvl9pPr marL="4094945"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9pPr>
          </a:lstStyle>
          <a:p>
            <a:pPr defTabSz="914400">
              <a:lnSpc>
                <a:spcPts val="4500"/>
              </a:lnSpc>
              <a:spcBef>
                <a:spcPts val="0"/>
              </a:spcBef>
              <a:buFont typeface="Wingdings" panose="05000000000000000000" pitchFamily="2" charset="2"/>
              <a:buChar char="n"/>
            </a:pPr>
            <a:r>
              <a:rPr lang="ja-JP" altLang="en-US" sz="3600" kern="0" dirty="0">
                <a:solidFill>
                  <a:schemeClr val="tx1"/>
                </a:solidFill>
                <a:latin typeface="+mn-ea"/>
                <a:ea typeface="+mn-ea"/>
              </a:rPr>
              <a:t>調査の概要</a:t>
            </a:r>
            <a:endParaRPr lang="en-US" altLang="ja-JP" sz="2000" kern="0" dirty="0">
              <a:solidFill>
                <a:schemeClr val="tx1"/>
              </a:solidFill>
              <a:latin typeface="+mn-ea"/>
              <a:ea typeface="+mn-ea"/>
            </a:endParaRPr>
          </a:p>
        </p:txBody>
      </p:sp>
    </p:spTree>
    <p:extLst>
      <p:ext uri="{BB962C8B-B14F-4D97-AF65-F5344CB8AC3E}">
        <p14:creationId xmlns:p14="http://schemas.microsoft.com/office/powerpoint/2010/main" val="1372631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Q6. </a:t>
            </a:r>
            <a:r>
              <a:rPr lang="ja-JP" altLang="en-US" sz="2000" b="1" dirty="0">
                <a:latin typeface="MS UI Gothic" panose="020B0600070205080204" pitchFamily="50" charset="-128"/>
                <a:ea typeface="MS UI Gothic" panose="020B0600070205080204" pitchFamily="50" charset="-128"/>
              </a:rPr>
              <a:t>競争優位性 （位置づけ別）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endParaRPr lang="ja-JP" altLang="en-US" sz="1400" b="1" dirty="0">
              <a:solidFill>
                <a:srgbClr val="FF0000"/>
              </a:solidFill>
              <a:latin typeface="MS UI Gothic" panose="020B0600070205080204" pitchFamily="50" charset="-128"/>
              <a:ea typeface="MS UI Gothic" panose="020B0600070205080204" pitchFamily="50" charset="-128"/>
            </a:endParaRPr>
          </a:p>
        </p:txBody>
      </p:sp>
      <p:graphicFrame>
        <p:nvGraphicFramePr>
          <p:cNvPr id="11" name="グラフ 10">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3564535605"/>
              </p:ext>
            </p:extLst>
          </p:nvPr>
        </p:nvGraphicFramePr>
        <p:xfrm>
          <a:off x="303154" y="4140288"/>
          <a:ext cx="6120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a:extLst>
              <a:ext uri="{FF2B5EF4-FFF2-40B4-BE49-F238E27FC236}">
                <a16:creationId xmlns:a16="http://schemas.microsoft.com/office/drawing/2014/main" id="{00000000-0008-0000-0900-000004000000}"/>
              </a:ext>
            </a:extLst>
          </p:cNvPr>
          <p:cNvGraphicFramePr>
            <a:graphicFrameLocks/>
          </p:cNvGraphicFramePr>
          <p:nvPr>
            <p:extLst>
              <p:ext uri="{D42A27DB-BD31-4B8C-83A1-F6EECF244321}">
                <p14:modId xmlns:p14="http://schemas.microsoft.com/office/powerpoint/2010/main" val="1818154012"/>
              </p:ext>
            </p:extLst>
          </p:nvPr>
        </p:nvGraphicFramePr>
        <p:xfrm>
          <a:off x="6412111" y="933515"/>
          <a:ext cx="6120000" cy="32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a:extLst>
              <a:ext uri="{FF2B5EF4-FFF2-40B4-BE49-F238E27FC236}">
                <a16:creationId xmlns:a16="http://schemas.microsoft.com/office/drawing/2014/main" id="{00000000-0008-0000-0900-000005000000}"/>
              </a:ext>
            </a:extLst>
          </p:cNvPr>
          <p:cNvGraphicFramePr>
            <a:graphicFrameLocks/>
          </p:cNvGraphicFramePr>
          <p:nvPr>
            <p:extLst>
              <p:ext uri="{D42A27DB-BD31-4B8C-83A1-F6EECF244321}">
                <p14:modId xmlns:p14="http://schemas.microsoft.com/office/powerpoint/2010/main" val="1040421559"/>
              </p:ext>
            </p:extLst>
          </p:nvPr>
        </p:nvGraphicFramePr>
        <p:xfrm>
          <a:off x="6422648" y="4140288"/>
          <a:ext cx="6120000" cy="324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グラフ 11">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94554468"/>
              </p:ext>
            </p:extLst>
          </p:nvPr>
        </p:nvGraphicFramePr>
        <p:xfrm>
          <a:off x="303153" y="1034558"/>
          <a:ext cx="6108957" cy="310573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92235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Q6. </a:t>
            </a:r>
            <a:r>
              <a:rPr lang="ja-JP" altLang="en-US" sz="2000" b="1" dirty="0">
                <a:latin typeface="MS UI Gothic" panose="020B0600070205080204" pitchFamily="50" charset="-128"/>
                <a:ea typeface="MS UI Gothic" panose="020B0600070205080204" pitchFamily="50" charset="-128"/>
              </a:rPr>
              <a:t>競争優位性 （従業員数別）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8" name="グラフ 7">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1609823396"/>
              </p:ext>
            </p:extLst>
          </p:nvPr>
        </p:nvGraphicFramePr>
        <p:xfrm>
          <a:off x="799704" y="905198"/>
          <a:ext cx="11112532" cy="23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958609351"/>
              </p:ext>
            </p:extLst>
          </p:nvPr>
        </p:nvGraphicFramePr>
        <p:xfrm>
          <a:off x="799704" y="2972743"/>
          <a:ext cx="11112532" cy="23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a:extLst>
              <a:ext uri="{FF2B5EF4-FFF2-40B4-BE49-F238E27FC236}">
                <a16:creationId xmlns:a16="http://schemas.microsoft.com/office/drawing/2014/main" id="{00000000-0008-0000-0900-000004000000}"/>
              </a:ext>
            </a:extLst>
          </p:cNvPr>
          <p:cNvGraphicFramePr>
            <a:graphicFrameLocks/>
          </p:cNvGraphicFramePr>
          <p:nvPr>
            <p:extLst>
              <p:ext uri="{D42A27DB-BD31-4B8C-83A1-F6EECF244321}">
                <p14:modId xmlns:p14="http://schemas.microsoft.com/office/powerpoint/2010/main" val="760429788"/>
              </p:ext>
            </p:extLst>
          </p:nvPr>
        </p:nvGraphicFramePr>
        <p:xfrm>
          <a:off x="799704" y="5040288"/>
          <a:ext cx="11112532" cy="234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4430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Q6. </a:t>
            </a:r>
            <a:r>
              <a:rPr lang="ja-JP" altLang="en-US" sz="2000" b="1" dirty="0">
                <a:latin typeface="MS UI Gothic" panose="020B0600070205080204" pitchFamily="50" charset="-128"/>
                <a:ea typeface="MS UI Gothic" panose="020B0600070205080204" pitchFamily="50" charset="-128"/>
              </a:rPr>
              <a:t>競争優位性 （製品・サービスの提供先別）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8" name="グラフ 7">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1240469224"/>
              </p:ext>
            </p:extLst>
          </p:nvPr>
        </p:nvGraphicFramePr>
        <p:xfrm>
          <a:off x="799704" y="933515"/>
          <a:ext cx="11112532" cy="23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1641619454"/>
              </p:ext>
            </p:extLst>
          </p:nvPr>
        </p:nvGraphicFramePr>
        <p:xfrm>
          <a:off x="799704" y="2993324"/>
          <a:ext cx="11112532" cy="23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グラフ 9">
            <a:extLst>
              <a:ext uri="{FF2B5EF4-FFF2-40B4-BE49-F238E27FC236}">
                <a16:creationId xmlns:a16="http://schemas.microsoft.com/office/drawing/2014/main" id="{00000000-0008-0000-0900-000004000000}"/>
              </a:ext>
            </a:extLst>
          </p:cNvPr>
          <p:cNvGraphicFramePr>
            <a:graphicFrameLocks/>
          </p:cNvGraphicFramePr>
          <p:nvPr>
            <p:extLst>
              <p:ext uri="{D42A27DB-BD31-4B8C-83A1-F6EECF244321}">
                <p14:modId xmlns:p14="http://schemas.microsoft.com/office/powerpoint/2010/main" val="597133105"/>
              </p:ext>
            </p:extLst>
          </p:nvPr>
        </p:nvGraphicFramePr>
        <p:xfrm>
          <a:off x="799704" y="5053132"/>
          <a:ext cx="11112532" cy="234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3472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Q7. </a:t>
            </a:r>
            <a:r>
              <a:rPr lang="ja-JP" altLang="en-US" sz="2000" b="1" dirty="0">
                <a:latin typeface="MS UI Gothic" panose="020B0600070205080204" pitchFamily="50" charset="-128"/>
                <a:ea typeface="MS UI Gothic" panose="020B0600070205080204" pitchFamily="50" charset="-128"/>
              </a:rPr>
              <a:t>取引形態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Chart 14">
            <a:extLst>
              <a:ext uri="{FF2B5EF4-FFF2-40B4-BE49-F238E27FC236}">
                <a16:creationId xmlns:a16="http://schemas.microsoft.com/office/drawing/2014/main" id="{00000000-0008-0000-0600-000028000000}"/>
              </a:ext>
            </a:extLst>
          </p:cNvPr>
          <p:cNvGraphicFramePr>
            <a:graphicFrameLocks noChangeAspect="1"/>
          </p:cNvGraphicFramePr>
          <p:nvPr>
            <p:extLst>
              <p:ext uri="{D42A27DB-BD31-4B8C-83A1-F6EECF244321}">
                <p14:modId xmlns:p14="http://schemas.microsoft.com/office/powerpoint/2010/main" val="3731138693"/>
              </p:ext>
            </p:extLst>
          </p:nvPr>
        </p:nvGraphicFramePr>
        <p:xfrm>
          <a:off x="799704" y="1529904"/>
          <a:ext cx="11112532"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942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Q7. </a:t>
            </a:r>
            <a:r>
              <a:rPr lang="ja-JP" altLang="en-US" sz="2000" b="1" dirty="0">
                <a:latin typeface="MS UI Gothic" panose="020B0600070205080204" pitchFamily="50" charset="-128"/>
                <a:ea typeface="MS UI Gothic" panose="020B0600070205080204" pitchFamily="50" charset="-128"/>
              </a:rPr>
              <a:t>取引形態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graphicFrame>
        <p:nvGraphicFramePr>
          <p:cNvPr id="7" name="グラフ 6">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3045351330"/>
              </p:ext>
            </p:extLst>
          </p:nvPr>
        </p:nvGraphicFramePr>
        <p:xfrm>
          <a:off x="799704" y="1194035"/>
          <a:ext cx="11112532" cy="3238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00000000-0008-0000-0A00-00000A000000}"/>
              </a:ext>
            </a:extLst>
          </p:cNvPr>
          <p:cNvGraphicFramePr>
            <a:graphicFrameLocks/>
          </p:cNvGraphicFramePr>
          <p:nvPr>
            <p:extLst>
              <p:ext uri="{D42A27DB-BD31-4B8C-83A1-F6EECF244321}">
                <p14:modId xmlns:p14="http://schemas.microsoft.com/office/powerpoint/2010/main" val="1092618210"/>
              </p:ext>
            </p:extLst>
          </p:nvPr>
        </p:nvGraphicFramePr>
        <p:xfrm>
          <a:off x="799704" y="3946860"/>
          <a:ext cx="11112532" cy="3238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3213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Q7. </a:t>
            </a:r>
            <a:r>
              <a:rPr lang="ja-JP" altLang="en-US" sz="2000" b="1" dirty="0">
                <a:latin typeface="MS UI Gothic" panose="020B0600070205080204" pitchFamily="50" charset="-128"/>
                <a:ea typeface="MS UI Gothic" panose="020B0600070205080204" pitchFamily="50" charset="-128"/>
              </a:rPr>
              <a:t>取引形態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（従業員数別）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2010130331"/>
              </p:ext>
            </p:extLst>
          </p:nvPr>
        </p:nvGraphicFramePr>
        <p:xfrm>
          <a:off x="799704" y="1097856"/>
          <a:ext cx="11112532" cy="3456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700-000007000000}"/>
              </a:ext>
            </a:extLst>
          </p:cNvPr>
          <p:cNvGraphicFramePr>
            <a:graphicFrameLocks/>
          </p:cNvGraphicFramePr>
          <p:nvPr>
            <p:extLst>
              <p:ext uri="{D42A27DB-BD31-4B8C-83A1-F6EECF244321}">
                <p14:modId xmlns:p14="http://schemas.microsoft.com/office/powerpoint/2010/main" val="2068121428"/>
              </p:ext>
            </p:extLst>
          </p:nvPr>
        </p:nvGraphicFramePr>
        <p:xfrm>
          <a:off x="799704" y="3954811"/>
          <a:ext cx="11112532" cy="3259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3436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77401" y="17406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Q7. </a:t>
            </a:r>
            <a:r>
              <a:rPr lang="ja-JP" altLang="en-US" sz="2000" b="1" dirty="0">
                <a:latin typeface="MS UI Gothic" panose="020B0600070205080204" pitchFamily="50" charset="-128"/>
                <a:ea typeface="MS UI Gothic" panose="020B0600070205080204" pitchFamily="50" charset="-128"/>
              </a:rPr>
              <a:t>取引形態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（地域別）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3261458239"/>
              </p:ext>
            </p:extLst>
          </p:nvPr>
        </p:nvGraphicFramePr>
        <p:xfrm>
          <a:off x="777401" y="942493"/>
          <a:ext cx="11134835" cy="34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2756862880"/>
              </p:ext>
            </p:extLst>
          </p:nvPr>
        </p:nvGraphicFramePr>
        <p:xfrm>
          <a:off x="799704" y="3806308"/>
          <a:ext cx="11112530" cy="34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1315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Q7. </a:t>
            </a:r>
            <a:r>
              <a:rPr lang="ja-JP" altLang="en-US" sz="2000" b="1" dirty="0">
                <a:latin typeface="MS UI Gothic" panose="020B0600070205080204" pitchFamily="50" charset="-128"/>
                <a:ea typeface="MS UI Gothic" panose="020B0600070205080204" pitchFamily="50" charset="-128"/>
              </a:rPr>
              <a:t>取引形態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（事業分野別）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2927732219"/>
              </p:ext>
            </p:extLst>
          </p:nvPr>
        </p:nvGraphicFramePr>
        <p:xfrm>
          <a:off x="799704" y="1264129"/>
          <a:ext cx="11112531" cy="58103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9679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Q7. </a:t>
            </a:r>
            <a:r>
              <a:rPr lang="ja-JP" altLang="en-US" sz="2000" b="1" dirty="0">
                <a:latin typeface="MS UI Gothic" panose="020B0600070205080204" pitchFamily="50" charset="-128"/>
                <a:ea typeface="MS UI Gothic" panose="020B0600070205080204" pitchFamily="50" charset="-128"/>
              </a:rPr>
              <a:t>取引形態 </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（事業分野別）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3452482366"/>
              </p:ext>
            </p:extLst>
          </p:nvPr>
        </p:nvGraphicFramePr>
        <p:xfrm>
          <a:off x="799704" y="1100471"/>
          <a:ext cx="11112532" cy="58959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3743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Q7. </a:t>
            </a:r>
            <a:r>
              <a:rPr lang="ja-JP" altLang="en-US" sz="2000" b="1" dirty="0">
                <a:latin typeface="MS UI Gothic" panose="020B0600070205080204" pitchFamily="50" charset="-128"/>
                <a:ea typeface="MS UI Gothic" panose="020B0600070205080204" pitchFamily="50" charset="-128"/>
              </a:rPr>
              <a:t>取引形態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（製品・サービスの提供先別）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1243973231"/>
              </p:ext>
            </p:extLst>
          </p:nvPr>
        </p:nvGraphicFramePr>
        <p:xfrm>
          <a:off x="799704" y="1025848"/>
          <a:ext cx="11112531" cy="30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1224015863"/>
              </p:ext>
            </p:extLst>
          </p:nvPr>
        </p:nvGraphicFramePr>
        <p:xfrm>
          <a:off x="799704" y="3546128"/>
          <a:ext cx="11112531" cy="3060000"/>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a:extLst>
              <a:ext uri="{FF2B5EF4-FFF2-40B4-BE49-F238E27FC236}">
                <a16:creationId xmlns:a16="http://schemas.microsoft.com/office/drawing/2014/main" id="{3FB8DF5E-59CA-D350-EA90-476E6162462F}"/>
              </a:ext>
            </a:extLst>
          </p:cNvPr>
          <p:cNvSpPr txBox="1"/>
          <p:nvPr/>
        </p:nvSpPr>
        <p:spPr>
          <a:xfrm>
            <a:off x="1303760" y="6695316"/>
            <a:ext cx="9443515" cy="523220"/>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製品・サービスの提供先別は、</a:t>
            </a:r>
            <a:r>
              <a:rPr lang="en-US" altLang="ja-JP" sz="1400" b="1" dirty="0">
                <a:solidFill>
                  <a:schemeClr val="accent5"/>
                </a:solidFill>
                <a:latin typeface="MS UI Gothic" panose="020B0600070205080204" pitchFamily="50" charset="-128"/>
                <a:ea typeface="MS UI Gothic" panose="020B0600070205080204" pitchFamily="50" charset="-128"/>
              </a:rPr>
              <a:t>Q9.</a:t>
            </a:r>
            <a:r>
              <a:rPr lang="ja-JP" altLang="en-US" sz="1400" b="1" dirty="0">
                <a:solidFill>
                  <a:schemeClr val="accent5"/>
                </a:solidFill>
                <a:latin typeface="MS UI Gothic" panose="020B0600070205080204" pitchFamily="50" charset="-128"/>
                <a:ea typeface="MS UI Gothic" panose="020B0600070205080204" pitchFamily="50" charset="-128"/>
              </a:rPr>
              <a:t>において自社または事業部門の製品・サービスの提供先が「エンドユーザ中心（</a:t>
            </a:r>
            <a:r>
              <a:rPr lang="en-US" altLang="ja-JP" sz="1400" b="1" dirty="0">
                <a:solidFill>
                  <a:schemeClr val="accent5"/>
                </a:solidFill>
                <a:latin typeface="MS UI Gothic" panose="020B0600070205080204" pitchFamily="50" charset="-128"/>
                <a:ea typeface="MS UI Gothic" panose="020B0600070205080204" pitchFamily="50" charset="-128"/>
              </a:rPr>
              <a:t>B2C</a:t>
            </a:r>
            <a:r>
              <a:rPr lang="ja-JP" altLang="en-US" sz="1400" b="1" dirty="0">
                <a:solidFill>
                  <a:schemeClr val="accent5"/>
                </a:solidFill>
                <a:latin typeface="MS UI Gothic" panose="020B0600070205080204" pitchFamily="50" charset="-128"/>
                <a:ea typeface="MS UI Gothic" panose="020B0600070205080204" pitchFamily="50" charset="-128"/>
              </a:rPr>
              <a:t>）」または「ビジネスユーザ（</a:t>
            </a:r>
            <a:r>
              <a:rPr lang="en-US" altLang="ja-JP" sz="1400" b="1" dirty="0">
                <a:solidFill>
                  <a:schemeClr val="accent5"/>
                </a:solidFill>
                <a:latin typeface="MS UI Gothic" panose="020B0600070205080204" pitchFamily="50" charset="-128"/>
                <a:ea typeface="MS UI Gothic" panose="020B0600070205080204" pitchFamily="50" charset="-128"/>
              </a:rPr>
              <a:t>B2B)</a:t>
            </a:r>
            <a:r>
              <a:rPr lang="ja-JP" altLang="en-US" sz="1400" b="1" dirty="0">
                <a:solidFill>
                  <a:schemeClr val="accent5"/>
                </a:solidFill>
                <a:latin typeface="MS UI Gothic" panose="020B0600070205080204" pitchFamily="50" charset="-128"/>
                <a:ea typeface="MS UI Gothic" panose="020B0600070205080204" pitchFamily="50" charset="-128"/>
              </a:rPr>
              <a:t>」であるかを調査したもの。</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18825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10D1319-6071-8ECF-FA0D-4E30B70B6554}"/>
              </a:ext>
            </a:extLst>
          </p:cNvPr>
          <p:cNvSpPr>
            <a:spLocks noGrp="1"/>
          </p:cNvSpPr>
          <p:nvPr>
            <p:ph type="sldNum" sz="quarter" idx="12"/>
          </p:nvPr>
        </p:nvSpPr>
        <p:spPr/>
        <p:txBody>
          <a:bodyPr/>
          <a:lstStyle/>
          <a:p>
            <a:fld id="{DBFB1F43-6F2E-4538-AABB-23AEDF146290}" type="slidenum">
              <a:rPr lang="ja-JP" altLang="en-US" smtClean="0"/>
              <a:pPr/>
              <a:t>5</a:t>
            </a:fld>
            <a:endParaRPr lang="ja-JP" altLang="en-US"/>
          </a:p>
        </p:txBody>
      </p:sp>
      <p:sp>
        <p:nvSpPr>
          <p:cNvPr id="3" name="テキスト ボックス 2">
            <a:extLst>
              <a:ext uri="{FF2B5EF4-FFF2-40B4-BE49-F238E27FC236}">
                <a16:creationId xmlns:a16="http://schemas.microsoft.com/office/drawing/2014/main" id="{0FA860BE-D270-D207-3FA6-6D07ACE6BC58}"/>
              </a:ext>
            </a:extLst>
          </p:cNvPr>
          <p:cNvSpPr txBox="1"/>
          <p:nvPr/>
        </p:nvSpPr>
        <p:spPr>
          <a:xfrm>
            <a:off x="515394" y="257851"/>
            <a:ext cx="6044950" cy="407893"/>
          </a:xfrm>
          <a:prstGeom prst="rect">
            <a:avLst/>
          </a:prstGeom>
          <a:noFill/>
        </p:spPr>
        <p:txBody>
          <a:bodyPr wrap="square" rtlCol="0">
            <a:spAutoFit/>
          </a:bodyPr>
          <a:lstStyle/>
          <a:p>
            <a:r>
              <a:rPr lang="ja-JP" altLang="en-US" sz="2065" b="1" dirty="0">
                <a:latin typeface="MS UI Gothic" panose="020B0600070205080204" pitchFamily="50" charset="-128"/>
                <a:ea typeface="MS UI Gothic" panose="020B0600070205080204" pitchFamily="50" charset="-128"/>
              </a:rPr>
              <a:t>グラフの分類について</a:t>
            </a:r>
          </a:p>
        </p:txBody>
      </p:sp>
      <p:sp>
        <p:nvSpPr>
          <p:cNvPr id="4" name="テキスト ボックス 3">
            <a:extLst>
              <a:ext uri="{FF2B5EF4-FFF2-40B4-BE49-F238E27FC236}">
                <a16:creationId xmlns:a16="http://schemas.microsoft.com/office/drawing/2014/main" id="{36BA01AA-B69A-AAB9-81C1-AF463F769724}"/>
              </a:ext>
            </a:extLst>
          </p:cNvPr>
          <p:cNvSpPr txBox="1"/>
          <p:nvPr/>
        </p:nvSpPr>
        <p:spPr>
          <a:xfrm rot="10800000" flipV="1">
            <a:off x="515394" y="1097856"/>
            <a:ext cx="6044950" cy="523220"/>
          </a:xfrm>
          <a:prstGeom prst="rect">
            <a:avLst/>
          </a:prstGeom>
          <a:noFill/>
        </p:spPr>
        <p:txBody>
          <a:bodyPr wrap="square" rtlCol="0">
            <a:spAutoFit/>
          </a:bodyPr>
          <a:lstStyle/>
          <a:p>
            <a:r>
              <a:rPr lang="ja-JP" altLang="en-US" sz="1400" dirty="0"/>
              <a:t>本資料掲載のグラフの内容に応じて、該当ページの右端に色分けしたインデックスを付している</a:t>
            </a:r>
          </a:p>
        </p:txBody>
      </p:sp>
      <p:cxnSp>
        <p:nvCxnSpPr>
          <p:cNvPr id="5" name="直線矢印コネクタ 4">
            <a:extLst>
              <a:ext uri="{FF2B5EF4-FFF2-40B4-BE49-F238E27FC236}">
                <a16:creationId xmlns:a16="http://schemas.microsoft.com/office/drawing/2014/main" id="{8B5740BD-31FC-3ADD-59B5-3DCC6E2D63FC}"/>
              </a:ext>
            </a:extLst>
          </p:cNvPr>
          <p:cNvCxnSpPr>
            <a:cxnSpLocks noChangeAspect="1"/>
          </p:cNvCxnSpPr>
          <p:nvPr/>
        </p:nvCxnSpPr>
        <p:spPr>
          <a:xfrm>
            <a:off x="7280419" y="809824"/>
            <a:ext cx="5154511" cy="0"/>
          </a:xfrm>
          <a:prstGeom prst="straightConnector1">
            <a:avLst/>
          </a:prstGeom>
          <a:ln w="19050">
            <a:solidFill>
              <a:schemeClr val="tx1">
                <a:lumMod val="75000"/>
                <a:lumOff val="25000"/>
              </a:schemeClr>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A5C93806-29DA-F1C6-F8FD-ADA119F3E387}"/>
              </a:ext>
            </a:extLst>
          </p:cNvPr>
          <p:cNvSpPr txBox="1">
            <a:spLocks noChangeAspect="1"/>
          </p:cNvSpPr>
          <p:nvPr/>
        </p:nvSpPr>
        <p:spPr>
          <a:xfrm rot="10800000" flipV="1">
            <a:off x="7351159" y="6383965"/>
            <a:ext cx="1319932" cy="307777"/>
          </a:xfrm>
          <a:prstGeom prst="rect">
            <a:avLst/>
          </a:prstGeom>
          <a:noFill/>
        </p:spPr>
        <p:txBody>
          <a:bodyPr wrap="square" rtlCol="0">
            <a:spAutoFit/>
          </a:bodyPr>
          <a:lstStyle/>
          <a:p>
            <a:r>
              <a:rPr lang="ja-JP" altLang="en-US" sz="1400" dirty="0"/>
              <a:t>経年比較</a:t>
            </a:r>
          </a:p>
        </p:txBody>
      </p:sp>
      <p:sp>
        <p:nvSpPr>
          <p:cNvPr id="7" name="テキスト ボックス 6">
            <a:extLst>
              <a:ext uri="{FF2B5EF4-FFF2-40B4-BE49-F238E27FC236}">
                <a16:creationId xmlns:a16="http://schemas.microsoft.com/office/drawing/2014/main" id="{591EF388-E7A1-6312-C127-988E15F35EFA}"/>
              </a:ext>
            </a:extLst>
          </p:cNvPr>
          <p:cNvSpPr txBox="1">
            <a:spLocks noChangeAspect="1"/>
          </p:cNvSpPr>
          <p:nvPr/>
        </p:nvSpPr>
        <p:spPr>
          <a:xfrm rot="10800000" flipV="1">
            <a:off x="7351159" y="1276121"/>
            <a:ext cx="2506514" cy="307777"/>
          </a:xfrm>
          <a:prstGeom prst="rect">
            <a:avLst/>
          </a:prstGeom>
          <a:noFill/>
        </p:spPr>
        <p:txBody>
          <a:bodyPr wrap="square" rtlCol="0">
            <a:spAutoFit/>
          </a:bodyPr>
          <a:lstStyle/>
          <a:p>
            <a:r>
              <a:rPr lang="ja-JP" altLang="en-US" sz="1400" dirty="0"/>
              <a:t>従業員数区分によるクロス集計</a:t>
            </a:r>
          </a:p>
        </p:txBody>
      </p:sp>
      <p:cxnSp>
        <p:nvCxnSpPr>
          <p:cNvPr id="8" name="直線矢印コネクタ 7">
            <a:extLst>
              <a:ext uri="{FF2B5EF4-FFF2-40B4-BE49-F238E27FC236}">
                <a16:creationId xmlns:a16="http://schemas.microsoft.com/office/drawing/2014/main" id="{41A859BE-FA3D-A2CF-413A-E35F66189D64}"/>
              </a:ext>
            </a:extLst>
          </p:cNvPr>
          <p:cNvCxnSpPr>
            <a:cxnSpLocks noChangeAspect="1"/>
          </p:cNvCxnSpPr>
          <p:nvPr/>
        </p:nvCxnSpPr>
        <p:spPr>
          <a:xfrm>
            <a:off x="7280419" y="1660839"/>
            <a:ext cx="5154511" cy="0"/>
          </a:xfrm>
          <a:prstGeom prst="straightConnector1">
            <a:avLst/>
          </a:prstGeom>
          <a:ln w="19050">
            <a:solidFill>
              <a:schemeClr val="tx1">
                <a:lumMod val="75000"/>
                <a:lumOff val="25000"/>
              </a:schemeClr>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7DDE79EA-3752-8C55-1CD6-05AAC00D4C5B}"/>
              </a:ext>
            </a:extLst>
          </p:cNvPr>
          <p:cNvCxnSpPr>
            <a:cxnSpLocks noChangeAspect="1"/>
          </p:cNvCxnSpPr>
          <p:nvPr/>
        </p:nvCxnSpPr>
        <p:spPr>
          <a:xfrm>
            <a:off x="7280421" y="2510078"/>
            <a:ext cx="5154511" cy="0"/>
          </a:xfrm>
          <a:prstGeom prst="straightConnector1">
            <a:avLst/>
          </a:prstGeom>
          <a:ln w="19050">
            <a:solidFill>
              <a:schemeClr val="tx1">
                <a:lumMod val="75000"/>
                <a:lumOff val="25000"/>
              </a:schemeClr>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E0163265-FDB7-39BF-AFDF-127427268961}"/>
              </a:ext>
            </a:extLst>
          </p:cNvPr>
          <p:cNvSpPr txBox="1">
            <a:spLocks noChangeAspect="1"/>
          </p:cNvSpPr>
          <p:nvPr/>
        </p:nvSpPr>
        <p:spPr>
          <a:xfrm rot="10800000" flipV="1">
            <a:off x="7351159" y="2136486"/>
            <a:ext cx="2506515" cy="307777"/>
          </a:xfrm>
          <a:prstGeom prst="rect">
            <a:avLst/>
          </a:prstGeom>
          <a:noFill/>
        </p:spPr>
        <p:txBody>
          <a:bodyPr wrap="square" rtlCol="0">
            <a:spAutoFit/>
          </a:bodyPr>
          <a:lstStyle/>
          <a:p>
            <a:r>
              <a:rPr lang="ja-JP" altLang="en-US" sz="1400" dirty="0"/>
              <a:t>地域区分によるクロス集計</a:t>
            </a:r>
          </a:p>
        </p:txBody>
      </p:sp>
      <p:cxnSp>
        <p:nvCxnSpPr>
          <p:cNvPr id="12" name="直線矢印コネクタ 11">
            <a:extLst>
              <a:ext uri="{FF2B5EF4-FFF2-40B4-BE49-F238E27FC236}">
                <a16:creationId xmlns:a16="http://schemas.microsoft.com/office/drawing/2014/main" id="{F01E13E3-353A-B198-E801-EEBD1E5F28B7}"/>
              </a:ext>
            </a:extLst>
          </p:cNvPr>
          <p:cNvCxnSpPr>
            <a:cxnSpLocks noChangeAspect="1"/>
          </p:cNvCxnSpPr>
          <p:nvPr/>
        </p:nvCxnSpPr>
        <p:spPr>
          <a:xfrm>
            <a:off x="7280416" y="3402112"/>
            <a:ext cx="5154511" cy="0"/>
          </a:xfrm>
          <a:prstGeom prst="straightConnector1">
            <a:avLst/>
          </a:prstGeom>
          <a:ln w="19050">
            <a:solidFill>
              <a:schemeClr val="tx1">
                <a:lumMod val="75000"/>
                <a:lumOff val="25000"/>
              </a:schemeClr>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08A2B53A-38CC-6395-28AA-B92A0F4773E5}"/>
              </a:ext>
            </a:extLst>
          </p:cNvPr>
          <p:cNvSpPr txBox="1">
            <a:spLocks noChangeAspect="1"/>
          </p:cNvSpPr>
          <p:nvPr/>
        </p:nvSpPr>
        <p:spPr>
          <a:xfrm rot="10800000" flipV="1">
            <a:off x="7337283" y="4646274"/>
            <a:ext cx="2808312" cy="307777"/>
          </a:xfrm>
          <a:prstGeom prst="rect">
            <a:avLst/>
          </a:prstGeom>
          <a:noFill/>
        </p:spPr>
        <p:txBody>
          <a:bodyPr wrap="square" rtlCol="0">
            <a:spAutoFit/>
          </a:bodyPr>
          <a:lstStyle/>
          <a:p>
            <a:r>
              <a:rPr lang="en-US" altLang="ja-JP" sz="1400" dirty="0"/>
              <a:t>DX</a:t>
            </a:r>
            <a:r>
              <a:rPr lang="ja-JP" altLang="en-US" sz="1400" dirty="0"/>
              <a:t>の取り組み状況によるクロス集計</a:t>
            </a:r>
          </a:p>
        </p:txBody>
      </p:sp>
      <p:cxnSp>
        <p:nvCxnSpPr>
          <p:cNvPr id="14" name="直線矢印コネクタ 13">
            <a:extLst>
              <a:ext uri="{FF2B5EF4-FFF2-40B4-BE49-F238E27FC236}">
                <a16:creationId xmlns:a16="http://schemas.microsoft.com/office/drawing/2014/main" id="{FBA6F955-14E7-AEDA-0823-9C17BE35F746}"/>
              </a:ext>
            </a:extLst>
          </p:cNvPr>
          <p:cNvCxnSpPr>
            <a:cxnSpLocks noChangeAspect="1"/>
          </p:cNvCxnSpPr>
          <p:nvPr/>
        </p:nvCxnSpPr>
        <p:spPr>
          <a:xfrm>
            <a:off x="7280417" y="4266208"/>
            <a:ext cx="5154511" cy="0"/>
          </a:xfrm>
          <a:prstGeom prst="straightConnector1">
            <a:avLst/>
          </a:prstGeom>
          <a:ln w="19050">
            <a:solidFill>
              <a:schemeClr val="tx1">
                <a:lumMod val="75000"/>
                <a:lumOff val="25000"/>
              </a:schemeClr>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88EEA7B8-C04B-9134-3626-9579CE8B52AA}"/>
              </a:ext>
            </a:extLst>
          </p:cNvPr>
          <p:cNvSpPr txBox="1">
            <a:spLocks noChangeAspect="1"/>
          </p:cNvSpPr>
          <p:nvPr/>
        </p:nvSpPr>
        <p:spPr>
          <a:xfrm rot="10800000" flipV="1">
            <a:off x="7325719" y="2985725"/>
            <a:ext cx="2146475" cy="307777"/>
          </a:xfrm>
          <a:prstGeom prst="rect">
            <a:avLst/>
          </a:prstGeom>
          <a:noFill/>
        </p:spPr>
        <p:txBody>
          <a:bodyPr wrap="square" rtlCol="0">
            <a:spAutoFit/>
          </a:bodyPr>
          <a:lstStyle/>
          <a:p>
            <a:r>
              <a:rPr lang="ja-JP" altLang="en-US" sz="1400" dirty="0"/>
              <a:t>事業分野によるクロス集計</a:t>
            </a:r>
          </a:p>
        </p:txBody>
      </p:sp>
      <p:cxnSp>
        <p:nvCxnSpPr>
          <p:cNvPr id="16" name="直線矢印コネクタ 15">
            <a:extLst>
              <a:ext uri="{FF2B5EF4-FFF2-40B4-BE49-F238E27FC236}">
                <a16:creationId xmlns:a16="http://schemas.microsoft.com/office/drawing/2014/main" id="{9C61DC01-6F90-9930-168F-1CF515F1078B}"/>
              </a:ext>
            </a:extLst>
          </p:cNvPr>
          <p:cNvCxnSpPr>
            <a:cxnSpLocks noChangeAspect="1"/>
          </p:cNvCxnSpPr>
          <p:nvPr/>
        </p:nvCxnSpPr>
        <p:spPr>
          <a:xfrm>
            <a:off x="7276182" y="5058296"/>
            <a:ext cx="5154511" cy="0"/>
          </a:xfrm>
          <a:prstGeom prst="straightConnector1">
            <a:avLst/>
          </a:prstGeom>
          <a:ln w="19050">
            <a:solidFill>
              <a:schemeClr val="tx1">
                <a:lumMod val="75000"/>
                <a:lumOff val="25000"/>
              </a:schemeClr>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F3421BBD-4C48-7184-684F-0CF9077648B1}"/>
              </a:ext>
            </a:extLst>
          </p:cNvPr>
          <p:cNvSpPr txBox="1">
            <a:spLocks noChangeAspect="1"/>
          </p:cNvSpPr>
          <p:nvPr/>
        </p:nvSpPr>
        <p:spPr>
          <a:xfrm rot="10800000" flipV="1">
            <a:off x="7351158" y="446763"/>
            <a:ext cx="4681793" cy="307777"/>
          </a:xfrm>
          <a:prstGeom prst="rect">
            <a:avLst/>
          </a:prstGeom>
          <a:noFill/>
        </p:spPr>
        <p:txBody>
          <a:bodyPr wrap="square" rtlCol="0">
            <a:spAutoFit/>
          </a:bodyPr>
          <a:lstStyle/>
          <a:p>
            <a:r>
              <a:rPr lang="ja-JP" altLang="en-US" sz="1400" dirty="0"/>
              <a:t>業界における位置づけ（</a:t>
            </a:r>
            <a:r>
              <a:rPr lang="en-US" altLang="ja-JP" sz="1400" dirty="0"/>
              <a:t>A</a:t>
            </a:r>
            <a:r>
              <a:rPr lang="ja-JP" altLang="en-US" sz="1400" dirty="0"/>
              <a:t>～</a:t>
            </a:r>
            <a:r>
              <a:rPr lang="en-US" altLang="ja-JP" sz="1400" dirty="0"/>
              <a:t>E</a:t>
            </a:r>
            <a:r>
              <a:rPr lang="ja-JP" altLang="en-US" sz="1400" dirty="0"/>
              <a:t>の区分）によるクロス集計</a:t>
            </a:r>
          </a:p>
        </p:txBody>
      </p:sp>
      <p:cxnSp>
        <p:nvCxnSpPr>
          <p:cNvPr id="18" name="直線矢印コネクタ 17">
            <a:extLst>
              <a:ext uri="{FF2B5EF4-FFF2-40B4-BE49-F238E27FC236}">
                <a16:creationId xmlns:a16="http://schemas.microsoft.com/office/drawing/2014/main" id="{A43C3725-4851-4FB5-5230-6031F95FCA60}"/>
              </a:ext>
            </a:extLst>
          </p:cNvPr>
          <p:cNvCxnSpPr>
            <a:cxnSpLocks noChangeAspect="1"/>
          </p:cNvCxnSpPr>
          <p:nvPr/>
        </p:nvCxnSpPr>
        <p:spPr>
          <a:xfrm>
            <a:off x="7276183" y="5922392"/>
            <a:ext cx="5154511" cy="0"/>
          </a:xfrm>
          <a:prstGeom prst="straightConnector1">
            <a:avLst/>
          </a:prstGeom>
          <a:ln w="19050">
            <a:solidFill>
              <a:schemeClr val="tx1">
                <a:lumMod val="75000"/>
                <a:lumOff val="25000"/>
              </a:schemeClr>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E3148BAE-1EE5-356D-A0C8-CE81778B034D}"/>
              </a:ext>
            </a:extLst>
          </p:cNvPr>
          <p:cNvSpPr txBox="1">
            <a:spLocks noChangeAspect="1"/>
          </p:cNvSpPr>
          <p:nvPr/>
        </p:nvSpPr>
        <p:spPr>
          <a:xfrm rot="10800000" flipV="1">
            <a:off x="7312282" y="5514570"/>
            <a:ext cx="1728192" cy="307777"/>
          </a:xfrm>
          <a:prstGeom prst="rect">
            <a:avLst/>
          </a:prstGeom>
          <a:noFill/>
        </p:spPr>
        <p:txBody>
          <a:bodyPr wrap="square" rtlCol="0">
            <a:spAutoFit/>
          </a:bodyPr>
          <a:lstStyle/>
          <a:p>
            <a:r>
              <a:rPr lang="ja-JP" altLang="en-US" sz="1400" dirty="0"/>
              <a:t>その他のクロス集計</a:t>
            </a:r>
          </a:p>
        </p:txBody>
      </p:sp>
      <p:cxnSp>
        <p:nvCxnSpPr>
          <p:cNvPr id="20" name="直線矢印コネクタ 19">
            <a:extLst>
              <a:ext uri="{FF2B5EF4-FFF2-40B4-BE49-F238E27FC236}">
                <a16:creationId xmlns:a16="http://schemas.microsoft.com/office/drawing/2014/main" id="{3DB0FBF2-7310-7AE7-751F-3E9ECFA5BF3D}"/>
              </a:ext>
            </a:extLst>
          </p:cNvPr>
          <p:cNvCxnSpPr>
            <a:cxnSpLocks noChangeAspect="1"/>
          </p:cNvCxnSpPr>
          <p:nvPr/>
        </p:nvCxnSpPr>
        <p:spPr>
          <a:xfrm>
            <a:off x="7276184" y="6786488"/>
            <a:ext cx="5154511" cy="0"/>
          </a:xfrm>
          <a:prstGeom prst="straightConnector1">
            <a:avLst/>
          </a:prstGeom>
          <a:ln w="19050">
            <a:solidFill>
              <a:schemeClr val="tx1">
                <a:lumMod val="75000"/>
                <a:lumOff val="25000"/>
              </a:schemeClr>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6EDB7D55-3B68-E6AB-2D40-B4E03766FAFA}"/>
              </a:ext>
            </a:extLst>
          </p:cNvPr>
          <p:cNvSpPr txBox="1">
            <a:spLocks noChangeAspect="1"/>
          </p:cNvSpPr>
          <p:nvPr/>
        </p:nvSpPr>
        <p:spPr>
          <a:xfrm rot="10800000" flipV="1">
            <a:off x="7351158" y="3851917"/>
            <a:ext cx="4105729" cy="307777"/>
          </a:xfrm>
          <a:prstGeom prst="rect">
            <a:avLst/>
          </a:prstGeom>
          <a:noFill/>
        </p:spPr>
        <p:txBody>
          <a:bodyPr wrap="square" rtlCol="0">
            <a:spAutoFit/>
          </a:bodyPr>
          <a:lstStyle/>
          <a:p>
            <a:r>
              <a:rPr lang="ja-JP" altLang="en-US" sz="1400" dirty="0"/>
              <a:t>製品・サービスの提供先によるクロス集計</a:t>
            </a:r>
          </a:p>
        </p:txBody>
      </p:sp>
    </p:spTree>
    <p:extLst>
      <p:ext uri="{BB962C8B-B14F-4D97-AF65-F5344CB8AC3E}">
        <p14:creationId xmlns:p14="http://schemas.microsoft.com/office/powerpoint/2010/main" val="8623007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Q8. </a:t>
            </a:r>
            <a:r>
              <a:rPr lang="ja-JP" altLang="en-US" sz="2000" b="1" dirty="0">
                <a:latin typeface="MS UI Gothic" panose="020B0600070205080204" pitchFamily="50" charset="-128"/>
                <a:ea typeface="MS UI Gothic" panose="020B0600070205080204" pitchFamily="50" charset="-128"/>
              </a:rPr>
              <a:t>事業形態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Chart 14">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1624756295"/>
              </p:ext>
            </p:extLst>
          </p:nvPr>
        </p:nvGraphicFramePr>
        <p:xfrm>
          <a:off x="799704" y="1529999"/>
          <a:ext cx="11112532" cy="54638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467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Q8. </a:t>
            </a:r>
            <a:r>
              <a:rPr lang="ja-JP" altLang="en-US" sz="2000" b="1" dirty="0">
                <a:latin typeface="MS UI Gothic" panose="020B0600070205080204" pitchFamily="50" charset="-128"/>
                <a:ea typeface="MS UI Gothic" panose="020B0600070205080204" pitchFamily="50" charset="-128"/>
              </a:rPr>
              <a:t>事業形態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graphicFrame>
        <p:nvGraphicFramePr>
          <p:cNvPr id="7" name="グラフ 6">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2318274256"/>
              </p:ext>
            </p:extLst>
          </p:nvPr>
        </p:nvGraphicFramePr>
        <p:xfrm>
          <a:off x="799705" y="1241872"/>
          <a:ext cx="11112532" cy="3238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00000000-0008-0000-0B00-000008000000}"/>
              </a:ext>
            </a:extLst>
          </p:cNvPr>
          <p:cNvGraphicFramePr>
            <a:graphicFrameLocks/>
          </p:cNvGraphicFramePr>
          <p:nvPr>
            <p:extLst>
              <p:ext uri="{D42A27DB-BD31-4B8C-83A1-F6EECF244321}">
                <p14:modId xmlns:p14="http://schemas.microsoft.com/office/powerpoint/2010/main" val="3954457897"/>
              </p:ext>
            </p:extLst>
          </p:nvPr>
        </p:nvGraphicFramePr>
        <p:xfrm>
          <a:off x="799704" y="3949156"/>
          <a:ext cx="11112532" cy="3238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69668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Q8. </a:t>
            </a:r>
            <a:r>
              <a:rPr lang="ja-JP" altLang="en-US" sz="2000" b="1" dirty="0">
                <a:latin typeface="MS UI Gothic" panose="020B0600070205080204" pitchFamily="50" charset="-128"/>
                <a:ea typeface="MS UI Gothic" panose="020B0600070205080204" pitchFamily="50" charset="-128"/>
              </a:rPr>
              <a:t>事業形態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（従業員数別）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1575280880"/>
              </p:ext>
            </p:extLst>
          </p:nvPr>
        </p:nvGraphicFramePr>
        <p:xfrm>
          <a:off x="799704" y="1169864"/>
          <a:ext cx="11112532" cy="32657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800-000006000000}"/>
              </a:ext>
            </a:extLst>
          </p:cNvPr>
          <p:cNvGraphicFramePr>
            <a:graphicFrameLocks/>
          </p:cNvGraphicFramePr>
          <p:nvPr>
            <p:extLst>
              <p:ext uri="{D42A27DB-BD31-4B8C-83A1-F6EECF244321}">
                <p14:modId xmlns:p14="http://schemas.microsoft.com/office/powerpoint/2010/main" val="842880560"/>
              </p:ext>
            </p:extLst>
          </p:nvPr>
        </p:nvGraphicFramePr>
        <p:xfrm>
          <a:off x="799704" y="3762152"/>
          <a:ext cx="11112532" cy="33636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190427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Q8. </a:t>
            </a:r>
            <a:r>
              <a:rPr lang="ja-JP" altLang="en-US" sz="2000" b="1" dirty="0">
                <a:latin typeface="MS UI Gothic" panose="020B0600070205080204" pitchFamily="50" charset="-128"/>
                <a:ea typeface="MS UI Gothic" panose="020B0600070205080204" pitchFamily="50" charset="-128"/>
              </a:rPr>
              <a:t>事業形態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（地域別）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802473031"/>
              </p:ext>
            </p:extLst>
          </p:nvPr>
        </p:nvGraphicFramePr>
        <p:xfrm>
          <a:off x="799704" y="933515"/>
          <a:ext cx="11112532"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1786829958"/>
              </p:ext>
            </p:extLst>
          </p:nvPr>
        </p:nvGraphicFramePr>
        <p:xfrm>
          <a:off x="799704" y="3780288"/>
          <a:ext cx="11112532" cy="360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25376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Q8. </a:t>
            </a:r>
            <a:r>
              <a:rPr lang="ja-JP" altLang="en-US" sz="2000" b="1" dirty="0">
                <a:latin typeface="MS UI Gothic" panose="020B0600070205080204" pitchFamily="50" charset="-128"/>
                <a:ea typeface="MS UI Gothic" panose="020B0600070205080204" pitchFamily="50" charset="-128"/>
              </a:rPr>
              <a:t>事業形態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（事業分野別）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3355214531"/>
              </p:ext>
            </p:extLst>
          </p:nvPr>
        </p:nvGraphicFramePr>
        <p:xfrm>
          <a:off x="799704" y="1097856"/>
          <a:ext cx="11112532" cy="5976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02722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Q8. </a:t>
            </a:r>
            <a:r>
              <a:rPr lang="ja-JP" altLang="en-US" sz="2000" b="1" dirty="0">
                <a:latin typeface="MS UI Gothic" panose="020B0600070205080204" pitchFamily="50" charset="-128"/>
                <a:ea typeface="MS UI Gothic" panose="020B0600070205080204" pitchFamily="50" charset="-128"/>
              </a:rPr>
              <a:t>事業形態 </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（事業分野別）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2973426000"/>
              </p:ext>
            </p:extLst>
          </p:nvPr>
        </p:nvGraphicFramePr>
        <p:xfrm>
          <a:off x="799704" y="1025848"/>
          <a:ext cx="11112532" cy="6192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48958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Q8. </a:t>
            </a:r>
            <a:r>
              <a:rPr lang="ja-JP" altLang="en-US" sz="2000" b="1" dirty="0">
                <a:latin typeface="MS UI Gothic" panose="020B0600070205080204" pitchFamily="50" charset="-128"/>
                <a:ea typeface="MS UI Gothic" panose="020B0600070205080204" pitchFamily="50" charset="-128"/>
              </a:rPr>
              <a:t>事業形態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（製品・サービスの提供先別）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4131282252"/>
              </p:ext>
            </p:extLst>
          </p:nvPr>
        </p:nvGraphicFramePr>
        <p:xfrm>
          <a:off x="799704" y="1097856"/>
          <a:ext cx="11112532"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4277589485"/>
              </p:ext>
            </p:extLst>
          </p:nvPr>
        </p:nvGraphicFramePr>
        <p:xfrm>
          <a:off x="799704" y="3546128"/>
          <a:ext cx="11112532"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a:extLst>
              <a:ext uri="{FF2B5EF4-FFF2-40B4-BE49-F238E27FC236}">
                <a16:creationId xmlns:a16="http://schemas.microsoft.com/office/drawing/2014/main" id="{796558C4-A3B2-3ACA-44A1-4DFDE37BE118}"/>
              </a:ext>
            </a:extLst>
          </p:cNvPr>
          <p:cNvSpPr txBox="1"/>
          <p:nvPr/>
        </p:nvSpPr>
        <p:spPr>
          <a:xfrm>
            <a:off x="1303760" y="6695316"/>
            <a:ext cx="9443515" cy="523220"/>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製品・サービスの提供先別は、</a:t>
            </a:r>
            <a:r>
              <a:rPr lang="en-US" altLang="ja-JP" sz="1400" b="1" dirty="0">
                <a:solidFill>
                  <a:schemeClr val="accent5"/>
                </a:solidFill>
                <a:latin typeface="MS UI Gothic" panose="020B0600070205080204" pitchFamily="50" charset="-128"/>
                <a:ea typeface="MS UI Gothic" panose="020B0600070205080204" pitchFamily="50" charset="-128"/>
              </a:rPr>
              <a:t>Q9.</a:t>
            </a:r>
            <a:r>
              <a:rPr lang="ja-JP" altLang="en-US" sz="1400" b="1" dirty="0">
                <a:solidFill>
                  <a:schemeClr val="accent5"/>
                </a:solidFill>
                <a:latin typeface="MS UI Gothic" panose="020B0600070205080204" pitchFamily="50" charset="-128"/>
                <a:ea typeface="MS UI Gothic" panose="020B0600070205080204" pitchFamily="50" charset="-128"/>
              </a:rPr>
              <a:t>において自社または事業部門の製品・サービスの提供先が「エンドユーザ中心（</a:t>
            </a:r>
            <a:r>
              <a:rPr lang="en-US" altLang="ja-JP" sz="1400" b="1" dirty="0">
                <a:solidFill>
                  <a:schemeClr val="accent5"/>
                </a:solidFill>
                <a:latin typeface="MS UI Gothic" panose="020B0600070205080204" pitchFamily="50" charset="-128"/>
                <a:ea typeface="MS UI Gothic" panose="020B0600070205080204" pitchFamily="50" charset="-128"/>
              </a:rPr>
              <a:t>B2C</a:t>
            </a:r>
            <a:r>
              <a:rPr lang="ja-JP" altLang="en-US" sz="1400" b="1" dirty="0">
                <a:solidFill>
                  <a:schemeClr val="accent5"/>
                </a:solidFill>
                <a:latin typeface="MS UI Gothic" panose="020B0600070205080204" pitchFamily="50" charset="-128"/>
                <a:ea typeface="MS UI Gothic" panose="020B0600070205080204" pitchFamily="50" charset="-128"/>
              </a:rPr>
              <a:t>）」または「ビジネスユーザ（</a:t>
            </a:r>
            <a:r>
              <a:rPr lang="en-US" altLang="ja-JP" sz="1400" b="1" dirty="0">
                <a:solidFill>
                  <a:schemeClr val="accent5"/>
                </a:solidFill>
                <a:latin typeface="MS UI Gothic" panose="020B0600070205080204" pitchFamily="50" charset="-128"/>
                <a:ea typeface="MS UI Gothic" panose="020B0600070205080204" pitchFamily="50" charset="-128"/>
              </a:rPr>
              <a:t>B2B)</a:t>
            </a:r>
            <a:r>
              <a:rPr lang="ja-JP" altLang="en-US" sz="1400" b="1" dirty="0">
                <a:solidFill>
                  <a:schemeClr val="accent5"/>
                </a:solidFill>
                <a:latin typeface="MS UI Gothic" panose="020B0600070205080204" pitchFamily="50" charset="-128"/>
                <a:ea typeface="MS UI Gothic" panose="020B0600070205080204" pitchFamily="50" charset="-128"/>
              </a:rPr>
              <a:t>」であるかを調査したもの。</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6427751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Q8. </a:t>
            </a:r>
            <a:r>
              <a:rPr lang="ja-JP" altLang="en-US" sz="2000" b="1" dirty="0">
                <a:latin typeface="MS UI Gothic" panose="020B0600070205080204" pitchFamily="50" charset="-128"/>
                <a:ea typeface="MS UI Gothic" panose="020B0600070205080204" pitchFamily="50" charset="-128"/>
              </a:rPr>
              <a:t>事業形態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（設立年別）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102993751"/>
              </p:ext>
            </p:extLst>
          </p:nvPr>
        </p:nvGraphicFramePr>
        <p:xfrm>
          <a:off x="799704" y="1241872"/>
          <a:ext cx="11112532" cy="31027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3990242472"/>
              </p:ext>
            </p:extLst>
          </p:nvPr>
        </p:nvGraphicFramePr>
        <p:xfrm>
          <a:off x="727696" y="3762152"/>
          <a:ext cx="11184541" cy="31027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504245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Q9. </a:t>
            </a:r>
            <a:r>
              <a:rPr lang="ja-JP" altLang="en-US" sz="2000" b="1" dirty="0">
                <a:latin typeface="MS UI Gothic" panose="020B0600070205080204" pitchFamily="50" charset="-128"/>
                <a:ea typeface="MS UI Gothic" panose="020B0600070205080204" pitchFamily="50" charset="-128"/>
              </a:rPr>
              <a:t>製品・サービスの提供先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Chart 14">
            <a:extLst>
              <a:ext uri="{FF2B5EF4-FFF2-40B4-BE49-F238E27FC236}">
                <a16:creationId xmlns:a16="http://schemas.microsoft.com/office/drawing/2014/main" id="{00000000-0008-0000-0600-000028000000}"/>
              </a:ext>
            </a:extLst>
          </p:cNvPr>
          <p:cNvGraphicFramePr>
            <a:graphicFrameLocks/>
          </p:cNvGraphicFramePr>
          <p:nvPr>
            <p:extLst>
              <p:ext uri="{D42A27DB-BD31-4B8C-83A1-F6EECF244321}">
                <p14:modId xmlns:p14="http://schemas.microsoft.com/office/powerpoint/2010/main" val="409612207"/>
              </p:ext>
            </p:extLst>
          </p:nvPr>
        </p:nvGraphicFramePr>
        <p:xfrm>
          <a:off x="799704" y="1529904"/>
          <a:ext cx="11112532"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00635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Q9. </a:t>
            </a:r>
            <a:r>
              <a:rPr lang="ja-JP" altLang="en-US" sz="2000" b="1" dirty="0">
                <a:latin typeface="MS UI Gothic" panose="020B0600070205080204" pitchFamily="50" charset="-128"/>
                <a:ea typeface="MS UI Gothic" panose="020B0600070205080204" pitchFamily="50" charset="-128"/>
              </a:rPr>
              <a:t>製品・サービスの提供先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（位置づけ別）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graphicFrame>
        <p:nvGraphicFramePr>
          <p:cNvPr id="6" name="グラフ 5">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3613621091"/>
              </p:ext>
            </p:extLst>
          </p:nvPr>
        </p:nvGraphicFramePr>
        <p:xfrm>
          <a:off x="799704" y="1012516"/>
          <a:ext cx="11112532" cy="3469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129845988"/>
              </p:ext>
            </p:extLst>
          </p:nvPr>
        </p:nvGraphicFramePr>
        <p:xfrm>
          <a:off x="799704" y="3762152"/>
          <a:ext cx="11112532" cy="3546128"/>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a:extLst>
              <a:ext uri="{FF2B5EF4-FFF2-40B4-BE49-F238E27FC236}">
                <a16:creationId xmlns:a16="http://schemas.microsoft.com/office/drawing/2014/main" id="{EDF4ABF3-63F0-AA31-E1AD-F9E208FE028B}"/>
              </a:ext>
            </a:extLst>
          </p:cNvPr>
          <p:cNvSpPr txBox="1"/>
          <p:nvPr/>
        </p:nvSpPr>
        <p:spPr>
          <a:xfrm>
            <a:off x="3279531" y="3494923"/>
            <a:ext cx="6559060" cy="386901"/>
          </a:xfrm>
          <a:prstGeom prst="rect">
            <a:avLst/>
          </a:prstGeom>
          <a:noFill/>
        </p:spPr>
        <p:txBody>
          <a:bodyPr wrap="square">
            <a:spAutoFit/>
          </a:bodyPr>
          <a:lstStyle/>
          <a:p>
            <a:r>
              <a:rPr kumimoji="1" lang="ja-JP" altLang="en-US" dirty="0"/>
              <a:t>変化がなかった</a:t>
            </a:r>
            <a:endParaRPr lang="ja-JP" altLang="en-US" dirty="0"/>
          </a:p>
        </p:txBody>
      </p:sp>
    </p:spTree>
    <p:extLst>
      <p:ext uri="{BB962C8B-B14F-4D97-AF65-F5344CB8AC3E}">
        <p14:creationId xmlns:p14="http://schemas.microsoft.com/office/powerpoint/2010/main" val="1919136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prstGeom prst="rect">
            <a:avLst/>
          </a:prstGeom>
        </p:spPr>
        <p:txBody>
          <a:bodyPr/>
          <a:lstStyle/>
          <a:p>
            <a:fld id="{DBFB1F43-6F2E-4538-AABB-23AEDF146290}" type="slidenum">
              <a:rPr lang="ja-JP" altLang="en-US" sz="1200"/>
              <a:pPr/>
              <a:t>6</a:t>
            </a:fld>
            <a:endParaRPr lang="ja-JP" altLang="en-US" sz="1200"/>
          </a:p>
        </p:txBody>
      </p:sp>
      <p:sp>
        <p:nvSpPr>
          <p:cNvPr id="5" name="正方形/長方形 4"/>
          <p:cNvSpPr/>
          <p:nvPr/>
        </p:nvSpPr>
        <p:spPr>
          <a:xfrm>
            <a:off x="799705" y="1160282"/>
            <a:ext cx="10800000" cy="5760000"/>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marL="180000">
              <a:lnSpc>
                <a:spcPct val="150000"/>
              </a:lnSpc>
              <a:spcBef>
                <a:spcPts val="3600"/>
              </a:spcBef>
              <a:spcAft>
                <a:spcPts val="600"/>
              </a:spcAft>
            </a:pPr>
            <a:r>
              <a:rPr lang="ja-JP" altLang="ja-JP" sz="2000" dirty="0">
                <a:solidFill>
                  <a:schemeClr val="tx1"/>
                </a:solidFill>
                <a:latin typeface="MS UI Gothic" panose="020B0600070205080204" pitchFamily="50" charset="-128"/>
                <a:ea typeface="MS UI Gothic" panose="020B0600070205080204" pitchFamily="50" charset="-128"/>
              </a:rPr>
              <a:t>調査対象は組込み</a:t>
            </a:r>
            <a:r>
              <a:rPr lang="en-US" altLang="ja-JP" sz="2000" dirty="0">
                <a:solidFill>
                  <a:schemeClr val="tx1"/>
                </a:solidFill>
                <a:latin typeface="MS UI Gothic" panose="020B0600070205080204" pitchFamily="50" charset="-128"/>
                <a:ea typeface="MS UI Gothic" panose="020B0600070205080204" pitchFamily="50" charset="-128"/>
              </a:rPr>
              <a:t>/</a:t>
            </a:r>
            <a:r>
              <a:rPr lang="en-US" altLang="ja-JP" sz="2000" dirty="0" err="1">
                <a:solidFill>
                  <a:schemeClr val="tx1"/>
                </a:solidFill>
                <a:latin typeface="MS UI Gothic" panose="020B0600070205080204" pitchFamily="50" charset="-128"/>
                <a:ea typeface="MS UI Gothic" panose="020B0600070205080204" pitchFamily="50" charset="-128"/>
              </a:rPr>
              <a:t>IoT</a:t>
            </a:r>
            <a:r>
              <a:rPr lang="ja-JP" altLang="ja-JP" sz="2000" dirty="0">
                <a:solidFill>
                  <a:schemeClr val="tx1"/>
                </a:solidFill>
                <a:latin typeface="MS UI Gothic" panose="020B0600070205080204" pitchFamily="50" charset="-128"/>
                <a:ea typeface="MS UI Gothic" panose="020B0600070205080204" pitchFamily="50" charset="-128"/>
              </a:rPr>
              <a:t>関連の製品・サービスの事業者及び利用者とし</a:t>
            </a:r>
            <a:r>
              <a:rPr lang="ja-JP" altLang="en-US" sz="2000" dirty="0">
                <a:solidFill>
                  <a:schemeClr val="tx1"/>
                </a:solidFill>
                <a:latin typeface="MS UI Gothic" panose="020B0600070205080204" pitchFamily="50" charset="-128"/>
                <a:ea typeface="MS UI Gothic" panose="020B0600070205080204" pitchFamily="50" charset="-128"/>
              </a:rPr>
              <a:t>た</a:t>
            </a:r>
            <a:r>
              <a:rPr lang="ja-JP" altLang="ja-JP" sz="2000" dirty="0">
                <a:solidFill>
                  <a:schemeClr val="tx1"/>
                </a:solidFill>
                <a:latin typeface="MS UI Gothic" panose="020B0600070205080204" pitchFamily="50" charset="-128"/>
                <a:ea typeface="MS UI Gothic" panose="020B0600070205080204" pitchFamily="50" charset="-128"/>
              </a:rPr>
              <a:t>。</a:t>
            </a:r>
            <a:endParaRPr lang="ja-JP" altLang="en-US" sz="2400" dirty="0">
              <a:solidFill>
                <a:schemeClr val="tx1"/>
              </a:solidFill>
              <a:latin typeface="MS UI Gothic" panose="020B0600070205080204" pitchFamily="50" charset="-128"/>
              <a:ea typeface="MS UI Gothic" panose="020B0600070205080204" pitchFamily="50" charset="-128"/>
              <a:cs typeface="+mj-cs"/>
            </a:endParaRPr>
          </a:p>
        </p:txBody>
      </p:sp>
      <p:sp>
        <p:nvSpPr>
          <p:cNvPr id="6" name="タイトル 9"/>
          <p:cNvSpPr txBox="1">
            <a:spLocks/>
          </p:cNvSpPr>
          <p:nvPr/>
        </p:nvSpPr>
        <p:spPr>
          <a:xfrm>
            <a:off x="799705" y="449785"/>
            <a:ext cx="10800000" cy="607293"/>
          </a:xfrm>
          <a:prstGeom prst="rect">
            <a:avLst/>
          </a:prstGeom>
          <a:solidFill>
            <a:schemeClr val="accent1">
              <a:lumMod val="60000"/>
              <a:lumOff val="40000"/>
            </a:schemeClr>
          </a:solidFill>
          <a:ln>
            <a:solidFill>
              <a:schemeClr val="bg1">
                <a:lumMod val="65000"/>
              </a:schemeClr>
            </a:solidFill>
          </a:ln>
        </p:spPr>
        <p:txBody>
          <a:bodyPr vert="horz" lIns="96364" tIns="48182" rIns="96364" bIns="48182" rtlCol="0" anchor="ctr">
            <a:no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ja-JP" altLang="en-US" sz="2400" dirty="0">
                <a:latin typeface="MS UI Gothic" panose="020B0600070205080204" pitchFamily="50" charset="-128"/>
                <a:ea typeface="MS UI Gothic" panose="020B0600070205080204" pitchFamily="50" charset="-128"/>
              </a:rPr>
              <a:t>　調査の概要　（</a:t>
            </a:r>
            <a:r>
              <a:rPr lang="en-US" altLang="ja-JP" sz="2400" dirty="0">
                <a:latin typeface="MS UI Gothic" panose="020B0600070205080204" pitchFamily="50" charset="-128"/>
                <a:ea typeface="MS UI Gothic" panose="020B0600070205080204" pitchFamily="50" charset="-128"/>
              </a:rPr>
              <a:t>1</a:t>
            </a:r>
            <a:r>
              <a:rPr lang="ja-JP" altLang="en-US" sz="2400" dirty="0">
                <a:latin typeface="MS UI Gothic" panose="020B0600070205080204" pitchFamily="50" charset="-128"/>
                <a:ea typeface="MS UI Gothic" panose="020B0600070205080204" pitchFamily="50" charset="-128"/>
              </a:rPr>
              <a:t>）調査対象</a:t>
            </a:r>
          </a:p>
        </p:txBody>
      </p:sp>
      <p:sp>
        <p:nvSpPr>
          <p:cNvPr id="15" name="テキスト ボックス 14"/>
          <p:cNvSpPr txBox="1"/>
          <p:nvPr/>
        </p:nvSpPr>
        <p:spPr>
          <a:xfrm>
            <a:off x="1057570" y="5569501"/>
            <a:ext cx="7014942" cy="307777"/>
          </a:xfrm>
          <a:prstGeom prst="rect">
            <a:avLst/>
          </a:prstGeom>
          <a:noFill/>
        </p:spPr>
        <p:txBody>
          <a:bodyPr wrap="square" rtlCol="0">
            <a:spAutoFit/>
          </a:bodyPr>
          <a:lstStyle/>
          <a:p>
            <a:pPr algn="ctr"/>
            <a:r>
              <a:rPr lang="ja-JP" altLang="en-US" sz="1400" dirty="0">
                <a:latin typeface="MS UI Gothic" panose="020B0600070205080204" pitchFamily="50" charset="-128"/>
                <a:ea typeface="MS UI Gothic" panose="020B0600070205080204" pitchFamily="50" charset="-128"/>
              </a:rPr>
              <a:t>組込みソフトウェアの産業構造（出所：一般財団法人組込みイノベーション協議会）を改変</a:t>
            </a:r>
          </a:p>
        </p:txBody>
      </p:sp>
      <p:graphicFrame>
        <p:nvGraphicFramePr>
          <p:cNvPr id="58" name="表 57"/>
          <p:cNvGraphicFramePr>
            <a:graphicFrameLocks noGrp="1"/>
          </p:cNvGraphicFramePr>
          <p:nvPr>
            <p:extLst>
              <p:ext uri="{D42A27DB-BD31-4B8C-83A1-F6EECF244321}">
                <p14:modId xmlns:p14="http://schemas.microsoft.com/office/powerpoint/2010/main" val="2540232756"/>
              </p:ext>
            </p:extLst>
          </p:nvPr>
        </p:nvGraphicFramePr>
        <p:xfrm>
          <a:off x="8072512" y="2060774"/>
          <a:ext cx="3390322" cy="3959015"/>
        </p:xfrm>
        <a:graphic>
          <a:graphicData uri="http://schemas.openxmlformats.org/drawingml/2006/table">
            <a:tbl>
              <a:tblPr firstRow="1" firstCol="1" bandRow="1">
                <a:tableStyleId>{5C22544A-7EE6-4342-B048-85BDC9FD1C3A}</a:tableStyleId>
              </a:tblPr>
              <a:tblGrid>
                <a:gridCol w="518266">
                  <a:extLst>
                    <a:ext uri="{9D8B030D-6E8A-4147-A177-3AD203B41FA5}">
                      <a16:colId xmlns:a16="http://schemas.microsoft.com/office/drawing/2014/main" val="2830678520"/>
                    </a:ext>
                  </a:extLst>
                </a:gridCol>
                <a:gridCol w="837908">
                  <a:extLst>
                    <a:ext uri="{9D8B030D-6E8A-4147-A177-3AD203B41FA5}">
                      <a16:colId xmlns:a16="http://schemas.microsoft.com/office/drawing/2014/main" val="505548479"/>
                    </a:ext>
                  </a:extLst>
                </a:gridCol>
                <a:gridCol w="2034148">
                  <a:extLst>
                    <a:ext uri="{9D8B030D-6E8A-4147-A177-3AD203B41FA5}">
                      <a16:colId xmlns:a16="http://schemas.microsoft.com/office/drawing/2014/main" val="2968524023"/>
                    </a:ext>
                  </a:extLst>
                </a:gridCol>
              </a:tblGrid>
              <a:tr h="395563">
                <a:tc>
                  <a:txBody>
                    <a:bodyPr/>
                    <a:lstStyle/>
                    <a:p>
                      <a:pPr algn="ctr">
                        <a:lnSpc>
                          <a:spcPts val="1200"/>
                        </a:lnSpc>
                        <a:spcAft>
                          <a:spcPts val="0"/>
                        </a:spcAft>
                      </a:pPr>
                      <a:r>
                        <a:rPr lang="ja-JP" sz="1100" kern="100">
                          <a:effectLst/>
                          <a:latin typeface="MS UI Gothic" panose="020B0600070205080204" pitchFamily="50" charset="-128"/>
                          <a:ea typeface="MS UI Gothic" panose="020B0600070205080204" pitchFamily="50" charset="-128"/>
                        </a:rPr>
                        <a:t>記号</a:t>
                      </a:r>
                      <a:endParaRPr lang="ja-JP" sz="1100" kern="100">
                        <a:effectLst/>
                        <a:latin typeface="MS UI Gothic" panose="020B0600070205080204" pitchFamily="50" charset="-128"/>
                        <a:ea typeface="MS UI Gothic" panose="020B0600070205080204" pitchFamily="50"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100" kern="100">
                          <a:effectLst/>
                          <a:latin typeface="MS UI Gothic" panose="020B0600070205080204" pitchFamily="50" charset="-128"/>
                          <a:ea typeface="MS UI Gothic" panose="020B0600070205080204" pitchFamily="50" charset="-128"/>
                        </a:rPr>
                        <a:t>業態</a:t>
                      </a:r>
                      <a:endParaRPr lang="ja-JP" sz="1100" kern="100">
                        <a:effectLst/>
                        <a:latin typeface="MS UI Gothic" panose="020B0600070205080204" pitchFamily="50" charset="-128"/>
                        <a:ea typeface="MS UI Gothic" panose="020B0600070205080204" pitchFamily="50"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100" kern="100">
                          <a:effectLst/>
                          <a:latin typeface="MS UI Gothic" panose="020B0600070205080204" pitchFamily="50" charset="-128"/>
                          <a:ea typeface="MS UI Gothic" panose="020B0600070205080204" pitchFamily="50" charset="-128"/>
                        </a:rPr>
                        <a:t>定義</a:t>
                      </a:r>
                      <a:endParaRPr lang="ja-JP" sz="1100" kern="100">
                        <a:effectLst/>
                        <a:latin typeface="MS UI Gothic" panose="020B0600070205080204" pitchFamily="50" charset="-128"/>
                        <a:ea typeface="MS UI Gothic"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57772329"/>
                  </a:ext>
                </a:extLst>
              </a:tr>
              <a:tr h="846923">
                <a:tc>
                  <a:txBody>
                    <a:bodyPr/>
                    <a:lstStyle/>
                    <a:p>
                      <a:pPr algn="ctr">
                        <a:lnSpc>
                          <a:spcPts val="1200"/>
                        </a:lnSpc>
                        <a:spcAft>
                          <a:spcPts val="0"/>
                        </a:spcAft>
                      </a:pPr>
                      <a:r>
                        <a:rPr lang="en-US" sz="1100" kern="100">
                          <a:effectLst/>
                          <a:latin typeface="MS UI Gothic" panose="020B0600070205080204" pitchFamily="50" charset="-128"/>
                          <a:ea typeface="MS UI Gothic" panose="020B0600070205080204" pitchFamily="50" charset="-128"/>
                        </a:rPr>
                        <a:t>A</a:t>
                      </a:r>
                      <a:endParaRPr lang="ja-JP" sz="1100" kern="100">
                        <a:effectLst/>
                        <a:latin typeface="MS UI Gothic" panose="020B0600070205080204" pitchFamily="50" charset="-128"/>
                        <a:ea typeface="MS UI Gothic" panose="020B0600070205080204" pitchFamily="50"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100" kern="100">
                          <a:effectLst/>
                          <a:latin typeface="MS UI Gothic" panose="020B0600070205080204" pitchFamily="50" charset="-128"/>
                          <a:ea typeface="MS UI Gothic" panose="020B0600070205080204" pitchFamily="50" charset="-128"/>
                        </a:rPr>
                        <a:t>ユーザー企業</a:t>
                      </a:r>
                      <a:endParaRPr lang="ja-JP" sz="1100" kern="100">
                        <a:effectLst/>
                        <a:latin typeface="MS UI Gothic" panose="020B0600070205080204" pitchFamily="50" charset="-128"/>
                        <a:ea typeface="MS UI Gothic" panose="020B0600070205080204"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100" kern="100">
                          <a:effectLst/>
                          <a:latin typeface="MS UI Gothic" panose="020B0600070205080204" pitchFamily="50" charset="-128"/>
                          <a:ea typeface="MS UI Gothic" panose="020B0600070205080204" pitchFamily="50" charset="-128"/>
                        </a:rPr>
                        <a:t>他社の組込み</a:t>
                      </a:r>
                      <a:r>
                        <a:rPr lang="en-US" sz="1100" kern="100">
                          <a:effectLst/>
                          <a:latin typeface="MS UI Gothic" panose="020B0600070205080204" pitchFamily="50" charset="-128"/>
                          <a:ea typeface="MS UI Gothic" panose="020B0600070205080204" pitchFamily="50" charset="-128"/>
                        </a:rPr>
                        <a:t>/IoT</a:t>
                      </a:r>
                      <a:r>
                        <a:rPr lang="ja-JP" sz="1100" kern="100">
                          <a:effectLst/>
                          <a:latin typeface="MS UI Gothic" panose="020B0600070205080204" pitchFamily="50" charset="-128"/>
                          <a:ea typeface="MS UI Gothic" panose="020B0600070205080204" pitchFamily="50" charset="-128"/>
                        </a:rPr>
                        <a:t>関連の製品・サービス等を利用または調達をしている企業。</a:t>
                      </a:r>
                      <a:endParaRPr lang="ja-JP" sz="1100" kern="100">
                        <a:effectLst/>
                        <a:latin typeface="MS UI Gothic" panose="020B0600070205080204" pitchFamily="50" charset="-128"/>
                        <a:ea typeface="MS UI Gothic"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09187699"/>
                  </a:ext>
                </a:extLst>
              </a:tr>
              <a:tr h="846923">
                <a:tc>
                  <a:txBody>
                    <a:bodyPr/>
                    <a:lstStyle/>
                    <a:p>
                      <a:pPr algn="ctr">
                        <a:lnSpc>
                          <a:spcPts val="1200"/>
                        </a:lnSpc>
                        <a:spcAft>
                          <a:spcPts val="0"/>
                        </a:spcAft>
                      </a:pPr>
                      <a:r>
                        <a:rPr lang="en-US" sz="1100" kern="100">
                          <a:effectLst/>
                          <a:latin typeface="MS UI Gothic" panose="020B0600070205080204" pitchFamily="50" charset="-128"/>
                          <a:ea typeface="MS UI Gothic" panose="020B0600070205080204" pitchFamily="50" charset="-128"/>
                        </a:rPr>
                        <a:t>B</a:t>
                      </a:r>
                      <a:endParaRPr lang="ja-JP" sz="1100" kern="100">
                        <a:effectLst/>
                        <a:latin typeface="MS UI Gothic" panose="020B0600070205080204" pitchFamily="50" charset="-128"/>
                        <a:ea typeface="MS UI Gothic" panose="020B0600070205080204" pitchFamily="50"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100" kern="100">
                          <a:effectLst/>
                          <a:latin typeface="MS UI Gothic" panose="020B0600070205080204" pitchFamily="50" charset="-128"/>
                          <a:ea typeface="MS UI Gothic" panose="020B0600070205080204" pitchFamily="50" charset="-128"/>
                        </a:rPr>
                        <a:t>メーカー企業</a:t>
                      </a:r>
                      <a:endParaRPr lang="ja-JP" sz="1100" kern="100">
                        <a:effectLst/>
                        <a:latin typeface="MS UI Gothic" panose="020B0600070205080204" pitchFamily="50" charset="-128"/>
                        <a:ea typeface="MS UI Gothic" panose="020B0600070205080204"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100" kern="100" dirty="0">
                          <a:effectLst/>
                          <a:latin typeface="MS UI Gothic" panose="020B0600070205080204" pitchFamily="50" charset="-128"/>
                          <a:ea typeface="MS UI Gothic" panose="020B0600070205080204" pitchFamily="50" charset="-128"/>
                        </a:rPr>
                        <a:t>組込み</a:t>
                      </a:r>
                      <a:r>
                        <a:rPr lang="en-US" sz="1100" kern="100" dirty="0">
                          <a:effectLst/>
                          <a:latin typeface="MS UI Gothic" panose="020B0600070205080204" pitchFamily="50" charset="-128"/>
                          <a:ea typeface="MS UI Gothic" panose="020B0600070205080204" pitchFamily="50" charset="-128"/>
                        </a:rPr>
                        <a:t>/</a:t>
                      </a:r>
                      <a:r>
                        <a:rPr lang="en-US" sz="1100" kern="100" dirty="0" err="1">
                          <a:effectLst/>
                          <a:latin typeface="MS UI Gothic" panose="020B0600070205080204" pitchFamily="50" charset="-128"/>
                          <a:ea typeface="MS UI Gothic" panose="020B0600070205080204" pitchFamily="50" charset="-128"/>
                        </a:rPr>
                        <a:t>IoT</a:t>
                      </a:r>
                      <a:r>
                        <a:rPr lang="ja-JP" sz="1100" kern="100" dirty="0">
                          <a:effectLst/>
                          <a:latin typeface="MS UI Gothic" panose="020B0600070205080204" pitchFamily="50" charset="-128"/>
                          <a:ea typeface="MS UI Gothic" panose="020B0600070205080204" pitchFamily="50" charset="-128"/>
                        </a:rPr>
                        <a:t>技術を用いた製品・サービスを開発／提供している企業。</a:t>
                      </a:r>
                      <a:endParaRPr lang="ja-JP" sz="1100" kern="100" dirty="0">
                        <a:effectLst/>
                        <a:latin typeface="MS UI Gothic" panose="020B0600070205080204" pitchFamily="50" charset="-128"/>
                        <a:ea typeface="MS UI Gothic"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84786459"/>
                  </a:ext>
                </a:extLst>
              </a:tr>
              <a:tr h="934803">
                <a:tc>
                  <a:txBody>
                    <a:bodyPr/>
                    <a:lstStyle/>
                    <a:p>
                      <a:pPr algn="ctr">
                        <a:lnSpc>
                          <a:spcPts val="1200"/>
                        </a:lnSpc>
                        <a:spcAft>
                          <a:spcPts val="0"/>
                        </a:spcAft>
                      </a:pPr>
                      <a:r>
                        <a:rPr lang="en-US" sz="1100" kern="100">
                          <a:effectLst/>
                          <a:latin typeface="MS UI Gothic" panose="020B0600070205080204" pitchFamily="50" charset="-128"/>
                          <a:ea typeface="MS UI Gothic" panose="020B0600070205080204" pitchFamily="50" charset="-128"/>
                        </a:rPr>
                        <a:t>C</a:t>
                      </a:r>
                      <a:endParaRPr lang="ja-JP" sz="1100" kern="100">
                        <a:effectLst/>
                        <a:latin typeface="MS UI Gothic" panose="020B0600070205080204" pitchFamily="50" charset="-128"/>
                        <a:ea typeface="MS UI Gothic" panose="020B0600070205080204" pitchFamily="50"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100" kern="100" dirty="0">
                          <a:effectLst/>
                          <a:latin typeface="MS UI Gothic" panose="020B0600070205080204" pitchFamily="50" charset="-128"/>
                          <a:ea typeface="MS UI Gothic" panose="020B0600070205080204" pitchFamily="50" charset="-128"/>
                        </a:rPr>
                        <a:t>サブシステム提供企業</a:t>
                      </a:r>
                      <a:endParaRPr lang="ja-JP" sz="1100" kern="100" dirty="0">
                        <a:effectLst/>
                        <a:latin typeface="MS UI Gothic" panose="020B0600070205080204" pitchFamily="50" charset="-128"/>
                        <a:ea typeface="MS UI Gothic" panose="020B0600070205080204"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100" kern="100">
                          <a:effectLst/>
                          <a:latin typeface="MS UI Gothic" panose="020B0600070205080204" pitchFamily="50" charset="-128"/>
                          <a:ea typeface="MS UI Gothic" panose="020B0600070205080204" pitchFamily="50" charset="-128"/>
                        </a:rPr>
                        <a:t>製品・サービスを構成するハードウェア</a:t>
                      </a:r>
                      <a:r>
                        <a:rPr lang="en-US" sz="1100" kern="100">
                          <a:effectLst/>
                          <a:latin typeface="MS UI Gothic" panose="020B0600070205080204" pitchFamily="50" charset="-128"/>
                          <a:ea typeface="MS UI Gothic" panose="020B0600070205080204" pitchFamily="50" charset="-128"/>
                        </a:rPr>
                        <a:t>/</a:t>
                      </a:r>
                      <a:r>
                        <a:rPr lang="ja-JP" sz="1100" kern="100">
                          <a:effectLst/>
                          <a:latin typeface="MS UI Gothic" panose="020B0600070205080204" pitchFamily="50" charset="-128"/>
                          <a:ea typeface="MS UI Gothic" panose="020B0600070205080204" pitchFamily="50" charset="-128"/>
                        </a:rPr>
                        <a:t>ソフトウェア部品・サブシステム・コンポーネントを開発・提供する企業。</a:t>
                      </a:r>
                      <a:endParaRPr lang="ja-JP" sz="1100" kern="100">
                        <a:effectLst/>
                        <a:latin typeface="MS UI Gothic" panose="020B0600070205080204" pitchFamily="50" charset="-128"/>
                        <a:ea typeface="MS UI Gothic"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13506740"/>
                  </a:ext>
                </a:extLst>
              </a:tr>
              <a:tr h="934803">
                <a:tc>
                  <a:txBody>
                    <a:bodyPr/>
                    <a:lstStyle/>
                    <a:p>
                      <a:pPr algn="ctr">
                        <a:lnSpc>
                          <a:spcPts val="1200"/>
                        </a:lnSpc>
                        <a:spcAft>
                          <a:spcPts val="0"/>
                        </a:spcAft>
                      </a:pPr>
                      <a:r>
                        <a:rPr lang="en-US" sz="1100" kern="100">
                          <a:effectLst/>
                          <a:latin typeface="MS UI Gothic" panose="020B0600070205080204" pitchFamily="50" charset="-128"/>
                          <a:ea typeface="MS UI Gothic" panose="020B0600070205080204" pitchFamily="50" charset="-128"/>
                        </a:rPr>
                        <a:t>D</a:t>
                      </a:r>
                      <a:endParaRPr lang="ja-JP" sz="1100" kern="100">
                        <a:effectLst/>
                        <a:latin typeface="MS UI Gothic" panose="020B0600070205080204" pitchFamily="50" charset="-128"/>
                        <a:ea typeface="MS UI Gothic" panose="020B0600070205080204" pitchFamily="50"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100" kern="100">
                          <a:effectLst/>
                          <a:latin typeface="MS UI Gothic" panose="020B0600070205080204" pitchFamily="50" charset="-128"/>
                          <a:ea typeface="MS UI Gothic" panose="020B0600070205080204" pitchFamily="50" charset="-128"/>
                        </a:rPr>
                        <a:t>サービス提供企業</a:t>
                      </a:r>
                      <a:endParaRPr lang="ja-JP" sz="1100" kern="100">
                        <a:effectLst/>
                        <a:latin typeface="MS UI Gothic" panose="020B0600070205080204" pitchFamily="50" charset="-128"/>
                        <a:ea typeface="MS UI Gothic" panose="020B0600070205080204"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100" kern="100" dirty="0">
                          <a:effectLst/>
                          <a:latin typeface="MS UI Gothic" panose="020B0600070205080204" pitchFamily="50" charset="-128"/>
                          <a:ea typeface="MS UI Gothic" panose="020B0600070205080204" pitchFamily="50" charset="-128"/>
                        </a:rPr>
                        <a:t>受託開発、人材派遣、教育研修、コンサルティング、クラウドサービス、システム管理・運用など、サービスを提供する企業。</a:t>
                      </a:r>
                      <a:endParaRPr lang="ja-JP" sz="1100" kern="100" dirty="0">
                        <a:effectLst/>
                        <a:latin typeface="MS UI Gothic" panose="020B0600070205080204" pitchFamily="50" charset="-128"/>
                        <a:ea typeface="MS UI Gothic"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29049799"/>
                  </a:ext>
                </a:extLst>
              </a:tr>
            </a:tbl>
          </a:graphicData>
        </a:graphic>
      </p:graphicFrame>
      <p:pic>
        <p:nvPicPr>
          <p:cNvPr id="61" name="図 60">
            <a:extLst>
              <a:ext uri="{FF2B5EF4-FFF2-40B4-BE49-F238E27FC236}">
                <a16:creationId xmlns:a16="http://schemas.microsoft.com/office/drawing/2014/main" id="{EA311CCF-6B6D-4D25-9E72-2C6F9CA193A5}"/>
              </a:ext>
            </a:extLst>
          </p:cNvPr>
          <p:cNvPicPr>
            <a:picLocks noChangeAspect="1"/>
          </p:cNvPicPr>
          <p:nvPr/>
        </p:nvPicPr>
        <p:blipFill>
          <a:blip r:embed="rId3"/>
          <a:stretch>
            <a:fillRect/>
          </a:stretch>
        </p:blipFill>
        <p:spPr>
          <a:xfrm>
            <a:off x="1057570" y="2204959"/>
            <a:ext cx="7287485" cy="3261338"/>
          </a:xfrm>
          <a:prstGeom prst="rect">
            <a:avLst/>
          </a:prstGeom>
        </p:spPr>
      </p:pic>
    </p:spTree>
    <p:extLst>
      <p:ext uri="{BB962C8B-B14F-4D97-AF65-F5344CB8AC3E}">
        <p14:creationId xmlns:p14="http://schemas.microsoft.com/office/powerpoint/2010/main" val="12853528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Q10-A. </a:t>
            </a:r>
            <a:r>
              <a:rPr lang="ja-JP" altLang="en-US" sz="2000" b="1" dirty="0">
                <a:latin typeface="MS UI Gothic" panose="020B0600070205080204" pitchFamily="50" charset="-128"/>
                <a:ea typeface="MS UI Gothic" panose="020B0600070205080204" pitchFamily="50" charset="-128"/>
              </a:rPr>
              <a:t>製品・サービスの拠点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3" name="グラフ 2">
            <a:extLst>
              <a:ext uri="{FF2B5EF4-FFF2-40B4-BE49-F238E27FC236}">
                <a16:creationId xmlns:a16="http://schemas.microsoft.com/office/drawing/2014/main" id="{BB7301D4-C034-49DB-8BCF-9491BA954DA5}"/>
              </a:ext>
            </a:extLst>
          </p:cNvPr>
          <p:cNvGraphicFramePr/>
          <p:nvPr>
            <p:extLst>
              <p:ext uri="{D42A27DB-BD31-4B8C-83A1-F6EECF244321}">
                <p14:modId xmlns:p14="http://schemas.microsoft.com/office/powerpoint/2010/main" val="370520658"/>
              </p:ext>
            </p:extLst>
          </p:nvPr>
        </p:nvGraphicFramePr>
        <p:xfrm>
          <a:off x="1915828" y="1610054"/>
          <a:ext cx="9996407" cy="2538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35C21BEF-661B-48D6-9BED-E06D4A581157}"/>
              </a:ext>
            </a:extLst>
          </p:cNvPr>
          <p:cNvGraphicFramePr/>
          <p:nvPr>
            <p:extLst>
              <p:ext uri="{D42A27DB-BD31-4B8C-83A1-F6EECF244321}">
                <p14:modId xmlns:p14="http://schemas.microsoft.com/office/powerpoint/2010/main" val="248388664"/>
              </p:ext>
            </p:extLst>
          </p:nvPr>
        </p:nvGraphicFramePr>
        <p:xfrm>
          <a:off x="1915828" y="4122192"/>
          <a:ext cx="9996408" cy="3096344"/>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a:extLst>
              <a:ext uri="{FF2B5EF4-FFF2-40B4-BE49-F238E27FC236}">
                <a16:creationId xmlns:a16="http://schemas.microsoft.com/office/drawing/2014/main" id="{8B7A6ECF-CE21-FC61-3C4C-3BE9C2A207F8}"/>
              </a:ext>
            </a:extLst>
          </p:cNvPr>
          <p:cNvSpPr txBox="1"/>
          <p:nvPr/>
        </p:nvSpPr>
        <p:spPr>
          <a:xfrm>
            <a:off x="511672" y="4345753"/>
            <a:ext cx="1404157" cy="307777"/>
          </a:xfrm>
          <a:prstGeom prst="rect">
            <a:avLst/>
          </a:prstGeom>
          <a:noFill/>
        </p:spPr>
        <p:txBody>
          <a:bodyPr wrap="square">
            <a:spAutoFit/>
          </a:bodyPr>
          <a:lstStyle/>
          <a:p>
            <a:pPr algn="ctr"/>
            <a:r>
              <a:rPr lang="ja-JP" altLang="ja-JP" sz="1400" b="1" kern="0" dirty="0">
                <a:effectLst/>
                <a:latin typeface="Century" panose="02040604050505020304" pitchFamily="18" charset="0"/>
                <a:ea typeface="Meiryo UI" panose="020B0604030504040204" pitchFamily="50" charset="-128"/>
                <a:cs typeface="ＭＳ Ｐゴシック" panose="020B0600070205080204" pitchFamily="50" charset="-128"/>
              </a:rPr>
              <a:t>【</a:t>
            </a:r>
            <a:r>
              <a:rPr lang="en-US" altLang="ja-JP" sz="1400" b="1" kern="0" dirty="0">
                <a:effectLst/>
                <a:latin typeface="Century" panose="02040604050505020304" pitchFamily="18" charset="0"/>
                <a:ea typeface="Meiryo UI" panose="020B0604030504040204" pitchFamily="50" charset="-128"/>
                <a:cs typeface="ＭＳ Ｐゴシック" panose="020B0600070205080204" pitchFamily="50" charset="-128"/>
              </a:rPr>
              <a:t>5</a:t>
            </a:r>
            <a:r>
              <a:rPr lang="ja-JP" altLang="ja-JP" sz="1400" b="1" kern="0" dirty="0">
                <a:effectLst/>
                <a:latin typeface="Century" panose="02040604050505020304" pitchFamily="18" charset="0"/>
                <a:ea typeface="Meiryo UI" panose="020B0604030504040204" pitchFamily="50" charset="-128"/>
                <a:cs typeface="ＭＳ Ｐゴシック" panose="020B0600070205080204" pitchFamily="50" charset="-128"/>
              </a:rPr>
              <a:t>年後】</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91388717-C79F-3557-93FA-03635E39107D}"/>
              </a:ext>
            </a:extLst>
          </p:cNvPr>
          <p:cNvSpPr txBox="1"/>
          <p:nvPr/>
        </p:nvSpPr>
        <p:spPr>
          <a:xfrm>
            <a:off x="511673" y="1664338"/>
            <a:ext cx="1404157" cy="307777"/>
          </a:xfrm>
          <a:prstGeom prst="rect">
            <a:avLst/>
          </a:prstGeom>
          <a:noFill/>
        </p:spPr>
        <p:txBody>
          <a:bodyPr wrap="square">
            <a:spAutoFit/>
          </a:bodyPr>
          <a:lstStyle/>
          <a:p>
            <a:pPr algn="ctr"/>
            <a:r>
              <a:rPr lang="ja-JP" altLang="ja-JP" sz="1400" b="1" kern="0" dirty="0">
                <a:effectLst/>
                <a:latin typeface="Century" panose="02040604050505020304" pitchFamily="18" charset="0"/>
                <a:ea typeface="Meiryo UI" panose="020B0604030504040204" pitchFamily="50" charset="-128"/>
                <a:cs typeface="ＭＳ Ｐゴシック" panose="020B0600070205080204" pitchFamily="50" charset="-128"/>
              </a:rPr>
              <a:t>【現在】</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7789839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Q10-A. </a:t>
            </a:r>
            <a:r>
              <a:rPr lang="ja-JP" altLang="en-US" sz="2000" b="1" dirty="0">
                <a:latin typeface="MS UI Gothic" panose="020B0600070205080204" pitchFamily="50" charset="-128"/>
                <a:ea typeface="MS UI Gothic" panose="020B0600070205080204" pitchFamily="50" charset="-128"/>
              </a:rPr>
              <a:t>製品・サービスの拠点</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企画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 （位置づけ別）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graphicFrame>
        <p:nvGraphicFramePr>
          <p:cNvPr id="6" name="グラフ 5">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2151854467"/>
              </p:ext>
            </p:extLst>
          </p:nvPr>
        </p:nvGraphicFramePr>
        <p:xfrm>
          <a:off x="799704" y="1097855"/>
          <a:ext cx="11112532" cy="34563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1323486785"/>
              </p:ext>
            </p:extLst>
          </p:nvPr>
        </p:nvGraphicFramePr>
        <p:xfrm>
          <a:off x="799704" y="3901320"/>
          <a:ext cx="11112532" cy="33172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09206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Q10-B. </a:t>
            </a:r>
            <a:r>
              <a:rPr lang="ja-JP" altLang="en-US" sz="2000" b="1" dirty="0">
                <a:latin typeface="MS UI Gothic" panose="020B0600070205080204" pitchFamily="50" charset="-128"/>
                <a:ea typeface="MS UI Gothic" panose="020B0600070205080204" pitchFamily="50" charset="-128"/>
              </a:rPr>
              <a:t>製品・サービスの拠点</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開発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graphicFrame>
        <p:nvGraphicFramePr>
          <p:cNvPr id="6" name="グラフ 5">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1221669296"/>
              </p:ext>
            </p:extLst>
          </p:nvPr>
        </p:nvGraphicFramePr>
        <p:xfrm>
          <a:off x="799704" y="970151"/>
          <a:ext cx="11112532"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902382830"/>
              </p:ext>
            </p:extLst>
          </p:nvPr>
        </p:nvGraphicFramePr>
        <p:xfrm>
          <a:off x="799704" y="4172209"/>
          <a:ext cx="11112532"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57327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Q10-C. </a:t>
            </a:r>
            <a:r>
              <a:rPr lang="ja-JP" altLang="en-US" sz="2000" b="1" dirty="0">
                <a:latin typeface="MS UI Gothic" panose="020B0600070205080204" pitchFamily="50" charset="-128"/>
                <a:ea typeface="MS UI Gothic" panose="020B0600070205080204" pitchFamily="50" charset="-128"/>
              </a:rPr>
              <a:t>製品・サービスの拠点</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生産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現在・</a:t>
            </a:r>
            <a:r>
              <a:rPr lang="en-US" altLang="ja-JP" sz="2000" b="1" dirty="0">
                <a:latin typeface="MS UI Gothic" panose="020B0600070205080204" pitchFamily="50" charset="-128"/>
                <a:ea typeface="MS UI Gothic" panose="020B0600070205080204" pitchFamily="50" charset="-128"/>
              </a:rPr>
              <a:t>5</a:t>
            </a:r>
            <a:r>
              <a:rPr lang="ja-JP" altLang="en-US" sz="2000" b="1" dirty="0">
                <a:latin typeface="MS UI Gothic" panose="020B0600070205080204" pitchFamily="50" charset="-128"/>
                <a:ea typeface="MS UI Gothic" panose="020B0600070205080204" pitchFamily="50" charset="-128"/>
              </a:rPr>
              <a:t>年後</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graphicFrame>
        <p:nvGraphicFramePr>
          <p:cNvPr id="6" name="グラフ 5">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985689353"/>
              </p:ext>
            </p:extLst>
          </p:nvPr>
        </p:nvGraphicFramePr>
        <p:xfrm>
          <a:off x="799704" y="1010552"/>
          <a:ext cx="11112532"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998736918"/>
              </p:ext>
            </p:extLst>
          </p:nvPr>
        </p:nvGraphicFramePr>
        <p:xfrm>
          <a:off x="799704" y="4167527"/>
          <a:ext cx="11112532"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10192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1591792" y="2970064"/>
            <a:ext cx="9937104" cy="720080"/>
          </a:xfrm>
          <a:prstGeom prst="rect">
            <a:avLst/>
          </a:prstGeom>
        </p:spPr>
        <p:txBody>
          <a:bodyPr anchor="b" anchorCtr="0"/>
          <a:lstStyle>
            <a:lvl1pPr marL="361319" indent="-361319" algn="l" rtl="0" eaLnBrk="1" fontAlgn="base" hangingPunct="1">
              <a:spcBef>
                <a:spcPct val="20000"/>
              </a:spcBef>
              <a:spcAft>
                <a:spcPct val="0"/>
              </a:spcAft>
              <a:buClr>
                <a:srgbClr val="000066"/>
              </a:buClr>
              <a:buFont typeface="Wingdings" pitchFamily="2" charset="2"/>
              <a:buChar char="s"/>
              <a:defRPr kumimoji="1" sz="3372">
                <a:solidFill>
                  <a:srgbClr val="000066"/>
                </a:solidFill>
                <a:latin typeface="IPA Pゴシック" panose="020B0500000000000000" pitchFamily="50" charset="-128"/>
                <a:ea typeface="IPA Pゴシック" panose="020B0500000000000000" pitchFamily="50" charset="-128"/>
                <a:cs typeface="+mn-cs"/>
              </a:defRPr>
            </a:lvl1pPr>
            <a:lvl2pPr marL="782858" indent="-301099" algn="l" rtl="0" eaLnBrk="1" fontAlgn="base" hangingPunct="1">
              <a:spcBef>
                <a:spcPct val="20000"/>
              </a:spcBef>
              <a:spcAft>
                <a:spcPct val="0"/>
              </a:spcAft>
              <a:buClr>
                <a:srgbClr val="FF0000"/>
              </a:buClr>
              <a:buFont typeface="Arial" charset="0"/>
              <a:buChar char="•"/>
              <a:defRPr kumimoji="1" sz="2950">
                <a:solidFill>
                  <a:schemeClr val="tx1"/>
                </a:solidFill>
                <a:latin typeface="IPA Pゴシック" panose="020B0500000000000000" pitchFamily="50" charset="-128"/>
                <a:ea typeface="IPA Pゴシック" panose="020B0500000000000000" pitchFamily="50" charset="-128"/>
              </a:defRPr>
            </a:lvl2pPr>
            <a:lvl3pPr marL="1204395" indent="-240879" algn="l" rtl="0" eaLnBrk="1" fontAlgn="base" hangingPunct="1">
              <a:spcBef>
                <a:spcPct val="20000"/>
              </a:spcBef>
              <a:spcAft>
                <a:spcPct val="0"/>
              </a:spcAft>
              <a:buClr>
                <a:srgbClr val="000066"/>
              </a:buClr>
              <a:buFont typeface="Arial" charset="0"/>
              <a:buChar char="•"/>
              <a:defRPr kumimoji="1" sz="2529">
                <a:solidFill>
                  <a:schemeClr val="tx1"/>
                </a:solidFill>
                <a:latin typeface="IPA Pゴシック" panose="020B0500000000000000" pitchFamily="50" charset="-128"/>
                <a:ea typeface="IPA Pゴシック" panose="020B0500000000000000" pitchFamily="50" charset="-128"/>
              </a:defRPr>
            </a:lvl3pPr>
            <a:lvl4pPr marL="1686154" indent="-240879" algn="l" rtl="0" eaLnBrk="1" fontAlgn="base" hangingPunct="1">
              <a:spcBef>
                <a:spcPct val="20000"/>
              </a:spcBef>
              <a:spcAft>
                <a:spcPct val="0"/>
              </a:spcAft>
              <a:buClr>
                <a:srgbClr val="FF0000"/>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4pPr>
            <a:lvl5pPr marL="2167912" indent="-240879" algn="l" rtl="0" eaLnBrk="1" fontAlgn="base" hangingPunct="1">
              <a:spcBef>
                <a:spcPct val="20000"/>
              </a:spcBef>
              <a:spcAft>
                <a:spcPct val="0"/>
              </a:spcAft>
              <a:buClr>
                <a:srgbClr val="000066"/>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5pPr>
            <a:lvl6pPr marL="2649670"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6pPr>
            <a:lvl7pPr marL="3131429"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7pPr>
            <a:lvl8pPr marL="3613187"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8pPr>
            <a:lvl9pPr marL="4094945"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9pPr>
          </a:lstStyle>
          <a:p>
            <a:pPr marL="0" indent="0" defTabSz="914400">
              <a:lnSpc>
                <a:spcPts val="3000"/>
              </a:lnSpc>
              <a:spcBef>
                <a:spcPts val="0"/>
              </a:spcBef>
              <a:buNone/>
            </a:pPr>
            <a:r>
              <a:rPr lang="ja-JP" altLang="en-US" sz="3600" kern="0" dirty="0">
                <a:solidFill>
                  <a:schemeClr val="tx1"/>
                </a:solidFill>
                <a:latin typeface="+mn-ea"/>
                <a:ea typeface="+mn-ea"/>
              </a:rPr>
              <a:t>３．</a:t>
            </a:r>
            <a:r>
              <a:rPr lang="en-US" altLang="ja-JP" sz="3600" kern="0" dirty="0">
                <a:solidFill>
                  <a:schemeClr val="tx1"/>
                </a:solidFill>
                <a:latin typeface="+mn-ea"/>
                <a:ea typeface="+mn-ea"/>
              </a:rPr>
              <a:t>DX</a:t>
            </a:r>
            <a:r>
              <a:rPr lang="ja-JP" altLang="en-US" sz="3600" kern="0" dirty="0">
                <a:solidFill>
                  <a:schemeClr val="tx1"/>
                </a:solidFill>
                <a:latin typeface="+mn-ea"/>
                <a:ea typeface="+mn-ea"/>
              </a:rPr>
              <a:t>に関する取り組み</a:t>
            </a:r>
            <a:endParaRPr lang="en-US" altLang="ja-JP" sz="3600" kern="0" dirty="0">
              <a:solidFill>
                <a:schemeClr val="tx1"/>
              </a:solidFill>
              <a:latin typeface="+mn-ea"/>
              <a:ea typeface="+mn-ea"/>
            </a:endParaRPr>
          </a:p>
        </p:txBody>
      </p:sp>
    </p:spTree>
    <p:extLst>
      <p:ext uri="{BB962C8B-B14F-4D97-AF65-F5344CB8AC3E}">
        <p14:creationId xmlns:p14="http://schemas.microsoft.com/office/powerpoint/2010/main" val="25879967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 DX</a:t>
            </a:r>
            <a:r>
              <a:rPr lang="ja-JP" altLang="en-US" sz="2000" b="1" dirty="0">
                <a:latin typeface="MS UI Gothic" panose="020B0600070205080204" pitchFamily="50" charset="-128"/>
                <a:ea typeface="MS UI Gothic" panose="020B0600070205080204" pitchFamily="50" charset="-128"/>
              </a:rPr>
              <a:t>の動きによる事業への影響等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事業への影響・</a:t>
            </a:r>
            <a:r>
              <a:rPr lang="en-US" altLang="ja-JP" sz="2000" b="1" dirty="0">
                <a:latin typeface="MS UI Gothic" panose="020B0600070205080204" pitchFamily="50" charset="-128"/>
                <a:ea typeface="MS UI Gothic" panose="020B0600070205080204" pitchFamily="50" charset="-128"/>
              </a:rPr>
              <a:t>DX</a:t>
            </a:r>
            <a:r>
              <a:rPr lang="ja-JP" altLang="en-US" sz="2000" b="1" dirty="0">
                <a:latin typeface="MS UI Gothic" panose="020B0600070205080204" pitchFamily="50" charset="-128"/>
                <a:ea typeface="MS UI Gothic" panose="020B0600070205080204" pitchFamily="50" charset="-128"/>
              </a:rPr>
              <a:t>の必要性・</a:t>
            </a:r>
            <a:r>
              <a:rPr lang="en-US" altLang="ja-JP" sz="2000" b="1" dirty="0">
                <a:latin typeface="MS UI Gothic" panose="020B0600070205080204" pitchFamily="50" charset="-128"/>
                <a:ea typeface="MS UI Gothic" panose="020B0600070205080204" pitchFamily="50" charset="-128"/>
              </a:rPr>
              <a:t>DX</a:t>
            </a:r>
            <a:r>
              <a:rPr lang="ja-JP" altLang="en-US" sz="2000" b="1" dirty="0">
                <a:latin typeface="MS UI Gothic" panose="020B0600070205080204" pitchFamily="50" charset="-128"/>
                <a:ea typeface="MS UI Gothic" panose="020B0600070205080204" pitchFamily="50" charset="-128"/>
              </a:rPr>
              <a:t>の取り組み状況</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Chart 14">
            <a:extLst>
              <a:ext uri="{FF2B5EF4-FFF2-40B4-BE49-F238E27FC236}">
                <a16:creationId xmlns:a16="http://schemas.microsoft.com/office/drawing/2014/main" id="{00000000-0008-0000-0600-000028000000}"/>
              </a:ext>
            </a:extLst>
          </p:cNvPr>
          <p:cNvGraphicFramePr>
            <a:graphicFrameLocks/>
          </p:cNvGraphicFramePr>
          <p:nvPr>
            <p:extLst>
              <p:ext uri="{D42A27DB-BD31-4B8C-83A1-F6EECF244321}">
                <p14:modId xmlns:p14="http://schemas.microsoft.com/office/powerpoint/2010/main" val="4049279940"/>
              </p:ext>
            </p:extLst>
          </p:nvPr>
        </p:nvGraphicFramePr>
        <p:xfrm>
          <a:off x="799704" y="1309609"/>
          <a:ext cx="11112532" cy="19765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14">
            <a:extLst>
              <a:ext uri="{FF2B5EF4-FFF2-40B4-BE49-F238E27FC236}">
                <a16:creationId xmlns:a16="http://schemas.microsoft.com/office/drawing/2014/main" id="{28EF9F5A-78A2-2B19-9FEB-BFA624F1DF77}"/>
              </a:ext>
            </a:extLst>
          </p:cNvPr>
          <p:cNvGraphicFramePr>
            <a:graphicFrameLocks/>
          </p:cNvGraphicFramePr>
          <p:nvPr>
            <p:extLst>
              <p:ext uri="{D42A27DB-BD31-4B8C-83A1-F6EECF244321}">
                <p14:modId xmlns:p14="http://schemas.microsoft.com/office/powerpoint/2010/main" val="1814469450"/>
              </p:ext>
            </p:extLst>
          </p:nvPr>
        </p:nvGraphicFramePr>
        <p:xfrm>
          <a:off x="817596" y="3356683"/>
          <a:ext cx="11094640" cy="19765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14">
            <a:extLst>
              <a:ext uri="{FF2B5EF4-FFF2-40B4-BE49-F238E27FC236}">
                <a16:creationId xmlns:a16="http://schemas.microsoft.com/office/drawing/2014/main" id="{D4D72172-6968-D265-CF28-DABD4B8C8C67}"/>
              </a:ext>
            </a:extLst>
          </p:cNvPr>
          <p:cNvGraphicFramePr>
            <a:graphicFrameLocks/>
          </p:cNvGraphicFramePr>
          <p:nvPr>
            <p:extLst>
              <p:ext uri="{D42A27DB-BD31-4B8C-83A1-F6EECF244321}">
                <p14:modId xmlns:p14="http://schemas.microsoft.com/office/powerpoint/2010/main" val="455427804"/>
              </p:ext>
            </p:extLst>
          </p:nvPr>
        </p:nvGraphicFramePr>
        <p:xfrm>
          <a:off x="799704" y="5403757"/>
          <a:ext cx="11112532" cy="1976531"/>
        </p:xfrm>
        <a:graphic>
          <a:graphicData uri="http://schemas.openxmlformats.org/drawingml/2006/chart">
            <c:chart xmlns:c="http://schemas.openxmlformats.org/drawingml/2006/chart" xmlns:r="http://schemas.openxmlformats.org/officeDocument/2006/relationships" r:id="rId5"/>
          </a:graphicData>
        </a:graphic>
      </p:graphicFrame>
      <p:sp>
        <p:nvSpPr>
          <p:cNvPr id="8" name="テキスト ボックス 1">
            <a:extLst>
              <a:ext uri="{FF2B5EF4-FFF2-40B4-BE49-F238E27FC236}">
                <a16:creationId xmlns:a16="http://schemas.microsoft.com/office/drawing/2014/main" id="{8A7CC35A-C7AB-06A7-9AB1-CECB1A700C4D}"/>
              </a:ext>
            </a:extLst>
          </p:cNvPr>
          <p:cNvSpPr txBox="1"/>
          <p:nvPr/>
        </p:nvSpPr>
        <p:spPr>
          <a:xfrm>
            <a:off x="799706" y="1183726"/>
            <a:ext cx="1555899" cy="25176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b="1" dirty="0">
                <a:latin typeface="MS UI Gothic" panose="020B0600070205080204" pitchFamily="50" charset="-128"/>
                <a:ea typeface="MS UI Gothic" panose="020B0600070205080204" pitchFamily="50" charset="-128"/>
              </a:rPr>
              <a:t> </a:t>
            </a:r>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事業への影響</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p:txBody>
      </p:sp>
      <p:sp>
        <p:nvSpPr>
          <p:cNvPr id="9" name="テキスト ボックス 1">
            <a:extLst>
              <a:ext uri="{FF2B5EF4-FFF2-40B4-BE49-F238E27FC236}">
                <a16:creationId xmlns:a16="http://schemas.microsoft.com/office/drawing/2014/main" id="{E56CA1D2-CD2D-8E04-4701-B2DB04EBA4C0}"/>
              </a:ext>
            </a:extLst>
          </p:cNvPr>
          <p:cNvSpPr txBox="1"/>
          <p:nvPr/>
        </p:nvSpPr>
        <p:spPr>
          <a:xfrm>
            <a:off x="799704" y="3230342"/>
            <a:ext cx="1555899" cy="25176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b="1" dirty="0">
                <a:latin typeface="MS UI Gothic" panose="020B0600070205080204" pitchFamily="50" charset="-128"/>
                <a:ea typeface="MS UI Gothic" panose="020B0600070205080204" pitchFamily="50" charset="-128"/>
              </a:rPr>
              <a:t> </a:t>
            </a:r>
            <a:r>
              <a:rPr lang="en-US" altLang="ja-JP" sz="1200" b="1" dirty="0">
                <a:latin typeface="MS UI Gothic" panose="020B0600070205080204" pitchFamily="50" charset="-128"/>
                <a:ea typeface="MS UI Gothic" panose="020B0600070205080204" pitchFamily="50" charset="-128"/>
              </a:rPr>
              <a:t>【DX</a:t>
            </a:r>
            <a:r>
              <a:rPr lang="ja-JP" altLang="en-US" sz="1200" b="1" dirty="0">
                <a:latin typeface="MS UI Gothic" panose="020B0600070205080204" pitchFamily="50" charset="-128"/>
                <a:ea typeface="MS UI Gothic" panose="020B0600070205080204" pitchFamily="50" charset="-128"/>
              </a:rPr>
              <a:t>の必要性</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p:txBody>
      </p:sp>
      <p:sp>
        <p:nvSpPr>
          <p:cNvPr id="10" name="テキスト ボックス 1">
            <a:extLst>
              <a:ext uri="{FF2B5EF4-FFF2-40B4-BE49-F238E27FC236}">
                <a16:creationId xmlns:a16="http://schemas.microsoft.com/office/drawing/2014/main" id="{E51F4207-DEFB-F76E-F43B-A1DCD8EC2D4C}"/>
              </a:ext>
            </a:extLst>
          </p:cNvPr>
          <p:cNvSpPr txBox="1"/>
          <p:nvPr/>
        </p:nvSpPr>
        <p:spPr>
          <a:xfrm>
            <a:off x="799705" y="5277874"/>
            <a:ext cx="1555899" cy="25176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b="1" dirty="0">
                <a:latin typeface="MS UI Gothic" panose="020B0600070205080204" pitchFamily="50" charset="-128"/>
                <a:ea typeface="MS UI Gothic" panose="020B0600070205080204" pitchFamily="50" charset="-128"/>
              </a:rPr>
              <a:t> </a:t>
            </a:r>
            <a:r>
              <a:rPr lang="en-US" altLang="ja-JP" sz="1200" b="1" dirty="0">
                <a:latin typeface="MS UI Gothic" panose="020B0600070205080204" pitchFamily="50" charset="-128"/>
                <a:ea typeface="MS UI Gothic" panose="020B0600070205080204" pitchFamily="50" charset="-128"/>
              </a:rPr>
              <a:t>【DX</a:t>
            </a:r>
            <a:r>
              <a:rPr lang="ja-JP" altLang="en-US" sz="1200" b="1" dirty="0">
                <a:latin typeface="MS UI Gothic" panose="020B0600070205080204" pitchFamily="50" charset="-128"/>
                <a:ea typeface="MS UI Gothic" panose="020B0600070205080204" pitchFamily="50" charset="-128"/>
              </a:rPr>
              <a:t>の取り組み状況</a:t>
            </a:r>
            <a:r>
              <a:rPr lang="en-US" altLang="ja-JP" sz="1200" b="1" dirty="0">
                <a:latin typeface="MS UI Gothic" panose="020B0600070205080204" pitchFamily="50" charset="-128"/>
                <a:ea typeface="MS UI Gothic" panose="020B0600070205080204" pitchFamily="50" charset="-128"/>
              </a:rPr>
              <a:t>】</a:t>
            </a:r>
            <a:endParaRPr lang="ja-JP" altLang="en-US" sz="1200" b="1"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4232992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 DX</a:t>
            </a:r>
            <a:r>
              <a:rPr lang="ja-JP" altLang="en-US" sz="2000" b="1" dirty="0">
                <a:latin typeface="MS UI Gothic" panose="020B0600070205080204" pitchFamily="50" charset="-128"/>
                <a:ea typeface="MS UI Gothic" panose="020B0600070205080204" pitchFamily="50" charset="-128"/>
              </a:rPr>
              <a:t>の動きによる事業への影響等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事業への影響</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graphicFrame>
        <p:nvGraphicFramePr>
          <p:cNvPr id="6" name="グラフ 5">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657432400"/>
              </p:ext>
            </p:extLst>
          </p:nvPr>
        </p:nvGraphicFramePr>
        <p:xfrm>
          <a:off x="799704" y="957823"/>
          <a:ext cx="11112532"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2300581650"/>
              </p:ext>
            </p:extLst>
          </p:nvPr>
        </p:nvGraphicFramePr>
        <p:xfrm>
          <a:off x="799704" y="4062070"/>
          <a:ext cx="11112532"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15400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707886"/>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 DX</a:t>
            </a:r>
            <a:r>
              <a:rPr lang="ja-JP" altLang="en-US" sz="2000" b="1" dirty="0">
                <a:latin typeface="MS UI Gothic" panose="020B0600070205080204" pitchFamily="50" charset="-128"/>
                <a:ea typeface="MS UI Gothic" panose="020B0600070205080204" pitchFamily="50" charset="-128"/>
              </a:rPr>
              <a:t>の動きによる事業への影響等 </a:t>
            </a:r>
            <a:r>
              <a:rPr lang="en-US" altLang="ja-JP" sz="2000" b="1" dirty="0">
                <a:latin typeface="MS UI Gothic" panose="020B0600070205080204" pitchFamily="50" charset="-128"/>
                <a:ea typeface="MS UI Gothic" panose="020B0600070205080204" pitchFamily="50" charset="-128"/>
              </a:rPr>
              <a:t>【DX</a:t>
            </a:r>
            <a:r>
              <a:rPr lang="ja-JP" altLang="en-US" sz="2000" b="1" dirty="0">
                <a:latin typeface="MS UI Gothic" panose="020B0600070205080204" pitchFamily="50" charset="-128"/>
                <a:ea typeface="MS UI Gothic" panose="020B0600070205080204" pitchFamily="50" charset="-128"/>
              </a:rPr>
              <a:t>の必要性</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a:p>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graphicFrame>
        <p:nvGraphicFramePr>
          <p:cNvPr id="6" name="グラフ 5">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2596408711"/>
              </p:ext>
            </p:extLst>
          </p:nvPr>
        </p:nvGraphicFramePr>
        <p:xfrm>
          <a:off x="799704" y="1060993"/>
          <a:ext cx="11112532"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3035862296"/>
              </p:ext>
            </p:extLst>
          </p:nvPr>
        </p:nvGraphicFramePr>
        <p:xfrm>
          <a:off x="799704" y="4268409"/>
          <a:ext cx="11112532"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92014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707886"/>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 DX</a:t>
            </a:r>
            <a:r>
              <a:rPr lang="ja-JP" altLang="en-US" sz="2000" b="1" dirty="0">
                <a:latin typeface="MS UI Gothic" panose="020B0600070205080204" pitchFamily="50" charset="-128"/>
                <a:ea typeface="MS UI Gothic" panose="020B0600070205080204" pitchFamily="50" charset="-128"/>
              </a:rPr>
              <a:t>の動きによる事業への影響等 </a:t>
            </a:r>
            <a:r>
              <a:rPr lang="en-US" altLang="ja-JP" sz="2000" b="1" dirty="0">
                <a:latin typeface="MS UI Gothic" panose="020B0600070205080204" pitchFamily="50" charset="-128"/>
                <a:ea typeface="MS UI Gothic" panose="020B0600070205080204" pitchFamily="50" charset="-128"/>
              </a:rPr>
              <a:t>【DX</a:t>
            </a:r>
            <a:r>
              <a:rPr lang="ja-JP" altLang="en-US" sz="2000" b="1" dirty="0">
                <a:latin typeface="MS UI Gothic" panose="020B0600070205080204" pitchFamily="50" charset="-128"/>
                <a:ea typeface="MS UI Gothic" panose="020B0600070205080204" pitchFamily="50" charset="-128"/>
              </a:rPr>
              <a:t>の取り組み状況</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a:p>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graphicFrame>
        <p:nvGraphicFramePr>
          <p:cNvPr id="6" name="グラフ 5">
            <a:extLst>
              <a:ext uri="{FF2B5EF4-FFF2-40B4-BE49-F238E27FC236}">
                <a16:creationId xmlns:a16="http://schemas.microsoft.com/office/drawing/2014/main" id="{00000000-0008-0000-1200-000002000000}"/>
              </a:ext>
            </a:extLst>
          </p:cNvPr>
          <p:cNvGraphicFramePr>
            <a:graphicFrameLocks/>
          </p:cNvGraphicFramePr>
          <p:nvPr>
            <p:extLst>
              <p:ext uri="{D42A27DB-BD31-4B8C-83A1-F6EECF244321}">
                <p14:modId xmlns:p14="http://schemas.microsoft.com/office/powerpoint/2010/main" val="132788344"/>
              </p:ext>
            </p:extLst>
          </p:nvPr>
        </p:nvGraphicFramePr>
        <p:xfrm>
          <a:off x="799704" y="1066165"/>
          <a:ext cx="11112532"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1200-000002000000}"/>
              </a:ext>
            </a:extLst>
          </p:cNvPr>
          <p:cNvGraphicFramePr>
            <a:graphicFrameLocks/>
          </p:cNvGraphicFramePr>
          <p:nvPr>
            <p:extLst>
              <p:ext uri="{D42A27DB-BD31-4B8C-83A1-F6EECF244321}">
                <p14:modId xmlns:p14="http://schemas.microsoft.com/office/powerpoint/2010/main" val="3114373256"/>
              </p:ext>
            </p:extLst>
          </p:nvPr>
        </p:nvGraphicFramePr>
        <p:xfrm>
          <a:off x="799704" y="4146104"/>
          <a:ext cx="11112532"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84126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 DX</a:t>
            </a:r>
            <a:r>
              <a:rPr lang="ja-JP" altLang="en-US" sz="2000" b="1" dirty="0">
                <a:latin typeface="MS UI Gothic" panose="020B0600070205080204" pitchFamily="50" charset="-128"/>
                <a:ea typeface="MS UI Gothic" panose="020B0600070205080204" pitchFamily="50" charset="-128"/>
              </a:rPr>
              <a:t>の動きによる事業への影響等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事業への影響</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（従業員数別）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158812680"/>
              </p:ext>
            </p:extLst>
          </p:nvPr>
        </p:nvGraphicFramePr>
        <p:xfrm>
          <a:off x="799703" y="984324"/>
          <a:ext cx="11112531" cy="31350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1228707705"/>
              </p:ext>
            </p:extLst>
          </p:nvPr>
        </p:nvGraphicFramePr>
        <p:xfrm>
          <a:off x="799704" y="4102167"/>
          <a:ext cx="11112531" cy="31350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056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799704" y="1687358"/>
            <a:ext cx="10800000" cy="1800000"/>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r>
              <a:rPr lang="ja-JP" altLang="en-US" sz="1265" dirty="0">
                <a:solidFill>
                  <a:schemeClr val="tx1"/>
                </a:solidFill>
                <a:latin typeface="+mn-ea"/>
              </a:rPr>
              <a:t>＜調査票の配布先＞</a:t>
            </a:r>
            <a:endParaRPr lang="en-US" altLang="ja-JP" sz="1265" dirty="0">
              <a:solidFill>
                <a:schemeClr val="tx1"/>
              </a:solidFill>
              <a:latin typeface="+mn-ea"/>
            </a:endParaRPr>
          </a:p>
          <a:p>
            <a:r>
              <a:rPr lang="ja-JP" altLang="en-US" sz="1265" b="1" dirty="0">
                <a:solidFill>
                  <a:schemeClr val="tx1"/>
                </a:solidFill>
                <a:latin typeface="+mn-ea"/>
              </a:rPr>
              <a:t>○組込み</a:t>
            </a:r>
            <a:r>
              <a:rPr lang="en-US" altLang="ja-JP" sz="1265" b="1" dirty="0">
                <a:solidFill>
                  <a:schemeClr val="tx1"/>
                </a:solidFill>
                <a:latin typeface="+mn-ea"/>
              </a:rPr>
              <a:t>/IoT</a:t>
            </a:r>
            <a:r>
              <a:rPr lang="ja-JP" altLang="en-US" sz="1265" b="1" dirty="0">
                <a:solidFill>
                  <a:schemeClr val="tx1"/>
                </a:solidFill>
                <a:latin typeface="+mn-ea"/>
              </a:rPr>
              <a:t>関連の協会・団体に加盟している企業</a:t>
            </a:r>
            <a:endParaRPr lang="en-US" altLang="ja-JP" sz="1265" b="1" dirty="0">
              <a:solidFill>
                <a:schemeClr val="tx1"/>
              </a:solidFill>
              <a:latin typeface="+mn-ea"/>
            </a:endParaRPr>
          </a:p>
          <a:p>
            <a:r>
              <a:rPr lang="ja-JP" altLang="en-US" sz="1265" dirty="0">
                <a:solidFill>
                  <a:schemeClr val="tx1"/>
                </a:solidFill>
                <a:latin typeface="+mn-ea"/>
              </a:rPr>
              <a:t>一般社団法人　組込みシステム技術協会（</a:t>
            </a:r>
            <a:r>
              <a:rPr lang="en-US" altLang="ja-JP" sz="1265" dirty="0">
                <a:solidFill>
                  <a:schemeClr val="tx1"/>
                </a:solidFill>
                <a:latin typeface="+mn-ea"/>
              </a:rPr>
              <a:t>JASA</a:t>
            </a:r>
            <a:r>
              <a:rPr lang="ja-JP" altLang="en-US" sz="1265" dirty="0">
                <a:solidFill>
                  <a:schemeClr val="tx1"/>
                </a:solidFill>
                <a:latin typeface="+mn-ea"/>
              </a:rPr>
              <a:t>）</a:t>
            </a:r>
          </a:p>
          <a:p>
            <a:r>
              <a:rPr lang="ja-JP" altLang="en-US" sz="1265" dirty="0">
                <a:solidFill>
                  <a:schemeClr val="tx1"/>
                </a:solidFill>
                <a:latin typeface="+mn-ea"/>
              </a:rPr>
              <a:t>一般社団法人　スキルマネージメント協会（</a:t>
            </a:r>
            <a:r>
              <a:rPr lang="en-US" altLang="ja-JP" sz="1265" dirty="0">
                <a:solidFill>
                  <a:schemeClr val="tx1"/>
                </a:solidFill>
                <a:latin typeface="+mn-ea"/>
              </a:rPr>
              <a:t>SMA</a:t>
            </a:r>
            <a:r>
              <a:rPr lang="ja-JP" altLang="en-US" sz="1265" dirty="0">
                <a:solidFill>
                  <a:schemeClr val="tx1"/>
                </a:solidFill>
                <a:latin typeface="+mn-ea"/>
              </a:rPr>
              <a:t>）</a:t>
            </a:r>
          </a:p>
          <a:p>
            <a:r>
              <a:rPr lang="ja-JP" altLang="en-US" sz="1265" dirty="0">
                <a:solidFill>
                  <a:schemeClr val="tx1"/>
                </a:solidFill>
                <a:latin typeface="+mn-ea"/>
              </a:rPr>
              <a:t>一般社団法人　組込みイノベーション協議会（</a:t>
            </a:r>
            <a:r>
              <a:rPr lang="en-US" altLang="ja-JP" sz="1265" dirty="0">
                <a:solidFill>
                  <a:schemeClr val="tx1"/>
                </a:solidFill>
                <a:latin typeface="+mn-ea"/>
              </a:rPr>
              <a:t>EI</a:t>
            </a:r>
            <a:r>
              <a:rPr lang="ja-JP" altLang="en-US" sz="1265" dirty="0">
                <a:solidFill>
                  <a:schemeClr val="tx1"/>
                </a:solidFill>
                <a:latin typeface="+mn-ea"/>
              </a:rPr>
              <a:t>）</a:t>
            </a:r>
          </a:p>
          <a:p>
            <a:r>
              <a:rPr lang="ja-JP" altLang="en-US" sz="1265" dirty="0">
                <a:solidFill>
                  <a:schemeClr val="tx1"/>
                </a:solidFill>
                <a:latin typeface="+mn-ea"/>
              </a:rPr>
              <a:t>一般社団法人　重要生活機器連携セキュリティ協議会（</a:t>
            </a:r>
            <a:r>
              <a:rPr lang="en-US" altLang="ja-JP" sz="1265" dirty="0">
                <a:solidFill>
                  <a:schemeClr val="tx1"/>
                </a:solidFill>
                <a:latin typeface="+mn-ea"/>
              </a:rPr>
              <a:t>CCDS</a:t>
            </a:r>
            <a:r>
              <a:rPr lang="ja-JP" altLang="en-US" sz="1265" dirty="0">
                <a:solidFill>
                  <a:schemeClr val="tx1"/>
                </a:solidFill>
                <a:latin typeface="+mn-ea"/>
              </a:rPr>
              <a:t>）</a:t>
            </a:r>
          </a:p>
          <a:p>
            <a:r>
              <a:rPr lang="ja-JP" altLang="en-US" sz="1265" dirty="0">
                <a:solidFill>
                  <a:schemeClr val="tx1"/>
                </a:solidFill>
                <a:latin typeface="+mn-ea"/>
              </a:rPr>
              <a:t>一般社団法人　電子情報技術産業協会（</a:t>
            </a:r>
            <a:r>
              <a:rPr lang="en-US" altLang="ja-JP" sz="1265" dirty="0">
                <a:solidFill>
                  <a:schemeClr val="tx1"/>
                </a:solidFill>
                <a:latin typeface="+mn-ea"/>
              </a:rPr>
              <a:t>JEITA</a:t>
            </a:r>
            <a:r>
              <a:rPr lang="ja-JP" altLang="en-US" sz="1265" dirty="0">
                <a:solidFill>
                  <a:schemeClr val="tx1"/>
                </a:solidFill>
                <a:latin typeface="+mn-ea"/>
              </a:rPr>
              <a:t>）　等</a:t>
            </a:r>
            <a:endParaRPr lang="en-US" altLang="ja-JP" sz="1265" dirty="0">
              <a:solidFill>
                <a:schemeClr val="tx1"/>
              </a:solidFill>
              <a:latin typeface="+mn-ea"/>
            </a:endParaRPr>
          </a:p>
          <a:p>
            <a:r>
              <a:rPr lang="ja-JP" altLang="en-US" sz="1265" b="1" dirty="0">
                <a:solidFill>
                  <a:schemeClr val="tx1"/>
                </a:solidFill>
                <a:latin typeface="+mn-ea"/>
              </a:rPr>
              <a:t>○その他の　組込み</a:t>
            </a:r>
            <a:r>
              <a:rPr lang="en-US" altLang="ja-JP" sz="1265" b="1" dirty="0">
                <a:solidFill>
                  <a:schemeClr val="tx1"/>
                </a:solidFill>
                <a:latin typeface="+mn-ea"/>
              </a:rPr>
              <a:t>/</a:t>
            </a:r>
            <a:r>
              <a:rPr lang="en-US" altLang="ja-JP" sz="1265" b="1" dirty="0" err="1">
                <a:solidFill>
                  <a:schemeClr val="tx1"/>
                </a:solidFill>
                <a:latin typeface="+mn-ea"/>
              </a:rPr>
              <a:t>IoT</a:t>
            </a:r>
            <a:r>
              <a:rPr lang="ja-JP" altLang="en-US" sz="1265" b="1" dirty="0">
                <a:solidFill>
                  <a:schemeClr val="tx1"/>
                </a:solidFill>
                <a:latin typeface="+mn-ea"/>
              </a:rPr>
              <a:t>関連企業</a:t>
            </a:r>
            <a:endParaRPr lang="en-US" altLang="ja-JP" sz="1265" b="1" dirty="0">
              <a:solidFill>
                <a:schemeClr val="tx1"/>
              </a:solidFill>
              <a:latin typeface="+mn-ea"/>
            </a:endParaRPr>
          </a:p>
          <a:p>
            <a:pPr>
              <a:spcBef>
                <a:spcPts val="632"/>
              </a:spcBef>
              <a:spcAft>
                <a:spcPts val="1265"/>
              </a:spcAft>
            </a:pPr>
            <a:endParaRPr lang="ja-JP" altLang="en-US" sz="2108" dirty="0">
              <a:solidFill>
                <a:schemeClr val="tx1"/>
              </a:solidFill>
              <a:latin typeface="+mn-ea"/>
              <a:cs typeface="+mj-cs"/>
            </a:endParaRPr>
          </a:p>
        </p:txBody>
      </p:sp>
      <p:sp>
        <p:nvSpPr>
          <p:cNvPr id="2" name="スライド番号プレースホルダー 1"/>
          <p:cNvSpPr>
            <a:spLocks noGrp="1"/>
          </p:cNvSpPr>
          <p:nvPr>
            <p:ph type="sldNum" sz="quarter" idx="12"/>
          </p:nvPr>
        </p:nvSpPr>
        <p:spPr/>
        <p:txBody>
          <a:bodyPr/>
          <a:lstStyle/>
          <a:p>
            <a:fld id="{BC211533-2519-4199-B0A4-7D0F1C1E8850}" type="slidenum">
              <a:rPr lang="ja-JP" altLang="en-US" smtClean="0"/>
              <a:pPr/>
              <a:t>7</a:t>
            </a:fld>
            <a:endParaRPr lang="ja-JP" altLang="en-US" dirty="0"/>
          </a:p>
        </p:txBody>
      </p:sp>
      <p:sp>
        <p:nvSpPr>
          <p:cNvPr id="5" name="タイトル 9"/>
          <p:cNvSpPr txBox="1">
            <a:spLocks/>
          </p:cNvSpPr>
          <p:nvPr/>
        </p:nvSpPr>
        <p:spPr>
          <a:xfrm>
            <a:off x="799705" y="399544"/>
            <a:ext cx="10800000" cy="607293"/>
          </a:xfrm>
          <a:prstGeom prst="rect">
            <a:avLst/>
          </a:prstGeom>
          <a:solidFill>
            <a:schemeClr val="accent1">
              <a:lumMod val="60000"/>
              <a:lumOff val="40000"/>
            </a:schemeClr>
          </a:solidFill>
          <a:ln>
            <a:solidFill>
              <a:schemeClr val="bg1">
                <a:lumMod val="65000"/>
              </a:schemeClr>
            </a:solidFill>
          </a:ln>
        </p:spPr>
        <p:txBody>
          <a:bodyPr vert="horz" lIns="96364" tIns="48182" rIns="96364" bIns="48182" rtlCol="0" anchor="ctr">
            <a:no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ja-JP" altLang="en-US" sz="2400" dirty="0">
                <a:latin typeface="MS UI Gothic" panose="020B0600070205080204" pitchFamily="50" charset="-128"/>
                <a:ea typeface="MS UI Gothic" panose="020B0600070205080204" pitchFamily="50" charset="-128"/>
              </a:rPr>
              <a:t>　調査の概要　（</a:t>
            </a:r>
            <a:r>
              <a:rPr lang="en-US" altLang="ja-JP" sz="2400" dirty="0">
                <a:latin typeface="MS UI Gothic" panose="020B0600070205080204" pitchFamily="50" charset="-128"/>
                <a:ea typeface="MS UI Gothic" panose="020B0600070205080204" pitchFamily="50" charset="-128"/>
              </a:rPr>
              <a:t>2</a:t>
            </a:r>
            <a:r>
              <a:rPr lang="ja-JP" altLang="en-US" sz="2400" dirty="0">
                <a:latin typeface="MS UI Gothic" panose="020B0600070205080204" pitchFamily="50" charset="-128"/>
                <a:ea typeface="MS UI Gothic" panose="020B0600070205080204" pitchFamily="50" charset="-128"/>
              </a:rPr>
              <a:t>）調査票の配布状況、回収状況、回収率</a:t>
            </a:r>
          </a:p>
        </p:txBody>
      </p:sp>
      <p:sp>
        <p:nvSpPr>
          <p:cNvPr id="19" name="正方形/長方形 18"/>
          <p:cNvSpPr/>
          <p:nvPr/>
        </p:nvSpPr>
        <p:spPr>
          <a:xfrm>
            <a:off x="799704" y="1261813"/>
            <a:ext cx="10800000" cy="432000"/>
          </a:xfrm>
          <a:prstGeom prst="rect">
            <a:avLst/>
          </a:prstGeom>
          <a:solidFill>
            <a:srgbClr val="FFFF99"/>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686" dirty="0">
                <a:solidFill>
                  <a:schemeClr val="tx1"/>
                </a:solidFill>
                <a:latin typeface="+mn-ea"/>
              </a:rPr>
              <a:t>　 調査票の配布（郵送）</a:t>
            </a:r>
            <a:r>
              <a:rPr lang="en-US" altLang="ja-JP" sz="1686" dirty="0">
                <a:solidFill>
                  <a:schemeClr val="tx1"/>
                </a:solidFill>
                <a:latin typeface="+mn-ea"/>
              </a:rPr>
              <a:t>: 7,864</a:t>
            </a:r>
            <a:r>
              <a:rPr lang="ja-JP" altLang="en-US" sz="1686" dirty="0">
                <a:solidFill>
                  <a:schemeClr val="tx1"/>
                </a:solidFill>
                <a:latin typeface="+mn-ea"/>
              </a:rPr>
              <a:t>件</a:t>
            </a:r>
            <a:endParaRPr lang="en-US" altLang="ja-JP" sz="1265" dirty="0">
              <a:solidFill>
                <a:schemeClr val="tx1"/>
              </a:solidFill>
              <a:latin typeface="+mn-ea"/>
            </a:endParaRPr>
          </a:p>
        </p:txBody>
      </p:sp>
      <p:sp>
        <p:nvSpPr>
          <p:cNvPr id="10" name="正方形/長方形 9"/>
          <p:cNvSpPr/>
          <p:nvPr/>
        </p:nvSpPr>
        <p:spPr>
          <a:xfrm>
            <a:off x="797212" y="3912903"/>
            <a:ext cx="10800000" cy="2916000"/>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endParaRPr lang="en-US" altLang="ja-JP" sz="1475" dirty="0">
              <a:solidFill>
                <a:schemeClr val="tx1"/>
              </a:solidFill>
              <a:latin typeface="游ゴシック Medium" panose="020B0500000000000000" pitchFamily="50" charset="-128"/>
              <a:ea typeface="游ゴシック Medium" panose="020B0500000000000000" pitchFamily="50" charset="-128"/>
            </a:endParaRPr>
          </a:p>
        </p:txBody>
      </p:sp>
      <p:sp>
        <p:nvSpPr>
          <p:cNvPr id="9" name="正方形/長方形 8"/>
          <p:cNvSpPr/>
          <p:nvPr/>
        </p:nvSpPr>
        <p:spPr>
          <a:xfrm>
            <a:off x="799704" y="3480903"/>
            <a:ext cx="10800000" cy="468000"/>
          </a:xfrm>
          <a:prstGeom prst="rect">
            <a:avLst/>
          </a:prstGeom>
          <a:solidFill>
            <a:srgbClr val="FFFF99"/>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686" dirty="0">
                <a:solidFill>
                  <a:schemeClr val="tx1"/>
                </a:solidFill>
                <a:latin typeface="+mn-ea"/>
              </a:rPr>
              <a:t>　回収数：</a:t>
            </a:r>
            <a:r>
              <a:rPr lang="en-US" altLang="ja-JP" sz="1686" dirty="0">
                <a:solidFill>
                  <a:srgbClr val="FF0000"/>
                </a:solidFill>
                <a:latin typeface="+mn-ea"/>
              </a:rPr>
              <a:t> </a:t>
            </a:r>
            <a:r>
              <a:rPr lang="en-US" altLang="ja-JP" sz="1686" dirty="0">
                <a:solidFill>
                  <a:schemeClr val="tx1"/>
                </a:solidFill>
                <a:latin typeface="+mn-ea"/>
              </a:rPr>
              <a:t>1,221</a:t>
            </a:r>
            <a:r>
              <a:rPr lang="en-US" altLang="ja-JP" sz="1686" dirty="0">
                <a:solidFill>
                  <a:srgbClr val="FF0000"/>
                </a:solidFill>
                <a:latin typeface="+mn-ea"/>
              </a:rPr>
              <a:t> </a:t>
            </a:r>
            <a:r>
              <a:rPr lang="ja-JP" altLang="en-US" sz="1686" dirty="0">
                <a:solidFill>
                  <a:schemeClr val="tx1"/>
                </a:solidFill>
                <a:latin typeface="+mn-ea"/>
              </a:rPr>
              <a:t>件、有効回答数</a:t>
            </a:r>
            <a:r>
              <a:rPr lang="en-US" altLang="ja-JP" sz="1686" dirty="0">
                <a:solidFill>
                  <a:schemeClr val="tx1"/>
                </a:solidFill>
                <a:latin typeface="+mn-ea"/>
              </a:rPr>
              <a:t>: 1,214</a:t>
            </a:r>
            <a:r>
              <a:rPr lang="en-US" altLang="ja-JP" sz="1686" dirty="0">
                <a:solidFill>
                  <a:srgbClr val="FF0000"/>
                </a:solidFill>
                <a:latin typeface="+mn-ea"/>
              </a:rPr>
              <a:t> </a:t>
            </a:r>
            <a:r>
              <a:rPr lang="ja-JP" altLang="en-US" sz="1686" dirty="0">
                <a:solidFill>
                  <a:schemeClr val="tx1"/>
                </a:solidFill>
                <a:latin typeface="+mn-ea"/>
              </a:rPr>
              <a:t>件</a:t>
            </a:r>
            <a:endParaRPr lang="en-US" altLang="ja-JP" sz="1265" dirty="0">
              <a:solidFill>
                <a:schemeClr val="tx1"/>
              </a:solidFill>
              <a:latin typeface="+mn-ea"/>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282051963"/>
              </p:ext>
            </p:extLst>
          </p:nvPr>
        </p:nvGraphicFramePr>
        <p:xfrm>
          <a:off x="4184080" y="4019977"/>
          <a:ext cx="4572000" cy="2743200"/>
        </p:xfrm>
        <a:graphic>
          <a:graphicData uri="http://schemas.openxmlformats.org/presentationml/2006/ole">
            <mc:AlternateContent xmlns:mc="http://schemas.openxmlformats.org/markup-compatibility/2006">
              <mc:Choice xmlns:v="urn:schemas-microsoft-com:vml" Requires="v">
                <p:oleObj name="ワークシート" r:id="rId3" imgW="4571981" imgH="2743299" progId="Excel.Sheet.12">
                  <p:embed/>
                </p:oleObj>
              </mc:Choice>
              <mc:Fallback>
                <p:oleObj name="ワークシート" r:id="rId3" imgW="4571981" imgH="2743299" progId="Excel.Sheet.12">
                  <p:embed/>
                  <p:pic>
                    <p:nvPicPr>
                      <p:cNvPr id="0" name=""/>
                      <p:cNvPicPr/>
                      <p:nvPr/>
                    </p:nvPicPr>
                    <p:blipFill>
                      <a:blip r:embed="rId4"/>
                      <a:stretch>
                        <a:fillRect/>
                      </a:stretch>
                    </p:blipFill>
                    <p:spPr>
                      <a:xfrm>
                        <a:off x="4184080" y="4019977"/>
                        <a:ext cx="4572000" cy="2743200"/>
                      </a:xfrm>
                      <a:prstGeom prst="rect">
                        <a:avLst/>
                      </a:prstGeom>
                    </p:spPr>
                  </p:pic>
                </p:oleObj>
              </mc:Fallback>
            </mc:AlternateContent>
          </a:graphicData>
        </a:graphic>
      </p:graphicFrame>
    </p:spTree>
    <p:extLst>
      <p:ext uri="{BB962C8B-B14F-4D97-AF65-F5344CB8AC3E}">
        <p14:creationId xmlns:p14="http://schemas.microsoft.com/office/powerpoint/2010/main" val="41685109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707886"/>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 DX</a:t>
            </a:r>
            <a:r>
              <a:rPr lang="ja-JP" altLang="en-US" sz="2000" b="1" dirty="0">
                <a:latin typeface="MS UI Gothic" panose="020B0600070205080204" pitchFamily="50" charset="-128"/>
                <a:ea typeface="MS UI Gothic" panose="020B0600070205080204" pitchFamily="50" charset="-128"/>
              </a:rPr>
              <a:t>の動きによる事業への影響等 </a:t>
            </a:r>
            <a:r>
              <a:rPr lang="en-US" altLang="ja-JP" sz="2000" b="1" dirty="0">
                <a:latin typeface="MS UI Gothic" panose="020B0600070205080204" pitchFamily="50" charset="-128"/>
                <a:ea typeface="MS UI Gothic" panose="020B0600070205080204" pitchFamily="50" charset="-128"/>
              </a:rPr>
              <a:t>【DX</a:t>
            </a:r>
            <a:r>
              <a:rPr lang="ja-JP" altLang="en-US" sz="2000" b="1" dirty="0">
                <a:latin typeface="MS UI Gothic" panose="020B0600070205080204" pitchFamily="50" charset="-128"/>
                <a:ea typeface="MS UI Gothic" panose="020B0600070205080204" pitchFamily="50" charset="-128"/>
              </a:rPr>
              <a:t>の必要性</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（従業員数別）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a:p>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2269540768"/>
              </p:ext>
            </p:extLst>
          </p:nvPr>
        </p:nvGraphicFramePr>
        <p:xfrm>
          <a:off x="799704" y="1097856"/>
          <a:ext cx="11233248" cy="31350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3258378919"/>
              </p:ext>
            </p:extLst>
          </p:nvPr>
        </p:nvGraphicFramePr>
        <p:xfrm>
          <a:off x="799704" y="4223236"/>
          <a:ext cx="11112532" cy="31350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59312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707886"/>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 DX</a:t>
            </a:r>
            <a:r>
              <a:rPr lang="ja-JP" altLang="en-US" sz="2000" b="1" dirty="0">
                <a:latin typeface="MS UI Gothic" panose="020B0600070205080204" pitchFamily="50" charset="-128"/>
                <a:ea typeface="MS UI Gothic" panose="020B0600070205080204" pitchFamily="50" charset="-128"/>
              </a:rPr>
              <a:t>の動きによる事業への影響等 </a:t>
            </a:r>
            <a:r>
              <a:rPr lang="en-US" altLang="ja-JP" sz="2000" b="1" dirty="0">
                <a:latin typeface="MS UI Gothic" panose="020B0600070205080204" pitchFamily="50" charset="-128"/>
                <a:ea typeface="MS UI Gothic" panose="020B0600070205080204" pitchFamily="50" charset="-128"/>
              </a:rPr>
              <a:t>【DX</a:t>
            </a:r>
            <a:r>
              <a:rPr lang="ja-JP" altLang="en-US" sz="2000" b="1" dirty="0">
                <a:latin typeface="MS UI Gothic" panose="020B0600070205080204" pitchFamily="50" charset="-128"/>
                <a:ea typeface="MS UI Gothic" panose="020B0600070205080204" pitchFamily="50" charset="-128"/>
              </a:rPr>
              <a:t>の取り組み状況</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（従業員数別）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a:p>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1200-000002000000}"/>
              </a:ext>
            </a:extLst>
          </p:cNvPr>
          <p:cNvGraphicFramePr>
            <a:graphicFrameLocks/>
          </p:cNvGraphicFramePr>
          <p:nvPr>
            <p:extLst>
              <p:ext uri="{D42A27DB-BD31-4B8C-83A1-F6EECF244321}">
                <p14:modId xmlns:p14="http://schemas.microsoft.com/office/powerpoint/2010/main" val="3269524993"/>
              </p:ext>
            </p:extLst>
          </p:nvPr>
        </p:nvGraphicFramePr>
        <p:xfrm>
          <a:off x="799704" y="1025848"/>
          <a:ext cx="11112532" cy="31350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1200-000002000000}"/>
              </a:ext>
            </a:extLst>
          </p:cNvPr>
          <p:cNvGraphicFramePr>
            <a:graphicFrameLocks/>
          </p:cNvGraphicFramePr>
          <p:nvPr>
            <p:extLst>
              <p:ext uri="{D42A27DB-BD31-4B8C-83A1-F6EECF244321}">
                <p14:modId xmlns:p14="http://schemas.microsoft.com/office/powerpoint/2010/main" val="987942835"/>
              </p:ext>
            </p:extLst>
          </p:nvPr>
        </p:nvGraphicFramePr>
        <p:xfrm>
          <a:off x="799704" y="4228744"/>
          <a:ext cx="11112532" cy="31350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33008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 DX</a:t>
            </a:r>
            <a:r>
              <a:rPr lang="ja-JP" altLang="en-US" sz="2000" b="1" dirty="0">
                <a:latin typeface="MS UI Gothic" panose="020B0600070205080204" pitchFamily="50" charset="-128"/>
                <a:ea typeface="MS UI Gothic" panose="020B0600070205080204" pitchFamily="50" charset="-128"/>
              </a:rPr>
              <a:t>の動きによる事業への影響等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事業への影響</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（製品・サービスの提供先別）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2273792011"/>
              </p:ext>
            </p:extLst>
          </p:nvPr>
        </p:nvGraphicFramePr>
        <p:xfrm>
          <a:off x="799704" y="1169864"/>
          <a:ext cx="11112532"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597127807"/>
              </p:ext>
            </p:extLst>
          </p:nvPr>
        </p:nvGraphicFramePr>
        <p:xfrm>
          <a:off x="799704" y="4332288"/>
          <a:ext cx="11112532"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30644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707886"/>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 DX</a:t>
            </a:r>
            <a:r>
              <a:rPr lang="ja-JP" altLang="en-US" sz="2000" b="1" dirty="0">
                <a:latin typeface="MS UI Gothic" panose="020B0600070205080204" pitchFamily="50" charset="-128"/>
                <a:ea typeface="MS UI Gothic" panose="020B0600070205080204" pitchFamily="50" charset="-128"/>
              </a:rPr>
              <a:t>の動きによる事業への影響等 </a:t>
            </a:r>
            <a:r>
              <a:rPr lang="en-US" altLang="ja-JP" sz="2000" b="1" dirty="0">
                <a:latin typeface="MS UI Gothic" panose="020B0600070205080204" pitchFamily="50" charset="-128"/>
                <a:ea typeface="MS UI Gothic" panose="020B0600070205080204" pitchFamily="50" charset="-128"/>
              </a:rPr>
              <a:t>【DX</a:t>
            </a:r>
            <a:r>
              <a:rPr lang="ja-JP" altLang="en-US" sz="2000" b="1" dirty="0">
                <a:latin typeface="MS UI Gothic" panose="020B0600070205080204" pitchFamily="50" charset="-128"/>
                <a:ea typeface="MS UI Gothic" panose="020B0600070205080204" pitchFamily="50" charset="-128"/>
              </a:rPr>
              <a:t>の必要性</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（製品・サービスの提供先別）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a:p>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72537094"/>
              </p:ext>
            </p:extLst>
          </p:nvPr>
        </p:nvGraphicFramePr>
        <p:xfrm>
          <a:off x="799704" y="1169864"/>
          <a:ext cx="11112532"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2502029890"/>
              </p:ext>
            </p:extLst>
          </p:nvPr>
        </p:nvGraphicFramePr>
        <p:xfrm>
          <a:off x="799704" y="4217864"/>
          <a:ext cx="11112532"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79185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707886"/>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 DX</a:t>
            </a:r>
            <a:r>
              <a:rPr lang="ja-JP" altLang="en-US" sz="2000" b="1" dirty="0">
                <a:latin typeface="MS UI Gothic" panose="020B0600070205080204" pitchFamily="50" charset="-128"/>
                <a:ea typeface="MS UI Gothic" panose="020B0600070205080204" pitchFamily="50" charset="-128"/>
              </a:rPr>
              <a:t>の動きによる事業への影響等 </a:t>
            </a:r>
            <a:r>
              <a:rPr lang="en-US" altLang="ja-JP" sz="2000" b="1" dirty="0">
                <a:latin typeface="MS UI Gothic" panose="020B0600070205080204" pitchFamily="50" charset="-128"/>
                <a:ea typeface="MS UI Gothic" panose="020B0600070205080204" pitchFamily="50" charset="-128"/>
              </a:rPr>
              <a:t>【DX</a:t>
            </a:r>
            <a:r>
              <a:rPr lang="ja-JP" altLang="en-US" sz="2000" b="1" dirty="0">
                <a:latin typeface="MS UI Gothic" panose="020B0600070205080204" pitchFamily="50" charset="-128"/>
                <a:ea typeface="MS UI Gothic" panose="020B0600070205080204" pitchFamily="50" charset="-128"/>
              </a:rPr>
              <a:t>の取り組み状況</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（製品・サービスの提供先別）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a:p>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1200-000002000000}"/>
              </a:ext>
            </a:extLst>
          </p:cNvPr>
          <p:cNvGraphicFramePr>
            <a:graphicFrameLocks/>
          </p:cNvGraphicFramePr>
          <p:nvPr>
            <p:extLst>
              <p:ext uri="{D42A27DB-BD31-4B8C-83A1-F6EECF244321}">
                <p14:modId xmlns:p14="http://schemas.microsoft.com/office/powerpoint/2010/main" val="1003111860"/>
              </p:ext>
            </p:extLst>
          </p:nvPr>
        </p:nvGraphicFramePr>
        <p:xfrm>
          <a:off x="799704" y="1097856"/>
          <a:ext cx="11112532"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1200-000002000000}"/>
              </a:ext>
            </a:extLst>
          </p:cNvPr>
          <p:cNvGraphicFramePr>
            <a:graphicFrameLocks/>
          </p:cNvGraphicFramePr>
          <p:nvPr>
            <p:extLst>
              <p:ext uri="{D42A27DB-BD31-4B8C-83A1-F6EECF244321}">
                <p14:modId xmlns:p14="http://schemas.microsoft.com/office/powerpoint/2010/main" val="3209061027"/>
              </p:ext>
            </p:extLst>
          </p:nvPr>
        </p:nvGraphicFramePr>
        <p:xfrm>
          <a:off x="799704" y="4184152"/>
          <a:ext cx="11112532"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163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 DX</a:t>
            </a:r>
            <a:r>
              <a:rPr lang="ja-JP" altLang="en-US" sz="2000" b="1" dirty="0">
                <a:latin typeface="MS UI Gothic" panose="020B0600070205080204" pitchFamily="50" charset="-128"/>
                <a:ea typeface="MS UI Gothic" panose="020B0600070205080204" pitchFamily="50" charset="-128"/>
              </a:rPr>
              <a:t>の動きによる事業への影響等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事業への影響</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（設立年別）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2747766836"/>
              </p:ext>
            </p:extLst>
          </p:nvPr>
        </p:nvGraphicFramePr>
        <p:xfrm>
          <a:off x="799704" y="1119321"/>
          <a:ext cx="11112532"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1578249532"/>
              </p:ext>
            </p:extLst>
          </p:nvPr>
        </p:nvGraphicFramePr>
        <p:xfrm>
          <a:off x="799704" y="4203246"/>
          <a:ext cx="11112532"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15644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707886"/>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 DX</a:t>
            </a:r>
            <a:r>
              <a:rPr lang="ja-JP" altLang="en-US" sz="2000" b="1" dirty="0">
                <a:latin typeface="MS UI Gothic" panose="020B0600070205080204" pitchFamily="50" charset="-128"/>
                <a:ea typeface="MS UI Gothic" panose="020B0600070205080204" pitchFamily="50" charset="-128"/>
              </a:rPr>
              <a:t>の動きによる事業への影響等 </a:t>
            </a:r>
            <a:r>
              <a:rPr lang="en-US" altLang="ja-JP" sz="2000" b="1" dirty="0">
                <a:latin typeface="MS UI Gothic" panose="020B0600070205080204" pitchFamily="50" charset="-128"/>
                <a:ea typeface="MS UI Gothic" panose="020B0600070205080204" pitchFamily="50" charset="-128"/>
              </a:rPr>
              <a:t>【DX</a:t>
            </a:r>
            <a:r>
              <a:rPr lang="ja-JP" altLang="en-US" sz="2000" b="1" dirty="0">
                <a:latin typeface="MS UI Gothic" panose="020B0600070205080204" pitchFamily="50" charset="-128"/>
                <a:ea typeface="MS UI Gothic" panose="020B0600070205080204" pitchFamily="50" charset="-128"/>
              </a:rPr>
              <a:t>の必要性</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（設立年別）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a:p>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1518487641"/>
              </p:ext>
            </p:extLst>
          </p:nvPr>
        </p:nvGraphicFramePr>
        <p:xfrm>
          <a:off x="799704" y="1097856"/>
          <a:ext cx="11112532"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421350245"/>
              </p:ext>
            </p:extLst>
          </p:nvPr>
        </p:nvGraphicFramePr>
        <p:xfrm>
          <a:off x="799704" y="4178308"/>
          <a:ext cx="11112532"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76843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00000000-0008-0000-0500-000006000000}"/>
              </a:ext>
            </a:extLst>
          </p:cNvPr>
          <p:cNvGraphicFramePr>
            <a:graphicFrameLocks/>
          </p:cNvGraphicFramePr>
          <p:nvPr>
            <p:extLst>
              <p:ext uri="{D42A27DB-BD31-4B8C-83A1-F6EECF244321}">
                <p14:modId xmlns:p14="http://schemas.microsoft.com/office/powerpoint/2010/main" val="847687358"/>
              </p:ext>
            </p:extLst>
          </p:nvPr>
        </p:nvGraphicFramePr>
        <p:xfrm>
          <a:off x="799704" y="993676"/>
          <a:ext cx="11112532" cy="3238500"/>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707886"/>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 DX</a:t>
            </a:r>
            <a:r>
              <a:rPr lang="ja-JP" altLang="en-US" sz="2000" b="1" dirty="0">
                <a:latin typeface="MS UI Gothic" panose="020B0600070205080204" pitchFamily="50" charset="-128"/>
                <a:ea typeface="MS UI Gothic" panose="020B0600070205080204" pitchFamily="50" charset="-128"/>
              </a:rPr>
              <a:t>の動きによる事業への影響等 </a:t>
            </a:r>
            <a:r>
              <a:rPr lang="en-US" altLang="ja-JP" sz="2000" b="1" dirty="0">
                <a:latin typeface="MS UI Gothic" panose="020B0600070205080204" pitchFamily="50" charset="-128"/>
                <a:ea typeface="MS UI Gothic" panose="020B0600070205080204" pitchFamily="50" charset="-128"/>
              </a:rPr>
              <a:t>【DX</a:t>
            </a:r>
            <a:r>
              <a:rPr lang="ja-JP" altLang="en-US" sz="2000" b="1" dirty="0">
                <a:latin typeface="MS UI Gothic" panose="020B0600070205080204" pitchFamily="50" charset="-128"/>
                <a:ea typeface="MS UI Gothic" panose="020B0600070205080204" pitchFamily="50" charset="-128"/>
              </a:rPr>
              <a:t>の取り組み状況</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（設立年別）</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a:p>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13" name="グラフ 12">
            <a:extLst>
              <a:ext uri="{FF2B5EF4-FFF2-40B4-BE49-F238E27FC236}">
                <a16:creationId xmlns:a16="http://schemas.microsoft.com/office/drawing/2014/main" id="{00000000-0008-0000-0500-000007000000}"/>
              </a:ext>
            </a:extLst>
          </p:cNvPr>
          <p:cNvGraphicFramePr>
            <a:graphicFrameLocks/>
          </p:cNvGraphicFramePr>
          <p:nvPr>
            <p:extLst>
              <p:ext uri="{D42A27DB-BD31-4B8C-83A1-F6EECF244321}">
                <p14:modId xmlns:p14="http://schemas.microsoft.com/office/powerpoint/2010/main" val="2293750512"/>
              </p:ext>
            </p:extLst>
          </p:nvPr>
        </p:nvGraphicFramePr>
        <p:xfrm>
          <a:off x="799704" y="4141788"/>
          <a:ext cx="11112532" cy="3238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63806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 DX</a:t>
            </a:r>
            <a:r>
              <a:rPr lang="ja-JP" altLang="en-US" sz="2000" b="1" dirty="0">
                <a:latin typeface="MS UI Gothic" panose="020B0600070205080204" pitchFamily="50" charset="-128"/>
                <a:ea typeface="MS UI Gothic" panose="020B0600070205080204" pitchFamily="50" charset="-128"/>
              </a:rPr>
              <a:t>の動きによる事業への影響等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事業への影響</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（経年変化）</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sp>
        <p:nvSpPr>
          <p:cNvPr id="6" name="テキスト ボックス 5">
            <a:extLst>
              <a:ext uri="{FF2B5EF4-FFF2-40B4-BE49-F238E27FC236}">
                <a16:creationId xmlns:a16="http://schemas.microsoft.com/office/drawing/2014/main" id="{421EC8C6-5306-8D4D-55E4-44266D57E9A7}"/>
              </a:ext>
            </a:extLst>
          </p:cNvPr>
          <p:cNvSpPr txBox="1"/>
          <p:nvPr/>
        </p:nvSpPr>
        <p:spPr>
          <a:xfrm>
            <a:off x="1509317" y="6479292"/>
            <a:ext cx="9443515" cy="523220"/>
          </a:xfrm>
          <a:prstGeom prst="rect">
            <a:avLst/>
          </a:prstGeom>
          <a:noFill/>
        </p:spPr>
        <p:txBody>
          <a:bodyPr wrap="square" rtlCol="0">
            <a:spAutoFit/>
          </a:bodyPr>
          <a:lstStyle/>
          <a:p>
            <a:r>
              <a:rPr lang="en-US" altLang="ja-JP" sz="1400" dirty="0">
                <a:solidFill>
                  <a:srgbClr val="0000FF"/>
                </a:solidFill>
              </a:rPr>
              <a:t>※2018</a:t>
            </a:r>
            <a:r>
              <a:rPr lang="ja-JP" altLang="en-US" sz="1400" dirty="0">
                <a:solidFill>
                  <a:srgbClr val="0000FF"/>
                </a:solidFill>
              </a:rPr>
              <a:t>年度～</a:t>
            </a:r>
            <a:r>
              <a:rPr lang="en-US" altLang="ja-JP" sz="1400" dirty="0">
                <a:solidFill>
                  <a:srgbClr val="0000FF"/>
                </a:solidFill>
              </a:rPr>
              <a:t>2019</a:t>
            </a:r>
            <a:r>
              <a:rPr lang="ja-JP" altLang="en-US" sz="1400" dirty="0">
                <a:solidFill>
                  <a:srgbClr val="0000FF"/>
                </a:solidFill>
              </a:rPr>
              <a:t>年度の集計は、</a:t>
            </a:r>
            <a:r>
              <a:rPr lang="en-US" altLang="ja-JP" sz="1400" dirty="0">
                <a:solidFill>
                  <a:srgbClr val="0000FF"/>
                </a:solidFill>
              </a:rPr>
              <a:t>B.</a:t>
            </a:r>
            <a:r>
              <a:rPr lang="ja-JP" altLang="en-US" sz="1400" dirty="0">
                <a:solidFill>
                  <a:srgbClr val="0000FF"/>
                </a:solidFill>
              </a:rPr>
              <a:t>メーカー企業と「系列ソフトウェア企業」、「受託ソフトウェア企業」、「独立系ソフトウェア企業」を対象にしている。</a:t>
            </a:r>
            <a:endParaRPr lang="en-US" altLang="ja-JP" sz="1400" dirty="0">
              <a:solidFill>
                <a:srgbClr val="0000FF"/>
              </a:solidFill>
            </a:endParaRPr>
          </a:p>
        </p:txBody>
      </p:sp>
      <p:graphicFrame>
        <p:nvGraphicFramePr>
          <p:cNvPr id="7" name="グラフ 6">
            <a:extLst>
              <a:ext uri="{FF2B5EF4-FFF2-40B4-BE49-F238E27FC236}">
                <a16:creationId xmlns:a16="http://schemas.microsoft.com/office/drawing/2014/main" id="{00000000-0008-0000-0800-000006000000}"/>
              </a:ext>
            </a:extLst>
          </p:cNvPr>
          <p:cNvGraphicFramePr>
            <a:graphicFrameLocks noChangeAspect="1"/>
          </p:cNvGraphicFramePr>
          <p:nvPr>
            <p:extLst>
              <p:ext uri="{D42A27DB-BD31-4B8C-83A1-F6EECF244321}">
                <p14:modId xmlns:p14="http://schemas.microsoft.com/office/powerpoint/2010/main" val="1445174062"/>
              </p:ext>
            </p:extLst>
          </p:nvPr>
        </p:nvGraphicFramePr>
        <p:xfrm>
          <a:off x="799704" y="1529884"/>
          <a:ext cx="11112532" cy="47525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39286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707886"/>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 DX</a:t>
            </a:r>
            <a:r>
              <a:rPr lang="ja-JP" altLang="en-US" sz="2000" b="1" dirty="0">
                <a:latin typeface="MS UI Gothic" panose="020B0600070205080204" pitchFamily="50" charset="-128"/>
                <a:ea typeface="MS UI Gothic" panose="020B0600070205080204" pitchFamily="50" charset="-128"/>
              </a:rPr>
              <a:t>の動きによる事業への影響等 </a:t>
            </a:r>
            <a:r>
              <a:rPr lang="en-US" altLang="ja-JP" sz="2000" b="1" dirty="0">
                <a:latin typeface="MS UI Gothic" panose="020B0600070205080204" pitchFamily="50" charset="-128"/>
                <a:ea typeface="MS UI Gothic" panose="020B0600070205080204" pitchFamily="50" charset="-128"/>
              </a:rPr>
              <a:t>【DX</a:t>
            </a:r>
            <a:r>
              <a:rPr lang="ja-JP" altLang="en-US" sz="2000" b="1" dirty="0">
                <a:latin typeface="MS UI Gothic" panose="020B0600070205080204" pitchFamily="50" charset="-128"/>
                <a:ea typeface="MS UI Gothic" panose="020B0600070205080204" pitchFamily="50" charset="-128"/>
              </a:rPr>
              <a:t>の取り組み状況</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（経年変化）</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a:p>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sp>
        <p:nvSpPr>
          <p:cNvPr id="6" name="テキスト ボックス 5">
            <a:extLst>
              <a:ext uri="{FF2B5EF4-FFF2-40B4-BE49-F238E27FC236}">
                <a16:creationId xmlns:a16="http://schemas.microsoft.com/office/drawing/2014/main" id="{DC219384-F9C4-CCD1-A1C6-E9BFDD2A5067}"/>
              </a:ext>
            </a:extLst>
          </p:cNvPr>
          <p:cNvSpPr txBox="1"/>
          <p:nvPr/>
        </p:nvSpPr>
        <p:spPr>
          <a:xfrm>
            <a:off x="1473961" y="6407284"/>
            <a:ext cx="9443515" cy="523220"/>
          </a:xfrm>
          <a:prstGeom prst="rect">
            <a:avLst/>
          </a:prstGeom>
          <a:noFill/>
        </p:spPr>
        <p:txBody>
          <a:bodyPr wrap="square" rtlCol="0">
            <a:spAutoFit/>
          </a:bodyPr>
          <a:lstStyle/>
          <a:p>
            <a:r>
              <a:rPr lang="en-US" altLang="ja-JP" sz="1400" dirty="0">
                <a:solidFill>
                  <a:srgbClr val="0000FF"/>
                </a:solidFill>
              </a:rPr>
              <a:t>※2018</a:t>
            </a:r>
            <a:r>
              <a:rPr lang="ja-JP" altLang="en-US" sz="1400" dirty="0">
                <a:solidFill>
                  <a:srgbClr val="0000FF"/>
                </a:solidFill>
              </a:rPr>
              <a:t>年度～</a:t>
            </a:r>
            <a:r>
              <a:rPr lang="en-US" altLang="ja-JP" sz="1400" dirty="0">
                <a:solidFill>
                  <a:srgbClr val="0000FF"/>
                </a:solidFill>
              </a:rPr>
              <a:t>2019</a:t>
            </a:r>
            <a:r>
              <a:rPr lang="ja-JP" altLang="en-US" sz="1400" dirty="0">
                <a:solidFill>
                  <a:srgbClr val="0000FF"/>
                </a:solidFill>
              </a:rPr>
              <a:t>年度の集計は、</a:t>
            </a:r>
            <a:r>
              <a:rPr lang="en-US" altLang="ja-JP" sz="1400" dirty="0">
                <a:solidFill>
                  <a:srgbClr val="0000FF"/>
                </a:solidFill>
              </a:rPr>
              <a:t>B.</a:t>
            </a:r>
            <a:r>
              <a:rPr lang="ja-JP" altLang="en-US" sz="1400" dirty="0">
                <a:solidFill>
                  <a:srgbClr val="0000FF"/>
                </a:solidFill>
              </a:rPr>
              <a:t>メーカー企業と「系列ソフトウェア企業」、「受託ソフトウェア企業」、「独立系ソフトウェア企業」を対象にしている。</a:t>
            </a:r>
            <a:endParaRPr lang="en-US" altLang="ja-JP" sz="1400" dirty="0">
              <a:solidFill>
                <a:srgbClr val="0000FF"/>
              </a:solidFill>
            </a:endParaRPr>
          </a:p>
        </p:txBody>
      </p:sp>
      <p:graphicFrame>
        <p:nvGraphicFramePr>
          <p:cNvPr id="7" name="グラフ 6">
            <a:extLst>
              <a:ext uri="{FF2B5EF4-FFF2-40B4-BE49-F238E27FC236}">
                <a16:creationId xmlns:a16="http://schemas.microsoft.com/office/drawing/2014/main" id="{00000000-0008-0000-0800-000004000000}"/>
              </a:ext>
            </a:extLst>
          </p:cNvPr>
          <p:cNvGraphicFramePr>
            <a:graphicFrameLocks noChangeAspect="1"/>
          </p:cNvGraphicFramePr>
          <p:nvPr>
            <p:extLst>
              <p:ext uri="{D42A27DB-BD31-4B8C-83A1-F6EECF244321}">
                <p14:modId xmlns:p14="http://schemas.microsoft.com/office/powerpoint/2010/main" val="2508892995"/>
              </p:ext>
            </p:extLst>
          </p:nvPr>
        </p:nvGraphicFramePr>
        <p:xfrm>
          <a:off x="799704" y="1333626"/>
          <a:ext cx="11112531" cy="49488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327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C211533-2519-4199-B0A4-7D0F1C1E8850}" type="slidenum">
              <a:rPr lang="ja-JP" altLang="en-US" smtClean="0"/>
              <a:pPr/>
              <a:t>8</a:t>
            </a:fld>
            <a:endParaRPr lang="ja-JP" altLang="en-US" dirty="0"/>
          </a:p>
        </p:txBody>
      </p:sp>
      <p:sp>
        <p:nvSpPr>
          <p:cNvPr id="8" name="正方形/長方形 7"/>
          <p:cNvSpPr/>
          <p:nvPr/>
        </p:nvSpPr>
        <p:spPr>
          <a:xfrm>
            <a:off x="799705" y="1160282"/>
            <a:ext cx="10800000" cy="5760000"/>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marL="180000">
              <a:lnSpc>
                <a:spcPct val="150000"/>
              </a:lnSpc>
              <a:spcBef>
                <a:spcPts val="3600"/>
              </a:spcBef>
              <a:spcAft>
                <a:spcPts val="600"/>
              </a:spcAft>
            </a:pPr>
            <a:r>
              <a:rPr lang="ja-JP" altLang="ja-JP" sz="2000" dirty="0">
                <a:solidFill>
                  <a:schemeClr val="tx1"/>
                </a:solidFill>
                <a:latin typeface="MS UI Gothic" panose="020B0600070205080204" pitchFamily="50" charset="-128"/>
                <a:ea typeface="MS UI Gothic" panose="020B0600070205080204" pitchFamily="50" charset="-128"/>
              </a:rPr>
              <a:t>調査</a:t>
            </a:r>
            <a:r>
              <a:rPr lang="ja-JP" altLang="en-US" sz="2000" dirty="0">
                <a:solidFill>
                  <a:schemeClr val="tx1"/>
                </a:solidFill>
                <a:latin typeface="MS UI Gothic" panose="020B0600070205080204" pitchFamily="50" charset="-128"/>
                <a:ea typeface="MS UI Gothic" panose="020B0600070205080204" pitchFamily="50" charset="-128"/>
              </a:rPr>
              <a:t>項目</a:t>
            </a:r>
            <a:r>
              <a:rPr lang="ja-JP" altLang="ja-JP" sz="2000" dirty="0">
                <a:solidFill>
                  <a:schemeClr val="tx1"/>
                </a:solidFill>
                <a:latin typeface="MS UI Gothic" panose="020B0600070205080204" pitchFamily="50" charset="-128"/>
                <a:ea typeface="MS UI Gothic" panose="020B0600070205080204" pitchFamily="50" charset="-128"/>
              </a:rPr>
              <a:t>は</a:t>
            </a:r>
            <a:r>
              <a:rPr lang="ja-JP" altLang="en-US" sz="2000" dirty="0">
                <a:solidFill>
                  <a:schemeClr val="tx1"/>
                </a:solidFill>
                <a:latin typeface="MS UI Gothic" panose="020B0600070205080204" pitchFamily="50" charset="-128"/>
                <a:ea typeface="MS UI Gothic" panose="020B0600070205080204" pitchFamily="50" charset="-128"/>
              </a:rPr>
              <a:t>、企業活動の状況の他、以下の</a:t>
            </a:r>
            <a:r>
              <a:rPr lang="ja-JP" altLang="ja-JP" sz="2000" dirty="0">
                <a:solidFill>
                  <a:schemeClr val="tx1"/>
                </a:solidFill>
                <a:latin typeface="MS UI Gothic" panose="020B0600070205080204" pitchFamily="50" charset="-128"/>
                <a:ea typeface="MS UI Gothic" panose="020B0600070205080204" pitchFamily="50" charset="-128"/>
              </a:rPr>
              <a:t>組込み</a:t>
            </a:r>
            <a:r>
              <a:rPr lang="en-US" altLang="ja-JP" sz="2000" dirty="0">
                <a:solidFill>
                  <a:schemeClr val="tx1"/>
                </a:solidFill>
                <a:latin typeface="MS UI Gothic" panose="020B0600070205080204" pitchFamily="50" charset="-128"/>
                <a:ea typeface="MS UI Gothic" panose="020B0600070205080204" pitchFamily="50" charset="-128"/>
              </a:rPr>
              <a:t>/</a:t>
            </a:r>
            <a:r>
              <a:rPr lang="en-US" altLang="ja-JP" sz="2000" dirty="0" err="1">
                <a:solidFill>
                  <a:schemeClr val="tx1"/>
                </a:solidFill>
                <a:latin typeface="MS UI Gothic" panose="020B0600070205080204" pitchFamily="50" charset="-128"/>
                <a:ea typeface="MS UI Gothic" panose="020B0600070205080204" pitchFamily="50" charset="-128"/>
              </a:rPr>
              <a:t>IoT</a:t>
            </a:r>
            <a:r>
              <a:rPr lang="ja-JP" altLang="en-US" sz="2000" dirty="0">
                <a:solidFill>
                  <a:schemeClr val="tx1"/>
                </a:solidFill>
                <a:latin typeface="MS UI Gothic" panose="020B0600070205080204" pitchFamily="50" charset="-128"/>
                <a:ea typeface="MS UI Gothic" panose="020B0600070205080204" pitchFamily="50" charset="-128"/>
              </a:rPr>
              <a:t>産業の動向を把握するためのもの</a:t>
            </a:r>
            <a:r>
              <a:rPr lang="ja-JP" altLang="ja-JP" sz="2000" dirty="0">
                <a:solidFill>
                  <a:schemeClr val="tx1"/>
                </a:solidFill>
                <a:latin typeface="MS UI Gothic" panose="020B0600070205080204" pitchFamily="50" charset="-128"/>
                <a:ea typeface="MS UI Gothic" panose="020B0600070205080204" pitchFamily="50" charset="-128"/>
              </a:rPr>
              <a:t>とし</a:t>
            </a:r>
            <a:r>
              <a:rPr lang="ja-JP" altLang="en-US" sz="2000" dirty="0">
                <a:solidFill>
                  <a:schemeClr val="tx1"/>
                </a:solidFill>
                <a:latin typeface="MS UI Gothic" panose="020B0600070205080204" pitchFamily="50" charset="-128"/>
                <a:ea typeface="MS UI Gothic" panose="020B0600070205080204" pitchFamily="50" charset="-128"/>
              </a:rPr>
              <a:t>た</a:t>
            </a:r>
            <a:r>
              <a:rPr lang="ja-JP" altLang="ja-JP" sz="2000" dirty="0">
                <a:solidFill>
                  <a:schemeClr val="tx1"/>
                </a:solidFill>
                <a:latin typeface="MS UI Gothic" panose="020B0600070205080204" pitchFamily="50" charset="-128"/>
                <a:ea typeface="MS UI Gothic" panose="020B0600070205080204" pitchFamily="50" charset="-128"/>
              </a:rPr>
              <a:t>。</a:t>
            </a:r>
            <a:endParaRPr lang="ja-JP" altLang="en-US" sz="2400" dirty="0">
              <a:solidFill>
                <a:schemeClr val="tx1"/>
              </a:solidFill>
              <a:latin typeface="MS UI Gothic" panose="020B0600070205080204" pitchFamily="50" charset="-128"/>
              <a:ea typeface="MS UI Gothic" panose="020B0600070205080204" pitchFamily="50" charset="-128"/>
              <a:cs typeface="+mj-cs"/>
            </a:endParaRPr>
          </a:p>
        </p:txBody>
      </p:sp>
      <p:sp>
        <p:nvSpPr>
          <p:cNvPr id="5" name="タイトル 9"/>
          <p:cNvSpPr txBox="1">
            <a:spLocks/>
          </p:cNvSpPr>
          <p:nvPr/>
        </p:nvSpPr>
        <p:spPr>
          <a:xfrm>
            <a:off x="799705" y="427076"/>
            <a:ext cx="10800000" cy="607293"/>
          </a:xfrm>
          <a:prstGeom prst="rect">
            <a:avLst/>
          </a:prstGeom>
          <a:solidFill>
            <a:schemeClr val="accent1">
              <a:lumMod val="60000"/>
              <a:lumOff val="40000"/>
            </a:schemeClr>
          </a:solidFill>
          <a:ln>
            <a:solidFill>
              <a:schemeClr val="bg1">
                <a:lumMod val="65000"/>
              </a:schemeClr>
            </a:solidFill>
          </a:ln>
        </p:spPr>
        <p:txBody>
          <a:bodyPr vert="horz" lIns="96364" tIns="48182" rIns="96364" bIns="48182" rtlCol="0" anchor="ctr">
            <a:norm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ja-JP" altLang="en-US" sz="2400" dirty="0">
                <a:latin typeface="MS UI Gothic" panose="020B0600070205080204" pitchFamily="50" charset="-128"/>
                <a:ea typeface="MS UI Gothic" panose="020B0600070205080204" pitchFamily="50" charset="-128"/>
              </a:rPr>
              <a:t>　調査の概要　（</a:t>
            </a:r>
            <a:r>
              <a:rPr lang="en-US" altLang="ja-JP" sz="2400" dirty="0">
                <a:latin typeface="MS UI Gothic" panose="020B0600070205080204" pitchFamily="50" charset="-128"/>
                <a:ea typeface="MS UI Gothic" panose="020B0600070205080204" pitchFamily="50" charset="-128"/>
              </a:rPr>
              <a:t>3</a:t>
            </a:r>
            <a:r>
              <a:rPr lang="ja-JP" altLang="en-US" sz="2400" dirty="0">
                <a:latin typeface="MS UI Gothic" panose="020B0600070205080204" pitchFamily="50" charset="-128"/>
                <a:ea typeface="MS UI Gothic" panose="020B0600070205080204" pitchFamily="50" charset="-128"/>
              </a:rPr>
              <a:t>）調査項目</a:t>
            </a:r>
          </a:p>
        </p:txBody>
      </p:sp>
      <p:graphicFrame>
        <p:nvGraphicFramePr>
          <p:cNvPr id="3" name="表 2"/>
          <p:cNvGraphicFramePr>
            <a:graphicFrameLocks noGrp="1"/>
          </p:cNvGraphicFramePr>
          <p:nvPr>
            <p:extLst>
              <p:ext uri="{D42A27DB-BD31-4B8C-83A1-F6EECF244321}">
                <p14:modId xmlns:p14="http://schemas.microsoft.com/office/powerpoint/2010/main" val="3631084537"/>
              </p:ext>
            </p:extLst>
          </p:nvPr>
        </p:nvGraphicFramePr>
        <p:xfrm>
          <a:off x="1375769" y="1673919"/>
          <a:ext cx="9793088" cy="4978446"/>
        </p:xfrm>
        <a:graphic>
          <a:graphicData uri="http://schemas.openxmlformats.org/drawingml/2006/table">
            <a:tbl>
              <a:tblPr>
                <a:tableStyleId>{BDBED569-4797-4DF1-A0F4-6AAB3CD982D8}</a:tableStyleId>
              </a:tblPr>
              <a:tblGrid>
                <a:gridCol w="2817511">
                  <a:extLst>
                    <a:ext uri="{9D8B030D-6E8A-4147-A177-3AD203B41FA5}">
                      <a16:colId xmlns:a16="http://schemas.microsoft.com/office/drawing/2014/main" val="1010541849"/>
                    </a:ext>
                  </a:extLst>
                </a:gridCol>
                <a:gridCol w="670836">
                  <a:extLst>
                    <a:ext uri="{9D8B030D-6E8A-4147-A177-3AD203B41FA5}">
                      <a16:colId xmlns:a16="http://schemas.microsoft.com/office/drawing/2014/main" val="2137054216"/>
                    </a:ext>
                  </a:extLst>
                </a:gridCol>
                <a:gridCol w="6304741">
                  <a:extLst>
                    <a:ext uri="{9D8B030D-6E8A-4147-A177-3AD203B41FA5}">
                      <a16:colId xmlns:a16="http://schemas.microsoft.com/office/drawing/2014/main" val="2758032219"/>
                    </a:ext>
                  </a:extLst>
                </a:gridCol>
              </a:tblGrid>
              <a:tr h="185341">
                <a:tc>
                  <a:txBody>
                    <a:bodyPr/>
                    <a:lstStyle/>
                    <a:p>
                      <a:pPr algn="ctr" fontAlgn="ctr"/>
                      <a:r>
                        <a:rPr lang="ja-JP" altLang="en-US" sz="1100" u="none" strike="noStrike" dirty="0">
                          <a:effectLst/>
                        </a:rPr>
                        <a:t>カテゴリ</a:t>
                      </a:r>
                      <a:endParaRPr lang="ja-JP" altLang="en-US" sz="1100" b="1"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solidFill>
                      <a:schemeClr val="accent1">
                        <a:lumMod val="40000"/>
                        <a:lumOff val="60000"/>
                      </a:schemeClr>
                    </a:solidFill>
                  </a:tcPr>
                </a:tc>
                <a:tc>
                  <a:txBody>
                    <a:bodyPr/>
                    <a:lstStyle/>
                    <a:p>
                      <a:pPr algn="ctr" fontAlgn="ctr"/>
                      <a:r>
                        <a:rPr lang="ja-JP" altLang="en-US" sz="1100" u="none" strike="noStrike" dirty="0">
                          <a:effectLst/>
                        </a:rPr>
                        <a:t>設問番号</a:t>
                      </a:r>
                      <a:endParaRPr lang="ja-JP" altLang="en-US" sz="1100" b="1"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solidFill>
                      <a:schemeClr val="accent1">
                        <a:lumMod val="40000"/>
                        <a:lumOff val="60000"/>
                      </a:schemeClr>
                    </a:solidFill>
                  </a:tcPr>
                </a:tc>
                <a:tc>
                  <a:txBody>
                    <a:bodyPr/>
                    <a:lstStyle/>
                    <a:p>
                      <a:pPr algn="ctr" fontAlgn="ctr"/>
                      <a:r>
                        <a:rPr lang="ja-JP" altLang="en-US" sz="1100" u="none" strike="noStrike" dirty="0">
                          <a:effectLst/>
                        </a:rPr>
                        <a:t>設問</a:t>
                      </a:r>
                      <a:endParaRPr lang="ja-JP" altLang="en-US" sz="1100" b="1"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solidFill>
                      <a:schemeClr val="accent1">
                        <a:lumMod val="40000"/>
                        <a:lumOff val="60000"/>
                      </a:schemeClr>
                    </a:solidFill>
                  </a:tcPr>
                </a:tc>
                <a:extLst>
                  <a:ext uri="{0D108BD9-81ED-4DB2-BD59-A6C34878D82A}">
                    <a16:rowId xmlns:a16="http://schemas.microsoft.com/office/drawing/2014/main" val="1389856362"/>
                  </a:ext>
                </a:extLst>
              </a:tr>
              <a:tr h="191178">
                <a:tc rowSpan="4">
                  <a:txBody>
                    <a:bodyPr/>
                    <a:lstStyle/>
                    <a:p>
                      <a:pPr marL="72000" algn="l" fontAlgn="ctr">
                        <a:lnSpc>
                          <a:spcPts val="1200"/>
                        </a:lnSpc>
                      </a:pPr>
                      <a:r>
                        <a:rPr lang="en-US" altLang="ja-JP" sz="1100" u="none" strike="noStrike" dirty="0">
                          <a:effectLst/>
                        </a:rPr>
                        <a:t>1.</a:t>
                      </a:r>
                      <a:r>
                        <a:rPr lang="ja-JP" altLang="en-US" sz="1100" u="none" strike="noStrike" dirty="0">
                          <a:effectLst/>
                        </a:rPr>
                        <a:t>企業活動の状況</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tc>
                  <a:txBody>
                    <a:bodyPr/>
                    <a:lstStyle/>
                    <a:p>
                      <a:pPr marL="72000" algn="l" fontAlgn="ctr"/>
                      <a:r>
                        <a:rPr lang="en-US" sz="1100" u="none" strike="noStrike" dirty="0">
                          <a:effectLst/>
                        </a:rPr>
                        <a:t>Q1</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r>
                        <a:rPr lang="ja-JP" altLang="en-US" sz="1100" u="none" strike="noStrike" dirty="0">
                          <a:effectLst/>
                        </a:rPr>
                        <a:t>企業プロファイル（社名</a:t>
                      </a:r>
                      <a:r>
                        <a:rPr lang="en-US" altLang="ja-JP" sz="1100" u="none" strike="noStrike" dirty="0">
                          <a:effectLst/>
                        </a:rPr>
                        <a:t>/</a:t>
                      </a:r>
                      <a:r>
                        <a:rPr lang="ja-JP" altLang="en-US" sz="1100" u="none" strike="noStrike" dirty="0">
                          <a:effectLst/>
                        </a:rPr>
                        <a:t>事業部門名</a:t>
                      </a:r>
                      <a:r>
                        <a:rPr lang="en-US" altLang="ja-JP" sz="1100" u="none" strike="noStrike" dirty="0">
                          <a:effectLst/>
                        </a:rPr>
                        <a:t>/</a:t>
                      </a:r>
                      <a:r>
                        <a:rPr lang="ja-JP" altLang="en-US" sz="1100" u="none" strike="noStrike" dirty="0">
                          <a:effectLst/>
                        </a:rPr>
                        <a:t>所在地</a:t>
                      </a:r>
                      <a:r>
                        <a:rPr lang="en-US" altLang="ja-JP" sz="1100" u="none" strike="noStrike" dirty="0">
                          <a:effectLst/>
                        </a:rPr>
                        <a:t>/</a:t>
                      </a:r>
                      <a:r>
                        <a:rPr lang="ja-JP" altLang="en-US" sz="1100" u="none" strike="noStrike" dirty="0">
                          <a:effectLst/>
                        </a:rPr>
                        <a:t>設立年</a:t>
                      </a:r>
                      <a:r>
                        <a:rPr lang="en-US" altLang="ja-JP" sz="1100" u="none" strike="noStrike" dirty="0">
                          <a:effectLst/>
                        </a:rPr>
                        <a:t>/</a:t>
                      </a:r>
                      <a:r>
                        <a:rPr lang="ja-JP" altLang="en-US" sz="1100" u="none" strike="noStrike" dirty="0">
                          <a:effectLst/>
                        </a:rPr>
                        <a:t>電話番号・メールアドレス</a:t>
                      </a:r>
                      <a:r>
                        <a:rPr lang="en-US" altLang="ja-JP" sz="1100" u="none" strike="noStrike" dirty="0">
                          <a:effectLst/>
                        </a:rPr>
                        <a:t>/</a:t>
                      </a:r>
                      <a:r>
                        <a:rPr lang="ja-JP" altLang="en-US" sz="1100" u="none" strike="noStrike" dirty="0">
                          <a:effectLst/>
                        </a:rPr>
                        <a:t>回答者の立場）</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1773331002"/>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Q2</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zh-TW" altLang="en-US" sz="1100" u="none" strike="noStrike" dirty="0">
                          <a:effectLst/>
                        </a:rPr>
                        <a:t>事業規模（従業員数</a:t>
                      </a:r>
                      <a:r>
                        <a:rPr lang="en-US" altLang="zh-TW" sz="1100" u="none" strike="noStrike" dirty="0">
                          <a:effectLst/>
                        </a:rPr>
                        <a:t>/</a:t>
                      </a:r>
                      <a:r>
                        <a:rPr lang="zh-TW" altLang="en-US" sz="1100" u="none" strike="noStrike" dirty="0">
                          <a:effectLst/>
                        </a:rPr>
                        <a:t>売上高）</a:t>
                      </a:r>
                      <a:endParaRPr lang="zh-TW"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984588237"/>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Q3</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ja-JP" altLang="en-US" sz="1100" u="none" strike="noStrike" dirty="0">
                          <a:effectLst/>
                        </a:rPr>
                        <a:t>組込み</a:t>
                      </a:r>
                      <a:r>
                        <a:rPr lang="en-US" altLang="ja-JP" sz="1100" u="none" strike="noStrike" dirty="0">
                          <a:effectLst/>
                        </a:rPr>
                        <a:t>/</a:t>
                      </a:r>
                      <a:r>
                        <a:rPr lang="en-US" altLang="ja-JP" sz="1100" u="none" strike="noStrike" dirty="0" err="1">
                          <a:effectLst/>
                        </a:rPr>
                        <a:t>IoT</a:t>
                      </a:r>
                      <a:r>
                        <a:rPr lang="ja-JP" altLang="en-US" sz="1100" u="none" strike="noStrike" dirty="0">
                          <a:effectLst/>
                        </a:rPr>
                        <a:t>産業における主な位置づけ</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4042691992"/>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Q4</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ja-JP" altLang="en-US" sz="1100" u="none" strike="noStrike" dirty="0">
                          <a:effectLst/>
                        </a:rPr>
                        <a:t>主な事業分野</a:t>
                      </a:r>
                      <a:r>
                        <a:rPr lang="en-US" altLang="ja-JP" sz="1100" u="none" strike="noStrike" dirty="0">
                          <a:effectLst/>
                        </a:rPr>
                        <a:t>/</a:t>
                      </a:r>
                      <a:r>
                        <a:rPr lang="ja-JP" altLang="en-US" sz="1100" u="none" strike="noStrike" dirty="0">
                          <a:effectLst/>
                        </a:rPr>
                        <a:t>開発機器</a:t>
                      </a:r>
                      <a:r>
                        <a:rPr lang="en-US" altLang="ja-JP" sz="1100" u="none" strike="noStrike" dirty="0">
                          <a:effectLst/>
                        </a:rPr>
                        <a:t>/</a:t>
                      </a:r>
                      <a:r>
                        <a:rPr lang="ja-JP" altLang="en-US" sz="1100" u="none" strike="noStrike" dirty="0">
                          <a:effectLst/>
                        </a:rPr>
                        <a:t>提供製品・サービス</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371231601"/>
                  </a:ext>
                </a:extLst>
              </a:tr>
              <a:tr h="169282">
                <a:tc rowSpan="6">
                  <a:txBody>
                    <a:bodyPr/>
                    <a:lstStyle/>
                    <a:p>
                      <a:pPr marL="72000" algn="l" fontAlgn="ctr">
                        <a:lnSpc>
                          <a:spcPts val="1200"/>
                        </a:lnSpc>
                      </a:pPr>
                      <a:r>
                        <a:rPr lang="en-US" altLang="ja-JP" sz="1100" u="none" strike="noStrike" dirty="0">
                          <a:effectLst/>
                        </a:rPr>
                        <a:t>2.</a:t>
                      </a:r>
                      <a:r>
                        <a:rPr lang="ja-JP" altLang="en-US" sz="1100" u="none" strike="noStrike" dirty="0">
                          <a:effectLst/>
                        </a:rPr>
                        <a:t>事業環境の変化</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tc>
                  <a:txBody>
                    <a:bodyPr/>
                    <a:lstStyle/>
                    <a:p>
                      <a:pPr marL="72000" algn="l" fontAlgn="ctr">
                        <a:lnSpc>
                          <a:spcPts val="1200"/>
                        </a:lnSpc>
                      </a:pPr>
                      <a:r>
                        <a:rPr lang="en-US" sz="1100" u="none" strike="noStrike" dirty="0">
                          <a:effectLst/>
                        </a:rPr>
                        <a:t>Q5</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ja-JP" altLang="en-US" sz="1100" u="none" strike="noStrike" dirty="0">
                          <a:effectLst/>
                        </a:rPr>
                        <a:t>現在の事業における課題</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2276950133"/>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Q6</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ja-JP" altLang="en-US" sz="1100" u="none" strike="noStrike" dirty="0">
                          <a:effectLst/>
                        </a:rPr>
                        <a:t>競争優位性</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886191789"/>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Q7</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zh-TW" altLang="en-US" sz="1100" u="none" strike="noStrike" dirty="0">
                          <a:effectLst/>
                        </a:rPr>
                        <a:t>取引形態（現在</a:t>
                      </a:r>
                      <a:r>
                        <a:rPr lang="en-US" altLang="zh-TW" sz="1100" u="none" strike="noStrike" dirty="0">
                          <a:effectLst/>
                        </a:rPr>
                        <a:t>/5</a:t>
                      </a:r>
                      <a:r>
                        <a:rPr lang="zh-TW" altLang="en-US" sz="1100" u="none" strike="noStrike" dirty="0">
                          <a:effectLst/>
                        </a:rPr>
                        <a:t>年後）</a:t>
                      </a:r>
                      <a:endParaRPr lang="zh-TW"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4216756969"/>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Q8</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zh-TW" altLang="en-US" sz="1100" u="none" strike="noStrike" dirty="0">
                          <a:effectLst/>
                        </a:rPr>
                        <a:t>事業形態（現在</a:t>
                      </a:r>
                      <a:r>
                        <a:rPr lang="en-US" altLang="zh-TW" sz="1100" u="none" strike="noStrike" dirty="0">
                          <a:effectLst/>
                        </a:rPr>
                        <a:t>/5</a:t>
                      </a:r>
                      <a:r>
                        <a:rPr lang="zh-TW" altLang="en-US" sz="1100" u="none" strike="noStrike" dirty="0">
                          <a:effectLst/>
                        </a:rPr>
                        <a:t>年後）</a:t>
                      </a:r>
                      <a:endParaRPr lang="zh-TW"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4177053624"/>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Q9</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ja-JP" altLang="en-US" sz="1100" u="none" strike="noStrike" dirty="0">
                          <a:effectLst/>
                        </a:rPr>
                        <a:t>製品・サービスの提供先（現在</a:t>
                      </a:r>
                      <a:r>
                        <a:rPr lang="en-US" altLang="ja-JP" sz="1100" u="none" strike="noStrike" dirty="0">
                          <a:effectLst/>
                        </a:rPr>
                        <a:t>/5</a:t>
                      </a:r>
                      <a:r>
                        <a:rPr lang="ja-JP" altLang="en-US" sz="1100" u="none" strike="noStrike" dirty="0">
                          <a:effectLst/>
                        </a:rPr>
                        <a:t>年後）</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157531898"/>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Q10</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ja-JP" altLang="en-US" sz="1100" u="none" strike="noStrike" dirty="0">
                          <a:effectLst/>
                        </a:rPr>
                        <a:t>製品・サービスの拠点（現在</a:t>
                      </a:r>
                      <a:r>
                        <a:rPr lang="en-US" altLang="ja-JP" sz="1100" u="none" strike="noStrike" dirty="0">
                          <a:effectLst/>
                        </a:rPr>
                        <a:t>/5</a:t>
                      </a:r>
                      <a:r>
                        <a:rPr lang="ja-JP" altLang="en-US" sz="1100" u="none" strike="noStrike" dirty="0">
                          <a:effectLst/>
                        </a:rPr>
                        <a:t>年後）</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1935793298"/>
                  </a:ext>
                </a:extLst>
              </a:tr>
              <a:tr h="169282">
                <a:tc rowSpan="7">
                  <a:txBody>
                    <a:bodyPr/>
                    <a:lstStyle/>
                    <a:p>
                      <a:pPr marL="72000" algn="l" fontAlgn="ctr">
                        <a:lnSpc>
                          <a:spcPts val="1200"/>
                        </a:lnSpc>
                      </a:pPr>
                      <a:r>
                        <a:rPr lang="en-US" altLang="ja-JP" sz="1100" u="none" strike="noStrike" dirty="0">
                          <a:effectLst/>
                        </a:rPr>
                        <a:t>3.DX</a:t>
                      </a:r>
                      <a:r>
                        <a:rPr lang="ja-JP" altLang="en-US" sz="1100" u="none" strike="noStrike" dirty="0">
                          <a:effectLst/>
                        </a:rPr>
                        <a:t>に関する取り組み</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tc>
                  <a:txBody>
                    <a:bodyPr/>
                    <a:lstStyle/>
                    <a:p>
                      <a:pPr marL="72000" algn="l" fontAlgn="ctr">
                        <a:lnSpc>
                          <a:spcPts val="1200"/>
                        </a:lnSpc>
                      </a:pPr>
                      <a:r>
                        <a:rPr lang="en-US" sz="1100" u="none" strike="noStrike" dirty="0">
                          <a:effectLst/>
                        </a:rPr>
                        <a:t>Q11</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en-US" altLang="ja-JP" sz="1100" u="none" strike="noStrike" dirty="0">
                          <a:effectLst/>
                        </a:rPr>
                        <a:t>DX</a:t>
                      </a:r>
                      <a:r>
                        <a:rPr lang="ja-JP" altLang="en-US" sz="1100" u="none" strike="noStrike" dirty="0">
                          <a:effectLst/>
                        </a:rPr>
                        <a:t>の動きによる事業への影響等（事業への影響</a:t>
                      </a:r>
                      <a:r>
                        <a:rPr lang="en-US" altLang="ja-JP" sz="1100" u="none" strike="noStrike" dirty="0">
                          <a:effectLst/>
                        </a:rPr>
                        <a:t>/DX</a:t>
                      </a:r>
                      <a:r>
                        <a:rPr lang="ja-JP" altLang="en-US" sz="1100" u="none" strike="noStrike" dirty="0">
                          <a:effectLst/>
                        </a:rPr>
                        <a:t>の必要性</a:t>
                      </a:r>
                      <a:r>
                        <a:rPr lang="en-US" altLang="ja-JP" sz="1100" u="none" strike="noStrike" dirty="0">
                          <a:effectLst/>
                        </a:rPr>
                        <a:t>/DX</a:t>
                      </a:r>
                      <a:r>
                        <a:rPr lang="ja-JP" altLang="en-US" sz="1100" u="none" strike="noStrike" dirty="0">
                          <a:effectLst/>
                        </a:rPr>
                        <a:t>の取り組み状況）</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1447946734"/>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Q12</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en-US" altLang="ja-JP" sz="1100" u="none" strike="noStrike" dirty="0">
                          <a:effectLst/>
                        </a:rPr>
                        <a:t>DX</a:t>
                      </a:r>
                      <a:r>
                        <a:rPr lang="ja-JP" altLang="en-US" sz="1100" u="none" strike="noStrike" dirty="0">
                          <a:effectLst/>
                        </a:rPr>
                        <a:t>について設定した目標</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2972249674"/>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Q13</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en-US" altLang="ja-JP" sz="1100" u="none" strike="noStrike" dirty="0">
                          <a:effectLst/>
                        </a:rPr>
                        <a:t>DX</a:t>
                      </a:r>
                      <a:r>
                        <a:rPr lang="ja-JP" altLang="en-US" sz="1100" u="none" strike="noStrike" dirty="0">
                          <a:effectLst/>
                        </a:rPr>
                        <a:t>について実際に取り組んだこと</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2692445750"/>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Q14</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ja-JP" altLang="en-US" sz="1100" u="none" strike="noStrike" dirty="0">
                          <a:effectLst/>
                        </a:rPr>
                        <a:t>デジタル産業を構成する企業類型の各類型ごとの当てはまりの度合い（現在</a:t>
                      </a:r>
                      <a:r>
                        <a:rPr lang="en-US" altLang="ja-JP" sz="1100" u="none" strike="noStrike" dirty="0">
                          <a:effectLst/>
                        </a:rPr>
                        <a:t>/5</a:t>
                      </a:r>
                      <a:r>
                        <a:rPr lang="ja-JP" altLang="en-US" sz="1100" u="none" strike="noStrike" dirty="0">
                          <a:effectLst/>
                        </a:rPr>
                        <a:t>年後）</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3107744150"/>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Q15</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en-US" sz="1100" u="none" strike="noStrike" dirty="0">
                          <a:effectLst/>
                        </a:rPr>
                        <a:t>DX</a:t>
                      </a:r>
                      <a:r>
                        <a:rPr lang="ja-JP" altLang="en-US" sz="1100" u="none" strike="noStrike" dirty="0">
                          <a:effectLst/>
                        </a:rPr>
                        <a:t>の進め方</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387299440"/>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Q16</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en-US" altLang="ja-JP" sz="1100" u="none" strike="noStrike" dirty="0">
                          <a:effectLst/>
                        </a:rPr>
                        <a:t>DX</a:t>
                      </a:r>
                      <a:r>
                        <a:rPr lang="ja-JP" altLang="en-US" sz="1100" u="none" strike="noStrike" dirty="0">
                          <a:effectLst/>
                        </a:rPr>
                        <a:t>の行動指針</a:t>
                      </a:r>
                      <a:r>
                        <a:rPr lang="en-US" altLang="ja-JP" sz="1100" u="none" strike="noStrike" dirty="0">
                          <a:effectLst/>
                        </a:rPr>
                        <a:t>/</a:t>
                      </a:r>
                      <a:r>
                        <a:rPr lang="ja-JP" altLang="en-US" sz="1100" u="none" strike="noStrike" dirty="0">
                          <a:effectLst/>
                        </a:rPr>
                        <a:t>行動指針の内容</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2399155455"/>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Q17</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en-US" sz="1100" u="none" strike="noStrike" dirty="0">
                          <a:effectLst/>
                        </a:rPr>
                        <a:t>DX</a:t>
                      </a:r>
                      <a:r>
                        <a:rPr lang="ja-JP" altLang="en-US" sz="1100" u="none" strike="noStrike" dirty="0">
                          <a:effectLst/>
                        </a:rPr>
                        <a:t>の効果</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3633472113"/>
                  </a:ext>
                </a:extLst>
              </a:tr>
              <a:tr h="169282">
                <a:tc rowSpan="5">
                  <a:txBody>
                    <a:bodyPr/>
                    <a:lstStyle/>
                    <a:p>
                      <a:pPr marL="72000" algn="l" fontAlgn="ctr">
                        <a:lnSpc>
                          <a:spcPts val="1200"/>
                        </a:lnSpc>
                      </a:pPr>
                      <a:r>
                        <a:rPr lang="en-US" altLang="ja-JP" sz="1100" u="none" strike="noStrike" dirty="0">
                          <a:effectLst/>
                        </a:rPr>
                        <a:t>4.</a:t>
                      </a:r>
                      <a:r>
                        <a:rPr lang="ja-JP" altLang="en-US" sz="1100" u="none" strike="noStrike" dirty="0">
                          <a:effectLst/>
                        </a:rPr>
                        <a:t>技術に関する取り組み</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tc>
                  <a:txBody>
                    <a:bodyPr/>
                    <a:lstStyle/>
                    <a:p>
                      <a:pPr marL="72000" algn="l" fontAlgn="ctr">
                        <a:lnSpc>
                          <a:spcPts val="1200"/>
                        </a:lnSpc>
                      </a:pPr>
                      <a:r>
                        <a:rPr lang="en-US" sz="1100" u="none" strike="noStrike" dirty="0">
                          <a:effectLst/>
                        </a:rPr>
                        <a:t>Q18</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ja-JP" altLang="en-US" sz="1100" u="none" strike="noStrike" dirty="0">
                          <a:effectLst/>
                        </a:rPr>
                        <a:t>製品・サービスに関わる要件の変化</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1079998137"/>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Q19</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ja-JP" altLang="en-US" sz="1100" u="none" strike="noStrike" dirty="0">
                          <a:effectLst/>
                        </a:rPr>
                        <a:t>製品・サービスに関わる要件の変化への対応</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3913803998"/>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Q20</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ja-JP" altLang="en-US" sz="1100" u="none" strike="noStrike" dirty="0">
                          <a:effectLst/>
                        </a:rPr>
                        <a:t>開発スタイル（開発手法）ごとの実施の状況（現在</a:t>
                      </a:r>
                      <a:r>
                        <a:rPr lang="en-US" altLang="ja-JP" sz="1100" u="none" strike="noStrike" dirty="0">
                          <a:effectLst/>
                        </a:rPr>
                        <a:t>/5</a:t>
                      </a:r>
                      <a:r>
                        <a:rPr lang="ja-JP" altLang="en-US" sz="1100" u="none" strike="noStrike" dirty="0">
                          <a:effectLst/>
                        </a:rPr>
                        <a:t>年後）</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1278119874"/>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Q21</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ja-JP" altLang="en-US" sz="1100" u="none" strike="noStrike" dirty="0">
                          <a:effectLst/>
                        </a:rPr>
                        <a:t>事業を推進するための技術（現在必要な技術</a:t>
                      </a:r>
                      <a:r>
                        <a:rPr lang="en-US" altLang="ja-JP" sz="1100" u="none" strike="noStrike" dirty="0">
                          <a:effectLst/>
                        </a:rPr>
                        <a:t>/</a:t>
                      </a:r>
                      <a:r>
                        <a:rPr lang="ja-JP" altLang="en-US" sz="1100" u="none" strike="noStrike" dirty="0">
                          <a:effectLst/>
                        </a:rPr>
                        <a:t>強みとしている技術</a:t>
                      </a:r>
                      <a:r>
                        <a:rPr lang="en-US" altLang="ja-JP" sz="1100" u="none" strike="noStrike" dirty="0">
                          <a:effectLst/>
                        </a:rPr>
                        <a:t>/</a:t>
                      </a:r>
                      <a:r>
                        <a:rPr lang="ja-JP" altLang="en-US" sz="1100" u="none" strike="noStrike" dirty="0">
                          <a:effectLst/>
                        </a:rPr>
                        <a:t>将来獲得したい技術）</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203143957"/>
                  </a:ext>
                </a:extLst>
              </a:tr>
              <a:tr h="335842">
                <a:tc vMerge="1">
                  <a:txBody>
                    <a:bodyPr/>
                    <a:lstStyle/>
                    <a:p>
                      <a:endParaRPr kumimoji="1" lang="ja-JP" altLang="en-US"/>
                    </a:p>
                  </a:txBody>
                  <a:tcPr/>
                </a:tc>
                <a:tc>
                  <a:txBody>
                    <a:bodyPr/>
                    <a:lstStyle/>
                    <a:p>
                      <a:pPr marL="72000" algn="l" fontAlgn="ctr">
                        <a:lnSpc>
                          <a:spcPts val="1200"/>
                        </a:lnSpc>
                      </a:pPr>
                      <a:r>
                        <a:rPr lang="en-US" sz="1100" u="none" strike="noStrike" dirty="0">
                          <a:effectLst/>
                        </a:rPr>
                        <a:t>Q22</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ja-JP" altLang="en-US" sz="1100" u="none" strike="noStrike" dirty="0">
                          <a:effectLst/>
                        </a:rPr>
                        <a:t>事業を推進するための製品・サービスに関わるハードウェア</a:t>
                      </a:r>
                      <a:br>
                        <a:rPr lang="ja-JP" altLang="en-US" sz="1100" u="none" strike="noStrike" dirty="0">
                          <a:effectLst/>
                        </a:rPr>
                      </a:br>
                      <a:r>
                        <a:rPr lang="ja-JP" altLang="en-US" sz="1100" u="none" strike="noStrike" dirty="0">
                          <a:effectLst/>
                        </a:rPr>
                        <a:t>（現在必要なハードウェア</a:t>
                      </a:r>
                      <a:r>
                        <a:rPr lang="en-US" altLang="ja-JP" sz="1100" u="none" strike="noStrike" dirty="0">
                          <a:effectLst/>
                        </a:rPr>
                        <a:t>/</a:t>
                      </a:r>
                      <a:r>
                        <a:rPr lang="ja-JP" altLang="en-US" sz="1100" u="none" strike="noStrike" dirty="0">
                          <a:effectLst/>
                        </a:rPr>
                        <a:t>強みとしているハードウェア</a:t>
                      </a:r>
                      <a:r>
                        <a:rPr lang="en-US" altLang="ja-JP" sz="1100" u="none" strike="noStrike" dirty="0">
                          <a:effectLst/>
                        </a:rPr>
                        <a:t>/</a:t>
                      </a:r>
                      <a:r>
                        <a:rPr lang="ja-JP" altLang="en-US" sz="1100" u="none" strike="noStrike" dirty="0">
                          <a:effectLst/>
                        </a:rPr>
                        <a:t>将来、強化・採用したいハードウェア）</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1776903525"/>
                  </a:ext>
                </a:extLst>
              </a:tr>
              <a:tr h="169282">
                <a:tc rowSpan="3">
                  <a:txBody>
                    <a:bodyPr/>
                    <a:lstStyle/>
                    <a:p>
                      <a:pPr marL="72000" algn="l" fontAlgn="ctr">
                        <a:lnSpc>
                          <a:spcPts val="1200"/>
                        </a:lnSpc>
                      </a:pPr>
                      <a:r>
                        <a:rPr lang="en-US" altLang="ja-JP" sz="1100" u="none" strike="noStrike" dirty="0">
                          <a:effectLst/>
                        </a:rPr>
                        <a:t>5.</a:t>
                      </a:r>
                      <a:r>
                        <a:rPr lang="ja-JP" altLang="en-US" sz="1100" u="none" strike="noStrike" dirty="0">
                          <a:effectLst/>
                        </a:rPr>
                        <a:t>人材に関する取り組み</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tc>
                  <a:txBody>
                    <a:bodyPr/>
                    <a:lstStyle/>
                    <a:p>
                      <a:pPr marL="72000" algn="l" fontAlgn="ctr">
                        <a:lnSpc>
                          <a:spcPts val="1200"/>
                        </a:lnSpc>
                      </a:pPr>
                      <a:r>
                        <a:rPr lang="en-US" sz="1100" u="none" strike="noStrike" dirty="0">
                          <a:effectLst/>
                        </a:rPr>
                        <a:t>Q23</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ja-JP" altLang="en-US" sz="1100" u="none" strike="noStrike" dirty="0">
                          <a:effectLst/>
                        </a:rPr>
                        <a:t>重要と位置付けている人材の確保・強化度</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915848964"/>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Q24</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ja-JP" altLang="en-US" sz="1100" u="none" strike="noStrike" dirty="0">
                          <a:effectLst/>
                        </a:rPr>
                        <a:t>人材の確保・強化のために取り組んだこと</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401795775"/>
                  </a:ext>
                </a:extLst>
              </a:tr>
              <a:tr h="169282">
                <a:tc vMerge="1">
                  <a:txBody>
                    <a:bodyPr/>
                    <a:lstStyle/>
                    <a:p>
                      <a:endParaRPr kumimoji="1" lang="ja-JP" altLang="en-US"/>
                    </a:p>
                  </a:txBody>
                  <a:tcPr/>
                </a:tc>
                <a:tc>
                  <a:txBody>
                    <a:bodyPr/>
                    <a:lstStyle/>
                    <a:p>
                      <a:pPr marL="72000" algn="l" fontAlgn="ctr">
                        <a:lnSpc>
                          <a:spcPts val="1200"/>
                        </a:lnSpc>
                      </a:pPr>
                      <a:r>
                        <a:rPr lang="en-US" sz="1100" u="none" strike="noStrike" dirty="0">
                          <a:effectLst/>
                        </a:rPr>
                        <a:t>Q25</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ja-JP" altLang="en-US" sz="1100" u="none" strike="noStrike" dirty="0">
                          <a:effectLst/>
                        </a:rPr>
                        <a:t>人材の確保・強化のために取り組みで課題と感じたこと</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3022380283"/>
                  </a:ext>
                </a:extLst>
              </a:tr>
              <a:tr h="169282">
                <a:tc>
                  <a:txBody>
                    <a:bodyPr/>
                    <a:lstStyle/>
                    <a:p>
                      <a:pPr marL="72000" algn="l" fontAlgn="ctr">
                        <a:lnSpc>
                          <a:spcPts val="1200"/>
                        </a:lnSpc>
                      </a:pPr>
                      <a:r>
                        <a:rPr lang="en-US" altLang="ja-JP" sz="1100" u="none" strike="noStrike" dirty="0">
                          <a:effectLst/>
                        </a:rPr>
                        <a:t>6.</a:t>
                      </a:r>
                      <a:r>
                        <a:rPr lang="ja-JP" altLang="en-US" sz="1100" u="none" strike="noStrike" dirty="0">
                          <a:effectLst/>
                        </a:rPr>
                        <a:t>調査への要望他</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tc>
                  <a:txBody>
                    <a:bodyPr/>
                    <a:lstStyle/>
                    <a:p>
                      <a:pPr marL="72000" algn="l" fontAlgn="ctr">
                        <a:lnSpc>
                          <a:spcPts val="1200"/>
                        </a:lnSpc>
                      </a:pPr>
                      <a:r>
                        <a:rPr lang="en-US" sz="1100" u="none" strike="noStrike" dirty="0">
                          <a:effectLst/>
                        </a:rPr>
                        <a:t>Q26</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ja-JP" altLang="en-US" sz="1100" u="none" strike="noStrike" dirty="0">
                          <a:effectLst/>
                        </a:rPr>
                        <a:t>今後本調査に加えるべき項目</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1833627052"/>
                  </a:ext>
                </a:extLst>
              </a:tr>
              <a:tr h="203317">
                <a:tc>
                  <a:txBody>
                    <a:bodyPr/>
                    <a:lstStyle/>
                    <a:p>
                      <a:pPr marL="72000" algn="l" fontAlgn="ctr">
                        <a:lnSpc>
                          <a:spcPts val="1200"/>
                        </a:lnSpc>
                      </a:pPr>
                      <a:r>
                        <a:rPr lang="en-US" altLang="ja-JP" sz="1100" u="none" strike="noStrike" dirty="0">
                          <a:effectLst/>
                        </a:rPr>
                        <a:t>7.</a:t>
                      </a:r>
                      <a:r>
                        <a:rPr lang="ja-JP" altLang="en-US" sz="1100" u="none" strike="noStrike" dirty="0">
                          <a:effectLst/>
                        </a:rPr>
                        <a:t>ヒアリング調査についてのご協力のお願い</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tc>
                  <a:txBody>
                    <a:bodyPr/>
                    <a:lstStyle/>
                    <a:p>
                      <a:pPr marL="72000" algn="l" fontAlgn="ctr">
                        <a:lnSpc>
                          <a:spcPts val="1200"/>
                        </a:lnSpc>
                      </a:pPr>
                      <a:r>
                        <a:rPr lang="en-US" sz="1100" u="none" strike="noStrike" dirty="0">
                          <a:effectLst/>
                        </a:rPr>
                        <a:t>Q27</a:t>
                      </a:r>
                      <a:endParaRPr 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44814" marR="2988" marT="2988" marB="0" anchor="ctr"/>
                </a:tc>
                <a:tc>
                  <a:txBody>
                    <a:bodyPr/>
                    <a:lstStyle/>
                    <a:p>
                      <a:pPr marL="72000" algn="l" fontAlgn="ctr">
                        <a:lnSpc>
                          <a:spcPts val="1200"/>
                        </a:lnSpc>
                      </a:pPr>
                      <a:r>
                        <a:rPr lang="ja-JP" altLang="en-US" sz="1100" u="none" strike="noStrike" dirty="0">
                          <a:effectLst/>
                        </a:rPr>
                        <a:t>ヒアリング調査への協力可否</a:t>
                      </a:r>
                      <a:endParaRPr lang="ja-JP" altLang="en-US" sz="1100" b="0" i="0" u="none" strike="noStrike" dirty="0">
                        <a:solidFill>
                          <a:srgbClr val="000000"/>
                        </a:solidFill>
                        <a:effectLst/>
                        <a:latin typeface="MS UI Gothic" panose="020B0600070205080204" pitchFamily="50" charset="-128"/>
                        <a:ea typeface="MS UI Gothic" panose="020B0600070205080204" pitchFamily="50" charset="-128"/>
                      </a:endParaRPr>
                    </a:p>
                  </a:txBody>
                  <a:tcPr marL="2988" marR="2988" marT="2988" marB="0" anchor="ctr"/>
                </a:tc>
                <a:extLst>
                  <a:ext uri="{0D108BD9-81ED-4DB2-BD59-A6C34878D82A}">
                    <a16:rowId xmlns:a16="http://schemas.microsoft.com/office/drawing/2014/main" val="1737668979"/>
                  </a:ext>
                </a:extLst>
              </a:tr>
            </a:tbl>
          </a:graphicData>
        </a:graphic>
      </p:graphicFrame>
    </p:spTree>
    <p:extLst>
      <p:ext uri="{BB962C8B-B14F-4D97-AF65-F5344CB8AC3E}">
        <p14:creationId xmlns:p14="http://schemas.microsoft.com/office/powerpoint/2010/main" val="34549203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 DX</a:t>
            </a:r>
            <a:r>
              <a:rPr lang="ja-JP" altLang="en-US" sz="2000" b="1" dirty="0">
                <a:latin typeface="MS UI Gothic" panose="020B0600070205080204" pitchFamily="50" charset="-128"/>
                <a:ea typeface="MS UI Gothic" panose="020B0600070205080204" pitchFamily="50" charset="-128"/>
              </a:rPr>
              <a:t>の動きによる事業への影響等 </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事業への影響</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取り組み</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（経年変化）</a:t>
            </a:r>
            <a:r>
              <a:rPr lang="en-US" altLang="ja-JP" sz="2000" b="1" dirty="0">
                <a:latin typeface="MS UI Gothic" panose="020B0600070205080204" pitchFamily="50" charset="-128"/>
                <a:ea typeface="MS UI Gothic" panose="020B0600070205080204" pitchFamily="50" charset="-128"/>
              </a:rPr>
              <a:t> </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p>
        </p:txBody>
      </p:sp>
      <p:graphicFrame>
        <p:nvGraphicFramePr>
          <p:cNvPr id="3" name="グラフ 2">
            <a:extLst>
              <a:ext uri="{FF2B5EF4-FFF2-40B4-BE49-F238E27FC236}">
                <a16:creationId xmlns:a16="http://schemas.microsoft.com/office/drawing/2014/main" id="{DD8E6A64-DC9B-4F59-A117-5EFAC5732814}"/>
              </a:ext>
            </a:extLst>
          </p:cNvPr>
          <p:cNvGraphicFramePr/>
          <p:nvPr>
            <p:extLst>
              <p:ext uri="{D42A27DB-BD31-4B8C-83A1-F6EECF244321}">
                <p14:modId xmlns:p14="http://schemas.microsoft.com/office/powerpoint/2010/main" val="2103305139"/>
              </p:ext>
            </p:extLst>
          </p:nvPr>
        </p:nvGraphicFramePr>
        <p:xfrm>
          <a:off x="799704" y="1524848"/>
          <a:ext cx="11112532" cy="24277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402EF7DB-C4C1-4EF2-9180-D5F69410BC0B}"/>
              </a:ext>
            </a:extLst>
          </p:cNvPr>
          <p:cNvGraphicFramePr/>
          <p:nvPr>
            <p:extLst>
              <p:ext uri="{D42A27DB-BD31-4B8C-83A1-F6EECF244321}">
                <p14:modId xmlns:p14="http://schemas.microsoft.com/office/powerpoint/2010/main" val="3640097947"/>
              </p:ext>
            </p:extLst>
          </p:nvPr>
        </p:nvGraphicFramePr>
        <p:xfrm>
          <a:off x="799704" y="4266207"/>
          <a:ext cx="11112532" cy="2727625"/>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a:extLst>
              <a:ext uri="{FF2B5EF4-FFF2-40B4-BE49-F238E27FC236}">
                <a16:creationId xmlns:a16="http://schemas.microsoft.com/office/drawing/2014/main" id="{8ECA8D20-528A-2621-AD8F-71009582E22F}"/>
              </a:ext>
            </a:extLst>
          </p:cNvPr>
          <p:cNvSpPr txBox="1"/>
          <p:nvPr/>
        </p:nvSpPr>
        <p:spPr>
          <a:xfrm>
            <a:off x="649356" y="4098212"/>
            <a:ext cx="6559060" cy="335989"/>
          </a:xfrm>
          <a:prstGeom prst="rect">
            <a:avLst/>
          </a:prstGeom>
          <a:noFill/>
        </p:spPr>
        <p:txBody>
          <a:bodyPr wrap="square">
            <a:spAutoFit/>
          </a:bodyPr>
          <a:lstStyle/>
          <a:p>
            <a:pPr indent="114300">
              <a:lnSpc>
                <a:spcPts val="1920"/>
              </a:lnSpc>
              <a:spcBef>
                <a:spcPts val="900"/>
              </a:spcBef>
              <a:spcAft>
                <a:spcPts val="900"/>
              </a:spcAft>
            </a:pPr>
            <a:r>
              <a:rPr lang="en-US" altLang="ja-JP" sz="1600" b="1" kern="0" dirty="0">
                <a:effectLst/>
                <a:latin typeface="Meiryo UI" panose="020B0604030504040204" pitchFamily="50" charset="-128"/>
                <a:ea typeface="ＭＳ 明朝" panose="02020609040205080304" pitchFamily="17" charset="-128"/>
                <a:cs typeface="ＭＳ Ｐゴシック" panose="020B0600070205080204" pitchFamily="50" charset="-128"/>
              </a:rPr>
              <a:t>DX</a:t>
            </a:r>
            <a:r>
              <a:rPr lang="ja-JP" altLang="ja-JP" sz="1600" b="1" kern="0" dirty="0">
                <a:effectLst/>
                <a:latin typeface="Century" panose="02040604050505020304" pitchFamily="18" charset="0"/>
                <a:ea typeface="Meiryo UI" panose="020B0604030504040204" pitchFamily="50" charset="-128"/>
                <a:cs typeface="ＭＳ Ｐゴシック" panose="020B0600070205080204" pitchFamily="50" charset="-128"/>
              </a:rPr>
              <a:t>の動きによる事業への影響等 【</a:t>
            </a:r>
            <a:r>
              <a:rPr lang="en-US" altLang="ja-JP" sz="1600" b="1" kern="0" dirty="0">
                <a:effectLst/>
                <a:latin typeface="+mj-ea"/>
                <a:ea typeface="+mj-ea"/>
                <a:cs typeface="ＭＳ Ｐゴシック" panose="020B0600070205080204" pitchFamily="50" charset="-128"/>
              </a:rPr>
              <a:t>DX</a:t>
            </a:r>
            <a:r>
              <a:rPr lang="ja-JP" altLang="ja-JP" sz="1600" b="1" kern="0" dirty="0">
                <a:effectLst/>
                <a:latin typeface="Century" panose="02040604050505020304" pitchFamily="18" charset="0"/>
                <a:ea typeface="Meiryo UI" panose="020B0604030504040204" pitchFamily="50" charset="-128"/>
                <a:cs typeface="ＭＳ Ｐゴシック" panose="020B0600070205080204" pitchFamily="50" charset="-128"/>
              </a:rPr>
              <a:t>の取り組み状況】 （経年変化）</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85035F6E-1460-78A9-67D5-84ED41040465}"/>
              </a:ext>
            </a:extLst>
          </p:cNvPr>
          <p:cNvSpPr txBox="1"/>
          <p:nvPr/>
        </p:nvSpPr>
        <p:spPr>
          <a:xfrm>
            <a:off x="649356" y="1380119"/>
            <a:ext cx="6559060" cy="335989"/>
          </a:xfrm>
          <a:prstGeom prst="rect">
            <a:avLst/>
          </a:prstGeom>
          <a:noFill/>
        </p:spPr>
        <p:txBody>
          <a:bodyPr wrap="square">
            <a:spAutoFit/>
          </a:bodyPr>
          <a:lstStyle/>
          <a:p>
            <a:pPr indent="114300">
              <a:lnSpc>
                <a:spcPts val="1920"/>
              </a:lnSpc>
              <a:spcBef>
                <a:spcPts val="900"/>
              </a:spcBef>
              <a:spcAft>
                <a:spcPts val="900"/>
              </a:spcAft>
            </a:pPr>
            <a:r>
              <a:rPr lang="en-US" altLang="ja-JP" sz="1600" b="1" kern="0" dirty="0">
                <a:effectLst/>
                <a:latin typeface="Meiryo UI" panose="020B0604030504040204" pitchFamily="50" charset="-128"/>
                <a:ea typeface="ＭＳ 明朝" panose="02020609040205080304" pitchFamily="17" charset="-128"/>
                <a:cs typeface="ＭＳ Ｐゴシック" panose="020B0600070205080204" pitchFamily="50" charset="-128"/>
              </a:rPr>
              <a:t>DX</a:t>
            </a:r>
            <a:r>
              <a:rPr lang="ja-JP" altLang="ja-JP" sz="1600" b="1" kern="0" dirty="0">
                <a:effectLst/>
                <a:latin typeface="Century" panose="02040604050505020304" pitchFamily="18" charset="0"/>
                <a:ea typeface="Meiryo UI" panose="020B0604030504040204" pitchFamily="50" charset="-128"/>
                <a:cs typeface="ＭＳ Ｐゴシック" panose="020B0600070205080204" pitchFamily="50" charset="-128"/>
              </a:rPr>
              <a:t>の動きによる事業への影響等 【事業への影響】 （経年変化）</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1805296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Q12. DX</a:t>
            </a:r>
            <a:r>
              <a:rPr lang="ja-JP" altLang="en-US" sz="2000" b="1" dirty="0">
                <a:latin typeface="MS UI Gothic" panose="020B0600070205080204" pitchFamily="50" charset="-128"/>
                <a:ea typeface="MS UI Gothic" panose="020B0600070205080204" pitchFamily="50" charset="-128"/>
              </a:rPr>
              <a:t>について設定した目標</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sp>
        <p:nvSpPr>
          <p:cNvPr id="7" name="テキスト ボックス 6"/>
          <p:cNvSpPr txBox="1"/>
          <p:nvPr/>
        </p:nvSpPr>
        <p:spPr>
          <a:xfrm>
            <a:off x="4904160" y="1284097"/>
            <a:ext cx="3895385" cy="317815"/>
          </a:xfrm>
          <a:prstGeom prst="rect">
            <a:avLst/>
          </a:prstGeom>
          <a:noFill/>
        </p:spPr>
        <p:txBody>
          <a:bodyPr wrap="square" rtlCol="0">
            <a:spAutoFit/>
          </a:bodyPr>
          <a:lstStyle/>
          <a:p>
            <a:pPr marL="180000"/>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について設定した目標 （</a:t>
            </a:r>
            <a:r>
              <a:rPr lang="en-US" altLang="ja-JP" sz="1400" b="1" dirty="0">
                <a:latin typeface="MS UI Gothic" panose="020B0600070205080204" pitchFamily="50" charset="-128"/>
                <a:ea typeface="MS UI Gothic" panose="020B0600070205080204" pitchFamily="50" charset="-128"/>
              </a:rPr>
              <a:t>N=849</a:t>
            </a:r>
            <a:r>
              <a:rPr lang="ja-JP" altLang="en-US" sz="1400" b="1" dirty="0">
                <a:latin typeface="MS UI Gothic" panose="020B0600070205080204" pitchFamily="50" charset="-128"/>
                <a:ea typeface="MS UI Gothic" panose="020B0600070205080204" pitchFamily="50" charset="-128"/>
              </a:rPr>
              <a:t>）</a:t>
            </a:r>
          </a:p>
        </p:txBody>
      </p:sp>
      <p:graphicFrame>
        <p:nvGraphicFramePr>
          <p:cNvPr id="6" name="Chart 14">
            <a:extLst>
              <a:ext uri="{FF2B5EF4-FFF2-40B4-BE49-F238E27FC236}">
                <a16:creationId xmlns:a16="http://schemas.microsoft.com/office/drawing/2014/main" id="{00000000-0008-0000-0600-000028000000}"/>
              </a:ext>
            </a:extLst>
          </p:cNvPr>
          <p:cNvGraphicFramePr>
            <a:graphicFrameLocks noChangeAspect="1"/>
          </p:cNvGraphicFramePr>
          <p:nvPr>
            <p:extLst>
              <p:ext uri="{D42A27DB-BD31-4B8C-83A1-F6EECF244321}">
                <p14:modId xmlns:p14="http://schemas.microsoft.com/office/powerpoint/2010/main" val="2936646293"/>
              </p:ext>
            </p:extLst>
          </p:nvPr>
        </p:nvGraphicFramePr>
        <p:xfrm>
          <a:off x="557761" y="1708734"/>
          <a:ext cx="11478491" cy="55098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3507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Q12. DX</a:t>
            </a:r>
            <a:r>
              <a:rPr lang="ja-JP" altLang="en-US" sz="2000" b="1" dirty="0">
                <a:latin typeface="MS UI Gothic" panose="020B0600070205080204" pitchFamily="50" charset="-128"/>
                <a:ea typeface="MS UI Gothic" panose="020B0600070205080204" pitchFamily="50" charset="-128"/>
              </a:rPr>
              <a:t>について設定した目標</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r>
              <a:rPr lang="en-US" altLang="ja-JP" sz="2000" b="1" dirty="0">
                <a:latin typeface="MS UI Gothic" panose="020B0600070205080204" pitchFamily="50" charset="-128"/>
                <a:ea typeface="MS UI Gothic" panose="020B0600070205080204" pitchFamily="50" charset="-128"/>
              </a:rPr>
              <a:t>-1</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br>
              <a:rPr lang="en-US" altLang="ja-JP" sz="1400" b="1" dirty="0">
                <a:latin typeface="MS UI Gothic" panose="020B0600070205080204" pitchFamily="50" charset="-128"/>
                <a:ea typeface="MS UI Gothic" panose="020B0600070205080204" pitchFamily="50" charset="-128"/>
              </a:rPr>
            </a:br>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p>
        </p:txBody>
      </p:sp>
      <p:graphicFrame>
        <p:nvGraphicFramePr>
          <p:cNvPr id="6" name="グラフ 5">
            <a:extLst>
              <a:ext uri="{FF2B5EF4-FFF2-40B4-BE49-F238E27FC236}">
                <a16:creationId xmlns:a16="http://schemas.microsoft.com/office/drawing/2014/main" id="{00000000-0008-0000-1300-000002000000}"/>
              </a:ext>
            </a:extLst>
          </p:cNvPr>
          <p:cNvGraphicFramePr>
            <a:graphicFrameLocks/>
          </p:cNvGraphicFramePr>
          <p:nvPr>
            <p:extLst>
              <p:ext uri="{D42A27DB-BD31-4B8C-83A1-F6EECF244321}">
                <p14:modId xmlns:p14="http://schemas.microsoft.com/office/powerpoint/2010/main" val="3332736234"/>
              </p:ext>
            </p:extLst>
          </p:nvPr>
        </p:nvGraphicFramePr>
        <p:xfrm>
          <a:off x="799704" y="1546650"/>
          <a:ext cx="11112532" cy="50958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14369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Q12. DX</a:t>
            </a:r>
            <a:r>
              <a:rPr lang="ja-JP" altLang="en-US" sz="2000" b="1" dirty="0">
                <a:latin typeface="MS UI Gothic" panose="020B0600070205080204" pitchFamily="50" charset="-128"/>
                <a:ea typeface="MS UI Gothic" panose="020B0600070205080204" pitchFamily="50" charset="-128"/>
              </a:rPr>
              <a:t>について設定した目標</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r>
              <a:rPr lang="en-US" altLang="ja-JP" sz="2000" b="1" dirty="0">
                <a:latin typeface="MS UI Gothic" panose="020B0600070205080204" pitchFamily="50" charset="-128"/>
                <a:ea typeface="MS UI Gothic" panose="020B0600070205080204" pitchFamily="50" charset="-128"/>
              </a:rPr>
              <a:t>-2</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6" name="グラフ 5">
            <a:extLst>
              <a:ext uri="{FF2B5EF4-FFF2-40B4-BE49-F238E27FC236}">
                <a16:creationId xmlns:a16="http://schemas.microsoft.com/office/drawing/2014/main" id="{00000000-0008-0000-1300-000003000000}"/>
              </a:ext>
            </a:extLst>
          </p:cNvPr>
          <p:cNvGraphicFramePr>
            <a:graphicFrameLocks/>
          </p:cNvGraphicFramePr>
          <p:nvPr>
            <p:extLst>
              <p:ext uri="{D42A27DB-BD31-4B8C-83A1-F6EECF244321}">
                <p14:modId xmlns:p14="http://schemas.microsoft.com/office/powerpoint/2010/main" val="1091564928"/>
              </p:ext>
            </p:extLst>
          </p:nvPr>
        </p:nvGraphicFramePr>
        <p:xfrm>
          <a:off x="799704" y="1545779"/>
          <a:ext cx="11112532" cy="54480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9015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Q12. DX</a:t>
            </a:r>
            <a:r>
              <a:rPr lang="ja-JP" altLang="en-US" sz="2000" b="1" dirty="0">
                <a:latin typeface="MS UI Gothic" panose="020B0600070205080204" pitchFamily="50" charset="-128"/>
                <a:ea typeface="MS UI Gothic" panose="020B0600070205080204" pitchFamily="50" charset="-128"/>
              </a:rPr>
              <a:t>について設定した目標</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r>
              <a:rPr lang="en-US" altLang="ja-JP" sz="2000" b="1" dirty="0">
                <a:latin typeface="MS UI Gothic" panose="020B0600070205080204" pitchFamily="50" charset="-128"/>
                <a:ea typeface="MS UI Gothic" panose="020B0600070205080204" pitchFamily="50" charset="-128"/>
              </a:rPr>
              <a:t>-3</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6" name="グラフ 5">
            <a:extLst>
              <a:ext uri="{FF2B5EF4-FFF2-40B4-BE49-F238E27FC236}">
                <a16:creationId xmlns:a16="http://schemas.microsoft.com/office/drawing/2014/main" id="{00000000-0008-0000-1300-000004000000}"/>
              </a:ext>
            </a:extLst>
          </p:cNvPr>
          <p:cNvGraphicFramePr>
            <a:graphicFrameLocks/>
          </p:cNvGraphicFramePr>
          <p:nvPr>
            <p:extLst>
              <p:ext uri="{D42A27DB-BD31-4B8C-83A1-F6EECF244321}">
                <p14:modId xmlns:p14="http://schemas.microsoft.com/office/powerpoint/2010/main" val="3040446317"/>
              </p:ext>
            </p:extLst>
          </p:nvPr>
        </p:nvGraphicFramePr>
        <p:xfrm>
          <a:off x="799704" y="1560703"/>
          <a:ext cx="11112532" cy="5433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72453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Q12. DX</a:t>
            </a:r>
            <a:r>
              <a:rPr lang="ja-JP" altLang="en-US" sz="2000" b="1" dirty="0">
                <a:latin typeface="MS UI Gothic" panose="020B0600070205080204" pitchFamily="50" charset="-128"/>
                <a:ea typeface="MS UI Gothic" panose="020B0600070205080204" pitchFamily="50" charset="-128"/>
              </a:rPr>
              <a:t>について設定した目標</a:t>
            </a:r>
            <a:r>
              <a:rPr lang="en-US" altLang="ja-JP" sz="2000" b="1" dirty="0">
                <a:latin typeface="MS UI Gothic" panose="020B0600070205080204" pitchFamily="50" charset="-128"/>
                <a:ea typeface="MS UI Gothic" panose="020B0600070205080204" pitchFamily="50" charset="-128"/>
              </a:rPr>
              <a:t> </a:t>
            </a:r>
            <a:r>
              <a:rPr lang="ja-JP" altLang="en-US" sz="2000" b="1" dirty="0">
                <a:latin typeface="MS UI Gothic" panose="020B0600070205080204" pitchFamily="50" charset="-128"/>
                <a:ea typeface="MS UI Gothic" panose="020B0600070205080204" pitchFamily="50" charset="-128"/>
              </a:rPr>
              <a:t>（位置づけ別）</a:t>
            </a:r>
            <a:r>
              <a:rPr lang="en-US" altLang="ja-JP" sz="2000" b="1" dirty="0">
                <a:latin typeface="MS UI Gothic" panose="020B0600070205080204" pitchFamily="50" charset="-128"/>
                <a:ea typeface="MS UI Gothic" panose="020B0600070205080204" pitchFamily="50" charset="-128"/>
              </a:rPr>
              <a:t>-4</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6" name="グラフ 5">
            <a:extLst>
              <a:ext uri="{FF2B5EF4-FFF2-40B4-BE49-F238E27FC236}">
                <a16:creationId xmlns:a16="http://schemas.microsoft.com/office/drawing/2014/main" id="{00000000-0008-0000-1300-000005000000}"/>
              </a:ext>
            </a:extLst>
          </p:cNvPr>
          <p:cNvGraphicFramePr>
            <a:graphicFrameLocks/>
          </p:cNvGraphicFramePr>
          <p:nvPr>
            <p:extLst>
              <p:ext uri="{D42A27DB-BD31-4B8C-83A1-F6EECF244321}">
                <p14:modId xmlns:p14="http://schemas.microsoft.com/office/powerpoint/2010/main" val="2562161249"/>
              </p:ext>
            </p:extLst>
          </p:nvPr>
        </p:nvGraphicFramePr>
        <p:xfrm>
          <a:off x="799704" y="1560703"/>
          <a:ext cx="11112532" cy="5433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66968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Q12. DX</a:t>
            </a:r>
            <a:r>
              <a:rPr lang="ja-JP" altLang="en-US" sz="2000" b="1" dirty="0">
                <a:latin typeface="MS UI Gothic" panose="020B0600070205080204" pitchFamily="50" charset="-128"/>
                <a:ea typeface="MS UI Gothic" panose="020B0600070205080204" pitchFamily="50" charset="-128"/>
              </a:rPr>
              <a:t>について設定した目標 （従業員数別）</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１</a:t>
            </a: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6" name="グラフ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2011526414"/>
              </p:ext>
            </p:extLst>
          </p:nvPr>
        </p:nvGraphicFramePr>
        <p:xfrm>
          <a:off x="799704" y="1404017"/>
          <a:ext cx="11112532" cy="55898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73934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Q12. DX</a:t>
            </a:r>
            <a:r>
              <a:rPr lang="ja-JP" altLang="en-US" sz="2000" b="1" dirty="0">
                <a:latin typeface="MS UI Gothic" panose="020B0600070205080204" pitchFamily="50" charset="-128"/>
                <a:ea typeface="MS UI Gothic" panose="020B0600070205080204" pitchFamily="50" charset="-128"/>
              </a:rPr>
              <a:t>について設定した目標 （従業員数別）</a:t>
            </a:r>
            <a:r>
              <a:rPr lang="en-US" altLang="ja-JP" sz="2000" b="1" dirty="0">
                <a:latin typeface="MS UI Gothic" panose="020B0600070205080204" pitchFamily="50" charset="-128"/>
                <a:ea typeface="MS UI Gothic" panose="020B0600070205080204" pitchFamily="50" charset="-128"/>
              </a:rPr>
              <a:t>-2</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6" name="グラフ 5">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3318802607"/>
              </p:ext>
            </p:extLst>
          </p:nvPr>
        </p:nvGraphicFramePr>
        <p:xfrm>
          <a:off x="799704" y="1332009"/>
          <a:ext cx="11112532" cy="56618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90817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Q12. DX</a:t>
            </a:r>
            <a:r>
              <a:rPr lang="ja-JP" altLang="en-US" sz="2000" b="1" dirty="0">
                <a:latin typeface="MS UI Gothic" panose="020B0600070205080204" pitchFamily="50" charset="-128"/>
                <a:ea typeface="MS UI Gothic" panose="020B0600070205080204" pitchFamily="50" charset="-128"/>
              </a:rPr>
              <a:t>について設定した目標 （従業員数別）</a:t>
            </a:r>
            <a:r>
              <a:rPr lang="en-US" altLang="ja-JP" sz="2000" b="1" dirty="0">
                <a:latin typeface="MS UI Gothic" panose="020B0600070205080204" pitchFamily="50" charset="-128"/>
                <a:ea typeface="MS UI Gothic" panose="020B0600070205080204" pitchFamily="50" charset="-128"/>
              </a:rPr>
              <a:t>-3</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523220"/>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endParaRPr lang="en-US" altLang="ja-JP" sz="1400" b="1" dirty="0">
              <a:latin typeface="MS UI Gothic" panose="020B0600070205080204" pitchFamily="50" charset="-128"/>
              <a:ea typeface="MS UI Gothic" panose="020B0600070205080204" pitchFamily="50" charset="-128"/>
            </a:endParaRPr>
          </a:p>
          <a:p>
            <a:pPr marL="180000"/>
            <a:r>
              <a:rPr lang="en-US" altLang="ja-JP" sz="1400" b="1" dirty="0">
                <a:latin typeface="MS UI Gothic" panose="020B0600070205080204" pitchFamily="50" charset="-128"/>
                <a:ea typeface="MS UI Gothic" panose="020B0600070205080204" pitchFamily="50" charset="-128"/>
              </a:rPr>
              <a:t>	</a:t>
            </a:r>
            <a:r>
              <a:rPr lang="ja-JP" altLang="en-US" sz="1400" b="1" dirty="0">
                <a:latin typeface="MS UI Gothic" panose="020B0600070205080204" pitchFamily="50" charset="-128"/>
                <a:ea typeface="MS UI Gothic" panose="020B0600070205080204" pitchFamily="50" charset="-128"/>
              </a:rPr>
              <a:t>このうち、</a:t>
            </a:r>
            <a:r>
              <a:rPr lang="en-US" altLang="ja-JP" sz="1400" b="1" dirty="0">
                <a:latin typeface="MS UI Gothic" panose="020B0600070205080204" pitchFamily="50" charset="-128"/>
                <a:ea typeface="MS UI Gothic" panose="020B0600070205080204" pitchFamily="50" charset="-128"/>
              </a:rPr>
              <a:t>Q11</a:t>
            </a:r>
            <a:r>
              <a:rPr lang="ja-JP" altLang="en-US" sz="1400" b="1" dirty="0">
                <a:latin typeface="MS UI Gothic" panose="020B0600070205080204" pitchFamily="50" charset="-128"/>
                <a:ea typeface="MS UI Gothic" panose="020B0600070205080204" pitchFamily="50" charset="-128"/>
              </a:rPr>
              <a:t>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の取り組み状況で</a:t>
            </a:r>
            <a:r>
              <a:rPr lang="en-US" altLang="ja-JP" sz="1400" b="1" dirty="0">
                <a:latin typeface="MS UI Gothic" panose="020B0600070205080204" pitchFamily="50" charset="-128"/>
                <a:ea typeface="MS UI Gothic" panose="020B0600070205080204" pitchFamily="50" charset="-128"/>
              </a:rPr>
              <a:t>DX</a:t>
            </a:r>
            <a:r>
              <a:rPr lang="ja-JP" altLang="en-US" sz="1400" b="1" dirty="0">
                <a:latin typeface="MS UI Gothic" panose="020B0600070205080204" pitchFamily="50" charset="-128"/>
                <a:ea typeface="MS UI Gothic" panose="020B0600070205080204" pitchFamily="50" charset="-128"/>
              </a:rPr>
              <a:t>に取り組んでいる企業として、「非常に活発」「活発」「あまり活発ではない」と回答した企業</a:t>
            </a:r>
            <a:endParaRPr lang="en-US" altLang="ja-JP" sz="1400" b="1" dirty="0">
              <a:latin typeface="MS UI Gothic" panose="020B0600070205080204" pitchFamily="50" charset="-128"/>
              <a:ea typeface="MS UI Gothic" panose="020B0600070205080204" pitchFamily="50" charset="-128"/>
            </a:endParaRPr>
          </a:p>
        </p:txBody>
      </p:sp>
      <p:graphicFrame>
        <p:nvGraphicFramePr>
          <p:cNvPr id="6" name="グラフ 5">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588775493"/>
              </p:ext>
            </p:extLst>
          </p:nvPr>
        </p:nvGraphicFramePr>
        <p:xfrm>
          <a:off x="799704" y="1332009"/>
          <a:ext cx="11112532" cy="56618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41488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a:prstGeom prst="rect">
            <a:avLst/>
          </a:prstGeom>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9704" y="161752"/>
            <a:ext cx="11521280"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Q12. DX</a:t>
            </a:r>
            <a:r>
              <a:rPr lang="ja-JP" altLang="en-US" sz="2000" b="1" dirty="0">
                <a:latin typeface="MS UI Gothic" panose="020B0600070205080204" pitchFamily="50" charset="-128"/>
                <a:ea typeface="MS UI Gothic" panose="020B0600070205080204" pitchFamily="50" charset="-128"/>
              </a:rPr>
              <a:t>について設定した目標 （製品・サービスの提供先別）</a:t>
            </a:r>
            <a:r>
              <a:rPr lang="en-US" altLang="ja-JP" sz="2000" b="1" dirty="0">
                <a:latin typeface="MS UI Gothic" panose="020B0600070205080204" pitchFamily="50" charset="-128"/>
                <a:ea typeface="MS UI Gothic" panose="020B0600070205080204" pitchFamily="50" charset="-128"/>
              </a:rPr>
              <a:t>-1</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799704" y="593800"/>
            <a:ext cx="11521280" cy="307777"/>
          </a:xfrm>
          <a:prstGeom prst="rect">
            <a:avLst/>
          </a:prstGeom>
          <a:noFill/>
        </p:spPr>
        <p:txBody>
          <a:bodyPr wrap="square" rtlCol="0">
            <a:spAutoFit/>
          </a:bodyPr>
          <a:lstStyle/>
          <a:p>
            <a:pPr marL="180000"/>
            <a:r>
              <a:rPr lang="ja-JP" altLang="en-US" sz="1400" b="1" dirty="0">
                <a:latin typeface="MS UI Gothic" panose="020B0600070205080204" pitchFamily="50" charset="-128"/>
                <a:ea typeface="MS UI Gothic" panose="020B0600070205080204" pitchFamily="50" charset="-128"/>
              </a:rPr>
              <a:t>集計対象：</a:t>
            </a:r>
            <a:r>
              <a:rPr lang="en-US" altLang="ja-JP" sz="1400" b="1" dirty="0">
                <a:latin typeface="MS UI Gothic" panose="020B0600070205080204" pitchFamily="50" charset="-128"/>
                <a:ea typeface="MS UI Gothic" panose="020B0600070205080204" pitchFamily="50" charset="-128"/>
              </a:rPr>
              <a:t>A.</a:t>
            </a:r>
            <a:r>
              <a:rPr lang="ja-JP" altLang="en-US" sz="1400" b="1" dirty="0">
                <a:latin typeface="MS UI Gothic" panose="020B0600070205080204" pitchFamily="50" charset="-128"/>
                <a:ea typeface="MS UI Gothic" panose="020B0600070205080204" pitchFamily="50" charset="-128"/>
              </a:rPr>
              <a:t>ユーザー企業、</a:t>
            </a:r>
            <a:r>
              <a:rPr lang="en-US" altLang="ja-JP" sz="1400" b="1" dirty="0">
                <a:latin typeface="MS UI Gothic" panose="020B0600070205080204" pitchFamily="50" charset="-128"/>
                <a:ea typeface="MS UI Gothic" panose="020B0600070205080204" pitchFamily="50" charset="-128"/>
              </a:rPr>
              <a:t>B.</a:t>
            </a:r>
            <a:r>
              <a:rPr lang="ja-JP" altLang="en-US" sz="1400" b="1" dirty="0">
                <a:latin typeface="MS UI Gothic" panose="020B0600070205080204" pitchFamily="50" charset="-128"/>
                <a:ea typeface="MS UI Gothic" panose="020B0600070205080204" pitchFamily="50" charset="-128"/>
              </a:rPr>
              <a:t>メーカー企業、</a:t>
            </a:r>
            <a:r>
              <a:rPr lang="en-US" altLang="ja-JP" sz="1400" b="1" dirty="0">
                <a:latin typeface="MS UI Gothic" panose="020B0600070205080204" pitchFamily="50" charset="-128"/>
                <a:ea typeface="MS UI Gothic" panose="020B0600070205080204" pitchFamily="50" charset="-128"/>
              </a:rPr>
              <a:t>C.</a:t>
            </a:r>
            <a:r>
              <a:rPr lang="ja-JP" altLang="en-US" sz="1400" b="1" dirty="0">
                <a:latin typeface="MS UI Gothic" panose="020B0600070205080204" pitchFamily="50" charset="-128"/>
                <a:ea typeface="MS UI Gothic" panose="020B0600070205080204" pitchFamily="50" charset="-128"/>
              </a:rPr>
              <a:t>サブシステム提供企業、</a:t>
            </a:r>
            <a:r>
              <a:rPr lang="en-US" altLang="ja-JP" sz="1400" b="1" dirty="0">
                <a:latin typeface="MS UI Gothic" panose="020B0600070205080204" pitchFamily="50" charset="-128"/>
                <a:ea typeface="MS UI Gothic" panose="020B0600070205080204" pitchFamily="50" charset="-128"/>
              </a:rPr>
              <a:t>D.</a:t>
            </a:r>
            <a:r>
              <a:rPr lang="ja-JP" altLang="en-US" sz="1400" b="1" dirty="0">
                <a:latin typeface="MS UI Gothic" panose="020B0600070205080204" pitchFamily="50" charset="-128"/>
                <a:ea typeface="MS UI Gothic" panose="020B0600070205080204" pitchFamily="50" charset="-128"/>
              </a:rPr>
              <a:t>サービス提供企業、</a:t>
            </a:r>
            <a:r>
              <a:rPr lang="en-US" altLang="ja-JP" sz="1400" b="1" dirty="0">
                <a:latin typeface="MS UI Gothic" panose="020B0600070205080204" pitchFamily="50" charset="-128"/>
                <a:ea typeface="MS UI Gothic" panose="020B0600070205080204" pitchFamily="50" charset="-128"/>
              </a:rPr>
              <a:t>E.</a:t>
            </a:r>
            <a:r>
              <a:rPr lang="ja-JP" altLang="en-US" sz="1400" b="1" dirty="0">
                <a:latin typeface="MS UI Gothic" panose="020B0600070205080204" pitchFamily="50" charset="-128"/>
                <a:ea typeface="MS UI Gothic" panose="020B0600070205080204" pitchFamily="50" charset="-128"/>
              </a:rPr>
              <a:t>その他</a:t>
            </a:r>
          </a:p>
        </p:txBody>
      </p:sp>
      <p:graphicFrame>
        <p:nvGraphicFramePr>
          <p:cNvPr id="6" name="グラフ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2492255111"/>
              </p:ext>
            </p:extLst>
          </p:nvPr>
        </p:nvGraphicFramePr>
        <p:xfrm>
          <a:off x="799703" y="1457895"/>
          <a:ext cx="11112533" cy="5535937"/>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C7766D00-6A21-D9B5-BE61-73E64748D9A3}"/>
              </a:ext>
            </a:extLst>
          </p:cNvPr>
          <p:cNvSpPr txBox="1"/>
          <p:nvPr/>
        </p:nvSpPr>
        <p:spPr>
          <a:xfrm>
            <a:off x="1303760" y="6695316"/>
            <a:ext cx="9443515" cy="523220"/>
          </a:xfrm>
          <a:prstGeom prst="rect">
            <a:avLst/>
          </a:prstGeom>
          <a:noFill/>
        </p:spPr>
        <p:txBody>
          <a:bodyPr wrap="square" rtlCol="0">
            <a:spAutoFit/>
          </a:bodyPr>
          <a:lstStyle/>
          <a:p>
            <a:r>
              <a:rPr lang="en-US" altLang="ja-JP" sz="1400" b="1" dirty="0">
                <a:solidFill>
                  <a:schemeClr val="accent5"/>
                </a:solidFill>
                <a:latin typeface="MS UI Gothic" panose="020B0600070205080204" pitchFamily="50" charset="-128"/>
                <a:ea typeface="MS UI Gothic" panose="020B0600070205080204" pitchFamily="50" charset="-128"/>
              </a:rPr>
              <a:t>※</a:t>
            </a:r>
            <a:r>
              <a:rPr lang="ja-JP" altLang="en-US" sz="1400" b="1" dirty="0">
                <a:solidFill>
                  <a:schemeClr val="accent5"/>
                </a:solidFill>
                <a:latin typeface="MS UI Gothic" panose="020B0600070205080204" pitchFamily="50" charset="-128"/>
                <a:ea typeface="MS UI Gothic" panose="020B0600070205080204" pitchFamily="50" charset="-128"/>
              </a:rPr>
              <a:t>製品・サービスの提供先別は、</a:t>
            </a:r>
            <a:r>
              <a:rPr lang="en-US" altLang="ja-JP" sz="1400" b="1" dirty="0">
                <a:solidFill>
                  <a:schemeClr val="accent5"/>
                </a:solidFill>
                <a:latin typeface="MS UI Gothic" panose="020B0600070205080204" pitchFamily="50" charset="-128"/>
                <a:ea typeface="MS UI Gothic" panose="020B0600070205080204" pitchFamily="50" charset="-128"/>
              </a:rPr>
              <a:t>Q9.</a:t>
            </a:r>
            <a:r>
              <a:rPr lang="ja-JP" altLang="en-US" sz="1400" b="1" dirty="0">
                <a:solidFill>
                  <a:schemeClr val="accent5"/>
                </a:solidFill>
                <a:latin typeface="MS UI Gothic" panose="020B0600070205080204" pitchFamily="50" charset="-128"/>
                <a:ea typeface="MS UI Gothic" panose="020B0600070205080204" pitchFamily="50" charset="-128"/>
              </a:rPr>
              <a:t>において自社または事業部門の製品・サービスの提供先が「エンドユーザ中心（</a:t>
            </a:r>
            <a:r>
              <a:rPr lang="en-US" altLang="ja-JP" sz="1400" b="1" dirty="0">
                <a:solidFill>
                  <a:schemeClr val="accent5"/>
                </a:solidFill>
                <a:latin typeface="MS UI Gothic" panose="020B0600070205080204" pitchFamily="50" charset="-128"/>
                <a:ea typeface="MS UI Gothic" panose="020B0600070205080204" pitchFamily="50" charset="-128"/>
              </a:rPr>
              <a:t>B2C</a:t>
            </a:r>
            <a:r>
              <a:rPr lang="ja-JP" altLang="en-US" sz="1400" b="1" dirty="0">
                <a:solidFill>
                  <a:schemeClr val="accent5"/>
                </a:solidFill>
                <a:latin typeface="MS UI Gothic" panose="020B0600070205080204" pitchFamily="50" charset="-128"/>
                <a:ea typeface="MS UI Gothic" panose="020B0600070205080204" pitchFamily="50" charset="-128"/>
              </a:rPr>
              <a:t>）」または「ビジネスユーザ（</a:t>
            </a:r>
            <a:r>
              <a:rPr lang="en-US" altLang="ja-JP" sz="1400" b="1" dirty="0">
                <a:solidFill>
                  <a:schemeClr val="accent5"/>
                </a:solidFill>
                <a:latin typeface="MS UI Gothic" panose="020B0600070205080204" pitchFamily="50" charset="-128"/>
                <a:ea typeface="MS UI Gothic" panose="020B0600070205080204" pitchFamily="50" charset="-128"/>
              </a:rPr>
              <a:t>B2B)</a:t>
            </a:r>
            <a:r>
              <a:rPr lang="ja-JP" altLang="en-US" sz="1400" b="1" dirty="0">
                <a:solidFill>
                  <a:schemeClr val="accent5"/>
                </a:solidFill>
                <a:latin typeface="MS UI Gothic" panose="020B0600070205080204" pitchFamily="50" charset="-128"/>
                <a:ea typeface="MS UI Gothic" panose="020B0600070205080204" pitchFamily="50" charset="-128"/>
              </a:rPr>
              <a:t>」であるかを調査したもの。</a:t>
            </a:r>
            <a:endParaRPr lang="en-US" altLang="ja-JP" sz="1400" b="1" dirty="0">
              <a:solidFill>
                <a:schemeClr val="accent5"/>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857466966"/>
      </p:ext>
    </p:extLst>
  </p:cSld>
  <p:clrMapOvr>
    <a:masterClrMapping/>
  </p:clrMapOvr>
</p:sld>
</file>

<file path=ppt/theme/theme1.xml><?xml version="1.0" encoding="utf-8"?>
<a:theme xmlns:a="http://schemas.openxmlformats.org/drawingml/2006/main" name="IPA2004">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PAテンプレートデザイン.potx" id="{246C8F3D-ACAC-40D4-9CF6-A3E2241F85FB}" vid="{16E8828E-E965-4576-87F9-11050EFB2AF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IPAテンプレートデザイン_20151104 (2)</Template>
  <TotalTime>0</TotalTime>
  <Words>29405</Words>
  <Application>Microsoft Office PowerPoint</Application>
  <PresentationFormat>ユーザー設定</PresentationFormat>
  <Paragraphs>1449</Paragraphs>
  <Slides>204</Slides>
  <Notes>201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2</vt:i4>
      </vt:variant>
      <vt:variant>
        <vt:lpstr>スライド タイトル</vt:lpstr>
      </vt:variant>
      <vt:variant>
        <vt:i4>204</vt:i4>
      </vt:variant>
    </vt:vector>
  </HeadingPairs>
  <TitlesOfParts>
    <vt:vector size="217" baseType="lpstr">
      <vt:lpstr>IPA Pゴシック</vt:lpstr>
      <vt:lpstr>Meiryo UI</vt:lpstr>
      <vt:lpstr>MS UI Gothic</vt:lpstr>
      <vt:lpstr>メイリオ</vt:lpstr>
      <vt:lpstr>游ゴシック</vt:lpstr>
      <vt:lpstr>游ゴシック Medium</vt:lpstr>
      <vt:lpstr>Arial</vt:lpstr>
      <vt:lpstr>Calibri</vt:lpstr>
      <vt:lpstr>Century</vt:lpstr>
      <vt:lpstr>Wingdings</vt:lpstr>
      <vt:lpstr>IPA2004</vt:lpstr>
      <vt:lpstr>ワークシート</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created xsi:type="dcterms:W3CDTF">2023-06-09T02:00:19Z</dcterms:created>
  <dcterms:modified xsi:type="dcterms:W3CDTF">2023-08-01T03:12:27Z</dcterms:modified>
</cp:coreProperties>
</file>