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amp;ehk=47GRhkgxtwPG0p3Jor1wPQ&amp;r=0&amp;pid=OfficeInsert"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 id="2147483728" r:id="rId2"/>
  </p:sldMasterIdLst>
  <p:notesMasterIdLst>
    <p:notesMasterId r:id="rId108"/>
  </p:notesMasterIdLst>
  <p:sldIdLst>
    <p:sldId id="320" r:id="rId3"/>
    <p:sldId id="942" r:id="rId4"/>
    <p:sldId id="815" r:id="rId5"/>
    <p:sldId id="953" r:id="rId6"/>
    <p:sldId id="650" r:id="rId7"/>
    <p:sldId id="931" r:id="rId8"/>
    <p:sldId id="8312" r:id="rId9"/>
    <p:sldId id="8311" r:id="rId10"/>
    <p:sldId id="960" r:id="rId11"/>
    <p:sldId id="961" r:id="rId12"/>
    <p:sldId id="962" r:id="rId13"/>
    <p:sldId id="958" r:id="rId14"/>
    <p:sldId id="959" r:id="rId15"/>
    <p:sldId id="963" r:id="rId16"/>
    <p:sldId id="964" r:id="rId17"/>
    <p:sldId id="954" r:id="rId18"/>
    <p:sldId id="932" r:id="rId19"/>
    <p:sldId id="934" r:id="rId20"/>
    <p:sldId id="948" r:id="rId21"/>
    <p:sldId id="658" r:id="rId22"/>
    <p:sldId id="8321" r:id="rId23"/>
    <p:sldId id="8324" r:id="rId24"/>
    <p:sldId id="654" r:id="rId25"/>
    <p:sldId id="652" r:id="rId26"/>
    <p:sldId id="8322" r:id="rId27"/>
    <p:sldId id="638" r:id="rId28"/>
    <p:sldId id="8320" r:id="rId29"/>
    <p:sldId id="949" r:id="rId30"/>
    <p:sldId id="937" r:id="rId31"/>
    <p:sldId id="651" r:id="rId32"/>
    <p:sldId id="663" r:id="rId33"/>
    <p:sldId id="945" r:id="rId34"/>
    <p:sldId id="683" r:id="rId35"/>
    <p:sldId id="950" r:id="rId36"/>
    <p:sldId id="951" r:id="rId37"/>
    <p:sldId id="940" r:id="rId38"/>
    <p:sldId id="619" r:id="rId39"/>
    <p:sldId id="947" r:id="rId40"/>
    <p:sldId id="8323" r:id="rId41"/>
    <p:sldId id="630" r:id="rId42"/>
    <p:sldId id="939" r:id="rId43"/>
    <p:sldId id="957" r:id="rId44"/>
    <p:sldId id="938" r:id="rId45"/>
    <p:sldId id="616" r:id="rId46"/>
    <p:sldId id="8309" r:id="rId47"/>
    <p:sldId id="8310" r:id="rId48"/>
    <p:sldId id="8325" r:id="rId49"/>
    <p:sldId id="955" r:id="rId50"/>
    <p:sldId id="895" r:id="rId51"/>
    <p:sldId id="875" r:id="rId52"/>
    <p:sldId id="876" r:id="rId53"/>
    <p:sldId id="877" r:id="rId54"/>
    <p:sldId id="878" r:id="rId55"/>
    <p:sldId id="879" r:id="rId56"/>
    <p:sldId id="880" r:id="rId57"/>
    <p:sldId id="881" r:id="rId58"/>
    <p:sldId id="882" r:id="rId59"/>
    <p:sldId id="899" r:id="rId60"/>
    <p:sldId id="883" r:id="rId61"/>
    <p:sldId id="885" r:id="rId62"/>
    <p:sldId id="884" r:id="rId63"/>
    <p:sldId id="886" r:id="rId64"/>
    <p:sldId id="914" r:id="rId65"/>
    <p:sldId id="918" r:id="rId66"/>
    <p:sldId id="919" r:id="rId67"/>
    <p:sldId id="8318" r:id="rId68"/>
    <p:sldId id="923" r:id="rId69"/>
    <p:sldId id="924" r:id="rId70"/>
    <p:sldId id="915" r:id="rId71"/>
    <p:sldId id="920" r:id="rId72"/>
    <p:sldId id="900" r:id="rId73"/>
    <p:sldId id="925" r:id="rId74"/>
    <p:sldId id="926" r:id="rId75"/>
    <p:sldId id="956" r:id="rId76"/>
    <p:sldId id="8319" r:id="rId77"/>
    <p:sldId id="8313" r:id="rId78"/>
    <p:sldId id="8314" r:id="rId79"/>
    <p:sldId id="8315" r:id="rId80"/>
    <p:sldId id="8316" r:id="rId81"/>
    <p:sldId id="8317" r:id="rId82"/>
    <p:sldId id="594" r:id="rId83"/>
    <p:sldId id="943" r:id="rId84"/>
    <p:sldId id="8326" r:id="rId85"/>
    <p:sldId id="258" r:id="rId86"/>
    <p:sldId id="752" r:id="rId87"/>
    <p:sldId id="570" r:id="rId88"/>
    <p:sldId id="841" r:id="rId89"/>
    <p:sldId id="810" r:id="rId90"/>
    <p:sldId id="842" r:id="rId91"/>
    <p:sldId id="744" r:id="rId92"/>
    <p:sldId id="814" r:id="rId93"/>
    <p:sldId id="930" r:id="rId94"/>
    <p:sldId id="843" r:id="rId95"/>
    <p:sldId id="746" r:id="rId96"/>
    <p:sldId id="558" r:id="rId97"/>
    <p:sldId id="853" r:id="rId98"/>
    <p:sldId id="854" r:id="rId99"/>
    <p:sldId id="812" r:id="rId100"/>
    <p:sldId id="727" r:id="rId101"/>
    <p:sldId id="855" r:id="rId102"/>
    <p:sldId id="856" r:id="rId103"/>
    <p:sldId id="813" r:id="rId104"/>
    <p:sldId id="590" r:id="rId105"/>
    <p:sldId id="866" r:id="rId106"/>
    <p:sldId id="761" r:id="rId107"/>
  </p:sldIdLst>
  <p:sldSz cx="9906000" cy="6858000" type="A4"/>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0257B-7162-8E8C-3D98-0C45D17B7FE1}" name="塚越 純子" initials="塚越" userId="S::jn-tsuka@ipa.go.jp::c69c6412-b4d3-4c69-b848-7ca3b52a00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00"/>
    <a:srgbClr val="FF99FF"/>
    <a:srgbClr val="FFFF00"/>
    <a:srgbClr val="FFFFFF"/>
    <a:srgbClr val="CCFFCC"/>
    <a:srgbClr val="FFFFCC"/>
    <a:srgbClr val="CCFFFF"/>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7" autoAdjust="0"/>
    <p:restoredTop sz="93792" autoAdjust="0"/>
  </p:normalViewPr>
  <p:slideViewPr>
    <p:cSldViewPr>
      <p:cViewPr varScale="1">
        <p:scale>
          <a:sx n="103" d="100"/>
          <a:sy n="103" d="100"/>
        </p:scale>
        <p:origin x="660" y="78"/>
      </p:cViewPr>
      <p:guideLst>
        <p:guide orient="horz" pos="2160"/>
        <p:guide pos="3120"/>
      </p:guideLst>
    </p:cSldViewPr>
  </p:slideViewPr>
  <p:outlineViewPr>
    <p:cViewPr>
      <p:scale>
        <a:sx n="33" d="100"/>
        <a:sy n="33" d="100"/>
      </p:scale>
      <p:origin x="0" y="-20394"/>
    </p:cViewPr>
    <p:sldLst>
      <p:sld r:id="rId1" collapse="1"/>
    </p:sldLst>
  </p:outlineViewPr>
  <p:notesTextViewPr>
    <p:cViewPr>
      <p:scale>
        <a:sx n="100" d="100"/>
        <a:sy n="100" d="100"/>
      </p:scale>
      <p:origin x="0" y="0"/>
    </p:cViewPr>
  </p:notesTextViewPr>
  <p:sorterViewPr>
    <p:cViewPr>
      <p:scale>
        <a:sx n="73" d="100"/>
        <a:sy n="73" d="100"/>
      </p:scale>
      <p:origin x="0" y="-163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microsoft.com/office/2018/10/relationships/authors" Target="author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7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0.13055555555555556"/>
          <c:w val="0.90286351706036749"/>
          <c:h val="0.7157487605715952"/>
        </c:manualLayout>
      </c:layout>
      <c:barChart>
        <c:barDir val="col"/>
        <c:grouping val="clustered"/>
        <c:varyColors val="0"/>
        <c:ser>
          <c:idx val="0"/>
          <c:order val="0"/>
          <c:spPr>
            <a:solidFill>
              <a:schemeClr val="accent1"/>
            </a:solidFill>
            <a:ln>
              <a:noFill/>
            </a:ln>
            <a:effectLst/>
          </c:spPr>
          <c:invertIfNegative val="0"/>
          <c:cat>
            <c:strRef>
              <c:f>図1!$A$4:$A$11</c:f>
              <c:strCache>
                <c:ptCount val="8"/>
                <c:pt idx="0">
                  <c:v>2009</c:v>
                </c:pt>
                <c:pt idx="1">
                  <c:v>2010</c:v>
                </c:pt>
                <c:pt idx="2">
                  <c:v>2011</c:v>
                </c:pt>
                <c:pt idx="3">
                  <c:v>2012</c:v>
                </c:pt>
                <c:pt idx="4">
                  <c:v>2013</c:v>
                </c:pt>
                <c:pt idx="5">
                  <c:v>2014</c:v>
                </c:pt>
                <c:pt idx="6">
                  <c:v>2015</c:v>
                </c:pt>
                <c:pt idx="7">
                  <c:v>2016</c:v>
                </c:pt>
              </c:strCache>
            </c:strRef>
          </c:cat>
          <c:val>
            <c:numRef>
              <c:f>図1!$B$4:$B$11</c:f>
            </c:numRef>
          </c:val>
          <c:extLst>
            <c:ext xmlns:c16="http://schemas.microsoft.com/office/drawing/2014/chart" uri="{C3380CC4-5D6E-409C-BE32-E72D297353CC}">
              <c16:uniqueId val="{00000000-5D2C-47CA-A450-FC23C9BEECC8}"/>
            </c:ext>
          </c:extLst>
        </c:ser>
        <c:ser>
          <c:idx val="1"/>
          <c:order val="1"/>
          <c:spPr>
            <a:solidFill>
              <a:schemeClr val="accent3"/>
            </a:solidFill>
            <a:ln>
              <a:noFill/>
            </a:ln>
            <a:effectLst/>
          </c:spPr>
          <c:invertIfNegative val="0"/>
          <c:cat>
            <c:strRef>
              <c:f>図1!$A$4:$A$11</c:f>
              <c:strCache>
                <c:ptCount val="8"/>
                <c:pt idx="0">
                  <c:v>2009</c:v>
                </c:pt>
                <c:pt idx="1">
                  <c:v>2010</c:v>
                </c:pt>
                <c:pt idx="2">
                  <c:v>2011</c:v>
                </c:pt>
                <c:pt idx="3">
                  <c:v>2012</c:v>
                </c:pt>
                <c:pt idx="4">
                  <c:v>2013</c:v>
                </c:pt>
                <c:pt idx="5">
                  <c:v>2014</c:v>
                </c:pt>
                <c:pt idx="6">
                  <c:v>2015</c:v>
                </c:pt>
                <c:pt idx="7">
                  <c:v>2016</c:v>
                </c:pt>
              </c:strCache>
            </c:strRef>
          </c:cat>
          <c:val>
            <c:numRef>
              <c:f>図1!$C$4:$C$11</c:f>
            </c:numRef>
          </c:val>
          <c:extLst>
            <c:ext xmlns:c16="http://schemas.microsoft.com/office/drawing/2014/chart" uri="{C3380CC4-5D6E-409C-BE32-E72D297353CC}">
              <c16:uniqueId val="{00000001-5D2C-47CA-A450-FC23C9BEECC8}"/>
            </c:ext>
          </c:extLst>
        </c:ser>
        <c:ser>
          <c:idx val="2"/>
          <c:order val="2"/>
          <c:spPr>
            <a:solidFill>
              <a:schemeClr val="accent1">
                <a:lumMod val="50000"/>
              </a:schemeClr>
            </a:solidFill>
            <a:ln>
              <a:noFill/>
            </a:ln>
            <a:effectLst/>
          </c:spPr>
          <c:invertIfNegative val="0"/>
          <c:cat>
            <c:strRef>
              <c:f>図1!$A$4:$A$11</c:f>
              <c:strCache>
                <c:ptCount val="8"/>
                <c:pt idx="0">
                  <c:v>2009</c:v>
                </c:pt>
                <c:pt idx="1">
                  <c:v>2010</c:v>
                </c:pt>
                <c:pt idx="2">
                  <c:v>2011</c:v>
                </c:pt>
                <c:pt idx="3">
                  <c:v>2012</c:v>
                </c:pt>
                <c:pt idx="4">
                  <c:v>2013</c:v>
                </c:pt>
                <c:pt idx="5">
                  <c:v>2014</c:v>
                </c:pt>
                <c:pt idx="6">
                  <c:v>2015</c:v>
                </c:pt>
                <c:pt idx="7">
                  <c:v>2016</c:v>
                </c:pt>
              </c:strCache>
            </c:strRef>
          </c:cat>
          <c:val>
            <c:numRef>
              <c:f>図1!$D$4:$D$11</c:f>
              <c:numCache>
                <c:formatCode>General</c:formatCode>
                <c:ptCount val="8"/>
                <c:pt idx="0">
                  <c:v>17</c:v>
                </c:pt>
                <c:pt idx="1">
                  <c:v>20</c:v>
                </c:pt>
                <c:pt idx="2">
                  <c:v>28</c:v>
                </c:pt>
                <c:pt idx="3">
                  <c:v>33</c:v>
                </c:pt>
                <c:pt idx="4">
                  <c:v>32</c:v>
                </c:pt>
                <c:pt idx="5">
                  <c:v>35</c:v>
                </c:pt>
                <c:pt idx="6">
                  <c:v>43</c:v>
                </c:pt>
                <c:pt idx="7">
                  <c:v>40</c:v>
                </c:pt>
              </c:numCache>
            </c:numRef>
          </c:val>
          <c:extLst>
            <c:ext xmlns:c16="http://schemas.microsoft.com/office/drawing/2014/chart" uri="{C3380CC4-5D6E-409C-BE32-E72D297353CC}">
              <c16:uniqueId val="{00000002-5D2C-47CA-A450-FC23C9BEECC8}"/>
            </c:ext>
          </c:extLst>
        </c:ser>
        <c:dLbls>
          <c:showLegendKey val="0"/>
          <c:showVal val="0"/>
          <c:showCatName val="0"/>
          <c:showSerName val="0"/>
          <c:showPercent val="0"/>
          <c:showBubbleSize val="0"/>
        </c:dLbls>
        <c:gapWidth val="219"/>
        <c:overlap val="-27"/>
        <c:axId val="418031792"/>
        <c:axId val="418033360"/>
      </c:barChart>
      <c:catAx>
        <c:axId val="41803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18033360"/>
        <c:crosses val="autoZero"/>
        <c:auto val="1"/>
        <c:lblAlgn val="ctr"/>
        <c:lblOffset val="100"/>
        <c:noMultiLvlLbl val="0"/>
      </c:catAx>
      <c:valAx>
        <c:axId val="41803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1803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3.png"/></Relationships>
</file>

<file path=ppt/diagrams/_rels/data2.xml.rels><?xml version="1.0" encoding="UTF-8" standalone="yes"?>
<Relationships xmlns="http://schemas.openxmlformats.org/package/2006/relationships"><Relationship Id="rId1" Type="http://schemas.openxmlformats.org/officeDocument/2006/relationships/image" Target="../media/image73.png"/></Relationships>
</file>

<file path=ppt/diagrams/_rels/data3.xml.rels><?xml version="1.0" encoding="UTF-8" standalone="yes"?>
<Relationships xmlns="http://schemas.openxmlformats.org/package/2006/relationships"><Relationship Id="rId1" Type="http://schemas.openxmlformats.org/officeDocument/2006/relationships/image" Target="../media/image73.png"/></Relationships>
</file>

<file path=ppt/diagrams/_rels/data4.xml.rels><?xml version="1.0" encoding="UTF-8" standalone="yes"?>
<Relationships xmlns="http://schemas.openxmlformats.org/package/2006/relationships"><Relationship Id="rId1" Type="http://schemas.openxmlformats.org/officeDocument/2006/relationships/image" Target="../media/image73.png"/></Relationships>
</file>

<file path=ppt/diagrams/_rels/data5.xml.rels><?xml version="1.0" encoding="UTF-8" standalone="yes"?>
<Relationships xmlns="http://schemas.openxmlformats.org/package/2006/relationships"><Relationship Id="rId1" Type="http://schemas.openxmlformats.org/officeDocument/2006/relationships/image" Target="../media/image7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7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7D4B1-9514-40C5-A8AA-4F4E3861AACD}" type="doc">
      <dgm:prSet loTypeId="urn:microsoft.com/office/officeart/2005/8/layout/hProcess9" loCatId="process" qsTypeId="urn:microsoft.com/office/officeart/2005/8/quickstyle/simple1" qsCatId="simple" csTypeId="urn:microsoft.com/office/officeart/2005/8/colors/accent1_2" csCatId="accent1" phldr="1"/>
      <dgm:spPr/>
    </dgm:pt>
    <dgm:pt modelId="{39225F6C-6264-4F96-8E3E-34E0B56F8743}">
      <dgm:prSet phldrT="[テキスト]" custT="1"/>
      <dgm:spPr/>
      <dgm:t>
        <a:bodyPr/>
        <a:lstStyle/>
        <a:p>
          <a:pPr>
            <a:lnSpc>
              <a:spcPct val="100000"/>
            </a:lnSpc>
            <a:spcAft>
              <a:spcPts val="0"/>
            </a:spcAft>
          </a:pPr>
          <a:r>
            <a:rPr kumimoji="1" lang="ja-JP" altLang="en-US" sz="1800" dirty="0">
              <a:solidFill>
                <a:srgbClr val="FF0000"/>
              </a:solidFill>
            </a:rPr>
            <a:t>障害</a:t>
          </a:r>
        </a:p>
        <a:p>
          <a:pPr>
            <a:lnSpc>
              <a:spcPct val="100000"/>
            </a:lnSpc>
            <a:spcAft>
              <a:spcPts val="0"/>
            </a:spcAft>
          </a:pPr>
          <a:r>
            <a:rPr kumimoji="1" lang="ja-JP" altLang="en-US" sz="1800" dirty="0">
              <a:solidFill>
                <a:srgbClr val="FF0000"/>
              </a:solidFill>
            </a:rPr>
            <a:t>発生</a:t>
          </a:r>
        </a:p>
      </dgm:t>
    </dgm:pt>
    <dgm:pt modelId="{EE2DA810-C7F3-412E-883B-05FD35E6AD8E}" type="parTrans" cxnId="{3B90FE0E-2DDC-45C9-A855-270F829DB8BC}">
      <dgm:prSet/>
      <dgm:spPr/>
      <dgm:t>
        <a:bodyPr/>
        <a:lstStyle/>
        <a:p>
          <a:endParaRPr kumimoji="1" lang="ja-JP" altLang="en-US"/>
        </a:p>
      </dgm:t>
    </dgm:pt>
    <dgm:pt modelId="{8D9B2A41-910C-450A-9515-CBE0BFF64DD3}" type="sibTrans" cxnId="{3B90FE0E-2DDC-45C9-A855-270F829DB8BC}">
      <dgm:prSet/>
      <dgm:spPr/>
      <dgm:t>
        <a:bodyPr/>
        <a:lstStyle/>
        <a:p>
          <a:endParaRPr kumimoji="1" lang="ja-JP" altLang="en-US"/>
        </a:p>
      </dgm:t>
    </dgm:pt>
    <dgm:pt modelId="{CA829BC2-26E4-40CB-BA7F-635AC6ED6AB0}">
      <dgm:prSet phldrT="[テキスト]" custT="1"/>
      <dgm:spPr/>
      <dgm:t>
        <a:bodyPr lIns="36000" tIns="36000" rIns="36000" bIns="36000"/>
        <a:lstStyle/>
        <a:p>
          <a:pPr>
            <a:lnSpc>
              <a:spcPct val="100000"/>
            </a:lnSpc>
            <a:spcAft>
              <a:spcPts val="0"/>
            </a:spcAft>
          </a:pPr>
          <a:r>
            <a:rPr kumimoji="1" lang="ja-JP" altLang="en-US" sz="1800" dirty="0">
              <a:solidFill>
                <a:schemeClr val="tx1"/>
              </a:solidFill>
            </a:rPr>
            <a:t>原因</a:t>
          </a:r>
        </a:p>
        <a:p>
          <a:pPr>
            <a:lnSpc>
              <a:spcPct val="100000"/>
            </a:lnSpc>
            <a:spcAft>
              <a:spcPts val="0"/>
            </a:spcAft>
          </a:pPr>
          <a:r>
            <a:rPr kumimoji="1" lang="ja-JP" altLang="en-US" sz="1800" dirty="0">
              <a:solidFill>
                <a:schemeClr val="tx1"/>
              </a:solidFill>
            </a:rPr>
            <a:t>解析</a:t>
          </a:r>
        </a:p>
      </dgm:t>
    </dgm:pt>
    <dgm:pt modelId="{A187DD3F-68CD-4AA8-A7F4-35A06B8986E4}" type="parTrans" cxnId="{B94783CC-943C-4CD3-ADCD-67500102C783}">
      <dgm:prSet/>
      <dgm:spPr/>
      <dgm:t>
        <a:bodyPr/>
        <a:lstStyle/>
        <a:p>
          <a:endParaRPr kumimoji="1" lang="ja-JP" altLang="en-US"/>
        </a:p>
      </dgm:t>
    </dgm:pt>
    <dgm:pt modelId="{1CD2C8D7-DED2-4E55-8DAC-8C9057D8D7DB}" type="sibTrans" cxnId="{B94783CC-943C-4CD3-ADCD-67500102C783}">
      <dgm:prSet/>
      <dgm:spPr/>
      <dgm:t>
        <a:bodyPr/>
        <a:lstStyle/>
        <a:p>
          <a:endParaRPr kumimoji="1" lang="ja-JP" altLang="en-US"/>
        </a:p>
      </dgm:t>
    </dgm:pt>
    <dgm:pt modelId="{A20D7416-5D9F-4AF2-9BE8-2AB97B5A2D37}">
      <dgm:prSet phldrT="[テキスト]" custT="1"/>
      <dgm:spPr/>
      <dgm:t>
        <a:bodyPr/>
        <a:lstStyle/>
        <a:p>
          <a:pPr>
            <a:lnSpc>
              <a:spcPct val="100000"/>
            </a:lnSpc>
            <a:spcAft>
              <a:spcPts val="0"/>
            </a:spcAft>
          </a:pPr>
          <a:r>
            <a:rPr kumimoji="1" lang="ja-JP" altLang="en-US" sz="1800" dirty="0">
              <a:solidFill>
                <a:schemeClr val="tx1"/>
              </a:solidFill>
            </a:rPr>
            <a:t>応急</a:t>
          </a:r>
        </a:p>
        <a:p>
          <a:pPr>
            <a:lnSpc>
              <a:spcPct val="100000"/>
            </a:lnSpc>
            <a:spcAft>
              <a:spcPts val="0"/>
            </a:spcAft>
          </a:pPr>
          <a:r>
            <a:rPr kumimoji="1" lang="ja-JP" altLang="en-US" sz="1800" dirty="0">
              <a:solidFill>
                <a:schemeClr val="tx1"/>
              </a:solidFill>
            </a:rPr>
            <a:t>対策</a:t>
          </a:r>
        </a:p>
      </dgm:t>
    </dgm:pt>
    <dgm:pt modelId="{C9E35089-5A76-4EBE-9B61-9A17F5DC934C}" type="parTrans" cxnId="{0E9480B4-7D52-4106-928E-2FB1FDC4349A}">
      <dgm:prSet/>
      <dgm:spPr/>
      <dgm:t>
        <a:bodyPr/>
        <a:lstStyle/>
        <a:p>
          <a:endParaRPr kumimoji="1" lang="ja-JP" altLang="en-US"/>
        </a:p>
      </dgm:t>
    </dgm:pt>
    <dgm:pt modelId="{7A6AD46B-E31F-4448-9422-A2E573150650}" type="sibTrans" cxnId="{0E9480B4-7D52-4106-928E-2FB1FDC4349A}">
      <dgm:prSet/>
      <dgm:spPr/>
      <dgm:t>
        <a:bodyPr/>
        <a:lstStyle/>
        <a:p>
          <a:endParaRPr kumimoji="1" lang="ja-JP" altLang="en-US"/>
        </a:p>
      </dgm:t>
    </dgm:pt>
    <dgm:pt modelId="{3A5647BC-FB4C-4E40-A452-F9572DBF3147}" type="pres">
      <dgm:prSet presAssocID="{6177D4B1-9514-40C5-A8AA-4F4E3861AACD}" presName="CompostProcess" presStyleCnt="0">
        <dgm:presLayoutVars>
          <dgm:dir/>
          <dgm:resizeHandles val="exact"/>
        </dgm:presLayoutVars>
      </dgm:prSet>
      <dgm:spPr/>
    </dgm:pt>
    <dgm:pt modelId="{22CE0801-2F09-49B2-92FC-47BAC41EB104}" type="pres">
      <dgm:prSet presAssocID="{6177D4B1-9514-40C5-A8AA-4F4E3861AACD}" presName="arrow" presStyleLbl="bgShp" presStyleIdx="0" presStyleCnt="1" custLinFactNeighborX="542"/>
      <dgm:spPr>
        <a:blipFill rotWithShape="0">
          <a:blip xmlns:r="http://schemas.openxmlformats.org/officeDocument/2006/relationships" r:embed="rId1">
            <a:duotone>
              <a:prstClr val="black"/>
              <a:schemeClr val="accent2">
                <a:tint val="45000"/>
                <a:satMod val="400000"/>
              </a:schemeClr>
            </a:duotone>
          </a:blip>
          <a:stretch>
            <a:fillRect/>
          </a:stretch>
        </a:blipFill>
      </dgm:spPr>
    </dgm:pt>
    <dgm:pt modelId="{93185A62-1D49-4369-AFEA-40E11EB56587}" type="pres">
      <dgm:prSet presAssocID="{6177D4B1-9514-40C5-A8AA-4F4E3861AACD}" presName="linearProcess" presStyleCnt="0"/>
      <dgm:spPr/>
    </dgm:pt>
    <dgm:pt modelId="{CD368579-CEE9-48E8-990F-A4D516D7FF02}" type="pres">
      <dgm:prSet presAssocID="{39225F6C-6264-4F96-8E3E-34E0B56F8743}" presName="textNode" presStyleLbl="node1" presStyleIdx="0" presStyleCnt="3" custLinFactNeighborX="38121">
        <dgm:presLayoutVars>
          <dgm:bulletEnabled val="1"/>
        </dgm:presLayoutVars>
      </dgm:prSet>
      <dgm:spPr/>
    </dgm:pt>
    <dgm:pt modelId="{D5E02B5D-4DB1-4448-9533-31B38A5BB372}" type="pres">
      <dgm:prSet presAssocID="{8D9B2A41-910C-450A-9515-CBE0BFF64DD3}" presName="sibTrans" presStyleCnt="0"/>
      <dgm:spPr/>
    </dgm:pt>
    <dgm:pt modelId="{ECEFF339-60E1-49E3-8140-780933CFFD5B}" type="pres">
      <dgm:prSet presAssocID="{CA829BC2-26E4-40CB-BA7F-635AC6ED6AB0}" presName="textNode" presStyleLbl="node1" presStyleIdx="1" presStyleCnt="3">
        <dgm:presLayoutVars>
          <dgm:bulletEnabled val="1"/>
        </dgm:presLayoutVars>
      </dgm:prSet>
      <dgm:spPr/>
    </dgm:pt>
    <dgm:pt modelId="{C5A8307B-8C9C-443C-B769-D7FFAAB98507}" type="pres">
      <dgm:prSet presAssocID="{1CD2C8D7-DED2-4E55-8DAC-8C9057D8D7DB}" presName="sibTrans" presStyleCnt="0"/>
      <dgm:spPr/>
    </dgm:pt>
    <dgm:pt modelId="{FAB281D9-F826-4C1A-A2A8-770C990497AF}" type="pres">
      <dgm:prSet presAssocID="{A20D7416-5D9F-4AF2-9BE8-2AB97B5A2D37}" presName="textNode" presStyleLbl="node1" presStyleIdx="2" presStyleCnt="3" custLinFactNeighborX="-38121">
        <dgm:presLayoutVars>
          <dgm:bulletEnabled val="1"/>
        </dgm:presLayoutVars>
      </dgm:prSet>
      <dgm:spPr/>
    </dgm:pt>
  </dgm:ptLst>
  <dgm:cxnLst>
    <dgm:cxn modelId="{3B90FE0E-2DDC-45C9-A855-270F829DB8BC}" srcId="{6177D4B1-9514-40C5-A8AA-4F4E3861AACD}" destId="{39225F6C-6264-4F96-8E3E-34E0B56F8743}" srcOrd="0" destOrd="0" parTransId="{EE2DA810-C7F3-412E-883B-05FD35E6AD8E}" sibTransId="{8D9B2A41-910C-450A-9515-CBE0BFF64DD3}"/>
    <dgm:cxn modelId="{7186167B-0183-40EE-96CC-EA8F6219C149}" type="presOf" srcId="{CA829BC2-26E4-40CB-BA7F-635AC6ED6AB0}" destId="{ECEFF339-60E1-49E3-8140-780933CFFD5B}" srcOrd="0" destOrd="0" presId="urn:microsoft.com/office/officeart/2005/8/layout/hProcess9"/>
    <dgm:cxn modelId="{41622F7E-976F-43E1-BCCC-8369C4430590}" type="presOf" srcId="{6177D4B1-9514-40C5-A8AA-4F4E3861AACD}" destId="{3A5647BC-FB4C-4E40-A452-F9572DBF3147}" srcOrd="0" destOrd="0" presId="urn:microsoft.com/office/officeart/2005/8/layout/hProcess9"/>
    <dgm:cxn modelId="{5720C396-04DA-48DB-88DD-7804BBA931B0}" type="presOf" srcId="{39225F6C-6264-4F96-8E3E-34E0B56F8743}" destId="{CD368579-CEE9-48E8-990F-A4D516D7FF02}" srcOrd="0" destOrd="0" presId="urn:microsoft.com/office/officeart/2005/8/layout/hProcess9"/>
    <dgm:cxn modelId="{3E6EAD98-C05E-42AB-A797-BFF5B9CC985C}" type="presOf" srcId="{A20D7416-5D9F-4AF2-9BE8-2AB97B5A2D37}" destId="{FAB281D9-F826-4C1A-A2A8-770C990497AF}" srcOrd="0" destOrd="0" presId="urn:microsoft.com/office/officeart/2005/8/layout/hProcess9"/>
    <dgm:cxn modelId="{0E9480B4-7D52-4106-928E-2FB1FDC4349A}" srcId="{6177D4B1-9514-40C5-A8AA-4F4E3861AACD}" destId="{A20D7416-5D9F-4AF2-9BE8-2AB97B5A2D37}" srcOrd="2" destOrd="0" parTransId="{C9E35089-5A76-4EBE-9B61-9A17F5DC934C}" sibTransId="{7A6AD46B-E31F-4448-9422-A2E573150650}"/>
    <dgm:cxn modelId="{B94783CC-943C-4CD3-ADCD-67500102C783}" srcId="{6177D4B1-9514-40C5-A8AA-4F4E3861AACD}" destId="{CA829BC2-26E4-40CB-BA7F-635AC6ED6AB0}" srcOrd="1" destOrd="0" parTransId="{A187DD3F-68CD-4AA8-A7F4-35A06B8986E4}" sibTransId="{1CD2C8D7-DED2-4E55-8DAC-8C9057D8D7DB}"/>
    <dgm:cxn modelId="{5C6455F1-4F36-4BC6-B31A-5EB0C5725B2B}" type="presParOf" srcId="{3A5647BC-FB4C-4E40-A452-F9572DBF3147}" destId="{22CE0801-2F09-49B2-92FC-47BAC41EB104}" srcOrd="0" destOrd="0" presId="urn:microsoft.com/office/officeart/2005/8/layout/hProcess9"/>
    <dgm:cxn modelId="{13E61C52-460B-4842-B3D5-2E600FF276C7}" type="presParOf" srcId="{3A5647BC-FB4C-4E40-A452-F9572DBF3147}" destId="{93185A62-1D49-4369-AFEA-40E11EB56587}" srcOrd="1" destOrd="0" presId="urn:microsoft.com/office/officeart/2005/8/layout/hProcess9"/>
    <dgm:cxn modelId="{14546B27-5069-4226-9282-041D8B3BEE09}" type="presParOf" srcId="{93185A62-1D49-4369-AFEA-40E11EB56587}" destId="{CD368579-CEE9-48E8-990F-A4D516D7FF02}" srcOrd="0" destOrd="0" presId="urn:microsoft.com/office/officeart/2005/8/layout/hProcess9"/>
    <dgm:cxn modelId="{BF5ACAA8-BBA0-4954-B2B9-42286EBA0710}" type="presParOf" srcId="{93185A62-1D49-4369-AFEA-40E11EB56587}" destId="{D5E02B5D-4DB1-4448-9533-31B38A5BB372}" srcOrd="1" destOrd="0" presId="urn:microsoft.com/office/officeart/2005/8/layout/hProcess9"/>
    <dgm:cxn modelId="{E03ECA4E-51B9-461C-BEEF-F11B62AE9788}" type="presParOf" srcId="{93185A62-1D49-4369-AFEA-40E11EB56587}" destId="{ECEFF339-60E1-49E3-8140-780933CFFD5B}" srcOrd="2" destOrd="0" presId="urn:microsoft.com/office/officeart/2005/8/layout/hProcess9"/>
    <dgm:cxn modelId="{960723D5-C37B-4CAC-A961-A4D2B5DDC0D7}" type="presParOf" srcId="{93185A62-1D49-4369-AFEA-40E11EB56587}" destId="{C5A8307B-8C9C-443C-B769-D7FFAAB98507}" srcOrd="3" destOrd="0" presId="urn:microsoft.com/office/officeart/2005/8/layout/hProcess9"/>
    <dgm:cxn modelId="{C162566E-38D6-4D9A-B21B-3EBE357E5F0F}" type="presParOf" srcId="{93185A62-1D49-4369-AFEA-40E11EB56587}" destId="{FAB281D9-F826-4C1A-A2A8-770C990497A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77D4B1-9514-40C5-A8AA-4F4E3861AACD}" type="doc">
      <dgm:prSet loTypeId="urn:microsoft.com/office/officeart/2005/8/layout/hProcess9" loCatId="process" qsTypeId="urn:microsoft.com/office/officeart/2005/8/quickstyle/simple1" qsCatId="simple" csTypeId="urn:microsoft.com/office/officeart/2005/8/colors/accent1_2" csCatId="accent1" phldr="1"/>
      <dgm:spPr/>
    </dgm:pt>
    <dgm:pt modelId="{39225F6C-6264-4F96-8E3E-34E0B56F8743}">
      <dgm:prSet phldrT="[テキスト]" custT="1"/>
      <dgm:spPr/>
      <dgm:t>
        <a:bodyPr/>
        <a:lstStyle/>
        <a:p>
          <a:pPr>
            <a:lnSpc>
              <a:spcPct val="100000"/>
            </a:lnSpc>
            <a:spcAft>
              <a:spcPts val="0"/>
            </a:spcAft>
          </a:pPr>
          <a:r>
            <a:rPr kumimoji="1" lang="ja-JP" altLang="en-US" sz="1800" dirty="0">
              <a:solidFill>
                <a:schemeClr val="tx1"/>
              </a:solidFill>
            </a:rPr>
            <a:t>原因</a:t>
          </a:r>
        </a:p>
        <a:p>
          <a:pPr>
            <a:lnSpc>
              <a:spcPct val="100000"/>
            </a:lnSpc>
            <a:spcAft>
              <a:spcPts val="0"/>
            </a:spcAft>
          </a:pPr>
          <a:r>
            <a:rPr kumimoji="1" lang="ja-JP" altLang="en-US" sz="1800" dirty="0">
              <a:solidFill>
                <a:schemeClr val="tx1"/>
              </a:solidFill>
            </a:rPr>
            <a:t>分析</a:t>
          </a:r>
        </a:p>
      </dgm:t>
    </dgm:pt>
    <dgm:pt modelId="{EE2DA810-C7F3-412E-883B-05FD35E6AD8E}" type="parTrans" cxnId="{3B90FE0E-2DDC-45C9-A855-270F829DB8BC}">
      <dgm:prSet/>
      <dgm:spPr/>
      <dgm:t>
        <a:bodyPr/>
        <a:lstStyle/>
        <a:p>
          <a:endParaRPr kumimoji="1" lang="ja-JP" altLang="en-US"/>
        </a:p>
      </dgm:t>
    </dgm:pt>
    <dgm:pt modelId="{8D9B2A41-910C-450A-9515-CBE0BFF64DD3}" type="sibTrans" cxnId="{3B90FE0E-2DDC-45C9-A855-270F829DB8BC}">
      <dgm:prSet/>
      <dgm:spPr/>
      <dgm:t>
        <a:bodyPr/>
        <a:lstStyle/>
        <a:p>
          <a:endParaRPr kumimoji="1" lang="ja-JP" altLang="en-US"/>
        </a:p>
      </dgm:t>
    </dgm:pt>
    <dgm:pt modelId="{CA829BC2-26E4-40CB-BA7F-635AC6ED6AB0}">
      <dgm:prSet phldrT="[テキスト]" custT="1"/>
      <dgm:spPr/>
      <dgm:t>
        <a:bodyPr lIns="36000" tIns="36000" rIns="36000" bIns="36000"/>
        <a:lstStyle/>
        <a:p>
          <a:pPr>
            <a:lnSpc>
              <a:spcPct val="100000"/>
            </a:lnSpc>
            <a:spcAft>
              <a:spcPts val="0"/>
            </a:spcAft>
          </a:pPr>
          <a:r>
            <a:rPr kumimoji="1" lang="ja-JP" altLang="en-US" sz="1800" dirty="0">
              <a:solidFill>
                <a:schemeClr val="tx1"/>
              </a:solidFill>
            </a:rPr>
            <a:t>再発防止</a:t>
          </a:r>
          <a:endParaRPr kumimoji="1" lang="en-US" altLang="ja-JP" sz="1800" dirty="0">
            <a:solidFill>
              <a:schemeClr val="tx1"/>
            </a:solidFill>
          </a:endParaRPr>
        </a:p>
        <a:p>
          <a:pPr>
            <a:lnSpc>
              <a:spcPct val="100000"/>
            </a:lnSpc>
            <a:spcAft>
              <a:spcPts val="0"/>
            </a:spcAft>
          </a:pPr>
          <a:r>
            <a:rPr kumimoji="1" lang="ja-JP" altLang="en-US" sz="1800" dirty="0">
              <a:solidFill>
                <a:schemeClr val="tx1"/>
              </a:solidFill>
            </a:rPr>
            <a:t>策（教訓）</a:t>
          </a:r>
        </a:p>
      </dgm:t>
    </dgm:pt>
    <dgm:pt modelId="{A187DD3F-68CD-4AA8-A7F4-35A06B8986E4}" type="parTrans" cxnId="{B94783CC-943C-4CD3-ADCD-67500102C783}">
      <dgm:prSet/>
      <dgm:spPr/>
      <dgm:t>
        <a:bodyPr/>
        <a:lstStyle/>
        <a:p>
          <a:endParaRPr kumimoji="1" lang="ja-JP" altLang="en-US"/>
        </a:p>
      </dgm:t>
    </dgm:pt>
    <dgm:pt modelId="{1CD2C8D7-DED2-4E55-8DAC-8C9057D8D7DB}" type="sibTrans" cxnId="{B94783CC-943C-4CD3-ADCD-67500102C783}">
      <dgm:prSet/>
      <dgm:spPr/>
      <dgm:t>
        <a:bodyPr/>
        <a:lstStyle/>
        <a:p>
          <a:endParaRPr kumimoji="1" lang="ja-JP" altLang="en-US"/>
        </a:p>
      </dgm:t>
    </dgm:pt>
    <dgm:pt modelId="{A20D7416-5D9F-4AF2-9BE8-2AB97B5A2D37}">
      <dgm:prSet phldrT="[テキスト]" custT="1"/>
      <dgm:spPr/>
      <dgm:t>
        <a:bodyPr/>
        <a:lstStyle/>
        <a:p>
          <a:pPr>
            <a:lnSpc>
              <a:spcPct val="100000"/>
            </a:lnSpc>
            <a:spcAft>
              <a:spcPts val="0"/>
            </a:spcAft>
          </a:pPr>
          <a:r>
            <a:rPr kumimoji="1" lang="ja-JP" altLang="en-US" sz="1800" dirty="0">
              <a:solidFill>
                <a:schemeClr val="tx1"/>
              </a:solidFill>
            </a:rPr>
            <a:t>社内</a:t>
          </a:r>
        </a:p>
        <a:p>
          <a:pPr>
            <a:lnSpc>
              <a:spcPct val="100000"/>
            </a:lnSpc>
            <a:spcAft>
              <a:spcPts val="0"/>
            </a:spcAft>
          </a:pPr>
          <a:r>
            <a:rPr kumimoji="1" lang="ja-JP" altLang="en-US" sz="1800" dirty="0">
              <a:solidFill>
                <a:schemeClr val="tx1"/>
              </a:solidFill>
            </a:rPr>
            <a:t>展開</a:t>
          </a:r>
        </a:p>
      </dgm:t>
    </dgm:pt>
    <dgm:pt modelId="{C9E35089-5A76-4EBE-9B61-9A17F5DC934C}" type="parTrans" cxnId="{0E9480B4-7D52-4106-928E-2FB1FDC4349A}">
      <dgm:prSet/>
      <dgm:spPr/>
      <dgm:t>
        <a:bodyPr/>
        <a:lstStyle/>
        <a:p>
          <a:endParaRPr kumimoji="1" lang="ja-JP" altLang="en-US"/>
        </a:p>
      </dgm:t>
    </dgm:pt>
    <dgm:pt modelId="{7A6AD46B-E31F-4448-9422-A2E573150650}" type="sibTrans" cxnId="{0E9480B4-7D52-4106-928E-2FB1FDC4349A}">
      <dgm:prSet/>
      <dgm:spPr/>
      <dgm:t>
        <a:bodyPr/>
        <a:lstStyle/>
        <a:p>
          <a:endParaRPr kumimoji="1" lang="ja-JP" altLang="en-US"/>
        </a:p>
      </dgm:t>
    </dgm:pt>
    <dgm:pt modelId="{3A5647BC-FB4C-4E40-A452-F9572DBF3147}" type="pres">
      <dgm:prSet presAssocID="{6177D4B1-9514-40C5-A8AA-4F4E3861AACD}" presName="CompostProcess" presStyleCnt="0">
        <dgm:presLayoutVars>
          <dgm:dir/>
          <dgm:resizeHandles val="exact"/>
        </dgm:presLayoutVars>
      </dgm:prSet>
      <dgm:spPr/>
    </dgm:pt>
    <dgm:pt modelId="{22CE0801-2F09-49B2-92FC-47BAC41EB104}" type="pres">
      <dgm:prSet presAssocID="{6177D4B1-9514-40C5-A8AA-4F4E3861AACD}" presName="arrow" presStyleLbl="bgShp" presStyleIdx="0" presStyleCnt="1" custLinFactNeighborX="-1188" custLinFactNeighborY="-2381"/>
      <dgm:spPr>
        <a:blipFill rotWithShape="0">
          <a:blip xmlns:r="http://schemas.openxmlformats.org/officeDocument/2006/relationships" r:embed="rId1">
            <a:duotone>
              <a:prstClr val="black"/>
              <a:schemeClr val="accent2">
                <a:tint val="45000"/>
                <a:satMod val="400000"/>
              </a:schemeClr>
            </a:duotone>
          </a:blip>
          <a:stretch>
            <a:fillRect/>
          </a:stretch>
        </a:blipFill>
      </dgm:spPr>
    </dgm:pt>
    <dgm:pt modelId="{93185A62-1D49-4369-AFEA-40E11EB56587}" type="pres">
      <dgm:prSet presAssocID="{6177D4B1-9514-40C5-A8AA-4F4E3861AACD}" presName="linearProcess" presStyleCnt="0"/>
      <dgm:spPr/>
    </dgm:pt>
    <dgm:pt modelId="{CD368579-CEE9-48E8-990F-A4D516D7FF02}" type="pres">
      <dgm:prSet presAssocID="{39225F6C-6264-4F96-8E3E-34E0B56F8743}" presName="textNode" presStyleLbl="node1" presStyleIdx="0" presStyleCnt="3" custScaleX="71135" custLinFactNeighborX="38121">
        <dgm:presLayoutVars>
          <dgm:bulletEnabled val="1"/>
        </dgm:presLayoutVars>
      </dgm:prSet>
      <dgm:spPr/>
    </dgm:pt>
    <dgm:pt modelId="{D5E02B5D-4DB1-4448-9533-31B38A5BB372}" type="pres">
      <dgm:prSet presAssocID="{8D9B2A41-910C-450A-9515-CBE0BFF64DD3}" presName="sibTrans" presStyleCnt="0"/>
      <dgm:spPr/>
    </dgm:pt>
    <dgm:pt modelId="{ECEFF339-60E1-49E3-8140-780933CFFD5B}" type="pres">
      <dgm:prSet presAssocID="{CA829BC2-26E4-40CB-BA7F-635AC6ED6AB0}" presName="textNode" presStyleLbl="node1" presStyleIdx="1" presStyleCnt="3">
        <dgm:presLayoutVars>
          <dgm:bulletEnabled val="1"/>
        </dgm:presLayoutVars>
      </dgm:prSet>
      <dgm:spPr/>
    </dgm:pt>
    <dgm:pt modelId="{C5A8307B-8C9C-443C-B769-D7FFAAB98507}" type="pres">
      <dgm:prSet presAssocID="{1CD2C8D7-DED2-4E55-8DAC-8C9057D8D7DB}" presName="sibTrans" presStyleCnt="0"/>
      <dgm:spPr/>
    </dgm:pt>
    <dgm:pt modelId="{FAB281D9-F826-4C1A-A2A8-770C990497AF}" type="pres">
      <dgm:prSet presAssocID="{A20D7416-5D9F-4AF2-9BE8-2AB97B5A2D37}" presName="textNode" presStyleLbl="node1" presStyleIdx="2" presStyleCnt="3" custScaleX="71028" custLinFactNeighborX="-38121">
        <dgm:presLayoutVars>
          <dgm:bulletEnabled val="1"/>
        </dgm:presLayoutVars>
      </dgm:prSet>
      <dgm:spPr/>
    </dgm:pt>
  </dgm:ptLst>
  <dgm:cxnLst>
    <dgm:cxn modelId="{3B90FE0E-2DDC-45C9-A855-270F829DB8BC}" srcId="{6177D4B1-9514-40C5-A8AA-4F4E3861AACD}" destId="{39225F6C-6264-4F96-8E3E-34E0B56F8743}" srcOrd="0" destOrd="0" parTransId="{EE2DA810-C7F3-412E-883B-05FD35E6AD8E}" sibTransId="{8D9B2A41-910C-450A-9515-CBE0BFF64DD3}"/>
    <dgm:cxn modelId="{D4A4365B-B541-4782-A002-E10C27FDA494}" type="presOf" srcId="{A20D7416-5D9F-4AF2-9BE8-2AB97B5A2D37}" destId="{FAB281D9-F826-4C1A-A2A8-770C990497AF}" srcOrd="0" destOrd="0" presId="urn:microsoft.com/office/officeart/2005/8/layout/hProcess9"/>
    <dgm:cxn modelId="{DE24B3B0-76B1-427E-AE2C-C432D3BB9924}" type="presOf" srcId="{39225F6C-6264-4F96-8E3E-34E0B56F8743}" destId="{CD368579-CEE9-48E8-990F-A4D516D7FF02}" srcOrd="0" destOrd="0" presId="urn:microsoft.com/office/officeart/2005/8/layout/hProcess9"/>
    <dgm:cxn modelId="{0E9480B4-7D52-4106-928E-2FB1FDC4349A}" srcId="{6177D4B1-9514-40C5-A8AA-4F4E3861AACD}" destId="{A20D7416-5D9F-4AF2-9BE8-2AB97B5A2D37}" srcOrd="2" destOrd="0" parTransId="{C9E35089-5A76-4EBE-9B61-9A17F5DC934C}" sibTransId="{7A6AD46B-E31F-4448-9422-A2E573150650}"/>
    <dgm:cxn modelId="{B94783CC-943C-4CD3-ADCD-67500102C783}" srcId="{6177D4B1-9514-40C5-A8AA-4F4E3861AACD}" destId="{CA829BC2-26E4-40CB-BA7F-635AC6ED6AB0}" srcOrd="1" destOrd="0" parTransId="{A187DD3F-68CD-4AA8-A7F4-35A06B8986E4}" sibTransId="{1CD2C8D7-DED2-4E55-8DAC-8C9057D8D7DB}"/>
    <dgm:cxn modelId="{B8CD83D4-280D-4F9D-9CED-B4EE67343C8D}" type="presOf" srcId="{CA829BC2-26E4-40CB-BA7F-635AC6ED6AB0}" destId="{ECEFF339-60E1-49E3-8140-780933CFFD5B}" srcOrd="0" destOrd="0" presId="urn:microsoft.com/office/officeart/2005/8/layout/hProcess9"/>
    <dgm:cxn modelId="{00CFF0D7-689D-4320-A7D3-59ED1FA303C3}" type="presOf" srcId="{6177D4B1-9514-40C5-A8AA-4F4E3861AACD}" destId="{3A5647BC-FB4C-4E40-A452-F9572DBF3147}" srcOrd="0" destOrd="0" presId="urn:microsoft.com/office/officeart/2005/8/layout/hProcess9"/>
    <dgm:cxn modelId="{2D7B495A-B856-4CEF-B62E-1D6E9C098F06}" type="presParOf" srcId="{3A5647BC-FB4C-4E40-A452-F9572DBF3147}" destId="{22CE0801-2F09-49B2-92FC-47BAC41EB104}" srcOrd="0" destOrd="0" presId="urn:microsoft.com/office/officeart/2005/8/layout/hProcess9"/>
    <dgm:cxn modelId="{BFA4411C-8B58-4E02-AEB9-44725E9603BE}" type="presParOf" srcId="{3A5647BC-FB4C-4E40-A452-F9572DBF3147}" destId="{93185A62-1D49-4369-AFEA-40E11EB56587}" srcOrd="1" destOrd="0" presId="urn:microsoft.com/office/officeart/2005/8/layout/hProcess9"/>
    <dgm:cxn modelId="{86D19689-2FFC-4820-907F-2911435A3D3F}" type="presParOf" srcId="{93185A62-1D49-4369-AFEA-40E11EB56587}" destId="{CD368579-CEE9-48E8-990F-A4D516D7FF02}" srcOrd="0" destOrd="0" presId="urn:microsoft.com/office/officeart/2005/8/layout/hProcess9"/>
    <dgm:cxn modelId="{3CFE2295-03C6-40EF-9C92-8FF463150751}" type="presParOf" srcId="{93185A62-1D49-4369-AFEA-40E11EB56587}" destId="{D5E02B5D-4DB1-4448-9533-31B38A5BB372}" srcOrd="1" destOrd="0" presId="urn:microsoft.com/office/officeart/2005/8/layout/hProcess9"/>
    <dgm:cxn modelId="{06DAC59B-F2EF-4DA1-AF2D-14C21C44345E}" type="presParOf" srcId="{93185A62-1D49-4369-AFEA-40E11EB56587}" destId="{ECEFF339-60E1-49E3-8140-780933CFFD5B}" srcOrd="2" destOrd="0" presId="urn:microsoft.com/office/officeart/2005/8/layout/hProcess9"/>
    <dgm:cxn modelId="{FCF31477-76CE-4C85-A61B-49B09575122C}" type="presParOf" srcId="{93185A62-1D49-4369-AFEA-40E11EB56587}" destId="{C5A8307B-8C9C-443C-B769-D7FFAAB98507}" srcOrd="3" destOrd="0" presId="urn:microsoft.com/office/officeart/2005/8/layout/hProcess9"/>
    <dgm:cxn modelId="{4A7019A5-38B0-4D77-92F7-DDC52290307F}" type="presParOf" srcId="{93185A62-1D49-4369-AFEA-40E11EB56587}" destId="{FAB281D9-F826-4C1A-A2A8-770C990497AF}"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7D4B1-9514-40C5-A8AA-4F4E3861AACD}" type="doc">
      <dgm:prSet loTypeId="urn:microsoft.com/office/officeart/2005/8/layout/hProcess9" loCatId="process" qsTypeId="urn:microsoft.com/office/officeart/2005/8/quickstyle/simple1" qsCatId="simple" csTypeId="urn:microsoft.com/office/officeart/2005/8/colors/accent2_2" csCatId="accent2" phldr="1"/>
      <dgm:spPr/>
    </dgm:pt>
    <dgm:pt modelId="{39225F6C-6264-4F96-8E3E-34E0B56F8743}">
      <dgm:prSet phldrT="[テキスト]" custT="1"/>
      <dgm:spPr/>
      <dgm:t>
        <a:bodyPr/>
        <a:lstStyle/>
        <a:p>
          <a:pPr>
            <a:lnSpc>
              <a:spcPct val="100000"/>
            </a:lnSpc>
            <a:spcAft>
              <a:spcPts val="0"/>
            </a:spcAft>
          </a:pPr>
          <a:r>
            <a:rPr kumimoji="1" lang="ja-JP" altLang="en-US" sz="1800" dirty="0">
              <a:solidFill>
                <a:schemeClr val="tx1"/>
              </a:solidFill>
            </a:rPr>
            <a:t>情報</a:t>
          </a:r>
        </a:p>
        <a:p>
          <a:pPr>
            <a:lnSpc>
              <a:spcPct val="100000"/>
            </a:lnSpc>
            <a:spcAft>
              <a:spcPts val="0"/>
            </a:spcAft>
          </a:pPr>
          <a:r>
            <a:rPr kumimoji="1" lang="ja-JP" altLang="en-US" sz="1800" dirty="0">
              <a:solidFill>
                <a:schemeClr val="tx1"/>
              </a:solidFill>
            </a:rPr>
            <a:t>解析</a:t>
          </a:r>
        </a:p>
      </dgm:t>
    </dgm:pt>
    <dgm:pt modelId="{EE2DA810-C7F3-412E-883B-05FD35E6AD8E}" type="parTrans" cxnId="{3B90FE0E-2DDC-45C9-A855-270F829DB8BC}">
      <dgm:prSet/>
      <dgm:spPr/>
      <dgm:t>
        <a:bodyPr/>
        <a:lstStyle/>
        <a:p>
          <a:endParaRPr kumimoji="1" lang="ja-JP" altLang="en-US"/>
        </a:p>
      </dgm:t>
    </dgm:pt>
    <dgm:pt modelId="{8D9B2A41-910C-450A-9515-CBE0BFF64DD3}" type="sibTrans" cxnId="{3B90FE0E-2DDC-45C9-A855-270F829DB8BC}">
      <dgm:prSet/>
      <dgm:spPr/>
      <dgm:t>
        <a:bodyPr/>
        <a:lstStyle/>
        <a:p>
          <a:endParaRPr kumimoji="1" lang="ja-JP" altLang="en-US"/>
        </a:p>
      </dgm:t>
    </dgm:pt>
    <dgm:pt modelId="{CA829BC2-26E4-40CB-BA7F-635AC6ED6AB0}">
      <dgm:prSet phldrT="[テキスト]" custT="1"/>
      <dgm:spPr/>
      <dgm:t>
        <a:bodyPr lIns="36000" tIns="36000" rIns="36000" bIns="36000"/>
        <a:lstStyle/>
        <a:p>
          <a:pPr>
            <a:lnSpc>
              <a:spcPct val="100000"/>
            </a:lnSpc>
            <a:spcAft>
              <a:spcPts val="0"/>
            </a:spcAft>
          </a:pPr>
          <a:r>
            <a:rPr kumimoji="1" lang="ja-JP" altLang="en-US" sz="1800" dirty="0">
              <a:solidFill>
                <a:schemeClr val="tx1"/>
              </a:solidFill>
            </a:rPr>
            <a:t>自社</a:t>
          </a:r>
          <a:endParaRPr kumimoji="1" lang="en-US" altLang="ja-JP" sz="1800" dirty="0">
            <a:solidFill>
              <a:schemeClr val="tx1"/>
            </a:solidFill>
          </a:endParaRPr>
        </a:p>
        <a:p>
          <a:pPr>
            <a:lnSpc>
              <a:spcPct val="100000"/>
            </a:lnSpc>
            <a:spcAft>
              <a:spcPts val="0"/>
            </a:spcAft>
          </a:pPr>
          <a:r>
            <a:rPr kumimoji="1" lang="ja-JP" altLang="en-US" sz="1800" dirty="0">
              <a:solidFill>
                <a:schemeClr val="tx1"/>
              </a:solidFill>
            </a:rPr>
            <a:t>確認</a:t>
          </a:r>
        </a:p>
      </dgm:t>
    </dgm:pt>
    <dgm:pt modelId="{A187DD3F-68CD-4AA8-A7F4-35A06B8986E4}" type="parTrans" cxnId="{B94783CC-943C-4CD3-ADCD-67500102C783}">
      <dgm:prSet/>
      <dgm:spPr/>
      <dgm:t>
        <a:bodyPr/>
        <a:lstStyle/>
        <a:p>
          <a:endParaRPr kumimoji="1" lang="ja-JP" altLang="en-US"/>
        </a:p>
      </dgm:t>
    </dgm:pt>
    <dgm:pt modelId="{1CD2C8D7-DED2-4E55-8DAC-8C9057D8D7DB}" type="sibTrans" cxnId="{B94783CC-943C-4CD3-ADCD-67500102C783}">
      <dgm:prSet/>
      <dgm:spPr/>
      <dgm:t>
        <a:bodyPr/>
        <a:lstStyle/>
        <a:p>
          <a:endParaRPr kumimoji="1" lang="ja-JP" altLang="en-US"/>
        </a:p>
      </dgm:t>
    </dgm:pt>
    <dgm:pt modelId="{A20D7416-5D9F-4AF2-9BE8-2AB97B5A2D37}">
      <dgm:prSet phldrT="[テキスト]" custT="1"/>
      <dgm:spPr/>
      <dgm:t>
        <a:bodyPr/>
        <a:lstStyle/>
        <a:p>
          <a:pPr>
            <a:lnSpc>
              <a:spcPct val="100000"/>
            </a:lnSpc>
            <a:spcAft>
              <a:spcPts val="0"/>
            </a:spcAft>
          </a:pPr>
          <a:r>
            <a:rPr kumimoji="1" lang="en-US" altLang="ja-JP" sz="1800" dirty="0">
              <a:solidFill>
                <a:schemeClr val="tx1"/>
              </a:solidFill>
            </a:rPr>
            <a:t>(</a:t>
          </a:r>
          <a:r>
            <a:rPr kumimoji="1" lang="ja-JP" altLang="en-US" sz="1800" dirty="0">
              <a:solidFill>
                <a:schemeClr val="tx1"/>
              </a:solidFill>
            </a:rPr>
            <a:t>対策</a:t>
          </a:r>
          <a:r>
            <a:rPr kumimoji="1" lang="en-US" altLang="ja-JP" sz="1800" dirty="0">
              <a:solidFill>
                <a:schemeClr val="tx1"/>
              </a:solidFill>
            </a:rPr>
            <a:t>)</a:t>
          </a:r>
          <a:endParaRPr kumimoji="1" lang="ja-JP" altLang="en-US" sz="1800" dirty="0">
            <a:solidFill>
              <a:schemeClr val="tx1"/>
            </a:solidFill>
          </a:endParaRPr>
        </a:p>
      </dgm:t>
    </dgm:pt>
    <dgm:pt modelId="{C9E35089-5A76-4EBE-9B61-9A17F5DC934C}" type="parTrans" cxnId="{0E9480B4-7D52-4106-928E-2FB1FDC4349A}">
      <dgm:prSet/>
      <dgm:spPr/>
      <dgm:t>
        <a:bodyPr/>
        <a:lstStyle/>
        <a:p>
          <a:endParaRPr kumimoji="1" lang="ja-JP" altLang="en-US"/>
        </a:p>
      </dgm:t>
    </dgm:pt>
    <dgm:pt modelId="{7A6AD46B-E31F-4448-9422-A2E573150650}" type="sibTrans" cxnId="{0E9480B4-7D52-4106-928E-2FB1FDC4349A}">
      <dgm:prSet/>
      <dgm:spPr/>
      <dgm:t>
        <a:bodyPr/>
        <a:lstStyle/>
        <a:p>
          <a:endParaRPr kumimoji="1" lang="ja-JP" altLang="en-US"/>
        </a:p>
      </dgm:t>
    </dgm:pt>
    <dgm:pt modelId="{3A5647BC-FB4C-4E40-A452-F9572DBF3147}" type="pres">
      <dgm:prSet presAssocID="{6177D4B1-9514-40C5-A8AA-4F4E3861AACD}" presName="CompostProcess" presStyleCnt="0">
        <dgm:presLayoutVars>
          <dgm:dir/>
          <dgm:resizeHandles val="exact"/>
        </dgm:presLayoutVars>
      </dgm:prSet>
      <dgm:spPr/>
    </dgm:pt>
    <dgm:pt modelId="{22CE0801-2F09-49B2-92FC-47BAC41EB104}" type="pres">
      <dgm:prSet presAssocID="{6177D4B1-9514-40C5-A8AA-4F4E3861AACD}" presName="arrow" presStyleLbl="bgShp" presStyleIdx="0" presStyleCnt="1"/>
      <dgm:spPr>
        <a:blipFill rotWithShape="0">
          <a:blip xmlns:r="http://schemas.openxmlformats.org/officeDocument/2006/relationships" r:embed="rId1">
            <a:duotone>
              <a:prstClr val="black"/>
              <a:srgbClr val="D9C3A5">
                <a:tint val="50000"/>
                <a:satMod val="180000"/>
              </a:srgbClr>
            </a:duotone>
          </a:blip>
          <a:stretch>
            <a:fillRect/>
          </a:stretch>
        </a:blipFill>
      </dgm:spPr>
    </dgm:pt>
    <dgm:pt modelId="{93185A62-1D49-4369-AFEA-40E11EB56587}" type="pres">
      <dgm:prSet presAssocID="{6177D4B1-9514-40C5-A8AA-4F4E3861AACD}" presName="linearProcess" presStyleCnt="0"/>
      <dgm:spPr/>
    </dgm:pt>
    <dgm:pt modelId="{CD368579-CEE9-48E8-990F-A4D516D7FF02}" type="pres">
      <dgm:prSet presAssocID="{39225F6C-6264-4F96-8E3E-34E0B56F8743}" presName="textNode" presStyleLbl="node1" presStyleIdx="0" presStyleCnt="3" custScaleX="102002" custLinFactNeighborX="38121">
        <dgm:presLayoutVars>
          <dgm:bulletEnabled val="1"/>
        </dgm:presLayoutVars>
      </dgm:prSet>
      <dgm:spPr/>
    </dgm:pt>
    <dgm:pt modelId="{D5E02B5D-4DB1-4448-9533-31B38A5BB372}" type="pres">
      <dgm:prSet presAssocID="{8D9B2A41-910C-450A-9515-CBE0BFF64DD3}" presName="sibTrans" presStyleCnt="0"/>
      <dgm:spPr/>
    </dgm:pt>
    <dgm:pt modelId="{ECEFF339-60E1-49E3-8140-780933CFFD5B}" type="pres">
      <dgm:prSet presAssocID="{CA829BC2-26E4-40CB-BA7F-635AC6ED6AB0}" presName="textNode" presStyleLbl="node1" presStyleIdx="1" presStyleCnt="3" custScaleX="102698">
        <dgm:presLayoutVars>
          <dgm:bulletEnabled val="1"/>
        </dgm:presLayoutVars>
      </dgm:prSet>
      <dgm:spPr/>
    </dgm:pt>
    <dgm:pt modelId="{C5A8307B-8C9C-443C-B769-D7FFAAB98507}" type="pres">
      <dgm:prSet presAssocID="{1CD2C8D7-DED2-4E55-8DAC-8C9057D8D7DB}" presName="sibTrans" presStyleCnt="0"/>
      <dgm:spPr/>
    </dgm:pt>
    <dgm:pt modelId="{FAB281D9-F826-4C1A-A2A8-770C990497AF}" type="pres">
      <dgm:prSet presAssocID="{A20D7416-5D9F-4AF2-9BE8-2AB97B5A2D37}" presName="textNode" presStyleLbl="node1" presStyleIdx="2" presStyleCnt="3" custScaleX="118133" custLinFactNeighborX="-38121">
        <dgm:presLayoutVars>
          <dgm:bulletEnabled val="1"/>
        </dgm:presLayoutVars>
      </dgm:prSet>
      <dgm:spPr/>
    </dgm:pt>
  </dgm:ptLst>
  <dgm:cxnLst>
    <dgm:cxn modelId="{3B90FE0E-2DDC-45C9-A855-270F829DB8BC}" srcId="{6177D4B1-9514-40C5-A8AA-4F4E3861AACD}" destId="{39225F6C-6264-4F96-8E3E-34E0B56F8743}" srcOrd="0" destOrd="0" parTransId="{EE2DA810-C7F3-412E-883B-05FD35E6AD8E}" sibTransId="{8D9B2A41-910C-450A-9515-CBE0BFF64DD3}"/>
    <dgm:cxn modelId="{B82B974E-2A21-47FB-AAC7-0BD75F41C0F2}" type="presOf" srcId="{6177D4B1-9514-40C5-A8AA-4F4E3861AACD}" destId="{3A5647BC-FB4C-4E40-A452-F9572DBF3147}" srcOrd="0" destOrd="0" presId="urn:microsoft.com/office/officeart/2005/8/layout/hProcess9"/>
    <dgm:cxn modelId="{34DD6472-ABEF-4A33-999C-9F3A787A0ECE}" type="presOf" srcId="{CA829BC2-26E4-40CB-BA7F-635AC6ED6AB0}" destId="{ECEFF339-60E1-49E3-8140-780933CFFD5B}" srcOrd="0" destOrd="0" presId="urn:microsoft.com/office/officeart/2005/8/layout/hProcess9"/>
    <dgm:cxn modelId="{82320C97-B8CD-4ADA-86A1-FEC11637A2A0}" type="presOf" srcId="{A20D7416-5D9F-4AF2-9BE8-2AB97B5A2D37}" destId="{FAB281D9-F826-4C1A-A2A8-770C990497AF}" srcOrd="0" destOrd="0" presId="urn:microsoft.com/office/officeart/2005/8/layout/hProcess9"/>
    <dgm:cxn modelId="{0E9480B4-7D52-4106-928E-2FB1FDC4349A}" srcId="{6177D4B1-9514-40C5-A8AA-4F4E3861AACD}" destId="{A20D7416-5D9F-4AF2-9BE8-2AB97B5A2D37}" srcOrd="2" destOrd="0" parTransId="{C9E35089-5A76-4EBE-9B61-9A17F5DC934C}" sibTransId="{7A6AD46B-E31F-4448-9422-A2E573150650}"/>
    <dgm:cxn modelId="{B94783CC-943C-4CD3-ADCD-67500102C783}" srcId="{6177D4B1-9514-40C5-A8AA-4F4E3861AACD}" destId="{CA829BC2-26E4-40CB-BA7F-635AC6ED6AB0}" srcOrd="1" destOrd="0" parTransId="{A187DD3F-68CD-4AA8-A7F4-35A06B8986E4}" sibTransId="{1CD2C8D7-DED2-4E55-8DAC-8C9057D8D7DB}"/>
    <dgm:cxn modelId="{6BECC3FF-A5DA-415F-9DF8-3598CCAC467B}" type="presOf" srcId="{39225F6C-6264-4F96-8E3E-34E0B56F8743}" destId="{CD368579-CEE9-48E8-990F-A4D516D7FF02}" srcOrd="0" destOrd="0" presId="urn:microsoft.com/office/officeart/2005/8/layout/hProcess9"/>
    <dgm:cxn modelId="{99249375-88F0-4B56-A3D8-00B4CC3293A9}" type="presParOf" srcId="{3A5647BC-FB4C-4E40-A452-F9572DBF3147}" destId="{22CE0801-2F09-49B2-92FC-47BAC41EB104}" srcOrd="0" destOrd="0" presId="urn:microsoft.com/office/officeart/2005/8/layout/hProcess9"/>
    <dgm:cxn modelId="{5609C2E4-24D0-41F1-AB9B-E5B9EAAA034C}" type="presParOf" srcId="{3A5647BC-FB4C-4E40-A452-F9572DBF3147}" destId="{93185A62-1D49-4369-AFEA-40E11EB56587}" srcOrd="1" destOrd="0" presId="urn:microsoft.com/office/officeart/2005/8/layout/hProcess9"/>
    <dgm:cxn modelId="{C553EE5D-77DC-40F6-8554-1C0C7C5F172A}" type="presParOf" srcId="{93185A62-1D49-4369-AFEA-40E11EB56587}" destId="{CD368579-CEE9-48E8-990F-A4D516D7FF02}" srcOrd="0" destOrd="0" presId="urn:microsoft.com/office/officeart/2005/8/layout/hProcess9"/>
    <dgm:cxn modelId="{4DAF0468-F8C4-4411-8191-36463C12525D}" type="presParOf" srcId="{93185A62-1D49-4369-AFEA-40E11EB56587}" destId="{D5E02B5D-4DB1-4448-9533-31B38A5BB372}" srcOrd="1" destOrd="0" presId="urn:microsoft.com/office/officeart/2005/8/layout/hProcess9"/>
    <dgm:cxn modelId="{F8C97189-655D-49C7-B33C-B16234F99E41}" type="presParOf" srcId="{93185A62-1D49-4369-AFEA-40E11EB56587}" destId="{ECEFF339-60E1-49E3-8140-780933CFFD5B}" srcOrd="2" destOrd="0" presId="urn:microsoft.com/office/officeart/2005/8/layout/hProcess9"/>
    <dgm:cxn modelId="{65E389B3-07A4-4693-B474-31B575331CEC}" type="presParOf" srcId="{93185A62-1D49-4369-AFEA-40E11EB56587}" destId="{C5A8307B-8C9C-443C-B769-D7FFAAB98507}" srcOrd="3" destOrd="0" presId="urn:microsoft.com/office/officeart/2005/8/layout/hProcess9"/>
    <dgm:cxn modelId="{CBBCDDBB-AB1E-4B34-9B4E-A02158EF6827}" type="presParOf" srcId="{93185A62-1D49-4369-AFEA-40E11EB56587}" destId="{FAB281D9-F826-4C1A-A2A8-770C990497AF}"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77D4B1-9514-40C5-A8AA-4F4E3861AAC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kumimoji="1" lang="ja-JP" altLang="en-US"/>
        </a:p>
      </dgm:t>
    </dgm:pt>
    <dgm:pt modelId="{39225F6C-6264-4F96-8E3E-34E0B56F8743}">
      <dgm:prSet phldrT="[テキスト]" custT="1"/>
      <dgm:spPr/>
      <dgm:t>
        <a:bodyPr/>
        <a:lstStyle/>
        <a:p>
          <a:pPr>
            <a:lnSpc>
              <a:spcPct val="100000"/>
            </a:lnSpc>
            <a:spcAft>
              <a:spcPts val="0"/>
            </a:spcAft>
          </a:pPr>
          <a:r>
            <a:rPr kumimoji="1" lang="ja-JP" altLang="en-US" sz="1800" dirty="0">
              <a:solidFill>
                <a:schemeClr val="tx1"/>
              </a:solidFill>
            </a:rPr>
            <a:t>原因</a:t>
          </a:r>
        </a:p>
        <a:p>
          <a:pPr>
            <a:lnSpc>
              <a:spcPct val="100000"/>
            </a:lnSpc>
            <a:spcAft>
              <a:spcPts val="0"/>
            </a:spcAft>
          </a:pPr>
          <a:r>
            <a:rPr kumimoji="1" lang="ja-JP" altLang="en-US" sz="1800" dirty="0">
              <a:solidFill>
                <a:schemeClr val="tx1"/>
              </a:solidFill>
            </a:rPr>
            <a:t>分析</a:t>
          </a:r>
        </a:p>
      </dgm:t>
    </dgm:pt>
    <dgm:pt modelId="{EE2DA810-C7F3-412E-883B-05FD35E6AD8E}" type="parTrans" cxnId="{3B90FE0E-2DDC-45C9-A855-270F829DB8BC}">
      <dgm:prSet/>
      <dgm:spPr/>
      <dgm:t>
        <a:bodyPr/>
        <a:lstStyle/>
        <a:p>
          <a:endParaRPr kumimoji="1" lang="ja-JP" altLang="en-US"/>
        </a:p>
      </dgm:t>
    </dgm:pt>
    <dgm:pt modelId="{8D9B2A41-910C-450A-9515-CBE0BFF64DD3}" type="sibTrans" cxnId="{3B90FE0E-2DDC-45C9-A855-270F829DB8BC}">
      <dgm:prSet/>
      <dgm:spPr/>
      <dgm:t>
        <a:bodyPr/>
        <a:lstStyle/>
        <a:p>
          <a:endParaRPr kumimoji="1" lang="ja-JP" altLang="en-US"/>
        </a:p>
      </dgm:t>
    </dgm:pt>
    <dgm:pt modelId="{CA829BC2-26E4-40CB-BA7F-635AC6ED6AB0}">
      <dgm:prSet phldrT="[テキスト]" custT="1"/>
      <dgm:spPr/>
      <dgm:t>
        <a:bodyPr lIns="36000" tIns="36000" rIns="36000" bIns="36000"/>
        <a:lstStyle/>
        <a:p>
          <a:pPr>
            <a:lnSpc>
              <a:spcPct val="100000"/>
            </a:lnSpc>
            <a:spcAft>
              <a:spcPts val="0"/>
            </a:spcAft>
          </a:pPr>
          <a:r>
            <a:rPr kumimoji="1" lang="ja-JP" altLang="en-US" sz="1800" dirty="0">
              <a:solidFill>
                <a:schemeClr val="tx1"/>
              </a:solidFill>
            </a:rPr>
            <a:t>再発防止</a:t>
          </a:r>
          <a:endParaRPr kumimoji="1" lang="en-US" altLang="ja-JP" sz="1800" dirty="0">
            <a:solidFill>
              <a:schemeClr val="tx1"/>
            </a:solidFill>
          </a:endParaRPr>
        </a:p>
        <a:p>
          <a:pPr>
            <a:lnSpc>
              <a:spcPct val="100000"/>
            </a:lnSpc>
            <a:spcAft>
              <a:spcPts val="0"/>
            </a:spcAft>
          </a:pPr>
          <a:r>
            <a:rPr kumimoji="1" lang="ja-JP" altLang="en-US" sz="1800" dirty="0">
              <a:solidFill>
                <a:schemeClr val="tx1"/>
              </a:solidFill>
            </a:rPr>
            <a:t>策（</a:t>
          </a:r>
          <a:r>
            <a:rPr kumimoji="1" lang="ja-JP" altLang="en-US" sz="1800" dirty="0">
              <a:solidFill>
                <a:srgbClr val="FF0000"/>
              </a:solidFill>
            </a:rPr>
            <a:t>教訓</a:t>
          </a:r>
          <a:r>
            <a:rPr kumimoji="1" lang="ja-JP" altLang="en-US" sz="1800" dirty="0">
              <a:solidFill>
                <a:schemeClr val="tx1"/>
              </a:solidFill>
            </a:rPr>
            <a:t>）</a:t>
          </a:r>
        </a:p>
      </dgm:t>
    </dgm:pt>
    <dgm:pt modelId="{A187DD3F-68CD-4AA8-A7F4-35A06B8986E4}" type="parTrans" cxnId="{B94783CC-943C-4CD3-ADCD-67500102C783}">
      <dgm:prSet/>
      <dgm:spPr/>
      <dgm:t>
        <a:bodyPr/>
        <a:lstStyle/>
        <a:p>
          <a:endParaRPr kumimoji="1" lang="ja-JP" altLang="en-US"/>
        </a:p>
      </dgm:t>
    </dgm:pt>
    <dgm:pt modelId="{1CD2C8D7-DED2-4E55-8DAC-8C9057D8D7DB}" type="sibTrans" cxnId="{B94783CC-943C-4CD3-ADCD-67500102C783}">
      <dgm:prSet/>
      <dgm:spPr/>
      <dgm:t>
        <a:bodyPr/>
        <a:lstStyle/>
        <a:p>
          <a:endParaRPr kumimoji="1" lang="ja-JP" altLang="en-US"/>
        </a:p>
      </dgm:t>
    </dgm:pt>
    <dgm:pt modelId="{A20D7416-5D9F-4AF2-9BE8-2AB97B5A2D37}">
      <dgm:prSet phldrT="[テキスト]" custT="1"/>
      <dgm:spPr/>
      <dgm:t>
        <a:bodyPr/>
        <a:lstStyle/>
        <a:p>
          <a:pPr>
            <a:lnSpc>
              <a:spcPct val="100000"/>
            </a:lnSpc>
            <a:spcAft>
              <a:spcPts val="0"/>
            </a:spcAft>
          </a:pPr>
          <a:r>
            <a:rPr kumimoji="1" lang="ja-JP" altLang="en-US" sz="1800" dirty="0">
              <a:solidFill>
                <a:srgbClr val="FF0000"/>
              </a:solidFill>
            </a:rPr>
            <a:t>共有</a:t>
          </a:r>
        </a:p>
      </dgm:t>
    </dgm:pt>
    <dgm:pt modelId="{C9E35089-5A76-4EBE-9B61-9A17F5DC934C}" type="parTrans" cxnId="{0E9480B4-7D52-4106-928E-2FB1FDC4349A}">
      <dgm:prSet/>
      <dgm:spPr/>
      <dgm:t>
        <a:bodyPr/>
        <a:lstStyle/>
        <a:p>
          <a:endParaRPr kumimoji="1" lang="ja-JP" altLang="en-US"/>
        </a:p>
      </dgm:t>
    </dgm:pt>
    <dgm:pt modelId="{7A6AD46B-E31F-4448-9422-A2E573150650}" type="sibTrans" cxnId="{0E9480B4-7D52-4106-928E-2FB1FDC4349A}">
      <dgm:prSet/>
      <dgm:spPr/>
      <dgm:t>
        <a:bodyPr/>
        <a:lstStyle/>
        <a:p>
          <a:endParaRPr kumimoji="1" lang="ja-JP" altLang="en-US"/>
        </a:p>
      </dgm:t>
    </dgm:pt>
    <dgm:pt modelId="{543E8010-CE3C-4A02-B50E-C25A8657C946}">
      <dgm:prSet custT="1"/>
      <dgm:spPr/>
      <dgm:t>
        <a:bodyPr lIns="36000" tIns="36000" rIns="36000" bIns="36000"/>
        <a:lstStyle/>
        <a:p>
          <a:pPr>
            <a:lnSpc>
              <a:spcPct val="100000"/>
            </a:lnSpc>
            <a:spcAft>
              <a:spcPts val="0"/>
            </a:spcAft>
          </a:pPr>
          <a:r>
            <a:rPr kumimoji="1" lang="ja-JP" altLang="en-US" sz="1800" dirty="0">
              <a:solidFill>
                <a:srgbClr val="0000FF"/>
              </a:solidFill>
            </a:rPr>
            <a:t>情報</a:t>
          </a:r>
        </a:p>
        <a:p>
          <a:pPr>
            <a:lnSpc>
              <a:spcPct val="100000"/>
            </a:lnSpc>
            <a:spcAft>
              <a:spcPts val="0"/>
            </a:spcAft>
          </a:pPr>
          <a:r>
            <a:rPr kumimoji="1" lang="ja-JP" altLang="en-US" sz="1800" dirty="0">
              <a:solidFill>
                <a:srgbClr val="0000FF"/>
              </a:solidFill>
            </a:rPr>
            <a:t>開示</a:t>
          </a:r>
        </a:p>
      </dgm:t>
    </dgm:pt>
    <dgm:pt modelId="{B30F3829-423E-4AA8-A354-9A2F5115EC80}" type="parTrans" cxnId="{B7136F1D-DF0A-43CA-8098-C92B0FE2F31B}">
      <dgm:prSet/>
      <dgm:spPr/>
      <dgm:t>
        <a:bodyPr/>
        <a:lstStyle/>
        <a:p>
          <a:endParaRPr kumimoji="1" lang="ja-JP" altLang="en-US"/>
        </a:p>
      </dgm:t>
    </dgm:pt>
    <dgm:pt modelId="{8C983E89-9C37-49D7-8F3E-8DB75448E91B}" type="sibTrans" cxnId="{B7136F1D-DF0A-43CA-8098-C92B0FE2F31B}">
      <dgm:prSet/>
      <dgm:spPr/>
      <dgm:t>
        <a:bodyPr/>
        <a:lstStyle/>
        <a:p>
          <a:endParaRPr kumimoji="1" lang="ja-JP" altLang="en-US"/>
        </a:p>
      </dgm:t>
    </dgm:pt>
    <dgm:pt modelId="{E57D7A91-48A3-43A9-A65A-24DE4503FF39}">
      <dgm:prSet custT="1"/>
      <dgm:spPr/>
      <dgm:t>
        <a:bodyPr lIns="36000" tIns="36000" rIns="36000" bIns="36000"/>
        <a:lstStyle/>
        <a:p>
          <a:pPr>
            <a:lnSpc>
              <a:spcPct val="100000"/>
            </a:lnSpc>
            <a:spcAft>
              <a:spcPts val="0"/>
            </a:spcAft>
          </a:pPr>
          <a:r>
            <a:rPr kumimoji="1" lang="ja-JP" altLang="en-US" sz="1800" dirty="0">
              <a:solidFill>
                <a:srgbClr val="FF0000"/>
              </a:solidFill>
            </a:rPr>
            <a:t>障害</a:t>
          </a:r>
        </a:p>
        <a:p>
          <a:pPr>
            <a:lnSpc>
              <a:spcPct val="100000"/>
            </a:lnSpc>
            <a:spcAft>
              <a:spcPts val="0"/>
            </a:spcAft>
          </a:pPr>
          <a:r>
            <a:rPr kumimoji="1" lang="ja-JP" altLang="en-US" sz="1800" dirty="0">
              <a:solidFill>
                <a:srgbClr val="FF0000"/>
              </a:solidFill>
            </a:rPr>
            <a:t>発生</a:t>
          </a:r>
        </a:p>
      </dgm:t>
    </dgm:pt>
    <dgm:pt modelId="{596D69EE-CBA0-482A-898C-CB2D660903D8}" type="parTrans" cxnId="{6A5937C2-1FD6-44F6-84B5-44D660532A8B}">
      <dgm:prSet/>
      <dgm:spPr/>
      <dgm:t>
        <a:bodyPr/>
        <a:lstStyle/>
        <a:p>
          <a:endParaRPr kumimoji="1" lang="ja-JP" altLang="en-US"/>
        </a:p>
      </dgm:t>
    </dgm:pt>
    <dgm:pt modelId="{BB63D591-096D-498A-960F-5E52BECCCAC2}" type="sibTrans" cxnId="{6A5937C2-1FD6-44F6-84B5-44D660532A8B}">
      <dgm:prSet/>
      <dgm:spPr/>
      <dgm:t>
        <a:bodyPr/>
        <a:lstStyle/>
        <a:p>
          <a:endParaRPr kumimoji="1" lang="ja-JP" altLang="en-US"/>
        </a:p>
      </dgm:t>
    </dgm:pt>
    <dgm:pt modelId="{8CCA0534-F13C-4501-BE15-3A3DF96E8898}">
      <dgm:prSet custT="1"/>
      <dgm:spPr/>
      <dgm:t>
        <a:bodyPr lIns="36000" tIns="36000" rIns="36000" bIns="36000"/>
        <a:lstStyle/>
        <a:p>
          <a:r>
            <a:rPr kumimoji="1" lang="ja-JP" altLang="en-US" sz="2400" dirty="0">
              <a:solidFill>
                <a:schemeClr val="tx1"/>
              </a:solidFill>
            </a:rPr>
            <a:t>・・・</a:t>
          </a:r>
        </a:p>
      </dgm:t>
    </dgm:pt>
    <dgm:pt modelId="{8E8A5F88-A88C-435C-96C7-CF0BA6C61FED}" type="parTrans" cxnId="{D8F3503A-BBCE-4E5E-B241-46DE0A1D891D}">
      <dgm:prSet/>
      <dgm:spPr/>
      <dgm:t>
        <a:bodyPr/>
        <a:lstStyle/>
        <a:p>
          <a:endParaRPr kumimoji="1" lang="ja-JP" altLang="en-US"/>
        </a:p>
      </dgm:t>
    </dgm:pt>
    <dgm:pt modelId="{0E6890B0-9477-4D03-A813-2269436A1F91}" type="sibTrans" cxnId="{D8F3503A-BBCE-4E5E-B241-46DE0A1D891D}">
      <dgm:prSet/>
      <dgm:spPr/>
      <dgm:t>
        <a:bodyPr/>
        <a:lstStyle/>
        <a:p>
          <a:endParaRPr kumimoji="1" lang="ja-JP" altLang="en-US"/>
        </a:p>
      </dgm:t>
    </dgm:pt>
    <dgm:pt modelId="{3A5647BC-FB4C-4E40-A452-F9572DBF3147}" type="pres">
      <dgm:prSet presAssocID="{6177D4B1-9514-40C5-A8AA-4F4E3861AACD}" presName="CompostProcess" presStyleCnt="0">
        <dgm:presLayoutVars>
          <dgm:dir/>
          <dgm:resizeHandles val="exact"/>
        </dgm:presLayoutVars>
      </dgm:prSet>
      <dgm:spPr/>
    </dgm:pt>
    <dgm:pt modelId="{22CE0801-2F09-49B2-92FC-47BAC41EB104}" type="pres">
      <dgm:prSet presAssocID="{6177D4B1-9514-40C5-A8AA-4F4E3861AACD}" presName="arrow" presStyleLbl="bgShp" presStyleIdx="0" presStyleCnt="1"/>
      <dgm:spPr>
        <a:blipFill rotWithShape="0">
          <a:blip xmlns:r="http://schemas.openxmlformats.org/officeDocument/2006/relationships" r:embed="rId1">
            <a:duotone>
              <a:prstClr val="black"/>
              <a:schemeClr val="accent2">
                <a:tint val="45000"/>
                <a:satMod val="400000"/>
              </a:schemeClr>
            </a:duotone>
          </a:blip>
          <a:stretch>
            <a:fillRect/>
          </a:stretch>
        </a:blipFill>
      </dgm:spPr>
    </dgm:pt>
    <dgm:pt modelId="{93185A62-1D49-4369-AFEA-40E11EB56587}" type="pres">
      <dgm:prSet presAssocID="{6177D4B1-9514-40C5-A8AA-4F4E3861AACD}" presName="linearProcess" presStyleCnt="0"/>
      <dgm:spPr/>
    </dgm:pt>
    <dgm:pt modelId="{B2A9F637-705A-47E9-8F0E-613782E47E33}" type="pres">
      <dgm:prSet presAssocID="{E57D7A91-48A3-43A9-A65A-24DE4503FF39}" presName="textNode" presStyleLbl="node1" presStyleIdx="0" presStyleCnt="6" custScaleX="60269">
        <dgm:presLayoutVars>
          <dgm:bulletEnabled val="1"/>
        </dgm:presLayoutVars>
      </dgm:prSet>
      <dgm:spPr/>
    </dgm:pt>
    <dgm:pt modelId="{CE933DD6-E43A-4C69-9DD6-45FC36F99417}" type="pres">
      <dgm:prSet presAssocID="{BB63D591-096D-498A-960F-5E52BECCCAC2}" presName="sibTrans" presStyleCnt="0"/>
      <dgm:spPr/>
    </dgm:pt>
    <dgm:pt modelId="{06425734-50C8-44A8-A270-4C025A59F977}" type="pres">
      <dgm:prSet presAssocID="{8CCA0534-F13C-4501-BE15-3A3DF96E8898}" presName="textNode" presStyleLbl="node1" presStyleIdx="1" presStyleCnt="6" custScaleX="61066" custLinFactNeighborX="4374" custLinFactNeighborY="-3571">
        <dgm:presLayoutVars>
          <dgm:bulletEnabled val="1"/>
        </dgm:presLayoutVars>
      </dgm:prSet>
      <dgm:spPr/>
    </dgm:pt>
    <dgm:pt modelId="{ACD47502-FDDE-414B-A7E6-3CA83FE81DB0}" type="pres">
      <dgm:prSet presAssocID="{0E6890B0-9477-4D03-A813-2269436A1F91}" presName="sibTrans" presStyleCnt="0"/>
      <dgm:spPr/>
    </dgm:pt>
    <dgm:pt modelId="{24F63A21-36BF-420C-918C-DBF822689861}" type="pres">
      <dgm:prSet presAssocID="{543E8010-CE3C-4A02-B50E-C25A8657C946}" presName="textNode" presStyleLbl="node1" presStyleIdx="2" presStyleCnt="6" custScaleX="62215">
        <dgm:presLayoutVars>
          <dgm:bulletEnabled val="1"/>
        </dgm:presLayoutVars>
      </dgm:prSet>
      <dgm:spPr/>
    </dgm:pt>
    <dgm:pt modelId="{8768261E-9918-4E5B-B5F3-AEA60651853B}" type="pres">
      <dgm:prSet presAssocID="{8C983E89-9C37-49D7-8F3E-8DB75448E91B}" presName="sibTrans" presStyleCnt="0"/>
      <dgm:spPr/>
    </dgm:pt>
    <dgm:pt modelId="{CD368579-CEE9-48E8-990F-A4D516D7FF02}" type="pres">
      <dgm:prSet presAssocID="{39225F6C-6264-4F96-8E3E-34E0B56F8743}" presName="textNode" presStyleLbl="node1" presStyleIdx="3" presStyleCnt="6" custScaleX="71135" custLinFactNeighborX="38121">
        <dgm:presLayoutVars>
          <dgm:bulletEnabled val="1"/>
        </dgm:presLayoutVars>
      </dgm:prSet>
      <dgm:spPr/>
    </dgm:pt>
    <dgm:pt modelId="{D5E02B5D-4DB1-4448-9533-31B38A5BB372}" type="pres">
      <dgm:prSet presAssocID="{8D9B2A41-910C-450A-9515-CBE0BFF64DD3}" presName="sibTrans" presStyleCnt="0"/>
      <dgm:spPr/>
    </dgm:pt>
    <dgm:pt modelId="{ECEFF339-60E1-49E3-8140-780933CFFD5B}" type="pres">
      <dgm:prSet presAssocID="{CA829BC2-26E4-40CB-BA7F-635AC6ED6AB0}" presName="textNode" presStyleLbl="node1" presStyleIdx="4" presStyleCnt="6">
        <dgm:presLayoutVars>
          <dgm:bulletEnabled val="1"/>
        </dgm:presLayoutVars>
      </dgm:prSet>
      <dgm:spPr/>
    </dgm:pt>
    <dgm:pt modelId="{C5A8307B-8C9C-443C-B769-D7FFAAB98507}" type="pres">
      <dgm:prSet presAssocID="{1CD2C8D7-DED2-4E55-8DAC-8C9057D8D7DB}" presName="sibTrans" presStyleCnt="0"/>
      <dgm:spPr/>
    </dgm:pt>
    <dgm:pt modelId="{FAB281D9-F826-4C1A-A2A8-770C990497AF}" type="pres">
      <dgm:prSet presAssocID="{A20D7416-5D9F-4AF2-9BE8-2AB97B5A2D37}" presName="textNode" presStyleLbl="node1" presStyleIdx="5" presStyleCnt="6" custScaleX="71028" custLinFactNeighborX="-38121">
        <dgm:presLayoutVars>
          <dgm:bulletEnabled val="1"/>
        </dgm:presLayoutVars>
      </dgm:prSet>
      <dgm:spPr/>
    </dgm:pt>
  </dgm:ptLst>
  <dgm:cxnLst>
    <dgm:cxn modelId="{BF57F008-7832-456E-AFED-0ED838852111}" type="presOf" srcId="{CA829BC2-26E4-40CB-BA7F-635AC6ED6AB0}" destId="{ECEFF339-60E1-49E3-8140-780933CFFD5B}" srcOrd="0" destOrd="0" presId="urn:microsoft.com/office/officeart/2005/8/layout/hProcess9"/>
    <dgm:cxn modelId="{3B90FE0E-2DDC-45C9-A855-270F829DB8BC}" srcId="{6177D4B1-9514-40C5-A8AA-4F4E3861AACD}" destId="{39225F6C-6264-4F96-8E3E-34E0B56F8743}" srcOrd="3" destOrd="0" parTransId="{EE2DA810-C7F3-412E-883B-05FD35E6AD8E}" sibTransId="{8D9B2A41-910C-450A-9515-CBE0BFF64DD3}"/>
    <dgm:cxn modelId="{F5D6F510-D3C0-43BC-AF0C-BC40A3B648C0}" type="presOf" srcId="{E57D7A91-48A3-43A9-A65A-24DE4503FF39}" destId="{B2A9F637-705A-47E9-8F0E-613782E47E33}" srcOrd="0" destOrd="0" presId="urn:microsoft.com/office/officeart/2005/8/layout/hProcess9"/>
    <dgm:cxn modelId="{B7136F1D-DF0A-43CA-8098-C92B0FE2F31B}" srcId="{6177D4B1-9514-40C5-A8AA-4F4E3861AACD}" destId="{543E8010-CE3C-4A02-B50E-C25A8657C946}" srcOrd="2" destOrd="0" parTransId="{B30F3829-423E-4AA8-A354-9A2F5115EC80}" sibTransId="{8C983E89-9C37-49D7-8F3E-8DB75448E91B}"/>
    <dgm:cxn modelId="{D8F3503A-BBCE-4E5E-B241-46DE0A1D891D}" srcId="{6177D4B1-9514-40C5-A8AA-4F4E3861AACD}" destId="{8CCA0534-F13C-4501-BE15-3A3DF96E8898}" srcOrd="1" destOrd="0" parTransId="{8E8A5F88-A88C-435C-96C7-CF0BA6C61FED}" sibTransId="{0E6890B0-9477-4D03-A813-2269436A1F91}"/>
    <dgm:cxn modelId="{F2DB9C61-C0B5-40FE-8DF4-7ADAF7512197}" type="presOf" srcId="{543E8010-CE3C-4A02-B50E-C25A8657C946}" destId="{24F63A21-36BF-420C-918C-DBF822689861}" srcOrd="0" destOrd="0" presId="urn:microsoft.com/office/officeart/2005/8/layout/hProcess9"/>
    <dgm:cxn modelId="{CE3D096D-748A-4AB1-97F3-2B30663D055C}" type="presOf" srcId="{6177D4B1-9514-40C5-A8AA-4F4E3861AACD}" destId="{3A5647BC-FB4C-4E40-A452-F9572DBF3147}" srcOrd="0" destOrd="0" presId="urn:microsoft.com/office/officeart/2005/8/layout/hProcess9"/>
    <dgm:cxn modelId="{86D7B094-E062-46E2-B26C-B6317923CD84}" type="presOf" srcId="{A20D7416-5D9F-4AF2-9BE8-2AB97B5A2D37}" destId="{FAB281D9-F826-4C1A-A2A8-770C990497AF}" srcOrd="0" destOrd="0" presId="urn:microsoft.com/office/officeart/2005/8/layout/hProcess9"/>
    <dgm:cxn modelId="{C1E760AC-6DA1-472C-8E60-E078F5A48CC6}" type="presOf" srcId="{39225F6C-6264-4F96-8E3E-34E0B56F8743}" destId="{CD368579-CEE9-48E8-990F-A4D516D7FF02}" srcOrd="0" destOrd="0" presId="urn:microsoft.com/office/officeart/2005/8/layout/hProcess9"/>
    <dgm:cxn modelId="{CB4B7FAF-2926-4021-AB81-9FE13CE11EA8}" type="presOf" srcId="{8CCA0534-F13C-4501-BE15-3A3DF96E8898}" destId="{06425734-50C8-44A8-A270-4C025A59F977}" srcOrd="0" destOrd="0" presId="urn:microsoft.com/office/officeart/2005/8/layout/hProcess9"/>
    <dgm:cxn modelId="{0E9480B4-7D52-4106-928E-2FB1FDC4349A}" srcId="{6177D4B1-9514-40C5-A8AA-4F4E3861AACD}" destId="{A20D7416-5D9F-4AF2-9BE8-2AB97B5A2D37}" srcOrd="5" destOrd="0" parTransId="{C9E35089-5A76-4EBE-9B61-9A17F5DC934C}" sibTransId="{7A6AD46B-E31F-4448-9422-A2E573150650}"/>
    <dgm:cxn modelId="{6A5937C2-1FD6-44F6-84B5-44D660532A8B}" srcId="{6177D4B1-9514-40C5-A8AA-4F4E3861AACD}" destId="{E57D7A91-48A3-43A9-A65A-24DE4503FF39}" srcOrd="0" destOrd="0" parTransId="{596D69EE-CBA0-482A-898C-CB2D660903D8}" sibTransId="{BB63D591-096D-498A-960F-5E52BECCCAC2}"/>
    <dgm:cxn modelId="{B94783CC-943C-4CD3-ADCD-67500102C783}" srcId="{6177D4B1-9514-40C5-A8AA-4F4E3861AACD}" destId="{CA829BC2-26E4-40CB-BA7F-635AC6ED6AB0}" srcOrd="4" destOrd="0" parTransId="{A187DD3F-68CD-4AA8-A7F4-35A06B8986E4}" sibTransId="{1CD2C8D7-DED2-4E55-8DAC-8C9057D8D7DB}"/>
    <dgm:cxn modelId="{13B32F06-2091-4B17-AF95-42CB888A67BC}" type="presParOf" srcId="{3A5647BC-FB4C-4E40-A452-F9572DBF3147}" destId="{22CE0801-2F09-49B2-92FC-47BAC41EB104}" srcOrd="0" destOrd="0" presId="urn:microsoft.com/office/officeart/2005/8/layout/hProcess9"/>
    <dgm:cxn modelId="{E1EF9CDA-F2BB-4BEE-8282-00D5CC3F31C7}" type="presParOf" srcId="{3A5647BC-FB4C-4E40-A452-F9572DBF3147}" destId="{93185A62-1D49-4369-AFEA-40E11EB56587}" srcOrd="1" destOrd="0" presId="urn:microsoft.com/office/officeart/2005/8/layout/hProcess9"/>
    <dgm:cxn modelId="{5853EC95-2DE7-4D4E-8BF9-C5813F908098}" type="presParOf" srcId="{93185A62-1D49-4369-AFEA-40E11EB56587}" destId="{B2A9F637-705A-47E9-8F0E-613782E47E33}" srcOrd="0" destOrd="0" presId="urn:microsoft.com/office/officeart/2005/8/layout/hProcess9"/>
    <dgm:cxn modelId="{734C4B88-8A6C-49FF-97EE-413A1BCAF2E9}" type="presParOf" srcId="{93185A62-1D49-4369-AFEA-40E11EB56587}" destId="{CE933DD6-E43A-4C69-9DD6-45FC36F99417}" srcOrd="1" destOrd="0" presId="urn:microsoft.com/office/officeart/2005/8/layout/hProcess9"/>
    <dgm:cxn modelId="{03CF052B-4091-413D-913E-082A73F5A00A}" type="presParOf" srcId="{93185A62-1D49-4369-AFEA-40E11EB56587}" destId="{06425734-50C8-44A8-A270-4C025A59F977}" srcOrd="2" destOrd="0" presId="urn:microsoft.com/office/officeart/2005/8/layout/hProcess9"/>
    <dgm:cxn modelId="{FA53CAEA-A943-44BD-9F7B-709E31917722}" type="presParOf" srcId="{93185A62-1D49-4369-AFEA-40E11EB56587}" destId="{ACD47502-FDDE-414B-A7E6-3CA83FE81DB0}" srcOrd="3" destOrd="0" presId="urn:microsoft.com/office/officeart/2005/8/layout/hProcess9"/>
    <dgm:cxn modelId="{F79C6B51-17CF-43D7-8762-146A6781FCEE}" type="presParOf" srcId="{93185A62-1D49-4369-AFEA-40E11EB56587}" destId="{24F63A21-36BF-420C-918C-DBF822689861}" srcOrd="4" destOrd="0" presId="urn:microsoft.com/office/officeart/2005/8/layout/hProcess9"/>
    <dgm:cxn modelId="{F99D120F-DAB6-4963-B113-1814162C72C5}" type="presParOf" srcId="{93185A62-1D49-4369-AFEA-40E11EB56587}" destId="{8768261E-9918-4E5B-B5F3-AEA60651853B}" srcOrd="5" destOrd="0" presId="urn:microsoft.com/office/officeart/2005/8/layout/hProcess9"/>
    <dgm:cxn modelId="{2583472E-410F-4FAD-B2D1-48FF5DE4D4F8}" type="presParOf" srcId="{93185A62-1D49-4369-AFEA-40E11EB56587}" destId="{CD368579-CEE9-48E8-990F-A4D516D7FF02}" srcOrd="6" destOrd="0" presId="urn:microsoft.com/office/officeart/2005/8/layout/hProcess9"/>
    <dgm:cxn modelId="{C04B3C0F-39EA-42BC-B142-FD0057B73C5A}" type="presParOf" srcId="{93185A62-1D49-4369-AFEA-40E11EB56587}" destId="{D5E02B5D-4DB1-4448-9533-31B38A5BB372}" srcOrd="7" destOrd="0" presId="urn:microsoft.com/office/officeart/2005/8/layout/hProcess9"/>
    <dgm:cxn modelId="{71B4E825-515A-42DC-9160-8AB4FFA4BC36}" type="presParOf" srcId="{93185A62-1D49-4369-AFEA-40E11EB56587}" destId="{ECEFF339-60E1-49E3-8140-780933CFFD5B}" srcOrd="8" destOrd="0" presId="urn:microsoft.com/office/officeart/2005/8/layout/hProcess9"/>
    <dgm:cxn modelId="{A5FE93FD-3D90-4904-B298-7C4EFEFD624F}" type="presParOf" srcId="{93185A62-1D49-4369-AFEA-40E11EB56587}" destId="{C5A8307B-8C9C-443C-B769-D7FFAAB98507}" srcOrd="9" destOrd="0" presId="urn:microsoft.com/office/officeart/2005/8/layout/hProcess9"/>
    <dgm:cxn modelId="{BD437042-845C-411F-B36A-8781187A6123}" type="presParOf" srcId="{93185A62-1D49-4369-AFEA-40E11EB56587}" destId="{FAB281D9-F826-4C1A-A2A8-770C990497AF}" srcOrd="10" destOrd="0" presId="urn:microsoft.com/office/officeart/2005/8/layout/hProcess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77D4B1-9514-40C5-A8AA-4F4E3861AACD}" type="doc">
      <dgm:prSet loTypeId="urn:microsoft.com/office/officeart/2005/8/layout/hProcess9" loCatId="process" qsTypeId="urn:microsoft.com/office/officeart/2005/8/quickstyle/simple1" qsCatId="simple" csTypeId="urn:microsoft.com/office/officeart/2005/8/colors/accent2_2" csCatId="accent2" phldr="1"/>
      <dgm:spPr/>
    </dgm:pt>
    <dgm:pt modelId="{39225F6C-6264-4F96-8E3E-34E0B56F8743}">
      <dgm:prSet phldrT="[テキスト]" custT="1"/>
      <dgm:spPr/>
      <dgm:t>
        <a:bodyPr/>
        <a:lstStyle/>
        <a:p>
          <a:pPr>
            <a:lnSpc>
              <a:spcPct val="100000"/>
            </a:lnSpc>
            <a:spcAft>
              <a:spcPts val="0"/>
            </a:spcAft>
          </a:pPr>
          <a:r>
            <a:rPr kumimoji="1" lang="ja-JP" altLang="en-US" sz="1800" dirty="0">
              <a:solidFill>
                <a:schemeClr val="tx1"/>
              </a:solidFill>
            </a:rPr>
            <a:t>情報</a:t>
          </a:r>
        </a:p>
        <a:p>
          <a:pPr>
            <a:lnSpc>
              <a:spcPct val="100000"/>
            </a:lnSpc>
            <a:spcAft>
              <a:spcPts val="0"/>
            </a:spcAft>
          </a:pPr>
          <a:r>
            <a:rPr kumimoji="1" lang="ja-JP" altLang="en-US" sz="1800" dirty="0">
              <a:solidFill>
                <a:schemeClr val="tx1"/>
              </a:solidFill>
            </a:rPr>
            <a:t>解析</a:t>
          </a:r>
        </a:p>
      </dgm:t>
    </dgm:pt>
    <dgm:pt modelId="{EE2DA810-C7F3-412E-883B-05FD35E6AD8E}" type="parTrans" cxnId="{3B90FE0E-2DDC-45C9-A855-270F829DB8BC}">
      <dgm:prSet/>
      <dgm:spPr/>
      <dgm:t>
        <a:bodyPr/>
        <a:lstStyle/>
        <a:p>
          <a:endParaRPr kumimoji="1" lang="ja-JP" altLang="en-US"/>
        </a:p>
      </dgm:t>
    </dgm:pt>
    <dgm:pt modelId="{8D9B2A41-910C-450A-9515-CBE0BFF64DD3}" type="sibTrans" cxnId="{3B90FE0E-2DDC-45C9-A855-270F829DB8BC}">
      <dgm:prSet/>
      <dgm:spPr/>
      <dgm:t>
        <a:bodyPr/>
        <a:lstStyle/>
        <a:p>
          <a:endParaRPr kumimoji="1" lang="ja-JP" altLang="en-US"/>
        </a:p>
      </dgm:t>
    </dgm:pt>
    <dgm:pt modelId="{CA829BC2-26E4-40CB-BA7F-635AC6ED6AB0}">
      <dgm:prSet phldrT="[テキスト]" custT="1"/>
      <dgm:spPr/>
      <dgm:t>
        <a:bodyPr lIns="36000" tIns="36000" rIns="36000" bIns="36000"/>
        <a:lstStyle/>
        <a:p>
          <a:pPr>
            <a:lnSpc>
              <a:spcPct val="100000"/>
            </a:lnSpc>
            <a:spcAft>
              <a:spcPts val="0"/>
            </a:spcAft>
          </a:pPr>
          <a:r>
            <a:rPr kumimoji="1" lang="ja-JP" altLang="en-US" sz="1800" dirty="0">
              <a:solidFill>
                <a:schemeClr val="tx1"/>
              </a:solidFill>
            </a:rPr>
            <a:t>自社</a:t>
          </a:r>
          <a:endParaRPr kumimoji="1" lang="en-US" altLang="ja-JP" sz="1800" dirty="0">
            <a:solidFill>
              <a:schemeClr val="tx1"/>
            </a:solidFill>
          </a:endParaRPr>
        </a:p>
        <a:p>
          <a:pPr>
            <a:lnSpc>
              <a:spcPct val="100000"/>
            </a:lnSpc>
            <a:spcAft>
              <a:spcPts val="0"/>
            </a:spcAft>
          </a:pPr>
          <a:r>
            <a:rPr kumimoji="1" lang="ja-JP" altLang="en-US" sz="1800" dirty="0">
              <a:solidFill>
                <a:schemeClr val="tx1"/>
              </a:solidFill>
            </a:rPr>
            <a:t>確認</a:t>
          </a:r>
        </a:p>
      </dgm:t>
    </dgm:pt>
    <dgm:pt modelId="{A187DD3F-68CD-4AA8-A7F4-35A06B8986E4}" type="parTrans" cxnId="{B94783CC-943C-4CD3-ADCD-67500102C783}">
      <dgm:prSet/>
      <dgm:spPr/>
      <dgm:t>
        <a:bodyPr/>
        <a:lstStyle/>
        <a:p>
          <a:endParaRPr kumimoji="1" lang="ja-JP" altLang="en-US"/>
        </a:p>
      </dgm:t>
    </dgm:pt>
    <dgm:pt modelId="{1CD2C8D7-DED2-4E55-8DAC-8C9057D8D7DB}" type="sibTrans" cxnId="{B94783CC-943C-4CD3-ADCD-67500102C783}">
      <dgm:prSet/>
      <dgm:spPr/>
      <dgm:t>
        <a:bodyPr/>
        <a:lstStyle/>
        <a:p>
          <a:endParaRPr kumimoji="1" lang="ja-JP" altLang="en-US"/>
        </a:p>
      </dgm:t>
    </dgm:pt>
    <dgm:pt modelId="{A20D7416-5D9F-4AF2-9BE8-2AB97B5A2D37}">
      <dgm:prSet phldrT="[テキスト]" custT="1"/>
      <dgm:spPr/>
      <dgm:t>
        <a:bodyPr/>
        <a:lstStyle/>
        <a:p>
          <a:pPr>
            <a:lnSpc>
              <a:spcPct val="100000"/>
            </a:lnSpc>
            <a:spcAft>
              <a:spcPts val="0"/>
            </a:spcAft>
          </a:pPr>
          <a:r>
            <a:rPr kumimoji="1" lang="en-US" altLang="ja-JP" sz="1800" dirty="0">
              <a:solidFill>
                <a:schemeClr val="tx1"/>
              </a:solidFill>
            </a:rPr>
            <a:t>(</a:t>
          </a:r>
          <a:r>
            <a:rPr kumimoji="1" lang="ja-JP" altLang="en-US" sz="1800" dirty="0">
              <a:solidFill>
                <a:schemeClr val="tx1"/>
              </a:solidFill>
            </a:rPr>
            <a:t>対策</a:t>
          </a:r>
          <a:r>
            <a:rPr kumimoji="1" lang="en-US" altLang="ja-JP" sz="1800" dirty="0">
              <a:solidFill>
                <a:schemeClr val="tx1"/>
              </a:solidFill>
            </a:rPr>
            <a:t>)</a:t>
          </a:r>
          <a:endParaRPr kumimoji="1" lang="ja-JP" altLang="en-US" sz="1800" dirty="0">
            <a:solidFill>
              <a:schemeClr val="tx1"/>
            </a:solidFill>
          </a:endParaRPr>
        </a:p>
      </dgm:t>
    </dgm:pt>
    <dgm:pt modelId="{C9E35089-5A76-4EBE-9B61-9A17F5DC934C}" type="parTrans" cxnId="{0E9480B4-7D52-4106-928E-2FB1FDC4349A}">
      <dgm:prSet/>
      <dgm:spPr/>
      <dgm:t>
        <a:bodyPr/>
        <a:lstStyle/>
        <a:p>
          <a:endParaRPr kumimoji="1" lang="ja-JP" altLang="en-US"/>
        </a:p>
      </dgm:t>
    </dgm:pt>
    <dgm:pt modelId="{7A6AD46B-E31F-4448-9422-A2E573150650}" type="sibTrans" cxnId="{0E9480B4-7D52-4106-928E-2FB1FDC4349A}">
      <dgm:prSet/>
      <dgm:spPr/>
      <dgm:t>
        <a:bodyPr/>
        <a:lstStyle/>
        <a:p>
          <a:endParaRPr kumimoji="1" lang="ja-JP" altLang="en-US"/>
        </a:p>
      </dgm:t>
    </dgm:pt>
    <dgm:pt modelId="{3A5647BC-FB4C-4E40-A452-F9572DBF3147}" type="pres">
      <dgm:prSet presAssocID="{6177D4B1-9514-40C5-A8AA-4F4E3861AACD}" presName="CompostProcess" presStyleCnt="0">
        <dgm:presLayoutVars>
          <dgm:dir/>
          <dgm:resizeHandles val="exact"/>
        </dgm:presLayoutVars>
      </dgm:prSet>
      <dgm:spPr/>
    </dgm:pt>
    <dgm:pt modelId="{22CE0801-2F09-49B2-92FC-47BAC41EB104}" type="pres">
      <dgm:prSet presAssocID="{6177D4B1-9514-40C5-A8AA-4F4E3861AACD}" presName="arrow" presStyleLbl="bgShp" presStyleIdx="0" presStyleCnt="1" custLinFactNeighborX="3242" custLinFactNeighborY="607"/>
      <dgm:spPr>
        <a:blipFill rotWithShape="0">
          <a:blip xmlns:r="http://schemas.openxmlformats.org/officeDocument/2006/relationships" r:embed="rId1">
            <a:duotone>
              <a:prstClr val="black"/>
              <a:schemeClr val="accent4">
                <a:tint val="45000"/>
                <a:satMod val="400000"/>
              </a:schemeClr>
            </a:duotone>
          </a:blip>
          <a:stretch>
            <a:fillRect/>
          </a:stretch>
        </a:blipFill>
      </dgm:spPr>
    </dgm:pt>
    <dgm:pt modelId="{93185A62-1D49-4369-AFEA-40E11EB56587}" type="pres">
      <dgm:prSet presAssocID="{6177D4B1-9514-40C5-A8AA-4F4E3861AACD}" presName="linearProcess" presStyleCnt="0"/>
      <dgm:spPr/>
    </dgm:pt>
    <dgm:pt modelId="{CD368579-CEE9-48E8-990F-A4D516D7FF02}" type="pres">
      <dgm:prSet presAssocID="{39225F6C-6264-4F96-8E3E-34E0B56F8743}" presName="textNode" presStyleLbl="node1" presStyleIdx="0" presStyleCnt="3" custScaleX="102002" custLinFactNeighborX="38121">
        <dgm:presLayoutVars>
          <dgm:bulletEnabled val="1"/>
        </dgm:presLayoutVars>
      </dgm:prSet>
      <dgm:spPr/>
    </dgm:pt>
    <dgm:pt modelId="{D5E02B5D-4DB1-4448-9533-31B38A5BB372}" type="pres">
      <dgm:prSet presAssocID="{8D9B2A41-910C-450A-9515-CBE0BFF64DD3}" presName="sibTrans" presStyleCnt="0"/>
      <dgm:spPr/>
    </dgm:pt>
    <dgm:pt modelId="{ECEFF339-60E1-49E3-8140-780933CFFD5B}" type="pres">
      <dgm:prSet presAssocID="{CA829BC2-26E4-40CB-BA7F-635AC6ED6AB0}" presName="textNode" presStyleLbl="node1" presStyleIdx="1" presStyleCnt="3" custScaleX="102698">
        <dgm:presLayoutVars>
          <dgm:bulletEnabled val="1"/>
        </dgm:presLayoutVars>
      </dgm:prSet>
      <dgm:spPr/>
    </dgm:pt>
    <dgm:pt modelId="{C5A8307B-8C9C-443C-B769-D7FFAAB98507}" type="pres">
      <dgm:prSet presAssocID="{1CD2C8D7-DED2-4E55-8DAC-8C9057D8D7DB}" presName="sibTrans" presStyleCnt="0"/>
      <dgm:spPr/>
    </dgm:pt>
    <dgm:pt modelId="{FAB281D9-F826-4C1A-A2A8-770C990497AF}" type="pres">
      <dgm:prSet presAssocID="{A20D7416-5D9F-4AF2-9BE8-2AB97B5A2D37}" presName="textNode" presStyleLbl="node1" presStyleIdx="2" presStyleCnt="3" custScaleX="118133" custLinFactNeighborX="-38121">
        <dgm:presLayoutVars>
          <dgm:bulletEnabled val="1"/>
        </dgm:presLayoutVars>
      </dgm:prSet>
      <dgm:spPr/>
    </dgm:pt>
  </dgm:ptLst>
  <dgm:cxnLst>
    <dgm:cxn modelId="{3B90FE0E-2DDC-45C9-A855-270F829DB8BC}" srcId="{6177D4B1-9514-40C5-A8AA-4F4E3861AACD}" destId="{39225F6C-6264-4F96-8E3E-34E0B56F8743}" srcOrd="0" destOrd="0" parTransId="{EE2DA810-C7F3-412E-883B-05FD35E6AD8E}" sibTransId="{8D9B2A41-910C-450A-9515-CBE0BFF64DD3}"/>
    <dgm:cxn modelId="{7C9E4814-2A79-4945-B7EB-F7D693B5FD5A}" type="presOf" srcId="{6177D4B1-9514-40C5-A8AA-4F4E3861AACD}" destId="{3A5647BC-FB4C-4E40-A452-F9572DBF3147}" srcOrd="0" destOrd="0" presId="urn:microsoft.com/office/officeart/2005/8/layout/hProcess9"/>
    <dgm:cxn modelId="{8E22B03D-E5EB-4A76-9DD4-3471DBA50B0D}" type="presOf" srcId="{CA829BC2-26E4-40CB-BA7F-635AC6ED6AB0}" destId="{ECEFF339-60E1-49E3-8140-780933CFFD5B}" srcOrd="0" destOrd="0" presId="urn:microsoft.com/office/officeart/2005/8/layout/hProcess9"/>
    <dgm:cxn modelId="{FE631968-F0AC-4889-A10F-E1306D3ED851}" type="presOf" srcId="{39225F6C-6264-4F96-8E3E-34E0B56F8743}" destId="{CD368579-CEE9-48E8-990F-A4D516D7FF02}" srcOrd="0" destOrd="0" presId="urn:microsoft.com/office/officeart/2005/8/layout/hProcess9"/>
    <dgm:cxn modelId="{F9308D69-D4DB-4294-84CC-622CB18F2309}" type="presOf" srcId="{A20D7416-5D9F-4AF2-9BE8-2AB97B5A2D37}" destId="{FAB281D9-F826-4C1A-A2A8-770C990497AF}" srcOrd="0" destOrd="0" presId="urn:microsoft.com/office/officeart/2005/8/layout/hProcess9"/>
    <dgm:cxn modelId="{0E9480B4-7D52-4106-928E-2FB1FDC4349A}" srcId="{6177D4B1-9514-40C5-A8AA-4F4E3861AACD}" destId="{A20D7416-5D9F-4AF2-9BE8-2AB97B5A2D37}" srcOrd="2" destOrd="0" parTransId="{C9E35089-5A76-4EBE-9B61-9A17F5DC934C}" sibTransId="{7A6AD46B-E31F-4448-9422-A2E573150650}"/>
    <dgm:cxn modelId="{B94783CC-943C-4CD3-ADCD-67500102C783}" srcId="{6177D4B1-9514-40C5-A8AA-4F4E3861AACD}" destId="{CA829BC2-26E4-40CB-BA7F-635AC6ED6AB0}" srcOrd="1" destOrd="0" parTransId="{A187DD3F-68CD-4AA8-A7F4-35A06B8986E4}" sibTransId="{1CD2C8D7-DED2-4E55-8DAC-8C9057D8D7DB}"/>
    <dgm:cxn modelId="{FAC9754E-A23C-4D83-9EE1-5DD87BCD66B9}" type="presParOf" srcId="{3A5647BC-FB4C-4E40-A452-F9572DBF3147}" destId="{22CE0801-2F09-49B2-92FC-47BAC41EB104}" srcOrd="0" destOrd="0" presId="urn:microsoft.com/office/officeart/2005/8/layout/hProcess9"/>
    <dgm:cxn modelId="{7A794965-3E6C-4496-827F-49A1559D8CAD}" type="presParOf" srcId="{3A5647BC-FB4C-4E40-A452-F9572DBF3147}" destId="{93185A62-1D49-4369-AFEA-40E11EB56587}" srcOrd="1" destOrd="0" presId="urn:microsoft.com/office/officeart/2005/8/layout/hProcess9"/>
    <dgm:cxn modelId="{5DF20BFC-59B7-45CB-BF8B-B85863841331}" type="presParOf" srcId="{93185A62-1D49-4369-AFEA-40E11EB56587}" destId="{CD368579-CEE9-48E8-990F-A4D516D7FF02}" srcOrd="0" destOrd="0" presId="urn:microsoft.com/office/officeart/2005/8/layout/hProcess9"/>
    <dgm:cxn modelId="{C4D45F3B-22D1-4F5F-84AC-00B38D65598C}" type="presParOf" srcId="{93185A62-1D49-4369-AFEA-40E11EB56587}" destId="{D5E02B5D-4DB1-4448-9533-31B38A5BB372}" srcOrd="1" destOrd="0" presId="urn:microsoft.com/office/officeart/2005/8/layout/hProcess9"/>
    <dgm:cxn modelId="{145FEB5B-E7E8-419A-A512-BED0917FC3DD}" type="presParOf" srcId="{93185A62-1D49-4369-AFEA-40E11EB56587}" destId="{ECEFF339-60E1-49E3-8140-780933CFFD5B}" srcOrd="2" destOrd="0" presId="urn:microsoft.com/office/officeart/2005/8/layout/hProcess9"/>
    <dgm:cxn modelId="{8DADA405-E58D-47E2-94BA-CBB62B93E3D4}" type="presParOf" srcId="{93185A62-1D49-4369-AFEA-40E11EB56587}" destId="{C5A8307B-8C9C-443C-B769-D7FFAAB98507}" srcOrd="3" destOrd="0" presId="urn:microsoft.com/office/officeart/2005/8/layout/hProcess9"/>
    <dgm:cxn modelId="{9DBF583A-22B4-4253-9541-674AC4A69168}" type="presParOf" srcId="{93185A62-1D49-4369-AFEA-40E11EB56587}" destId="{FAB281D9-F826-4C1A-A2A8-770C990497AF}" srcOrd="4" destOrd="0" presId="urn:microsoft.com/office/officeart/2005/8/layout/hProcess9"/>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4558F9-C7B6-4976-BA61-A7EC2DB3070A}" type="doc">
      <dgm:prSet loTypeId="urn:microsoft.com/office/officeart/2005/8/layout/process1" loCatId="process" qsTypeId="urn:microsoft.com/office/officeart/2005/8/quickstyle/simple1" qsCatId="simple" csTypeId="urn:microsoft.com/office/officeart/2005/8/colors/accent1_2" csCatId="accent1" phldr="1"/>
      <dgm:spPr/>
    </dgm:pt>
    <dgm:pt modelId="{930682E9-123B-4EB9-8C46-F4486520556F}">
      <dgm:prSet phldrT="[テキスト]"/>
      <dgm:spPr>
        <a:solidFill>
          <a:schemeClr val="accent1">
            <a:lumMod val="50000"/>
          </a:schemeClr>
        </a:solidFill>
      </dgm:spPr>
      <dgm:t>
        <a:bodyPr/>
        <a:lstStyle/>
        <a:p>
          <a:r>
            <a:rPr kumimoji="1" lang="ja-JP" altLang="en-US" dirty="0"/>
            <a:t>（他所）障害発生・情報入手</a:t>
          </a:r>
        </a:p>
      </dgm:t>
    </dgm:pt>
    <dgm:pt modelId="{A573378C-EF18-4C22-9310-AAFCC616BC0E}" type="parTrans" cxnId="{D6955446-9286-4DB9-B560-7298A8A41341}">
      <dgm:prSet/>
      <dgm:spPr/>
      <dgm:t>
        <a:bodyPr/>
        <a:lstStyle/>
        <a:p>
          <a:endParaRPr kumimoji="1" lang="ja-JP" altLang="en-US"/>
        </a:p>
      </dgm:t>
    </dgm:pt>
    <dgm:pt modelId="{2864FB20-9CCF-472C-8AAA-6A248367C000}" type="sibTrans" cxnId="{D6955446-9286-4DB9-B560-7298A8A41341}">
      <dgm:prSet/>
      <dgm:spPr>
        <a:solidFill>
          <a:schemeClr val="accent1">
            <a:lumMod val="50000"/>
          </a:schemeClr>
        </a:solidFill>
      </dgm:spPr>
      <dgm:t>
        <a:bodyPr/>
        <a:lstStyle/>
        <a:p>
          <a:endParaRPr kumimoji="1" lang="ja-JP" altLang="en-US"/>
        </a:p>
      </dgm:t>
    </dgm:pt>
    <dgm:pt modelId="{83459CCA-0EF6-49A7-9358-D3FA4E9A03DF}">
      <dgm:prSet phldrT="[テキスト]"/>
      <dgm:spPr>
        <a:solidFill>
          <a:schemeClr val="accent1">
            <a:lumMod val="50000"/>
          </a:schemeClr>
        </a:solidFill>
      </dgm:spPr>
      <dgm:t>
        <a:bodyPr/>
        <a:lstStyle/>
        <a:p>
          <a:r>
            <a:rPr kumimoji="1" lang="ja-JP" altLang="en-US" dirty="0"/>
            <a:t>自システムの関連性判断</a:t>
          </a:r>
        </a:p>
      </dgm:t>
    </dgm:pt>
    <dgm:pt modelId="{378BB3C9-96CF-406B-8A74-82658CA7EA45}" type="parTrans" cxnId="{A3993323-4F1F-4F10-B8A5-1D56939FB6F5}">
      <dgm:prSet/>
      <dgm:spPr/>
      <dgm:t>
        <a:bodyPr/>
        <a:lstStyle/>
        <a:p>
          <a:endParaRPr kumimoji="1" lang="ja-JP" altLang="en-US"/>
        </a:p>
      </dgm:t>
    </dgm:pt>
    <dgm:pt modelId="{37E4A04D-8323-427A-85FB-95F69B63F3B6}" type="sibTrans" cxnId="{A3993323-4F1F-4F10-B8A5-1D56939FB6F5}">
      <dgm:prSet/>
      <dgm:spPr>
        <a:solidFill>
          <a:schemeClr val="accent1">
            <a:lumMod val="50000"/>
          </a:schemeClr>
        </a:solidFill>
      </dgm:spPr>
      <dgm:t>
        <a:bodyPr/>
        <a:lstStyle/>
        <a:p>
          <a:endParaRPr kumimoji="1" lang="ja-JP" altLang="en-US"/>
        </a:p>
      </dgm:t>
    </dgm:pt>
    <dgm:pt modelId="{C73CD13B-353B-44FA-B9B5-323888D523D1}">
      <dgm:prSet phldrT="[テキスト]"/>
      <dgm:spPr>
        <a:solidFill>
          <a:schemeClr val="accent1">
            <a:lumMod val="50000"/>
          </a:schemeClr>
        </a:solidFill>
      </dgm:spPr>
      <dgm:t>
        <a:bodyPr/>
        <a:lstStyle/>
        <a:p>
          <a:r>
            <a:rPr kumimoji="1" lang="ja-JP" altLang="en-US" dirty="0"/>
            <a:t>（臨時）点検</a:t>
          </a:r>
        </a:p>
      </dgm:t>
    </dgm:pt>
    <dgm:pt modelId="{4D792DE7-DC8A-481D-BE6A-598F0A3B89AA}" type="parTrans" cxnId="{E362D671-5426-46C2-B78E-7C4E7F29107C}">
      <dgm:prSet/>
      <dgm:spPr/>
      <dgm:t>
        <a:bodyPr/>
        <a:lstStyle/>
        <a:p>
          <a:endParaRPr kumimoji="1" lang="ja-JP" altLang="en-US"/>
        </a:p>
      </dgm:t>
    </dgm:pt>
    <dgm:pt modelId="{928A6267-460B-45A6-AA9F-0DAA4C03955B}" type="sibTrans" cxnId="{E362D671-5426-46C2-B78E-7C4E7F29107C}">
      <dgm:prSet/>
      <dgm:spPr/>
      <dgm:t>
        <a:bodyPr/>
        <a:lstStyle/>
        <a:p>
          <a:endParaRPr kumimoji="1" lang="ja-JP" altLang="en-US"/>
        </a:p>
      </dgm:t>
    </dgm:pt>
    <dgm:pt modelId="{C83BCEFA-0131-4C0B-941D-125D07478C96}" type="pres">
      <dgm:prSet presAssocID="{794558F9-C7B6-4976-BA61-A7EC2DB3070A}" presName="Name0" presStyleCnt="0">
        <dgm:presLayoutVars>
          <dgm:dir/>
          <dgm:resizeHandles val="exact"/>
        </dgm:presLayoutVars>
      </dgm:prSet>
      <dgm:spPr/>
    </dgm:pt>
    <dgm:pt modelId="{520A7F2E-0261-4D77-9FD3-473F6F488560}" type="pres">
      <dgm:prSet presAssocID="{930682E9-123B-4EB9-8C46-F4486520556F}" presName="node" presStyleLbl="node1" presStyleIdx="0" presStyleCnt="3" custScaleX="132627">
        <dgm:presLayoutVars>
          <dgm:bulletEnabled val="1"/>
        </dgm:presLayoutVars>
      </dgm:prSet>
      <dgm:spPr/>
    </dgm:pt>
    <dgm:pt modelId="{96A9AE5D-59D3-4F48-A707-009B9CA66C00}" type="pres">
      <dgm:prSet presAssocID="{2864FB20-9CCF-472C-8AAA-6A248367C000}" presName="sibTrans" presStyleLbl="sibTrans2D1" presStyleIdx="0" presStyleCnt="2"/>
      <dgm:spPr/>
    </dgm:pt>
    <dgm:pt modelId="{4BB86790-3279-4265-A779-3E151A625ADF}" type="pres">
      <dgm:prSet presAssocID="{2864FB20-9CCF-472C-8AAA-6A248367C000}" presName="connectorText" presStyleLbl="sibTrans2D1" presStyleIdx="0" presStyleCnt="2"/>
      <dgm:spPr/>
    </dgm:pt>
    <dgm:pt modelId="{2A9AB5C9-A9F4-4BB8-9BF8-E6726352C573}" type="pres">
      <dgm:prSet presAssocID="{83459CCA-0EF6-49A7-9358-D3FA4E9A03DF}" presName="node" presStyleLbl="node1" presStyleIdx="1" presStyleCnt="3">
        <dgm:presLayoutVars>
          <dgm:bulletEnabled val="1"/>
        </dgm:presLayoutVars>
      </dgm:prSet>
      <dgm:spPr/>
    </dgm:pt>
    <dgm:pt modelId="{1DF8F4DD-02AD-4908-8899-586BE6CA0870}" type="pres">
      <dgm:prSet presAssocID="{37E4A04D-8323-427A-85FB-95F69B63F3B6}" presName="sibTrans" presStyleLbl="sibTrans2D1" presStyleIdx="1" presStyleCnt="2"/>
      <dgm:spPr/>
    </dgm:pt>
    <dgm:pt modelId="{71F1545B-C43B-4E2D-8FC0-1680649FD752}" type="pres">
      <dgm:prSet presAssocID="{37E4A04D-8323-427A-85FB-95F69B63F3B6}" presName="connectorText" presStyleLbl="sibTrans2D1" presStyleIdx="1" presStyleCnt="2"/>
      <dgm:spPr/>
    </dgm:pt>
    <dgm:pt modelId="{5C770E98-2A73-47DF-9215-2BA254ED9766}" type="pres">
      <dgm:prSet presAssocID="{C73CD13B-353B-44FA-B9B5-323888D523D1}" presName="node" presStyleLbl="node1" presStyleIdx="2" presStyleCnt="3">
        <dgm:presLayoutVars>
          <dgm:bulletEnabled val="1"/>
        </dgm:presLayoutVars>
      </dgm:prSet>
      <dgm:spPr/>
    </dgm:pt>
  </dgm:ptLst>
  <dgm:cxnLst>
    <dgm:cxn modelId="{C557100A-B431-4AF6-B543-CDF9957B6367}" type="presOf" srcId="{37E4A04D-8323-427A-85FB-95F69B63F3B6}" destId="{71F1545B-C43B-4E2D-8FC0-1680649FD752}" srcOrd="1" destOrd="0" presId="urn:microsoft.com/office/officeart/2005/8/layout/process1"/>
    <dgm:cxn modelId="{474A5512-3140-42FC-9202-A73A4320F635}" type="presOf" srcId="{37E4A04D-8323-427A-85FB-95F69B63F3B6}" destId="{1DF8F4DD-02AD-4908-8899-586BE6CA0870}" srcOrd="0" destOrd="0" presId="urn:microsoft.com/office/officeart/2005/8/layout/process1"/>
    <dgm:cxn modelId="{A3993323-4F1F-4F10-B8A5-1D56939FB6F5}" srcId="{794558F9-C7B6-4976-BA61-A7EC2DB3070A}" destId="{83459CCA-0EF6-49A7-9358-D3FA4E9A03DF}" srcOrd="1" destOrd="0" parTransId="{378BB3C9-96CF-406B-8A74-82658CA7EA45}" sibTransId="{37E4A04D-8323-427A-85FB-95F69B63F3B6}"/>
    <dgm:cxn modelId="{D6955446-9286-4DB9-B560-7298A8A41341}" srcId="{794558F9-C7B6-4976-BA61-A7EC2DB3070A}" destId="{930682E9-123B-4EB9-8C46-F4486520556F}" srcOrd="0" destOrd="0" parTransId="{A573378C-EF18-4C22-9310-AAFCC616BC0E}" sibTransId="{2864FB20-9CCF-472C-8AAA-6A248367C000}"/>
    <dgm:cxn modelId="{A9179A66-787D-450B-A031-3D87AA5E0568}" type="presOf" srcId="{2864FB20-9CCF-472C-8AAA-6A248367C000}" destId="{4BB86790-3279-4265-A779-3E151A625ADF}" srcOrd="1" destOrd="0" presId="urn:microsoft.com/office/officeart/2005/8/layout/process1"/>
    <dgm:cxn modelId="{67AB1770-D2A3-4B97-B516-33770055E181}" type="presOf" srcId="{83459CCA-0EF6-49A7-9358-D3FA4E9A03DF}" destId="{2A9AB5C9-A9F4-4BB8-9BF8-E6726352C573}" srcOrd="0" destOrd="0" presId="urn:microsoft.com/office/officeart/2005/8/layout/process1"/>
    <dgm:cxn modelId="{E362D671-5426-46C2-B78E-7C4E7F29107C}" srcId="{794558F9-C7B6-4976-BA61-A7EC2DB3070A}" destId="{C73CD13B-353B-44FA-B9B5-323888D523D1}" srcOrd="2" destOrd="0" parTransId="{4D792DE7-DC8A-481D-BE6A-598F0A3B89AA}" sibTransId="{928A6267-460B-45A6-AA9F-0DAA4C03955B}"/>
    <dgm:cxn modelId="{6D677884-AF97-448E-B346-6C029A44AC74}" type="presOf" srcId="{794558F9-C7B6-4976-BA61-A7EC2DB3070A}" destId="{C83BCEFA-0131-4C0B-941D-125D07478C96}" srcOrd="0" destOrd="0" presId="urn:microsoft.com/office/officeart/2005/8/layout/process1"/>
    <dgm:cxn modelId="{7A6178BC-3FEA-4584-BA34-913377264A8D}" type="presOf" srcId="{C73CD13B-353B-44FA-B9B5-323888D523D1}" destId="{5C770E98-2A73-47DF-9215-2BA254ED9766}" srcOrd="0" destOrd="0" presId="urn:microsoft.com/office/officeart/2005/8/layout/process1"/>
    <dgm:cxn modelId="{8BFBBAE3-C947-4F4E-8464-3BFF785E53AC}" type="presOf" srcId="{930682E9-123B-4EB9-8C46-F4486520556F}" destId="{520A7F2E-0261-4D77-9FD3-473F6F488560}" srcOrd="0" destOrd="0" presId="urn:microsoft.com/office/officeart/2005/8/layout/process1"/>
    <dgm:cxn modelId="{2D0D6BE6-6F31-4740-AA42-BEBC841AF172}" type="presOf" srcId="{2864FB20-9CCF-472C-8AAA-6A248367C000}" destId="{96A9AE5D-59D3-4F48-A707-009B9CA66C00}" srcOrd="0" destOrd="0" presId="urn:microsoft.com/office/officeart/2005/8/layout/process1"/>
    <dgm:cxn modelId="{20165A7D-83FF-4D45-B220-97290EDCEEB6}" type="presParOf" srcId="{C83BCEFA-0131-4C0B-941D-125D07478C96}" destId="{520A7F2E-0261-4D77-9FD3-473F6F488560}" srcOrd="0" destOrd="0" presId="urn:microsoft.com/office/officeart/2005/8/layout/process1"/>
    <dgm:cxn modelId="{027F7D91-86D6-4EB1-9492-FF652FB9B6E0}" type="presParOf" srcId="{C83BCEFA-0131-4C0B-941D-125D07478C96}" destId="{96A9AE5D-59D3-4F48-A707-009B9CA66C00}" srcOrd="1" destOrd="0" presId="urn:microsoft.com/office/officeart/2005/8/layout/process1"/>
    <dgm:cxn modelId="{AD7F007D-4C93-4B9D-978A-C581AB9E9996}" type="presParOf" srcId="{96A9AE5D-59D3-4F48-A707-009B9CA66C00}" destId="{4BB86790-3279-4265-A779-3E151A625ADF}" srcOrd="0" destOrd="0" presId="urn:microsoft.com/office/officeart/2005/8/layout/process1"/>
    <dgm:cxn modelId="{FC622159-7E8E-4F56-B7B0-7D1AD6920531}" type="presParOf" srcId="{C83BCEFA-0131-4C0B-941D-125D07478C96}" destId="{2A9AB5C9-A9F4-4BB8-9BF8-E6726352C573}" srcOrd="2" destOrd="0" presId="urn:microsoft.com/office/officeart/2005/8/layout/process1"/>
    <dgm:cxn modelId="{5B1882EE-F53C-45EC-B08D-AE2A57693BEA}" type="presParOf" srcId="{C83BCEFA-0131-4C0B-941D-125D07478C96}" destId="{1DF8F4DD-02AD-4908-8899-586BE6CA0870}" srcOrd="3" destOrd="0" presId="urn:microsoft.com/office/officeart/2005/8/layout/process1"/>
    <dgm:cxn modelId="{6D515EA3-8495-4E67-A8C9-D27F3AD7F77D}" type="presParOf" srcId="{1DF8F4DD-02AD-4908-8899-586BE6CA0870}" destId="{71F1545B-C43B-4E2D-8FC0-1680649FD752}" srcOrd="0" destOrd="0" presId="urn:microsoft.com/office/officeart/2005/8/layout/process1"/>
    <dgm:cxn modelId="{26414EF2-6BE0-4909-B9D4-4F30559DD189}" type="presParOf" srcId="{C83BCEFA-0131-4C0B-941D-125D07478C96}" destId="{5C770E98-2A73-47DF-9215-2BA254ED976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E0801-2F09-49B2-92FC-47BAC41EB104}">
      <dsp:nvSpPr>
        <dsp:cNvPr id="0" name=""/>
        <dsp:cNvSpPr/>
      </dsp:nvSpPr>
      <dsp:spPr>
        <a:xfrm>
          <a:off x="200631" y="0"/>
          <a:ext cx="2142237" cy="1512168"/>
        </a:xfrm>
        <a:prstGeom prst="rightArrow">
          <a:avLst/>
        </a:prstGeom>
        <a:blipFill rotWithShape="0">
          <a:blip xmlns:r="http://schemas.openxmlformats.org/officeDocument/2006/relationships" r:embed="rId1">
            <a:duotone>
              <a:prstClr val="black"/>
              <a:schemeClr val="accent2">
                <a:tint val="45000"/>
                <a:satMod val="400000"/>
              </a:schemeClr>
            </a:duotone>
          </a:blip>
          <a:stretch>
            <a:fillRect/>
          </a:stretch>
        </a:blipFill>
        <a:ln>
          <a:noFill/>
        </a:ln>
        <a:effectLst/>
      </dsp:spPr>
      <dsp:style>
        <a:lnRef idx="0">
          <a:scrgbClr r="0" g="0" b="0"/>
        </a:lnRef>
        <a:fillRef idx="1">
          <a:scrgbClr r="0" g="0" b="0"/>
        </a:fillRef>
        <a:effectRef idx="0">
          <a:scrgbClr r="0" g="0" b="0"/>
        </a:effectRef>
        <a:fontRef idx="minor"/>
      </dsp:style>
    </dsp:sp>
    <dsp:sp modelId="{CD368579-CEE9-48E8-990F-A4D516D7FF02}">
      <dsp:nvSpPr>
        <dsp:cNvPr id="0" name=""/>
        <dsp:cNvSpPr/>
      </dsp:nvSpPr>
      <dsp:spPr>
        <a:xfrm>
          <a:off x="48037" y="453650"/>
          <a:ext cx="756084"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rgbClr val="FF0000"/>
              </a:solidFill>
            </a:rPr>
            <a:t>障害</a:t>
          </a:r>
        </a:p>
        <a:p>
          <a:pPr marL="0" lvl="0" indent="0" algn="ctr" defTabSz="800100">
            <a:lnSpc>
              <a:spcPct val="100000"/>
            </a:lnSpc>
            <a:spcBef>
              <a:spcPct val="0"/>
            </a:spcBef>
            <a:spcAft>
              <a:spcPts val="0"/>
            </a:spcAft>
            <a:buNone/>
          </a:pPr>
          <a:r>
            <a:rPr kumimoji="1" lang="ja-JP" altLang="en-US" sz="1800" kern="1200" dirty="0">
              <a:solidFill>
                <a:srgbClr val="FF0000"/>
              </a:solidFill>
            </a:rPr>
            <a:t>発生</a:t>
          </a:r>
        </a:p>
      </dsp:txBody>
      <dsp:txXfrm>
        <a:off x="77564" y="483177"/>
        <a:ext cx="697030" cy="545813"/>
      </dsp:txXfrm>
    </dsp:sp>
    <dsp:sp modelId="{ECEFF339-60E1-49E3-8140-780933CFFD5B}">
      <dsp:nvSpPr>
        <dsp:cNvPr id="0" name=""/>
        <dsp:cNvSpPr/>
      </dsp:nvSpPr>
      <dsp:spPr>
        <a:xfrm>
          <a:off x="882097" y="453650"/>
          <a:ext cx="756084"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原因</a:t>
          </a:r>
        </a:p>
        <a:p>
          <a:pPr marL="0" lvl="0" indent="0" algn="ctr" defTabSz="800100">
            <a:lnSpc>
              <a:spcPct val="100000"/>
            </a:lnSpc>
            <a:spcBef>
              <a:spcPct val="0"/>
            </a:spcBef>
            <a:spcAft>
              <a:spcPts val="0"/>
            </a:spcAft>
            <a:buNone/>
          </a:pPr>
          <a:r>
            <a:rPr kumimoji="1" lang="ja-JP" altLang="en-US" sz="1800" kern="1200" dirty="0">
              <a:solidFill>
                <a:schemeClr val="tx1"/>
              </a:solidFill>
            </a:rPr>
            <a:t>解析</a:t>
          </a:r>
        </a:p>
      </dsp:txBody>
      <dsp:txXfrm>
        <a:off x="911624" y="483177"/>
        <a:ext cx="697030" cy="545813"/>
      </dsp:txXfrm>
    </dsp:sp>
    <dsp:sp modelId="{FAB281D9-F826-4C1A-A2A8-770C990497AF}">
      <dsp:nvSpPr>
        <dsp:cNvPr id="0" name=""/>
        <dsp:cNvSpPr/>
      </dsp:nvSpPr>
      <dsp:spPr>
        <a:xfrm>
          <a:off x="1716158" y="453650"/>
          <a:ext cx="756084"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応急</a:t>
          </a:r>
        </a:p>
        <a:p>
          <a:pPr marL="0" lvl="0" indent="0" algn="ctr" defTabSz="800100">
            <a:lnSpc>
              <a:spcPct val="100000"/>
            </a:lnSpc>
            <a:spcBef>
              <a:spcPct val="0"/>
            </a:spcBef>
            <a:spcAft>
              <a:spcPts val="0"/>
            </a:spcAft>
            <a:buNone/>
          </a:pPr>
          <a:r>
            <a:rPr kumimoji="1" lang="ja-JP" altLang="en-US" sz="1800" kern="1200" dirty="0">
              <a:solidFill>
                <a:schemeClr val="tx1"/>
              </a:solidFill>
            </a:rPr>
            <a:t>対策</a:t>
          </a:r>
        </a:p>
      </dsp:txBody>
      <dsp:txXfrm>
        <a:off x="1745685" y="483177"/>
        <a:ext cx="697030" cy="545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E0801-2F09-49B2-92FC-47BAC41EB104}">
      <dsp:nvSpPr>
        <dsp:cNvPr id="0" name=""/>
        <dsp:cNvSpPr/>
      </dsp:nvSpPr>
      <dsp:spPr>
        <a:xfrm>
          <a:off x="200958" y="0"/>
          <a:ext cx="2631892" cy="1512168"/>
        </a:xfrm>
        <a:prstGeom prst="rightArrow">
          <a:avLst/>
        </a:prstGeom>
        <a:blipFill rotWithShape="0">
          <a:blip xmlns:r="http://schemas.openxmlformats.org/officeDocument/2006/relationships" r:embed="rId1">
            <a:duotone>
              <a:prstClr val="black"/>
              <a:schemeClr val="accent2">
                <a:tint val="45000"/>
                <a:satMod val="400000"/>
              </a:schemeClr>
            </a:duotone>
          </a:blip>
          <a:stretch>
            <a:fillRect/>
          </a:stretch>
        </a:blipFill>
        <a:ln>
          <a:noFill/>
        </a:ln>
        <a:effectLst/>
      </dsp:spPr>
      <dsp:style>
        <a:lnRef idx="0">
          <a:scrgbClr r="0" g="0" b="0"/>
        </a:lnRef>
        <a:fillRef idx="1">
          <a:scrgbClr r="0" g="0" b="0"/>
        </a:fillRef>
        <a:effectRef idx="0">
          <a:scrgbClr r="0" g="0" b="0"/>
        </a:effectRef>
        <a:fontRef idx="minor"/>
      </dsp:style>
    </dsp:sp>
    <dsp:sp modelId="{CD368579-CEE9-48E8-990F-A4D516D7FF02}">
      <dsp:nvSpPr>
        <dsp:cNvPr id="0" name=""/>
        <dsp:cNvSpPr/>
      </dsp:nvSpPr>
      <dsp:spPr>
        <a:xfrm>
          <a:off x="163619" y="453650"/>
          <a:ext cx="757138"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原因</a:t>
          </a:r>
        </a:p>
        <a:p>
          <a:pPr marL="0" lvl="0" indent="0" algn="ctr" defTabSz="800100">
            <a:lnSpc>
              <a:spcPct val="100000"/>
            </a:lnSpc>
            <a:spcBef>
              <a:spcPct val="0"/>
            </a:spcBef>
            <a:spcAft>
              <a:spcPts val="0"/>
            </a:spcAft>
            <a:buNone/>
          </a:pPr>
          <a:r>
            <a:rPr kumimoji="1" lang="ja-JP" altLang="en-US" sz="1800" kern="1200" dirty="0">
              <a:solidFill>
                <a:schemeClr val="tx1"/>
              </a:solidFill>
            </a:rPr>
            <a:t>分析</a:t>
          </a:r>
        </a:p>
      </dsp:txBody>
      <dsp:txXfrm>
        <a:off x="193146" y="483177"/>
        <a:ext cx="698084" cy="545813"/>
      </dsp:txXfrm>
    </dsp:sp>
    <dsp:sp modelId="{ECEFF339-60E1-49E3-8140-780933CFFD5B}">
      <dsp:nvSpPr>
        <dsp:cNvPr id="0" name=""/>
        <dsp:cNvSpPr/>
      </dsp:nvSpPr>
      <dsp:spPr>
        <a:xfrm>
          <a:off x="1016557" y="453650"/>
          <a:ext cx="1064368"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再発防止</a:t>
          </a:r>
          <a:endParaRPr kumimoji="1" lang="en-US" altLang="ja-JP" sz="1800" kern="1200" dirty="0">
            <a:solidFill>
              <a:schemeClr val="tx1"/>
            </a:solidFill>
          </a:endParaRPr>
        </a:p>
        <a:p>
          <a:pPr marL="0" lvl="0" indent="0" algn="ctr" defTabSz="800100">
            <a:lnSpc>
              <a:spcPct val="100000"/>
            </a:lnSpc>
            <a:spcBef>
              <a:spcPct val="0"/>
            </a:spcBef>
            <a:spcAft>
              <a:spcPts val="0"/>
            </a:spcAft>
            <a:buNone/>
          </a:pPr>
          <a:r>
            <a:rPr kumimoji="1" lang="ja-JP" altLang="en-US" sz="1800" kern="1200" dirty="0">
              <a:solidFill>
                <a:schemeClr val="tx1"/>
              </a:solidFill>
            </a:rPr>
            <a:t>策（教訓）</a:t>
          </a:r>
        </a:p>
      </dsp:txBody>
      <dsp:txXfrm>
        <a:off x="1046084" y="483177"/>
        <a:ext cx="1005314" cy="545813"/>
      </dsp:txXfrm>
    </dsp:sp>
    <dsp:sp modelId="{FAB281D9-F826-4C1A-A2A8-770C990497AF}">
      <dsp:nvSpPr>
        <dsp:cNvPr id="0" name=""/>
        <dsp:cNvSpPr/>
      </dsp:nvSpPr>
      <dsp:spPr>
        <a:xfrm>
          <a:off x="2176724" y="453650"/>
          <a:ext cx="755999"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社内</a:t>
          </a:r>
        </a:p>
        <a:p>
          <a:pPr marL="0" lvl="0" indent="0" algn="ctr" defTabSz="800100">
            <a:lnSpc>
              <a:spcPct val="100000"/>
            </a:lnSpc>
            <a:spcBef>
              <a:spcPct val="0"/>
            </a:spcBef>
            <a:spcAft>
              <a:spcPts val="0"/>
            </a:spcAft>
            <a:buNone/>
          </a:pPr>
          <a:r>
            <a:rPr kumimoji="1" lang="ja-JP" altLang="en-US" sz="1800" kern="1200" dirty="0">
              <a:solidFill>
                <a:schemeClr val="tx1"/>
              </a:solidFill>
            </a:rPr>
            <a:t>展開</a:t>
          </a:r>
        </a:p>
      </dsp:txBody>
      <dsp:txXfrm>
        <a:off x="2206251" y="483177"/>
        <a:ext cx="696945" cy="545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E0801-2F09-49B2-92FC-47BAC41EB104}">
      <dsp:nvSpPr>
        <dsp:cNvPr id="0" name=""/>
        <dsp:cNvSpPr/>
      </dsp:nvSpPr>
      <dsp:spPr>
        <a:xfrm>
          <a:off x="199822" y="0"/>
          <a:ext cx="2264651" cy="1512168"/>
        </a:xfrm>
        <a:prstGeom prst="rightArrow">
          <a:avLst/>
        </a:prstGeom>
        <a:blipFill rotWithShape="0">
          <a:blip xmlns:r="http://schemas.openxmlformats.org/officeDocument/2006/relationships" r:embed="rId1">
            <a:duotone>
              <a:prstClr val="black"/>
              <a:srgbClr val="D9C3A5">
                <a:tint val="50000"/>
                <a:satMod val="180000"/>
              </a:srgbClr>
            </a:duotone>
          </a:blip>
          <a:stretch>
            <a:fillRect/>
          </a:stretch>
        </a:blipFill>
        <a:ln>
          <a:noFill/>
        </a:ln>
        <a:effectLst/>
      </dsp:spPr>
      <dsp:style>
        <a:lnRef idx="0">
          <a:scrgbClr r="0" g="0" b="0"/>
        </a:lnRef>
        <a:fillRef idx="1">
          <a:scrgbClr r="0" g="0" b="0"/>
        </a:fillRef>
        <a:effectRef idx="0">
          <a:scrgbClr r="0" g="0" b="0"/>
        </a:effectRef>
        <a:fontRef idx="minor"/>
      </dsp:style>
    </dsp:sp>
    <dsp:sp modelId="{CD368579-CEE9-48E8-990F-A4D516D7FF02}">
      <dsp:nvSpPr>
        <dsp:cNvPr id="0" name=""/>
        <dsp:cNvSpPr/>
      </dsp:nvSpPr>
      <dsp:spPr>
        <a:xfrm>
          <a:off x="45927" y="453650"/>
          <a:ext cx="767104" cy="6048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情報</a:t>
          </a:r>
        </a:p>
        <a:p>
          <a:pPr marL="0" lvl="0" indent="0" algn="ctr" defTabSz="800100">
            <a:lnSpc>
              <a:spcPct val="100000"/>
            </a:lnSpc>
            <a:spcBef>
              <a:spcPct val="0"/>
            </a:spcBef>
            <a:spcAft>
              <a:spcPts val="0"/>
            </a:spcAft>
            <a:buNone/>
          </a:pPr>
          <a:r>
            <a:rPr kumimoji="1" lang="ja-JP" altLang="en-US" sz="1800" kern="1200" dirty="0">
              <a:solidFill>
                <a:schemeClr val="tx1"/>
              </a:solidFill>
            </a:rPr>
            <a:t>解析</a:t>
          </a:r>
        </a:p>
      </dsp:txBody>
      <dsp:txXfrm>
        <a:off x="75454" y="483177"/>
        <a:ext cx="708050" cy="545813"/>
      </dsp:txXfrm>
    </dsp:sp>
    <dsp:sp modelId="{ECEFF339-60E1-49E3-8140-780933CFFD5B}">
      <dsp:nvSpPr>
        <dsp:cNvPr id="0" name=""/>
        <dsp:cNvSpPr/>
      </dsp:nvSpPr>
      <dsp:spPr>
        <a:xfrm>
          <a:off x="885321" y="453650"/>
          <a:ext cx="772339" cy="6048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自社</a:t>
          </a:r>
          <a:endParaRPr kumimoji="1" lang="en-US" altLang="ja-JP" sz="1800" kern="1200" dirty="0">
            <a:solidFill>
              <a:schemeClr val="tx1"/>
            </a:solidFill>
          </a:endParaRPr>
        </a:p>
        <a:p>
          <a:pPr marL="0" lvl="0" indent="0" algn="ctr" defTabSz="800100">
            <a:lnSpc>
              <a:spcPct val="100000"/>
            </a:lnSpc>
            <a:spcBef>
              <a:spcPct val="0"/>
            </a:spcBef>
            <a:spcAft>
              <a:spcPts val="0"/>
            </a:spcAft>
            <a:buNone/>
          </a:pPr>
          <a:r>
            <a:rPr kumimoji="1" lang="ja-JP" altLang="en-US" sz="1800" kern="1200" dirty="0">
              <a:solidFill>
                <a:schemeClr val="tx1"/>
              </a:solidFill>
            </a:rPr>
            <a:t>確認</a:t>
          </a:r>
        </a:p>
      </dsp:txBody>
      <dsp:txXfrm>
        <a:off x="914848" y="483177"/>
        <a:ext cx="713285" cy="545813"/>
      </dsp:txXfrm>
    </dsp:sp>
    <dsp:sp modelId="{FAB281D9-F826-4C1A-A2A8-770C990497AF}">
      <dsp:nvSpPr>
        <dsp:cNvPr id="0" name=""/>
        <dsp:cNvSpPr/>
      </dsp:nvSpPr>
      <dsp:spPr>
        <a:xfrm>
          <a:off x="1729950" y="453650"/>
          <a:ext cx="888417" cy="6048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en-US" altLang="ja-JP" sz="1800" kern="1200" dirty="0">
              <a:solidFill>
                <a:schemeClr val="tx1"/>
              </a:solidFill>
            </a:rPr>
            <a:t>(</a:t>
          </a:r>
          <a:r>
            <a:rPr kumimoji="1" lang="ja-JP" altLang="en-US" sz="1800" kern="1200" dirty="0">
              <a:solidFill>
                <a:schemeClr val="tx1"/>
              </a:solidFill>
            </a:rPr>
            <a:t>対策</a:t>
          </a:r>
          <a:r>
            <a:rPr kumimoji="1" lang="en-US" altLang="ja-JP" sz="1800" kern="1200" dirty="0">
              <a:solidFill>
                <a:schemeClr val="tx1"/>
              </a:solidFill>
            </a:rPr>
            <a:t>)</a:t>
          </a:r>
          <a:endParaRPr kumimoji="1" lang="ja-JP" altLang="en-US" sz="1800" kern="1200" dirty="0">
            <a:solidFill>
              <a:schemeClr val="tx1"/>
            </a:solidFill>
          </a:endParaRPr>
        </a:p>
      </dsp:txBody>
      <dsp:txXfrm>
        <a:off x="1759477" y="483177"/>
        <a:ext cx="829363" cy="545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E0801-2F09-49B2-92FC-47BAC41EB104}">
      <dsp:nvSpPr>
        <dsp:cNvPr id="0" name=""/>
        <dsp:cNvSpPr/>
      </dsp:nvSpPr>
      <dsp:spPr>
        <a:xfrm>
          <a:off x="399644" y="0"/>
          <a:ext cx="4529303" cy="1512168"/>
        </a:xfrm>
        <a:prstGeom prst="rightArrow">
          <a:avLst/>
        </a:prstGeom>
        <a:blipFill rotWithShape="0">
          <a:blip xmlns:r="http://schemas.openxmlformats.org/officeDocument/2006/relationships" r:embed="rId1">
            <a:duotone>
              <a:prstClr val="black"/>
              <a:schemeClr val="accent2">
                <a:tint val="45000"/>
                <a:satMod val="400000"/>
              </a:schemeClr>
            </a:duotone>
          </a:blip>
          <a:stretch>
            <a:fillRect/>
          </a:stretch>
        </a:blipFill>
        <a:ln>
          <a:noFill/>
        </a:ln>
        <a:effectLst/>
      </dsp:spPr>
      <dsp:style>
        <a:lnRef idx="0">
          <a:scrgbClr r="0" g="0" b="0"/>
        </a:lnRef>
        <a:fillRef idx="1">
          <a:scrgbClr r="0" g="0" b="0"/>
        </a:fillRef>
        <a:effectRef idx="0">
          <a:scrgbClr r="0" g="0" b="0"/>
        </a:effectRef>
        <a:fontRef idx="minor"/>
      </dsp:style>
    </dsp:sp>
    <dsp:sp modelId="{B2A9F637-705A-47E9-8F0E-613782E47E33}">
      <dsp:nvSpPr>
        <dsp:cNvPr id="0" name=""/>
        <dsp:cNvSpPr/>
      </dsp:nvSpPr>
      <dsp:spPr>
        <a:xfrm>
          <a:off x="527" y="453650"/>
          <a:ext cx="646257"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rgbClr val="FF0000"/>
              </a:solidFill>
            </a:rPr>
            <a:t>障害</a:t>
          </a:r>
        </a:p>
        <a:p>
          <a:pPr marL="0" lvl="0" indent="0" algn="ctr" defTabSz="800100">
            <a:lnSpc>
              <a:spcPct val="100000"/>
            </a:lnSpc>
            <a:spcBef>
              <a:spcPct val="0"/>
            </a:spcBef>
            <a:spcAft>
              <a:spcPts val="0"/>
            </a:spcAft>
            <a:buNone/>
          </a:pPr>
          <a:r>
            <a:rPr kumimoji="1" lang="ja-JP" altLang="en-US" sz="1800" kern="1200" dirty="0">
              <a:solidFill>
                <a:srgbClr val="FF0000"/>
              </a:solidFill>
            </a:rPr>
            <a:t>発生</a:t>
          </a:r>
        </a:p>
      </dsp:txBody>
      <dsp:txXfrm>
        <a:off x="30054" y="483177"/>
        <a:ext cx="587203" cy="545813"/>
      </dsp:txXfrm>
    </dsp:sp>
    <dsp:sp modelId="{06425734-50C8-44A8-A270-4C025A59F977}">
      <dsp:nvSpPr>
        <dsp:cNvPr id="0" name=""/>
        <dsp:cNvSpPr/>
      </dsp:nvSpPr>
      <dsp:spPr>
        <a:xfrm>
          <a:off x="805989" y="432050"/>
          <a:ext cx="654803"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solidFill>
                <a:schemeClr val="tx1"/>
              </a:solidFill>
            </a:rPr>
            <a:t>・・・</a:t>
          </a:r>
        </a:p>
      </dsp:txBody>
      <dsp:txXfrm>
        <a:off x="835516" y="461577"/>
        <a:ext cx="595749" cy="545813"/>
      </dsp:txXfrm>
    </dsp:sp>
    <dsp:sp modelId="{24F63A21-36BF-420C-918C-DBF822689861}">
      <dsp:nvSpPr>
        <dsp:cNvPr id="0" name=""/>
        <dsp:cNvSpPr/>
      </dsp:nvSpPr>
      <dsp:spPr>
        <a:xfrm>
          <a:off x="1606655" y="453650"/>
          <a:ext cx="667124"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rgbClr val="0000FF"/>
              </a:solidFill>
            </a:rPr>
            <a:t>情報</a:t>
          </a:r>
        </a:p>
        <a:p>
          <a:pPr marL="0" lvl="0" indent="0" algn="ctr" defTabSz="800100">
            <a:lnSpc>
              <a:spcPct val="100000"/>
            </a:lnSpc>
            <a:spcBef>
              <a:spcPct val="0"/>
            </a:spcBef>
            <a:spcAft>
              <a:spcPts val="0"/>
            </a:spcAft>
            <a:buNone/>
          </a:pPr>
          <a:r>
            <a:rPr kumimoji="1" lang="ja-JP" altLang="en-US" sz="1800" kern="1200" dirty="0">
              <a:solidFill>
                <a:srgbClr val="0000FF"/>
              </a:solidFill>
            </a:rPr>
            <a:t>開示</a:t>
          </a:r>
        </a:p>
      </dsp:txBody>
      <dsp:txXfrm>
        <a:off x="1636182" y="483177"/>
        <a:ext cx="608070" cy="545813"/>
      </dsp:txXfrm>
    </dsp:sp>
    <dsp:sp modelId="{CD368579-CEE9-48E8-990F-A4D516D7FF02}">
      <dsp:nvSpPr>
        <dsp:cNvPr id="0" name=""/>
        <dsp:cNvSpPr/>
      </dsp:nvSpPr>
      <dsp:spPr>
        <a:xfrm>
          <a:off x="2484459" y="453650"/>
          <a:ext cx="762772"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原因</a:t>
          </a:r>
        </a:p>
        <a:p>
          <a:pPr marL="0" lvl="0" indent="0" algn="ctr" defTabSz="800100">
            <a:lnSpc>
              <a:spcPct val="100000"/>
            </a:lnSpc>
            <a:spcBef>
              <a:spcPct val="0"/>
            </a:spcBef>
            <a:spcAft>
              <a:spcPts val="0"/>
            </a:spcAft>
            <a:buNone/>
          </a:pPr>
          <a:r>
            <a:rPr kumimoji="1" lang="ja-JP" altLang="en-US" sz="1800" kern="1200" dirty="0">
              <a:solidFill>
                <a:schemeClr val="tx1"/>
              </a:solidFill>
            </a:rPr>
            <a:t>分析</a:t>
          </a:r>
        </a:p>
      </dsp:txBody>
      <dsp:txXfrm>
        <a:off x="2513986" y="483177"/>
        <a:ext cx="703718" cy="545813"/>
      </dsp:txXfrm>
    </dsp:sp>
    <dsp:sp modelId="{ECEFF339-60E1-49E3-8140-780933CFFD5B}">
      <dsp:nvSpPr>
        <dsp:cNvPr id="0" name=""/>
        <dsp:cNvSpPr/>
      </dsp:nvSpPr>
      <dsp:spPr>
        <a:xfrm>
          <a:off x="3341618" y="453650"/>
          <a:ext cx="1072288"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再発防止</a:t>
          </a:r>
          <a:endParaRPr kumimoji="1" lang="en-US" altLang="ja-JP" sz="1800" kern="1200" dirty="0">
            <a:solidFill>
              <a:schemeClr val="tx1"/>
            </a:solidFill>
          </a:endParaRPr>
        </a:p>
        <a:p>
          <a:pPr marL="0" lvl="0" indent="0" algn="ctr" defTabSz="800100">
            <a:lnSpc>
              <a:spcPct val="100000"/>
            </a:lnSpc>
            <a:spcBef>
              <a:spcPct val="0"/>
            </a:spcBef>
            <a:spcAft>
              <a:spcPts val="0"/>
            </a:spcAft>
            <a:buNone/>
          </a:pPr>
          <a:r>
            <a:rPr kumimoji="1" lang="ja-JP" altLang="en-US" sz="1800" kern="1200" dirty="0">
              <a:solidFill>
                <a:schemeClr val="tx1"/>
              </a:solidFill>
            </a:rPr>
            <a:t>策（</a:t>
          </a:r>
          <a:r>
            <a:rPr kumimoji="1" lang="ja-JP" altLang="en-US" sz="1800" kern="1200" dirty="0">
              <a:solidFill>
                <a:srgbClr val="FF0000"/>
              </a:solidFill>
            </a:rPr>
            <a:t>教訓</a:t>
          </a:r>
          <a:r>
            <a:rPr kumimoji="1" lang="ja-JP" altLang="en-US" sz="1800" kern="1200" dirty="0">
              <a:solidFill>
                <a:schemeClr val="tx1"/>
              </a:solidFill>
            </a:rPr>
            <a:t>）</a:t>
          </a:r>
        </a:p>
      </dsp:txBody>
      <dsp:txXfrm>
        <a:off x="3371145" y="483177"/>
        <a:ext cx="1013234" cy="545813"/>
      </dsp:txXfrm>
    </dsp:sp>
    <dsp:sp modelId="{FAB281D9-F826-4C1A-A2A8-770C990497AF}">
      <dsp:nvSpPr>
        <dsp:cNvPr id="0" name=""/>
        <dsp:cNvSpPr/>
      </dsp:nvSpPr>
      <dsp:spPr>
        <a:xfrm>
          <a:off x="4508292" y="453650"/>
          <a:ext cx="761624" cy="604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rgbClr val="FF0000"/>
              </a:solidFill>
            </a:rPr>
            <a:t>共有</a:t>
          </a:r>
        </a:p>
      </dsp:txBody>
      <dsp:txXfrm>
        <a:off x="4537819" y="483177"/>
        <a:ext cx="702570" cy="545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E0801-2F09-49B2-92FC-47BAC41EB104}">
      <dsp:nvSpPr>
        <dsp:cNvPr id="0" name=""/>
        <dsp:cNvSpPr/>
      </dsp:nvSpPr>
      <dsp:spPr>
        <a:xfrm>
          <a:off x="273242" y="0"/>
          <a:ext cx="2264651" cy="1512168"/>
        </a:xfrm>
        <a:prstGeom prst="rightArrow">
          <a:avLst/>
        </a:prstGeom>
        <a:blipFill rotWithShape="0">
          <a:blip xmlns:r="http://schemas.openxmlformats.org/officeDocument/2006/relationships" r:embed="rId1">
            <a:duotone>
              <a:prstClr val="black"/>
              <a:schemeClr val="accent4">
                <a:tint val="45000"/>
                <a:satMod val="400000"/>
              </a:schemeClr>
            </a:duotone>
          </a:blip>
          <a:stretch>
            <a:fillRect/>
          </a:stretch>
        </a:blipFill>
        <a:ln>
          <a:noFill/>
        </a:ln>
        <a:effectLst/>
      </dsp:spPr>
      <dsp:style>
        <a:lnRef idx="0">
          <a:scrgbClr r="0" g="0" b="0"/>
        </a:lnRef>
        <a:fillRef idx="1">
          <a:scrgbClr r="0" g="0" b="0"/>
        </a:fillRef>
        <a:effectRef idx="0">
          <a:scrgbClr r="0" g="0" b="0"/>
        </a:effectRef>
        <a:fontRef idx="minor"/>
      </dsp:style>
    </dsp:sp>
    <dsp:sp modelId="{CD368579-CEE9-48E8-990F-A4D516D7FF02}">
      <dsp:nvSpPr>
        <dsp:cNvPr id="0" name=""/>
        <dsp:cNvSpPr/>
      </dsp:nvSpPr>
      <dsp:spPr>
        <a:xfrm>
          <a:off x="45927" y="453650"/>
          <a:ext cx="767104" cy="6048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情報</a:t>
          </a:r>
        </a:p>
        <a:p>
          <a:pPr marL="0" lvl="0" indent="0" algn="ctr" defTabSz="800100">
            <a:lnSpc>
              <a:spcPct val="100000"/>
            </a:lnSpc>
            <a:spcBef>
              <a:spcPct val="0"/>
            </a:spcBef>
            <a:spcAft>
              <a:spcPts val="0"/>
            </a:spcAft>
            <a:buNone/>
          </a:pPr>
          <a:r>
            <a:rPr kumimoji="1" lang="ja-JP" altLang="en-US" sz="1800" kern="1200" dirty="0">
              <a:solidFill>
                <a:schemeClr val="tx1"/>
              </a:solidFill>
            </a:rPr>
            <a:t>解析</a:t>
          </a:r>
        </a:p>
      </dsp:txBody>
      <dsp:txXfrm>
        <a:off x="75454" y="483177"/>
        <a:ext cx="708050" cy="545813"/>
      </dsp:txXfrm>
    </dsp:sp>
    <dsp:sp modelId="{ECEFF339-60E1-49E3-8140-780933CFFD5B}">
      <dsp:nvSpPr>
        <dsp:cNvPr id="0" name=""/>
        <dsp:cNvSpPr/>
      </dsp:nvSpPr>
      <dsp:spPr>
        <a:xfrm>
          <a:off x="885321" y="453650"/>
          <a:ext cx="772339" cy="6048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800100">
            <a:lnSpc>
              <a:spcPct val="100000"/>
            </a:lnSpc>
            <a:spcBef>
              <a:spcPct val="0"/>
            </a:spcBef>
            <a:spcAft>
              <a:spcPts val="0"/>
            </a:spcAft>
            <a:buNone/>
          </a:pPr>
          <a:r>
            <a:rPr kumimoji="1" lang="ja-JP" altLang="en-US" sz="1800" kern="1200" dirty="0">
              <a:solidFill>
                <a:schemeClr val="tx1"/>
              </a:solidFill>
            </a:rPr>
            <a:t>自社</a:t>
          </a:r>
          <a:endParaRPr kumimoji="1" lang="en-US" altLang="ja-JP" sz="1800" kern="1200" dirty="0">
            <a:solidFill>
              <a:schemeClr val="tx1"/>
            </a:solidFill>
          </a:endParaRPr>
        </a:p>
        <a:p>
          <a:pPr marL="0" lvl="0" indent="0" algn="ctr" defTabSz="800100">
            <a:lnSpc>
              <a:spcPct val="100000"/>
            </a:lnSpc>
            <a:spcBef>
              <a:spcPct val="0"/>
            </a:spcBef>
            <a:spcAft>
              <a:spcPts val="0"/>
            </a:spcAft>
            <a:buNone/>
          </a:pPr>
          <a:r>
            <a:rPr kumimoji="1" lang="ja-JP" altLang="en-US" sz="1800" kern="1200" dirty="0">
              <a:solidFill>
                <a:schemeClr val="tx1"/>
              </a:solidFill>
            </a:rPr>
            <a:t>確認</a:t>
          </a:r>
        </a:p>
      </dsp:txBody>
      <dsp:txXfrm>
        <a:off x="914848" y="483177"/>
        <a:ext cx="713285" cy="545813"/>
      </dsp:txXfrm>
    </dsp:sp>
    <dsp:sp modelId="{FAB281D9-F826-4C1A-A2A8-770C990497AF}">
      <dsp:nvSpPr>
        <dsp:cNvPr id="0" name=""/>
        <dsp:cNvSpPr/>
      </dsp:nvSpPr>
      <dsp:spPr>
        <a:xfrm>
          <a:off x="1729950" y="453650"/>
          <a:ext cx="888417" cy="6048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kumimoji="1" lang="en-US" altLang="ja-JP" sz="1800" kern="1200" dirty="0">
              <a:solidFill>
                <a:schemeClr val="tx1"/>
              </a:solidFill>
            </a:rPr>
            <a:t>(</a:t>
          </a:r>
          <a:r>
            <a:rPr kumimoji="1" lang="ja-JP" altLang="en-US" sz="1800" kern="1200" dirty="0">
              <a:solidFill>
                <a:schemeClr val="tx1"/>
              </a:solidFill>
            </a:rPr>
            <a:t>対策</a:t>
          </a:r>
          <a:r>
            <a:rPr kumimoji="1" lang="en-US" altLang="ja-JP" sz="1800" kern="1200" dirty="0">
              <a:solidFill>
                <a:schemeClr val="tx1"/>
              </a:solidFill>
            </a:rPr>
            <a:t>)</a:t>
          </a:r>
          <a:endParaRPr kumimoji="1" lang="ja-JP" altLang="en-US" sz="1800" kern="1200" dirty="0">
            <a:solidFill>
              <a:schemeClr val="tx1"/>
            </a:solidFill>
          </a:endParaRPr>
        </a:p>
      </dsp:txBody>
      <dsp:txXfrm>
        <a:off x="1759477" y="483177"/>
        <a:ext cx="829363" cy="545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A7F2E-0261-4D77-9FD3-473F6F488560}">
      <dsp:nvSpPr>
        <dsp:cNvPr id="0" name=""/>
        <dsp:cNvSpPr/>
      </dsp:nvSpPr>
      <dsp:spPr>
        <a:xfrm>
          <a:off x="2208" y="124842"/>
          <a:ext cx="2121244" cy="959643"/>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（他所）障害発生・情報入手</a:t>
          </a:r>
        </a:p>
      </dsp:txBody>
      <dsp:txXfrm>
        <a:off x="30315" y="152949"/>
        <a:ext cx="2065030" cy="903429"/>
      </dsp:txXfrm>
    </dsp:sp>
    <dsp:sp modelId="{96A9AE5D-59D3-4F48-A707-009B9CA66C00}">
      <dsp:nvSpPr>
        <dsp:cNvPr id="0" name=""/>
        <dsp:cNvSpPr/>
      </dsp:nvSpPr>
      <dsp:spPr>
        <a:xfrm>
          <a:off x="2283394" y="406337"/>
          <a:ext cx="339074" cy="396652"/>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2283394" y="485667"/>
        <a:ext cx="237352" cy="237992"/>
      </dsp:txXfrm>
    </dsp:sp>
    <dsp:sp modelId="{2A9AB5C9-A9F4-4BB8-9BF8-E6726352C573}">
      <dsp:nvSpPr>
        <dsp:cNvPr id="0" name=""/>
        <dsp:cNvSpPr/>
      </dsp:nvSpPr>
      <dsp:spPr>
        <a:xfrm>
          <a:off x="2763216" y="124842"/>
          <a:ext cx="1599406" cy="959643"/>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自システムの関連性判断</a:t>
          </a:r>
        </a:p>
      </dsp:txBody>
      <dsp:txXfrm>
        <a:off x="2791323" y="152949"/>
        <a:ext cx="1543192" cy="903429"/>
      </dsp:txXfrm>
    </dsp:sp>
    <dsp:sp modelId="{1DF8F4DD-02AD-4908-8899-586BE6CA0870}">
      <dsp:nvSpPr>
        <dsp:cNvPr id="0" name=""/>
        <dsp:cNvSpPr/>
      </dsp:nvSpPr>
      <dsp:spPr>
        <a:xfrm>
          <a:off x="4522562" y="406337"/>
          <a:ext cx="339074" cy="396652"/>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4522562" y="485667"/>
        <a:ext cx="237352" cy="237992"/>
      </dsp:txXfrm>
    </dsp:sp>
    <dsp:sp modelId="{5C770E98-2A73-47DF-9215-2BA254ED9766}">
      <dsp:nvSpPr>
        <dsp:cNvPr id="0" name=""/>
        <dsp:cNvSpPr/>
      </dsp:nvSpPr>
      <dsp:spPr>
        <a:xfrm>
          <a:off x="5002384" y="124842"/>
          <a:ext cx="1599406" cy="959643"/>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（臨時）点検</a:t>
          </a:r>
        </a:p>
      </dsp:txBody>
      <dsp:txXfrm>
        <a:off x="5030491" y="152949"/>
        <a:ext cx="1543192" cy="9034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84871" cy="501015"/>
          </a:xfrm>
          <a:prstGeom prst="rect">
            <a:avLst/>
          </a:prstGeom>
        </p:spPr>
        <p:txBody>
          <a:bodyPr vert="horz" lIns="92302" tIns="46151" rIns="92302" bIns="461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9" y="3"/>
            <a:ext cx="2984871" cy="501015"/>
          </a:xfrm>
          <a:prstGeom prst="rect">
            <a:avLst/>
          </a:prstGeom>
        </p:spPr>
        <p:txBody>
          <a:bodyPr vert="horz" lIns="92302" tIns="46151" rIns="92302" bIns="46151" rtlCol="0"/>
          <a:lstStyle>
            <a:lvl1pPr algn="r">
              <a:defRPr sz="1200"/>
            </a:lvl1pPr>
          </a:lstStyle>
          <a:p>
            <a:fld id="{432E194E-21C6-4237-876A-3CC3A9472F5A}" type="datetimeFigureOut">
              <a:rPr kumimoji="1" lang="ja-JP" altLang="en-US" smtClean="0"/>
              <a:pPr/>
              <a:t>2023/8/28</a:t>
            </a:fld>
            <a:endParaRPr kumimoji="1" lang="ja-JP" altLang="en-US"/>
          </a:p>
        </p:txBody>
      </p:sp>
      <p:sp>
        <p:nvSpPr>
          <p:cNvPr id="4" name="スライド イメージ プレースホルダー 3"/>
          <p:cNvSpPr>
            <a:spLocks noGrp="1" noRot="1" noChangeAspect="1"/>
          </p:cNvSpPr>
          <p:nvPr>
            <p:ph type="sldImg" idx="2"/>
          </p:nvPr>
        </p:nvSpPr>
        <p:spPr>
          <a:xfrm>
            <a:off x="731838" y="752475"/>
            <a:ext cx="5424487" cy="3756025"/>
          </a:xfrm>
          <a:prstGeom prst="rect">
            <a:avLst/>
          </a:prstGeom>
          <a:noFill/>
          <a:ln w="12700">
            <a:solidFill>
              <a:prstClr val="black"/>
            </a:solidFill>
          </a:ln>
        </p:spPr>
        <p:txBody>
          <a:bodyPr vert="horz" lIns="92302" tIns="46151" rIns="92302" bIns="46151" rtlCol="0" anchor="ctr"/>
          <a:lstStyle/>
          <a:p>
            <a:endParaRPr lang="ja-JP" altLang="en-US"/>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2302" tIns="46151" rIns="92302" bIns="461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8"/>
            <a:ext cx="2984871" cy="501015"/>
          </a:xfrm>
          <a:prstGeom prst="rect">
            <a:avLst/>
          </a:prstGeom>
        </p:spPr>
        <p:txBody>
          <a:bodyPr vert="horz" lIns="92302" tIns="46151" rIns="92302" bIns="461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9" y="9517548"/>
            <a:ext cx="2984871" cy="501015"/>
          </a:xfrm>
          <a:prstGeom prst="rect">
            <a:avLst/>
          </a:prstGeom>
        </p:spPr>
        <p:txBody>
          <a:bodyPr vert="horz" lIns="92302" tIns="46151" rIns="92302" bIns="46151" rtlCol="0" anchor="b"/>
          <a:lstStyle>
            <a:lvl1pPr algn="r">
              <a:defRPr sz="1200"/>
            </a:lvl1pPr>
          </a:lstStyle>
          <a:p>
            <a:fld id="{DDC16026-C362-4386-9ABB-015A3A8BD643}" type="slidenum">
              <a:rPr kumimoji="1" lang="ja-JP" altLang="en-US" smtClean="0"/>
              <a:pPr/>
              <a:t>‹#›</a:t>
            </a:fld>
            <a:endParaRPr kumimoji="1" lang="ja-JP" altLang="en-US"/>
          </a:p>
        </p:txBody>
      </p:sp>
    </p:spTree>
    <p:extLst>
      <p:ext uri="{BB962C8B-B14F-4D97-AF65-F5344CB8AC3E}">
        <p14:creationId xmlns:p14="http://schemas.microsoft.com/office/powerpoint/2010/main" val="306930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書に掲載されている各教訓は、様々な応用分野・業界に適用可能なように一般化・抽象化されている。すなわち、障害事例に含まれる本質（エッセンス）を保持しつつ、そのコンテキスト（背景や前提となる環境等）は普遍化されて説明されている。したがって、特定の分野・業界に属する各企業や組織において本書中の教訓を活用し上記のような点検や対応を行う場合には、教訓の説明に含まれている共通コンテキストと自システム・組織のコンテキストとを比較・照合し、適用可能と判断した教訓について、教訓中の対策を参考に、自身のコンテキストに合った具体的対策を検討・実施することになる。</a:t>
            </a:r>
          </a:p>
          <a:p>
            <a:endParaRPr kumimoji="1" lang="ja-JP" altLang="en-US" dirty="0"/>
          </a:p>
          <a:p>
            <a:r>
              <a:rPr kumimoji="1" lang="ja-JP" altLang="en-US" dirty="0"/>
              <a:t> 図　教訓の作成と活用の流れ</a:t>
            </a:r>
          </a:p>
          <a:p>
            <a:endParaRPr kumimoji="1" lang="ja-JP" altLang="en-US" dirty="0"/>
          </a:p>
          <a:p>
            <a:r>
              <a:rPr kumimoji="1" lang="ja-JP" altLang="en-US" dirty="0"/>
              <a:t>このような作業を適切に行うためには、“想像力”が要求される。教訓に含まれる本質を正しく見極め、それが自システム・組織のどこに対応するかをじっくりと考える力が必要である。そして、教訓ごとに着実にこの作業を実施するというシステマティックな取組みが、その企業や組織のシステムの信頼性向上のために極めて重要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12</a:t>
            </a:fld>
            <a:endParaRPr kumimoji="1" lang="ja-JP" altLang="en-US"/>
          </a:p>
        </p:txBody>
      </p:sp>
    </p:spTree>
    <p:extLst>
      <p:ext uri="{BB962C8B-B14F-4D97-AF65-F5344CB8AC3E}">
        <p14:creationId xmlns:p14="http://schemas.microsoft.com/office/powerpoint/2010/main" val="136374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4 </a:t>
            </a:r>
            <a:r>
              <a:rPr lang="ja-JP" altLang="en-US" dirty="0"/>
              <a:t>事例から見えてくる傾向</a:t>
            </a:r>
          </a:p>
          <a:p>
            <a:r>
              <a:rPr lang="en-US" altLang="ja-JP" dirty="0"/>
              <a:t>4.1 IT</a:t>
            </a:r>
            <a:r>
              <a:rPr lang="ja-JP" altLang="en-US" dirty="0"/>
              <a:t>サービスマネジメント（</a:t>
            </a:r>
            <a:r>
              <a:rPr lang="en-US" altLang="ja-JP" dirty="0"/>
              <a:t>ITSM</a:t>
            </a:r>
            <a:r>
              <a:rPr lang="ja-JP" altLang="en-US" dirty="0"/>
              <a:t>）プロセス観点での分類と傾向</a:t>
            </a:r>
          </a:p>
          <a:p>
            <a:r>
              <a:rPr lang="en-US" altLang="ja-JP" dirty="0"/>
              <a:t>4.2 </a:t>
            </a:r>
            <a:r>
              <a:rPr lang="ja-JP" altLang="en-US" dirty="0"/>
              <a:t>バックアップ切替え失敗の問題と対策（詳細説明）</a:t>
            </a:r>
          </a:p>
          <a:p>
            <a:r>
              <a:rPr lang="en-US" altLang="ja-JP" dirty="0"/>
              <a:t>4.3 </a:t>
            </a:r>
            <a:r>
              <a:rPr lang="ja-JP" altLang="en-US" dirty="0"/>
              <a:t>ヒューマンエラーの問題と対策（詳細説明）</a:t>
            </a:r>
          </a:p>
          <a:p>
            <a:r>
              <a:rPr lang="en-US" altLang="ja-JP" dirty="0"/>
              <a:t>4.4 </a:t>
            </a:r>
            <a:r>
              <a:rPr lang="ja-JP" altLang="en-US" dirty="0"/>
              <a:t>システムの高負荷／過負荷に関する問題と対策（詳細説明）</a:t>
            </a:r>
          </a:p>
          <a:p>
            <a:r>
              <a:rPr lang="en-US" altLang="ja-JP" dirty="0"/>
              <a:t>4.5 </a:t>
            </a:r>
            <a:r>
              <a:rPr lang="ja-JP" altLang="en-US" dirty="0"/>
              <a:t>「注意すべき観点」に基づく障害の分類</a:t>
            </a:r>
          </a:p>
          <a:p>
            <a:endParaRPr kumimoji="1" lang="ja-JP" altLang="en-US" dirty="0"/>
          </a:p>
        </p:txBody>
      </p:sp>
      <p:sp>
        <p:nvSpPr>
          <p:cNvPr id="4" name="スライド番号プレースホルダー 3"/>
          <p:cNvSpPr>
            <a:spLocks noGrp="1"/>
          </p:cNvSpPr>
          <p:nvPr>
            <p:ph type="sldNum" sz="quarter" idx="5"/>
          </p:nvPr>
        </p:nvSpPr>
        <p:spPr/>
        <p:txBody>
          <a:bodyPr/>
          <a:lstStyle/>
          <a:p>
            <a:fld id="{DDC16026-C362-4386-9ABB-015A3A8BD643}" type="slidenum">
              <a:rPr kumimoji="1" lang="ja-JP" altLang="en-US" smtClean="0"/>
              <a:pPr/>
              <a:t>48</a:t>
            </a:fld>
            <a:endParaRPr kumimoji="1" lang="ja-JP" altLang="en-US"/>
          </a:p>
        </p:txBody>
      </p:sp>
    </p:spTree>
    <p:extLst>
      <p:ext uri="{BB962C8B-B14F-4D97-AF65-F5344CB8AC3E}">
        <p14:creationId xmlns:p14="http://schemas.microsoft.com/office/powerpoint/2010/main" val="394023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63</a:t>
            </a:fld>
            <a:endParaRPr kumimoji="1" lang="ja-JP" altLang="en-US"/>
          </a:p>
        </p:txBody>
      </p:sp>
    </p:spTree>
    <p:extLst>
      <p:ext uri="{BB962C8B-B14F-4D97-AF65-F5344CB8AC3E}">
        <p14:creationId xmlns:p14="http://schemas.microsoft.com/office/powerpoint/2010/main" val="238300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65</a:t>
            </a:fld>
            <a:endParaRPr kumimoji="1" lang="ja-JP" altLang="en-US"/>
          </a:p>
        </p:txBody>
      </p:sp>
    </p:spTree>
    <p:extLst>
      <p:ext uri="{BB962C8B-B14F-4D97-AF65-F5344CB8AC3E}">
        <p14:creationId xmlns:p14="http://schemas.microsoft.com/office/powerpoint/2010/main" val="404316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67</a:t>
            </a:fld>
            <a:endParaRPr kumimoji="1" lang="ja-JP" altLang="en-US"/>
          </a:p>
        </p:txBody>
      </p:sp>
    </p:spTree>
    <p:extLst>
      <p:ext uri="{BB962C8B-B14F-4D97-AF65-F5344CB8AC3E}">
        <p14:creationId xmlns:p14="http://schemas.microsoft.com/office/powerpoint/2010/main" val="289568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69</a:t>
            </a:fld>
            <a:endParaRPr kumimoji="1" lang="ja-JP" altLang="en-US"/>
          </a:p>
        </p:txBody>
      </p:sp>
    </p:spTree>
    <p:extLst>
      <p:ext uri="{BB962C8B-B14F-4D97-AF65-F5344CB8AC3E}">
        <p14:creationId xmlns:p14="http://schemas.microsoft.com/office/powerpoint/2010/main" val="1328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72</a:t>
            </a:fld>
            <a:endParaRPr kumimoji="1" lang="ja-JP" altLang="en-US"/>
          </a:p>
        </p:txBody>
      </p:sp>
    </p:spTree>
    <p:extLst>
      <p:ext uri="{BB962C8B-B14F-4D97-AF65-F5344CB8AC3E}">
        <p14:creationId xmlns:p14="http://schemas.microsoft.com/office/powerpoint/2010/main" val="300630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92</a:t>
            </a:fld>
            <a:endParaRPr kumimoji="1" lang="ja-JP" altLang="en-US"/>
          </a:p>
        </p:txBody>
      </p:sp>
    </p:spTree>
    <p:extLst>
      <p:ext uri="{BB962C8B-B14F-4D97-AF65-F5344CB8AC3E}">
        <p14:creationId xmlns:p14="http://schemas.microsoft.com/office/powerpoint/2010/main" val="264493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各教訓に含まれる障害対策事例を分析し，障害対策手法として一般化した．これは，その結果を整理したマップである．</a:t>
            </a:r>
            <a:r>
              <a:rPr kumimoji="1" lang="en-US" altLang="ja-JP" dirty="0"/>
              <a:t>PART Ⅱ</a:t>
            </a:r>
            <a:r>
              <a:rPr kumimoji="1" lang="ja-JP" altLang="en-US" dirty="0"/>
              <a:t>の「障害対策手法・事例集」では，各手法について簡単に説明している．</a:t>
            </a:r>
          </a:p>
          <a:p>
            <a:r>
              <a:rPr kumimoji="1" lang="ja-JP" altLang="en-US" dirty="0"/>
              <a:t>さらに，各障害対策手法に関連する解説が含まれている，過去の</a:t>
            </a:r>
            <a:r>
              <a:rPr kumimoji="1" lang="en-US" altLang="ja-JP" dirty="0"/>
              <a:t>SEC</a:t>
            </a:r>
            <a:r>
              <a:rPr kumimoji="1" lang="ja-JP" altLang="en-US" dirty="0"/>
              <a:t> </a:t>
            </a:r>
            <a:r>
              <a:rPr kumimoji="1" lang="en-US" altLang="ja-JP" dirty="0"/>
              <a:t>BOOKS</a:t>
            </a:r>
            <a:r>
              <a:rPr kumimoji="1" lang="ja-JP" altLang="en-US" dirty="0"/>
              <a:t>等を「文献」として付記した．これにより，特定の障害への対策を超えて，信頼性の高いソフトウェア開発を行うための手法として，幅広く理解・実践してもらうことを期待している．</a:t>
            </a:r>
          </a:p>
          <a:p>
            <a:r>
              <a:rPr kumimoji="1" lang="ja-JP" altLang="en-US" dirty="0"/>
              <a:t>なお，この分類は，</a:t>
            </a:r>
            <a:r>
              <a:rPr kumimoji="1" lang="en-US" altLang="ja-JP" dirty="0"/>
              <a:t>SEC</a:t>
            </a:r>
            <a:r>
              <a:rPr kumimoji="1" lang="ja-JP" altLang="en-US" dirty="0"/>
              <a:t>研究員が分担した．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96</a:t>
            </a:fld>
            <a:endParaRPr kumimoji="1" lang="ja-JP" altLang="en-US"/>
          </a:p>
        </p:txBody>
      </p:sp>
    </p:spTree>
    <p:extLst>
      <p:ext uri="{BB962C8B-B14F-4D97-AF65-F5344CB8AC3E}">
        <p14:creationId xmlns:p14="http://schemas.microsoft.com/office/powerpoint/2010/main" val="425483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各教訓に含まれる障害対策事例を分析し，障害対策手法として一般化した．これは，その結果を整理したマップである．</a:t>
            </a:r>
            <a:r>
              <a:rPr kumimoji="1" lang="en-US" altLang="ja-JP" dirty="0"/>
              <a:t>PART Ⅱ</a:t>
            </a:r>
            <a:r>
              <a:rPr kumimoji="1" lang="ja-JP" altLang="en-US" dirty="0"/>
              <a:t>の「障害対策手法・事例集」では，各手法について簡単に説明している．</a:t>
            </a:r>
          </a:p>
          <a:p>
            <a:r>
              <a:rPr kumimoji="1" lang="ja-JP" altLang="en-US" dirty="0"/>
              <a:t>さらに，各障害対策手法に関連する解説が含まれている，過去の</a:t>
            </a:r>
            <a:r>
              <a:rPr kumimoji="1" lang="en-US" altLang="ja-JP" dirty="0"/>
              <a:t>SEC</a:t>
            </a:r>
            <a:r>
              <a:rPr kumimoji="1" lang="ja-JP" altLang="en-US" dirty="0"/>
              <a:t> </a:t>
            </a:r>
            <a:r>
              <a:rPr kumimoji="1" lang="en-US" altLang="ja-JP" dirty="0"/>
              <a:t>BOOKS</a:t>
            </a:r>
            <a:r>
              <a:rPr kumimoji="1" lang="ja-JP" altLang="en-US" dirty="0"/>
              <a:t>等を「文献」として付記した．これにより，特定の障害への対策を超えて，信頼性の高いソフトウェア開発を行うための手法として，幅広く理解・実践してもらうことを期待している．</a:t>
            </a:r>
          </a:p>
          <a:p>
            <a:r>
              <a:rPr kumimoji="1" lang="ja-JP" altLang="en-US" dirty="0"/>
              <a:t>なお，この分類は，</a:t>
            </a:r>
            <a:r>
              <a:rPr kumimoji="1" lang="en-US" altLang="ja-JP" dirty="0"/>
              <a:t>SEC</a:t>
            </a:r>
            <a:r>
              <a:rPr kumimoji="1" lang="ja-JP" altLang="en-US" dirty="0"/>
              <a:t>研究員が分担した．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97</a:t>
            </a:fld>
            <a:endParaRPr kumimoji="1" lang="ja-JP" altLang="en-US"/>
          </a:p>
        </p:txBody>
      </p:sp>
    </p:spTree>
    <p:extLst>
      <p:ext uri="{BB962C8B-B14F-4D97-AF65-F5344CB8AC3E}">
        <p14:creationId xmlns:p14="http://schemas.microsoft.com/office/powerpoint/2010/main" val="3382217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以上のような取組みを進める中で、適当な時期に、各社の組織体制や開発・運用標準等に、教訓の内容のうちから従来不十分であった事項を反映する。これにより、教訓を活用した半永久的な対策が施されることになる。</a:t>
            </a:r>
          </a:p>
          <a:p>
            <a:r>
              <a:rPr lang="ja-JP" altLang="en-US" dirty="0"/>
              <a:t>実際に実施される対策のカテゴリとしては、図に示すように、システム構築・運用の役割に応じ、いくつか考えられる。すなわち、ガバナンス／マネジメント系の教訓に関しては、経営層から業務部門を中心とする「組織・体制の整備」、業務部門を中心とする「運用手順の整備」が挙げられる。技術系の教訓に関しては、業務部門のＩＴ担当から情報システム部門、ベンダに至るまでを対象とする「開発手順の整備」や、情報システム部門からベンダを中心とする「レビュー・試験項目」の充実が挙げられる。また、調達に関係する教訓については、業務部門を中心とする「調達時の指示事項」及び「調達時の確認事項」の明確化が挙げられる。また、異なった種類の活用方法としては、トラブル発生時に、その事象内容と教訓に記載されている問題の内容とを比較することにより、その原因の推定に利用することも可能である。</a:t>
            </a:r>
          </a:p>
          <a:p>
            <a:r>
              <a:rPr lang="ja-JP" altLang="en-US" dirty="0"/>
              <a:t>さらに、これら全般について、社内教育のための教材として利用することも有効である。ＩＴ人材は、一般に、システム構築など大型プロジェクトを経験することにより育つが、近年はシステムの改修・維持保守案件が多くシステム構築から学ぶことが少なくなっている。このような状況において、各企業・組織では、幅広い経験に基づいて得られた本書の教訓を人材育成に活用することにより、若手担当者に技術を伝承することが可能となる。</a:t>
            </a:r>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103</a:t>
            </a:fld>
            <a:endParaRPr kumimoji="1" lang="ja-JP" altLang="en-US"/>
          </a:p>
        </p:txBody>
      </p:sp>
    </p:spTree>
    <p:extLst>
      <p:ext uri="{BB962C8B-B14F-4D97-AF65-F5344CB8AC3E}">
        <p14:creationId xmlns:p14="http://schemas.microsoft.com/office/powerpoint/2010/main" val="224585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20</a:t>
            </a:fld>
            <a:endParaRPr kumimoji="1" lang="ja-JP" altLang="en-US"/>
          </a:p>
        </p:txBody>
      </p:sp>
    </p:spTree>
    <p:extLst>
      <p:ext uri="{BB962C8B-B14F-4D97-AF65-F5344CB8AC3E}">
        <p14:creationId xmlns:p14="http://schemas.microsoft.com/office/powerpoint/2010/main" val="44928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23</a:t>
            </a:fld>
            <a:endParaRPr kumimoji="1" lang="ja-JP" altLang="en-US"/>
          </a:p>
        </p:txBody>
      </p:sp>
    </p:spTree>
    <p:extLst>
      <p:ext uri="{BB962C8B-B14F-4D97-AF65-F5344CB8AC3E}">
        <p14:creationId xmlns:p14="http://schemas.microsoft.com/office/powerpoint/2010/main" val="280727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74074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34669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a:t>
            </a:r>
            <a:r>
              <a:rPr lang="ja-JP" altLang="ja-JP" dirty="0"/>
              <a:t>オンラインサービス開始を最優先し予期せぬ事態が発生する場合を想定して、</a:t>
            </a:r>
            <a:endParaRPr lang="en-US" altLang="ja-JP" dirty="0"/>
          </a:p>
          <a:p>
            <a:r>
              <a:rPr lang="ja-JP" altLang="en-US" dirty="0"/>
              <a:t>・</a:t>
            </a:r>
            <a:r>
              <a:rPr lang="ja-JP" altLang="ja-JP" dirty="0"/>
              <a:t>旧システムへの戻し時間を確保した上で</a:t>
            </a:r>
            <a:endParaRPr lang="en-US" altLang="ja-JP" dirty="0"/>
          </a:p>
          <a:p>
            <a:r>
              <a:rPr lang="ja-JP" altLang="en-US" dirty="0"/>
              <a:t>・</a:t>
            </a:r>
            <a:r>
              <a:rPr lang="ja-JP" altLang="ja-JP" dirty="0"/>
              <a:t>保守作業計画書にチェックポイントと戻し判断のタイミング等を必ず盛り込</a:t>
            </a:r>
            <a:r>
              <a:rPr lang="ja-JP" altLang="en-US" dirty="0"/>
              <a:t>む</a:t>
            </a:r>
            <a:endParaRPr lang="en-US" altLang="ja-JP" dirty="0"/>
          </a:p>
          <a:p>
            <a:r>
              <a:rPr lang="ja-JP" altLang="en-US" dirty="0"/>
              <a:t>・非常時の戻し判断の意思決定体制</a:t>
            </a:r>
            <a:endParaRPr lang="en-US" altLang="ja-JP" dirty="0"/>
          </a:p>
        </p:txBody>
      </p:sp>
      <p:sp>
        <p:nvSpPr>
          <p:cNvPr id="4" name="スライド番号プレースホルダー 3"/>
          <p:cNvSpPr>
            <a:spLocks noGrp="1"/>
          </p:cNvSpPr>
          <p:nvPr>
            <p:ph type="sldNum" sz="quarter" idx="10"/>
          </p:nvPr>
        </p:nvSpPr>
        <p:spPr/>
        <p:txBody>
          <a:bodyPr/>
          <a:lstStyle/>
          <a:p>
            <a:fld id="{DDC16026-C362-4386-9ABB-015A3A8BD643}" type="slidenum">
              <a:rPr kumimoji="1" lang="ja-JP" altLang="en-US" smtClean="0"/>
              <a:pPr/>
              <a:t>33</a:t>
            </a:fld>
            <a:endParaRPr kumimoji="1" lang="ja-JP" altLang="en-US"/>
          </a:p>
        </p:txBody>
      </p:sp>
    </p:spTree>
    <p:extLst>
      <p:ext uri="{BB962C8B-B14F-4D97-AF65-F5344CB8AC3E}">
        <p14:creationId xmlns:p14="http://schemas.microsoft.com/office/powerpoint/2010/main" val="1396997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C16026-C362-4386-9ABB-015A3A8BD643}" type="slidenum">
              <a:rPr kumimoji="1" lang="ja-JP" altLang="en-US" smtClean="0"/>
              <a:pPr/>
              <a:t>35</a:t>
            </a:fld>
            <a:endParaRPr kumimoji="1" lang="ja-JP" altLang="en-US"/>
          </a:p>
        </p:txBody>
      </p:sp>
    </p:spTree>
    <p:extLst>
      <p:ext uri="{BB962C8B-B14F-4D97-AF65-F5344CB8AC3E}">
        <p14:creationId xmlns:p14="http://schemas.microsoft.com/office/powerpoint/2010/main" val="68999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C16026-C362-4386-9ABB-015A3A8BD64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1471802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C16026-C362-4386-9ABB-015A3A8BD643}" type="slidenum">
              <a:rPr kumimoji="1" lang="ja-JP" altLang="en-US" smtClean="0"/>
              <a:pPr/>
              <a:t>47</a:t>
            </a:fld>
            <a:endParaRPr kumimoji="1" lang="ja-JP" altLang="en-US"/>
          </a:p>
        </p:txBody>
      </p:sp>
    </p:spTree>
    <p:extLst>
      <p:ext uri="{BB962C8B-B14F-4D97-AF65-F5344CB8AC3E}">
        <p14:creationId xmlns:p14="http://schemas.microsoft.com/office/powerpoint/2010/main" val="1849969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96000" y="6664325"/>
            <a:ext cx="3238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7020000" y="6588000"/>
            <a:ext cx="288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defRPr/>
            </a:pPr>
            <a:r>
              <a:rPr lang="en-US" altLang="ja-JP" sz="1400" b="1" dirty="0">
                <a:solidFill>
                  <a:srgbClr val="000099"/>
                </a:solidFill>
                <a:latin typeface="Arial" charset="0"/>
              </a:rPr>
              <a:t>Digital Infrastructure Center</a:t>
            </a:r>
          </a:p>
        </p:txBody>
      </p:sp>
      <p:sp>
        <p:nvSpPr>
          <p:cNvPr id="36866" name="Rectangle 2"/>
          <p:cNvSpPr>
            <a:spLocks noGrp="1" noChangeArrowheads="1"/>
          </p:cNvSpPr>
          <p:nvPr>
            <p:ph type="ctrTitle"/>
          </p:nvPr>
        </p:nvSpPr>
        <p:spPr>
          <a:xfrm>
            <a:off x="410295" y="2514600"/>
            <a:ext cx="9085289" cy="1656229"/>
          </a:xfrm>
        </p:spPr>
        <p:txBody>
          <a:bodyPr/>
          <a:lstStyle>
            <a:lvl1pPr algn="ctr">
              <a:spcBef>
                <a:spcPts val="0"/>
              </a:spcBef>
              <a:spcAft>
                <a:spcPts val="0"/>
              </a:spcAft>
              <a:defRPr sz="3200"/>
            </a:lvl1pPr>
          </a:lstStyle>
          <a:p>
            <a:pPr lvl="0"/>
            <a:r>
              <a:rPr lang="ja-JP" altLang="en-US" noProof="0" dirty="0"/>
              <a:t>マスタ タイトルの書式設定</a:t>
            </a:r>
          </a:p>
        </p:txBody>
      </p:sp>
      <p:sp>
        <p:nvSpPr>
          <p:cNvPr id="36867" name="Rectangle 3"/>
          <p:cNvSpPr>
            <a:spLocks noGrp="1" noChangeArrowheads="1"/>
          </p:cNvSpPr>
          <p:nvPr>
            <p:ph type="subTitle" idx="1"/>
          </p:nvPr>
        </p:nvSpPr>
        <p:spPr>
          <a:xfrm>
            <a:off x="408422" y="4800600"/>
            <a:ext cx="9040237" cy="1224170"/>
          </a:xfrm>
        </p:spPr>
        <p:txBody>
          <a:bodyPr anchor="ctr"/>
          <a:lstStyle>
            <a:lvl1pPr marL="0" indent="0" algn="ctr">
              <a:buFont typeface="Wingdings" pitchFamily="2" charset="2"/>
              <a:buNone/>
              <a:defRPr sz="2400"/>
            </a:lvl1pPr>
          </a:lstStyle>
          <a:p>
            <a:pPr lvl="0"/>
            <a:r>
              <a:rPr lang="ja-JP" altLang="en-US" noProof="0" dirty="0"/>
              <a:t>マスタ サブタイトルの書式設定</a:t>
            </a:r>
          </a:p>
        </p:txBody>
      </p:sp>
      <p:sp>
        <p:nvSpPr>
          <p:cNvPr id="11" name="Line 8"/>
          <p:cNvSpPr>
            <a:spLocks noChangeShapeType="1"/>
          </p:cNvSpPr>
          <p:nvPr userDrawn="1"/>
        </p:nvSpPr>
        <p:spPr bwMode="auto">
          <a:xfrm>
            <a:off x="344361" y="6588000"/>
            <a:ext cx="921715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3399"/>
              </a:solidFill>
              <a:latin typeface="ＭＳ Ｐゴシック" pitchFamily="50" charset="-128"/>
              <a:ea typeface="ＭＳ Ｐゴシック" pitchFamily="50" charset="-128"/>
            </a:endParaRPr>
          </a:p>
        </p:txBody>
      </p:sp>
      <p:sp>
        <p:nvSpPr>
          <p:cNvPr id="13" name="Rectangle 12"/>
          <p:cNvSpPr>
            <a:spLocks noChangeArrowheads="1"/>
          </p:cNvSpPr>
          <p:nvPr userDrawn="1"/>
        </p:nvSpPr>
        <p:spPr bwMode="auto">
          <a:xfrm>
            <a:off x="108000" y="6624000"/>
            <a:ext cx="31115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ja-JP" sz="1000" dirty="0">
                <a:solidFill>
                  <a:srgbClr val="000000"/>
                </a:solidFill>
                <a:latin typeface="HGP創英角ｺﾞｼｯｸUB"/>
                <a:ea typeface="メイリオ" pitchFamily="50" charset="-128"/>
                <a:cs typeface="メイリオ" pitchFamily="50" charset="-128"/>
              </a:rPr>
              <a:t>Copyright © 2013-2023  IPA, All Rights Reserved</a:t>
            </a:r>
          </a:p>
        </p:txBody>
      </p:sp>
      <p:sp>
        <p:nvSpPr>
          <p:cNvPr id="5" name="Text Box 5"/>
          <p:cNvSpPr txBox="1">
            <a:spLocks noChangeArrowheads="1"/>
          </p:cNvSpPr>
          <p:nvPr/>
        </p:nvSpPr>
        <p:spPr bwMode="auto">
          <a:xfrm>
            <a:off x="-15552" y="6093296"/>
            <a:ext cx="32287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spcBef>
                <a:spcPct val="50000"/>
              </a:spcBef>
              <a:defRPr/>
            </a:pPr>
            <a:r>
              <a:rPr lang="en-US" altLang="ja-JP" sz="1000" b="1" dirty="0">
                <a:solidFill>
                  <a:srgbClr val="000000"/>
                </a:solidFill>
                <a:latin typeface="Arial" charset="0"/>
              </a:rPr>
              <a:t>Information-technology Promotion Agency, Japan</a:t>
            </a:r>
          </a:p>
        </p:txBody>
      </p:sp>
      <p:sp>
        <p:nvSpPr>
          <p:cNvPr id="17" name="テキスト ボックス 16"/>
          <p:cNvSpPr txBox="1"/>
          <p:nvPr userDrawn="1"/>
        </p:nvSpPr>
        <p:spPr>
          <a:xfrm>
            <a:off x="-15552" y="6293759"/>
            <a:ext cx="3384376" cy="297069"/>
          </a:xfrm>
          <a:prstGeom prst="rect">
            <a:avLst/>
          </a:prstGeom>
          <a:noFill/>
        </p:spPr>
        <p:txBody>
          <a:bodyPr wrap="square" rtlCol="0" anchor="ctr">
            <a:spAutoFit/>
          </a:bodyPr>
          <a:lstStyle/>
          <a:p>
            <a:pPr>
              <a:lnSpc>
                <a:spcPts val="1800"/>
              </a:lnSpc>
            </a:pPr>
            <a:r>
              <a:rPr kumimoji="1" lang="en-US" altLang="ja-JP" sz="1200" b="0" baseline="0" dirty="0">
                <a:solidFill>
                  <a:srgbClr val="0000A8"/>
                </a:solidFill>
                <a:latin typeface="Tahoma" pitchFamily="34" charset="0"/>
                <a:cs typeface="Tahoma" pitchFamily="34" charset="0"/>
              </a:rPr>
              <a:t>Digital</a:t>
            </a:r>
            <a:r>
              <a:rPr kumimoji="1" lang="ja-JP" altLang="en-US" sz="1200" b="0" baseline="0" dirty="0">
                <a:solidFill>
                  <a:srgbClr val="0000A8"/>
                </a:solidFill>
                <a:latin typeface="Tahoma" pitchFamily="34" charset="0"/>
                <a:cs typeface="Tahoma" pitchFamily="34" charset="0"/>
              </a:rPr>
              <a:t> </a:t>
            </a:r>
            <a:r>
              <a:rPr kumimoji="1" lang="en-US" altLang="ja-JP" sz="1200" b="0" baseline="0" dirty="0">
                <a:solidFill>
                  <a:srgbClr val="0000A8"/>
                </a:solidFill>
                <a:latin typeface="Tahoma" pitchFamily="34" charset="0"/>
                <a:cs typeface="Tahoma" pitchFamily="34" charset="0"/>
              </a:rPr>
              <a:t>Infrastructure Center</a:t>
            </a:r>
            <a:r>
              <a:rPr kumimoji="1" lang="ja-JP" altLang="en-US" sz="1200" b="0" baseline="0" dirty="0">
                <a:solidFill>
                  <a:srgbClr val="0000A8"/>
                </a:solidFill>
                <a:latin typeface="Tahoma" pitchFamily="34" charset="0"/>
                <a:cs typeface="Tahoma" pitchFamily="34" charset="0"/>
              </a:rPr>
              <a:t> </a:t>
            </a:r>
            <a:r>
              <a:rPr kumimoji="1" lang="en-US" altLang="ja-JP" sz="1200" b="0" baseline="0" dirty="0">
                <a:solidFill>
                  <a:srgbClr val="0000A8"/>
                </a:solidFill>
                <a:latin typeface="Tahoma" pitchFamily="34" charset="0"/>
                <a:cs typeface="Tahoma" pitchFamily="34" charset="0"/>
              </a:rPr>
              <a:t>(DISC)</a:t>
            </a:r>
            <a:endParaRPr kumimoji="1" lang="ja-JP" altLang="en-US" sz="1200" b="0" dirty="0">
              <a:solidFill>
                <a:srgbClr val="0000A8"/>
              </a:solidFill>
              <a:latin typeface="Tahoma" pitchFamily="34" charset="0"/>
              <a:cs typeface="Tahoma" pitchFamily="34" charset="0"/>
            </a:endParaRPr>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3368346"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99958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6B79D448-7F5B-A01B-32F2-52F7B899B6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906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507339" y="1107698"/>
            <a:ext cx="7986030" cy="1191600"/>
          </a:xfrm>
          <a:solidFill>
            <a:schemeClr val="bg1">
              <a:alpha val="0"/>
            </a:schemeClr>
          </a:solidFill>
        </p:spPr>
        <p:txBody>
          <a:bodyPr anchor="b" anchorCtr="0"/>
          <a:lstStyle>
            <a:lvl1pPr>
              <a:defRPr sz="2800"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304563" y="4396485"/>
            <a:ext cx="6188807" cy="757434"/>
          </a:xfrm>
          <a:solidFill>
            <a:schemeClr val="bg1">
              <a:alpha val="0"/>
            </a:schemeClr>
          </a:solidFill>
        </p:spPr>
        <p:txBody>
          <a:bodyPr anchor="ctr"/>
          <a:lstStyle>
            <a:lvl1pPr marL="0" indent="0" algn="r">
              <a:buFontTx/>
              <a:buNone/>
              <a:defRPr sz="2000" baseline="0">
                <a:solidFill>
                  <a:srgbClr val="24235C"/>
                </a:solidFill>
                <a:latin typeface="Meiryo UI" panose="020B0604030504040204" pitchFamily="34" charset="-128"/>
                <a:ea typeface="Meiryo UI" panose="020B0604030504040204" pitchFamily="34" charset="-128"/>
              </a:defRPr>
            </a:lvl1pPr>
          </a:lstStyle>
          <a:p>
            <a:pPr marL="0" marR="0" lvl="0" indent="0" algn="r" defTabSz="6858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106778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2023/8/28</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a:xfrm>
            <a:off x="7443803" y="6454033"/>
            <a:ext cx="2311400" cy="287337"/>
          </a:xfrm>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528826" y="1832126"/>
            <a:ext cx="7771201"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528826" y="2324173"/>
            <a:ext cx="8026356"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528826" y="3818688"/>
            <a:ext cx="7771201"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528826" y="4310735"/>
            <a:ext cx="8026356"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43270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21812" y="1382321"/>
            <a:ext cx="8042376"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86E7FBC-4CD7-D345-A0F0-52C622A6F2E9}" type="datetime1">
              <a:rPr lang="ja-JP" altLang="en-US" smtClean="0"/>
              <a:t>2023/8/28</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407063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20986" y="4373039"/>
            <a:ext cx="8043202" cy="1362075"/>
          </a:xfrm>
        </p:spPr>
        <p:txBody>
          <a:bodyPr anchor="t"/>
          <a:lstStyle>
            <a:lvl1pPr algn="l">
              <a:defRPr sz="3000" b="1" cap="all">
                <a:latin typeface="Meiryo UI" panose="020B0604030504040204" pitchFamily="34" charset="-128"/>
                <a:ea typeface="Meiryo UI" panose="020B0604030504040204" pitchFamily="34"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520986" y="2872849"/>
            <a:ext cx="8043202" cy="1500187"/>
          </a:xfrm>
        </p:spPr>
        <p:txBody>
          <a:bodyPr anchor="b"/>
          <a:lstStyle>
            <a:lvl1pPr marL="0" indent="0">
              <a:buNone/>
              <a:defRPr sz="1500">
                <a:solidFill>
                  <a:srgbClr val="24235C"/>
                </a:solidFill>
                <a:latin typeface="Meiryo UI" panose="020B0604030504040204" pitchFamily="34" charset="-128"/>
                <a:ea typeface="Meiryo UI" panose="020B0604030504040204" pitchFamily="34" charset="-128"/>
              </a:defRPr>
            </a:lvl1pPr>
            <a:lvl2pPr marL="342899" indent="0">
              <a:buNone/>
              <a:defRPr sz="1350"/>
            </a:lvl2pPr>
            <a:lvl3pPr marL="685796" indent="0">
              <a:buNone/>
              <a:defRPr sz="1200"/>
            </a:lvl3pPr>
            <a:lvl4pPr marL="1028694" indent="0">
              <a:buNone/>
              <a:defRPr sz="1050"/>
            </a:lvl4pPr>
            <a:lvl5pPr marL="1371592" indent="0">
              <a:buNone/>
              <a:defRPr sz="1050"/>
            </a:lvl5pPr>
            <a:lvl6pPr marL="1714490" indent="0">
              <a:buNone/>
              <a:defRPr sz="1050"/>
            </a:lvl6pPr>
            <a:lvl7pPr marL="2057389" indent="0">
              <a:buNone/>
              <a:defRPr sz="1050"/>
            </a:lvl7pPr>
            <a:lvl8pPr marL="2400286" indent="0">
              <a:buNone/>
              <a:defRPr sz="1050"/>
            </a:lvl8pPr>
            <a:lvl9pPr marL="2743184" indent="0">
              <a:buNone/>
              <a:defRPr sz="1050"/>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431EA7E4-FDE3-3041-8856-5979033DB303}" type="datetime1">
              <a:rPr lang="ja-JP" altLang="en-US" smtClean="0"/>
              <a:pPr/>
              <a:t>2023/8/28</a:t>
            </a:fld>
            <a:endParaRPr lang="ja-JP" altLang="en-US"/>
          </a:p>
        </p:txBody>
      </p:sp>
      <p:sp>
        <p:nvSpPr>
          <p:cNvPr id="5"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6"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81566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519154" y="1412880"/>
            <a:ext cx="3767442" cy="4547655"/>
          </a:xfrm>
        </p:spPr>
        <p:txBody>
          <a:bodyPr/>
          <a:lstStyle>
            <a:lvl1pPr>
              <a:defRPr sz="2100">
                <a:solidFill>
                  <a:srgbClr val="24235C"/>
                </a:solidFill>
                <a:latin typeface="Meiryo UI" panose="020B0604030504040204" pitchFamily="34" charset="-128"/>
                <a:ea typeface="Meiryo UI" panose="020B0604030504040204" pitchFamily="34" charset="-128"/>
              </a:defRPr>
            </a:lvl1pPr>
            <a:lvl2pPr>
              <a:defRPr sz="1800">
                <a:latin typeface="Meiryo UI" panose="020B0604030504040204" pitchFamily="34" charset="-128"/>
                <a:ea typeface="Meiryo UI" panose="020B0604030504040204" pitchFamily="34" charset="-128"/>
              </a:defRPr>
            </a:lvl2pPr>
            <a:lvl3pPr>
              <a:defRPr sz="1500">
                <a:latin typeface="Meiryo UI" panose="020B0604030504040204" pitchFamily="34" charset="-128"/>
                <a:ea typeface="Meiryo UI" panose="020B0604030504040204" pitchFamily="34" charset="-128"/>
              </a:defRPr>
            </a:lvl3pPr>
            <a:lvl4pPr>
              <a:defRPr sz="1350">
                <a:latin typeface="Meiryo UI" panose="020B0604030504040204" pitchFamily="34" charset="-128"/>
                <a:ea typeface="Meiryo UI" panose="020B0604030504040204" pitchFamily="34" charset="-128"/>
              </a:defRPr>
            </a:lvl4pPr>
            <a:lvl5pPr>
              <a:defRPr sz="1350">
                <a:latin typeface="Meiryo UI" panose="020B0604030504040204" pitchFamily="34" charset="-128"/>
                <a:ea typeface="Meiryo UI" panose="020B0604030504040204" pitchFamily="34"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コンテンツ プレースホルダ 3"/>
          <p:cNvSpPr>
            <a:spLocks noGrp="1"/>
          </p:cNvSpPr>
          <p:nvPr>
            <p:ph sz="half" idx="2"/>
          </p:nvPr>
        </p:nvSpPr>
        <p:spPr>
          <a:xfrm>
            <a:off x="4765389" y="1412880"/>
            <a:ext cx="3767442" cy="4547655"/>
          </a:xfrm>
        </p:spPr>
        <p:txBody>
          <a:bodyPr/>
          <a:lstStyle>
            <a:lvl1pPr>
              <a:defRPr sz="2100">
                <a:solidFill>
                  <a:srgbClr val="24235C"/>
                </a:solidFill>
                <a:latin typeface="Meiryo UI" panose="020B0604030504040204" pitchFamily="34" charset="-128"/>
                <a:ea typeface="Meiryo UI" panose="020B0604030504040204" pitchFamily="34" charset="-128"/>
              </a:defRPr>
            </a:lvl1pPr>
            <a:lvl2pPr>
              <a:defRPr sz="1800">
                <a:latin typeface="Meiryo UI" panose="020B0604030504040204" pitchFamily="34" charset="-128"/>
                <a:ea typeface="Meiryo UI" panose="020B0604030504040204" pitchFamily="34" charset="-128"/>
              </a:defRPr>
            </a:lvl2pPr>
            <a:lvl3pPr>
              <a:defRPr sz="1500">
                <a:latin typeface="Meiryo UI" panose="020B0604030504040204" pitchFamily="34" charset="-128"/>
                <a:ea typeface="Meiryo UI" panose="020B0604030504040204" pitchFamily="34" charset="-128"/>
              </a:defRPr>
            </a:lvl3pPr>
            <a:lvl4pPr>
              <a:defRPr sz="1350">
                <a:latin typeface="Meiryo UI" panose="020B0604030504040204" pitchFamily="34" charset="-128"/>
                <a:ea typeface="Meiryo UI" panose="020B0604030504040204" pitchFamily="34" charset="-128"/>
              </a:defRPr>
            </a:lvl4pPr>
            <a:lvl5pPr>
              <a:defRPr sz="1350">
                <a:latin typeface="Meiryo UI" panose="020B0604030504040204" pitchFamily="34" charset="-128"/>
                <a:ea typeface="Meiryo UI" panose="020B0604030504040204" pitchFamily="34"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5"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4A47CAC-1C34-4E49-9BE6-EAE6FCEB2024}" type="datetime1">
              <a:rPr lang="ja-JP" altLang="en-US" smtClean="0"/>
              <a:pPr/>
              <a:t>2023/8/28</a:t>
            </a:fld>
            <a:endParaRPr lang="ja-JP" altLang="en-US"/>
          </a:p>
        </p:txBody>
      </p:sp>
      <p:sp>
        <p:nvSpPr>
          <p:cNvPr id="6"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47854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7EA84A3-1D0C-0749-B94A-C843FE53A7B3}" type="datetime1">
              <a:rPr lang="ja-JP" altLang="en-US" smtClean="0"/>
              <a:t>2023/8/28</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528827" y="1652232"/>
            <a:ext cx="3903075" cy="505775"/>
          </a:xfrm>
        </p:spPr>
        <p:txBody>
          <a:bodyPr/>
          <a:lstStyle>
            <a:lvl1pPr marL="257175" indent="-257175">
              <a:buFont typeface="Wingdings" pitchFamily="2" charset="2"/>
              <a:buChar char="n"/>
              <a:defRPr sz="18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528827" y="2240328"/>
            <a:ext cx="3903075" cy="3889540"/>
          </a:xfrm>
        </p:spPr>
        <p:txBody>
          <a:bodyPr/>
          <a:lstStyle>
            <a:lvl1pPr marL="0" indent="0">
              <a:buNone/>
              <a:defRPr sz="10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4652108" y="1652232"/>
            <a:ext cx="3903075" cy="505775"/>
          </a:xfrm>
        </p:spPr>
        <p:txBody>
          <a:bodyPr/>
          <a:lstStyle>
            <a:lvl1pPr marL="257175" indent="-257175">
              <a:buFont typeface="Wingdings" pitchFamily="2" charset="2"/>
              <a:buChar char="n"/>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4652108" y="2240328"/>
            <a:ext cx="3903075" cy="3889540"/>
          </a:xfrm>
        </p:spPr>
        <p:txBody>
          <a:bodyPr/>
          <a:lstStyle>
            <a:lvl1pPr marL="0" indent="0">
              <a:buNone/>
              <a:defRPr sz="10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111670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2023/8/28</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535138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ミッション・ビジョン・バリュ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2023/8/28</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8" name="図 7" descr="タイムライン&#10;&#10;自動的に生成された説明">
            <a:extLst>
              <a:ext uri="{FF2B5EF4-FFF2-40B4-BE49-F238E27FC236}">
                <a16:creationId xmlns:a16="http://schemas.microsoft.com/office/drawing/2014/main" id="{83D1C1DB-DE26-96BA-2CC3-301F19E036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989" y="1224020"/>
            <a:ext cx="8420100" cy="4888726"/>
          </a:xfrm>
          <a:prstGeom prst="rect">
            <a:avLst/>
          </a:prstGeom>
        </p:spPr>
      </p:pic>
    </p:spTree>
    <p:extLst>
      <p:ext uri="{BB962C8B-B14F-4D97-AF65-F5344CB8AC3E}">
        <p14:creationId xmlns:p14="http://schemas.microsoft.com/office/powerpoint/2010/main" val="4084581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第五期事業ポートフォリオ">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20986" y="217504"/>
            <a:ext cx="6551895" cy="676276"/>
          </a:xfrm>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2023/8/28</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47" name="図 46" descr="ダイアグラム&#10;&#10;自動的に生成された説明">
            <a:extLst>
              <a:ext uri="{FF2B5EF4-FFF2-40B4-BE49-F238E27FC236}">
                <a16:creationId xmlns:a16="http://schemas.microsoft.com/office/drawing/2014/main" id="{8310D3A5-EC5A-78D2-C9E2-AC661362E4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0875" y="1342736"/>
            <a:ext cx="8124251" cy="4839607"/>
          </a:xfrm>
          <a:prstGeom prst="rect">
            <a:avLst/>
          </a:prstGeom>
        </p:spPr>
      </p:pic>
    </p:spTree>
    <p:extLst>
      <p:ext uri="{BB962C8B-B14F-4D97-AF65-F5344CB8AC3E}">
        <p14:creationId xmlns:p14="http://schemas.microsoft.com/office/powerpoint/2010/main" val="255582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0A7C1D4-3D66-D048-8804-739B927DAA39}" type="datetime1">
              <a:rPr lang="ja-JP" altLang="en-US" smtClean="0"/>
              <a:pPr/>
              <a:t>2023/8/28</a:t>
            </a:fld>
            <a:endParaRPr lang="ja-JP" altLang="en-US"/>
          </a:p>
        </p:txBody>
      </p:sp>
      <p:sp>
        <p:nvSpPr>
          <p:cNvPr id="3"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96492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タイトル スライド">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10295" y="2514600"/>
            <a:ext cx="9085289" cy="1656229"/>
          </a:xfrm>
        </p:spPr>
        <p:txBody>
          <a:bodyPr/>
          <a:lstStyle>
            <a:lvl1pPr algn="ctr">
              <a:spcBef>
                <a:spcPts val="0"/>
              </a:spcBef>
              <a:spcAft>
                <a:spcPts val="0"/>
              </a:spcAft>
              <a:defRPr sz="3200"/>
            </a:lvl1pPr>
          </a:lstStyle>
          <a:p>
            <a:pPr lvl="0"/>
            <a:r>
              <a:rPr lang="ja-JP" altLang="en-US" noProof="0" dirty="0"/>
              <a:t>マスタ タイトルの書式設定</a:t>
            </a:r>
          </a:p>
        </p:txBody>
      </p:sp>
      <p:sp>
        <p:nvSpPr>
          <p:cNvPr id="36867" name="Rectangle 3"/>
          <p:cNvSpPr>
            <a:spLocks noGrp="1" noChangeArrowheads="1"/>
          </p:cNvSpPr>
          <p:nvPr>
            <p:ph type="subTitle" idx="1"/>
          </p:nvPr>
        </p:nvSpPr>
        <p:spPr>
          <a:xfrm>
            <a:off x="408422" y="4800600"/>
            <a:ext cx="9040237" cy="1224170"/>
          </a:xfrm>
        </p:spPr>
        <p:txBody>
          <a:bodyPr anchor="ctr"/>
          <a:lstStyle>
            <a:lvl1pPr marL="0" indent="0" algn="ctr">
              <a:buFont typeface="Wingdings" pitchFamily="2" charset="2"/>
              <a:buNone/>
              <a:defRPr sz="2400"/>
            </a:lvl1pPr>
          </a:lstStyle>
          <a:p>
            <a:pPr lvl="0"/>
            <a:r>
              <a:rPr lang="ja-JP" altLang="en-US" noProof="0" dirty="0"/>
              <a:t>マスタ サブタイトルの書式設定</a:t>
            </a:r>
          </a:p>
        </p:txBody>
      </p:sp>
      <p:sp>
        <p:nvSpPr>
          <p:cNvPr id="11" name="Line 8"/>
          <p:cNvSpPr>
            <a:spLocks noChangeShapeType="1"/>
          </p:cNvSpPr>
          <p:nvPr userDrawn="1"/>
        </p:nvSpPr>
        <p:spPr bwMode="auto">
          <a:xfrm>
            <a:off x="344361" y="6597650"/>
            <a:ext cx="921715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3399"/>
              </a:solidFill>
              <a:latin typeface="ＭＳ Ｐゴシック" pitchFamily="50" charset="-128"/>
              <a:ea typeface="ＭＳ Ｐゴシック" pitchFamily="50" charset="-128"/>
            </a:endParaRPr>
          </a:p>
        </p:txBody>
      </p:sp>
      <p:sp>
        <p:nvSpPr>
          <p:cNvPr id="13" name="Rectangle 12"/>
          <p:cNvSpPr>
            <a:spLocks noChangeArrowheads="1"/>
          </p:cNvSpPr>
          <p:nvPr userDrawn="1"/>
        </p:nvSpPr>
        <p:spPr bwMode="auto">
          <a:xfrm>
            <a:off x="108000" y="6624000"/>
            <a:ext cx="31115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ja-JP" sz="1000" dirty="0">
                <a:solidFill>
                  <a:srgbClr val="000000"/>
                </a:solidFill>
                <a:latin typeface="HGP創英角ｺﾞｼｯｸUB"/>
                <a:ea typeface="メイリオ" pitchFamily="50" charset="-128"/>
                <a:cs typeface="メイリオ" pitchFamily="50" charset="-128"/>
              </a:rPr>
              <a:t>Copyright © 2013-2023  IPA, All Rights Reserved</a:t>
            </a:r>
          </a:p>
        </p:txBody>
      </p:sp>
      <p:sp>
        <p:nvSpPr>
          <p:cNvPr id="5" name="Text Box 5"/>
          <p:cNvSpPr txBox="1">
            <a:spLocks noChangeArrowheads="1"/>
          </p:cNvSpPr>
          <p:nvPr/>
        </p:nvSpPr>
        <p:spPr bwMode="auto">
          <a:xfrm>
            <a:off x="228600" y="990600"/>
            <a:ext cx="32287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spcBef>
                <a:spcPct val="50000"/>
              </a:spcBef>
              <a:defRPr/>
            </a:pPr>
            <a:r>
              <a:rPr lang="en-US" altLang="ja-JP" sz="1000" b="1" dirty="0">
                <a:solidFill>
                  <a:srgbClr val="000000"/>
                </a:solidFill>
                <a:latin typeface="Arial" charset="0"/>
              </a:rPr>
              <a:t>Information-technology Promotion Agency, Japan</a:t>
            </a:r>
          </a:p>
        </p:txBody>
      </p:sp>
      <p:sp>
        <p:nvSpPr>
          <p:cNvPr id="17" name="テキスト ボックス 16"/>
          <p:cNvSpPr txBox="1"/>
          <p:nvPr userDrawn="1"/>
        </p:nvSpPr>
        <p:spPr>
          <a:xfrm>
            <a:off x="228600" y="1211254"/>
            <a:ext cx="3060000" cy="302327"/>
          </a:xfrm>
          <a:prstGeom prst="rect">
            <a:avLst/>
          </a:prstGeom>
          <a:noFill/>
        </p:spPr>
        <p:txBody>
          <a:bodyPr wrap="square" rtlCol="0" anchor="ctr">
            <a:spAutoFit/>
          </a:bodyPr>
          <a:lstStyle/>
          <a:p>
            <a:pPr>
              <a:lnSpc>
                <a:spcPts val="1800"/>
              </a:lnSpc>
            </a:pPr>
            <a:r>
              <a:rPr kumimoji="1" lang="en-US" altLang="ja-JP" sz="1400" b="0" dirty="0">
                <a:solidFill>
                  <a:srgbClr val="0000A8"/>
                </a:solidFill>
                <a:latin typeface="Tahoma" pitchFamily="34" charset="0"/>
                <a:cs typeface="Tahoma" pitchFamily="34" charset="0"/>
              </a:rPr>
              <a:t>Digital Infrastructure Center</a:t>
            </a:r>
            <a:endParaRPr kumimoji="1" lang="ja-JP" altLang="en-US" sz="1400" b="0" dirty="0">
              <a:solidFill>
                <a:srgbClr val="0000A8"/>
              </a:solidFill>
              <a:latin typeface="Tahoma" pitchFamily="34" charset="0"/>
              <a:cs typeface="Tahoma" pitchFamily="34" charset="0"/>
            </a:endParaRP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3368346"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7">
            <a:extLst>
              <a:ext uri="{FF2B5EF4-FFF2-40B4-BE49-F238E27FC236}">
                <a16:creationId xmlns:a16="http://schemas.microsoft.com/office/drawing/2014/main" id="{BBC9D53B-46AF-93E3-D21F-5F58B72ABCD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696000" y="6664325"/>
            <a:ext cx="3238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9">
            <a:extLst>
              <a:ext uri="{FF2B5EF4-FFF2-40B4-BE49-F238E27FC236}">
                <a16:creationId xmlns:a16="http://schemas.microsoft.com/office/drawing/2014/main" id="{AB32BB93-4929-48A7-5601-7EB95AFE5095}"/>
              </a:ext>
            </a:extLst>
          </p:cNvPr>
          <p:cNvSpPr txBox="1">
            <a:spLocks noChangeArrowheads="1"/>
          </p:cNvSpPr>
          <p:nvPr userDrawn="1"/>
        </p:nvSpPr>
        <p:spPr bwMode="auto">
          <a:xfrm>
            <a:off x="7020000" y="6588000"/>
            <a:ext cx="288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defRPr/>
            </a:pPr>
            <a:r>
              <a:rPr lang="en-US" altLang="ja-JP" sz="1400" b="1" dirty="0">
                <a:solidFill>
                  <a:srgbClr val="000099"/>
                </a:solidFill>
                <a:latin typeface="Arial" charset="0"/>
              </a:rPr>
              <a:t>Digital Infrastructure Center</a:t>
            </a:r>
          </a:p>
        </p:txBody>
      </p:sp>
    </p:spTree>
    <p:extLst>
      <p:ext uri="{BB962C8B-B14F-4D97-AF65-F5344CB8AC3E}">
        <p14:creationId xmlns:p14="http://schemas.microsoft.com/office/powerpoint/2010/main" val="119899958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8909C-8621-ABA6-183D-463C7012AF76}"/>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3A82078-6839-1A03-5E74-80B4B6BBBCDE}"/>
              </a:ext>
            </a:extLst>
          </p:cNvPr>
          <p:cNvSpPr>
            <a:spLocks noGrp="1"/>
          </p:cNvSpPr>
          <p:nvPr>
            <p:ph type="dt" sz="half" idx="10"/>
          </p:nvPr>
        </p:nvSpPr>
        <p:spPr/>
        <p:txBody>
          <a:bodyPr/>
          <a:lstStyle/>
          <a:p>
            <a:fld id="{EAF7B99B-EE61-554D-ADDE-1BE8873B1F62}" type="datetime1">
              <a:rPr lang="ja-JP" altLang="en-US" smtClean="0"/>
              <a:t>2023/8/28</a:t>
            </a:fld>
            <a:endParaRPr lang="ja-JP" altLang="en-US"/>
          </a:p>
        </p:txBody>
      </p:sp>
      <p:sp>
        <p:nvSpPr>
          <p:cNvPr id="4" name="フッター プレースホルダー 3">
            <a:extLst>
              <a:ext uri="{FF2B5EF4-FFF2-40B4-BE49-F238E27FC236}">
                <a16:creationId xmlns:a16="http://schemas.microsoft.com/office/drawing/2014/main" id="{EDB42A8C-73A3-5190-B295-1FB7B134C5D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7E1B04D9-1260-ED19-8055-A4C8F0465ABD}"/>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コンテンツ プレースホルダー 2">
            <a:extLst>
              <a:ext uri="{FF2B5EF4-FFF2-40B4-BE49-F238E27FC236}">
                <a16:creationId xmlns:a16="http://schemas.microsoft.com/office/drawing/2014/main" id="{49DB83D1-A824-C593-83C4-654268DFF3CE}"/>
              </a:ext>
            </a:extLst>
          </p:cNvPr>
          <p:cNvSpPr>
            <a:spLocks noGrp="1"/>
          </p:cNvSpPr>
          <p:nvPr>
            <p:ph idx="1" hasCustomPrompt="1"/>
          </p:nvPr>
        </p:nvSpPr>
        <p:spPr>
          <a:xfrm>
            <a:off x="4055271" y="1409520"/>
            <a:ext cx="4508918"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
        <p:nvSpPr>
          <p:cNvPr id="7" name="テキスト プレースホルダー 3">
            <a:extLst>
              <a:ext uri="{FF2B5EF4-FFF2-40B4-BE49-F238E27FC236}">
                <a16:creationId xmlns:a16="http://schemas.microsoft.com/office/drawing/2014/main" id="{83557190-D0A6-F172-F598-C588F9829EF0}"/>
              </a:ext>
            </a:extLst>
          </p:cNvPr>
          <p:cNvSpPr>
            <a:spLocks noGrp="1"/>
          </p:cNvSpPr>
          <p:nvPr>
            <p:ph type="body" sz="half" idx="2" hasCustomPrompt="1"/>
          </p:nvPr>
        </p:nvSpPr>
        <p:spPr>
          <a:xfrm>
            <a:off x="520985" y="1409521"/>
            <a:ext cx="3333068"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Tree>
    <p:extLst>
      <p:ext uri="{BB962C8B-B14F-4D97-AF65-F5344CB8AC3E}">
        <p14:creationId xmlns:p14="http://schemas.microsoft.com/office/powerpoint/2010/main" val="1038953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B23F0F-09AA-941E-F922-22034250DF33}"/>
              </a:ext>
            </a:extLst>
          </p:cNvPr>
          <p:cNvSpPr>
            <a:spLocks noGrp="1"/>
          </p:cNvSpPr>
          <p:nvPr>
            <p:ph type="dt" sz="half" idx="10"/>
          </p:nvPr>
        </p:nvSpPr>
        <p:spPr/>
        <p:txBody>
          <a:bodyPr/>
          <a:lstStyle/>
          <a:p>
            <a:fld id="{C8B6247D-9A13-D548-B67B-9A012379A535}" type="datetime1">
              <a:rPr lang="ja-JP" altLang="en-US" smtClean="0"/>
              <a:t>2023/8/28</a:t>
            </a:fld>
            <a:endParaRPr lang="ja-JP" altLang="en-US"/>
          </a:p>
        </p:txBody>
      </p:sp>
      <p:sp>
        <p:nvSpPr>
          <p:cNvPr id="4" name="フッター プレースホルダー 3">
            <a:extLst>
              <a:ext uri="{FF2B5EF4-FFF2-40B4-BE49-F238E27FC236}">
                <a16:creationId xmlns:a16="http://schemas.microsoft.com/office/drawing/2014/main" id="{80176F45-0B73-F10B-10B1-6CF95AB3486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04A7E5BE-AF6C-B910-24C6-C89F2F75800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タイトル 1">
            <a:extLst>
              <a:ext uri="{FF2B5EF4-FFF2-40B4-BE49-F238E27FC236}">
                <a16:creationId xmlns:a16="http://schemas.microsoft.com/office/drawing/2014/main" id="{76087650-A42E-F9E5-E21F-1147D4F86C96}"/>
              </a:ext>
            </a:extLst>
          </p:cNvPr>
          <p:cNvSpPr txBox="1">
            <a:spLocks/>
          </p:cNvSpPr>
          <p:nvPr userDrawn="1"/>
        </p:nvSpPr>
        <p:spPr bwMode="auto">
          <a:xfrm>
            <a:off x="520986" y="4895850"/>
            <a:ext cx="8341584"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1" fontAlgn="base" hangingPunct="1">
              <a:spcBef>
                <a:spcPct val="0"/>
              </a:spcBef>
              <a:spcAft>
                <a:spcPct val="0"/>
              </a:spcAft>
              <a:defRPr kumimoji="1" sz="2000" b="1" baseline="0">
                <a:solidFill>
                  <a:srgbClr val="140858"/>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sz="1500" kern="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7" name="図プレースホルダ 2">
            <a:extLst>
              <a:ext uri="{FF2B5EF4-FFF2-40B4-BE49-F238E27FC236}">
                <a16:creationId xmlns:a16="http://schemas.microsoft.com/office/drawing/2014/main" id="{D272A2FB-7CDA-9CEC-0125-D93A6FD493AF}"/>
              </a:ext>
            </a:extLst>
          </p:cNvPr>
          <p:cNvSpPr>
            <a:spLocks noGrp="1"/>
          </p:cNvSpPr>
          <p:nvPr>
            <p:ph type="pic" idx="1"/>
          </p:nvPr>
        </p:nvSpPr>
        <p:spPr>
          <a:xfrm>
            <a:off x="520986" y="1287053"/>
            <a:ext cx="8034196" cy="3535773"/>
          </a:xfrm>
        </p:spPr>
        <p:txBody>
          <a:bodyPr/>
          <a:lstStyle>
            <a:lvl1pPr marL="0" indent="0">
              <a:buNone/>
              <a:defRPr sz="2400" baseline="0">
                <a:solidFill>
                  <a:srgbClr val="24235C"/>
                </a:solidFill>
                <a:latin typeface="Meiryo UI" panose="020B0604030504040204" pitchFamily="34" charset="-128"/>
                <a:ea typeface="Meiryo UI" panose="020B0604030504040204" pitchFamily="34" charset="-128"/>
              </a:defRPr>
            </a:lvl1pPr>
            <a:lvl2pPr marL="342899" indent="0">
              <a:buNone/>
              <a:defRPr sz="2100"/>
            </a:lvl2pPr>
            <a:lvl3pPr marL="685796" indent="0">
              <a:buNone/>
              <a:defRPr sz="1800"/>
            </a:lvl3pPr>
            <a:lvl4pPr marL="1028694" indent="0">
              <a:buNone/>
              <a:defRPr sz="1500"/>
            </a:lvl4pPr>
            <a:lvl5pPr marL="1371592" indent="0">
              <a:buNone/>
              <a:defRPr sz="1500"/>
            </a:lvl5pPr>
            <a:lvl6pPr marL="1714490" indent="0">
              <a:buNone/>
              <a:defRPr sz="1500"/>
            </a:lvl6pPr>
            <a:lvl7pPr marL="2057389" indent="0">
              <a:buNone/>
              <a:defRPr sz="1500"/>
            </a:lvl7pPr>
            <a:lvl8pPr marL="2400286" indent="0">
              <a:buNone/>
              <a:defRPr sz="1500"/>
            </a:lvl8pPr>
            <a:lvl9pPr marL="2743184" indent="0">
              <a:buNone/>
              <a:defRPr sz="1500"/>
            </a:lvl9pPr>
          </a:lstStyle>
          <a:p>
            <a:pPr lvl="0"/>
            <a:r>
              <a:rPr lang="ja-JP" altLang="en-US" noProof="0"/>
              <a:t>アイコンをクリックして図を追加</a:t>
            </a:r>
          </a:p>
        </p:txBody>
      </p:sp>
      <p:sp>
        <p:nvSpPr>
          <p:cNvPr id="8" name="テキスト プレースホルダ 3">
            <a:extLst>
              <a:ext uri="{FF2B5EF4-FFF2-40B4-BE49-F238E27FC236}">
                <a16:creationId xmlns:a16="http://schemas.microsoft.com/office/drawing/2014/main" id="{54AFDCB3-9209-E735-B6CF-1BF7EB7F8727}"/>
              </a:ext>
            </a:extLst>
          </p:cNvPr>
          <p:cNvSpPr>
            <a:spLocks noGrp="1"/>
          </p:cNvSpPr>
          <p:nvPr>
            <p:ph type="body" sz="half" idx="2"/>
          </p:nvPr>
        </p:nvSpPr>
        <p:spPr>
          <a:xfrm>
            <a:off x="520986" y="5462588"/>
            <a:ext cx="8034196" cy="804862"/>
          </a:xfrm>
        </p:spPr>
        <p:txBody>
          <a:bodyPr/>
          <a:lstStyle>
            <a:lvl1pPr marL="0" indent="0">
              <a:buNone/>
              <a:defRPr sz="1000" baseline="0">
                <a:solidFill>
                  <a:srgbClr val="24235C"/>
                </a:solidFill>
                <a:latin typeface="Meiryo UI" panose="020B0604030504040204" pitchFamily="34" charset="-128"/>
                <a:ea typeface="Meiryo UI" panose="020B0604030504040204" pitchFamily="34" charset="-128"/>
              </a:defRPr>
            </a:lvl1pPr>
            <a:lvl2pPr marL="342899" indent="0">
              <a:buNone/>
              <a:defRPr sz="900"/>
            </a:lvl2pPr>
            <a:lvl3pPr marL="685796" indent="0">
              <a:buNone/>
              <a:defRPr sz="750"/>
            </a:lvl3pPr>
            <a:lvl4pPr marL="1028694" indent="0">
              <a:buNone/>
              <a:defRPr sz="675"/>
            </a:lvl4pPr>
            <a:lvl5pPr marL="1371592" indent="0">
              <a:buNone/>
              <a:defRPr sz="675"/>
            </a:lvl5pPr>
            <a:lvl6pPr marL="1714490" indent="0">
              <a:buNone/>
              <a:defRPr sz="675"/>
            </a:lvl6pPr>
            <a:lvl7pPr marL="2057389" indent="0">
              <a:buNone/>
              <a:defRPr sz="675"/>
            </a:lvl7pPr>
            <a:lvl8pPr marL="2400286" indent="0">
              <a:buNone/>
              <a:defRPr sz="675"/>
            </a:lvl8pPr>
            <a:lvl9pPr marL="2743184" indent="0">
              <a:buNone/>
              <a:defRPr sz="675"/>
            </a:lvl9pPr>
          </a:lstStyle>
          <a:p>
            <a:pPr lvl="0"/>
            <a:r>
              <a:rPr lang="ja-JP" altLang="en-US"/>
              <a:t>マスター テキストの書式設定</a:t>
            </a:r>
          </a:p>
        </p:txBody>
      </p:sp>
    </p:spTree>
    <p:extLst>
      <p:ext uri="{BB962C8B-B14F-4D97-AF65-F5344CB8AC3E}">
        <p14:creationId xmlns:p14="http://schemas.microsoft.com/office/powerpoint/2010/main" val="1653634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6D918-E540-AC2A-C0D6-CA0ACA8BF951}"/>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7D5DF95E-0A0E-799E-7888-00961DB21750}"/>
              </a:ext>
            </a:extLst>
          </p:cNvPr>
          <p:cNvSpPr>
            <a:spLocks noGrp="1"/>
          </p:cNvSpPr>
          <p:nvPr>
            <p:ph type="dt" sz="half" idx="10"/>
          </p:nvPr>
        </p:nvSpPr>
        <p:spPr/>
        <p:txBody>
          <a:bodyPr/>
          <a:lstStyle/>
          <a:p>
            <a:fld id="{5FFD0F5D-8CE1-BF4C-9966-32C322FB19D7}" type="datetime1">
              <a:rPr lang="ja-JP" altLang="en-US" smtClean="0"/>
              <a:t>2023/8/28</a:t>
            </a:fld>
            <a:endParaRPr lang="ja-JP" altLang="en-US"/>
          </a:p>
        </p:txBody>
      </p:sp>
      <p:sp>
        <p:nvSpPr>
          <p:cNvPr id="4" name="フッター プレースホルダー 3">
            <a:extLst>
              <a:ext uri="{FF2B5EF4-FFF2-40B4-BE49-F238E27FC236}">
                <a16:creationId xmlns:a16="http://schemas.microsoft.com/office/drawing/2014/main" id="{8D5F24FB-9EA2-BF39-C3EF-6FC07B24117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2D60226-15B9-2A74-FE70-526B03C8D01B}"/>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テキスト プレースホルダー 2">
            <a:extLst>
              <a:ext uri="{FF2B5EF4-FFF2-40B4-BE49-F238E27FC236}">
                <a16:creationId xmlns:a16="http://schemas.microsoft.com/office/drawing/2014/main" id="{68FCDCC6-B4D2-858A-660F-B5AA74C357A4}"/>
              </a:ext>
            </a:extLst>
          </p:cNvPr>
          <p:cNvSpPr>
            <a:spLocks noGrp="1"/>
          </p:cNvSpPr>
          <p:nvPr>
            <p:ph type="body" orient="vert" idx="1"/>
          </p:nvPr>
        </p:nvSpPr>
        <p:spPr>
          <a:xfrm>
            <a:off x="520986" y="1579381"/>
            <a:ext cx="8043202" cy="435133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709207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83F9A-E336-2687-2870-E876CF38A617}"/>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45073AF-1FE6-3A84-2A43-4FC20E255AFA}"/>
              </a:ext>
            </a:extLst>
          </p:cNvPr>
          <p:cNvSpPr>
            <a:spLocks noGrp="1"/>
          </p:cNvSpPr>
          <p:nvPr>
            <p:ph type="dt" sz="half" idx="10"/>
          </p:nvPr>
        </p:nvSpPr>
        <p:spPr/>
        <p:txBody>
          <a:bodyPr/>
          <a:lstStyle/>
          <a:p>
            <a:fld id="{5B93FB17-366F-F040-9FCD-8C845C1EB05C}" type="datetime1">
              <a:rPr lang="ja-JP" altLang="en-US" smtClean="0"/>
              <a:t>2023/8/28</a:t>
            </a:fld>
            <a:endParaRPr lang="ja-JP" altLang="en-US"/>
          </a:p>
        </p:txBody>
      </p:sp>
      <p:sp>
        <p:nvSpPr>
          <p:cNvPr id="4" name="フッター プレースホルダー 3">
            <a:extLst>
              <a:ext uri="{FF2B5EF4-FFF2-40B4-BE49-F238E27FC236}">
                <a16:creationId xmlns:a16="http://schemas.microsoft.com/office/drawing/2014/main" id="{A2C31FF9-CBC6-87B3-4A27-E466CD1D32C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70D26B1-D3AB-CFBC-4382-9AA6D565230F}"/>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タイトル 1">
            <a:extLst>
              <a:ext uri="{FF2B5EF4-FFF2-40B4-BE49-F238E27FC236}">
                <a16:creationId xmlns:a16="http://schemas.microsoft.com/office/drawing/2014/main" id="{7785F06B-55EC-DA97-FC0C-F297A878E521}"/>
              </a:ext>
            </a:extLst>
          </p:cNvPr>
          <p:cNvSpPr txBox="1">
            <a:spLocks/>
          </p:cNvSpPr>
          <p:nvPr userDrawn="1"/>
        </p:nvSpPr>
        <p:spPr bwMode="auto">
          <a:xfrm>
            <a:off x="7088982" y="1345915"/>
            <a:ext cx="2135981"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sz="2700" kern="0"/>
              <a:t>マスター タイトルの書式設定</a:t>
            </a:r>
          </a:p>
        </p:txBody>
      </p:sp>
      <p:sp>
        <p:nvSpPr>
          <p:cNvPr id="8" name="縦書きタイトル 1">
            <a:extLst>
              <a:ext uri="{FF2B5EF4-FFF2-40B4-BE49-F238E27FC236}">
                <a16:creationId xmlns:a16="http://schemas.microsoft.com/office/drawing/2014/main" id="{D5F9B07B-F440-2F33-E048-F5F0E9DA2113}"/>
              </a:ext>
            </a:extLst>
          </p:cNvPr>
          <p:cNvSpPr txBox="1">
            <a:spLocks/>
          </p:cNvSpPr>
          <p:nvPr userDrawn="1"/>
        </p:nvSpPr>
        <p:spPr bwMode="auto">
          <a:xfrm>
            <a:off x="7088982" y="1345915"/>
            <a:ext cx="1773589"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68580" tIns="34290" rIns="68580" bIns="3429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sz="2700" kern="0" baseline="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9" name="縦書きテキスト プレースホルダー 2">
            <a:extLst>
              <a:ext uri="{FF2B5EF4-FFF2-40B4-BE49-F238E27FC236}">
                <a16:creationId xmlns:a16="http://schemas.microsoft.com/office/drawing/2014/main" id="{D7964AC2-FF7B-65D6-85E1-270E8AD36F89}"/>
              </a:ext>
            </a:extLst>
          </p:cNvPr>
          <p:cNvSpPr>
            <a:spLocks noGrp="1"/>
          </p:cNvSpPr>
          <p:nvPr>
            <p:ph type="body" orient="vert" idx="1"/>
          </p:nvPr>
        </p:nvSpPr>
        <p:spPr>
          <a:xfrm>
            <a:off x="520986" y="1345915"/>
            <a:ext cx="6284119" cy="483104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baseline="0">
                <a:solidFill>
                  <a:srgbClr val="000000"/>
                </a:solidFill>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05131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2" descr="ロゴ, 会社名&#10;&#10;中程度の精度で自動的に生成された説明">
            <a:extLst>
              <a:ext uri="{FF2B5EF4-FFF2-40B4-BE49-F238E27FC236}">
                <a16:creationId xmlns:a16="http://schemas.microsoft.com/office/drawing/2014/main" id="{60156A0B-4A44-CEA3-855F-F578A9F22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213974" y="6465080"/>
            <a:ext cx="2311400" cy="287337"/>
          </a:xfrm>
        </p:spPr>
        <p:txBody>
          <a:bodyPr/>
          <a:lstStyle>
            <a:lvl1pPr>
              <a:defRPr baseline="0">
                <a:solidFill>
                  <a:srgbClr val="000066"/>
                </a:solidFill>
              </a:defRPr>
            </a:lvl1pPr>
          </a:lstStyle>
          <a:p>
            <a:fld id="{5B93FB17-366F-F040-9FCD-8C845C1EB05C}" type="datetime1">
              <a:rPr lang="ja-JP" altLang="en-US" smtClean="0"/>
              <a:pPr/>
              <a:t>2023/8/28</a:t>
            </a:fld>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3384550" y="6458934"/>
            <a:ext cx="3136900" cy="287337"/>
          </a:xfrm>
        </p:spPr>
        <p:txBody>
          <a:bodyPr/>
          <a:lstStyle/>
          <a:p>
            <a:endParaRPr lang="ja-JP" altLang="en-US"/>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7497640" y="6454033"/>
            <a:ext cx="23114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34432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953" y="202198"/>
            <a:ext cx="1404937" cy="74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272353" y="944571"/>
            <a:ext cx="32287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spcBef>
                <a:spcPct val="50000"/>
              </a:spcBef>
              <a:defRPr/>
            </a:pPr>
            <a:r>
              <a:rPr lang="en-US" altLang="ja-JP" sz="1000" b="1">
                <a:solidFill>
                  <a:srgbClr val="000000"/>
                </a:solidFill>
                <a:latin typeface="Arial" charset="0"/>
              </a:rPr>
              <a:t>Information-technology Promotion Agency, Japan</a:t>
            </a:r>
          </a:p>
        </p:txBody>
      </p:sp>
      <p:sp>
        <p:nvSpPr>
          <p:cNvPr id="36866" name="Rectangle 2"/>
          <p:cNvSpPr>
            <a:spLocks noGrp="1" noChangeArrowheads="1"/>
          </p:cNvSpPr>
          <p:nvPr>
            <p:ph type="ctrTitle"/>
          </p:nvPr>
        </p:nvSpPr>
        <p:spPr>
          <a:xfrm>
            <a:off x="404343" y="1700762"/>
            <a:ext cx="9085289" cy="1656229"/>
          </a:xfrm>
        </p:spPr>
        <p:txBody>
          <a:bodyPr/>
          <a:lstStyle>
            <a:lvl1pPr algn="ctr">
              <a:spcBef>
                <a:spcPts val="0"/>
              </a:spcBef>
              <a:spcAft>
                <a:spcPts val="0"/>
              </a:spcAft>
              <a:defRPr sz="3200"/>
            </a:lvl1pPr>
          </a:lstStyle>
          <a:p>
            <a:pPr lvl="0"/>
            <a:r>
              <a:rPr lang="ja-JP" altLang="en-US" noProof="0" dirty="0"/>
              <a:t>マスタ タイトルの書式設定</a:t>
            </a:r>
          </a:p>
        </p:txBody>
      </p:sp>
      <p:sp>
        <p:nvSpPr>
          <p:cNvPr id="36867" name="Rectangle 3"/>
          <p:cNvSpPr>
            <a:spLocks noGrp="1" noChangeArrowheads="1"/>
          </p:cNvSpPr>
          <p:nvPr>
            <p:ph type="subTitle" idx="1"/>
          </p:nvPr>
        </p:nvSpPr>
        <p:spPr>
          <a:xfrm>
            <a:off x="426896" y="3645031"/>
            <a:ext cx="9040237" cy="1224170"/>
          </a:xfrm>
        </p:spPr>
        <p:txBody>
          <a:bodyPr anchor="ctr"/>
          <a:lstStyle>
            <a:lvl1pPr marL="0" indent="0" algn="ctr">
              <a:buFont typeface="Wingdings" pitchFamily="2" charset="2"/>
              <a:buNone/>
              <a:defRPr sz="2400"/>
            </a:lvl1pPr>
          </a:lstStyle>
          <a:p>
            <a:pPr lvl="0"/>
            <a:r>
              <a:rPr lang="ja-JP" altLang="en-US" noProof="0" dirty="0"/>
              <a:t>マスタ サブタイトルの書式設定</a:t>
            </a:r>
          </a:p>
        </p:txBody>
      </p:sp>
      <p:sp>
        <p:nvSpPr>
          <p:cNvPr id="11" name="Line 8"/>
          <p:cNvSpPr>
            <a:spLocks noChangeShapeType="1"/>
          </p:cNvSpPr>
          <p:nvPr userDrawn="1"/>
        </p:nvSpPr>
        <p:spPr bwMode="auto">
          <a:xfrm>
            <a:off x="344361" y="6597650"/>
            <a:ext cx="921715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3399"/>
              </a:solidFill>
              <a:latin typeface="ＭＳ Ｐゴシック" pitchFamily="50" charset="-128"/>
              <a:ea typeface="ＭＳ Ｐゴシック" pitchFamily="50" charset="-128"/>
            </a:endParaRPr>
          </a:p>
        </p:txBody>
      </p:sp>
      <p:sp>
        <p:nvSpPr>
          <p:cNvPr id="13" name="Rectangle 12"/>
          <p:cNvSpPr>
            <a:spLocks noChangeArrowheads="1"/>
          </p:cNvSpPr>
          <p:nvPr userDrawn="1"/>
        </p:nvSpPr>
        <p:spPr bwMode="auto">
          <a:xfrm>
            <a:off x="108000" y="6624000"/>
            <a:ext cx="3188816"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ja-JP" sz="1000" dirty="0">
                <a:solidFill>
                  <a:srgbClr val="000000"/>
                </a:solidFill>
                <a:latin typeface="HGP創英角ｺﾞｼｯｸUB"/>
                <a:ea typeface="メイリオ" pitchFamily="50" charset="-128"/>
                <a:cs typeface="メイリオ" pitchFamily="50" charset="-128"/>
              </a:rPr>
              <a:t>Copyright © 2013-2023  IPA, All Rights Reserved</a:t>
            </a:r>
          </a:p>
        </p:txBody>
      </p:sp>
      <p:sp>
        <p:nvSpPr>
          <p:cNvPr id="14" name="テキスト ボックス 13"/>
          <p:cNvSpPr txBox="1"/>
          <p:nvPr userDrawn="1"/>
        </p:nvSpPr>
        <p:spPr>
          <a:xfrm>
            <a:off x="1809992" y="221540"/>
            <a:ext cx="1483932" cy="784830"/>
          </a:xfrm>
          <a:prstGeom prst="rect">
            <a:avLst/>
          </a:prstGeom>
          <a:noFill/>
        </p:spPr>
        <p:txBody>
          <a:bodyPr wrap="none" rtlCol="0" anchor="ctr">
            <a:spAutoFit/>
          </a:bodyPr>
          <a:lstStyle/>
          <a:p>
            <a:pPr>
              <a:lnSpc>
                <a:spcPts val="1800"/>
              </a:lnSpc>
            </a:pPr>
            <a:r>
              <a:rPr lang="en-US" altLang="ja-JP" sz="1600" b="1" dirty="0">
                <a:solidFill>
                  <a:srgbClr val="0000A8"/>
                </a:solidFill>
                <a:latin typeface="Tahoma" pitchFamily="34" charset="0"/>
                <a:cs typeface="Tahoma" pitchFamily="34" charset="0"/>
              </a:rPr>
              <a:t>D</a:t>
            </a:r>
            <a:r>
              <a:rPr lang="en-US" altLang="ja-JP" sz="1600" b="0" dirty="0">
                <a:solidFill>
                  <a:srgbClr val="0000A8"/>
                </a:solidFill>
                <a:latin typeface="Tahoma" pitchFamily="34" charset="0"/>
                <a:cs typeface="Tahoma" pitchFamily="34" charset="0"/>
              </a:rPr>
              <a:t>igital</a:t>
            </a:r>
          </a:p>
          <a:p>
            <a:pPr>
              <a:lnSpc>
                <a:spcPts val="1800"/>
              </a:lnSpc>
            </a:pPr>
            <a:r>
              <a:rPr lang="en-US" altLang="ja-JP" sz="1600" b="1" dirty="0" err="1">
                <a:solidFill>
                  <a:srgbClr val="0000A8"/>
                </a:solidFill>
                <a:latin typeface="Tahoma" pitchFamily="34" charset="0"/>
                <a:cs typeface="Tahoma" pitchFamily="34" charset="0"/>
              </a:rPr>
              <a:t>I</a:t>
            </a:r>
            <a:r>
              <a:rPr lang="en-US" altLang="ja-JP" sz="1600" b="0" dirty="0" err="1">
                <a:solidFill>
                  <a:srgbClr val="0000A8"/>
                </a:solidFill>
                <a:latin typeface="Tahoma" pitchFamily="34" charset="0"/>
                <a:cs typeface="Tahoma" pitchFamily="34" charset="0"/>
              </a:rPr>
              <a:t>nfra</a:t>
            </a:r>
            <a:r>
              <a:rPr lang="en-US" altLang="ja-JP" sz="1600" b="1" dirty="0" err="1">
                <a:solidFill>
                  <a:srgbClr val="0000A8"/>
                </a:solidFill>
                <a:latin typeface="Tahoma" pitchFamily="34" charset="0"/>
                <a:cs typeface="Tahoma" pitchFamily="34" charset="0"/>
              </a:rPr>
              <a:t>S</a:t>
            </a:r>
            <a:r>
              <a:rPr lang="en-US" altLang="ja-JP" sz="1600" b="0" dirty="0" err="1">
                <a:solidFill>
                  <a:srgbClr val="0000A8"/>
                </a:solidFill>
                <a:latin typeface="Tahoma" pitchFamily="34" charset="0"/>
                <a:cs typeface="Tahoma" pitchFamily="34" charset="0"/>
              </a:rPr>
              <a:t>tructure</a:t>
            </a:r>
            <a:endParaRPr lang="en-US" altLang="ja-JP" sz="1600" b="0" dirty="0">
              <a:solidFill>
                <a:srgbClr val="0000A8"/>
              </a:solidFill>
              <a:latin typeface="Tahoma" pitchFamily="34" charset="0"/>
              <a:cs typeface="Tahoma" pitchFamily="34" charset="0"/>
            </a:endParaRPr>
          </a:p>
          <a:p>
            <a:pPr>
              <a:lnSpc>
                <a:spcPts val="1800"/>
              </a:lnSpc>
            </a:pPr>
            <a:r>
              <a:rPr lang="en-US" altLang="ja-JP" sz="1600" b="1" dirty="0">
                <a:solidFill>
                  <a:srgbClr val="0000A8"/>
                </a:solidFill>
                <a:latin typeface="Tahoma" pitchFamily="34" charset="0"/>
                <a:cs typeface="Tahoma" pitchFamily="34" charset="0"/>
              </a:rPr>
              <a:t>C</a:t>
            </a:r>
            <a:r>
              <a:rPr lang="en-US" altLang="ja-JP" sz="1600" dirty="0">
                <a:solidFill>
                  <a:srgbClr val="0000A8"/>
                </a:solidFill>
                <a:latin typeface="Tahoma" pitchFamily="34" charset="0"/>
                <a:cs typeface="Tahoma" pitchFamily="34" charset="0"/>
              </a:rPr>
              <a:t>enter</a:t>
            </a:r>
            <a:endParaRPr lang="ja-JP" altLang="en-US" sz="1600" dirty="0">
              <a:solidFill>
                <a:srgbClr val="0000A8"/>
              </a:solidFill>
              <a:latin typeface="Tahoma" pitchFamily="34" charset="0"/>
              <a:cs typeface="Tahoma" pitchFamily="34" charset="0"/>
            </a:endParaRPr>
          </a:p>
        </p:txBody>
      </p:sp>
      <p:pic>
        <p:nvPicPr>
          <p:cNvPr id="2" name="Picture 7">
            <a:extLst>
              <a:ext uri="{FF2B5EF4-FFF2-40B4-BE49-F238E27FC236}">
                <a16:creationId xmlns:a16="http://schemas.microsoft.com/office/drawing/2014/main" id="{F4E6FCBD-8C7A-C058-48A3-3D002A6A0F0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696000" y="6664325"/>
            <a:ext cx="3238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9">
            <a:extLst>
              <a:ext uri="{FF2B5EF4-FFF2-40B4-BE49-F238E27FC236}">
                <a16:creationId xmlns:a16="http://schemas.microsoft.com/office/drawing/2014/main" id="{16761289-41D1-D931-7FAD-2887CB1B4062}"/>
              </a:ext>
            </a:extLst>
          </p:cNvPr>
          <p:cNvSpPr txBox="1">
            <a:spLocks noChangeArrowheads="1"/>
          </p:cNvSpPr>
          <p:nvPr userDrawn="1"/>
        </p:nvSpPr>
        <p:spPr bwMode="auto">
          <a:xfrm>
            <a:off x="7020000" y="6588000"/>
            <a:ext cx="288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defRPr/>
            </a:pPr>
            <a:r>
              <a:rPr lang="en-US" altLang="ja-JP" sz="1400" b="1" dirty="0">
                <a:solidFill>
                  <a:srgbClr val="000099"/>
                </a:solidFill>
                <a:latin typeface="Arial" charset="0"/>
              </a:rPr>
              <a:t>Digital Infrastructure Center</a:t>
            </a:r>
          </a:p>
        </p:txBody>
      </p:sp>
    </p:spTree>
    <p:extLst>
      <p:ext uri="{BB962C8B-B14F-4D97-AF65-F5344CB8AC3E}">
        <p14:creationId xmlns:p14="http://schemas.microsoft.com/office/powerpoint/2010/main" val="30919760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953" y="202198"/>
            <a:ext cx="1404937" cy="74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272353" y="944571"/>
            <a:ext cx="32287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spcBef>
                <a:spcPct val="50000"/>
              </a:spcBef>
              <a:defRPr/>
            </a:pPr>
            <a:r>
              <a:rPr lang="en-US" altLang="ja-JP" sz="1000" b="1">
                <a:solidFill>
                  <a:srgbClr val="000000"/>
                </a:solidFill>
                <a:latin typeface="Arial" charset="0"/>
              </a:rPr>
              <a:t>Information-technology Promotion Agency, Japan</a:t>
            </a:r>
          </a:p>
        </p:txBody>
      </p:sp>
      <p:sp>
        <p:nvSpPr>
          <p:cNvPr id="36866" name="Rectangle 2"/>
          <p:cNvSpPr>
            <a:spLocks noGrp="1" noChangeArrowheads="1"/>
          </p:cNvSpPr>
          <p:nvPr>
            <p:ph type="ctrTitle"/>
          </p:nvPr>
        </p:nvSpPr>
        <p:spPr>
          <a:xfrm>
            <a:off x="404343" y="1700762"/>
            <a:ext cx="9085289" cy="1656229"/>
          </a:xfrm>
        </p:spPr>
        <p:txBody>
          <a:bodyPr/>
          <a:lstStyle>
            <a:lvl1pPr algn="ctr">
              <a:spcBef>
                <a:spcPts val="0"/>
              </a:spcBef>
              <a:spcAft>
                <a:spcPts val="0"/>
              </a:spcAft>
              <a:defRPr sz="3200"/>
            </a:lvl1pPr>
          </a:lstStyle>
          <a:p>
            <a:pPr lvl="0"/>
            <a:r>
              <a:rPr lang="ja-JP" altLang="en-US" noProof="0" dirty="0"/>
              <a:t>マスタ タイトルの書式設定</a:t>
            </a:r>
          </a:p>
        </p:txBody>
      </p:sp>
      <p:sp>
        <p:nvSpPr>
          <p:cNvPr id="36867" name="Rectangle 3"/>
          <p:cNvSpPr>
            <a:spLocks noGrp="1" noChangeArrowheads="1"/>
          </p:cNvSpPr>
          <p:nvPr>
            <p:ph type="subTitle" idx="1"/>
          </p:nvPr>
        </p:nvSpPr>
        <p:spPr>
          <a:xfrm>
            <a:off x="426896" y="3645031"/>
            <a:ext cx="9040237" cy="1224170"/>
          </a:xfrm>
        </p:spPr>
        <p:txBody>
          <a:bodyPr anchor="ctr"/>
          <a:lstStyle>
            <a:lvl1pPr marL="0" indent="0" algn="ctr">
              <a:buFont typeface="Wingdings" pitchFamily="2" charset="2"/>
              <a:buNone/>
              <a:defRPr sz="2400"/>
            </a:lvl1pPr>
          </a:lstStyle>
          <a:p>
            <a:pPr lvl="0"/>
            <a:r>
              <a:rPr lang="ja-JP" altLang="en-US" noProof="0" dirty="0"/>
              <a:t>マスタ サブタイトルの書式設定</a:t>
            </a:r>
          </a:p>
        </p:txBody>
      </p:sp>
      <p:sp>
        <p:nvSpPr>
          <p:cNvPr id="11" name="Line 8"/>
          <p:cNvSpPr>
            <a:spLocks noChangeShapeType="1"/>
          </p:cNvSpPr>
          <p:nvPr userDrawn="1"/>
        </p:nvSpPr>
        <p:spPr bwMode="auto">
          <a:xfrm>
            <a:off x="344361" y="6597650"/>
            <a:ext cx="921715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3399"/>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5833191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2"/>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1926633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タイトル 2"/>
          <p:cNvSpPr>
            <a:spLocks noGrp="1"/>
          </p:cNvSpPr>
          <p:nvPr>
            <p:ph type="title"/>
          </p:nvPr>
        </p:nvSpPr>
        <p:spPr>
          <a:xfrm>
            <a:off x="432001" y="108000"/>
            <a:ext cx="7560001" cy="576000"/>
          </a:xfrm>
        </p:spPr>
        <p:txBody>
          <a:bodyPr/>
          <a:lstStyle>
            <a:lvl1pPr>
              <a:defRPr>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93330686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9616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裏表紙">
    <p:spTree>
      <p:nvGrpSpPr>
        <p:cNvPr id="1" name=""/>
        <p:cNvGrpSpPr/>
        <p:nvPr/>
      </p:nvGrpSpPr>
      <p:grpSpPr>
        <a:xfrm>
          <a:off x="0" y="0"/>
          <a:ext cx="0" cy="0"/>
          <a:chOff x="0" y="0"/>
          <a:chExt cx="0" cy="0"/>
        </a:xfrm>
      </p:grpSpPr>
      <p:pic>
        <p:nvPicPr>
          <p:cNvPr id="3" name="図 2" descr="ロゴ, 会社名&#10;&#10;中程度の精度で自動的に生成された説明">
            <a:extLst>
              <a:ext uri="{FF2B5EF4-FFF2-40B4-BE49-F238E27FC236}">
                <a16:creationId xmlns:a16="http://schemas.microsoft.com/office/drawing/2014/main" id="{60156A0B-4A44-CEA3-855F-F578A9F22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213974" y="6465080"/>
            <a:ext cx="2311400" cy="287337"/>
          </a:xfrm>
        </p:spPr>
        <p:txBody>
          <a:bodyPr/>
          <a:lstStyle>
            <a:lvl1pPr>
              <a:defRPr baseline="0">
                <a:solidFill>
                  <a:srgbClr val="000066"/>
                </a:solidFill>
              </a:defRPr>
            </a:lvl1pPr>
          </a:lstStyle>
          <a:p>
            <a:fld id="{5B93FB17-366F-F040-9FCD-8C845C1EB05C}" type="datetime1">
              <a:rPr lang="ja-JP" altLang="en-US" smtClean="0"/>
              <a:pPr/>
              <a:t>2023/8/28</a:t>
            </a:fld>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3384550" y="6458934"/>
            <a:ext cx="3136900" cy="287337"/>
          </a:xfrm>
        </p:spPr>
        <p:txBody>
          <a:bodyPr/>
          <a:lstStyle/>
          <a:p>
            <a:endParaRPr lang="ja-JP" altLang="en-US"/>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7497640" y="6454033"/>
            <a:ext cx="23114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66076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3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90000" y="180000"/>
            <a:ext cx="8190000" cy="612000"/>
          </a:xfrm>
        </p:spPr>
        <p:txBody>
          <a:bodyPr>
            <a:noAutofit/>
          </a:bodyPr>
          <a:lstStyle>
            <a:lvl1pPr>
              <a:defRPr sz="3200" b="0"/>
            </a:lvl1pPr>
          </a:lstStyle>
          <a:p>
            <a:r>
              <a:rPr lang="ja-JP" altLang="en-US" dirty="0"/>
              <a:t>マスタ タイトルの書式設定</a:t>
            </a:r>
          </a:p>
        </p:txBody>
      </p:sp>
      <p:sp>
        <p:nvSpPr>
          <p:cNvPr id="7" name="正方形/長方形 6">
            <a:extLst>
              <a:ext uri="{FF2B5EF4-FFF2-40B4-BE49-F238E27FC236}">
                <a16:creationId xmlns:a16="http://schemas.microsoft.com/office/drawing/2014/main" id="{13DD2A34-AB75-4664-A578-45522948D45D}"/>
              </a:ext>
            </a:extLst>
          </p:cNvPr>
          <p:cNvSpPr/>
          <p:nvPr userDrawn="1"/>
        </p:nvSpPr>
        <p:spPr>
          <a:xfrm>
            <a:off x="135471" y="887285"/>
            <a:ext cx="9224963"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800"/>
          </a:p>
        </p:txBody>
      </p:sp>
      <p:pic>
        <p:nvPicPr>
          <p:cNvPr id="9" name="Picture 4" descr="C:\Users\ms-hito\Documents\★広報業務\7_IPAロゴ\2014年5月_Webサイト用ロゴ作成\20140616_ポータルへアップ\IPA_logotype-4CPOJI.png">
            <a:extLst>
              <a:ext uri="{FF2B5EF4-FFF2-40B4-BE49-F238E27FC236}">
                <a16:creationId xmlns:a16="http://schemas.microsoft.com/office/drawing/2014/main" id="{4DD8A58C-F372-4CBA-A735-D971AF12062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49259" y="151704"/>
            <a:ext cx="796040" cy="5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16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5.jpe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6898" y="115896"/>
            <a:ext cx="7567754"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26897" y="908051"/>
            <a:ext cx="9066358" cy="273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1028" name="Line 4"/>
          <p:cNvSpPr>
            <a:spLocks noChangeShapeType="1"/>
          </p:cNvSpPr>
          <p:nvPr/>
        </p:nvSpPr>
        <p:spPr bwMode="auto">
          <a:xfrm flipV="1">
            <a:off x="344361" y="800100"/>
            <a:ext cx="92171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3399"/>
              </a:solidFill>
              <a:latin typeface="ＭＳ Ｐゴシック" pitchFamily="50" charset="-128"/>
              <a:ea typeface="ＭＳ Ｐゴシック" pitchFamily="50" charset="-128"/>
            </a:endParaRPr>
          </a:p>
        </p:txBody>
      </p:sp>
      <p:sp>
        <p:nvSpPr>
          <p:cNvPr id="1032" name="Line 8"/>
          <p:cNvSpPr>
            <a:spLocks noChangeShapeType="1"/>
          </p:cNvSpPr>
          <p:nvPr/>
        </p:nvSpPr>
        <p:spPr bwMode="auto">
          <a:xfrm>
            <a:off x="344361" y="6597650"/>
            <a:ext cx="921715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3399"/>
              </a:solidFill>
              <a:latin typeface="ＭＳ Ｐゴシック" pitchFamily="50" charset="-128"/>
              <a:ea typeface="ＭＳ Ｐゴシック" pitchFamily="50" charset="-128"/>
            </a:endParaRPr>
          </a:p>
        </p:txBody>
      </p:sp>
      <p:sp>
        <p:nvSpPr>
          <p:cNvPr id="1034" name="Rectangle 10"/>
          <p:cNvSpPr>
            <a:spLocks noChangeArrowheads="1"/>
          </p:cNvSpPr>
          <p:nvPr/>
        </p:nvSpPr>
        <p:spPr bwMode="auto">
          <a:xfrm>
            <a:off x="8747131" y="6597660"/>
            <a:ext cx="11017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78A54DDE-0630-481C-A38A-EDA167C9F3C5}" type="slidenum">
              <a:rPr lang="ja-JP" altLang="en-US" sz="1200">
                <a:solidFill>
                  <a:srgbClr val="000000"/>
                </a:solidFill>
                <a:latin typeface="ＭＳ Ｐゴシック" pitchFamily="50" charset="-128"/>
                <a:ea typeface="ＭＳ Ｐゴシック" pitchFamily="50" charset="-128"/>
              </a:rPr>
              <a:pPr algn="r"/>
              <a:t>‹#›</a:t>
            </a:fld>
            <a:endParaRPr lang="en-US" altLang="ja-JP" sz="1200">
              <a:solidFill>
                <a:srgbClr val="000000"/>
              </a:solidFill>
              <a:latin typeface="ＭＳ Ｐゴシック" pitchFamily="50" charset="-128"/>
              <a:ea typeface="ＭＳ Ｐゴシック" pitchFamily="50" charset="-128"/>
            </a:endParaRPr>
          </a:p>
        </p:txBody>
      </p:sp>
      <p:sp>
        <p:nvSpPr>
          <p:cNvPr id="1035" name="Text Box 11"/>
          <p:cNvSpPr txBox="1">
            <a:spLocks noChangeArrowheads="1"/>
          </p:cNvSpPr>
          <p:nvPr/>
        </p:nvSpPr>
        <p:spPr bwMode="auto">
          <a:xfrm>
            <a:off x="108000" y="6660000"/>
            <a:ext cx="276838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defRPr/>
            </a:pPr>
            <a:r>
              <a:rPr lang="en-US" altLang="ja-JP" sz="1000" dirty="0">
                <a:solidFill>
                  <a:srgbClr val="000000"/>
                </a:solidFill>
                <a:latin typeface="HGPｺﾞｼｯｸE"/>
                <a:ea typeface="HGPｺﾞｼｯｸE"/>
              </a:rPr>
              <a:t>Copyright</a:t>
            </a:r>
            <a:r>
              <a:rPr lang="ja-JP" altLang="en-US" sz="1000" dirty="0">
                <a:solidFill>
                  <a:srgbClr val="000000"/>
                </a:solidFill>
                <a:latin typeface="HGPｺﾞｼｯｸE"/>
                <a:ea typeface="HGPｺﾞｼｯｸE"/>
              </a:rPr>
              <a:t>　</a:t>
            </a:r>
            <a:r>
              <a:rPr lang="en-US" altLang="ja-JP" sz="1000" dirty="0">
                <a:solidFill>
                  <a:srgbClr val="000000"/>
                </a:solidFill>
                <a:latin typeface="HGPｺﾞｼｯｸE"/>
                <a:ea typeface="HGPｺﾞｼｯｸE"/>
              </a:rPr>
              <a:t>© 2013-2023 IPA, All Rights Reserved</a:t>
            </a:r>
          </a:p>
        </p:txBody>
      </p:sp>
      <p:sp>
        <p:nvSpPr>
          <p:cNvPr id="11" name="テキスト ボックス 10"/>
          <p:cNvSpPr txBox="1"/>
          <p:nvPr userDrawn="1"/>
        </p:nvSpPr>
        <p:spPr>
          <a:xfrm>
            <a:off x="3224808" y="6627169"/>
            <a:ext cx="18002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000" dirty="0">
              <a:solidFill>
                <a:srgbClr val="000000"/>
              </a:solidFill>
            </a:endParaRPr>
          </a:p>
        </p:txBody>
      </p:sp>
      <p:sp>
        <p:nvSpPr>
          <p:cNvPr id="16" name="テキスト ボックス 15"/>
          <p:cNvSpPr txBox="1"/>
          <p:nvPr userDrawn="1"/>
        </p:nvSpPr>
        <p:spPr>
          <a:xfrm>
            <a:off x="3168000" y="6626890"/>
            <a:ext cx="1980000" cy="246221"/>
          </a:xfrm>
          <a:prstGeom prst="rect">
            <a:avLst/>
          </a:prstGeom>
          <a:noFill/>
        </p:spPr>
        <p:txBody>
          <a:bodyPr wrap="square" rtlCol="0" anchor="ctr">
            <a:spAutoFit/>
          </a:bodyPr>
          <a:lstStyle/>
          <a:p>
            <a:pPr algn="ctr"/>
            <a:r>
              <a:rPr lang="en-US" altLang="ja-JP" sz="1000" dirty="0">
                <a:solidFill>
                  <a:srgbClr val="000000"/>
                </a:solidFill>
              </a:rPr>
              <a:t> 2023-08-22</a:t>
            </a:r>
            <a:endParaRPr lang="ja-JP" altLang="en-US" sz="1000" dirty="0">
              <a:solidFill>
                <a:srgbClr val="000000"/>
              </a:solidFill>
            </a:endParaRPr>
          </a:p>
        </p:txBody>
      </p:sp>
      <p:pic>
        <p:nvPicPr>
          <p:cNvPr id="2" name="Picture 7">
            <a:extLst>
              <a:ext uri="{FF2B5EF4-FFF2-40B4-BE49-F238E27FC236}">
                <a16:creationId xmlns:a16="http://schemas.microsoft.com/office/drawing/2014/main" id="{5865D26F-5F99-45F6-BA3C-DDBB55E4C5A5}"/>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696000" y="6664325"/>
            <a:ext cx="3238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9">
            <a:extLst>
              <a:ext uri="{FF2B5EF4-FFF2-40B4-BE49-F238E27FC236}">
                <a16:creationId xmlns:a16="http://schemas.microsoft.com/office/drawing/2014/main" id="{B4FFEB27-B7CE-0B48-4DA7-889A90734EE1}"/>
              </a:ext>
            </a:extLst>
          </p:cNvPr>
          <p:cNvSpPr txBox="1">
            <a:spLocks noChangeArrowheads="1"/>
          </p:cNvSpPr>
          <p:nvPr userDrawn="1"/>
        </p:nvSpPr>
        <p:spPr bwMode="auto">
          <a:xfrm>
            <a:off x="7020000" y="6588000"/>
            <a:ext cx="288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003399"/>
                </a:solidFill>
                <a:latin typeface="ＭＳ Ｐゴシック" pitchFamily="50" charset="-128"/>
                <a:ea typeface="ＭＳ Ｐゴシック" pitchFamily="50" charset="-128"/>
              </a:defRPr>
            </a:lvl1pPr>
            <a:lvl2pPr marL="742950" indent="-285750" eaLnBrk="0" hangingPunct="0">
              <a:defRPr kumimoji="1" sz="2400">
                <a:solidFill>
                  <a:srgbClr val="003399"/>
                </a:solidFill>
                <a:latin typeface="ＭＳ Ｐゴシック" pitchFamily="50" charset="-128"/>
                <a:ea typeface="ＭＳ Ｐゴシック" pitchFamily="50" charset="-128"/>
              </a:defRPr>
            </a:lvl2pPr>
            <a:lvl3pPr marL="1143000" indent="-228600" eaLnBrk="0" hangingPunct="0">
              <a:defRPr kumimoji="1" sz="2400">
                <a:solidFill>
                  <a:srgbClr val="003399"/>
                </a:solidFill>
                <a:latin typeface="ＭＳ Ｐゴシック" pitchFamily="50" charset="-128"/>
                <a:ea typeface="ＭＳ Ｐゴシック" pitchFamily="50" charset="-128"/>
              </a:defRPr>
            </a:lvl3pPr>
            <a:lvl4pPr marL="1600200" indent="-228600" eaLnBrk="0" hangingPunct="0">
              <a:defRPr kumimoji="1" sz="2400">
                <a:solidFill>
                  <a:srgbClr val="003399"/>
                </a:solidFill>
                <a:latin typeface="ＭＳ Ｐゴシック" pitchFamily="50" charset="-128"/>
                <a:ea typeface="ＭＳ Ｐゴシック" pitchFamily="50" charset="-128"/>
              </a:defRPr>
            </a:lvl4pPr>
            <a:lvl5pPr marL="2057400" indent="-228600" eaLnBrk="0" hangingPunct="0">
              <a:defRPr kumimoji="1" sz="2400">
                <a:solidFill>
                  <a:srgbClr val="00339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400">
                <a:solidFill>
                  <a:srgbClr val="003399"/>
                </a:solidFill>
                <a:latin typeface="ＭＳ Ｐゴシック" pitchFamily="50" charset="-128"/>
                <a:ea typeface="ＭＳ Ｐゴシック" pitchFamily="50" charset="-128"/>
              </a:defRPr>
            </a:lvl9pPr>
          </a:lstStyle>
          <a:p>
            <a:pPr eaLnBrk="1" hangingPunct="1">
              <a:defRPr/>
            </a:pPr>
            <a:r>
              <a:rPr lang="en-US" altLang="ja-JP" sz="1400" b="1" dirty="0">
                <a:solidFill>
                  <a:srgbClr val="000099"/>
                </a:solidFill>
                <a:latin typeface="Arial" charset="0"/>
              </a:rPr>
              <a:t>Digital Infrastructure Center</a:t>
            </a:r>
          </a:p>
        </p:txBody>
      </p:sp>
    </p:spTree>
    <p:extLst>
      <p:ext uri="{BB962C8B-B14F-4D97-AF65-F5344CB8AC3E}">
        <p14:creationId xmlns:p14="http://schemas.microsoft.com/office/powerpoint/2010/main" val="20404012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3" r:id="rId3"/>
    <p:sldLayoutId id="2147483716" r:id="rId4"/>
    <p:sldLayoutId id="2147483718" r:id="rId5"/>
    <p:sldLayoutId id="2147483719" r:id="rId6"/>
    <p:sldLayoutId id="2147483720" r:id="rId7"/>
    <p:sldLayoutId id="2147483727" r:id="rId8"/>
    <p:sldLayoutId id="2147483744" r:id="rId9"/>
  </p:sldLayoutIdLst>
  <p:transition spd="med"/>
  <p:hf hdr="0" dt="0"/>
  <p:txStyles>
    <p:titleStyle>
      <a:lvl1pPr algn="l" rtl="0" eaLnBrk="0" fontAlgn="base" hangingPunct="0">
        <a:spcBef>
          <a:spcPct val="0"/>
        </a:spcBef>
        <a:spcAft>
          <a:spcPct val="0"/>
        </a:spcAft>
        <a:defRPr kumimoji="1" sz="2800">
          <a:solidFill>
            <a:schemeClr val="tx2"/>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2pPr>
      <a:lvl3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3pPr>
      <a:lvl4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4pPr>
      <a:lvl5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5pPr>
      <a:lvl6pPr marL="457200" algn="l" rtl="0" fontAlgn="base">
        <a:spcBef>
          <a:spcPct val="0"/>
        </a:spcBef>
        <a:spcAft>
          <a:spcPct val="0"/>
        </a:spcAft>
        <a:defRPr kumimoji="1" sz="2800">
          <a:solidFill>
            <a:schemeClr val="tx2"/>
          </a:solidFill>
          <a:latin typeface="HGPｺﾞｼｯｸE" pitchFamily="50" charset="-128"/>
          <a:ea typeface="HGPｺﾞｼｯｸE" pitchFamily="50" charset="-128"/>
        </a:defRPr>
      </a:lvl6pPr>
      <a:lvl7pPr marL="914400" algn="l" rtl="0" fontAlgn="base">
        <a:spcBef>
          <a:spcPct val="0"/>
        </a:spcBef>
        <a:spcAft>
          <a:spcPct val="0"/>
        </a:spcAft>
        <a:defRPr kumimoji="1" sz="2800">
          <a:solidFill>
            <a:schemeClr val="tx2"/>
          </a:solidFill>
          <a:latin typeface="HGPｺﾞｼｯｸE" pitchFamily="50" charset="-128"/>
          <a:ea typeface="HGPｺﾞｼｯｸE" pitchFamily="50" charset="-128"/>
        </a:defRPr>
      </a:lvl7pPr>
      <a:lvl8pPr marL="1371600" algn="l" rtl="0" fontAlgn="base">
        <a:spcBef>
          <a:spcPct val="0"/>
        </a:spcBef>
        <a:spcAft>
          <a:spcPct val="0"/>
        </a:spcAft>
        <a:defRPr kumimoji="1" sz="2800">
          <a:solidFill>
            <a:schemeClr val="tx2"/>
          </a:solidFill>
          <a:latin typeface="HGPｺﾞｼｯｸE" pitchFamily="50" charset="-128"/>
          <a:ea typeface="HGPｺﾞｼｯｸE" pitchFamily="50" charset="-128"/>
        </a:defRPr>
      </a:lvl8pPr>
      <a:lvl9pPr marL="1828800" algn="l" rtl="0" fontAlgn="base">
        <a:spcBef>
          <a:spcPct val="0"/>
        </a:spcBef>
        <a:spcAft>
          <a:spcPct val="0"/>
        </a:spcAft>
        <a:defRPr kumimoji="1" sz="2800">
          <a:solidFill>
            <a:schemeClr val="tx2"/>
          </a:solidFill>
          <a:latin typeface="HGPｺﾞｼｯｸE" pitchFamily="50" charset="-128"/>
          <a:ea typeface="HGPｺﾞｼｯｸE" pitchFamily="50" charset="-128"/>
        </a:defRPr>
      </a:lvl9pPr>
    </p:titleStyle>
    <p:body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AF7B886-66FA-4603-40F8-171BF0AB19E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0"/>
            <a:ext cx="9906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520986" y="217504"/>
            <a:ext cx="6551895"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520986" y="1316485"/>
            <a:ext cx="8025190"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1" name="Rectangle 5"/>
          <p:cNvSpPr>
            <a:spLocks noGrp="1" noChangeArrowheads="1"/>
          </p:cNvSpPr>
          <p:nvPr>
            <p:ph type="dt" sz="half" idx="2"/>
          </p:nvPr>
        </p:nvSpPr>
        <p:spPr bwMode="auto">
          <a:xfrm>
            <a:off x="213974" y="6465080"/>
            <a:ext cx="23114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24235C"/>
                </a:solidFill>
                <a:latin typeface="Meiryo UI" panose="020B0604030504040204" pitchFamily="34" charset="-128"/>
                <a:ea typeface="Meiryo UI" panose="020B0604030504040204" pitchFamily="34" charset="-128"/>
              </a:defRPr>
            </a:lvl1pPr>
          </a:lstStyle>
          <a:p>
            <a:fld id="{E6769CAD-3DEF-194C-95A9-C4E7EF363A4A}" type="datetime1">
              <a:rPr lang="ja-JP" altLang="en-US" smtClean="0"/>
              <a:pPr/>
              <a:t>2023/8/28</a:t>
            </a:fld>
            <a:endParaRPr lang="ja-JP" altLang="en-US"/>
          </a:p>
        </p:txBody>
      </p:sp>
      <p:sp>
        <p:nvSpPr>
          <p:cNvPr id="4102" name="Rectangle 6"/>
          <p:cNvSpPr>
            <a:spLocks noGrp="1" noChangeArrowheads="1"/>
          </p:cNvSpPr>
          <p:nvPr>
            <p:ph type="ftr" sz="quarter" idx="3"/>
          </p:nvPr>
        </p:nvSpPr>
        <p:spPr bwMode="auto">
          <a:xfrm>
            <a:off x="3384550" y="6458934"/>
            <a:ext cx="31369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24235C"/>
                </a:solidFill>
                <a:latin typeface="Meiryo UI" panose="020B0604030504040204" pitchFamily="34" charset="-128"/>
                <a:ea typeface="Meiryo UI" panose="020B0604030504040204" pitchFamily="34" charset="-128"/>
              </a:defRPr>
            </a:lvl1pPr>
          </a:lstStyle>
          <a:p>
            <a:endParaRPr lang="ja-JP" altLang="en-US"/>
          </a:p>
        </p:txBody>
      </p:sp>
      <p:sp>
        <p:nvSpPr>
          <p:cNvPr id="4103" name="Rectangle 7"/>
          <p:cNvSpPr>
            <a:spLocks noGrp="1" noChangeArrowheads="1"/>
          </p:cNvSpPr>
          <p:nvPr>
            <p:ph type="sldNum" sz="quarter" idx="4"/>
          </p:nvPr>
        </p:nvSpPr>
        <p:spPr bwMode="auto">
          <a:xfrm>
            <a:off x="7454571" y="6454033"/>
            <a:ext cx="23114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0133727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hdr="0"/>
  <p:txStyles>
    <p:title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p:titleStyle>
    <p:body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p:bodyStyle>
    <p:otherStyle>
      <a:defPPr>
        <a:defRPr lang="ja-JP"/>
      </a:defPPr>
      <a:lvl1pPr marL="0" algn="l" defTabSz="685796" rtl="0" eaLnBrk="1" latinLnBrk="0" hangingPunct="1">
        <a:defRPr kumimoji="1" sz="1350" kern="1200">
          <a:solidFill>
            <a:schemeClr val="tx1"/>
          </a:solidFill>
          <a:latin typeface="+mn-lt"/>
          <a:ea typeface="+mn-ea"/>
          <a:cs typeface="+mn-cs"/>
        </a:defRPr>
      </a:lvl1pPr>
      <a:lvl2pPr marL="342899"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2" algn="l" defTabSz="685796" rtl="0" eaLnBrk="1" latinLnBrk="0" hangingPunct="1">
        <a:defRPr kumimoji="1" sz="1350" kern="1200">
          <a:solidFill>
            <a:schemeClr val="tx1"/>
          </a:solidFill>
          <a:latin typeface="+mn-lt"/>
          <a:ea typeface="+mn-ea"/>
          <a:cs typeface="+mn-cs"/>
        </a:defRPr>
      </a:lvl5pPr>
      <a:lvl6pPr marL="1714490" algn="l" defTabSz="685796" rtl="0" eaLnBrk="1" latinLnBrk="0" hangingPunct="1">
        <a:defRPr kumimoji="1" sz="1350" kern="1200">
          <a:solidFill>
            <a:schemeClr val="tx1"/>
          </a:solidFill>
          <a:latin typeface="+mn-lt"/>
          <a:ea typeface="+mn-ea"/>
          <a:cs typeface="+mn-cs"/>
        </a:defRPr>
      </a:lvl6pPr>
      <a:lvl7pPr marL="2057389" algn="l" defTabSz="685796" rtl="0" eaLnBrk="1" latinLnBrk="0" hangingPunct="1">
        <a:defRPr kumimoji="1" sz="1350" kern="1200">
          <a:solidFill>
            <a:schemeClr val="tx1"/>
          </a:solidFill>
          <a:latin typeface="+mn-lt"/>
          <a:ea typeface="+mn-ea"/>
          <a:cs typeface="+mn-cs"/>
        </a:defRPr>
      </a:lvl7pPr>
      <a:lvl8pPr marL="2400286" algn="l" defTabSz="685796" rtl="0" eaLnBrk="1" latinLnBrk="0" hangingPunct="1">
        <a:defRPr kumimoji="1" sz="1350" kern="1200">
          <a:solidFill>
            <a:schemeClr val="tx1"/>
          </a:solidFill>
          <a:latin typeface="+mn-lt"/>
          <a:ea typeface="+mn-ea"/>
          <a:cs typeface="+mn-cs"/>
        </a:defRPr>
      </a:lvl8pPr>
      <a:lvl9pPr marL="2743184" algn="l" defTabSz="685796"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fujitsu.com/jp/group/fjj/about/resources/news/topics/2023/0330.html"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fujitsu.com/jp/group/fjj/about/resources/news/topics/2023/0330.html"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anahd.co.jp/group/pr/202304/notification-2.html" TargetMode="External"/><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hyperlink" Target="https://mobilitech.jp/?p=5119"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miuri.co.jp/national/20230727-OYT1T50215" TargetMode="External"/><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hyperlink" Target="https://meikoukyo.com/archives/333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jreast.co.jp/info/2023/20230626_ho04.pdf" TargetMode="External"/><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hyperlink" Target="https://xtech.nikkei.com/atcl/nxt/column/18/00138/062901321/" TargetMode="Externa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hyperlink" Target="https://www.soumu.go.jp/main_content/000839847.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fsa.go.jp/news/r4/sonota/20230630-2/20230630-2.html" TargetMode="External"/><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g&amp;ehk=47GRhkgxtwPG0p3Jor1wPQ&amp;r=0&amp;pid=OfficeInsert"/><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ipa.go.jp/archive/digital/iot-en-ci/system/system.html"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www.ipa.go.jp/publish/tn20190228.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s://www.ipa.go.jp/archive/digital/iot-en-ci/system/system.html" TargetMode="External"/><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hyperlink" Target="https://www.ipa.go.jp/publish/tn20190228.html" TargetMode="External"/><Relationship Id="rId5" Type="http://schemas.openxmlformats.org/officeDocument/2006/relationships/hyperlink" Target="https://www.ipa.go.jp/archive/files/000051619.pdf" TargetMode="External"/><Relationship Id="rId4" Type="http://schemas.openxmlformats.org/officeDocument/2006/relationships/slide" Target="slide9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slide" Target="slide92.xml"/><Relationship Id="rId5" Type="http://schemas.openxmlformats.org/officeDocument/2006/relationships/slide" Target="slide91.xml"/><Relationship Id="rId4" Type="http://schemas.openxmlformats.org/officeDocument/2006/relationships/slide" Target="slide90.xml"/></Relationships>
</file>

<file path=ppt/slides/_rels/slide89.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5.png"/><Relationship Id="rId5" Type="http://schemas.microsoft.com/office/2007/relationships/hdphoto" Target="../media/hdphoto3.wdp"/><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slide" Target="slide92.xml"/><Relationship Id="rId4" Type="http://schemas.openxmlformats.org/officeDocument/2006/relationships/slide" Target="slide88.xml"/></Relationships>
</file>

<file path=ppt/slides/_rels/slide91.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67.png"/><Relationship Id="rId1" Type="http://schemas.openxmlformats.org/officeDocument/2006/relationships/slideLayout" Target="../slideLayouts/slideLayout6.xml"/><Relationship Id="rId5" Type="http://schemas.openxmlformats.org/officeDocument/2006/relationships/slide" Target="slide92.xml"/><Relationship Id="rId4" Type="http://schemas.openxmlformats.org/officeDocument/2006/relationships/slide" Target="slide88.xml"/></Relationships>
</file>

<file path=ppt/slides/_rels/slide9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slide" Target="slide91.xml"/><Relationship Id="rId5" Type="http://schemas.openxmlformats.org/officeDocument/2006/relationships/slide" Target="slide88.xml"/><Relationship Id="rId4" Type="http://schemas.openxmlformats.org/officeDocument/2006/relationships/slide" Target="slide90.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1.emf"/></Relationships>
</file>

<file path=ppt/slides/_rels/slide9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2.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slide" Target="slide59.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slide" Target="slide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080000"/>
            <a:ext cx="9900000" cy="2088000"/>
          </a:xfrm>
        </p:spPr>
        <p:txBody>
          <a:bodyPr/>
          <a:lstStyle/>
          <a:p>
            <a:r>
              <a:rPr lang="ja-JP" altLang="en-US" sz="4000" b="1" dirty="0"/>
              <a:t>システム</a:t>
            </a:r>
            <a:r>
              <a:rPr lang="ja-JP" altLang="en-US" sz="4000" b="1" dirty="0">
                <a:solidFill>
                  <a:srgbClr val="FF0000"/>
                </a:solidFill>
              </a:rPr>
              <a:t>障害</a:t>
            </a:r>
            <a:r>
              <a:rPr lang="ja-JP" altLang="en-US" sz="4000" b="1" dirty="0"/>
              <a:t>事例の分析と考察</a:t>
            </a:r>
            <a:br>
              <a:rPr lang="ja-JP" altLang="en-US" sz="4000" b="1" dirty="0"/>
            </a:br>
            <a:br>
              <a:rPr lang="en-US" altLang="ja-JP" sz="2400" b="1" dirty="0"/>
            </a:br>
            <a:r>
              <a:rPr lang="ja-JP" altLang="en-US" sz="2400" b="1" dirty="0"/>
              <a:t>～ </a:t>
            </a:r>
            <a:r>
              <a:rPr lang="en-US" altLang="ja-JP" sz="2400" b="1" dirty="0"/>
              <a:t>IPA</a:t>
            </a:r>
            <a:r>
              <a:rPr lang="ja-JP" altLang="en-US" sz="2400" b="1" dirty="0"/>
              <a:t>「情報処理システム高信頼化</a:t>
            </a:r>
            <a:r>
              <a:rPr lang="ja-JP" altLang="en-US" sz="2400" b="1" dirty="0">
                <a:solidFill>
                  <a:srgbClr val="3333FF"/>
                </a:solidFill>
              </a:rPr>
              <a:t>教訓集</a:t>
            </a:r>
            <a:r>
              <a:rPr lang="ja-JP" altLang="en-US" sz="2400" b="1" dirty="0"/>
              <a:t>（</a:t>
            </a:r>
            <a:r>
              <a:rPr lang="en-US" altLang="ja-JP" sz="2400" b="1" dirty="0"/>
              <a:t>IT</a:t>
            </a:r>
            <a:r>
              <a:rPr lang="ja-JP" altLang="en-US" sz="2400" b="1" dirty="0"/>
              <a:t>サービス編）」</a:t>
            </a:r>
            <a:br>
              <a:rPr lang="en-US" altLang="ja-JP" sz="2400" b="1" dirty="0"/>
            </a:br>
            <a:r>
              <a:rPr lang="ja-JP" altLang="en-US" sz="2400" b="1" dirty="0"/>
              <a:t>の取組みから ～</a:t>
            </a:r>
            <a:endParaRPr kumimoji="1" lang="ja-JP" altLang="en-US" sz="2400" dirty="0">
              <a:solidFill>
                <a:schemeClr val="bg2">
                  <a:lumMod val="50000"/>
                </a:schemeClr>
              </a:solidFill>
              <a:latin typeface="HGP創英角ﾎﾟｯﾌﾟ体" pitchFamily="50" charset="-128"/>
              <a:ea typeface="HGP創英角ﾎﾟｯﾌﾟ体" pitchFamily="50" charset="-128"/>
            </a:endParaRPr>
          </a:p>
        </p:txBody>
      </p:sp>
      <p:sp>
        <p:nvSpPr>
          <p:cNvPr id="4" name="サブタイトル 3"/>
          <p:cNvSpPr>
            <a:spLocks noGrp="1"/>
          </p:cNvSpPr>
          <p:nvPr>
            <p:ph type="subTitle" idx="1"/>
          </p:nvPr>
        </p:nvSpPr>
        <p:spPr>
          <a:xfrm>
            <a:off x="0" y="3600000"/>
            <a:ext cx="9906000" cy="1224170"/>
          </a:xfrm>
        </p:spPr>
        <p:txBody>
          <a:bodyPr/>
          <a:lstStyle/>
          <a:p>
            <a:r>
              <a:rPr lang="ja-JP" altLang="en-US" sz="2000" dirty="0">
                <a:solidFill>
                  <a:schemeClr val="bg2"/>
                </a:solidFill>
                <a:latin typeface="HG創英角ｺﾞｼｯｸUB" pitchFamily="49" charset="-128"/>
                <a:ea typeface="HG創英角ｺﾞｼｯｸUB" pitchFamily="49" charset="-128"/>
                <a:cs typeface="メイリオ" pitchFamily="50" charset="-128"/>
              </a:rPr>
              <a:t>一般社団法人システムイノベーションセンター（ＳＩＣ）主催</a:t>
            </a:r>
          </a:p>
          <a:p>
            <a:r>
              <a:rPr lang="en-US" altLang="ja-JP" dirty="0">
                <a:solidFill>
                  <a:schemeClr val="bg2"/>
                </a:solidFill>
                <a:latin typeface="HG創英角ｺﾞｼｯｸUB" pitchFamily="49" charset="-128"/>
                <a:ea typeface="HG創英角ｺﾞｼｯｸUB" pitchFamily="49" charset="-128"/>
                <a:cs typeface="メイリオ" pitchFamily="50" charset="-128"/>
              </a:rPr>
              <a:t>2023</a:t>
            </a:r>
            <a:r>
              <a:rPr lang="ja-JP" altLang="en-US" dirty="0">
                <a:solidFill>
                  <a:schemeClr val="bg2"/>
                </a:solidFill>
                <a:latin typeface="HG創英角ｺﾞｼｯｸUB" pitchFamily="49" charset="-128"/>
                <a:ea typeface="HG創英角ｺﾞｼｯｸUB" pitchFamily="49" charset="-128"/>
                <a:cs typeface="メイリオ" pitchFamily="50" charset="-128"/>
              </a:rPr>
              <a:t>年</a:t>
            </a:r>
            <a:r>
              <a:rPr lang="en-US" altLang="ja-JP" dirty="0">
                <a:solidFill>
                  <a:schemeClr val="bg2"/>
                </a:solidFill>
                <a:latin typeface="HG創英角ｺﾞｼｯｸUB" pitchFamily="49" charset="-128"/>
                <a:ea typeface="HG創英角ｺﾞｼｯｸUB" pitchFamily="49" charset="-128"/>
                <a:cs typeface="メイリオ" pitchFamily="50" charset="-128"/>
              </a:rPr>
              <a:t>8</a:t>
            </a:r>
            <a:r>
              <a:rPr lang="ja-JP" altLang="en-US" dirty="0">
                <a:solidFill>
                  <a:schemeClr val="bg2"/>
                </a:solidFill>
                <a:latin typeface="HG創英角ｺﾞｼｯｸUB" pitchFamily="49" charset="-128"/>
                <a:ea typeface="HG創英角ｺﾞｼｯｸUB" pitchFamily="49" charset="-128"/>
                <a:cs typeface="メイリオ" pitchFamily="50" charset="-128"/>
              </a:rPr>
              <a:t>月</a:t>
            </a:r>
            <a:r>
              <a:rPr lang="en-US" altLang="ja-JP" dirty="0">
                <a:solidFill>
                  <a:schemeClr val="bg2"/>
                </a:solidFill>
                <a:latin typeface="HG創英角ｺﾞｼｯｸUB" pitchFamily="49" charset="-128"/>
                <a:ea typeface="HG創英角ｺﾞｼｯｸUB" pitchFamily="49" charset="-128"/>
                <a:cs typeface="メイリオ" pitchFamily="50" charset="-128"/>
              </a:rPr>
              <a:t>22</a:t>
            </a:r>
            <a:r>
              <a:rPr lang="ja-JP" altLang="en-US" dirty="0">
                <a:solidFill>
                  <a:schemeClr val="bg2"/>
                </a:solidFill>
                <a:latin typeface="HG創英角ｺﾞｼｯｸUB" pitchFamily="49" charset="-128"/>
                <a:ea typeface="HG創英角ｺﾞｼｯｸUB" pitchFamily="49" charset="-128"/>
                <a:cs typeface="メイリオ" pitchFamily="50" charset="-128"/>
              </a:rPr>
              <a:t>日（オンライン）</a:t>
            </a:r>
            <a:endParaRPr lang="en-US" altLang="ja-JP" dirty="0">
              <a:solidFill>
                <a:schemeClr val="bg2"/>
              </a:solidFill>
              <a:latin typeface="HG創英角ｺﾞｼｯｸUB" pitchFamily="49" charset="-128"/>
              <a:ea typeface="HG創英角ｺﾞｼｯｸUB" pitchFamily="49" charset="-128"/>
              <a:cs typeface="メイリオ" pitchFamily="50" charset="-128"/>
            </a:endParaRPr>
          </a:p>
        </p:txBody>
      </p:sp>
      <p:sp>
        <p:nvSpPr>
          <p:cNvPr id="9" name="サブタイトル 4"/>
          <p:cNvSpPr txBox="1">
            <a:spLocks/>
          </p:cNvSpPr>
          <p:nvPr/>
        </p:nvSpPr>
        <p:spPr bwMode="auto">
          <a:xfrm>
            <a:off x="0" y="5040000"/>
            <a:ext cx="9906000" cy="147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Font typeface="Wingdings" pitchFamily="2" charset="2"/>
              <a:buNone/>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a:defRPr/>
            </a:pPr>
            <a:r>
              <a:rPr lang="ja-JP" altLang="en-US" sz="2000" kern="0" dirty="0">
                <a:solidFill>
                  <a:schemeClr val="bg2">
                    <a:lumMod val="50000"/>
                  </a:schemeClr>
                </a:solidFill>
                <a:latin typeface="HG創英角ｺﾞｼｯｸUB" pitchFamily="49" charset="-128"/>
                <a:ea typeface="HG創英角ｺﾞｼｯｸUB" pitchFamily="49" charset="-128"/>
                <a:cs typeface="メイリオ" pitchFamily="50" charset="-128"/>
              </a:rPr>
              <a:t>独立行政法人情報処理推進機構（ＩＰＡ）</a:t>
            </a:r>
            <a:endParaRPr lang="en-US" altLang="ja-JP" sz="2000" kern="0" dirty="0">
              <a:solidFill>
                <a:schemeClr val="bg2">
                  <a:lumMod val="50000"/>
                </a:schemeClr>
              </a:solidFill>
              <a:latin typeface="HG創英角ｺﾞｼｯｸUB" pitchFamily="49" charset="-128"/>
              <a:ea typeface="HG創英角ｺﾞｼｯｸUB" pitchFamily="49" charset="-128"/>
              <a:cs typeface="メイリオ" pitchFamily="50" charset="-128"/>
            </a:endParaRPr>
          </a:p>
          <a:p>
            <a:pPr lvl="0">
              <a:buClr>
                <a:srgbClr val="339966"/>
              </a:buClr>
            </a:pPr>
            <a:r>
              <a:rPr lang="ja-JP" altLang="en-US" sz="2000" kern="0" dirty="0">
                <a:solidFill>
                  <a:schemeClr val="bg2">
                    <a:lumMod val="50000"/>
                  </a:schemeClr>
                </a:solidFill>
                <a:latin typeface="HG創英角ｺﾞｼｯｸUB" pitchFamily="49" charset="-128"/>
                <a:ea typeface="HG創英角ｺﾞｼｯｸUB" pitchFamily="49" charset="-128"/>
              </a:rPr>
              <a:t>デジタル基盤センター（ＤＩＳＣ）</a:t>
            </a:r>
            <a:endParaRPr lang="en-US" altLang="ja-JP" sz="2000" kern="0" dirty="0">
              <a:solidFill>
                <a:schemeClr val="bg2">
                  <a:lumMod val="50000"/>
                </a:schemeClr>
              </a:solidFill>
              <a:latin typeface="HG創英角ｺﾞｼｯｸUB" pitchFamily="49" charset="-128"/>
              <a:ea typeface="HG創英角ｺﾞｼｯｸUB" pitchFamily="49" charset="-128"/>
            </a:endParaRPr>
          </a:p>
          <a:p>
            <a:pPr lvl="0">
              <a:buClr>
                <a:srgbClr val="339966"/>
              </a:buClr>
            </a:pPr>
            <a:r>
              <a:rPr lang="ja-JP" altLang="en-US" sz="2000" kern="0" dirty="0">
                <a:solidFill>
                  <a:schemeClr val="bg2">
                    <a:lumMod val="50000"/>
                  </a:schemeClr>
                </a:solidFill>
                <a:latin typeface="HG創英角ｺﾞｼｯｸUB" pitchFamily="49" charset="-128"/>
                <a:ea typeface="HG創英角ｺﾞｼｯｸUB" pitchFamily="49" charset="-128"/>
              </a:rPr>
              <a:t>専門委員　　山 下　博 之</a:t>
            </a:r>
            <a:endParaRPr lang="en-US" altLang="ja-JP" sz="2000" kern="0" dirty="0">
              <a:solidFill>
                <a:schemeClr val="bg2">
                  <a:lumMod val="50000"/>
                </a:schemeClr>
              </a:solidFill>
              <a:latin typeface="HG創英角ｺﾞｼｯｸUB" pitchFamily="49" charset="-128"/>
              <a:ea typeface="HG創英角ｺﾞｼｯｸUB" pitchFamily="49" charset="-128"/>
            </a:endParaRPr>
          </a:p>
        </p:txBody>
      </p:sp>
      <p:sp>
        <p:nvSpPr>
          <p:cNvPr id="7" name="テキスト ボックス 6">
            <a:extLst>
              <a:ext uri="{FF2B5EF4-FFF2-40B4-BE49-F238E27FC236}">
                <a16:creationId xmlns:a16="http://schemas.microsoft.com/office/drawing/2014/main" id="{AB7FEEA6-E85F-9BCC-17FF-08A36E5B9AFC}"/>
              </a:ext>
            </a:extLst>
          </p:cNvPr>
          <p:cNvSpPr txBox="1"/>
          <p:nvPr/>
        </p:nvSpPr>
        <p:spPr>
          <a:xfrm>
            <a:off x="6480000" y="180000"/>
            <a:ext cx="3420000" cy="369332"/>
          </a:xfrm>
          <a:prstGeom prst="rect">
            <a:avLst/>
          </a:prstGeom>
          <a:noFill/>
        </p:spPr>
        <p:txBody>
          <a:bodyPr wrap="square">
            <a:spAutoFit/>
          </a:bodyPr>
          <a:lstStyle/>
          <a:p>
            <a:r>
              <a:rPr lang="ja-JP" altLang="en-US" dirty="0"/>
              <a:t>第</a:t>
            </a:r>
            <a:r>
              <a:rPr lang="en-US" altLang="ja-JP" dirty="0"/>
              <a:t>16</a:t>
            </a:r>
            <a:r>
              <a:rPr lang="ja-JP" altLang="en-US" dirty="0"/>
              <a:t>回 </a:t>
            </a:r>
            <a:r>
              <a:rPr lang="en-US" altLang="ja-JP" dirty="0"/>
              <a:t>SIC</a:t>
            </a:r>
            <a:r>
              <a:rPr lang="ja-JP" altLang="en-US" dirty="0"/>
              <a:t>戦略フォーラム 講演</a:t>
            </a:r>
          </a:p>
        </p:txBody>
      </p:sp>
    </p:spTree>
    <p:extLst>
      <p:ext uri="{BB962C8B-B14F-4D97-AF65-F5344CB8AC3E}">
        <p14:creationId xmlns:p14="http://schemas.microsoft.com/office/powerpoint/2010/main" val="36934469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1"/>
          <p:cNvGrpSpPr/>
          <p:nvPr/>
        </p:nvGrpSpPr>
        <p:grpSpPr>
          <a:xfrm>
            <a:off x="416496" y="908720"/>
            <a:ext cx="9289032" cy="5296888"/>
            <a:chOff x="1816151" y="1165394"/>
            <a:chExt cx="6273697" cy="4896544"/>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6151" y="1165394"/>
              <a:ext cx="6273697" cy="4896544"/>
            </a:xfrm>
            <a:prstGeom prst="rect">
              <a:avLst/>
            </a:prstGeom>
          </p:spPr>
        </p:pic>
        <p:sp>
          <p:nvSpPr>
            <p:cNvPr id="6" name="正方形/長方形 5"/>
            <p:cNvSpPr/>
            <p:nvPr/>
          </p:nvSpPr>
          <p:spPr>
            <a:xfrm>
              <a:off x="2808622" y="5544000"/>
              <a:ext cx="904228" cy="341418"/>
            </a:xfrm>
            <a:prstGeom prst="rect">
              <a:avLst/>
            </a:prstGeom>
          </p:spPr>
          <p:txBody>
            <a:bodyPr wrap="none">
              <a:spAutoFit/>
            </a:bodyPr>
            <a:lstStyle/>
            <a:p>
              <a:r>
                <a:rPr lang="ja-JP" altLang="en-US" dirty="0">
                  <a:solidFill>
                    <a:srgbClr val="0000FF"/>
                  </a:solidFill>
                </a:rPr>
                <a:t>初期故障期</a:t>
              </a:r>
            </a:p>
          </p:txBody>
        </p:sp>
        <p:sp>
          <p:nvSpPr>
            <p:cNvPr id="7" name="正方形/長方形 6"/>
            <p:cNvSpPr/>
            <p:nvPr/>
          </p:nvSpPr>
          <p:spPr>
            <a:xfrm>
              <a:off x="4283745" y="5544000"/>
              <a:ext cx="1527833" cy="341418"/>
            </a:xfrm>
            <a:prstGeom prst="rect">
              <a:avLst/>
            </a:prstGeom>
          </p:spPr>
          <p:txBody>
            <a:bodyPr wrap="none">
              <a:spAutoFit/>
            </a:bodyPr>
            <a:lstStyle/>
            <a:p>
              <a:pPr algn="ctr"/>
              <a:r>
                <a:rPr lang="ja-JP" altLang="en-US" dirty="0">
                  <a:solidFill>
                    <a:srgbClr val="0000FF"/>
                  </a:solidFill>
                </a:rPr>
                <a:t>偶発故障期（安定期）</a:t>
              </a:r>
            </a:p>
          </p:txBody>
        </p:sp>
        <p:sp>
          <p:nvSpPr>
            <p:cNvPr id="8" name="正方形/長方形 7"/>
            <p:cNvSpPr/>
            <p:nvPr/>
          </p:nvSpPr>
          <p:spPr>
            <a:xfrm>
              <a:off x="6407487" y="5544000"/>
              <a:ext cx="904228" cy="341418"/>
            </a:xfrm>
            <a:prstGeom prst="rect">
              <a:avLst/>
            </a:prstGeom>
          </p:spPr>
          <p:txBody>
            <a:bodyPr wrap="none">
              <a:spAutoFit/>
            </a:bodyPr>
            <a:lstStyle/>
            <a:p>
              <a:r>
                <a:rPr lang="ja-JP" altLang="en-US" dirty="0">
                  <a:solidFill>
                    <a:srgbClr val="0000FF"/>
                  </a:solidFill>
                </a:rPr>
                <a:t>摩耗故障期</a:t>
              </a:r>
            </a:p>
          </p:txBody>
        </p:sp>
        <p:sp>
          <p:nvSpPr>
            <p:cNvPr id="9" name="テキスト ボックス 8"/>
            <p:cNvSpPr txBox="1"/>
            <p:nvPr/>
          </p:nvSpPr>
          <p:spPr>
            <a:xfrm>
              <a:off x="2084293" y="2276872"/>
              <a:ext cx="492443" cy="861774"/>
            </a:xfrm>
            <a:prstGeom prst="rect">
              <a:avLst/>
            </a:prstGeom>
            <a:noFill/>
          </p:spPr>
          <p:txBody>
            <a:bodyPr vert="eaVert" wrap="none" rtlCol="0">
              <a:spAutoFit/>
            </a:bodyPr>
            <a:lstStyle/>
            <a:p>
              <a:pPr algn="ctr"/>
              <a:r>
                <a:rPr kumimoji="1" lang="ja-JP" altLang="en-US" sz="2000" dirty="0">
                  <a:solidFill>
                    <a:srgbClr val="FF0000"/>
                  </a:solidFill>
                </a:rPr>
                <a:t>故障率</a:t>
              </a:r>
            </a:p>
          </p:txBody>
        </p:sp>
      </p:grpSp>
      <p:sp>
        <p:nvSpPr>
          <p:cNvPr id="3" name="下矢印吹き出し 2"/>
          <p:cNvSpPr/>
          <p:nvPr/>
        </p:nvSpPr>
        <p:spPr bwMode="auto">
          <a:xfrm>
            <a:off x="4121172" y="980728"/>
            <a:ext cx="2160000" cy="2340000"/>
          </a:xfrm>
          <a:prstGeom prst="downArrowCallout">
            <a:avLst>
              <a:gd name="adj1" fmla="val 21335"/>
              <a:gd name="adj2" fmla="val 20296"/>
              <a:gd name="adj3" fmla="val 15677"/>
              <a:gd name="adj4" fmla="val 70326"/>
            </a:avLst>
          </a:prstGeom>
          <a:solidFill>
            <a:srgbClr val="FFFF99">
              <a:alpha val="9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sng"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＜環境変化＞</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新サービス追加</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法制度改正</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利用増大</a:t>
            </a:r>
            <a:r>
              <a:rPr kumimoji="1" lang="en-US" altLang="ja-JP" sz="2000" b="0"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a:t>
            </a:r>
            <a:r>
              <a:rPr lang="ja-JP" altLang="en-US" sz="2000"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量</a:t>
            </a:r>
            <a:r>
              <a:rPr kumimoji="1" lang="en-US" altLang="ja-JP" sz="2000" b="0"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a:t>
            </a:r>
            <a:endParaRPr kumimoji="1" lang="ja-JP" altLang="en-US" sz="2000" b="0"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利用形態変化</a:t>
            </a:r>
            <a:r>
              <a:rPr lang="en-US" altLang="ja-JP" sz="2000"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a:t>
            </a:r>
            <a:r>
              <a:rPr lang="ja-JP" altLang="en-US" sz="2000"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質</a:t>
            </a:r>
            <a:r>
              <a:rPr lang="en-US" altLang="ja-JP" sz="2000"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a:t>
            </a:r>
            <a:endParaRPr kumimoji="1" lang="ja-JP" altLang="en-US" sz="2000" b="0"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10" name="上矢印吹き出し 9"/>
          <p:cNvSpPr/>
          <p:nvPr/>
        </p:nvSpPr>
        <p:spPr bwMode="auto">
          <a:xfrm rot="1500000">
            <a:off x="2376000" y="3492000"/>
            <a:ext cx="2880000" cy="1728000"/>
          </a:xfrm>
          <a:prstGeom prst="upArrowCallout">
            <a:avLst>
              <a:gd name="adj1" fmla="val 25000"/>
              <a:gd name="adj2" fmla="val 25000"/>
              <a:gd name="adj3" fmla="val 25000"/>
              <a:gd name="adj4" fmla="val 59859"/>
            </a:avLst>
          </a:prstGeom>
          <a:solidFill>
            <a:srgbClr val="FFFF99">
              <a:alpha val="8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誤操作（←過信・油断等）</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技術・ノウハウの継承無し</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＜人間系＞</a:t>
            </a:r>
            <a:endParaRPr kumimoji="1" lang="ja-JP" altLang="en-US" sz="2000" b="0" i="0" u="sng"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13" name="上矢印吹き出し 12"/>
          <p:cNvSpPr/>
          <p:nvPr/>
        </p:nvSpPr>
        <p:spPr bwMode="auto">
          <a:xfrm rot="20100000">
            <a:off x="5220000" y="3492000"/>
            <a:ext cx="2880000" cy="1728000"/>
          </a:xfrm>
          <a:prstGeom prst="upArrowCallout">
            <a:avLst>
              <a:gd name="adj1" fmla="val 26470"/>
              <a:gd name="adj2" fmla="val 25000"/>
              <a:gd name="adj3" fmla="val 19120"/>
              <a:gd name="adj4" fmla="val 60980"/>
            </a:avLst>
          </a:prstGeom>
          <a:solidFill>
            <a:srgbClr val="FFFF99">
              <a:alpha val="8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想定外事象</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バグ，運用手順未整備</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＜潜在問題の顕在化＞</a:t>
            </a:r>
            <a:endParaRPr kumimoji="1" lang="ja-JP" altLang="en-US" sz="2000" b="0" i="0" u="sng" strike="noStrike" cap="none" normalizeH="0" baseline="0" dirty="0">
              <a:ln>
                <a:noFill/>
              </a:ln>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4" name="正方形/長方形 3"/>
          <p:cNvSpPr/>
          <p:nvPr/>
        </p:nvSpPr>
        <p:spPr>
          <a:xfrm>
            <a:off x="488504" y="6135687"/>
            <a:ext cx="9417495" cy="461665"/>
          </a:xfrm>
          <a:prstGeom prst="rect">
            <a:avLst/>
          </a:prstGeom>
        </p:spPr>
        <p:txBody>
          <a:bodyPr wrap="square">
            <a:spAutoFit/>
          </a:bodyPr>
          <a:lstStyle/>
          <a:p>
            <a:pPr marL="1435100" indent="-1435100"/>
            <a:r>
              <a:rPr lang="en-US" altLang="ja-JP" sz="1200" dirty="0"/>
              <a:t>&lt;</a:t>
            </a:r>
            <a:r>
              <a:rPr lang="ja-JP" altLang="en-US" sz="1200" dirty="0"/>
              <a:t>故障率曲線の原図</a:t>
            </a:r>
            <a:r>
              <a:rPr lang="en-US" altLang="ja-JP" sz="1200" dirty="0"/>
              <a:t>&gt; "Bathtub curve" by </a:t>
            </a:r>
            <a:r>
              <a:rPr lang="en-US" altLang="ja-JP" sz="1200" dirty="0" err="1"/>
              <a:t>en:User:Wyatts</a:t>
            </a:r>
            <a:r>
              <a:rPr lang="en-US" altLang="ja-JP" sz="1200" dirty="0"/>
              <a:t> - U.S. Army document. Licensed under Public domain via </a:t>
            </a:r>
            <a:r>
              <a:rPr lang="ja-JP" altLang="en-US" sz="1200" dirty="0"/>
              <a:t>ウィキメディア・コモンズ </a:t>
            </a:r>
            <a:r>
              <a:rPr lang="en-US" altLang="ja-JP" sz="1200" dirty="0"/>
              <a:t>- http://commons.wikimedia.org/wiki/File:Bathtub_curve.jpg#mediaviewer/File:Bathtub_curve.jpg</a:t>
            </a:r>
            <a:endParaRPr lang="ja-JP" altLang="en-US" sz="1200" dirty="0"/>
          </a:p>
        </p:txBody>
      </p:sp>
      <p:sp>
        <p:nvSpPr>
          <p:cNvPr id="2" name="タイトル 1"/>
          <p:cNvSpPr>
            <a:spLocks noGrp="1"/>
          </p:cNvSpPr>
          <p:nvPr>
            <p:ph type="title"/>
          </p:nvPr>
        </p:nvSpPr>
        <p:spPr>
          <a:xfrm>
            <a:off x="432001" y="108000"/>
            <a:ext cx="7560001" cy="576000"/>
          </a:xfrm>
        </p:spPr>
        <p:txBody>
          <a:bodyPr/>
          <a:lstStyle/>
          <a:p>
            <a:r>
              <a:rPr lang="ja-JP" altLang="en-US" dirty="0">
                <a:latin typeface="+mj-ea"/>
              </a:rPr>
              <a:t>システム運用時に想定されるリスク</a:t>
            </a:r>
            <a:endParaRPr kumimoji="1" lang="ja-JP" altLang="en-US" dirty="0">
              <a:latin typeface="+mj-ea"/>
            </a:endParaRPr>
          </a:p>
        </p:txBody>
      </p:sp>
    </p:spTree>
    <p:extLst>
      <p:ext uri="{BB962C8B-B14F-4D97-AF65-F5344CB8AC3E}">
        <p14:creationId xmlns:p14="http://schemas.microsoft.com/office/powerpoint/2010/main" val="32845297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60000" y="2880000"/>
            <a:ext cx="9180000" cy="3600986"/>
          </a:xfrm>
          <a:prstGeom prst="rect">
            <a:avLst/>
          </a:prstGeom>
        </p:spPr>
        <p:txBody>
          <a:bodyPr wrap="square">
            <a:spAutoFit/>
          </a:bodyPr>
          <a:lstStyle/>
          <a:p>
            <a:r>
              <a:rPr lang="ja-JP" altLang="en-US" sz="2400" u="sng" dirty="0">
                <a:latin typeface="メイリオ" panose="020B0604030504040204" pitchFamily="50" charset="-128"/>
                <a:ea typeface="メイリオ" panose="020B0604030504040204" pitchFamily="50" charset="-128"/>
                <a:cs typeface="メイリオ" panose="020B0604030504040204" pitchFamily="50" charset="-128"/>
              </a:rPr>
              <a:t>点検や対応の範囲や観点</a:t>
            </a:r>
          </a:p>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自システムのライフサイクルにおける段階により異なる</a:t>
            </a:r>
          </a:p>
          <a:p>
            <a:pPr marL="538163" lvl="1" indent="-269875">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開発前：類似障害が発生しないような方式の採用・対策の実施を，プロセスを含む開発計画に盛り込む</a:t>
            </a:r>
          </a:p>
          <a:p>
            <a:pPr marL="538163" lvl="1" indent="-269875">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運用中：類似障害の発生するリスク要因の有無確認，発生時の影響の見積り</a:t>
            </a:r>
          </a:p>
          <a:p>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buFont typeface="Arial" panose="020B0604020202020204" pitchFamily="34" charset="0"/>
              <a:buChar cha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障害の原因により，点検や対応の重点，実施部門が異なる</a:t>
            </a:r>
          </a:p>
          <a:p>
            <a:pPr marL="182563" indent="-182563">
              <a:buFont typeface="Arial" panose="020B0604020202020204" pitchFamily="34" charset="0"/>
              <a:buChar cha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障害の発生したシステムの応用分野により，自システムと同じ分野であればより慎重になる等，点検や対応への“心構え”が異なる？</a:t>
            </a:r>
          </a:p>
        </p:txBody>
      </p:sp>
      <p:sp>
        <p:nvSpPr>
          <p:cNvPr id="5" name="正方形/長方形 4"/>
          <p:cNvSpPr/>
          <p:nvPr/>
        </p:nvSpPr>
        <p:spPr>
          <a:xfrm>
            <a:off x="272480" y="836712"/>
            <a:ext cx="1620957" cy="523220"/>
          </a:xfrm>
          <a:prstGeom prst="rect">
            <a:avLst/>
          </a:prstGeom>
        </p:spPr>
        <p:txBody>
          <a:bodyPr wrap="none">
            <a:spAutoFit/>
          </a:bodyPr>
          <a:lstStyle/>
          <a:p>
            <a:r>
              <a:rPr lang="ja-JP" altLang="en-US" sz="2800" dirty="0">
                <a:solidFill>
                  <a:srgbClr val="FF0000"/>
                </a:solidFill>
              </a:rPr>
              <a:t>臨時点検</a:t>
            </a:r>
          </a:p>
        </p:txBody>
      </p:sp>
      <p:graphicFrame>
        <p:nvGraphicFramePr>
          <p:cNvPr id="6" name="図表 5"/>
          <p:cNvGraphicFramePr/>
          <p:nvPr/>
        </p:nvGraphicFramePr>
        <p:xfrm>
          <a:off x="2021408" y="1067545"/>
          <a:ext cx="6604000" cy="120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p:cNvSpPr txBox="1"/>
          <p:nvPr/>
        </p:nvSpPr>
        <p:spPr>
          <a:xfrm>
            <a:off x="2923460" y="2220833"/>
            <a:ext cx="5557932" cy="400110"/>
          </a:xfrm>
          <a:prstGeom prst="rect">
            <a:avLst/>
          </a:prstGeom>
          <a:noFill/>
        </p:spPr>
        <p:txBody>
          <a:bodyPr wrap="none" rtlCol="0">
            <a:spAutoFit/>
          </a:bodyPr>
          <a:lstStyle/>
          <a:p>
            <a:r>
              <a:rPr kumimoji="1" lang="en-US" altLang="ja-JP" sz="2000" dirty="0"/>
              <a:t>※</a:t>
            </a:r>
            <a:r>
              <a:rPr kumimoji="1" lang="ja-JP" altLang="en-US" sz="2000" dirty="0"/>
              <a:t>詳細情報の入手の都度，必要に応じ，追加点検</a:t>
            </a:r>
          </a:p>
        </p:txBody>
      </p:sp>
      <p:sp>
        <p:nvSpPr>
          <p:cNvPr id="9" name="フローチャート : 代替処理 122"/>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障害事例・教訓の活用</a:t>
            </a:r>
            <a:endPar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endParaRP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他所でのシステム障害発生時の一般的対応</a:t>
            </a:r>
          </a:p>
        </p:txBody>
      </p:sp>
    </p:spTree>
    <p:extLst>
      <p:ext uri="{BB962C8B-B14F-4D97-AF65-F5344CB8AC3E}">
        <p14:creationId xmlns:p14="http://schemas.microsoft.com/office/powerpoint/2010/main" val="3858137630"/>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60000" y="2160000"/>
            <a:ext cx="9180000" cy="3785652"/>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社内の開発・運用標準に規定された，自システムのライフサイクルにおける特定の段階で，自システムのリスク評価</a:t>
            </a: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（例：チェックリスト）</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u="sng" dirty="0">
                <a:latin typeface="メイリオ" panose="020B0604030504040204" pitchFamily="50" charset="-128"/>
                <a:ea typeface="メイリオ" panose="020B0604030504040204" pitchFamily="50" charset="-128"/>
                <a:cs typeface="メイリオ" panose="020B0604030504040204" pitchFamily="50" charset="-128"/>
              </a:rPr>
              <a:t>個々の教訓に関する確認の観点</a:t>
            </a:r>
          </a:p>
          <a:p>
            <a:pPr marL="623888" indent="-3556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自システムで類似の障害は起きないか？</a:t>
            </a:r>
          </a:p>
          <a:p>
            <a:pPr marL="623888" indent="-3556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類似障害の発生防止のため、あらかじめ実施しておくべき対策はないか？</a:t>
            </a:r>
          </a:p>
          <a:p>
            <a:pPr marL="623888" indent="-3556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万一類似障害が発生した場合の影響は、どの程度か？</a:t>
            </a:r>
          </a:p>
          <a:p>
            <a:pPr marL="623888" indent="-3556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類似障害発生時に影響範囲を小さくする対策はあるか？</a:t>
            </a:r>
          </a:p>
        </p:txBody>
      </p:sp>
      <p:sp>
        <p:nvSpPr>
          <p:cNvPr id="4" name="正方形/長方形 3"/>
          <p:cNvSpPr/>
          <p:nvPr/>
        </p:nvSpPr>
        <p:spPr>
          <a:xfrm>
            <a:off x="272480" y="836712"/>
            <a:ext cx="1620957" cy="523220"/>
          </a:xfrm>
          <a:prstGeom prst="rect">
            <a:avLst/>
          </a:prstGeom>
        </p:spPr>
        <p:txBody>
          <a:bodyPr wrap="none">
            <a:spAutoFit/>
          </a:bodyPr>
          <a:lstStyle/>
          <a:p>
            <a:r>
              <a:rPr lang="ja-JP" altLang="en-US" sz="2800" dirty="0">
                <a:solidFill>
                  <a:srgbClr val="FF0000"/>
                </a:solidFill>
              </a:rPr>
              <a:t>定期点検</a:t>
            </a:r>
          </a:p>
        </p:txBody>
      </p:sp>
      <p:sp>
        <p:nvSpPr>
          <p:cNvPr id="6" name="テキスト ボックス 5"/>
          <p:cNvSpPr txBox="1"/>
          <p:nvPr/>
        </p:nvSpPr>
        <p:spPr>
          <a:xfrm>
            <a:off x="396000" y="1512000"/>
            <a:ext cx="9180000"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教訓：障害発生から一定の時間が経過．内容は整理されている．</a:t>
            </a:r>
          </a:p>
        </p:txBody>
      </p:sp>
      <p:sp>
        <p:nvSpPr>
          <p:cNvPr id="7" name="フローチャート : 代替処理 122"/>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障害事例・教訓の活用</a:t>
            </a:r>
            <a:endPar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endParaRP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教訓の一般的活用方法</a:t>
            </a:r>
          </a:p>
        </p:txBody>
      </p:sp>
    </p:spTree>
    <p:extLst>
      <p:ext uri="{BB962C8B-B14F-4D97-AF65-F5344CB8AC3E}">
        <p14:creationId xmlns:p14="http://schemas.microsoft.com/office/powerpoint/2010/main" val="68568949"/>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折線 3"/>
          <p:cNvSpPr/>
          <p:nvPr/>
        </p:nvSpPr>
        <p:spPr bwMode="auto">
          <a:xfrm rot="10800000">
            <a:off x="1502103" y="4756214"/>
            <a:ext cx="4697444" cy="1469196"/>
          </a:xfrm>
          <a:prstGeom prst="bentArrow">
            <a:avLst>
              <a:gd name="adj1" fmla="val 9480"/>
              <a:gd name="adj2" fmla="val 13706"/>
              <a:gd name="adj3" fmla="val 16702"/>
              <a:gd name="adj4" fmla="val 43750"/>
            </a:avLst>
          </a:prstGeom>
          <a:solidFill>
            <a:srgbClr val="FF99FF">
              <a:alpha val="50196"/>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教訓活用の課題</a:t>
            </a:r>
          </a:p>
        </p:txBody>
      </p:sp>
      <p:sp>
        <p:nvSpPr>
          <p:cNvPr id="3" name="テキスト ボックス 2"/>
          <p:cNvSpPr txBox="1"/>
          <p:nvPr/>
        </p:nvSpPr>
        <p:spPr>
          <a:xfrm>
            <a:off x="720000" y="1980000"/>
            <a:ext cx="6261651" cy="830997"/>
          </a:xfrm>
          <a:prstGeom prst="rect">
            <a:avLst/>
          </a:prstGeom>
          <a:noFill/>
        </p:spPr>
        <p:txBody>
          <a:bodyPr wrap="none" rtlCol="0">
            <a:spAutoFit/>
          </a:bodyPr>
          <a:lstStyle/>
          <a:p>
            <a:r>
              <a:rPr kumimoji="1" lang="ja-JP" altLang="en-US" sz="2400" dirty="0"/>
              <a:t>他者の事例が，自分のプロジェクト</a:t>
            </a:r>
            <a:r>
              <a:rPr kumimoji="1" lang="en-US" altLang="ja-JP" sz="2400" dirty="0"/>
              <a:t>/</a:t>
            </a:r>
            <a:r>
              <a:rPr kumimoji="1" lang="ja-JP" altLang="en-US" sz="2400" dirty="0"/>
              <a:t>システムに</a:t>
            </a:r>
          </a:p>
          <a:p>
            <a:r>
              <a:rPr kumimoji="1" lang="ja-JP" altLang="en-US" sz="2400" dirty="0"/>
              <a:t>役立つとは思われないようだ．</a:t>
            </a:r>
          </a:p>
        </p:txBody>
      </p:sp>
      <p:sp>
        <p:nvSpPr>
          <p:cNvPr id="5" name="テキスト ボックス 4"/>
          <p:cNvSpPr txBox="1"/>
          <p:nvPr/>
        </p:nvSpPr>
        <p:spPr>
          <a:xfrm>
            <a:off x="360000" y="900000"/>
            <a:ext cx="7200000" cy="954107"/>
          </a:xfrm>
          <a:prstGeom prst="rect">
            <a:avLst/>
          </a:prstGeom>
          <a:noFill/>
          <a:ln>
            <a:solidFill>
              <a:schemeClr val="tx1"/>
            </a:solidFill>
          </a:ln>
        </p:spPr>
        <p:txBody>
          <a:bodyPr wrap="none" rtlCol="0">
            <a:spAutoFit/>
          </a:bodyPr>
          <a:lstStyle/>
          <a:p>
            <a:r>
              <a:rPr lang="ja-JP" altLang="en-US" sz="2800" dirty="0"/>
              <a:t>社内で障害事例をデータベース化しているが，</a:t>
            </a:r>
          </a:p>
          <a:p>
            <a:r>
              <a:rPr lang="ja-JP" altLang="en-US" sz="2800" dirty="0"/>
              <a:t>あまり活用されていない．</a:t>
            </a:r>
            <a:endParaRPr kumimoji="1" lang="ja-JP" altLang="en-US" sz="2800" dirty="0"/>
          </a:p>
        </p:txBody>
      </p:sp>
      <p:sp>
        <p:nvSpPr>
          <p:cNvPr id="8" name="テキスト ボックス 7"/>
          <p:cNvSpPr txBox="1"/>
          <p:nvPr/>
        </p:nvSpPr>
        <p:spPr>
          <a:xfrm>
            <a:off x="360000" y="3960000"/>
            <a:ext cx="8925615" cy="1723549"/>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kumimoji="1" lang="ja-JP" altLang="en-US" sz="2400" dirty="0"/>
              <a:t>（特定の観点に着目した）品質向上の目的で，　　　　　　　　　　　　　相応のリソースをかけて．→関連性を見出そうとする</a:t>
            </a:r>
          </a:p>
          <a:p>
            <a:pPr marL="342900" indent="-342900">
              <a:spcBef>
                <a:spcPts val="1200"/>
              </a:spcBef>
              <a:buFont typeface="Wingdings" panose="05000000000000000000" pitchFamily="2" charset="2"/>
              <a:buChar char="Ø"/>
            </a:pPr>
            <a:r>
              <a:rPr lang="ja-JP" altLang="en-US" sz="2400" dirty="0">
                <a:solidFill>
                  <a:schemeClr val="tx1">
                    <a:lumMod val="50000"/>
                    <a:lumOff val="50000"/>
                  </a:schemeClr>
                </a:solidFill>
              </a:rPr>
              <a:t>実施すべきアクティビティとして社内標準に規定されているので，仕方なく．→分野が異なると詳細内容を吟味しない</a:t>
            </a:r>
          </a:p>
        </p:txBody>
      </p:sp>
      <p:sp>
        <p:nvSpPr>
          <p:cNvPr id="10" name="テキスト ボックス 9"/>
          <p:cNvSpPr txBox="1"/>
          <p:nvPr/>
        </p:nvSpPr>
        <p:spPr>
          <a:xfrm>
            <a:off x="360000" y="3420000"/>
            <a:ext cx="3664786" cy="461665"/>
          </a:xfrm>
          <a:prstGeom prst="rect">
            <a:avLst/>
          </a:prstGeom>
          <a:noFill/>
        </p:spPr>
        <p:txBody>
          <a:bodyPr wrap="none" rtlCol="0">
            <a:spAutoFit/>
          </a:bodyPr>
          <a:lstStyle/>
          <a:p>
            <a:r>
              <a:rPr kumimoji="1" lang="ja-JP" altLang="en-US" sz="2400" u="sng" dirty="0"/>
              <a:t>活用の</a:t>
            </a:r>
            <a:r>
              <a:rPr kumimoji="1" lang="ja-JP" altLang="en-US" sz="2400" u="sng" dirty="0">
                <a:solidFill>
                  <a:srgbClr val="FF0000"/>
                </a:solidFill>
              </a:rPr>
              <a:t>姿勢</a:t>
            </a:r>
            <a:r>
              <a:rPr kumimoji="1" lang="ja-JP" altLang="en-US" sz="2400" u="sng" dirty="0"/>
              <a:t>（局面</a:t>
            </a:r>
            <a:r>
              <a:rPr kumimoji="1" lang="en-US" altLang="ja-JP" sz="2400" u="sng" dirty="0"/>
              <a:t>/</a:t>
            </a:r>
            <a:r>
              <a:rPr kumimoji="1" lang="ja-JP" altLang="en-US" sz="2400" u="sng" dirty="0"/>
              <a:t>シーン）</a:t>
            </a:r>
          </a:p>
        </p:txBody>
      </p:sp>
      <p:sp>
        <p:nvSpPr>
          <p:cNvPr id="9" name="テキスト ボックス 8"/>
          <p:cNvSpPr txBox="1"/>
          <p:nvPr/>
        </p:nvSpPr>
        <p:spPr>
          <a:xfrm>
            <a:off x="360000" y="5760000"/>
            <a:ext cx="1107996" cy="461665"/>
          </a:xfrm>
          <a:prstGeom prst="rect">
            <a:avLst/>
          </a:prstGeom>
          <a:noFill/>
        </p:spPr>
        <p:txBody>
          <a:bodyPr wrap="none" rtlCol="0">
            <a:spAutoFit/>
          </a:bodyPr>
          <a:lstStyle/>
          <a:p>
            <a:r>
              <a:rPr kumimoji="1" lang="ja-JP" altLang="en-US" sz="2400" u="sng" dirty="0">
                <a:solidFill>
                  <a:srgbClr val="008000"/>
                </a:solidFill>
                <a:latin typeface="HGP創英角ﾎﾟｯﾌﾟ体" panose="040B0A00000000000000" pitchFamily="50" charset="-128"/>
                <a:ea typeface="HGP創英角ﾎﾟｯﾌﾟ体" panose="040B0A00000000000000" pitchFamily="50" charset="-128"/>
              </a:rPr>
              <a:t>想像力</a:t>
            </a:r>
          </a:p>
        </p:txBody>
      </p:sp>
      <p:sp>
        <p:nvSpPr>
          <p:cNvPr id="11" name="フローチャート : 代替処理 7"/>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障害事例・教訓の活用</a:t>
            </a:r>
          </a:p>
        </p:txBody>
      </p:sp>
      <p:sp>
        <p:nvSpPr>
          <p:cNvPr id="12" name="雲 11"/>
          <p:cNvSpPr/>
          <p:nvPr/>
        </p:nvSpPr>
        <p:spPr bwMode="auto">
          <a:xfrm>
            <a:off x="6609184" y="2658299"/>
            <a:ext cx="3086068" cy="914400"/>
          </a:xfrm>
          <a:prstGeom prst="cloud">
            <a:avLst/>
          </a:prstGeom>
          <a:solidFill>
            <a:srgbClr val="FFFFCC">
              <a:alpha val="67059"/>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sz="2000" dirty="0">
                <a:latin typeface="HGPｺﾞｼｯｸE" pitchFamily="50" charset="-128"/>
                <a:ea typeface="HGPｺﾞｼｯｸE" pitchFamily="50" charset="-128"/>
              </a:rPr>
              <a:t>検索機能の充実も</a:t>
            </a:r>
          </a:p>
        </p:txBody>
      </p:sp>
    </p:spTree>
    <p:extLst>
      <p:ext uri="{BB962C8B-B14F-4D97-AF65-F5344CB8AC3E}">
        <p14:creationId xmlns:p14="http://schemas.microsoft.com/office/powerpoint/2010/main" val="1363345981"/>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180000" y="900000"/>
            <a:ext cx="9490922" cy="5018088"/>
            <a:chOff x="315" y="572"/>
            <a:chExt cx="4665" cy="3161"/>
          </a:xfrm>
        </p:grpSpPr>
        <p:sp>
          <p:nvSpPr>
            <p:cNvPr id="95240" name="Rectangle 8"/>
            <p:cNvSpPr>
              <a:spLocks noChangeArrowheads="1"/>
            </p:cNvSpPr>
            <p:nvPr/>
          </p:nvSpPr>
          <p:spPr bwMode="auto">
            <a:xfrm>
              <a:off x="1121" y="3608"/>
              <a:ext cx="36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サブベンダ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41" name="Rectangle 9"/>
            <p:cNvSpPr>
              <a:spLocks noChangeArrowheads="1"/>
            </p:cNvSpPr>
            <p:nvPr/>
          </p:nvSpPr>
          <p:spPr bwMode="auto">
            <a:xfrm>
              <a:off x="1121" y="3443"/>
              <a:ext cx="36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アウトソーサ</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42" name="Rectangle 10"/>
            <p:cNvSpPr>
              <a:spLocks noChangeArrowheads="1"/>
            </p:cNvSpPr>
            <p:nvPr/>
          </p:nvSpPr>
          <p:spPr bwMode="auto">
            <a:xfrm>
              <a:off x="1121" y="3274"/>
              <a:ext cx="36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元請けベンダ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44" name="Rectangle 12"/>
            <p:cNvSpPr>
              <a:spLocks noChangeArrowheads="1"/>
            </p:cNvSpPr>
            <p:nvPr/>
          </p:nvSpPr>
          <p:spPr bwMode="auto">
            <a:xfrm>
              <a:off x="1121" y="3056"/>
              <a:ext cx="468"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システム子会社</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45" name="Rectangle 13"/>
            <p:cNvSpPr>
              <a:spLocks noChangeArrowheads="1"/>
            </p:cNvSpPr>
            <p:nvPr/>
          </p:nvSpPr>
          <p:spPr bwMode="auto">
            <a:xfrm>
              <a:off x="1121" y="2791"/>
              <a:ext cx="468"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システム開発担当</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46" name="Rectangle 14"/>
            <p:cNvSpPr>
              <a:spLocks noChangeArrowheads="1"/>
            </p:cNvSpPr>
            <p:nvPr/>
          </p:nvSpPr>
          <p:spPr bwMode="auto">
            <a:xfrm>
              <a:off x="1121" y="2526"/>
              <a:ext cx="26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部門長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49" name="Rectangle 17"/>
            <p:cNvSpPr>
              <a:spLocks noChangeArrowheads="1"/>
            </p:cNvSpPr>
            <p:nvPr/>
          </p:nvSpPr>
          <p:spPr bwMode="auto">
            <a:xfrm>
              <a:off x="1121" y="2261"/>
              <a:ext cx="26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関連会社</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50" name="Rectangle 18"/>
            <p:cNvSpPr>
              <a:spLocks noChangeArrowheads="1"/>
            </p:cNvSpPr>
            <p:nvPr/>
          </p:nvSpPr>
          <p:spPr bwMode="auto">
            <a:xfrm>
              <a:off x="1121" y="1996"/>
              <a:ext cx="468"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システム推進担当</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51" name="Rectangle 19"/>
            <p:cNvSpPr>
              <a:spLocks noChangeArrowheads="1"/>
            </p:cNvSpPr>
            <p:nvPr/>
          </p:nvSpPr>
          <p:spPr bwMode="auto">
            <a:xfrm>
              <a:off x="1121" y="1730"/>
              <a:ext cx="36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業務推進担当</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52" name="Rectangle 20"/>
            <p:cNvSpPr>
              <a:spLocks noChangeArrowheads="1"/>
            </p:cNvSpPr>
            <p:nvPr/>
          </p:nvSpPr>
          <p:spPr bwMode="auto">
            <a:xfrm>
              <a:off x="1121" y="1465"/>
              <a:ext cx="26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部門長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54" name="Rectangle 22"/>
            <p:cNvSpPr>
              <a:spLocks noChangeArrowheads="1"/>
            </p:cNvSpPr>
            <p:nvPr/>
          </p:nvSpPr>
          <p:spPr bwMode="auto">
            <a:xfrm>
              <a:off x="1121" y="1201"/>
              <a:ext cx="26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担当役員</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55" name="Rectangle 23"/>
            <p:cNvSpPr>
              <a:spLocks noChangeArrowheads="1"/>
            </p:cNvSpPr>
            <p:nvPr/>
          </p:nvSpPr>
          <p:spPr bwMode="auto">
            <a:xfrm>
              <a:off x="1121" y="935"/>
              <a:ext cx="156"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社長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59" name="Rectangle 27"/>
            <p:cNvSpPr>
              <a:spLocks noChangeArrowheads="1"/>
            </p:cNvSpPr>
            <p:nvPr/>
          </p:nvSpPr>
          <p:spPr bwMode="auto">
            <a:xfrm>
              <a:off x="446" y="659"/>
              <a:ext cx="320" cy="14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部署等／</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60" name="Rectangle 28"/>
            <p:cNvSpPr>
              <a:spLocks noChangeArrowheads="1"/>
            </p:cNvSpPr>
            <p:nvPr/>
          </p:nvSpPr>
          <p:spPr bwMode="auto">
            <a:xfrm>
              <a:off x="945" y="659"/>
              <a:ext cx="576" cy="14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役割（ロール）</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61" name="Line 29"/>
            <p:cNvSpPr>
              <a:spLocks noChangeShapeType="1"/>
            </p:cNvSpPr>
            <p:nvPr/>
          </p:nvSpPr>
          <p:spPr bwMode="auto">
            <a:xfrm>
              <a:off x="315" y="579"/>
              <a:ext cx="4648" cy="1"/>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62" name="Line 30"/>
            <p:cNvSpPr>
              <a:spLocks noChangeShapeType="1"/>
            </p:cNvSpPr>
            <p:nvPr/>
          </p:nvSpPr>
          <p:spPr bwMode="auto">
            <a:xfrm>
              <a:off x="315" y="1375"/>
              <a:ext cx="1634"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63" name="Line 31"/>
            <p:cNvSpPr>
              <a:spLocks noChangeShapeType="1"/>
            </p:cNvSpPr>
            <p:nvPr/>
          </p:nvSpPr>
          <p:spPr bwMode="auto">
            <a:xfrm>
              <a:off x="315" y="2435"/>
              <a:ext cx="1634"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64" name="Line 32"/>
            <p:cNvSpPr>
              <a:spLocks noChangeShapeType="1"/>
            </p:cNvSpPr>
            <p:nvPr/>
          </p:nvSpPr>
          <p:spPr bwMode="auto">
            <a:xfrm>
              <a:off x="315" y="3231"/>
              <a:ext cx="1634"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65" name="Line 33"/>
            <p:cNvSpPr>
              <a:spLocks noChangeShapeType="1"/>
            </p:cNvSpPr>
            <p:nvPr/>
          </p:nvSpPr>
          <p:spPr bwMode="auto">
            <a:xfrm>
              <a:off x="315" y="3732"/>
              <a:ext cx="4648" cy="1"/>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66" name="Line 34"/>
            <p:cNvSpPr>
              <a:spLocks noChangeShapeType="1"/>
            </p:cNvSpPr>
            <p:nvPr/>
          </p:nvSpPr>
          <p:spPr bwMode="auto">
            <a:xfrm>
              <a:off x="315" y="579"/>
              <a:ext cx="1" cy="3153"/>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67" name="Line 35"/>
            <p:cNvSpPr>
              <a:spLocks noChangeShapeType="1"/>
            </p:cNvSpPr>
            <p:nvPr/>
          </p:nvSpPr>
          <p:spPr bwMode="auto">
            <a:xfrm>
              <a:off x="4963" y="579"/>
              <a:ext cx="1" cy="3153"/>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68" name="Line 36"/>
            <p:cNvSpPr>
              <a:spLocks noChangeShapeType="1"/>
            </p:cNvSpPr>
            <p:nvPr/>
          </p:nvSpPr>
          <p:spPr bwMode="auto">
            <a:xfrm>
              <a:off x="1070" y="1110"/>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69" name="Line 37"/>
            <p:cNvSpPr>
              <a:spLocks noChangeShapeType="1"/>
            </p:cNvSpPr>
            <p:nvPr/>
          </p:nvSpPr>
          <p:spPr bwMode="auto">
            <a:xfrm>
              <a:off x="1070" y="1639"/>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0" name="Line 38"/>
            <p:cNvSpPr>
              <a:spLocks noChangeShapeType="1"/>
            </p:cNvSpPr>
            <p:nvPr/>
          </p:nvSpPr>
          <p:spPr bwMode="auto">
            <a:xfrm>
              <a:off x="1070" y="1905"/>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1" name="Line 39"/>
            <p:cNvSpPr>
              <a:spLocks noChangeShapeType="1"/>
            </p:cNvSpPr>
            <p:nvPr/>
          </p:nvSpPr>
          <p:spPr bwMode="auto">
            <a:xfrm>
              <a:off x="1070" y="2170"/>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2" name="Line 40"/>
            <p:cNvSpPr>
              <a:spLocks noChangeShapeType="1"/>
            </p:cNvSpPr>
            <p:nvPr/>
          </p:nvSpPr>
          <p:spPr bwMode="auto">
            <a:xfrm>
              <a:off x="1070" y="2701"/>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3" name="Line 41"/>
            <p:cNvSpPr>
              <a:spLocks noChangeShapeType="1"/>
            </p:cNvSpPr>
            <p:nvPr/>
          </p:nvSpPr>
          <p:spPr bwMode="auto">
            <a:xfrm>
              <a:off x="1070" y="2967"/>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4" name="Line 42"/>
            <p:cNvSpPr>
              <a:spLocks noChangeShapeType="1"/>
            </p:cNvSpPr>
            <p:nvPr/>
          </p:nvSpPr>
          <p:spPr bwMode="auto">
            <a:xfrm>
              <a:off x="1070" y="3401"/>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5" name="Line 43"/>
            <p:cNvSpPr>
              <a:spLocks noChangeShapeType="1"/>
            </p:cNvSpPr>
            <p:nvPr/>
          </p:nvSpPr>
          <p:spPr bwMode="auto">
            <a:xfrm>
              <a:off x="1070" y="844"/>
              <a:ext cx="1" cy="2888"/>
            </a:xfrm>
            <a:prstGeom prst="line">
              <a:avLst/>
            </a:prstGeom>
            <a:noFill/>
            <a:ln w="952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6" name="Line 44"/>
            <p:cNvSpPr>
              <a:spLocks noChangeShapeType="1"/>
            </p:cNvSpPr>
            <p:nvPr/>
          </p:nvSpPr>
          <p:spPr bwMode="auto">
            <a:xfrm>
              <a:off x="315" y="844"/>
              <a:ext cx="4648" cy="1"/>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7" name="Line 45"/>
            <p:cNvSpPr>
              <a:spLocks noChangeShapeType="1"/>
            </p:cNvSpPr>
            <p:nvPr/>
          </p:nvSpPr>
          <p:spPr bwMode="auto">
            <a:xfrm>
              <a:off x="1949" y="579"/>
              <a:ext cx="1" cy="3153"/>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8" name="Freeform 46"/>
            <p:cNvSpPr>
              <a:spLocks noEditPoints="1"/>
            </p:cNvSpPr>
            <p:nvPr/>
          </p:nvSpPr>
          <p:spPr bwMode="auto">
            <a:xfrm>
              <a:off x="1949" y="1372"/>
              <a:ext cx="3014" cy="7"/>
            </a:xfrm>
            <a:custGeom>
              <a:avLst/>
              <a:gdLst/>
              <a:ahLst/>
              <a:cxnLst>
                <a:cxn ang="0">
                  <a:pos x="27" y="7"/>
                </a:cxn>
                <a:cxn ang="0">
                  <a:pos x="104" y="7"/>
                </a:cxn>
                <a:cxn ang="0">
                  <a:pos x="159" y="0"/>
                </a:cxn>
                <a:cxn ang="0">
                  <a:pos x="194" y="0"/>
                </a:cxn>
                <a:cxn ang="0">
                  <a:pos x="221" y="0"/>
                </a:cxn>
                <a:cxn ang="0">
                  <a:pos x="277" y="7"/>
                </a:cxn>
                <a:cxn ang="0">
                  <a:pos x="353" y="7"/>
                </a:cxn>
                <a:cxn ang="0">
                  <a:pos x="409" y="0"/>
                </a:cxn>
                <a:cxn ang="0">
                  <a:pos x="443" y="0"/>
                </a:cxn>
                <a:cxn ang="0">
                  <a:pos x="471" y="0"/>
                </a:cxn>
                <a:cxn ang="0">
                  <a:pos x="526" y="7"/>
                </a:cxn>
                <a:cxn ang="0">
                  <a:pos x="603" y="7"/>
                </a:cxn>
                <a:cxn ang="0">
                  <a:pos x="658" y="0"/>
                </a:cxn>
                <a:cxn ang="0">
                  <a:pos x="693" y="0"/>
                </a:cxn>
                <a:cxn ang="0">
                  <a:pos x="720" y="0"/>
                </a:cxn>
                <a:cxn ang="0">
                  <a:pos x="776" y="7"/>
                </a:cxn>
                <a:cxn ang="0">
                  <a:pos x="852" y="7"/>
                </a:cxn>
                <a:cxn ang="0">
                  <a:pos x="907" y="0"/>
                </a:cxn>
                <a:cxn ang="0">
                  <a:pos x="942" y="0"/>
                </a:cxn>
                <a:cxn ang="0">
                  <a:pos x="970" y="0"/>
                </a:cxn>
                <a:cxn ang="0">
                  <a:pos x="1025" y="7"/>
                </a:cxn>
                <a:cxn ang="0">
                  <a:pos x="1101" y="7"/>
                </a:cxn>
                <a:cxn ang="0">
                  <a:pos x="1157" y="0"/>
                </a:cxn>
                <a:cxn ang="0">
                  <a:pos x="1192" y="0"/>
                </a:cxn>
                <a:cxn ang="0">
                  <a:pos x="1219" y="0"/>
                </a:cxn>
                <a:cxn ang="0">
                  <a:pos x="1275" y="7"/>
                </a:cxn>
                <a:cxn ang="0">
                  <a:pos x="1351" y="7"/>
                </a:cxn>
                <a:cxn ang="0">
                  <a:pos x="1406" y="0"/>
                </a:cxn>
                <a:cxn ang="0">
                  <a:pos x="1441" y="0"/>
                </a:cxn>
                <a:cxn ang="0">
                  <a:pos x="1469" y="0"/>
                </a:cxn>
                <a:cxn ang="0">
                  <a:pos x="1524" y="7"/>
                </a:cxn>
                <a:cxn ang="0">
                  <a:pos x="1600" y="7"/>
                </a:cxn>
                <a:cxn ang="0">
                  <a:pos x="1656" y="0"/>
                </a:cxn>
                <a:cxn ang="0">
                  <a:pos x="1691" y="0"/>
                </a:cxn>
                <a:cxn ang="0">
                  <a:pos x="1718" y="0"/>
                </a:cxn>
                <a:cxn ang="0">
                  <a:pos x="1774" y="7"/>
                </a:cxn>
                <a:cxn ang="0">
                  <a:pos x="1850" y="7"/>
                </a:cxn>
                <a:cxn ang="0">
                  <a:pos x="1905" y="0"/>
                </a:cxn>
                <a:cxn ang="0">
                  <a:pos x="1940" y="0"/>
                </a:cxn>
                <a:cxn ang="0">
                  <a:pos x="1968" y="0"/>
                </a:cxn>
                <a:cxn ang="0">
                  <a:pos x="2023" y="7"/>
                </a:cxn>
                <a:cxn ang="0">
                  <a:pos x="2099" y="7"/>
                </a:cxn>
                <a:cxn ang="0">
                  <a:pos x="2155" y="0"/>
                </a:cxn>
                <a:cxn ang="0">
                  <a:pos x="2190" y="0"/>
                </a:cxn>
                <a:cxn ang="0">
                  <a:pos x="2217" y="0"/>
                </a:cxn>
                <a:cxn ang="0">
                  <a:pos x="2273" y="7"/>
                </a:cxn>
                <a:cxn ang="0">
                  <a:pos x="2349" y="7"/>
                </a:cxn>
                <a:cxn ang="0">
                  <a:pos x="2404" y="0"/>
                </a:cxn>
                <a:cxn ang="0">
                  <a:pos x="2439" y="0"/>
                </a:cxn>
                <a:cxn ang="0">
                  <a:pos x="2467" y="0"/>
                </a:cxn>
                <a:cxn ang="0">
                  <a:pos x="2522" y="7"/>
                </a:cxn>
                <a:cxn ang="0">
                  <a:pos x="2598" y="7"/>
                </a:cxn>
                <a:cxn ang="0">
                  <a:pos x="2654" y="0"/>
                </a:cxn>
                <a:cxn ang="0">
                  <a:pos x="2689" y="0"/>
                </a:cxn>
                <a:cxn ang="0">
                  <a:pos x="2716" y="0"/>
                </a:cxn>
                <a:cxn ang="0">
                  <a:pos x="2772" y="7"/>
                </a:cxn>
                <a:cxn ang="0">
                  <a:pos x="2848" y="7"/>
                </a:cxn>
                <a:cxn ang="0">
                  <a:pos x="2903" y="0"/>
                </a:cxn>
                <a:cxn ang="0">
                  <a:pos x="2938" y="0"/>
                </a:cxn>
                <a:cxn ang="0">
                  <a:pos x="2966" y="0"/>
                </a:cxn>
              </a:cxnLst>
              <a:rect l="0" t="0" r="r" b="b"/>
              <a:pathLst>
                <a:path w="3014" h="7">
                  <a:moveTo>
                    <a:pt x="0" y="0"/>
                  </a:moveTo>
                  <a:lnTo>
                    <a:pt x="20" y="0"/>
                  </a:lnTo>
                  <a:lnTo>
                    <a:pt x="20" y="7"/>
                  </a:lnTo>
                  <a:lnTo>
                    <a:pt x="0" y="7"/>
                  </a:lnTo>
                  <a:lnTo>
                    <a:pt x="0" y="0"/>
                  </a:lnTo>
                  <a:close/>
                  <a:moveTo>
                    <a:pt x="27" y="0"/>
                  </a:moveTo>
                  <a:lnTo>
                    <a:pt x="48" y="0"/>
                  </a:lnTo>
                  <a:lnTo>
                    <a:pt x="48" y="7"/>
                  </a:lnTo>
                  <a:lnTo>
                    <a:pt x="27" y="7"/>
                  </a:lnTo>
                  <a:lnTo>
                    <a:pt x="27" y="0"/>
                  </a:lnTo>
                  <a:close/>
                  <a:moveTo>
                    <a:pt x="55" y="0"/>
                  </a:moveTo>
                  <a:lnTo>
                    <a:pt x="76" y="0"/>
                  </a:lnTo>
                  <a:lnTo>
                    <a:pt x="76" y="7"/>
                  </a:lnTo>
                  <a:lnTo>
                    <a:pt x="55" y="7"/>
                  </a:lnTo>
                  <a:lnTo>
                    <a:pt x="55" y="0"/>
                  </a:lnTo>
                  <a:close/>
                  <a:moveTo>
                    <a:pt x="83" y="0"/>
                  </a:moveTo>
                  <a:lnTo>
                    <a:pt x="104" y="0"/>
                  </a:lnTo>
                  <a:lnTo>
                    <a:pt x="104" y="7"/>
                  </a:lnTo>
                  <a:lnTo>
                    <a:pt x="83" y="7"/>
                  </a:lnTo>
                  <a:lnTo>
                    <a:pt x="83" y="0"/>
                  </a:lnTo>
                  <a:close/>
                  <a:moveTo>
                    <a:pt x="111" y="0"/>
                  </a:moveTo>
                  <a:lnTo>
                    <a:pt x="131" y="0"/>
                  </a:lnTo>
                  <a:lnTo>
                    <a:pt x="131" y="7"/>
                  </a:lnTo>
                  <a:lnTo>
                    <a:pt x="111" y="7"/>
                  </a:lnTo>
                  <a:lnTo>
                    <a:pt x="111" y="0"/>
                  </a:lnTo>
                  <a:close/>
                  <a:moveTo>
                    <a:pt x="138" y="0"/>
                  </a:moveTo>
                  <a:lnTo>
                    <a:pt x="159" y="0"/>
                  </a:lnTo>
                  <a:lnTo>
                    <a:pt x="159" y="7"/>
                  </a:lnTo>
                  <a:lnTo>
                    <a:pt x="138" y="7"/>
                  </a:lnTo>
                  <a:lnTo>
                    <a:pt x="138" y="0"/>
                  </a:lnTo>
                  <a:close/>
                  <a:moveTo>
                    <a:pt x="166" y="0"/>
                  </a:moveTo>
                  <a:lnTo>
                    <a:pt x="187" y="0"/>
                  </a:lnTo>
                  <a:lnTo>
                    <a:pt x="187" y="7"/>
                  </a:lnTo>
                  <a:lnTo>
                    <a:pt x="166" y="7"/>
                  </a:lnTo>
                  <a:lnTo>
                    <a:pt x="166" y="0"/>
                  </a:lnTo>
                  <a:close/>
                  <a:moveTo>
                    <a:pt x="194" y="0"/>
                  </a:moveTo>
                  <a:lnTo>
                    <a:pt x="215" y="0"/>
                  </a:lnTo>
                  <a:lnTo>
                    <a:pt x="215" y="7"/>
                  </a:lnTo>
                  <a:lnTo>
                    <a:pt x="194" y="7"/>
                  </a:lnTo>
                  <a:lnTo>
                    <a:pt x="194" y="0"/>
                  </a:lnTo>
                  <a:close/>
                  <a:moveTo>
                    <a:pt x="221" y="0"/>
                  </a:moveTo>
                  <a:lnTo>
                    <a:pt x="242" y="0"/>
                  </a:lnTo>
                  <a:lnTo>
                    <a:pt x="242" y="7"/>
                  </a:lnTo>
                  <a:lnTo>
                    <a:pt x="221" y="7"/>
                  </a:lnTo>
                  <a:lnTo>
                    <a:pt x="221" y="0"/>
                  </a:lnTo>
                  <a:close/>
                  <a:moveTo>
                    <a:pt x="249" y="0"/>
                  </a:moveTo>
                  <a:lnTo>
                    <a:pt x="270" y="0"/>
                  </a:lnTo>
                  <a:lnTo>
                    <a:pt x="270" y="7"/>
                  </a:lnTo>
                  <a:lnTo>
                    <a:pt x="249" y="7"/>
                  </a:lnTo>
                  <a:lnTo>
                    <a:pt x="249" y="0"/>
                  </a:lnTo>
                  <a:close/>
                  <a:moveTo>
                    <a:pt x="277" y="0"/>
                  </a:moveTo>
                  <a:lnTo>
                    <a:pt x="298" y="0"/>
                  </a:lnTo>
                  <a:lnTo>
                    <a:pt x="298" y="7"/>
                  </a:lnTo>
                  <a:lnTo>
                    <a:pt x="277" y="7"/>
                  </a:lnTo>
                  <a:lnTo>
                    <a:pt x="277" y="0"/>
                  </a:lnTo>
                  <a:close/>
                  <a:moveTo>
                    <a:pt x="305" y="0"/>
                  </a:moveTo>
                  <a:lnTo>
                    <a:pt x="325" y="0"/>
                  </a:lnTo>
                  <a:lnTo>
                    <a:pt x="325" y="7"/>
                  </a:lnTo>
                  <a:lnTo>
                    <a:pt x="305" y="7"/>
                  </a:lnTo>
                  <a:lnTo>
                    <a:pt x="305" y="0"/>
                  </a:lnTo>
                  <a:close/>
                  <a:moveTo>
                    <a:pt x="332" y="0"/>
                  </a:moveTo>
                  <a:lnTo>
                    <a:pt x="353" y="0"/>
                  </a:lnTo>
                  <a:lnTo>
                    <a:pt x="353" y="7"/>
                  </a:lnTo>
                  <a:lnTo>
                    <a:pt x="332" y="7"/>
                  </a:lnTo>
                  <a:lnTo>
                    <a:pt x="332" y="0"/>
                  </a:lnTo>
                  <a:close/>
                  <a:moveTo>
                    <a:pt x="360" y="0"/>
                  </a:moveTo>
                  <a:lnTo>
                    <a:pt x="381" y="0"/>
                  </a:lnTo>
                  <a:lnTo>
                    <a:pt x="381" y="7"/>
                  </a:lnTo>
                  <a:lnTo>
                    <a:pt x="360" y="7"/>
                  </a:lnTo>
                  <a:lnTo>
                    <a:pt x="360" y="0"/>
                  </a:lnTo>
                  <a:close/>
                  <a:moveTo>
                    <a:pt x="388" y="0"/>
                  </a:moveTo>
                  <a:lnTo>
                    <a:pt x="409" y="0"/>
                  </a:lnTo>
                  <a:lnTo>
                    <a:pt x="409" y="7"/>
                  </a:lnTo>
                  <a:lnTo>
                    <a:pt x="388" y="7"/>
                  </a:lnTo>
                  <a:lnTo>
                    <a:pt x="388" y="0"/>
                  </a:lnTo>
                  <a:close/>
                  <a:moveTo>
                    <a:pt x="415" y="0"/>
                  </a:moveTo>
                  <a:lnTo>
                    <a:pt x="436" y="0"/>
                  </a:lnTo>
                  <a:lnTo>
                    <a:pt x="436" y="7"/>
                  </a:lnTo>
                  <a:lnTo>
                    <a:pt x="415" y="7"/>
                  </a:lnTo>
                  <a:lnTo>
                    <a:pt x="415" y="0"/>
                  </a:lnTo>
                  <a:close/>
                  <a:moveTo>
                    <a:pt x="443" y="0"/>
                  </a:moveTo>
                  <a:lnTo>
                    <a:pt x="464" y="0"/>
                  </a:lnTo>
                  <a:lnTo>
                    <a:pt x="464" y="7"/>
                  </a:lnTo>
                  <a:lnTo>
                    <a:pt x="443" y="7"/>
                  </a:lnTo>
                  <a:lnTo>
                    <a:pt x="443" y="0"/>
                  </a:lnTo>
                  <a:close/>
                  <a:moveTo>
                    <a:pt x="471" y="0"/>
                  </a:moveTo>
                  <a:lnTo>
                    <a:pt x="492" y="0"/>
                  </a:lnTo>
                  <a:lnTo>
                    <a:pt x="492" y="7"/>
                  </a:lnTo>
                  <a:lnTo>
                    <a:pt x="471" y="7"/>
                  </a:lnTo>
                  <a:lnTo>
                    <a:pt x="471" y="0"/>
                  </a:lnTo>
                  <a:close/>
                  <a:moveTo>
                    <a:pt x="499" y="0"/>
                  </a:moveTo>
                  <a:lnTo>
                    <a:pt x="519" y="0"/>
                  </a:lnTo>
                  <a:lnTo>
                    <a:pt x="519" y="7"/>
                  </a:lnTo>
                  <a:lnTo>
                    <a:pt x="499" y="7"/>
                  </a:lnTo>
                  <a:lnTo>
                    <a:pt x="499" y="0"/>
                  </a:lnTo>
                  <a:close/>
                  <a:moveTo>
                    <a:pt x="526" y="0"/>
                  </a:moveTo>
                  <a:lnTo>
                    <a:pt x="547" y="0"/>
                  </a:lnTo>
                  <a:lnTo>
                    <a:pt x="547" y="7"/>
                  </a:lnTo>
                  <a:lnTo>
                    <a:pt x="526" y="7"/>
                  </a:lnTo>
                  <a:lnTo>
                    <a:pt x="526" y="0"/>
                  </a:lnTo>
                  <a:close/>
                  <a:moveTo>
                    <a:pt x="554" y="0"/>
                  </a:moveTo>
                  <a:lnTo>
                    <a:pt x="575" y="0"/>
                  </a:lnTo>
                  <a:lnTo>
                    <a:pt x="575" y="7"/>
                  </a:lnTo>
                  <a:lnTo>
                    <a:pt x="554" y="7"/>
                  </a:lnTo>
                  <a:lnTo>
                    <a:pt x="554" y="0"/>
                  </a:lnTo>
                  <a:close/>
                  <a:moveTo>
                    <a:pt x="582" y="0"/>
                  </a:moveTo>
                  <a:lnTo>
                    <a:pt x="603" y="0"/>
                  </a:lnTo>
                  <a:lnTo>
                    <a:pt x="603" y="7"/>
                  </a:lnTo>
                  <a:lnTo>
                    <a:pt x="582" y="7"/>
                  </a:lnTo>
                  <a:lnTo>
                    <a:pt x="582" y="0"/>
                  </a:lnTo>
                  <a:close/>
                  <a:moveTo>
                    <a:pt x="610" y="0"/>
                  </a:moveTo>
                  <a:lnTo>
                    <a:pt x="630" y="0"/>
                  </a:lnTo>
                  <a:lnTo>
                    <a:pt x="630" y="7"/>
                  </a:lnTo>
                  <a:lnTo>
                    <a:pt x="610" y="7"/>
                  </a:lnTo>
                  <a:lnTo>
                    <a:pt x="610" y="0"/>
                  </a:lnTo>
                  <a:close/>
                  <a:moveTo>
                    <a:pt x="637" y="0"/>
                  </a:moveTo>
                  <a:lnTo>
                    <a:pt x="658" y="0"/>
                  </a:lnTo>
                  <a:lnTo>
                    <a:pt x="658" y="7"/>
                  </a:lnTo>
                  <a:lnTo>
                    <a:pt x="637" y="7"/>
                  </a:lnTo>
                  <a:lnTo>
                    <a:pt x="637" y="0"/>
                  </a:lnTo>
                  <a:close/>
                  <a:moveTo>
                    <a:pt x="665" y="0"/>
                  </a:moveTo>
                  <a:lnTo>
                    <a:pt x="686" y="0"/>
                  </a:lnTo>
                  <a:lnTo>
                    <a:pt x="686" y="7"/>
                  </a:lnTo>
                  <a:lnTo>
                    <a:pt x="665" y="7"/>
                  </a:lnTo>
                  <a:lnTo>
                    <a:pt x="665" y="0"/>
                  </a:lnTo>
                  <a:close/>
                  <a:moveTo>
                    <a:pt x="693" y="0"/>
                  </a:moveTo>
                  <a:lnTo>
                    <a:pt x="714" y="0"/>
                  </a:lnTo>
                  <a:lnTo>
                    <a:pt x="714" y="7"/>
                  </a:lnTo>
                  <a:lnTo>
                    <a:pt x="693" y="7"/>
                  </a:lnTo>
                  <a:lnTo>
                    <a:pt x="693" y="0"/>
                  </a:lnTo>
                  <a:close/>
                  <a:moveTo>
                    <a:pt x="720" y="0"/>
                  </a:moveTo>
                  <a:lnTo>
                    <a:pt x="741" y="0"/>
                  </a:lnTo>
                  <a:lnTo>
                    <a:pt x="741" y="7"/>
                  </a:lnTo>
                  <a:lnTo>
                    <a:pt x="720" y="7"/>
                  </a:lnTo>
                  <a:lnTo>
                    <a:pt x="720" y="0"/>
                  </a:lnTo>
                  <a:close/>
                  <a:moveTo>
                    <a:pt x="748" y="0"/>
                  </a:moveTo>
                  <a:lnTo>
                    <a:pt x="769" y="0"/>
                  </a:lnTo>
                  <a:lnTo>
                    <a:pt x="769" y="7"/>
                  </a:lnTo>
                  <a:lnTo>
                    <a:pt x="748" y="7"/>
                  </a:lnTo>
                  <a:lnTo>
                    <a:pt x="748" y="0"/>
                  </a:lnTo>
                  <a:close/>
                  <a:moveTo>
                    <a:pt x="776" y="0"/>
                  </a:moveTo>
                  <a:lnTo>
                    <a:pt x="797" y="0"/>
                  </a:lnTo>
                  <a:lnTo>
                    <a:pt x="797" y="7"/>
                  </a:lnTo>
                  <a:lnTo>
                    <a:pt x="776" y="7"/>
                  </a:lnTo>
                  <a:lnTo>
                    <a:pt x="776" y="0"/>
                  </a:lnTo>
                  <a:close/>
                  <a:moveTo>
                    <a:pt x="804" y="0"/>
                  </a:moveTo>
                  <a:lnTo>
                    <a:pt x="824" y="0"/>
                  </a:lnTo>
                  <a:lnTo>
                    <a:pt x="824" y="7"/>
                  </a:lnTo>
                  <a:lnTo>
                    <a:pt x="804" y="7"/>
                  </a:lnTo>
                  <a:lnTo>
                    <a:pt x="804" y="0"/>
                  </a:lnTo>
                  <a:close/>
                  <a:moveTo>
                    <a:pt x="831" y="0"/>
                  </a:moveTo>
                  <a:lnTo>
                    <a:pt x="852" y="0"/>
                  </a:lnTo>
                  <a:lnTo>
                    <a:pt x="852" y="7"/>
                  </a:lnTo>
                  <a:lnTo>
                    <a:pt x="831" y="7"/>
                  </a:lnTo>
                  <a:lnTo>
                    <a:pt x="831" y="0"/>
                  </a:lnTo>
                  <a:close/>
                  <a:moveTo>
                    <a:pt x="859" y="0"/>
                  </a:moveTo>
                  <a:lnTo>
                    <a:pt x="880" y="0"/>
                  </a:lnTo>
                  <a:lnTo>
                    <a:pt x="880" y="7"/>
                  </a:lnTo>
                  <a:lnTo>
                    <a:pt x="859" y="7"/>
                  </a:lnTo>
                  <a:lnTo>
                    <a:pt x="859" y="0"/>
                  </a:lnTo>
                  <a:close/>
                  <a:moveTo>
                    <a:pt x="887" y="0"/>
                  </a:moveTo>
                  <a:lnTo>
                    <a:pt x="907" y="0"/>
                  </a:lnTo>
                  <a:lnTo>
                    <a:pt x="907" y="7"/>
                  </a:lnTo>
                  <a:lnTo>
                    <a:pt x="887" y="7"/>
                  </a:lnTo>
                  <a:lnTo>
                    <a:pt x="887" y="0"/>
                  </a:lnTo>
                  <a:close/>
                  <a:moveTo>
                    <a:pt x="914" y="0"/>
                  </a:moveTo>
                  <a:lnTo>
                    <a:pt x="935" y="0"/>
                  </a:lnTo>
                  <a:lnTo>
                    <a:pt x="935" y="7"/>
                  </a:lnTo>
                  <a:lnTo>
                    <a:pt x="914" y="7"/>
                  </a:lnTo>
                  <a:lnTo>
                    <a:pt x="914" y="0"/>
                  </a:lnTo>
                  <a:close/>
                  <a:moveTo>
                    <a:pt x="942" y="0"/>
                  </a:moveTo>
                  <a:lnTo>
                    <a:pt x="963" y="0"/>
                  </a:lnTo>
                  <a:lnTo>
                    <a:pt x="963" y="7"/>
                  </a:lnTo>
                  <a:lnTo>
                    <a:pt x="942" y="7"/>
                  </a:lnTo>
                  <a:lnTo>
                    <a:pt x="942" y="0"/>
                  </a:lnTo>
                  <a:close/>
                  <a:moveTo>
                    <a:pt x="970" y="0"/>
                  </a:moveTo>
                  <a:lnTo>
                    <a:pt x="991" y="0"/>
                  </a:lnTo>
                  <a:lnTo>
                    <a:pt x="991" y="7"/>
                  </a:lnTo>
                  <a:lnTo>
                    <a:pt x="970" y="7"/>
                  </a:lnTo>
                  <a:lnTo>
                    <a:pt x="970" y="0"/>
                  </a:lnTo>
                  <a:close/>
                  <a:moveTo>
                    <a:pt x="998" y="0"/>
                  </a:moveTo>
                  <a:lnTo>
                    <a:pt x="1018" y="0"/>
                  </a:lnTo>
                  <a:lnTo>
                    <a:pt x="1018" y="7"/>
                  </a:lnTo>
                  <a:lnTo>
                    <a:pt x="998" y="7"/>
                  </a:lnTo>
                  <a:lnTo>
                    <a:pt x="998" y="0"/>
                  </a:lnTo>
                  <a:close/>
                  <a:moveTo>
                    <a:pt x="1025" y="0"/>
                  </a:moveTo>
                  <a:lnTo>
                    <a:pt x="1046" y="0"/>
                  </a:lnTo>
                  <a:lnTo>
                    <a:pt x="1046" y="7"/>
                  </a:lnTo>
                  <a:lnTo>
                    <a:pt x="1025" y="7"/>
                  </a:lnTo>
                  <a:lnTo>
                    <a:pt x="1025" y="0"/>
                  </a:lnTo>
                  <a:close/>
                  <a:moveTo>
                    <a:pt x="1053" y="0"/>
                  </a:moveTo>
                  <a:lnTo>
                    <a:pt x="1074" y="0"/>
                  </a:lnTo>
                  <a:lnTo>
                    <a:pt x="1074" y="7"/>
                  </a:lnTo>
                  <a:lnTo>
                    <a:pt x="1053" y="7"/>
                  </a:lnTo>
                  <a:lnTo>
                    <a:pt x="1053" y="0"/>
                  </a:lnTo>
                  <a:close/>
                  <a:moveTo>
                    <a:pt x="1081" y="0"/>
                  </a:moveTo>
                  <a:lnTo>
                    <a:pt x="1101" y="0"/>
                  </a:lnTo>
                  <a:lnTo>
                    <a:pt x="1101" y="7"/>
                  </a:lnTo>
                  <a:lnTo>
                    <a:pt x="1081" y="7"/>
                  </a:lnTo>
                  <a:lnTo>
                    <a:pt x="1081" y="0"/>
                  </a:lnTo>
                  <a:close/>
                  <a:moveTo>
                    <a:pt x="1109" y="0"/>
                  </a:moveTo>
                  <a:lnTo>
                    <a:pt x="1129" y="0"/>
                  </a:lnTo>
                  <a:lnTo>
                    <a:pt x="1129" y="7"/>
                  </a:lnTo>
                  <a:lnTo>
                    <a:pt x="1109" y="7"/>
                  </a:lnTo>
                  <a:lnTo>
                    <a:pt x="1109" y="0"/>
                  </a:lnTo>
                  <a:close/>
                  <a:moveTo>
                    <a:pt x="1136" y="0"/>
                  </a:moveTo>
                  <a:lnTo>
                    <a:pt x="1157" y="0"/>
                  </a:lnTo>
                  <a:lnTo>
                    <a:pt x="1157" y="7"/>
                  </a:lnTo>
                  <a:lnTo>
                    <a:pt x="1136" y="7"/>
                  </a:lnTo>
                  <a:lnTo>
                    <a:pt x="1136" y="0"/>
                  </a:lnTo>
                  <a:close/>
                  <a:moveTo>
                    <a:pt x="1164" y="0"/>
                  </a:moveTo>
                  <a:lnTo>
                    <a:pt x="1185" y="0"/>
                  </a:lnTo>
                  <a:lnTo>
                    <a:pt x="1185" y="7"/>
                  </a:lnTo>
                  <a:lnTo>
                    <a:pt x="1164" y="7"/>
                  </a:lnTo>
                  <a:lnTo>
                    <a:pt x="1164" y="0"/>
                  </a:lnTo>
                  <a:close/>
                  <a:moveTo>
                    <a:pt x="1192" y="0"/>
                  </a:moveTo>
                  <a:lnTo>
                    <a:pt x="1212" y="0"/>
                  </a:lnTo>
                  <a:lnTo>
                    <a:pt x="1212" y="7"/>
                  </a:lnTo>
                  <a:lnTo>
                    <a:pt x="1192" y="7"/>
                  </a:lnTo>
                  <a:lnTo>
                    <a:pt x="1192" y="0"/>
                  </a:lnTo>
                  <a:close/>
                  <a:moveTo>
                    <a:pt x="1219" y="0"/>
                  </a:moveTo>
                  <a:lnTo>
                    <a:pt x="1240" y="0"/>
                  </a:lnTo>
                  <a:lnTo>
                    <a:pt x="1240" y="7"/>
                  </a:lnTo>
                  <a:lnTo>
                    <a:pt x="1219" y="7"/>
                  </a:lnTo>
                  <a:lnTo>
                    <a:pt x="1219" y="0"/>
                  </a:lnTo>
                  <a:close/>
                  <a:moveTo>
                    <a:pt x="1247" y="0"/>
                  </a:moveTo>
                  <a:lnTo>
                    <a:pt x="1268" y="0"/>
                  </a:lnTo>
                  <a:lnTo>
                    <a:pt x="1268" y="7"/>
                  </a:lnTo>
                  <a:lnTo>
                    <a:pt x="1247" y="7"/>
                  </a:lnTo>
                  <a:lnTo>
                    <a:pt x="1247" y="0"/>
                  </a:lnTo>
                  <a:close/>
                  <a:moveTo>
                    <a:pt x="1275" y="0"/>
                  </a:moveTo>
                  <a:lnTo>
                    <a:pt x="1296" y="0"/>
                  </a:lnTo>
                  <a:lnTo>
                    <a:pt x="1296" y="7"/>
                  </a:lnTo>
                  <a:lnTo>
                    <a:pt x="1275" y="7"/>
                  </a:lnTo>
                  <a:lnTo>
                    <a:pt x="1275" y="0"/>
                  </a:lnTo>
                  <a:close/>
                  <a:moveTo>
                    <a:pt x="1302" y="0"/>
                  </a:moveTo>
                  <a:lnTo>
                    <a:pt x="1323" y="0"/>
                  </a:lnTo>
                  <a:lnTo>
                    <a:pt x="1323" y="7"/>
                  </a:lnTo>
                  <a:lnTo>
                    <a:pt x="1302" y="7"/>
                  </a:lnTo>
                  <a:lnTo>
                    <a:pt x="1302" y="0"/>
                  </a:lnTo>
                  <a:close/>
                  <a:moveTo>
                    <a:pt x="1330" y="0"/>
                  </a:moveTo>
                  <a:lnTo>
                    <a:pt x="1351" y="0"/>
                  </a:lnTo>
                  <a:lnTo>
                    <a:pt x="1351" y="7"/>
                  </a:lnTo>
                  <a:lnTo>
                    <a:pt x="1330" y="7"/>
                  </a:lnTo>
                  <a:lnTo>
                    <a:pt x="1330" y="0"/>
                  </a:lnTo>
                  <a:close/>
                  <a:moveTo>
                    <a:pt x="1358" y="0"/>
                  </a:moveTo>
                  <a:lnTo>
                    <a:pt x="1379" y="0"/>
                  </a:lnTo>
                  <a:lnTo>
                    <a:pt x="1379" y="7"/>
                  </a:lnTo>
                  <a:lnTo>
                    <a:pt x="1358" y="7"/>
                  </a:lnTo>
                  <a:lnTo>
                    <a:pt x="1358" y="0"/>
                  </a:lnTo>
                  <a:close/>
                  <a:moveTo>
                    <a:pt x="1386" y="0"/>
                  </a:moveTo>
                  <a:lnTo>
                    <a:pt x="1406" y="0"/>
                  </a:lnTo>
                  <a:lnTo>
                    <a:pt x="1406" y="7"/>
                  </a:lnTo>
                  <a:lnTo>
                    <a:pt x="1386" y="7"/>
                  </a:lnTo>
                  <a:lnTo>
                    <a:pt x="1386" y="0"/>
                  </a:lnTo>
                  <a:close/>
                  <a:moveTo>
                    <a:pt x="1413" y="0"/>
                  </a:moveTo>
                  <a:lnTo>
                    <a:pt x="1434" y="0"/>
                  </a:lnTo>
                  <a:lnTo>
                    <a:pt x="1434" y="7"/>
                  </a:lnTo>
                  <a:lnTo>
                    <a:pt x="1413" y="7"/>
                  </a:lnTo>
                  <a:lnTo>
                    <a:pt x="1413" y="0"/>
                  </a:lnTo>
                  <a:close/>
                  <a:moveTo>
                    <a:pt x="1441" y="0"/>
                  </a:moveTo>
                  <a:lnTo>
                    <a:pt x="1462" y="0"/>
                  </a:lnTo>
                  <a:lnTo>
                    <a:pt x="1462" y="7"/>
                  </a:lnTo>
                  <a:lnTo>
                    <a:pt x="1441" y="7"/>
                  </a:lnTo>
                  <a:lnTo>
                    <a:pt x="1441" y="0"/>
                  </a:lnTo>
                  <a:close/>
                  <a:moveTo>
                    <a:pt x="1469" y="0"/>
                  </a:moveTo>
                  <a:lnTo>
                    <a:pt x="1490" y="0"/>
                  </a:lnTo>
                  <a:lnTo>
                    <a:pt x="1490" y="7"/>
                  </a:lnTo>
                  <a:lnTo>
                    <a:pt x="1469" y="7"/>
                  </a:lnTo>
                  <a:lnTo>
                    <a:pt x="1469" y="0"/>
                  </a:lnTo>
                  <a:close/>
                  <a:moveTo>
                    <a:pt x="1496" y="0"/>
                  </a:moveTo>
                  <a:lnTo>
                    <a:pt x="1517" y="0"/>
                  </a:lnTo>
                  <a:lnTo>
                    <a:pt x="1517" y="7"/>
                  </a:lnTo>
                  <a:lnTo>
                    <a:pt x="1496" y="7"/>
                  </a:lnTo>
                  <a:lnTo>
                    <a:pt x="1496" y="0"/>
                  </a:lnTo>
                  <a:close/>
                  <a:moveTo>
                    <a:pt x="1524" y="0"/>
                  </a:moveTo>
                  <a:lnTo>
                    <a:pt x="1545" y="0"/>
                  </a:lnTo>
                  <a:lnTo>
                    <a:pt x="1545" y="7"/>
                  </a:lnTo>
                  <a:lnTo>
                    <a:pt x="1524" y="7"/>
                  </a:lnTo>
                  <a:lnTo>
                    <a:pt x="1524" y="0"/>
                  </a:lnTo>
                  <a:close/>
                  <a:moveTo>
                    <a:pt x="1552" y="0"/>
                  </a:moveTo>
                  <a:lnTo>
                    <a:pt x="1573" y="0"/>
                  </a:lnTo>
                  <a:lnTo>
                    <a:pt x="1573" y="7"/>
                  </a:lnTo>
                  <a:lnTo>
                    <a:pt x="1552" y="7"/>
                  </a:lnTo>
                  <a:lnTo>
                    <a:pt x="1552" y="0"/>
                  </a:lnTo>
                  <a:close/>
                  <a:moveTo>
                    <a:pt x="1580" y="0"/>
                  </a:moveTo>
                  <a:lnTo>
                    <a:pt x="1600" y="0"/>
                  </a:lnTo>
                  <a:lnTo>
                    <a:pt x="1600" y="7"/>
                  </a:lnTo>
                  <a:lnTo>
                    <a:pt x="1580" y="7"/>
                  </a:lnTo>
                  <a:lnTo>
                    <a:pt x="1580" y="0"/>
                  </a:lnTo>
                  <a:close/>
                  <a:moveTo>
                    <a:pt x="1607" y="0"/>
                  </a:moveTo>
                  <a:lnTo>
                    <a:pt x="1628" y="0"/>
                  </a:lnTo>
                  <a:lnTo>
                    <a:pt x="1628" y="7"/>
                  </a:lnTo>
                  <a:lnTo>
                    <a:pt x="1607" y="7"/>
                  </a:lnTo>
                  <a:lnTo>
                    <a:pt x="1607" y="0"/>
                  </a:lnTo>
                  <a:close/>
                  <a:moveTo>
                    <a:pt x="1635" y="0"/>
                  </a:moveTo>
                  <a:lnTo>
                    <a:pt x="1656" y="0"/>
                  </a:lnTo>
                  <a:lnTo>
                    <a:pt x="1656" y="7"/>
                  </a:lnTo>
                  <a:lnTo>
                    <a:pt x="1635" y="7"/>
                  </a:lnTo>
                  <a:lnTo>
                    <a:pt x="1635" y="0"/>
                  </a:lnTo>
                  <a:close/>
                  <a:moveTo>
                    <a:pt x="1663" y="0"/>
                  </a:moveTo>
                  <a:lnTo>
                    <a:pt x="1684" y="0"/>
                  </a:lnTo>
                  <a:lnTo>
                    <a:pt x="1684" y="7"/>
                  </a:lnTo>
                  <a:lnTo>
                    <a:pt x="1663" y="7"/>
                  </a:lnTo>
                  <a:lnTo>
                    <a:pt x="1663" y="0"/>
                  </a:lnTo>
                  <a:close/>
                  <a:moveTo>
                    <a:pt x="1691" y="0"/>
                  </a:moveTo>
                  <a:lnTo>
                    <a:pt x="1711" y="0"/>
                  </a:lnTo>
                  <a:lnTo>
                    <a:pt x="1711" y="7"/>
                  </a:lnTo>
                  <a:lnTo>
                    <a:pt x="1691" y="7"/>
                  </a:lnTo>
                  <a:lnTo>
                    <a:pt x="1691" y="0"/>
                  </a:lnTo>
                  <a:close/>
                  <a:moveTo>
                    <a:pt x="1718" y="0"/>
                  </a:moveTo>
                  <a:lnTo>
                    <a:pt x="1739" y="0"/>
                  </a:lnTo>
                  <a:lnTo>
                    <a:pt x="1739" y="7"/>
                  </a:lnTo>
                  <a:lnTo>
                    <a:pt x="1718" y="7"/>
                  </a:lnTo>
                  <a:lnTo>
                    <a:pt x="1718" y="0"/>
                  </a:lnTo>
                  <a:close/>
                  <a:moveTo>
                    <a:pt x="1746" y="0"/>
                  </a:moveTo>
                  <a:lnTo>
                    <a:pt x="1767" y="0"/>
                  </a:lnTo>
                  <a:lnTo>
                    <a:pt x="1767" y="7"/>
                  </a:lnTo>
                  <a:lnTo>
                    <a:pt x="1746" y="7"/>
                  </a:lnTo>
                  <a:lnTo>
                    <a:pt x="1746" y="0"/>
                  </a:lnTo>
                  <a:close/>
                  <a:moveTo>
                    <a:pt x="1774" y="0"/>
                  </a:moveTo>
                  <a:lnTo>
                    <a:pt x="1795" y="0"/>
                  </a:lnTo>
                  <a:lnTo>
                    <a:pt x="1795" y="7"/>
                  </a:lnTo>
                  <a:lnTo>
                    <a:pt x="1774" y="7"/>
                  </a:lnTo>
                  <a:lnTo>
                    <a:pt x="1774" y="0"/>
                  </a:lnTo>
                  <a:close/>
                  <a:moveTo>
                    <a:pt x="1801" y="0"/>
                  </a:moveTo>
                  <a:lnTo>
                    <a:pt x="1822" y="0"/>
                  </a:lnTo>
                  <a:lnTo>
                    <a:pt x="1822" y="7"/>
                  </a:lnTo>
                  <a:lnTo>
                    <a:pt x="1801" y="7"/>
                  </a:lnTo>
                  <a:lnTo>
                    <a:pt x="1801" y="0"/>
                  </a:lnTo>
                  <a:close/>
                  <a:moveTo>
                    <a:pt x="1829" y="0"/>
                  </a:moveTo>
                  <a:lnTo>
                    <a:pt x="1850" y="0"/>
                  </a:lnTo>
                  <a:lnTo>
                    <a:pt x="1850" y="7"/>
                  </a:lnTo>
                  <a:lnTo>
                    <a:pt x="1829" y="7"/>
                  </a:lnTo>
                  <a:lnTo>
                    <a:pt x="1829" y="0"/>
                  </a:lnTo>
                  <a:close/>
                  <a:moveTo>
                    <a:pt x="1857" y="0"/>
                  </a:moveTo>
                  <a:lnTo>
                    <a:pt x="1878" y="0"/>
                  </a:lnTo>
                  <a:lnTo>
                    <a:pt x="1878" y="7"/>
                  </a:lnTo>
                  <a:lnTo>
                    <a:pt x="1857" y="7"/>
                  </a:lnTo>
                  <a:lnTo>
                    <a:pt x="1857" y="0"/>
                  </a:lnTo>
                  <a:close/>
                  <a:moveTo>
                    <a:pt x="1885" y="0"/>
                  </a:moveTo>
                  <a:lnTo>
                    <a:pt x="1905" y="0"/>
                  </a:lnTo>
                  <a:lnTo>
                    <a:pt x="1905" y="7"/>
                  </a:lnTo>
                  <a:lnTo>
                    <a:pt x="1885" y="7"/>
                  </a:lnTo>
                  <a:lnTo>
                    <a:pt x="1885" y="0"/>
                  </a:lnTo>
                  <a:close/>
                  <a:moveTo>
                    <a:pt x="1912" y="0"/>
                  </a:moveTo>
                  <a:lnTo>
                    <a:pt x="1933" y="0"/>
                  </a:lnTo>
                  <a:lnTo>
                    <a:pt x="1933" y="7"/>
                  </a:lnTo>
                  <a:lnTo>
                    <a:pt x="1912" y="7"/>
                  </a:lnTo>
                  <a:lnTo>
                    <a:pt x="1912" y="0"/>
                  </a:lnTo>
                  <a:close/>
                  <a:moveTo>
                    <a:pt x="1940" y="0"/>
                  </a:moveTo>
                  <a:lnTo>
                    <a:pt x="1961" y="0"/>
                  </a:lnTo>
                  <a:lnTo>
                    <a:pt x="1961" y="7"/>
                  </a:lnTo>
                  <a:lnTo>
                    <a:pt x="1940" y="7"/>
                  </a:lnTo>
                  <a:lnTo>
                    <a:pt x="1940" y="0"/>
                  </a:lnTo>
                  <a:close/>
                  <a:moveTo>
                    <a:pt x="1968" y="0"/>
                  </a:moveTo>
                  <a:lnTo>
                    <a:pt x="1989" y="0"/>
                  </a:lnTo>
                  <a:lnTo>
                    <a:pt x="1989" y="7"/>
                  </a:lnTo>
                  <a:lnTo>
                    <a:pt x="1968" y="7"/>
                  </a:lnTo>
                  <a:lnTo>
                    <a:pt x="1968" y="0"/>
                  </a:lnTo>
                  <a:close/>
                  <a:moveTo>
                    <a:pt x="1995" y="0"/>
                  </a:moveTo>
                  <a:lnTo>
                    <a:pt x="2016" y="0"/>
                  </a:lnTo>
                  <a:lnTo>
                    <a:pt x="2016" y="7"/>
                  </a:lnTo>
                  <a:lnTo>
                    <a:pt x="1995" y="7"/>
                  </a:lnTo>
                  <a:lnTo>
                    <a:pt x="1995" y="0"/>
                  </a:lnTo>
                  <a:close/>
                  <a:moveTo>
                    <a:pt x="2023" y="0"/>
                  </a:moveTo>
                  <a:lnTo>
                    <a:pt x="2044" y="0"/>
                  </a:lnTo>
                  <a:lnTo>
                    <a:pt x="2044" y="7"/>
                  </a:lnTo>
                  <a:lnTo>
                    <a:pt x="2023" y="7"/>
                  </a:lnTo>
                  <a:lnTo>
                    <a:pt x="2023" y="0"/>
                  </a:lnTo>
                  <a:close/>
                  <a:moveTo>
                    <a:pt x="2051" y="0"/>
                  </a:moveTo>
                  <a:lnTo>
                    <a:pt x="2072" y="0"/>
                  </a:lnTo>
                  <a:lnTo>
                    <a:pt x="2072" y="7"/>
                  </a:lnTo>
                  <a:lnTo>
                    <a:pt x="2051" y="7"/>
                  </a:lnTo>
                  <a:lnTo>
                    <a:pt x="2051" y="0"/>
                  </a:lnTo>
                  <a:close/>
                  <a:moveTo>
                    <a:pt x="2079" y="0"/>
                  </a:moveTo>
                  <a:lnTo>
                    <a:pt x="2099" y="0"/>
                  </a:lnTo>
                  <a:lnTo>
                    <a:pt x="2099" y="7"/>
                  </a:lnTo>
                  <a:lnTo>
                    <a:pt x="2079" y="7"/>
                  </a:lnTo>
                  <a:lnTo>
                    <a:pt x="2079" y="0"/>
                  </a:lnTo>
                  <a:close/>
                  <a:moveTo>
                    <a:pt x="2106" y="0"/>
                  </a:moveTo>
                  <a:lnTo>
                    <a:pt x="2127" y="0"/>
                  </a:lnTo>
                  <a:lnTo>
                    <a:pt x="2127" y="7"/>
                  </a:lnTo>
                  <a:lnTo>
                    <a:pt x="2106" y="7"/>
                  </a:lnTo>
                  <a:lnTo>
                    <a:pt x="2106" y="0"/>
                  </a:lnTo>
                  <a:close/>
                  <a:moveTo>
                    <a:pt x="2134" y="0"/>
                  </a:moveTo>
                  <a:lnTo>
                    <a:pt x="2155" y="0"/>
                  </a:lnTo>
                  <a:lnTo>
                    <a:pt x="2155" y="7"/>
                  </a:lnTo>
                  <a:lnTo>
                    <a:pt x="2134" y="7"/>
                  </a:lnTo>
                  <a:lnTo>
                    <a:pt x="2134" y="0"/>
                  </a:lnTo>
                  <a:close/>
                  <a:moveTo>
                    <a:pt x="2162" y="0"/>
                  </a:moveTo>
                  <a:lnTo>
                    <a:pt x="2183" y="0"/>
                  </a:lnTo>
                  <a:lnTo>
                    <a:pt x="2183" y="7"/>
                  </a:lnTo>
                  <a:lnTo>
                    <a:pt x="2162" y="7"/>
                  </a:lnTo>
                  <a:lnTo>
                    <a:pt x="2162" y="0"/>
                  </a:lnTo>
                  <a:close/>
                  <a:moveTo>
                    <a:pt x="2190" y="0"/>
                  </a:moveTo>
                  <a:lnTo>
                    <a:pt x="2210" y="0"/>
                  </a:lnTo>
                  <a:lnTo>
                    <a:pt x="2210" y="7"/>
                  </a:lnTo>
                  <a:lnTo>
                    <a:pt x="2190" y="7"/>
                  </a:lnTo>
                  <a:lnTo>
                    <a:pt x="2190" y="0"/>
                  </a:lnTo>
                  <a:close/>
                  <a:moveTo>
                    <a:pt x="2217" y="0"/>
                  </a:moveTo>
                  <a:lnTo>
                    <a:pt x="2238" y="0"/>
                  </a:lnTo>
                  <a:lnTo>
                    <a:pt x="2238" y="7"/>
                  </a:lnTo>
                  <a:lnTo>
                    <a:pt x="2217" y="7"/>
                  </a:lnTo>
                  <a:lnTo>
                    <a:pt x="2217" y="0"/>
                  </a:lnTo>
                  <a:close/>
                  <a:moveTo>
                    <a:pt x="2245" y="0"/>
                  </a:moveTo>
                  <a:lnTo>
                    <a:pt x="2266" y="0"/>
                  </a:lnTo>
                  <a:lnTo>
                    <a:pt x="2266" y="7"/>
                  </a:lnTo>
                  <a:lnTo>
                    <a:pt x="2245" y="7"/>
                  </a:lnTo>
                  <a:lnTo>
                    <a:pt x="2245" y="0"/>
                  </a:lnTo>
                  <a:close/>
                  <a:moveTo>
                    <a:pt x="2273" y="0"/>
                  </a:moveTo>
                  <a:lnTo>
                    <a:pt x="2294" y="0"/>
                  </a:lnTo>
                  <a:lnTo>
                    <a:pt x="2294" y="7"/>
                  </a:lnTo>
                  <a:lnTo>
                    <a:pt x="2273" y="7"/>
                  </a:lnTo>
                  <a:lnTo>
                    <a:pt x="2273" y="0"/>
                  </a:lnTo>
                  <a:close/>
                  <a:moveTo>
                    <a:pt x="2300" y="0"/>
                  </a:moveTo>
                  <a:lnTo>
                    <a:pt x="2321" y="0"/>
                  </a:lnTo>
                  <a:lnTo>
                    <a:pt x="2321" y="7"/>
                  </a:lnTo>
                  <a:lnTo>
                    <a:pt x="2300" y="7"/>
                  </a:lnTo>
                  <a:lnTo>
                    <a:pt x="2300" y="0"/>
                  </a:lnTo>
                  <a:close/>
                  <a:moveTo>
                    <a:pt x="2328" y="0"/>
                  </a:moveTo>
                  <a:lnTo>
                    <a:pt x="2349" y="0"/>
                  </a:lnTo>
                  <a:lnTo>
                    <a:pt x="2349" y="7"/>
                  </a:lnTo>
                  <a:lnTo>
                    <a:pt x="2328" y="7"/>
                  </a:lnTo>
                  <a:lnTo>
                    <a:pt x="2328" y="0"/>
                  </a:lnTo>
                  <a:close/>
                  <a:moveTo>
                    <a:pt x="2356" y="0"/>
                  </a:moveTo>
                  <a:lnTo>
                    <a:pt x="2377" y="0"/>
                  </a:lnTo>
                  <a:lnTo>
                    <a:pt x="2377" y="7"/>
                  </a:lnTo>
                  <a:lnTo>
                    <a:pt x="2356" y="7"/>
                  </a:lnTo>
                  <a:lnTo>
                    <a:pt x="2356" y="0"/>
                  </a:lnTo>
                  <a:close/>
                  <a:moveTo>
                    <a:pt x="2384" y="0"/>
                  </a:moveTo>
                  <a:lnTo>
                    <a:pt x="2404" y="0"/>
                  </a:lnTo>
                  <a:lnTo>
                    <a:pt x="2404" y="7"/>
                  </a:lnTo>
                  <a:lnTo>
                    <a:pt x="2384" y="7"/>
                  </a:lnTo>
                  <a:lnTo>
                    <a:pt x="2384" y="0"/>
                  </a:lnTo>
                  <a:close/>
                  <a:moveTo>
                    <a:pt x="2411" y="0"/>
                  </a:moveTo>
                  <a:lnTo>
                    <a:pt x="2432" y="0"/>
                  </a:lnTo>
                  <a:lnTo>
                    <a:pt x="2432" y="7"/>
                  </a:lnTo>
                  <a:lnTo>
                    <a:pt x="2411" y="7"/>
                  </a:lnTo>
                  <a:lnTo>
                    <a:pt x="2411" y="0"/>
                  </a:lnTo>
                  <a:close/>
                  <a:moveTo>
                    <a:pt x="2439" y="0"/>
                  </a:moveTo>
                  <a:lnTo>
                    <a:pt x="2460" y="0"/>
                  </a:lnTo>
                  <a:lnTo>
                    <a:pt x="2460" y="7"/>
                  </a:lnTo>
                  <a:lnTo>
                    <a:pt x="2439" y="7"/>
                  </a:lnTo>
                  <a:lnTo>
                    <a:pt x="2439" y="0"/>
                  </a:lnTo>
                  <a:close/>
                  <a:moveTo>
                    <a:pt x="2467" y="0"/>
                  </a:moveTo>
                  <a:lnTo>
                    <a:pt x="2487" y="0"/>
                  </a:lnTo>
                  <a:lnTo>
                    <a:pt x="2487" y="7"/>
                  </a:lnTo>
                  <a:lnTo>
                    <a:pt x="2467" y="7"/>
                  </a:lnTo>
                  <a:lnTo>
                    <a:pt x="2467" y="0"/>
                  </a:lnTo>
                  <a:close/>
                  <a:moveTo>
                    <a:pt x="2494" y="0"/>
                  </a:moveTo>
                  <a:lnTo>
                    <a:pt x="2515" y="0"/>
                  </a:lnTo>
                  <a:lnTo>
                    <a:pt x="2515" y="7"/>
                  </a:lnTo>
                  <a:lnTo>
                    <a:pt x="2494" y="7"/>
                  </a:lnTo>
                  <a:lnTo>
                    <a:pt x="2494" y="0"/>
                  </a:lnTo>
                  <a:close/>
                  <a:moveTo>
                    <a:pt x="2522" y="0"/>
                  </a:moveTo>
                  <a:lnTo>
                    <a:pt x="2543" y="0"/>
                  </a:lnTo>
                  <a:lnTo>
                    <a:pt x="2543" y="7"/>
                  </a:lnTo>
                  <a:lnTo>
                    <a:pt x="2522" y="7"/>
                  </a:lnTo>
                  <a:lnTo>
                    <a:pt x="2522" y="0"/>
                  </a:lnTo>
                  <a:close/>
                  <a:moveTo>
                    <a:pt x="2550" y="0"/>
                  </a:moveTo>
                  <a:lnTo>
                    <a:pt x="2571" y="0"/>
                  </a:lnTo>
                  <a:lnTo>
                    <a:pt x="2571" y="7"/>
                  </a:lnTo>
                  <a:lnTo>
                    <a:pt x="2550" y="7"/>
                  </a:lnTo>
                  <a:lnTo>
                    <a:pt x="2550" y="0"/>
                  </a:lnTo>
                  <a:close/>
                  <a:moveTo>
                    <a:pt x="2578" y="0"/>
                  </a:moveTo>
                  <a:lnTo>
                    <a:pt x="2598" y="0"/>
                  </a:lnTo>
                  <a:lnTo>
                    <a:pt x="2598" y="7"/>
                  </a:lnTo>
                  <a:lnTo>
                    <a:pt x="2578" y="7"/>
                  </a:lnTo>
                  <a:lnTo>
                    <a:pt x="2578" y="0"/>
                  </a:lnTo>
                  <a:close/>
                  <a:moveTo>
                    <a:pt x="2605" y="0"/>
                  </a:moveTo>
                  <a:lnTo>
                    <a:pt x="2626" y="0"/>
                  </a:lnTo>
                  <a:lnTo>
                    <a:pt x="2626" y="7"/>
                  </a:lnTo>
                  <a:lnTo>
                    <a:pt x="2605" y="7"/>
                  </a:lnTo>
                  <a:lnTo>
                    <a:pt x="2605" y="0"/>
                  </a:lnTo>
                  <a:close/>
                  <a:moveTo>
                    <a:pt x="2633" y="0"/>
                  </a:moveTo>
                  <a:lnTo>
                    <a:pt x="2654" y="0"/>
                  </a:lnTo>
                  <a:lnTo>
                    <a:pt x="2654" y="7"/>
                  </a:lnTo>
                  <a:lnTo>
                    <a:pt x="2633" y="7"/>
                  </a:lnTo>
                  <a:lnTo>
                    <a:pt x="2633" y="0"/>
                  </a:lnTo>
                  <a:close/>
                  <a:moveTo>
                    <a:pt x="2661" y="0"/>
                  </a:moveTo>
                  <a:lnTo>
                    <a:pt x="2681" y="0"/>
                  </a:lnTo>
                  <a:lnTo>
                    <a:pt x="2681" y="7"/>
                  </a:lnTo>
                  <a:lnTo>
                    <a:pt x="2661" y="7"/>
                  </a:lnTo>
                  <a:lnTo>
                    <a:pt x="2661" y="0"/>
                  </a:lnTo>
                  <a:close/>
                  <a:moveTo>
                    <a:pt x="2689" y="0"/>
                  </a:moveTo>
                  <a:lnTo>
                    <a:pt x="2709" y="0"/>
                  </a:lnTo>
                  <a:lnTo>
                    <a:pt x="2709" y="7"/>
                  </a:lnTo>
                  <a:lnTo>
                    <a:pt x="2689" y="7"/>
                  </a:lnTo>
                  <a:lnTo>
                    <a:pt x="2689" y="0"/>
                  </a:lnTo>
                  <a:close/>
                  <a:moveTo>
                    <a:pt x="2716" y="0"/>
                  </a:moveTo>
                  <a:lnTo>
                    <a:pt x="2737" y="0"/>
                  </a:lnTo>
                  <a:lnTo>
                    <a:pt x="2737" y="7"/>
                  </a:lnTo>
                  <a:lnTo>
                    <a:pt x="2716" y="7"/>
                  </a:lnTo>
                  <a:lnTo>
                    <a:pt x="2716" y="0"/>
                  </a:lnTo>
                  <a:close/>
                  <a:moveTo>
                    <a:pt x="2744" y="0"/>
                  </a:moveTo>
                  <a:lnTo>
                    <a:pt x="2765" y="0"/>
                  </a:lnTo>
                  <a:lnTo>
                    <a:pt x="2765" y="7"/>
                  </a:lnTo>
                  <a:lnTo>
                    <a:pt x="2744" y="7"/>
                  </a:lnTo>
                  <a:lnTo>
                    <a:pt x="2744" y="0"/>
                  </a:lnTo>
                  <a:close/>
                  <a:moveTo>
                    <a:pt x="2772" y="0"/>
                  </a:moveTo>
                  <a:lnTo>
                    <a:pt x="2792" y="0"/>
                  </a:lnTo>
                  <a:lnTo>
                    <a:pt x="2792" y="7"/>
                  </a:lnTo>
                  <a:lnTo>
                    <a:pt x="2772" y="7"/>
                  </a:lnTo>
                  <a:lnTo>
                    <a:pt x="2772" y="0"/>
                  </a:lnTo>
                  <a:close/>
                  <a:moveTo>
                    <a:pt x="2799" y="0"/>
                  </a:moveTo>
                  <a:lnTo>
                    <a:pt x="2820" y="0"/>
                  </a:lnTo>
                  <a:lnTo>
                    <a:pt x="2820" y="7"/>
                  </a:lnTo>
                  <a:lnTo>
                    <a:pt x="2799" y="7"/>
                  </a:lnTo>
                  <a:lnTo>
                    <a:pt x="2799" y="0"/>
                  </a:lnTo>
                  <a:close/>
                  <a:moveTo>
                    <a:pt x="2827" y="0"/>
                  </a:moveTo>
                  <a:lnTo>
                    <a:pt x="2848" y="0"/>
                  </a:lnTo>
                  <a:lnTo>
                    <a:pt x="2848" y="7"/>
                  </a:lnTo>
                  <a:lnTo>
                    <a:pt x="2827" y="7"/>
                  </a:lnTo>
                  <a:lnTo>
                    <a:pt x="2827" y="0"/>
                  </a:lnTo>
                  <a:close/>
                  <a:moveTo>
                    <a:pt x="2855" y="0"/>
                  </a:moveTo>
                  <a:lnTo>
                    <a:pt x="2876" y="0"/>
                  </a:lnTo>
                  <a:lnTo>
                    <a:pt x="2876" y="7"/>
                  </a:lnTo>
                  <a:lnTo>
                    <a:pt x="2855" y="7"/>
                  </a:lnTo>
                  <a:lnTo>
                    <a:pt x="2855" y="0"/>
                  </a:lnTo>
                  <a:close/>
                  <a:moveTo>
                    <a:pt x="2882" y="0"/>
                  </a:moveTo>
                  <a:lnTo>
                    <a:pt x="2903" y="0"/>
                  </a:lnTo>
                  <a:lnTo>
                    <a:pt x="2903" y="7"/>
                  </a:lnTo>
                  <a:lnTo>
                    <a:pt x="2882" y="7"/>
                  </a:lnTo>
                  <a:lnTo>
                    <a:pt x="2882" y="0"/>
                  </a:lnTo>
                  <a:close/>
                  <a:moveTo>
                    <a:pt x="2910" y="0"/>
                  </a:moveTo>
                  <a:lnTo>
                    <a:pt x="2931" y="0"/>
                  </a:lnTo>
                  <a:lnTo>
                    <a:pt x="2931" y="7"/>
                  </a:lnTo>
                  <a:lnTo>
                    <a:pt x="2910" y="7"/>
                  </a:lnTo>
                  <a:lnTo>
                    <a:pt x="2910" y="0"/>
                  </a:lnTo>
                  <a:close/>
                  <a:moveTo>
                    <a:pt x="2938" y="0"/>
                  </a:moveTo>
                  <a:lnTo>
                    <a:pt x="2959" y="0"/>
                  </a:lnTo>
                  <a:lnTo>
                    <a:pt x="2959" y="7"/>
                  </a:lnTo>
                  <a:lnTo>
                    <a:pt x="2938" y="7"/>
                  </a:lnTo>
                  <a:lnTo>
                    <a:pt x="2938" y="0"/>
                  </a:lnTo>
                  <a:close/>
                  <a:moveTo>
                    <a:pt x="2966" y="0"/>
                  </a:moveTo>
                  <a:lnTo>
                    <a:pt x="2986" y="0"/>
                  </a:lnTo>
                  <a:lnTo>
                    <a:pt x="2986" y="7"/>
                  </a:lnTo>
                  <a:lnTo>
                    <a:pt x="2966" y="7"/>
                  </a:lnTo>
                  <a:lnTo>
                    <a:pt x="2966" y="0"/>
                  </a:lnTo>
                  <a:close/>
                  <a:moveTo>
                    <a:pt x="2993" y="0"/>
                  </a:moveTo>
                  <a:lnTo>
                    <a:pt x="3014" y="0"/>
                  </a:lnTo>
                  <a:lnTo>
                    <a:pt x="3014" y="7"/>
                  </a:lnTo>
                  <a:lnTo>
                    <a:pt x="2993" y="7"/>
                  </a:lnTo>
                  <a:lnTo>
                    <a:pt x="2993" y="0"/>
                  </a:lnTo>
                  <a:close/>
                </a:path>
              </a:pathLst>
            </a:custGeom>
            <a:solidFill>
              <a:srgbClr val="000000"/>
            </a:solidFill>
            <a:ln w="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79" name="Freeform 47"/>
            <p:cNvSpPr>
              <a:spLocks noEditPoints="1"/>
            </p:cNvSpPr>
            <p:nvPr/>
          </p:nvSpPr>
          <p:spPr bwMode="auto">
            <a:xfrm>
              <a:off x="1949" y="2432"/>
              <a:ext cx="3014" cy="7"/>
            </a:xfrm>
            <a:custGeom>
              <a:avLst/>
              <a:gdLst/>
              <a:ahLst/>
              <a:cxnLst>
                <a:cxn ang="0">
                  <a:pos x="27" y="7"/>
                </a:cxn>
                <a:cxn ang="0">
                  <a:pos x="104" y="7"/>
                </a:cxn>
                <a:cxn ang="0">
                  <a:pos x="159" y="0"/>
                </a:cxn>
                <a:cxn ang="0">
                  <a:pos x="194" y="0"/>
                </a:cxn>
                <a:cxn ang="0">
                  <a:pos x="221" y="0"/>
                </a:cxn>
                <a:cxn ang="0">
                  <a:pos x="277" y="7"/>
                </a:cxn>
                <a:cxn ang="0">
                  <a:pos x="353" y="7"/>
                </a:cxn>
                <a:cxn ang="0">
                  <a:pos x="409" y="0"/>
                </a:cxn>
                <a:cxn ang="0">
                  <a:pos x="443" y="0"/>
                </a:cxn>
                <a:cxn ang="0">
                  <a:pos x="471" y="0"/>
                </a:cxn>
                <a:cxn ang="0">
                  <a:pos x="526" y="7"/>
                </a:cxn>
                <a:cxn ang="0">
                  <a:pos x="603" y="7"/>
                </a:cxn>
                <a:cxn ang="0">
                  <a:pos x="658" y="0"/>
                </a:cxn>
                <a:cxn ang="0">
                  <a:pos x="693" y="0"/>
                </a:cxn>
                <a:cxn ang="0">
                  <a:pos x="720" y="0"/>
                </a:cxn>
                <a:cxn ang="0">
                  <a:pos x="776" y="7"/>
                </a:cxn>
                <a:cxn ang="0">
                  <a:pos x="852" y="7"/>
                </a:cxn>
                <a:cxn ang="0">
                  <a:pos x="907" y="0"/>
                </a:cxn>
                <a:cxn ang="0">
                  <a:pos x="942" y="0"/>
                </a:cxn>
                <a:cxn ang="0">
                  <a:pos x="970" y="0"/>
                </a:cxn>
                <a:cxn ang="0">
                  <a:pos x="1025" y="7"/>
                </a:cxn>
                <a:cxn ang="0">
                  <a:pos x="1101" y="7"/>
                </a:cxn>
                <a:cxn ang="0">
                  <a:pos x="1157" y="0"/>
                </a:cxn>
                <a:cxn ang="0">
                  <a:pos x="1192" y="0"/>
                </a:cxn>
                <a:cxn ang="0">
                  <a:pos x="1219" y="0"/>
                </a:cxn>
                <a:cxn ang="0">
                  <a:pos x="1275" y="7"/>
                </a:cxn>
                <a:cxn ang="0">
                  <a:pos x="1351" y="7"/>
                </a:cxn>
                <a:cxn ang="0">
                  <a:pos x="1406" y="0"/>
                </a:cxn>
                <a:cxn ang="0">
                  <a:pos x="1441" y="0"/>
                </a:cxn>
                <a:cxn ang="0">
                  <a:pos x="1469" y="0"/>
                </a:cxn>
                <a:cxn ang="0">
                  <a:pos x="1524" y="7"/>
                </a:cxn>
                <a:cxn ang="0">
                  <a:pos x="1600" y="7"/>
                </a:cxn>
                <a:cxn ang="0">
                  <a:pos x="1656" y="0"/>
                </a:cxn>
                <a:cxn ang="0">
                  <a:pos x="1691" y="0"/>
                </a:cxn>
                <a:cxn ang="0">
                  <a:pos x="1718" y="0"/>
                </a:cxn>
                <a:cxn ang="0">
                  <a:pos x="1774" y="7"/>
                </a:cxn>
                <a:cxn ang="0">
                  <a:pos x="1850" y="7"/>
                </a:cxn>
                <a:cxn ang="0">
                  <a:pos x="1905" y="0"/>
                </a:cxn>
                <a:cxn ang="0">
                  <a:pos x="1940" y="0"/>
                </a:cxn>
                <a:cxn ang="0">
                  <a:pos x="1968" y="0"/>
                </a:cxn>
                <a:cxn ang="0">
                  <a:pos x="2023" y="7"/>
                </a:cxn>
                <a:cxn ang="0">
                  <a:pos x="2099" y="7"/>
                </a:cxn>
                <a:cxn ang="0">
                  <a:pos x="2155" y="0"/>
                </a:cxn>
                <a:cxn ang="0">
                  <a:pos x="2190" y="0"/>
                </a:cxn>
                <a:cxn ang="0">
                  <a:pos x="2217" y="0"/>
                </a:cxn>
                <a:cxn ang="0">
                  <a:pos x="2273" y="7"/>
                </a:cxn>
                <a:cxn ang="0">
                  <a:pos x="2349" y="7"/>
                </a:cxn>
                <a:cxn ang="0">
                  <a:pos x="2404" y="0"/>
                </a:cxn>
                <a:cxn ang="0">
                  <a:pos x="2439" y="0"/>
                </a:cxn>
                <a:cxn ang="0">
                  <a:pos x="2467" y="0"/>
                </a:cxn>
                <a:cxn ang="0">
                  <a:pos x="2522" y="7"/>
                </a:cxn>
                <a:cxn ang="0">
                  <a:pos x="2598" y="7"/>
                </a:cxn>
                <a:cxn ang="0">
                  <a:pos x="2654" y="0"/>
                </a:cxn>
                <a:cxn ang="0">
                  <a:pos x="2689" y="0"/>
                </a:cxn>
                <a:cxn ang="0">
                  <a:pos x="2716" y="0"/>
                </a:cxn>
                <a:cxn ang="0">
                  <a:pos x="2772" y="7"/>
                </a:cxn>
                <a:cxn ang="0">
                  <a:pos x="2848" y="7"/>
                </a:cxn>
                <a:cxn ang="0">
                  <a:pos x="2903" y="0"/>
                </a:cxn>
                <a:cxn ang="0">
                  <a:pos x="2938" y="0"/>
                </a:cxn>
                <a:cxn ang="0">
                  <a:pos x="2966" y="0"/>
                </a:cxn>
              </a:cxnLst>
              <a:rect l="0" t="0" r="r" b="b"/>
              <a:pathLst>
                <a:path w="3014" h="7">
                  <a:moveTo>
                    <a:pt x="0" y="0"/>
                  </a:moveTo>
                  <a:lnTo>
                    <a:pt x="20" y="0"/>
                  </a:lnTo>
                  <a:lnTo>
                    <a:pt x="20" y="7"/>
                  </a:lnTo>
                  <a:lnTo>
                    <a:pt x="0" y="7"/>
                  </a:lnTo>
                  <a:lnTo>
                    <a:pt x="0" y="0"/>
                  </a:lnTo>
                  <a:close/>
                  <a:moveTo>
                    <a:pt x="27" y="0"/>
                  </a:moveTo>
                  <a:lnTo>
                    <a:pt x="48" y="0"/>
                  </a:lnTo>
                  <a:lnTo>
                    <a:pt x="48" y="7"/>
                  </a:lnTo>
                  <a:lnTo>
                    <a:pt x="27" y="7"/>
                  </a:lnTo>
                  <a:lnTo>
                    <a:pt x="27" y="0"/>
                  </a:lnTo>
                  <a:close/>
                  <a:moveTo>
                    <a:pt x="55" y="0"/>
                  </a:moveTo>
                  <a:lnTo>
                    <a:pt x="76" y="0"/>
                  </a:lnTo>
                  <a:lnTo>
                    <a:pt x="76" y="7"/>
                  </a:lnTo>
                  <a:lnTo>
                    <a:pt x="55" y="7"/>
                  </a:lnTo>
                  <a:lnTo>
                    <a:pt x="55" y="0"/>
                  </a:lnTo>
                  <a:close/>
                  <a:moveTo>
                    <a:pt x="83" y="0"/>
                  </a:moveTo>
                  <a:lnTo>
                    <a:pt x="104" y="0"/>
                  </a:lnTo>
                  <a:lnTo>
                    <a:pt x="104" y="7"/>
                  </a:lnTo>
                  <a:lnTo>
                    <a:pt x="83" y="7"/>
                  </a:lnTo>
                  <a:lnTo>
                    <a:pt x="83" y="0"/>
                  </a:lnTo>
                  <a:close/>
                  <a:moveTo>
                    <a:pt x="111" y="0"/>
                  </a:moveTo>
                  <a:lnTo>
                    <a:pt x="131" y="0"/>
                  </a:lnTo>
                  <a:lnTo>
                    <a:pt x="131" y="7"/>
                  </a:lnTo>
                  <a:lnTo>
                    <a:pt x="111" y="7"/>
                  </a:lnTo>
                  <a:lnTo>
                    <a:pt x="111" y="0"/>
                  </a:lnTo>
                  <a:close/>
                  <a:moveTo>
                    <a:pt x="138" y="0"/>
                  </a:moveTo>
                  <a:lnTo>
                    <a:pt x="159" y="0"/>
                  </a:lnTo>
                  <a:lnTo>
                    <a:pt x="159" y="7"/>
                  </a:lnTo>
                  <a:lnTo>
                    <a:pt x="138" y="7"/>
                  </a:lnTo>
                  <a:lnTo>
                    <a:pt x="138" y="0"/>
                  </a:lnTo>
                  <a:close/>
                  <a:moveTo>
                    <a:pt x="166" y="0"/>
                  </a:moveTo>
                  <a:lnTo>
                    <a:pt x="187" y="0"/>
                  </a:lnTo>
                  <a:lnTo>
                    <a:pt x="187" y="7"/>
                  </a:lnTo>
                  <a:lnTo>
                    <a:pt x="166" y="7"/>
                  </a:lnTo>
                  <a:lnTo>
                    <a:pt x="166" y="0"/>
                  </a:lnTo>
                  <a:close/>
                  <a:moveTo>
                    <a:pt x="194" y="0"/>
                  </a:moveTo>
                  <a:lnTo>
                    <a:pt x="215" y="0"/>
                  </a:lnTo>
                  <a:lnTo>
                    <a:pt x="215" y="7"/>
                  </a:lnTo>
                  <a:lnTo>
                    <a:pt x="194" y="7"/>
                  </a:lnTo>
                  <a:lnTo>
                    <a:pt x="194" y="0"/>
                  </a:lnTo>
                  <a:close/>
                  <a:moveTo>
                    <a:pt x="221" y="0"/>
                  </a:moveTo>
                  <a:lnTo>
                    <a:pt x="242" y="0"/>
                  </a:lnTo>
                  <a:lnTo>
                    <a:pt x="242" y="7"/>
                  </a:lnTo>
                  <a:lnTo>
                    <a:pt x="221" y="7"/>
                  </a:lnTo>
                  <a:lnTo>
                    <a:pt x="221" y="0"/>
                  </a:lnTo>
                  <a:close/>
                  <a:moveTo>
                    <a:pt x="249" y="0"/>
                  </a:moveTo>
                  <a:lnTo>
                    <a:pt x="270" y="0"/>
                  </a:lnTo>
                  <a:lnTo>
                    <a:pt x="270" y="7"/>
                  </a:lnTo>
                  <a:lnTo>
                    <a:pt x="249" y="7"/>
                  </a:lnTo>
                  <a:lnTo>
                    <a:pt x="249" y="0"/>
                  </a:lnTo>
                  <a:close/>
                  <a:moveTo>
                    <a:pt x="277" y="0"/>
                  </a:moveTo>
                  <a:lnTo>
                    <a:pt x="298" y="0"/>
                  </a:lnTo>
                  <a:lnTo>
                    <a:pt x="298" y="7"/>
                  </a:lnTo>
                  <a:lnTo>
                    <a:pt x="277" y="7"/>
                  </a:lnTo>
                  <a:lnTo>
                    <a:pt x="277" y="0"/>
                  </a:lnTo>
                  <a:close/>
                  <a:moveTo>
                    <a:pt x="305" y="0"/>
                  </a:moveTo>
                  <a:lnTo>
                    <a:pt x="325" y="0"/>
                  </a:lnTo>
                  <a:lnTo>
                    <a:pt x="325" y="7"/>
                  </a:lnTo>
                  <a:lnTo>
                    <a:pt x="305" y="7"/>
                  </a:lnTo>
                  <a:lnTo>
                    <a:pt x="305" y="0"/>
                  </a:lnTo>
                  <a:close/>
                  <a:moveTo>
                    <a:pt x="332" y="0"/>
                  </a:moveTo>
                  <a:lnTo>
                    <a:pt x="353" y="0"/>
                  </a:lnTo>
                  <a:lnTo>
                    <a:pt x="353" y="7"/>
                  </a:lnTo>
                  <a:lnTo>
                    <a:pt x="332" y="7"/>
                  </a:lnTo>
                  <a:lnTo>
                    <a:pt x="332" y="0"/>
                  </a:lnTo>
                  <a:close/>
                  <a:moveTo>
                    <a:pt x="360" y="0"/>
                  </a:moveTo>
                  <a:lnTo>
                    <a:pt x="381" y="0"/>
                  </a:lnTo>
                  <a:lnTo>
                    <a:pt x="381" y="7"/>
                  </a:lnTo>
                  <a:lnTo>
                    <a:pt x="360" y="7"/>
                  </a:lnTo>
                  <a:lnTo>
                    <a:pt x="360" y="0"/>
                  </a:lnTo>
                  <a:close/>
                  <a:moveTo>
                    <a:pt x="388" y="0"/>
                  </a:moveTo>
                  <a:lnTo>
                    <a:pt x="409" y="0"/>
                  </a:lnTo>
                  <a:lnTo>
                    <a:pt x="409" y="7"/>
                  </a:lnTo>
                  <a:lnTo>
                    <a:pt x="388" y="7"/>
                  </a:lnTo>
                  <a:lnTo>
                    <a:pt x="388" y="0"/>
                  </a:lnTo>
                  <a:close/>
                  <a:moveTo>
                    <a:pt x="415" y="0"/>
                  </a:moveTo>
                  <a:lnTo>
                    <a:pt x="436" y="0"/>
                  </a:lnTo>
                  <a:lnTo>
                    <a:pt x="436" y="7"/>
                  </a:lnTo>
                  <a:lnTo>
                    <a:pt x="415" y="7"/>
                  </a:lnTo>
                  <a:lnTo>
                    <a:pt x="415" y="0"/>
                  </a:lnTo>
                  <a:close/>
                  <a:moveTo>
                    <a:pt x="443" y="0"/>
                  </a:moveTo>
                  <a:lnTo>
                    <a:pt x="464" y="0"/>
                  </a:lnTo>
                  <a:lnTo>
                    <a:pt x="464" y="7"/>
                  </a:lnTo>
                  <a:lnTo>
                    <a:pt x="443" y="7"/>
                  </a:lnTo>
                  <a:lnTo>
                    <a:pt x="443" y="0"/>
                  </a:lnTo>
                  <a:close/>
                  <a:moveTo>
                    <a:pt x="471" y="0"/>
                  </a:moveTo>
                  <a:lnTo>
                    <a:pt x="492" y="0"/>
                  </a:lnTo>
                  <a:lnTo>
                    <a:pt x="492" y="7"/>
                  </a:lnTo>
                  <a:lnTo>
                    <a:pt x="471" y="7"/>
                  </a:lnTo>
                  <a:lnTo>
                    <a:pt x="471" y="0"/>
                  </a:lnTo>
                  <a:close/>
                  <a:moveTo>
                    <a:pt x="499" y="0"/>
                  </a:moveTo>
                  <a:lnTo>
                    <a:pt x="519" y="0"/>
                  </a:lnTo>
                  <a:lnTo>
                    <a:pt x="519" y="7"/>
                  </a:lnTo>
                  <a:lnTo>
                    <a:pt x="499" y="7"/>
                  </a:lnTo>
                  <a:lnTo>
                    <a:pt x="499" y="0"/>
                  </a:lnTo>
                  <a:close/>
                  <a:moveTo>
                    <a:pt x="526" y="0"/>
                  </a:moveTo>
                  <a:lnTo>
                    <a:pt x="547" y="0"/>
                  </a:lnTo>
                  <a:lnTo>
                    <a:pt x="547" y="7"/>
                  </a:lnTo>
                  <a:lnTo>
                    <a:pt x="526" y="7"/>
                  </a:lnTo>
                  <a:lnTo>
                    <a:pt x="526" y="0"/>
                  </a:lnTo>
                  <a:close/>
                  <a:moveTo>
                    <a:pt x="554" y="0"/>
                  </a:moveTo>
                  <a:lnTo>
                    <a:pt x="575" y="0"/>
                  </a:lnTo>
                  <a:lnTo>
                    <a:pt x="575" y="7"/>
                  </a:lnTo>
                  <a:lnTo>
                    <a:pt x="554" y="7"/>
                  </a:lnTo>
                  <a:lnTo>
                    <a:pt x="554" y="0"/>
                  </a:lnTo>
                  <a:close/>
                  <a:moveTo>
                    <a:pt x="582" y="0"/>
                  </a:moveTo>
                  <a:lnTo>
                    <a:pt x="603" y="0"/>
                  </a:lnTo>
                  <a:lnTo>
                    <a:pt x="603" y="7"/>
                  </a:lnTo>
                  <a:lnTo>
                    <a:pt x="582" y="7"/>
                  </a:lnTo>
                  <a:lnTo>
                    <a:pt x="582" y="0"/>
                  </a:lnTo>
                  <a:close/>
                  <a:moveTo>
                    <a:pt x="610" y="0"/>
                  </a:moveTo>
                  <a:lnTo>
                    <a:pt x="630" y="0"/>
                  </a:lnTo>
                  <a:lnTo>
                    <a:pt x="630" y="7"/>
                  </a:lnTo>
                  <a:lnTo>
                    <a:pt x="610" y="7"/>
                  </a:lnTo>
                  <a:lnTo>
                    <a:pt x="610" y="0"/>
                  </a:lnTo>
                  <a:close/>
                  <a:moveTo>
                    <a:pt x="637" y="0"/>
                  </a:moveTo>
                  <a:lnTo>
                    <a:pt x="658" y="0"/>
                  </a:lnTo>
                  <a:lnTo>
                    <a:pt x="658" y="7"/>
                  </a:lnTo>
                  <a:lnTo>
                    <a:pt x="637" y="7"/>
                  </a:lnTo>
                  <a:lnTo>
                    <a:pt x="637" y="0"/>
                  </a:lnTo>
                  <a:close/>
                  <a:moveTo>
                    <a:pt x="665" y="0"/>
                  </a:moveTo>
                  <a:lnTo>
                    <a:pt x="686" y="0"/>
                  </a:lnTo>
                  <a:lnTo>
                    <a:pt x="686" y="7"/>
                  </a:lnTo>
                  <a:lnTo>
                    <a:pt x="665" y="7"/>
                  </a:lnTo>
                  <a:lnTo>
                    <a:pt x="665" y="0"/>
                  </a:lnTo>
                  <a:close/>
                  <a:moveTo>
                    <a:pt x="693" y="0"/>
                  </a:moveTo>
                  <a:lnTo>
                    <a:pt x="714" y="0"/>
                  </a:lnTo>
                  <a:lnTo>
                    <a:pt x="714" y="7"/>
                  </a:lnTo>
                  <a:lnTo>
                    <a:pt x="693" y="7"/>
                  </a:lnTo>
                  <a:lnTo>
                    <a:pt x="693" y="0"/>
                  </a:lnTo>
                  <a:close/>
                  <a:moveTo>
                    <a:pt x="720" y="0"/>
                  </a:moveTo>
                  <a:lnTo>
                    <a:pt x="741" y="0"/>
                  </a:lnTo>
                  <a:lnTo>
                    <a:pt x="741" y="7"/>
                  </a:lnTo>
                  <a:lnTo>
                    <a:pt x="720" y="7"/>
                  </a:lnTo>
                  <a:lnTo>
                    <a:pt x="720" y="0"/>
                  </a:lnTo>
                  <a:close/>
                  <a:moveTo>
                    <a:pt x="748" y="0"/>
                  </a:moveTo>
                  <a:lnTo>
                    <a:pt x="769" y="0"/>
                  </a:lnTo>
                  <a:lnTo>
                    <a:pt x="769" y="7"/>
                  </a:lnTo>
                  <a:lnTo>
                    <a:pt x="748" y="7"/>
                  </a:lnTo>
                  <a:lnTo>
                    <a:pt x="748" y="0"/>
                  </a:lnTo>
                  <a:close/>
                  <a:moveTo>
                    <a:pt x="776" y="0"/>
                  </a:moveTo>
                  <a:lnTo>
                    <a:pt x="797" y="0"/>
                  </a:lnTo>
                  <a:lnTo>
                    <a:pt x="797" y="7"/>
                  </a:lnTo>
                  <a:lnTo>
                    <a:pt x="776" y="7"/>
                  </a:lnTo>
                  <a:lnTo>
                    <a:pt x="776" y="0"/>
                  </a:lnTo>
                  <a:close/>
                  <a:moveTo>
                    <a:pt x="804" y="0"/>
                  </a:moveTo>
                  <a:lnTo>
                    <a:pt x="824" y="0"/>
                  </a:lnTo>
                  <a:lnTo>
                    <a:pt x="824" y="7"/>
                  </a:lnTo>
                  <a:lnTo>
                    <a:pt x="804" y="7"/>
                  </a:lnTo>
                  <a:lnTo>
                    <a:pt x="804" y="0"/>
                  </a:lnTo>
                  <a:close/>
                  <a:moveTo>
                    <a:pt x="831" y="0"/>
                  </a:moveTo>
                  <a:lnTo>
                    <a:pt x="852" y="0"/>
                  </a:lnTo>
                  <a:lnTo>
                    <a:pt x="852" y="7"/>
                  </a:lnTo>
                  <a:lnTo>
                    <a:pt x="831" y="7"/>
                  </a:lnTo>
                  <a:lnTo>
                    <a:pt x="831" y="0"/>
                  </a:lnTo>
                  <a:close/>
                  <a:moveTo>
                    <a:pt x="859" y="0"/>
                  </a:moveTo>
                  <a:lnTo>
                    <a:pt x="880" y="0"/>
                  </a:lnTo>
                  <a:lnTo>
                    <a:pt x="880" y="7"/>
                  </a:lnTo>
                  <a:lnTo>
                    <a:pt x="859" y="7"/>
                  </a:lnTo>
                  <a:lnTo>
                    <a:pt x="859" y="0"/>
                  </a:lnTo>
                  <a:close/>
                  <a:moveTo>
                    <a:pt x="887" y="0"/>
                  </a:moveTo>
                  <a:lnTo>
                    <a:pt x="907" y="0"/>
                  </a:lnTo>
                  <a:lnTo>
                    <a:pt x="907" y="7"/>
                  </a:lnTo>
                  <a:lnTo>
                    <a:pt x="887" y="7"/>
                  </a:lnTo>
                  <a:lnTo>
                    <a:pt x="887" y="0"/>
                  </a:lnTo>
                  <a:close/>
                  <a:moveTo>
                    <a:pt x="914" y="0"/>
                  </a:moveTo>
                  <a:lnTo>
                    <a:pt x="935" y="0"/>
                  </a:lnTo>
                  <a:lnTo>
                    <a:pt x="935" y="7"/>
                  </a:lnTo>
                  <a:lnTo>
                    <a:pt x="914" y="7"/>
                  </a:lnTo>
                  <a:lnTo>
                    <a:pt x="914" y="0"/>
                  </a:lnTo>
                  <a:close/>
                  <a:moveTo>
                    <a:pt x="942" y="0"/>
                  </a:moveTo>
                  <a:lnTo>
                    <a:pt x="963" y="0"/>
                  </a:lnTo>
                  <a:lnTo>
                    <a:pt x="963" y="7"/>
                  </a:lnTo>
                  <a:lnTo>
                    <a:pt x="942" y="7"/>
                  </a:lnTo>
                  <a:lnTo>
                    <a:pt x="942" y="0"/>
                  </a:lnTo>
                  <a:close/>
                  <a:moveTo>
                    <a:pt x="970" y="0"/>
                  </a:moveTo>
                  <a:lnTo>
                    <a:pt x="991" y="0"/>
                  </a:lnTo>
                  <a:lnTo>
                    <a:pt x="991" y="7"/>
                  </a:lnTo>
                  <a:lnTo>
                    <a:pt x="970" y="7"/>
                  </a:lnTo>
                  <a:lnTo>
                    <a:pt x="970" y="0"/>
                  </a:lnTo>
                  <a:close/>
                  <a:moveTo>
                    <a:pt x="998" y="0"/>
                  </a:moveTo>
                  <a:lnTo>
                    <a:pt x="1018" y="0"/>
                  </a:lnTo>
                  <a:lnTo>
                    <a:pt x="1018" y="7"/>
                  </a:lnTo>
                  <a:lnTo>
                    <a:pt x="998" y="7"/>
                  </a:lnTo>
                  <a:lnTo>
                    <a:pt x="998" y="0"/>
                  </a:lnTo>
                  <a:close/>
                  <a:moveTo>
                    <a:pt x="1025" y="0"/>
                  </a:moveTo>
                  <a:lnTo>
                    <a:pt x="1046" y="0"/>
                  </a:lnTo>
                  <a:lnTo>
                    <a:pt x="1046" y="7"/>
                  </a:lnTo>
                  <a:lnTo>
                    <a:pt x="1025" y="7"/>
                  </a:lnTo>
                  <a:lnTo>
                    <a:pt x="1025" y="0"/>
                  </a:lnTo>
                  <a:close/>
                  <a:moveTo>
                    <a:pt x="1053" y="0"/>
                  </a:moveTo>
                  <a:lnTo>
                    <a:pt x="1074" y="0"/>
                  </a:lnTo>
                  <a:lnTo>
                    <a:pt x="1074" y="7"/>
                  </a:lnTo>
                  <a:lnTo>
                    <a:pt x="1053" y="7"/>
                  </a:lnTo>
                  <a:lnTo>
                    <a:pt x="1053" y="0"/>
                  </a:lnTo>
                  <a:close/>
                  <a:moveTo>
                    <a:pt x="1081" y="0"/>
                  </a:moveTo>
                  <a:lnTo>
                    <a:pt x="1101" y="0"/>
                  </a:lnTo>
                  <a:lnTo>
                    <a:pt x="1101" y="7"/>
                  </a:lnTo>
                  <a:lnTo>
                    <a:pt x="1081" y="7"/>
                  </a:lnTo>
                  <a:lnTo>
                    <a:pt x="1081" y="0"/>
                  </a:lnTo>
                  <a:close/>
                  <a:moveTo>
                    <a:pt x="1109" y="0"/>
                  </a:moveTo>
                  <a:lnTo>
                    <a:pt x="1129" y="0"/>
                  </a:lnTo>
                  <a:lnTo>
                    <a:pt x="1129" y="7"/>
                  </a:lnTo>
                  <a:lnTo>
                    <a:pt x="1109" y="7"/>
                  </a:lnTo>
                  <a:lnTo>
                    <a:pt x="1109" y="0"/>
                  </a:lnTo>
                  <a:close/>
                  <a:moveTo>
                    <a:pt x="1136" y="0"/>
                  </a:moveTo>
                  <a:lnTo>
                    <a:pt x="1157" y="0"/>
                  </a:lnTo>
                  <a:lnTo>
                    <a:pt x="1157" y="7"/>
                  </a:lnTo>
                  <a:lnTo>
                    <a:pt x="1136" y="7"/>
                  </a:lnTo>
                  <a:lnTo>
                    <a:pt x="1136" y="0"/>
                  </a:lnTo>
                  <a:close/>
                  <a:moveTo>
                    <a:pt x="1164" y="0"/>
                  </a:moveTo>
                  <a:lnTo>
                    <a:pt x="1185" y="0"/>
                  </a:lnTo>
                  <a:lnTo>
                    <a:pt x="1185" y="7"/>
                  </a:lnTo>
                  <a:lnTo>
                    <a:pt x="1164" y="7"/>
                  </a:lnTo>
                  <a:lnTo>
                    <a:pt x="1164" y="0"/>
                  </a:lnTo>
                  <a:close/>
                  <a:moveTo>
                    <a:pt x="1192" y="0"/>
                  </a:moveTo>
                  <a:lnTo>
                    <a:pt x="1212" y="0"/>
                  </a:lnTo>
                  <a:lnTo>
                    <a:pt x="1212" y="7"/>
                  </a:lnTo>
                  <a:lnTo>
                    <a:pt x="1192" y="7"/>
                  </a:lnTo>
                  <a:lnTo>
                    <a:pt x="1192" y="0"/>
                  </a:lnTo>
                  <a:close/>
                  <a:moveTo>
                    <a:pt x="1219" y="0"/>
                  </a:moveTo>
                  <a:lnTo>
                    <a:pt x="1240" y="0"/>
                  </a:lnTo>
                  <a:lnTo>
                    <a:pt x="1240" y="7"/>
                  </a:lnTo>
                  <a:lnTo>
                    <a:pt x="1219" y="7"/>
                  </a:lnTo>
                  <a:lnTo>
                    <a:pt x="1219" y="0"/>
                  </a:lnTo>
                  <a:close/>
                  <a:moveTo>
                    <a:pt x="1247" y="0"/>
                  </a:moveTo>
                  <a:lnTo>
                    <a:pt x="1268" y="0"/>
                  </a:lnTo>
                  <a:lnTo>
                    <a:pt x="1268" y="7"/>
                  </a:lnTo>
                  <a:lnTo>
                    <a:pt x="1247" y="7"/>
                  </a:lnTo>
                  <a:lnTo>
                    <a:pt x="1247" y="0"/>
                  </a:lnTo>
                  <a:close/>
                  <a:moveTo>
                    <a:pt x="1275" y="0"/>
                  </a:moveTo>
                  <a:lnTo>
                    <a:pt x="1296" y="0"/>
                  </a:lnTo>
                  <a:lnTo>
                    <a:pt x="1296" y="7"/>
                  </a:lnTo>
                  <a:lnTo>
                    <a:pt x="1275" y="7"/>
                  </a:lnTo>
                  <a:lnTo>
                    <a:pt x="1275" y="0"/>
                  </a:lnTo>
                  <a:close/>
                  <a:moveTo>
                    <a:pt x="1302" y="0"/>
                  </a:moveTo>
                  <a:lnTo>
                    <a:pt x="1323" y="0"/>
                  </a:lnTo>
                  <a:lnTo>
                    <a:pt x="1323" y="7"/>
                  </a:lnTo>
                  <a:lnTo>
                    <a:pt x="1302" y="7"/>
                  </a:lnTo>
                  <a:lnTo>
                    <a:pt x="1302" y="0"/>
                  </a:lnTo>
                  <a:close/>
                  <a:moveTo>
                    <a:pt x="1330" y="0"/>
                  </a:moveTo>
                  <a:lnTo>
                    <a:pt x="1351" y="0"/>
                  </a:lnTo>
                  <a:lnTo>
                    <a:pt x="1351" y="7"/>
                  </a:lnTo>
                  <a:lnTo>
                    <a:pt x="1330" y="7"/>
                  </a:lnTo>
                  <a:lnTo>
                    <a:pt x="1330" y="0"/>
                  </a:lnTo>
                  <a:close/>
                  <a:moveTo>
                    <a:pt x="1358" y="0"/>
                  </a:moveTo>
                  <a:lnTo>
                    <a:pt x="1379" y="0"/>
                  </a:lnTo>
                  <a:lnTo>
                    <a:pt x="1379" y="7"/>
                  </a:lnTo>
                  <a:lnTo>
                    <a:pt x="1358" y="7"/>
                  </a:lnTo>
                  <a:lnTo>
                    <a:pt x="1358" y="0"/>
                  </a:lnTo>
                  <a:close/>
                  <a:moveTo>
                    <a:pt x="1386" y="0"/>
                  </a:moveTo>
                  <a:lnTo>
                    <a:pt x="1406" y="0"/>
                  </a:lnTo>
                  <a:lnTo>
                    <a:pt x="1406" y="7"/>
                  </a:lnTo>
                  <a:lnTo>
                    <a:pt x="1386" y="7"/>
                  </a:lnTo>
                  <a:lnTo>
                    <a:pt x="1386" y="0"/>
                  </a:lnTo>
                  <a:close/>
                  <a:moveTo>
                    <a:pt x="1413" y="0"/>
                  </a:moveTo>
                  <a:lnTo>
                    <a:pt x="1434" y="0"/>
                  </a:lnTo>
                  <a:lnTo>
                    <a:pt x="1434" y="7"/>
                  </a:lnTo>
                  <a:lnTo>
                    <a:pt x="1413" y="7"/>
                  </a:lnTo>
                  <a:lnTo>
                    <a:pt x="1413" y="0"/>
                  </a:lnTo>
                  <a:close/>
                  <a:moveTo>
                    <a:pt x="1441" y="0"/>
                  </a:moveTo>
                  <a:lnTo>
                    <a:pt x="1462" y="0"/>
                  </a:lnTo>
                  <a:lnTo>
                    <a:pt x="1462" y="7"/>
                  </a:lnTo>
                  <a:lnTo>
                    <a:pt x="1441" y="7"/>
                  </a:lnTo>
                  <a:lnTo>
                    <a:pt x="1441" y="0"/>
                  </a:lnTo>
                  <a:close/>
                  <a:moveTo>
                    <a:pt x="1469" y="0"/>
                  </a:moveTo>
                  <a:lnTo>
                    <a:pt x="1490" y="0"/>
                  </a:lnTo>
                  <a:lnTo>
                    <a:pt x="1490" y="7"/>
                  </a:lnTo>
                  <a:lnTo>
                    <a:pt x="1469" y="7"/>
                  </a:lnTo>
                  <a:lnTo>
                    <a:pt x="1469" y="0"/>
                  </a:lnTo>
                  <a:close/>
                  <a:moveTo>
                    <a:pt x="1496" y="0"/>
                  </a:moveTo>
                  <a:lnTo>
                    <a:pt x="1517" y="0"/>
                  </a:lnTo>
                  <a:lnTo>
                    <a:pt x="1517" y="7"/>
                  </a:lnTo>
                  <a:lnTo>
                    <a:pt x="1496" y="7"/>
                  </a:lnTo>
                  <a:lnTo>
                    <a:pt x="1496" y="0"/>
                  </a:lnTo>
                  <a:close/>
                  <a:moveTo>
                    <a:pt x="1524" y="0"/>
                  </a:moveTo>
                  <a:lnTo>
                    <a:pt x="1545" y="0"/>
                  </a:lnTo>
                  <a:lnTo>
                    <a:pt x="1545" y="7"/>
                  </a:lnTo>
                  <a:lnTo>
                    <a:pt x="1524" y="7"/>
                  </a:lnTo>
                  <a:lnTo>
                    <a:pt x="1524" y="0"/>
                  </a:lnTo>
                  <a:close/>
                  <a:moveTo>
                    <a:pt x="1552" y="0"/>
                  </a:moveTo>
                  <a:lnTo>
                    <a:pt x="1573" y="0"/>
                  </a:lnTo>
                  <a:lnTo>
                    <a:pt x="1573" y="7"/>
                  </a:lnTo>
                  <a:lnTo>
                    <a:pt x="1552" y="7"/>
                  </a:lnTo>
                  <a:lnTo>
                    <a:pt x="1552" y="0"/>
                  </a:lnTo>
                  <a:close/>
                  <a:moveTo>
                    <a:pt x="1580" y="0"/>
                  </a:moveTo>
                  <a:lnTo>
                    <a:pt x="1600" y="0"/>
                  </a:lnTo>
                  <a:lnTo>
                    <a:pt x="1600" y="7"/>
                  </a:lnTo>
                  <a:lnTo>
                    <a:pt x="1580" y="7"/>
                  </a:lnTo>
                  <a:lnTo>
                    <a:pt x="1580" y="0"/>
                  </a:lnTo>
                  <a:close/>
                  <a:moveTo>
                    <a:pt x="1607" y="0"/>
                  </a:moveTo>
                  <a:lnTo>
                    <a:pt x="1628" y="0"/>
                  </a:lnTo>
                  <a:lnTo>
                    <a:pt x="1628" y="7"/>
                  </a:lnTo>
                  <a:lnTo>
                    <a:pt x="1607" y="7"/>
                  </a:lnTo>
                  <a:lnTo>
                    <a:pt x="1607" y="0"/>
                  </a:lnTo>
                  <a:close/>
                  <a:moveTo>
                    <a:pt x="1635" y="0"/>
                  </a:moveTo>
                  <a:lnTo>
                    <a:pt x="1656" y="0"/>
                  </a:lnTo>
                  <a:lnTo>
                    <a:pt x="1656" y="7"/>
                  </a:lnTo>
                  <a:lnTo>
                    <a:pt x="1635" y="7"/>
                  </a:lnTo>
                  <a:lnTo>
                    <a:pt x="1635" y="0"/>
                  </a:lnTo>
                  <a:close/>
                  <a:moveTo>
                    <a:pt x="1663" y="0"/>
                  </a:moveTo>
                  <a:lnTo>
                    <a:pt x="1684" y="0"/>
                  </a:lnTo>
                  <a:lnTo>
                    <a:pt x="1684" y="7"/>
                  </a:lnTo>
                  <a:lnTo>
                    <a:pt x="1663" y="7"/>
                  </a:lnTo>
                  <a:lnTo>
                    <a:pt x="1663" y="0"/>
                  </a:lnTo>
                  <a:close/>
                  <a:moveTo>
                    <a:pt x="1691" y="0"/>
                  </a:moveTo>
                  <a:lnTo>
                    <a:pt x="1711" y="0"/>
                  </a:lnTo>
                  <a:lnTo>
                    <a:pt x="1711" y="7"/>
                  </a:lnTo>
                  <a:lnTo>
                    <a:pt x="1691" y="7"/>
                  </a:lnTo>
                  <a:lnTo>
                    <a:pt x="1691" y="0"/>
                  </a:lnTo>
                  <a:close/>
                  <a:moveTo>
                    <a:pt x="1718" y="0"/>
                  </a:moveTo>
                  <a:lnTo>
                    <a:pt x="1739" y="0"/>
                  </a:lnTo>
                  <a:lnTo>
                    <a:pt x="1739" y="7"/>
                  </a:lnTo>
                  <a:lnTo>
                    <a:pt x="1718" y="7"/>
                  </a:lnTo>
                  <a:lnTo>
                    <a:pt x="1718" y="0"/>
                  </a:lnTo>
                  <a:close/>
                  <a:moveTo>
                    <a:pt x="1746" y="0"/>
                  </a:moveTo>
                  <a:lnTo>
                    <a:pt x="1767" y="0"/>
                  </a:lnTo>
                  <a:lnTo>
                    <a:pt x="1767" y="7"/>
                  </a:lnTo>
                  <a:lnTo>
                    <a:pt x="1746" y="7"/>
                  </a:lnTo>
                  <a:lnTo>
                    <a:pt x="1746" y="0"/>
                  </a:lnTo>
                  <a:close/>
                  <a:moveTo>
                    <a:pt x="1774" y="0"/>
                  </a:moveTo>
                  <a:lnTo>
                    <a:pt x="1795" y="0"/>
                  </a:lnTo>
                  <a:lnTo>
                    <a:pt x="1795" y="7"/>
                  </a:lnTo>
                  <a:lnTo>
                    <a:pt x="1774" y="7"/>
                  </a:lnTo>
                  <a:lnTo>
                    <a:pt x="1774" y="0"/>
                  </a:lnTo>
                  <a:close/>
                  <a:moveTo>
                    <a:pt x="1801" y="0"/>
                  </a:moveTo>
                  <a:lnTo>
                    <a:pt x="1822" y="0"/>
                  </a:lnTo>
                  <a:lnTo>
                    <a:pt x="1822" y="7"/>
                  </a:lnTo>
                  <a:lnTo>
                    <a:pt x="1801" y="7"/>
                  </a:lnTo>
                  <a:lnTo>
                    <a:pt x="1801" y="0"/>
                  </a:lnTo>
                  <a:close/>
                  <a:moveTo>
                    <a:pt x="1829" y="0"/>
                  </a:moveTo>
                  <a:lnTo>
                    <a:pt x="1850" y="0"/>
                  </a:lnTo>
                  <a:lnTo>
                    <a:pt x="1850" y="7"/>
                  </a:lnTo>
                  <a:lnTo>
                    <a:pt x="1829" y="7"/>
                  </a:lnTo>
                  <a:lnTo>
                    <a:pt x="1829" y="0"/>
                  </a:lnTo>
                  <a:close/>
                  <a:moveTo>
                    <a:pt x="1857" y="0"/>
                  </a:moveTo>
                  <a:lnTo>
                    <a:pt x="1878" y="0"/>
                  </a:lnTo>
                  <a:lnTo>
                    <a:pt x="1878" y="7"/>
                  </a:lnTo>
                  <a:lnTo>
                    <a:pt x="1857" y="7"/>
                  </a:lnTo>
                  <a:lnTo>
                    <a:pt x="1857" y="0"/>
                  </a:lnTo>
                  <a:close/>
                  <a:moveTo>
                    <a:pt x="1885" y="0"/>
                  </a:moveTo>
                  <a:lnTo>
                    <a:pt x="1905" y="0"/>
                  </a:lnTo>
                  <a:lnTo>
                    <a:pt x="1905" y="7"/>
                  </a:lnTo>
                  <a:lnTo>
                    <a:pt x="1885" y="7"/>
                  </a:lnTo>
                  <a:lnTo>
                    <a:pt x="1885" y="0"/>
                  </a:lnTo>
                  <a:close/>
                  <a:moveTo>
                    <a:pt x="1912" y="0"/>
                  </a:moveTo>
                  <a:lnTo>
                    <a:pt x="1933" y="0"/>
                  </a:lnTo>
                  <a:lnTo>
                    <a:pt x="1933" y="7"/>
                  </a:lnTo>
                  <a:lnTo>
                    <a:pt x="1912" y="7"/>
                  </a:lnTo>
                  <a:lnTo>
                    <a:pt x="1912" y="0"/>
                  </a:lnTo>
                  <a:close/>
                  <a:moveTo>
                    <a:pt x="1940" y="0"/>
                  </a:moveTo>
                  <a:lnTo>
                    <a:pt x="1961" y="0"/>
                  </a:lnTo>
                  <a:lnTo>
                    <a:pt x="1961" y="7"/>
                  </a:lnTo>
                  <a:lnTo>
                    <a:pt x="1940" y="7"/>
                  </a:lnTo>
                  <a:lnTo>
                    <a:pt x="1940" y="0"/>
                  </a:lnTo>
                  <a:close/>
                  <a:moveTo>
                    <a:pt x="1968" y="0"/>
                  </a:moveTo>
                  <a:lnTo>
                    <a:pt x="1989" y="0"/>
                  </a:lnTo>
                  <a:lnTo>
                    <a:pt x="1989" y="7"/>
                  </a:lnTo>
                  <a:lnTo>
                    <a:pt x="1968" y="7"/>
                  </a:lnTo>
                  <a:lnTo>
                    <a:pt x="1968" y="0"/>
                  </a:lnTo>
                  <a:close/>
                  <a:moveTo>
                    <a:pt x="1995" y="0"/>
                  </a:moveTo>
                  <a:lnTo>
                    <a:pt x="2016" y="0"/>
                  </a:lnTo>
                  <a:lnTo>
                    <a:pt x="2016" y="7"/>
                  </a:lnTo>
                  <a:lnTo>
                    <a:pt x="1995" y="7"/>
                  </a:lnTo>
                  <a:lnTo>
                    <a:pt x="1995" y="0"/>
                  </a:lnTo>
                  <a:close/>
                  <a:moveTo>
                    <a:pt x="2023" y="0"/>
                  </a:moveTo>
                  <a:lnTo>
                    <a:pt x="2044" y="0"/>
                  </a:lnTo>
                  <a:lnTo>
                    <a:pt x="2044" y="7"/>
                  </a:lnTo>
                  <a:lnTo>
                    <a:pt x="2023" y="7"/>
                  </a:lnTo>
                  <a:lnTo>
                    <a:pt x="2023" y="0"/>
                  </a:lnTo>
                  <a:close/>
                  <a:moveTo>
                    <a:pt x="2051" y="0"/>
                  </a:moveTo>
                  <a:lnTo>
                    <a:pt x="2072" y="0"/>
                  </a:lnTo>
                  <a:lnTo>
                    <a:pt x="2072" y="7"/>
                  </a:lnTo>
                  <a:lnTo>
                    <a:pt x="2051" y="7"/>
                  </a:lnTo>
                  <a:lnTo>
                    <a:pt x="2051" y="0"/>
                  </a:lnTo>
                  <a:close/>
                  <a:moveTo>
                    <a:pt x="2079" y="0"/>
                  </a:moveTo>
                  <a:lnTo>
                    <a:pt x="2099" y="0"/>
                  </a:lnTo>
                  <a:lnTo>
                    <a:pt x="2099" y="7"/>
                  </a:lnTo>
                  <a:lnTo>
                    <a:pt x="2079" y="7"/>
                  </a:lnTo>
                  <a:lnTo>
                    <a:pt x="2079" y="0"/>
                  </a:lnTo>
                  <a:close/>
                  <a:moveTo>
                    <a:pt x="2106" y="0"/>
                  </a:moveTo>
                  <a:lnTo>
                    <a:pt x="2127" y="0"/>
                  </a:lnTo>
                  <a:lnTo>
                    <a:pt x="2127" y="7"/>
                  </a:lnTo>
                  <a:lnTo>
                    <a:pt x="2106" y="7"/>
                  </a:lnTo>
                  <a:lnTo>
                    <a:pt x="2106" y="0"/>
                  </a:lnTo>
                  <a:close/>
                  <a:moveTo>
                    <a:pt x="2134" y="0"/>
                  </a:moveTo>
                  <a:lnTo>
                    <a:pt x="2155" y="0"/>
                  </a:lnTo>
                  <a:lnTo>
                    <a:pt x="2155" y="7"/>
                  </a:lnTo>
                  <a:lnTo>
                    <a:pt x="2134" y="7"/>
                  </a:lnTo>
                  <a:lnTo>
                    <a:pt x="2134" y="0"/>
                  </a:lnTo>
                  <a:close/>
                  <a:moveTo>
                    <a:pt x="2162" y="0"/>
                  </a:moveTo>
                  <a:lnTo>
                    <a:pt x="2183" y="0"/>
                  </a:lnTo>
                  <a:lnTo>
                    <a:pt x="2183" y="7"/>
                  </a:lnTo>
                  <a:lnTo>
                    <a:pt x="2162" y="7"/>
                  </a:lnTo>
                  <a:lnTo>
                    <a:pt x="2162" y="0"/>
                  </a:lnTo>
                  <a:close/>
                  <a:moveTo>
                    <a:pt x="2190" y="0"/>
                  </a:moveTo>
                  <a:lnTo>
                    <a:pt x="2210" y="0"/>
                  </a:lnTo>
                  <a:lnTo>
                    <a:pt x="2210" y="7"/>
                  </a:lnTo>
                  <a:lnTo>
                    <a:pt x="2190" y="7"/>
                  </a:lnTo>
                  <a:lnTo>
                    <a:pt x="2190" y="0"/>
                  </a:lnTo>
                  <a:close/>
                  <a:moveTo>
                    <a:pt x="2217" y="0"/>
                  </a:moveTo>
                  <a:lnTo>
                    <a:pt x="2238" y="0"/>
                  </a:lnTo>
                  <a:lnTo>
                    <a:pt x="2238" y="7"/>
                  </a:lnTo>
                  <a:lnTo>
                    <a:pt x="2217" y="7"/>
                  </a:lnTo>
                  <a:lnTo>
                    <a:pt x="2217" y="0"/>
                  </a:lnTo>
                  <a:close/>
                  <a:moveTo>
                    <a:pt x="2245" y="0"/>
                  </a:moveTo>
                  <a:lnTo>
                    <a:pt x="2266" y="0"/>
                  </a:lnTo>
                  <a:lnTo>
                    <a:pt x="2266" y="7"/>
                  </a:lnTo>
                  <a:lnTo>
                    <a:pt x="2245" y="7"/>
                  </a:lnTo>
                  <a:lnTo>
                    <a:pt x="2245" y="0"/>
                  </a:lnTo>
                  <a:close/>
                  <a:moveTo>
                    <a:pt x="2273" y="0"/>
                  </a:moveTo>
                  <a:lnTo>
                    <a:pt x="2294" y="0"/>
                  </a:lnTo>
                  <a:lnTo>
                    <a:pt x="2294" y="7"/>
                  </a:lnTo>
                  <a:lnTo>
                    <a:pt x="2273" y="7"/>
                  </a:lnTo>
                  <a:lnTo>
                    <a:pt x="2273" y="0"/>
                  </a:lnTo>
                  <a:close/>
                  <a:moveTo>
                    <a:pt x="2300" y="0"/>
                  </a:moveTo>
                  <a:lnTo>
                    <a:pt x="2321" y="0"/>
                  </a:lnTo>
                  <a:lnTo>
                    <a:pt x="2321" y="7"/>
                  </a:lnTo>
                  <a:lnTo>
                    <a:pt x="2300" y="7"/>
                  </a:lnTo>
                  <a:lnTo>
                    <a:pt x="2300" y="0"/>
                  </a:lnTo>
                  <a:close/>
                  <a:moveTo>
                    <a:pt x="2328" y="0"/>
                  </a:moveTo>
                  <a:lnTo>
                    <a:pt x="2349" y="0"/>
                  </a:lnTo>
                  <a:lnTo>
                    <a:pt x="2349" y="7"/>
                  </a:lnTo>
                  <a:lnTo>
                    <a:pt x="2328" y="7"/>
                  </a:lnTo>
                  <a:lnTo>
                    <a:pt x="2328" y="0"/>
                  </a:lnTo>
                  <a:close/>
                  <a:moveTo>
                    <a:pt x="2356" y="0"/>
                  </a:moveTo>
                  <a:lnTo>
                    <a:pt x="2377" y="0"/>
                  </a:lnTo>
                  <a:lnTo>
                    <a:pt x="2377" y="7"/>
                  </a:lnTo>
                  <a:lnTo>
                    <a:pt x="2356" y="7"/>
                  </a:lnTo>
                  <a:lnTo>
                    <a:pt x="2356" y="0"/>
                  </a:lnTo>
                  <a:close/>
                  <a:moveTo>
                    <a:pt x="2384" y="0"/>
                  </a:moveTo>
                  <a:lnTo>
                    <a:pt x="2404" y="0"/>
                  </a:lnTo>
                  <a:lnTo>
                    <a:pt x="2404" y="7"/>
                  </a:lnTo>
                  <a:lnTo>
                    <a:pt x="2384" y="7"/>
                  </a:lnTo>
                  <a:lnTo>
                    <a:pt x="2384" y="0"/>
                  </a:lnTo>
                  <a:close/>
                  <a:moveTo>
                    <a:pt x="2411" y="0"/>
                  </a:moveTo>
                  <a:lnTo>
                    <a:pt x="2432" y="0"/>
                  </a:lnTo>
                  <a:lnTo>
                    <a:pt x="2432" y="7"/>
                  </a:lnTo>
                  <a:lnTo>
                    <a:pt x="2411" y="7"/>
                  </a:lnTo>
                  <a:lnTo>
                    <a:pt x="2411" y="0"/>
                  </a:lnTo>
                  <a:close/>
                  <a:moveTo>
                    <a:pt x="2439" y="0"/>
                  </a:moveTo>
                  <a:lnTo>
                    <a:pt x="2460" y="0"/>
                  </a:lnTo>
                  <a:lnTo>
                    <a:pt x="2460" y="7"/>
                  </a:lnTo>
                  <a:lnTo>
                    <a:pt x="2439" y="7"/>
                  </a:lnTo>
                  <a:lnTo>
                    <a:pt x="2439" y="0"/>
                  </a:lnTo>
                  <a:close/>
                  <a:moveTo>
                    <a:pt x="2467" y="0"/>
                  </a:moveTo>
                  <a:lnTo>
                    <a:pt x="2487" y="0"/>
                  </a:lnTo>
                  <a:lnTo>
                    <a:pt x="2487" y="7"/>
                  </a:lnTo>
                  <a:lnTo>
                    <a:pt x="2467" y="7"/>
                  </a:lnTo>
                  <a:lnTo>
                    <a:pt x="2467" y="0"/>
                  </a:lnTo>
                  <a:close/>
                  <a:moveTo>
                    <a:pt x="2494" y="0"/>
                  </a:moveTo>
                  <a:lnTo>
                    <a:pt x="2515" y="0"/>
                  </a:lnTo>
                  <a:lnTo>
                    <a:pt x="2515" y="7"/>
                  </a:lnTo>
                  <a:lnTo>
                    <a:pt x="2494" y="7"/>
                  </a:lnTo>
                  <a:lnTo>
                    <a:pt x="2494" y="0"/>
                  </a:lnTo>
                  <a:close/>
                  <a:moveTo>
                    <a:pt x="2522" y="0"/>
                  </a:moveTo>
                  <a:lnTo>
                    <a:pt x="2543" y="0"/>
                  </a:lnTo>
                  <a:lnTo>
                    <a:pt x="2543" y="7"/>
                  </a:lnTo>
                  <a:lnTo>
                    <a:pt x="2522" y="7"/>
                  </a:lnTo>
                  <a:lnTo>
                    <a:pt x="2522" y="0"/>
                  </a:lnTo>
                  <a:close/>
                  <a:moveTo>
                    <a:pt x="2550" y="0"/>
                  </a:moveTo>
                  <a:lnTo>
                    <a:pt x="2571" y="0"/>
                  </a:lnTo>
                  <a:lnTo>
                    <a:pt x="2571" y="7"/>
                  </a:lnTo>
                  <a:lnTo>
                    <a:pt x="2550" y="7"/>
                  </a:lnTo>
                  <a:lnTo>
                    <a:pt x="2550" y="0"/>
                  </a:lnTo>
                  <a:close/>
                  <a:moveTo>
                    <a:pt x="2578" y="0"/>
                  </a:moveTo>
                  <a:lnTo>
                    <a:pt x="2598" y="0"/>
                  </a:lnTo>
                  <a:lnTo>
                    <a:pt x="2598" y="7"/>
                  </a:lnTo>
                  <a:lnTo>
                    <a:pt x="2578" y="7"/>
                  </a:lnTo>
                  <a:lnTo>
                    <a:pt x="2578" y="0"/>
                  </a:lnTo>
                  <a:close/>
                  <a:moveTo>
                    <a:pt x="2605" y="0"/>
                  </a:moveTo>
                  <a:lnTo>
                    <a:pt x="2626" y="0"/>
                  </a:lnTo>
                  <a:lnTo>
                    <a:pt x="2626" y="7"/>
                  </a:lnTo>
                  <a:lnTo>
                    <a:pt x="2605" y="7"/>
                  </a:lnTo>
                  <a:lnTo>
                    <a:pt x="2605" y="0"/>
                  </a:lnTo>
                  <a:close/>
                  <a:moveTo>
                    <a:pt x="2633" y="0"/>
                  </a:moveTo>
                  <a:lnTo>
                    <a:pt x="2654" y="0"/>
                  </a:lnTo>
                  <a:lnTo>
                    <a:pt x="2654" y="7"/>
                  </a:lnTo>
                  <a:lnTo>
                    <a:pt x="2633" y="7"/>
                  </a:lnTo>
                  <a:lnTo>
                    <a:pt x="2633" y="0"/>
                  </a:lnTo>
                  <a:close/>
                  <a:moveTo>
                    <a:pt x="2661" y="0"/>
                  </a:moveTo>
                  <a:lnTo>
                    <a:pt x="2681" y="0"/>
                  </a:lnTo>
                  <a:lnTo>
                    <a:pt x="2681" y="7"/>
                  </a:lnTo>
                  <a:lnTo>
                    <a:pt x="2661" y="7"/>
                  </a:lnTo>
                  <a:lnTo>
                    <a:pt x="2661" y="0"/>
                  </a:lnTo>
                  <a:close/>
                  <a:moveTo>
                    <a:pt x="2689" y="0"/>
                  </a:moveTo>
                  <a:lnTo>
                    <a:pt x="2709" y="0"/>
                  </a:lnTo>
                  <a:lnTo>
                    <a:pt x="2709" y="7"/>
                  </a:lnTo>
                  <a:lnTo>
                    <a:pt x="2689" y="7"/>
                  </a:lnTo>
                  <a:lnTo>
                    <a:pt x="2689" y="0"/>
                  </a:lnTo>
                  <a:close/>
                  <a:moveTo>
                    <a:pt x="2716" y="0"/>
                  </a:moveTo>
                  <a:lnTo>
                    <a:pt x="2737" y="0"/>
                  </a:lnTo>
                  <a:lnTo>
                    <a:pt x="2737" y="7"/>
                  </a:lnTo>
                  <a:lnTo>
                    <a:pt x="2716" y="7"/>
                  </a:lnTo>
                  <a:lnTo>
                    <a:pt x="2716" y="0"/>
                  </a:lnTo>
                  <a:close/>
                  <a:moveTo>
                    <a:pt x="2744" y="0"/>
                  </a:moveTo>
                  <a:lnTo>
                    <a:pt x="2765" y="0"/>
                  </a:lnTo>
                  <a:lnTo>
                    <a:pt x="2765" y="7"/>
                  </a:lnTo>
                  <a:lnTo>
                    <a:pt x="2744" y="7"/>
                  </a:lnTo>
                  <a:lnTo>
                    <a:pt x="2744" y="0"/>
                  </a:lnTo>
                  <a:close/>
                  <a:moveTo>
                    <a:pt x="2772" y="0"/>
                  </a:moveTo>
                  <a:lnTo>
                    <a:pt x="2792" y="0"/>
                  </a:lnTo>
                  <a:lnTo>
                    <a:pt x="2792" y="7"/>
                  </a:lnTo>
                  <a:lnTo>
                    <a:pt x="2772" y="7"/>
                  </a:lnTo>
                  <a:lnTo>
                    <a:pt x="2772" y="0"/>
                  </a:lnTo>
                  <a:close/>
                  <a:moveTo>
                    <a:pt x="2799" y="0"/>
                  </a:moveTo>
                  <a:lnTo>
                    <a:pt x="2820" y="0"/>
                  </a:lnTo>
                  <a:lnTo>
                    <a:pt x="2820" y="7"/>
                  </a:lnTo>
                  <a:lnTo>
                    <a:pt x="2799" y="7"/>
                  </a:lnTo>
                  <a:lnTo>
                    <a:pt x="2799" y="0"/>
                  </a:lnTo>
                  <a:close/>
                  <a:moveTo>
                    <a:pt x="2827" y="0"/>
                  </a:moveTo>
                  <a:lnTo>
                    <a:pt x="2848" y="0"/>
                  </a:lnTo>
                  <a:lnTo>
                    <a:pt x="2848" y="7"/>
                  </a:lnTo>
                  <a:lnTo>
                    <a:pt x="2827" y="7"/>
                  </a:lnTo>
                  <a:lnTo>
                    <a:pt x="2827" y="0"/>
                  </a:lnTo>
                  <a:close/>
                  <a:moveTo>
                    <a:pt x="2855" y="0"/>
                  </a:moveTo>
                  <a:lnTo>
                    <a:pt x="2876" y="0"/>
                  </a:lnTo>
                  <a:lnTo>
                    <a:pt x="2876" y="7"/>
                  </a:lnTo>
                  <a:lnTo>
                    <a:pt x="2855" y="7"/>
                  </a:lnTo>
                  <a:lnTo>
                    <a:pt x="2855" y="0"/>
                  </a:lnTo>
                  <a:close/>
                  <a:moveTo>
                    <a:pt x="2882" y="0"/>
                  </a:moveTo>
                  <a:lnTo>
                    <a:pt x="2903" y="0"/>
                  </a:lnTo>
                  <a:lnTo>
                    <a:pt x="2903" y="7"/>
                  </a:lnTo>
                  <a:lnTo>
                    <a:pt x="2882" y="7"/>
                  </a:lnTo>
                  <a:lnTo>
                    <a:pt x="2882" y="0"/>
                  </a:lnTo>
                  <a:close/>
                  <a:moveTo>
                    <a:pt x="2910" y="0"/>
                  </a:moveTo>
                  <a:lnTo>
                    <a:pt x="2931" y="0"/>
                  </a:lnTo>
                  <a:lnTo>
                    <a:pt x="2931" y="7"/>
                  </a:lnTo>
                  <a:lnTo>
                    <a:pt x="2910" y="7"/>
                  </a:lnTo>
                  <a:lnTo>
                    <a:pt x="2910" y="0"/>
                  </a:lnTo>
                  <a:close/>
                  <a:moveTo>
                    <a:pt x="2938" y="0"/>
                  </a:moveTo>
                  <a:lnTo>
                    <a:pt x="2959" y="0"/>
                  </a:lnTo>
                  <a:lnTo>
                    <a:pt x="2959" y="7"/>
                  </a:lnTo>
                  <a:lnTo>
                    <a:pt x="2938" y="7"/>
                  </a:lnTo>
                  <a:lnTo>
                    <a:pt x="2938" y="0"/>
                  </a:lnTo>
                  <a:close/>
                  <a:moveTo>
                    <a:pt x="2966" y="0"/>
                  </a:moveTo>
                  <a:lnTo>
                    <a:pt x="2986" y="0"/>
                  </a:lnTo>
                  <a:lnTo>
                    <a:pt x="2986" y="7"/>
                  </a:lnTo>
                  <a:lnTo>
                    <a:pt x="2966" y="7"/>
                  </a:lnTo>
                  <a:lnTo>
                    <a:pt x="2966" y="0"/>
                  </a:lnTo>
                  <a:close/>
                  <a:moveTo>
                    <a:pt x="2993" y="0"/>
                  </a:moveTo>
                  <a:lnTo>
                    <a:pt x="3014" y="0"/>
                  </a:lnTo>
                  <a:lnTo>
                    <a:pt x="3014" y="7"/>
                  </a:lnTo>
                  <a:lnTo>
                    <a:pt x="2993" y="7"/>
                  </a:lnTo>
                  <a:lnTo>
                    <a:pt x="2993" y="0"/>
                  </a:lnTo>
                  <a:close/>
                </a:path>
              </a:pathLst>
            </a:custGeom>
            <a:solidFill>
              <a:srgbClr val="000000"/>
            </a:solidFill>
            <a:ln w="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80" name="Freeform 48"/>
            <p:cNvSpPr>
              <a:spLocks noEditPoints="1"/>
            </p:cNvSpPr>
            <p:nvPr/>
          </p:nvSpPr>
          <p:spPr bwMode="auto">
            <a:xfrm>
              <a:off x="1949" y="3227"/>
              <a:ext cx="3014" cy="7"/>
            </a:xfrm>
            <a:custGeom>
              <a:avLst/>
              <a:gdLst/>
              <a:ahLst/>
              <a:cxnLst>
                <a:cxn ang="0">
                  <a:pos x="27" y="7"/>
                </a:cxn>
                <a:cxn ang="0">
                  <a:pos x="104" y="7"/>
                </a:cxn>
                <a:cxn ang="0">
                  <a:pos x="159" y="0"/>
                </a:cxn>
                <a:cxn ang="0">
                  <a:pos x="194" y="0"/>
                </a:cxn>
                <a:cxn ang="0">
                  <a:pos x="221" y="0"/>
                </a:cxn>
                <a:cxn ang="0">
                  <a:pos x="277" y="7"/>
                </a:cxn>
                <a:cxn ang="0">
                  <a:pos x="353" y="7"/>
                </a:cxn>
                <a:cxn ang="0">
                  <a:pos x="409" y="0"/>
                </a:cxn>
                <a:cxn ang="0">
                  <a:pos x="443" y="0"/>
                </a:cxn>
                <a:cxn ang="0">
                  <a:pos x="471" y="0"/>
                </a:cxn>
                <a:cxn ang="0">
                  <a:pos x="526" y="7"/>
                </a:cxn>
                <a:cxn ang="0">
                  <a:pos x="603" y="7"/>
                </a:cxn>
                <a:cxn ang="0">
                  <a:pos x="658" y="0"/>
                </a:cxn>
                <a:cxn ang="0">
                  <a:pos x="693" y="0"/>
                </a:cxn>
                <a:cxn ang="0">
                  <a:pos x="720" y="0"/>
                </a:cxn>
                <a:cxn ang="0">
                  <a:pos x="776" y="7"/>
                </a:cxn>
                <a:cxn ang="0">
                  <a:pos x="852" y="7"/>
                </a:cxn>
                <a:cxn ang="0">
                  <a:pos x="907" y="0"/>
                </a:cxn>
                <a:cxn ang="0">
                  <a:pos x="942" y="0"/>
                </a:cxn>
                <a:cxn ang="0">
                  <a:pos x="970" y="0"/>
                </a:cxn>
                <a:cxn ang="0">
                  <a:pos x="1025" y="7"/>
                </a:cxn>
                <a:cxn ang="0">
                  <a:pos x="1101" y="7"/>
                </a:cxn>
                <a:cxn ang="0">
                  <a:pos x="1157" y="0"/>
                </a:cxn>
                <a:cxn ang="0">
                  <a:pos x="1192" y="0"/>
                </a:cxn>
                <a:cxn ang="0">
                  <a:pos x="1219" y="0"/>
                </a:cxn>
                <a:cxn ang="0">
                  <a:pos x="1275" y="7"/>
                </a:cxn>
                <a:cxn ang="0">
                  <a:pos x="1351" y="7"/>
                </a:cxn>
                <a:cxn ang="0">
                  <a:pos x="1406" y="0"/>
                </a:cxn>
                <a:cxn ang="0">
                  <a:pos x="1441" y="0"/>
                </a:cxn>
                <a:cxn ang="0">
                  <a:pos x="1469" y="0"/>
                </a:cxn>
                <a:cxn ang="0">
                  <a:pos x="1524" y="7"/>
                </a:cxn>
                <a:cxn ang="0">
                  <a:pos x="1600" y="7"/>
                </a:cxn>
                <a:cxn ang="0">
                  <a:pos x="1656" y="0"/>
                </a:cxn>
                <a:cxn ang="0">
                  <a:pos x="1691" y="0"/>
                </a:cxn>
                <a:cxn ang="0">
                  <a:pos x="1718" y="0"/>
                </a:cxn>
                <a:cxn ang="0">
                  <a:pos x="1774" y="7"/>
                </a:cxn>
                <a:cxn ang="0">
                  <a:pos x="1850" y="7"/>
                </a:cxn>
                <a:cxn ang="0">
                  <a:pos x="1905" y="0"/>
                </a:cxn>
                <a:cxn ang="0">
                  <a:pos x="1940" y="0"/>
                </a:cxn>
                <a:cxn ang="0">
                  <a:pos x="1968" y="0"/>
                </a:cxn>
                <a:cxn ang="0">
                  <a:pos x="2023" y="7"/>
                </a:cxn>
                <a:cxn ang="0">
                  <a:pos x="2099" y="7"/>
                </a:cxn>
                <a:cxn ang="0">
                  <a:pos x="2155" y="0"/>
                </a:cxn>
                <a:cxn ang="0">
                  <a:pos x="2190" y="0"/>
                </a:cxn>
                <a:cxn ang="0">
                  <a:pos x="2217" y="0"/>
                </a:cxn>
                <a:cxn ang="0">
                  <a:pos x="2273" y="7"/>
                </a:cxn>
                <a:cxn ang="0">
                  <a:pos x="2349" y="7"/>
                </a:cxn>
                <a:cxn ang="0">
                  <a:pos x="2404" y="0"/>
                </a:cxn>
                <a:cxn ang="0">
                  <a:pos x="2439" y="0"/>
                </a:cxn>
                <a:cxn ang="0">
                  <a:pos x="2467" y="0"/>
                </a:cxn>
                <a:cxn ang="0">
                  <a:pos x="2522" y="7"/>
                </a:cxn>
                <a:cxn ang="0">
                  <a:pos x="2598" y="7"/>
                </a:cxn>
                <a:cxn ang="0">
                  <a:pos x="2654" y="0"/>
                </a:cxn>
                <a:cxn ang="0">
                  <a:pos x="2689" y="0"/>
                </a:cxn>
                <a:cxn ang="0">
                  <a:pos x="2716" y="0"/>
                </a:cxn>
                <a:cxn ang="0">
                  <a:pos x="2772" y="7"/>
                </a:cxn>
                <a:cxn ang="0">
                  <a:pos x="2848" y="7"/>
                </a:cxn>
                <a:cxn ang="0">
                  <a:pos x="2903" y="0"/>
                </a:cxn>
                <a:cxn ang="0">
                  <a:pos x="2938" y="0"/>
                </a:cxn>
                <a:cxn ang="0">
                  <a:pos x="2966" y="0"/>
                </a:cxn>
              </a:cxnLst>
              <a:rect l="0" t="0" r="r" b="b"/>
              <a:pathLst>
                <a:path w="3014" h="7">
                  <a:moveTo>
                    <a:pt x="0" y="0"/>
                  </a:moveTo>
                  <a:lnTo>
                    <a:pt x="20" y="0"/>
                  </a:lnTo>
                  <a:lnTo>
                    <a:pt x="20" y="7"/>
                  </a:lnTo>
                  <a:lnTo>
                    <a:pt x="0" y="7"/>
                  </a:lnTo>
                  <a:lnTo>
                    <a:pt x="0" y="0"/>
                  </a:lnTo>
                  <a:close/>
                  <a:moveTo>
                    <a:pt x="27" y="0"/>
                  </a:moveTo>
                  <a:lnTo>
                    <a:pt x="48" y="0"/>
                  </a:lnTo>
                  <a:lnTo>
                    <a:pt x="48" y="7"/>
                  </a:lnTo>
                  <a:lnTo>
                    <a:pt x="27" y="7"/>
                  </a:lnTo>
                  <a:lnTo>
                    <a:pt x="27" y="0"/>
                  </a:lnTo>
                  <a:close/>
                  <a:moveTo>
                    <a:pt x="55" y="0"/>
                  </a:moveTo>
                  <a:lnTo>
                    <a:pt x="76" y="0"/>
                  </a:lnTo>
                  <a:lnTo>
                    <a:pt x="76" y="7"/>
                  </a:lnTo>
                  <a:lnTo>
                    <a:pt x="55" y="7"/>
                  </a:lnTo>
                  <a:lnTo>
                    <a:pt x="55" y="0"/>
                  </a:lnTo>
                  <a:close/>
                  <a:moveTo>
                    <a:pt x="83" y="0"/>
                  </a:moveTo>
                  <a:lnTo>
                    <a:pt x="104" y="0"/>
                  </a:lnTo>
                  <a:lnTo>
                    <a:pt x="104" y="7"/>
                  </a:lnTo>
                  <a:lnTo>
                    <a:pt x="83" y="7"/>
                  </a:lnTo>
                  <a:lnTo>
                    <a:pt x="83" y="0"/>
                  </a:lnTo>
                  <a:close/>
                  <a:moveTo>
                    <a:pt x="111" y="0"/>
                  </a:moveTo>
                  <a:lnTo>
                    <a:pt x="131" y="0"/>
                  </a:lnTo>
                  <a:lnTo>
                    <a:pt x="131" y="7"/>
                  </a:lnTo>
                  <a:lnTo>
                    <a:pt x="111" y="7"/>
                  </a:lnTo>
                  <a:lnTo>
                    <a:pt x="111" y="0"/>
                  </a:lnTo>
                  <a:close/>
                  <a:moveTo>
                    <a:pt x="138" y="0"/>
                  </a:moveTo>
                  <a:lnTo>
                    <a:pt x="159" y="0"/>
                  </a:lnTo>
                  <a:lnTo>
                    <a:pt x="159" y="7"/>
                  </a:lnTo>
                  <a:lnTo>
                    <a:pt x="138" y="7"/>
                  </a:lnTo>
                  <a:lnTo>
                    <a:pt x="138" y="0"/>
                  </a:lnTo>
                  <a:close/>
                  <a:moveTo>
                    <a:pt x="166" y="0"/>
                  </a:moveTo>
                  <a:lnTo>
                    <a:pt x="187" y="0"/>
                  </a:lnTo>
                  <a:lnTo>
                    <a:pt x="187" y="7"/>
                  </a:lnTo>
                  <a:lnTo>
                    <a:pt x="166" y="7"/>
                  </a:lnTo>
                  <a:lnTo>
                    <a:pt x="166" y="0"/>
                  </a:lnTo>
                  <a:close/>
                  <a:moveTo>
                    <a:pt x="194" y="0"/>
                  </a:moveTo>
                  <a:lnTo>
                    <a:pt x="215" y="0"/>
                  </a:lnTo>
                  <a:lnTo>
                    <a:pt x="215" y="7"/>
                  </a:lnTo>
                  <a:lnTo>
                    <a:pt x="194" y="7"/>
                  </a:lnTo>
                  <a:lnTo>
                    <a:pt x="194" y="0"/>
                  </a:lnTo>
                  <a:close/>
                  <a:moveTo>
                    <a:pt x="221" y="0"/>
                  </a:moveTo>
                  <a:lnTo>
                    <a:pt x="242" y="0"/>
                  </a:lnTo>
                  <a:lnTo>
                    <a:pt x="242" y="7"/>
                  </a:lnTo>
                  <a:lnTo>
                    <a:pt x="221" y="7"/>
                  </a:lnTo>
                  <a:lnTo>
                    <a:pt x="221" y="0"/>
                  </a:lnTo>
                  <a:close/>
                  <a:moveTo>
                    <a:pt x="249" y="0"/>
                  </a:moveTo>
                  <a:lnTo>
                    <a:pt x="270" y="0"/>
                  </a:lnTo>
                  <a:lnTo>
                    <a:pt x="270" y="7"/>
                  </a:lnTo>
                  <a:lnTo>
                    <a:pt x="249" y="7"/>
                  </a:lnTo>
                  <a:lnTo>
                    <a:pt x="249" y="0"/>
                  </a:lnTo>
                  <a:close/>
                  <a:moveTo>
                    <a:pt x="277" y="0"/>
                  </a:moveTo>
                  <a:lnTo>
                    <a:pt x="298" y="0"/>
                  </a:lnTo>
                  <a:lnTo>
                    <a:pt x="298" y="7"/>
                  </a:lnTo>
                  <a:lnTo>
                    <a:pt x="277" y="7"/>
                  </a:lnTo>
                  <a:lnTo>
                    <a:pt x="277" y="0"/>
                  </a:lnTo>
                  <a:close/>
                  <a:moveTo>
                    <a:pt x="305" y="0"/>
                  </a:moveTo>
                  <a:lnTo>
                    <a:pt x="325" y="0"/>
                  </a:lnTo>
                  <a:lnTo>
                    <a:pt x="325" y="7"/>
                  </a:lnTo>
                  <a:lnTo>
                    <a:pt x="305" y="7"/>
                  </a:lnTo>
                  <a:lnTo>
                    <a:pt x="305" y="0"/>
                  </a:lnTo>
                  <a:close/>
                  <a:moveTo>
                    <a:pt x="332" y="0"/>
                  </a:moveTo>
                  <a:lnTo>
                    <a:pt x="353" y="0"/>
                  </a:lnTo>
                  <a:lnTo>
                    <a:pt x="353" y="7"/>
                  </a:lnTo>
                  <a:lnTo>
                    <a:pt x="332" y="7"/>
                  </a:lnTo>
                  <a:lnTo>
                    <a:pt x="332" y="0"/>
                  </a:lnTo>
                  <a:close/>
                  <a:moveTo>
                    <a:pt x="360" y="0"/>
                  </a:moveTo>
                  <a:lnTo>
                    <a:pt x="381" y="0"/>
                  </a:lnTo>
                  <a:lnTo>
                    <a:pt x="381" y="7"/>
                  </a:lnTo>
                  <a:lnTo>
                    <a:pt x="360" y="7"/>
                  </a:lnTo>
                  <a:lnTo>
                    <a:pt x="360" y="0"/>
                  </a:lnTo>
                  <a:close/>
                  <a:moveTo>
                    <a:pt x="388" y="0"/>
                  </a:moveTo>
                  <a:lnTo>
                    <a:pt x="409" y="0"/>
                  </a:lnTo>
                  <a:lnTo>
                    <a:pt x="409" y="7"/>
                  </a:lnTo>
                  <a:lnTo>
                    <a:pt x="388" y="7"/>
                  </a:lnTo>
                  <a:lnTo>
                    <a:pt x="388" y="0"/>
                  </a:lnTo>
                  <a:close/>
                  <a:moveTo>
                    <a:pt x="415" y="0"/>
                  </a:moveTo>
                  <a:lnTo>
                    <a:pt x="436" y="0"/>
                  </a:lnTo>
                  <a:lnTo>
                    <a:pt x="436" y="7"/>
                  </a:lnTo>
                  <a:lnTo>
                    <a:pt x="415" y="7"/>
                  </a:lnTo>
                  <a:lnTo>
                    <a:pt x="415" y="0"/>
                  </a:lnTo>
                  <a:close/>
                  <a:moveTo>
                    <a:pt x="443" y="0"/>
                  </a:moveTo>
                  <a:lnTo>
                    <a:pt x="464" y="0"/>
                  </a:lnTo>
                  <a:lnTo>
                    <a:pt x="464" y="7"/>
                  </a:lnTo>
                  <a:lnTo>
                    <a:pt x="443" y="7"/>
                  </a:lnTo>
                  <a:lnTo>
                    <a:pt x="443" y="0"/>
                  </a:lnTo>
                  <a:close/>
                  <a:moveTo>
                    <a:pt x="471" y="0"/>
                  </a:moveTo>
                  <a:lnTo>
                    <a:pt x="492" y="0"/>
                  </a:lnTo>
                  <a:lnTo>
                    <a:pt x="492" y="7"/>
                  </a:lnTo>
                  <a:lnTo>
                    <a:pt x="471" y="7"/>
                  </a:lnTo>
                  <a:lnTo>
                    <a:pt x="471" y="0"/>
                  </a:lnTo>
                  <a:close/>
                  <a:moveTo>
                    <a:pt x="499" y="0"/>
                  </a:moveTo>
                  <a:lnTo>
                    <a:pt x="519" y="0"/>
                  </a:lnTo>
                  <a:lnTo>
                    <a:pt x="519" y="7"/>
                  </a:lnTo>
                  <a:lnTo>
                    <a:pt x="499" y="7"/>
                  </a:lnTo>
                  <a:lnTo>
                    <a:pt x="499" y="0"/>
                  </a:lnTo>
                  <a:close/>
                  <a:moveTo>
                    <a:pt x="526" y="0"/>
                  </a:moveTo>
                  <a:lnTo>
                    <a:pt x="547" y="0"/>
                  </a:lnTo>
                  <a:lnTo>
                    <a:pt x="547" y="7"/>
                  </a:lnTo>
                  <a:lnTo>
                    <a:pt x="526" y="7"/>
                  </a:lnTo>
                  <a:lnTo>
                    <a:pt x="526" y="0"/>
                  </a:lnTo>
                  <a:close/>
                  <a:moveTo>
                    <a:pt x="554" y="0"/>
                  </a:moveTo>
                  <a:lnTo>
                    <a:pt x="575" y="0"/>
                  </a:lnTo>
                  <a:lnTo>
                    <a:pt x="575" y="7"/>
                  </a:lnTo>
                  <a:lnTo>
                    <a:pt x="554" y="7"/>
                  </a:lnTo>
                  <a:lnTo>
                    <a:pt x="554" y="0"/>
                  </a:lnTo>
                  <a:close/>
                  <a:moveTo>
                    <a:pt x="582" y="0"/>
                  </a:moveTo>
                  <a:lnTo>
                    <a:pt x="603" y="0"/>
                  </a:lnTo>
                  <a:lnTo>
                    <a:pt x="603" y="7"/>
                  </a:lnTo>
                  <a:lnTo>
                    <a:pt x="582" y="7"/>
                  </a:lnTo>
                  <a:lnTo>
                    <a:pt x="582" y="0"/>
                  </a:lnTo>
                  <a:close/>
                  <a:moveTo>
                    <a:pt x="610" y="0"/>
                  </a:moveTo>
                  <a:lnTo>
                    <a:pt x="630" y="0"/>
                  </a:lnTo>
                  <a:lnTo>
                    <a:pt x="630" y="7"/>
                  </a:lnTo>
                  <a:lnTo>
                    <a:pt x="610" y="7"/>
                  </a:lnTo>
                  <a:lnTo>
                    <a:pt x="610" y="0"/>
                  </a:lnTo>
                  <a:close/>
                  <a:moveTo>
                    <a:pt x="637" y="0"/>
                  </a:moveTo>
                  <a:lnTo>
                    <a:pt x="658" y="0"/>
                  </a:lnTo>
                  <a:lnTo>
                    <a:pt x="658" y="7"/>
                  </a:lnTo>
                  <a:lnTo>
                    <a:pt x="637" y="7"/>
                  </a:lnTo>
                  <a:lnTo>
                    <a:pt x="637" y="0"/>
                  </a:lnTo>
                  <a:close/>
                  <a:moveTo>
                    <a:pt x="665" y="0"/>
                  </a:moveTo>
                  <a:lnTo>
                    <a:pt x="686" y="0"/>
                  </a:lnTo>
                  <a:lnTo>
                    <a:pt x="686" y="7"/>
                  </a:lnTo>
                  <a:lnTo>
                    <a:pt x="665" y="7"/>
                  </a:lnTo>
                  <a:lnTo>
                    <a:pt x="665" y="0"/>
                  </a:lnTo>
                  <a:close/>
                  <a:moveTo>
                    <a:pt x="693" y="0"/>
                  </a:moveTo>
                  <a:lnTo>
                    <a:pt x="714" y="0"/>
                  </a:lnTo>
                  <a:lnTo>
                    <a:pt x="714" y="7"/>
                  </a:lnTo>
                  <a:lnTo>
                    <a:pt x="693" y="7"/>
                  </a:lnTo>
                  <a:lnTo>
                    <a:pt x="693" y="0"/>
                  </a:lnTo>
                  <a:close/>
                  <a:moveTo>
                    <a:pt x="720" y="0"/>
                  </a:moveTo>
                  <a:lnTo>
                    <a:pt x="741" y="0"/>
                  </a:lnTo>
                  <a:lnTo>
                    <a:pt x="741" y="7"/>
                  </a:lnTo>
                  <a:lnTo>
                    <a:pt x="720" y="7"/>
                  </a:lnTo>
                  <a:lnTo>
                    <a:pt x="720" y="0"/>
                  </a:lnTo>
                  <a:close/>
                  <a:moveTo>
                    <a:pt x="748" y="0"/>
                  </a:moveTo>
                  <a:lnTo>
                    <a:pt x="769" y="0"/>
                  </a:lnTo>
                  <a:lnTo>
                    <a:pt x="769" y="7"/>
                  </a:lnTo>
                  <a:lnTo>
                    <a:pt x="748" y="7"/>
                  </a:lnTo>
                  <a:lnTo>
                    <a:pt x="748" y="0"/>
                  </a:lnTo>
                  <a:close/>
                  <a:moveTo>
                    <a:pt x="776" y="0"/>
                  </a:moveTo>
                  <a:lnTo>
                    <a:pt x="797" y="0"/>
                  </a:lnTo>
                  <a:lnTo>
                    <a:pt x="797" y="7"/>
                  </a:lnTo>
                  <a:lnTo>
                    <a:pt x="776" y="7"/>
                  </a:lnTo>
                  <a:lnTo>
                    <a:pt x="776" y="0"/>
                  </a:lnTo>
                  <a:close/>
                  <a:moveTo>
                    <a:pt x="804" y="0"/>
                  </a:moveTo>
                  <a:lnTo>
                    <a:pt x="824" y="0"/>
                  </a:lnTo>
                  <a:lnTo>
                    <a:pt x="824" y="7"/>
                  </a:lnTo>
                  <a:lnTo>
                    <a:pt x="804" y="7"/>
                  </a:lnTo>
                  <a:lnTo>
                    <a:pt x="804" y="0"/>
                  </a:lnTo>
                  <a:close/>
                  <a:moveTo>
                    <a:pt x="831" y="0"/>
                  </a:moveTo>
                  <a:lnTo>
                    <a:pt x="852" y="0"/>
                  </a:lnTo>
                  <a:lnTo>
                    <a:pt x="852" y="7"/>
                  </a:lnTo>
                  <a:lnTo>
                    <a:pt x="831" y="7"/>
                  </a:lnTo>
                  <a:lnTo>
                    <a:pt x="831" y="0"/>
                  </a:lnTo>
                  <a:close/>
                  <a:moveTo>
                    <a:pt x="859" y="0"/>
                  </a:moveTo>
                  <a:lnTo>
                    <a:pt x="880" y="0"/>
                  </a:lnTo>
                  <a:lnTo>
                    <a:pt x="880" y="7"/>
                  </a:lnTo>
                  <a:lnTo>
                    <a:pt x="859" y="7"/>
                  </a:lnTo>
                  <a:lnTo>
                    <a:pt x="859" y="0"/>
                  </a:lnTo>
                  <a:close/>
                  <a:moveTo>
                    <a:pt x="887" y="0"/>
                  </a:moveTo>
                  <a:lnTo>
                    <a:pt x="907" y="0"/>
                  </a:lnTo>
                  <a:lnTo>
                    <a:pt x="907" y="7"/>
                  </a:lnTo>
                  <a:lnTo>
                    <a:pt x="887" y="7"/>
                  </a:lnTo>
                  <a:lnTo>
                    <a:pt x="887" y="0"/>
                  </a:lnTo>
                  <a:close/>
                  <a:moveTo>
                    <a:pt x="914" y="0"/>
                  </a:moveTo>
                  <a:lnTo>
                    <a:pt x="935" y="0"/>
                  </a:lnTo>
                  <a:lnTo>
                    <a:pt x="935" y="7"/>
                  </a:lnTo>
                  <a:lnTo>
                    <a:pt x="914" y="7"/>
                  </a:lnTo>
                  <a:lnTo>
                    <a:pt x="914" y="0"/>
                  </a:lnTo>
                  <a:close/>
                  <a:moveTo>
                    <a:pt x="942" y="0"/>
                  </a:moveTo>
                  <a:lnTo>
                    <a:pt x="963" y="0"/>
                  </a:lnTo>
                  <a:lnTo>
                    <a:pt x="963" y="7"/>
                  </a:lnTo>
                  <a:lnTo>
                    <a:pt x="942" y="7"/>
                  </a:lnTo>
                  <a:lnTo>
                    <a:pt x="942" y="0"/>
                  </a:lnTo>
                  <a:close/>
                  <a:moveTo>
                    <a:pt x="970" y="0"/>
                  </a:moveTo>
                  <a:lnTo>
                    <a:pt x="991" y="0"/>
                  </a:lnTo>
                  <a:lnTo>
                    <a:pt x="991" y="7"/>
                  </a:lnTo>
                  <a:lnTo>
                    <a:pt x="970" y="7"/>
                  </a:lnTo>
                  <a:lnTo>
                    <a:pt x="970" y="0"/>
                  </a:lnTo>
                  <a:close/>
                  <a:moveTo>
                    <a:pt x="998" y="0"/>
                  </a:moveTo>
                  <a:lnTo>
                    <a:pt x="1018" y="0"/>
                  </a:lnTo>
                  <a:lnTo>
                    <a:pt x="1018" y="7"/>
                  </a:lnTo>
                  <a:lnTo>
                    <a:pt x="998" y="7"/>
                  </a:lnTo>
                  <a:lnTo>
                    <a:pt x="998" y="0"/>
                  </a:lnTo>
                  <a:close/>
                  <a:moveTo>
                    <a:pt x="1025" y="0"/>
                  </a:moveTo>
                  <a:lnTo>
                    <a:pt x="1046" y="0"/>
                  </a:lnTo>
                  <a:lnTo>
                    <a:pt x="1046" y="7"/>
                  </a:lnTo>
                  <a:lnTo>
                    <a:pt x="1025" y="7"/>
                  </a:lnTo>
                  <a:lnTo>
                    <a:pt x="1025" y="0"/>
                  </a:lnTo>
                  <a:close/>
                  <a:moveTo>
                    <a:pt x="1053" y="0"/>
                  </a:moveTo>
                  <a:lnTo>
                    <a:pt x="1074" y="0"/>
                  </a:lnTo>
                  <a:lnTo>
                    <a:pt x="1074" y="7"/>
                  </a:lnTo>
                  <a:lnTo>
                    <a:pt x="1053" y="7"/>
                  </a:lnTo>
                  <a:lnTo>
                    <a:pt x="1053" y="0"/>
                  </a:lnTo>
                  <a:close/>
                  <a:moveTo>
                    <a:pt x="1081" y="0"/>
                  </a:moveTo>
                  <a:lnTo>
                    <a:pt x="1101" y="0"/>
                  </a:lnTo>
                  <a:lnTo>
                    <a:pt x="1101" y="7"/>
                  </a:lnTo>
                  <a:lnTo>
                    <a:pt x="1081" y="7"/>
                  </a:lnTo>
                  <a:lnTo>
                    <a:pt x="1081" y="0"/>
                  </a:lnTo>
                  <a:close/>
                  <a:moveTo>
                    <a:pt x="1109" y="0"/>
                  </a:moveTo>
                  <a:lnTo>
                    <a:pt x="1129" y="0"/>
                  </a:lnTo>
                  <a:lnTo>
                    <a:pt x="1129" y="7"/>
                  </a:lnTo>
                  <a:lnTo>
                    <a:pt x="1109" y="7"/>
                  </a:lnTo>
                  <a:lnTo>
                    <a:pt x="1109" y="0"/>
                  </a:lnTo>
                  <a:close/>
                  <a:moveTo>
                    <a:pt x="1136" y="0"/>
                  </a:moveTo>
                  <a:lnTo>
                    <a:pt x="1157" y="0"/>
                  </a:lnTo>
                  <a:lnTo>
                    <a:pt x="1157" y="7"/>
                  </a:lnTo>
                  <a:lnTo>
                    <a:pt x="1136" y="7"/>
                  </a:lnTo>
                  <a:lnTo>
                    <a:pt x="1136" y="0"/>
                  </a:lnTo>
                  <a:close/>
                  <a:moveTo>
                    <a:pt x="1164" y="0"/>
                  </a:moveTo>
                  <a:lnTo>
                    <a:pt x="1185" y="0"/>
                  </a:lnTo>
                  <a:lnTo>
                    <a:pt x="1185" y="7"/>
                  </a:lnTo>
                  <a:lnTo>
                    <a:pt x="1164" y="7"/>
                  </a:lnTo>
                  <a:lnTo>
                    <a:pt x="1164" y="0"/>
                  </a:lnTo>
                  <a:close/>
                  <a:moveTo>
                    <a:pt x="1192" y="0"/>
                  </a:moveTo>
                  <a:lnTo>
                    <a:pt x="1212" y="0"/>
                  </a:lnTo>
                  <a:lnTo>
                    <a:pt x="1212" y="7"/>
                  </a:lnTo>
                  <a:lnTo>
                    <a:pt x="1192" y="7"/>
                  </a:lnTo>
                  <a:lnTo>
                    <a:pt x="1192" y="0"/>
                  </a:lnTo>
                  <a:close/>
                  <a:moveTo>
                    <a:pt x="1219" y="0"/>
                  </a:moveTo>
                  <a:lnTo>
                    <a:pt x="1240" y="0"/>
                  </a:lnTo>
                  <a:lnTo>
                    <a:pt x="1240" y="7"/>
                  </a:lnTo>
                  <a:lnTo>
                    <a:pt x="1219" y="7"/>
                  </a:lnTo>
                  <a:lnTo>
                    <a:pt x="1219" y="0"/>
                  </a:lnTo>
                  <a:close/>
                  <a:moveTo>
                    <a:pt x="1247" y="0"/>
                  </a:moveTo>
                  <a:lnTo>
                    <a:pt x="1268" y="0"/>
                  </a:lnTo>
                  <a:lnTo>
                    <a:pt x="1268" y="7"/>
                  </a:lnTo>
                  <a:lnTo>
                    <a:pt x="1247" y="7"/>
                  </a:lnTo>
                  <a:lnTo>
                    <a:pt x="1247" y="0"/>
                  </a:lnTo>
                  <a:close/>
                  <a:moveTo>
                    <a:pt x="1275" y="0"/>
                  </a:moveTo>
                  <a:lnTo>
                    <a:pt x="1296" y="0"/>
                  </a:lnTo>
                  <a:lnTo>
                    <a:pt x="1296" y="7"/>
                  </a:lnTo>
                  <a:lnTo>
                    <a:pt x="1275" y="7"/>
                  </a:lnTo>
                  <a:lnTo>
                    <a:pt x="1275" y="0"/>
                  </a:lnTo>
                  <a:close/>
                  <a:moveTo>
                    <a:pt x="1302" y="0"/>
                  </a:moveTo>
                  <a:lnTo>
                    <a:pt x="1323" y="0"/>
                  </a:lnTo>
                  <a:lnTo>
                    <a:pt x="1323" y="7"/>
                  </a:lnTo>
                  <a:lnTo>
                    <a:pt x="1302" y="7"/>
                  </a:lnTo>
                  <a:lnTo>
                    <a:pt x="1302" y="0"/>
                  </a:lnTo>
                  <a:close/>
                  <a:moveTo>
                    <a:pt x="1330" y="0"/>
                  </a:moveTo>
                  <a:lnTo>
                    <a:pt x="1351" y="0"/>
                  </a:lnTo>
                  <a:lnTo>
                    <a:pt x="1351" y="7"/>
                  </a:lnTo>
                  <a:lnTo>
                    <a:pt x="1330" y="7"/>
                  </a:lnTo>
                  <a:lnTo>
                    <a:pt x="1330" y="0"/>
                  </a:lnTo>
                  <a:close/>
                  <a:moveTo>
                    <a:pt x="1358" y="0"/>
                  </a:moveTo>
                  <a:lnTo>
                    <a:pt x="1379" y="0"/>
                  </a:lnTo>
                  <a:lnTo>
                    <a:pt x="1379" y="7"/>
                  </a:lnTo>
                  <a:lnTo>
                    <a:pt x="1358" y="7"/>
                  </a:lnTo>
                  <a:lnTo>
                    <a:pt x="1358" y="0"/>
                  </a:lnTo>
                  <a:close/>
                  <a:moveTo>
                    <a:pt x="1386" y="0"/>
                  </a:moveTo>
                  <a:lnTo>
                    <a:pt x="1406" y="0"/>
                  </a:lnTo>
                  <a:lnTo>
                    <a:pt x="1406" y="7"/>
                  </a:lnTo>
                  <a:lnTo>
                    <a:pt x="1386" y="7"/>
                  </a:lnTo>
                  <a:lnTo>
                    <a:pt x="1386" y="0"/>
                  </a:lnTo>
                  <a:close/>
                  <a:moveTo>
                    <a:pt x="1413" y="0"/>
                  </a:moveTo>
                  <a:lnTo>
                    <a:pt x="1434" y="0"/>
                  </a:lnTo>
                  <a:lnTo>
                    <a:pt x="1434" y="7"/>
                  </a:lnTo>
                  <a:lnTo>
                    <a:pt x="1413" y="7"/>
                  </a:lnTo>
                  <a:lnTo>
                    <a:pt x="1413" y="0"/>
                  </a:lnTo>
                  <a:close/>
                  <a:moveTo>
                    <a:pt x="1441" y="0"/>
                  </a:moveTo>
                  <a:lnTo>
                    <a:pt x="1462" y="0"/>
                  </a:lnTo>
                  <a:lnTo>
                    <a:pt x="1462" y="7"/>
                  </a:lnTo>
                  <a:lnTo>
                    <a:pt x="1441" y="7"/>
                  </a:lnTo>
                  <a:lnTo>
                    <a:pt x="1441" y="0"/>
                  </a:lnTo>
                  <a:close/>
                  <a:moveTo>
                    <a:pt x="1469" y="0"/>
                  </a:moveTo>
                  <a:lnTo>
                    <a:pt x="1490" y="0"/>
                  </a:lnTo>
                  <a:lnTo>
                    <a:pt x="1490" y="7"/>
                  </a:lnTo>
                  <a:lnTo>
                    <a:pt x="1469" y="7"/>
                  </a:lnTo>
                  <a:lnTo>
                    <a:pt x="1469" y="0"/>
                  </a:lnTo>
                  <a:close/>
                  <a:moveTo>
                    <a:pt x="1496" y="0"/>
                  </a:moveTo>
                  <a:lnTo>
                    <a:pt x="1517" y="0"/>
                  </a:lnTo>
                  <a:lnTo>
                    <a:pt x="1517" y="7"/>
                  </a:lnTo>
                  <a:lnTo>
                    <a:pt x="1496" y="7"/>
                  </a:lnTo>
                  <a:lnTo>
                    <a:pt x="1496" y="0"/>
                  </a:lnTo>
                  <a:close/>
                  <a:moveTo>
                    <a:pt x="1524" y="0"/>
                  </a:moveTo>
                  <a:lnTo>
                    <a:pt x="1545" y="0"/>
                  </a:lnTo>
                  <a:lnTo>
                    <a:pt x="1545" y="7"/>
                  </a:lnTo>
                  <a:lnTo>
                    <a:pt x="1524" y="7"/>
                  </a:lnTo>
                  <a:lnTo>
                    <a:pt x="1524" y="0"/>
                  </a:lnTo>
                  <a:close/>
                  <a:moveTo>
                    <a:pt x="1552" y="0"/>
                  </a:moveTo>
                  <a:lnTo>
                    <a:pt x="1573" y="0"/>
                  </a:lnTo>
                  <a:lnTo>
                    <a:pt x="1573" y="7"/>
                  </a:lnTo>
                  <a:lnTo>
                    <a:pt x="1552" y="7"/>
                  </a:lnTo>
                  <a:lnTo>
                    <a:pt x="1552" y="0"/>
                  </a:lnTo>
                  <a:close/>
                  <a:moveTo>
                    <a:pt x="1580" y="0"/>
                  </a:moveTo>
                  <a:lnTo>
                    <a:pt x="1600" y="0"/>
                  </a:lnTo>
                  <a:lnTo>
                    <a:pt x="1600" y="7"/>
                  </a:lnTo>
                  <a:lnTo>
                    <a:pt x="1580" y="7"/>
                  </a:lnTo>
                  <a:lnTo>
                    <a:pt x="1580" y="0"/>
                  </a:lnTo>
                  <a:close/>
                  <a:moveTo>
                    <a:pt x="1607" y="0"/>
                  </a:moveTo>
                  <a:lnTo>
                    <a:pt x="1628" y="0"/>
                  </a:lnTo>
                  <a:lnTo>
                    <a:pt x="1628" y="7"/>
                  </a:lnTo>
                  <a:lnTo>
                    <a:pt x="1607" y="7"/>
                  </a:lnTo>
                  <a:lnTo>
                    <a:pt x="1607" y="0"/>
                  </a:lnTo>
                  <a:close/>
                  <a:moveTo>
                    <a:pt x="1635" y="0"/>
                  </a:moveTo>
                  <a:lnTo>
                    <a:pt x="1656" y="0"/>
                  </a:lnTo>
                  <a:lnTo>
                    <a:pt x="1656" y="7"/>
                  </a:lnTo>
                  <a:lnTo>
                    <a:pt x="1635" y="7"/>
                  </a:lnTo>
                  <a:lnTo>
                    <a:pt x="1635" y="0"/>
                  </a:lnTo>
                  <a:close/>
                  <a:moveTo>
                    <a:pt x="1663" y="0"/>
                  </a:moveTo>
                  <a:lnTo>
                    <a:pt x="1684" y="0"/>
                  </a:lnTo>
                  <a:lnTo>
                    <a:pt x="1684" y="7"/>
                  </a:lnTo>
                  <a:lnTo>
                    <a:pt x="1663" y="7"/>
                  </a:lnTo>
                  <a:lnTo>
                    <a:pt x="1663" y="0"/>
                  </a:lnTo>
                  <a:close/>
                  <a:moveTo>
                    <a:pt x="1691" y="0"/>
                  </a:moveTo>
                  <a:lnTo>
                    <a:pt x="1711" y="0"/>
                  </a:lnTo>
                  <a:lnTo>
                    <a:pt x="1711" y="7"/>
                  </a:lnTo>
                  <a:lnTo>
                    <a:pt x="1691" y="7"/>
                  </a:lnTo>
                  <a:lnTo>
                    <a:pt x="1691" y="0"/>
                  </a:lnTo>
                  <a:close/>
                  <a:moveTo>
                    <a:pt x="1718" y="0"/>
                  </a:moveTo>
                  <a:lnTo>
                    <a:pt x="1739" y="0"/>
                  </a:lnTo>
                  <a:lnTo>
                    <a:pt x="1739" y="7"/>
                  </a:lnTo>
                  <a:lnTo>
                    <a:pt x="1718" y="7"/>
                  </a:lnTo>
                  <a:lnTo>
                    <a:pt x="1718" y="0"/>
                  </a:lnTo>
                  <a:close/>
                  <a:moveTo>
                    <a:pt x="1746" y="0"/>
                  </a:moveTo>
                  <a:lnTo>
                    <a:pt x="1767" y="0"/>
                  </a:lnTo>
                  <a:lnTo>
                    <a:pt x="1767" y="7"/>
                  </a:lnTo>
                  <a:lnTo>
                    <a:pt x="1746" y="7"/>
                  </a:lnTo>
                  <a:lnTo>
                    <a:pt x="1746" y="0"/>
                  </a:lnTo>
                  <a:close/>
                  <a:moveTo>
                    <a:pt x="1774" y="0"/>
                  </a:moveTo>
                  <a:lnTo>
                    <a:pt x="1795" y="0"/>
                  </a:lnTo>
                  <a:lnTo>
                    <a:pt x="1795" y="7"/>
                  </a:lnTo>
                  <a:lnTo>
                    <a:pt x="1774" y="7"/>
                  </a:lnTo>
                  <a:lnTo>
                    <a:pt x="1774" y="0"/>
                  </a:lnTo>
                  <a:close/>
                  <a:moveTo>
                    <a:pt x="1801" y="0"/>
                  </a:moveTo>
                  <a:lnTo>
                    <a:pt x="1822" y="0"/>
                  </a:lnTo>
                  <a:lnTo>
                    <a:pt x="1822" y="7"/>
                  </a:lnTo>
                  <a:lnTo>
                    <a:pt x="1801" y="7"/>
                  </a:lnTo>
                  <a:lnTo>
                    <a:pt x="1801" y="0"/>
                  </a:lnTo>
                  <a:close/>
                  <a:moveTo>
                    <a:pt x="1829" y="0"/>
                  </a:moveTo>
                  <a:lnTo>
                    <a:pt x="1850" y="0"/>
                  </a:lnTo>
                  <a:lnTo>
                    <a:pt x="1850" y="7"/>
                  </a:lnTo>
                  <a:lnTo>
                    <a:pt x="1829" y="7"/>
                  </a:lnTo>
                  <a:lnTo>
                    <a:pt x="1829" y="0"/>
                  </a:lnTo>
                  <a:close/>
                  <a:moveTo>
                    <a:pt x="1857" y="0"/>
                  </a:moveTo>
                  <a:lnTo>
                    <a:pt x="1878" y="0"/>
                  </a:lnTo>
                  <a:lnTo>
                    <a:pt x="1878" y="7"/>
                  </a:lnTo>
                  <a:lnTo>
                    <a:pt x="1857" y="7"/>
                  </a:lnTo>
                  <a:lnTo>
                    <a:pt x="1857" y="0"/>
                  </a:lnTo>
                  <a:close/>
                  <a:moveTo>
                    <a:pt x="1885" y="0"/>
                  </a:moveTo>
                  <a:lnTo>
                    <a:pt x="1905" y="0"/>
                  </a:lnTo>
                  <a:lnTo>
                    <a:pt x="1905" y="7"/>
                  </a:lnTo>
                  <a:lnTo>
                    <a:pt x="1885" y="7"/>
                  </a:lnTo>
                  <a:lnTo>
                    <a:pt x="1885" y="0"/>
                  </a:lnTo>
                  <a:close/>
                  <a:moveTo>
                    <a:pt x="1912" y="0"/>
                  </a:moveTo>
                  <a:lnTo>
                    <a:pt x="1933" y="0"/>
                  </a:lnTo>
                  <a:lnTo>
                    <a:pt x="1933" y="7"/>
                  </a:lnTo>
                  <a:lnTo>
                    <a:pt x="1912" y="7"/>
                  </a:lnTo>
                  <a:lnTo>
                    <a:pt x="1912" y="0"/>
                  </a:lnTo>
                  <a:close/>
                  <a:moveTo>
                    <a:pt x="1940" y="0"/>
                  </a:moveTo>
                  <a:lnTo>
                    <a:pt x="1961" y="0"/>
                  </a:lnTo>
                  <a:lnTo>
                    <a:pt x="1961" y="7"/>
                  </a:lnTo>
                  <a:lnTo>
                    <a:pt x="1940" y="7"/>
                  </a:lnTo>
                  <a:lnTo>
                    <a:pt x="1940" y="0"/>
                  </a:lnTo>
                  <a:close/>
                  <a:moveTo>
                    <a:pt x="1968" y="0"/>
                  </a:moveTo>
                  <a:lnTo>
                    <a:pt x="1989" y="0"/>
                  </a:lnTo>
                  <a:lnTo>
                    <a:pt x="1989" y="7"/>
                  </a:lnTo>
                  <a:lnTo>
                    <a:pt x="1968" y="7"/>
                  </a:lnTo>
                  <a:lnTo>
                    <a:pt x="1968" y="0"/>
                  </a:lnTo>
                  <a:close/>
                  <a:moveTo>
                    <a:pt x="1995" y="0"/>
                  </a:moveTo>
                  <a:lnTo>
                    <a:pt x="2016" y="0"/>
                  </a:lnTo>
                  <a:lnTo>
                    <a:pt x="2016" y="7"/>
                  </a:lnTo>
                  <a:lnTo>
                    <a:pt x="1995" y="7"/>
                  </a:lnTo>
                  <a:lnTo>
                    <a:pt x="1995" y="0"/>
                  </a:lnTo>
                  <a:close/>
                  <a:moveTo>
                    <a:pt x="2023" y="0"/>
                  </a:moveTo>
                  <a:lnTo>
                    <a:pt x="2044" y="0"/>
                  </a:lnTo>
                  <a:lnTo>
                    <a:pt x="2044" y="7"/>
                  </a:lnTo>
                  <a:lnTo>
                    <a:pt x="2023" y="7"/>
                  </a:lnTo>
                  <a:lnTo>
                    <a:pt x="2023" y="0"/>
                  </a:lnTo>
                  <a:close/>
                  <a:moveTo>
                    <a:pt x="2051" y="0"/>
                  </a:moveTo>
                  <a:lnTo>
                    <a:pt x="2072" y="0"/>
                  </a:lnTo>
                  <a:lnTo>
                    <a:pt x="2072" y="7"/>
                  </a:lnTo>
                  <a:lnTo>
                    <a:pt x="2051" y="7"/>
                  </a:lnTo>
                  <a:lnTo>
                    <a:pt x="2051" y="0"/>
                  </a:lnTo>
                  <a:close/>
                  <a:moveTo>
                    <a:pt x="2079" y="0"/>
                  </a:moveTo>
                  <a:lnTo>
                    <a:pt x="2099" y="0"/>
                  </a:lnTo>
                  <a:lnTo>
                    <a:pt x="2099" y="7"/>
                  </a:lnTo>
                  <a:lnTo>
                    <a:pt x="2079" y="7"/>
                  </a:lnTo>
                  <a:lnTo>
                    <a:pt x="2079" y="0"/>
                  </a:lnTo>
                  <a:close/>
                  <a:moveTo>
                    <a:pt x="2106" y="0"/>
                  </a:moveTo>
                  <a:lnTo>
                    <a:pt x="2127" y="0"/>
                  </a:lnTo>
                  <a:lnTo>
                    <a:pt x="2127" y="7"/>
                  </a:lnTo>
                  <a:lnTo>
                    <a:pt x="2106" y="7"/>
                  </a:lnTo>
                  <a:lnTo>
                    <a:pt x="2106" y="0"/>
                  </a:lnTo>
                  <a:close/>
                  <a:moveTo>
                    <a:pt x="2134" y="0"/>
                  </a:moveTo>
                  <a:lnTo>
                    <a:pt x="2155" y="0"/>
                  </a:lnTo>
                  <a:lnTo>
                    <a:pt x="2155" y="7"/>
                  </a:lnTo>
                  <a:lnTo>
                    <a:pt x="2134" y="7"/>
                  </a:lnTo>
                  <a:lnTo>
                    <a:pt x="2134" y="0"/>
                  </a:lnTo>
                  <a:close/>
                  <a:moveTo>
                    <a:pt x="2162" y="0"/>
                  </a:moveTo>
                  <a:lnTo>
                    <a:pt x="2183" y="0"/>
                  </a:lnTo>
                  <a:lnTo>
                    <a:pt x="2183" y="7"/>
                  </a:lnTo>
                  <a:lnTo>
                    <a:pt x="2162" y="7"/>
                  </a:lnTo>
                  <a:lnTo>
                    <a:pt x="2162" y="0"/>
                  </a:lnTo>
                  <a:close/>
                  <a:moveTo>
                    <a:pt x="2190" y="0"/>
                  </a:moveTo>
                  <a:lnTo>
                    <a:pt x="2210" y="0"/>
                  </a:lnTo>
                  <a:lnTo>
                    <a:pt x="2210" y="7"/>
                  </a:lnTo>
                  <a:lnTo>
                    <a:pt x="2190" y="7"/>
                  </a:lnTo>
                  <a:lnTo>
                    <a:pt x="2190" y="0"/>
                  </a:lnTo>
                  <a:close/>
                  <a:moveTo>
                    <a:pt x="2217" y="0"/>
                  </a:moveTo>
                  <a:lnTo>
                    <a:pt x="2238" y="0"/>
                  </a:lnTo>
                  <a:lnTo>
                    <a:pt x="2238" y="7"/>
                  </a:lnTo>
                  <a:lnTo>
                    <a:pt x="2217" y="7"/>
                  </a:lnTo>
                  <a:lnTo>
                    <a:pt x="2217" y="0"/>
                  </a:lnTo>
                  <a:close/>
                  <a:moveTo>
                    <a:pt x="2245" y="0"/>
                  </a:moveTo>
                  <a:lnTo>
                    <a:pt x="2266" y="0"/>
                  </a:lnTo>
                  <a:lnTo>
                    <a:pt x="2266" y="7"/>
                  </a:lnTo>
                  <a:lnTo>
                    <a:pt x="2245" y="7"/>
                  </a:lnTo>
                  <a:lnTo>
                    <a:pt x="2245" y="0"/>
                  </a:lnTo>
                  <a:close/>
                  <a:moveTo>
                    <a:pt x="2273" y="0"/>
                  </a:moveTo>
                  <a:lnTo>
                    <a:pt x="2294" y="0"/>
                  </a:lnTo>
                  <a:lnTo>
                    <a:pt x="2294" y="7"/>
                  </a:lnTo>
                  <a:lnTo>
                    <a:pt x="2273" y="7"/>
                  </a:lnTo>
                  <a:lnTo>
                    <a:pt x="2273" y="0"/>
                  </a:lnTo>
                  <a:close/>
                  <a:moveTo>
                    <a:pt x="2300" y="0"/>
                  </a:moveTo>
                  <a:lnTo>
                    <a:pt x="2321" y="0"/>
                  </a:lnTo>
                  <a:lnTo>
                    <a:pt x="2321" y="7"/>
                  </a:lnTo>
                  <a:lnTo>
                    <a:pt x="2300" y="7"/>
                  </a:lnTo>
                  <a:lnTo>
                    <a:pt x="2300" y="0"/>
                  </a:lnTo>
                  <a:close/>
                  <a:moveTo>
                    <a:pt x="2328" y="0"/>
                  </a:moveTo>
                  <a:lnTo>
                    <a:pt x="2349" y="0"/>
                  </a:lnTo>
                  <a:lnTo>
                    <a:pt x="2349" y="7"/>
                  </a:lnTo>
                  <a:lnTo>
                    <a:pt x="2328" y="7"/>
                  </a:lnTo>
                  <a:lnTo>
                    <a:pt x="2328" y="0"/>
                  </a:lnTo>
                  <a:close/>
                  <a:moveTo>
                    <a:pt x="2356" y="0"/>
                  </a:moveTo>
                  <a:lnTo>
                    <a:pt x="2377" y="0"/>
                  </a:lnTo>
                  <a:lnTo>
                    <a:pt x="2377" y="7"/>
                  </a:lnTo>
                  <a:lnTo>
                    <a:pt x="2356" y="7"/>
                  </a:lnTo>
                  <a:lnTo>
                    <a:pt x="2356" y="0"/>
                  </a:lnTo>
                  <a:close/>
                  <a:moveTo>
                    <a:pt x="2384" y="0"/>
                  </a:moveTo>
                  <a:lnTo>
                    <a:pt x="2404" y="0"/>
                  </a:lnTo>
                  <a:lnTo>
                    <a:pt x="2404" y="7"/>
                  </a:lnTo>
                  <a:lnTo>
                    <a:pt x="2384" y="7"/>
                  </a:lnTo>
                  <a:lnTo>
                    <a:pt x="2384" y="0"/>
                  </a:lnTo>
                  <a:close/>
                  <a:moveTo>
                    <a:pt x="2411" y="0"/>
                  </a:moveTo>
                  <a:lnTo>
                    <a:pt x="2432" y="0"/>
                  </a:lnTo>
                  <a:lnTo>
                    <a:pt x="2432" y="7"/>
                  </a:lnTo>
                  <a:lnTo>
                    <a:pt x="2411" y="7"/>
                  </a:lnTo>
                  <a:lnTo>
                    <a:pt x="2411" y="0"/>
                  </a:lnTo>
                  <a:close/>
                  <a:moveTo>
                    <a:pt x="2439" y="0"/>
                  </a:moveTo>
                  <a:lnTo>
                    <a:pt x="2460" y="0"/>
                  </a:lnTo>
                  <a:lnTo>
                    <a:pt x="2460" y="7"/>
                  </a:lnTo>
                  <a:lnTo>
                    <a:pt x="2439" y="7"/>
                  </a:lnTo>
                  <a:lnTo>
                    <a:pt x="2439" y="0"/>
                  </a:lnTo>
                  <a:close/>
                  <a:moveTo>
                    <a:pt x="2467" y="0"/>
                  </a:moveTo>
                  <a:lnTo>
                    <a:pt x="2487" y="0"/>
                  </a:lnTo>
                  <a:lnTo>
                    <a:pt x="2487" y="7"/>
                  </a:lnTo>
                  <a:lnTo>
                    <a:pt x="2467" y="7"/>
                  </a:lnTo>
                  <a:lnTo>
                    <a:pt x="2467" y="0"/>
                  </a:lnTo>
                  <a:close/>
                  <a:moveTo>
                    <a:pt x="2494" y="0"/>
                  </a:moveTo>
                  <a:lnTo>
                    <a:pt x="2515" y="0"/>
                  </a:lnTo>
                  <a:lnTo>
                    <a:pt x="2515" y="7"/>
                  </a:lnTo>
                  <a:lnTo>
                    <a:pt x="2494" y="7"/>
                  </a:lnTo>
                  <a:lnTo>
                    <a:pt x="2494" y="0"/>
                  </a:lnTo>
                  <a:close/>
                  <a:moveTo>
                    <a:pt x="2522" y="0"/>
                  </a:moveTo>
                  <a:lnTo>
                    <a:pt x="2543" y="0"/>
                  </a:lnTo>
                  <a:lnTo>
                    <a:pt x="2543" y="7"/>
                  </a:lnTo>
                  <a:lnTo>
                    <a:pt x="2522" y="7"/>
                  </a:lnTo>
                  <a:lnTo>
                    <a:pt x="2522" y="0"/>
                  </a:lnTo>
                  <a:close/>
                  <a:moveTo>
                    <a:pt x="2550" y="0"/>
                  </a:moveTo>
                  <a:lnTo>
                    <a:pt x="2571" y="0"/>
                  </a:lnTo>
                  <a:lnTo>
                    <a:pt x="2571" y="7"/>
                  </a:lnTo>
                  <a:lnTo>
                    <a:pt x="2550" y="7"/>
                  </a:lnTo>
                  <a:lnTo>
                    <a:pt x="2550" y="0"/>
                  </a:lnTo>
                  <a:close/>
                  <a:moveTo>
                    <a:pt x="2578" y="0"/>
                  </a:moveTo>
                  <a:lnTo>
                    <a:pt x="2598" y="0"/>
                  </a:lnTo>
                  <a:lnTo>
                    <a:pt x="2598" y="7"/>
                  </a:lnTo>
                  <a:lnTo>
                    <a:pt x="2578" y="7"/>
                  </a:lnTo>
                  <a:lnTo>
                    <a:pt x="2578" y="0"/>
                  </a:lnTo>
                  <a:close/>
                  <a:moveTo>
                    <a:pt x="2605" y="0"/>
                  </a:moveTo>
                  <a:lnTo>
                    <a:pt x="2626" y="0"/>
                  </a:lnTo>
                  <a:lnTo>
                    <a:pt x="2626" y="7"/>
                  </a:lnTo>
                  <a:lnTo>
                    <a:pt x="2605" y="7"/>
                  </a:lnTo>
                  <a:lnTo>
                    <a:pt x="2605" y="0"/>
                  </a:lnTo>
                  <a:close/>
                  <a:moveTo>
                    <a:pt x="2633" y="0"/>
                  </a:moveTo>
                  <a:lnTo>
                    <a:pt x="2654" y="0"/>
                  </a:lnTo>
                  <a:lnTo>
                    <a:pt x="2654" y="7"/>
                  </a:lnTo>
                  <a:lnTo>
                    <a:pt x="2633" y="7"/>
                  </a:lnTo>
                  <a:lnTo>
                    <a:pt x="2633" y="0"/>
                  </a:lnTo>
                  <a:close/>
                  <a:moveTo>
                    <a:pt x="2661" y="0"/>
                  </a:moveTo>
                  <a:lnTo>
                    <a:pt x="2681" y="0"/>
                  </a:lnTo>
                  <a:lnTo>
                    <a:pt x="2681" y="7"/>
                  </a:lnTo>
                  <a:lnTo>
                    <a:pt x="2661" y="7"/>
                  </a:lnTo>
                  <a:lnTo>
                    <a:pt x="2661" y="0"/>
                  </a:lnTo>
                  <a:close/>
                  <a:moveTo>
                    <a:pt x="2689" y="0"/>
                  </a:moveTo>
                  <a:lnTo>
                    <a:pt x="2709" y="0"/>
                  </a:lnTo>
                  <a:lnTo>
                    <a:pt x="2709" y="7"/>
                  </a:lnTo>
                  <a:lnTo>
                    <a:pt x="2689" y="7"/>
                  </a:lnTo>
                  <a:lnTo>
                    <a:pt x="2689" y="0"/>
                  </a:lnTo>
                  <a:close/>
                  <a:moveTo>
                    <a:pt x="2716" y="0"/>
                  </a:moveTo>
                  <a:lnTo>
                    <a:pt x="2737" y="0"/>
                  </a:lnTo>
                  <a:lnTo>
                    <a:pt x="2737" y="7"/>
                  </a:lnTo>
                  <a:lnTo>
                    <a:pt x="2716" y="7"/>
                  </a:lnTo>
                  <a:lnTo>
                    <a:pt x="2716" y="0"/>
                  </a:lnTo>
                  <a:close/>
                  <a:moveTo>
                    <a:pt x="2744" y="0"/>
                  </a:moveTo>
                  <a:lnTo>
                    <a:pt x="2765" y="0"/>
                  </a:lnTo>
                  <a:lnTo>
                    <a:pt x="2765" y="7"/>
                  </a:lnTo>
                  <a:lnTo>
                    <a:pt x="2744" y="7"/>
                  </a:lnTo>
                  <a:lnTo>
                    <a:pt x="2744" y="0"/>
                  </a:lnTo>
                  <a:close/>
                  <a:moveTo>
                    <a:pt x="2772" y="0"/>
                  </a:moveTo>
                  <a:lnTo>
                    <a:pt x="2792" y="0"/>
                  </a:lnTo>
                  <a:lnTo>
                    <a:pt x="2792" y="7"/>
                  </a:lnTo>
                  <a:lnTo>
                    <a:pt x="2772" y="7"/>
                  </a:lnTo>
                  <a:lnTo>
                    <a:pt x="2772" y="0"/>
                  </a:lnTo>
                  <a:close/>
                  <a:moveTo>
                    <a:pt x="2799" y="0"/>
                  </a:moveTo>
                  <a:lnTo>
                    <a:pt x="2820" y="0"/>
                  </a:lnTo>
                  <a:lnTo>
                    <a:pt x="2820" y="7"/>
                  </a:lnTo>
                  <a:lnTo>
                    <a:pt x="2799" y="7"/>
                  </a:lnTo>
                  <a:lnTo>
                    <a:pt x="2799" y="0"/>
                  </a:lnTo>
                  <a:close/>
                  <a:moveTo>
                    <a:pt x="2827" y="0"/>
                  </a:moveTo>
                  <a:lnTo>
                    <a:pt x="2848" y="0"/>
                  </a:lnTo>
                  <a:lnTo>
                    <a:pt x="2848" y="7"/>
                  </a:lnTo>
                  <a:lnTo>
                    <a:pt x="2827" y="7"/>
                  </a:lnTo>
                  <a:lnTo>
                    <a:pt x="2827" y="0"/>
                  </a:lnTo>
                  <a:close/>
                  <a:moveTo>
                    <a:pt x="2855" y="0"/>
                  </a:moveTo>
                  <a:lnTo>
                    <a:pt x="2876" y="0"/>
                  </a:lnTo>
                  <a:lnTo>
                    <a:pt x="2876" y="7"/>
                  </a:lnTo>
                  <a:lnTo>
                    <a:pt x="2855" y="7"/>
                  </a:lnTo>
                  <a:lnTo>
                    <a:pt x="2855" y="0"/>
                  </a:lnTo>
                  <a:close/>
                  <a:moveTo>
                    <a:pt x="2882" y="0"/>
                  </a:moveTo>
                  <a:lnTo>
                    <a:pt x="2903" y="0"/>
                  </a:lnTo>
                  <a:lnTo>
                    <a:pt x="2903" y="7"/>
                  </a:lnTo>
                  <a:lnTo>
                    <a:pt x="2882" y="7"/>
                  </a:lnTo>
                  <a:lnTo>
                    <a:pt x="2882" y="0"/>
                  </a:lnTo>
                  <a:close/>
                  <a:moveTo>
                    <a:pt x="2910" y="0"/>
                  </a:moveTo>
                  <a:lnTo>
                    <a:pt x="2931" y="0"/>
                  </a:lnTo>
                  <a:lnTo>
                    <a:pt x="2931" y="7"/>
                  </a:lnTo>
                  <a:lnTo>
                    <a:pt x="2910" y="7"/>
                  </a:lnTo>
                  <a:lnTo>
                    <a:pt x="2910" y="0"/>
                  </a:lnTo>
                  <a:close/>
                  <a:moveTo>
                    <a:pt x="2938" y="0"/>
                  </a:moveTo>
                  <a:lnTo>
                    <a:pt x="2959" y="0"/>
                  </a:lnTo>
                  <a:lnTo>
                    <a:pt x="2959" y="7"/>
                  </a:lnTo>
                  <a:lnTo>
                    <a:pt x="2938" y="7"/>
                  </a:lnTo>
                  <a:lnTo>
                    <a:pt x="2938" y="0"/>
                  </a:lnTo>
                  <a:close/>
                  <a:moveTo>
                    <a:pt x="2966" y="0"/>
                  </a:moveTo>
                  <a:lnTo>
                    <a:pt x="2986" y="0"/>
                  </a:lnTo>
                  <a:lnTo>
                    <a:pt x="2986" y="7"/>
                  </a:lnTo>
                  <a:lnTo>
                    <a:pt x="2966" y="7"/>
                  </a:lnTo>
                  <a:lnTo>
                    <a:pt x="2966" y="0"/>
                  </a:lnTo>
                  <a:close/>
                  <a:moveTo>
                    <a:pt x="2993" y="0"/>
                  </a:moveTo>
                  <a:lnTo>
                    <a:pt x="3014" y="0"/>
                  </a:lnTo>
                  <a:lnTo>
                    <a:pt x="3014" y="7"/>
                  </a:lnTo>
                  <a:lnTo>
                    <a:pt x="2993" y="7"/>
                  </a:lnTo>
                  <a:lnTo>
                    <a:pt x="2993" y="0"/>
                  </a:lnTo>
                  <a:close/>
                </a:path>
              </a:pathLst>
            </a:custGeom>
            <a:solidFill>
              <a:srgbClr val="000000"/>
            </a:solidFill>
            <a:ln w="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81" name="Line 49"/>
            <p:cNvSpPr>
              <a:spLocks noChangeShapeType="1"/>
            </p:cNvSpPr>
            <p:nvPr/>
          </p:nvSpPr>
          <p:spPr bwMode="auto">
            <a:xfrm>
              <a:off x="1070" y="3567"/>
              <a:ext cx="879" cy="1"/>
            </a:xfrm>
            <a:prstGeom prst="line">
              <a:avLst/>
            </a:prstGeom>
            <a:noFill/>
            <a:ln w="952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82" name="Rectangle 50"/>
            <p:cNvSpPr>
              <a:spLocks noChangeArrowheads="1"/>
            </p:cNvSpPr>
            <p:nvPr/>
          </p:nvSpPr>
          <p:spPr bwMode="auto">
            <a:xfrm>
              <a:off x="1121" y="3608"/>
              <a:ext cx="36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サブベンダ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83" name="Rectangle 51"/>
            <p:cNvSpPr>
              <a:spLocks noChangeArrowheads="1"/>
            </p:cNvSpPr>
            <p:nvPr/>
          </p:nvSpPr>
          <p:spPr bwMode="auto">
            <a:xfrm>
              <a:off x="1121" y="3443"/>
              <a:ext cx="36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アウトソーサ</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84" name="Rectangle 52"/>
            <p:cNvSpPr>
              <a:spLocks noChangeArrowheads="1"/>
            </p:cNvSpPr>
            <p:nvPr/>
          </p:nvSpPr>
          <p:spPr bwMode="auto">
            <a:xfrm>
              <a:off x="1121" y="3274"/>
              <a:ext cx="36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元請けベンダ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85" name="Rectangle 53"/>
            <p:cNvSpPr>
              <a:spLocks noChangeArrowheads="1"/>
            </p:cNvSpPr>
            <p:nvPr/>
          </p:nvSpPr>
          <p:spPr bwMode="auto">
            <a:xfrm>
              <a:off x="444" y="3430"/>
              <a:ext cx="388"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創英角ｺﾞｼｯｸUB" pitchFamily="49" charset="-128"/>
                  <a:ea typeface="HG創英角ｺﾞｼｯｸUB" pitchFamily="49" charset="-128"/>
                  <a:cs typeface="ＭＳ Ｐゴシック" pitchFamily="50" charset="-128"/>
                </a:rPr>
                <a:t>ベンダ</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86" name="Rectangle 54"/>
            <p:cNvSpPr>
              <a:spLocks noChangeArrowheads="1"/>
            </p:cNvSpPr>
            <p:nvPr/>
          </p:nvSpPr>
          <p:spPr bwMode="auto">
            <a:xfrm>
              <a:off x="1121" y="3056"/>
              <a:ext cx="468"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システム子会社</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87" name="Rectangle 55"/>
            <p:cNvSpPr>
              <a:spLocks noChangeArrowheads="1"/>
            </p:cNvSpPr>
            <p:nvPr/>
          </p:nvSpPr>
          <p:spPr bwMode="auto">
            <a:xfrm>
              <a:off x="1121" y="2791"/>
              <a:ext cx="468"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システム開発担当</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88" name="Rectangle 56"/>
            <p:cNvSpPr>
              <a:spLocks noChangeArrowheads="1"/>
            </p:cNvSpPr>
            <p:nvPr/>
          </p:nvSpPr>
          <p:spPr bwMode="auto">
            <a:xfrm>
              <a:off x="1121" y="2526"/>
              <a:ext cx="26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部門長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89" name="Rectangle 57"/>
            <p:cNvSpPr>
              <a:spLocks noChangeArrowheads="1"/>
            </p:cNvSpPr>
            <p:nvPr/>
          </p:nvSpPr>
          <p:spPr bwMode="auto">
            <a:xfrm>
              <a:off x="398" y="2614"/>
              <a:ext cx="517" cy="3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創英角ｺﾞｼｯｸUB" pitchFamily="49" charset="-128"/>
                  <a:ea typeface="HG創英角ｺﾞｼｯｸUB" pitchFamily="49" charset="-128"/>
                  <a:cs typeface="ＭＳ Ｐゴシック" pitchFamily="50" charset="-128"/>
                </a:rPr>
                <a:t>情報</a:t>
              </a:r>
              <a:endParaRPr kumimoji="1" lang="ja-JP" altLang="en-US" sz="1600" b="0" i="0" u="none" strike="noStrike" cap="none" normalizeH="0" baseline="0" dirty="0">
                <a:ln>
                  <a:noFill/>
                </a:ln>
                <a:solidFill>
                  <a:srgbClr val="000000"/>
                </a:solidFill>
                <a:effectLst/>
                <a:latin typeface="HG創英角ｺﾞｼｯｸUB" pitchFamily="49" charset="-128"/>
                <a:ea typeface="HG創英角ｺﾞｼｯｸUB"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創英角ｺﾞｼｯｸUB" pitchFamily="49" charset="-128"/>
                  <a:ea typeface="HG創英角ｺﾞｼｯｸUB" pitchFamily="49" charset="-128"/>
                  <a:cs typeface="ＭＳ Ｐゴシック" pitchFamily="50" charset="-128"/>
                </a:rPr>
                <a:t>システム</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90" name="Rectangle 58"/>
            <p:cNvSpPr>
              <a:spLocks noChangeArrowheads="1"/>
            </p:cNvSpPr>
            <p:nvPr/>
          </p:nvSpPr>
          <p:spPr bwMode="auto">
            <a:xfrm>
              <a:off x="398" y="2931"/>
              <a:ext cx="259"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創英角ｺﾞｼｯｸUB" pitchFamily="49" charset="-128"/>
                  <a:ea typeface="HG創英角ｺﾞｼｯｸUB" pitchFamily="49" charset="-128"/>
                  <a:cs typeface="ＭＳ Ｐゴシック" pitchFamily="50" charset="-128"/>
                </a:rPr>
                <a:t>部門</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91" name="Rectangle 59"/>
            <p:cNvSpPr>
              <a:spLocks noChangeArrowheads="1"/>
            </p:cNvSpPr>
            <p:nvPr/>
          </p:nvSpPr>
          <p:spPr bwMode="auto">
            <a:xfrm>
              <a:off x="1121" y="2261"/>
              <a:ext cx="26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関連会社</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92" name="Rectangle 60"/>
            <p:cNvSpPr>
              <a:spLocks noChangeArrowheads="1"/>
            </p:cNvSpPr>
            <p:nvPr/>
          </p:nvSpPr>
          <p:spPr bwMode="auto">
            <a:xfrm>
              <a:off x="1121" y="1996"/>
              <a:ext cx="468"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システム推進担当</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93" name="Rectangle 61"/>
            <p:cNvSpPr>
              <a:spLocks noChangeArrowheads="1"/>
            </p:cNvSpPr>
            <p:nvPr/>
          </p:nvSpPr>
          <p:spPr bwMode="auto">
            <a:xfrm>
              <a:off x="1121" y="1730"/>
              <a:ext cx="364"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業務推進担当</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94" name="Rectangle 62"/>
            <p:cNvSpPr>
              <a:spLocks noChangeArrowheads="1"/>
            </p:cNvSpPr>
            <p:nvPr/>
          </p:nvSpPr>
          <p:spPr bwMode="auto">
            <a:xfrm>
              <a:off x="1121" y="1465"/>
              <a:ext cx="26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部門長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95" name="Rectangle 63"/>
            <p:cNvSpPr>
              <a:spLocks noChangeArrowheads="1"/>
            </p:cNvSpPr>
            <p:nvPr/>
          </p:nvSpPr>
          <p:spPr bwMode="auto">
            <a:xfrm>
              <a:off x="444" y="1797"/>
              <a:ext cx="51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創英角ｺﾞｼｯｸUB" pitchFamily="49" charset="-128"/>
                  <a:ea typeface="HG創英角ｺﾞｼｯｸUB" pitchFamily="49" charset="-128"/>
                  <a:cs typeface="ＭＳ Ｐゴシック" pitchFamily="50" charset="-128"/>
                </a:rPr>
                <a:t>業務部門</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96" name="Rectangle 64"/>
            <p:cNvSpPr>
              <a:spLocks noChangeArrowheads="1"/>
            </p:cNvSpPr>
            <p:nvPr/>
          </p:nvSpPr>
          <p:spPr bwMode="auto">
            <a:xfrm>
              <a:off x="1121" y="1201"/>
              <a:ext cx="260"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担当役員</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97" name="Rectangle 65"/>
            <p:cNvSpPr>
              <a:spLocks noChangeArrowheads="1"/>
            </p:cNvSpPr>
            <p:nvPr/>
          </p:nvSpPr>
          <p:spPr bwMode="auto">
            <a:xfrm>
              <a:off x="1121" y="935"/>
              <a:ext cx="156" cy="1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社長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298" name="Rectangle 66"/>
            <p:cNvSpPr>
              <a:spLocks noChangeArrowheads="1"/>
            </p:cNvSpPr>
            <p:nvPr/>
          </p:nvSpPr>
          <p:spPr bwMode="auto">
            <a:xfrm>
              <a:off x="489" y="1026"/>
              <a:ext cx="388"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rgbClr val="000000"/>
                  </a:solidFill>
                  <a:effectLst/>
                  <a:latin typeface="HG創英角ｺﾞｼｯｸUB" pitchFamily="49" charset="-128"/>
                  <a:ea typeface="HG創英角ｺﾞｼｯｸUB" pitchFamily="49" charset="-128"/>
                  <a:cs typeface="ＭＳ Ｐゴシック" pitchFamily="50" charset="-128"/>
                </a:rPr>
                <a:t>経営層</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301" name="Rectangle 69"/>
            <p:cNvSpPr>
              <a:spLocks noChangeArrowheads="1"/>
            </p:cNvSpPr>
            <p:nvPr/>
          </p:nvSpPr>
          <p:spPr bwMode="auto">
            <a:xfrm>
              <a:off x="446" y="659"/>
              <a:ext cx="320" cy="14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部署等／</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302" name="Rectangle 70"/>
            <p:cNvSpPr>
              <a:spLocks noChangeArrowheads="1"/>
            </p:cNvSpPr>
            <p:nvPr/>
          </p:nvSpPr>
          <p:spPr bwMode="auto">
            <a:xfrm>
              <a:off x="945" y="659"/>
              <a:ext cx="576" cy="14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創英角ｺﾞｼｯｸUB" pitchFamily="49" charset="-128"/>
                  <a:ea typeface="HG創英角ｺﾞｼｯｸUB" pitchFamily="49" charset="-128"/>
                  <a:cs typeface="ＭＳ Ｐゴシック" pitchFamily="50" charset="-128"/>
                </a:rPr>
                <a:t>役割（ロール）</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303" name="Line 71"/>
            <p:cNvSpPr>
              <a:spLocks noChangeShapeType="1"/>
            </p:cNvSpPr>
            <p:nvPr/>
          </p:nvSpPr>
          <p:spPr bwMode="auto">
            <a:xfrm flipV="1">
              <a:off x="315" y="572"/>
              <a:ext cx="4665" cy="7"/>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04" name="Line 72"/>
            <p:cNvSpPr>
              <a:spLocks noChangeShapeType="1"/>
            </p:cNvSpPr>
            <p:nvPr/>
          </p:nvSpPr>
          <p:spPr bwMode="auto">
            <a:xfrm>
              <a:off x="315" y="1375"/>
              <a:ext cx="1634"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05" name="Line 73"/>
            <p:cNvSpPr>
              <a:spLocks noChangeShapeType="1"/>
            </p:cNvSpPr>
            <p:nvPr/>
          </p:nvSpPr>
          <p:spPr bwMode="auto">
            <a:xfrm>
              <a:off x="315" y="2435"/>
              <a:ext cx="1634"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06" name="Line 74"/>
            <p:cNvSpPr>
              <a:spLocks noChangeShapeType="1"/>
            </p:cNvSpPr>
            <p:nvPr/>
          </p:nvSpPr>
          <p:spPr bwMode="auto">
            <a:xfrm>
              <a:off x="315" y="3231"/>
              <a:ext cx="1634"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07" name="Line 75"/>
            <p:cNvSpPr>
              <a:spLocks noChangeShapeType="1"/>
            </p:cNvSpPr>
            <p:nvPr/>
          </p:nvSpPr>
          <p:spPr bwMode="auto">
            <a:xfrm>
              <a:off x="315" y="3732"/>
              <a:ext cx="4648" cy="1"/>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08" name="Line 76"/>
            <p:cNvSpPr>
              <a:spLocks noChangeShapeType="1"/>
            </p:cNvSpPr>
            <p:nvPr/>
          </p:nvSpPr>
          <p:spPr bwMode="auto">
            <a:xfrm>
              <a:off x="315" y="579"/>
              <a:ext cx="1" cy="3153"/>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09" name="Line 77"/>
            <p:cNvSpPr>
              <a:spLocks noChangeShapeType="1"/>
            </p:cNvSpPr>
            <p:nvPr/>
          </p:nvSpPr>
          <p:spPr bwMode="auto">
            <a:xfrm>
              <a:off x="4963" y="579"/>
              <a:ext cx="1" cy="3153"/>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0" name="Line 78"/>
            <p:cNvSpPr>
              <a:spLocks noChangeShapeType="1"/>
            </p:cNvSpPr>
            <p:nvPr/>
          </p:nvSpPr>
          <p:spPr bwMode="auto">
            <a:xfrm>
              <a:off x="1070" y="1110"/>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1" name="Line 79"/>
            <p:cNvSpPr>
              <a:spLocks noChangeShapeType="1"/>
            </p:cNvSpPr>
            <p:nvPr/>
          </p:nvSpPr>
          <p:spPr bwMode="auto">
            <a:xfrm>
              <a:off x="1070" y="1639"/>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2" name="Line 80"/>
            <p:cNvSpPr>
              <a:spLocks noChangeShapeType="1"/>
            </p:cNvSpPr>
            <p:nvPr/>
          </p:nvSpPr>
          <p:spPr bwMode="auto">
            <a:xfrm>
              <a:off x="1070" y="1905"/>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3" name="Line 81"/>
            <p:cNvSpPr>
              <a:spLocks noChangeShapeType="1"/>
            </p:cNvSpPr>
            <p:nvPr/>
          </p:nvSpPr>
          <p:spPr bwMode="auto">
            <a:xfrm>
              <a:off x="1070" y="2170"/>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4" name="Line 82"/>
            <p:cNvSpPr>
              <a:spLocks noChangeShapeType="1"/>
            </p:cNvSpPr>
            <p:nvPr/>
          </p:nvSpPr>
          <p:spPr bwMode="auto">
            <a:xfrm>
              <a:off x="1070" y="2701"/>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5" name="Line 83"/>
            <p:cNvSpPr>
              <a:spLocks noChangeShapeType="1"/>
            </p:cNvSpPr>
            <p:nvPr/>
          </p:nvSpPr>
          <p:spPr bwMode="auto">
            <a:xfrm>
              <a:off x="1070" y="2967"/>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6" name="Line 84"/>
            <p:cNvSpPr>
              <a:spLocks noChangeShapeType="1"/>
            </p:cNvSpPr>
            <p:nvPr/>
          </p:nvSpPr>
          <p:spPr bwMode="auto">
            <a:xfrm>
              <a:off x="1070" y="3401"/>
              <a:ext cx="879" cy="1"/>
            </a:xfrm>
            <a:prstGeom prst="line">
              <a:avLst/>
            </a:prstGeom>
            <a:noFill/>
            <a:ln w="111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7" name="Line 85"/>
            <p:cNvSpPr>
              <a:spLocks noChangeShapeType="1"/>
            </p:cNvSpPr>
            <p:nvPr/>
          </p:nvSpPr>
          <p:spPr bwMode="auto">
            <a:xfrm>
              <a:off x="1070" y="844"/>
              <a:ext cx="1" cy="2888"/>
            </a:xfrm>
            <a:prstGeom prst="line">
              <a:avLst/>
            </a:prstGeom>
            <a:noFill/>
            <a:ln w="952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8" name="Line 86"/>
            <p:cNvSpPr>
              <a:spLocks noChangeShapeType="1"/>
            </p:cNvSpPr>
            <p:nvPr/>
          </p:nvSpPr>
          <p:spPr bwMode="auto">
            <a:xfrm>
              <a:off x="315" y="844"/>
              <a:ext cx="4648" cy="1"/>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19" name="Line 87"/>
            <p:cNvSpPr>
              <a:spLocks noChangeShapeType="1"/>
            </p:cNvSpPr>
            <p:nvPr/>
          </p:nvSpPr>
          <p:spPr bwMode="auto">
            <a:xfrm>
              <a:off x="1949" y="579"/>
              <a:ext cx="1" cy="3153"/>
            </a:xfrm>
            <a:prstGeom prst="line">
              <a:avLst/>
            </a:prstGeom>
            <a:noFill/>
            <a:ln w="23813"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20" name="Freeform 88"/>
            <p:cNvSpPr>
              <a:spLocks noEditPoints="1"/>
            </p:cNvSpPr>
            <p:nvPr/>
          </p:nvSpPr>
          <p:spPr bwMode="auto">
            <a:xfrm>
              <a:off x="1949" y="1372"/>
              <a:ext cx="3014" cy="7"/>
            </a:xfrm>
            <a:custGeom>
              <a:avLst/>
              <a:gdLst/>
              <a:ahLst/>
              <a:cxnLst>
                <a:cxn ang="0">
                  <a:pos x="27" y="7"/>
                </a:cxn>
                <a:cxn ang="0">
                  <a:pos x="104" y="7"/>
                </a:cxn>
                <a:cxn ang="0">
                  <a:pos x="159" y="0"/>
                </a:cxn>
                <a:cxn ang="0">
                  <a:pos x="194" y="0"/>
                </a:cxn>
                <a:cxn ang="0">
                  <a:pos x="221" y="0"/>
                </a:cxn>
                <a:cxn ang="0">
                  <a:pos x="277" y="7"/>
                </a:cxn>
                <a:cxn ang="0">
                  <a:pos x="353" y="7"/>
                </a:cxn>
                <a:cxn ang="0">
                  <a:pos x="409" y="0"/>
                </a:cxn>
                <a:cxn ang="0">
                  <a:pos x="443" y="0"/>
                </a:cxn>
                <a:cxn ang="0">
                  <a:pos x="471" y="0"/>
                </a:cxn>
                <a:cxn ang="0">
                  <a:pos x="526" y="7"/>
                </a:cxn>
                <a:cxn ang="0">
                  <a:pos x="603" y="7"/>
                </a:cxn>
                <a:cxn ang="0">
                  <a:pos x="658" y="0"/>
                </a:cxn>
                <a:cxn ang="0">
                  <a:pos x="693" y="0"/>
                </a:cxn>
                <a:cxn ang="0">
                  <a:pos x="720" y="0"/>
                </a:cxn>
                <a:cxn ang="0">
                  <a:pos x="776" y="7"/>
                </a:cxn>
                <a:cxn ang="0">
                  <a:pos x="852" y="7"/>
                </a:cxn>
                <a:cxn ang="0">
                  <a:pos x="907" y="0"/>
                </a:cxn>
                <a:cxn ang="0">
                  <a:pos x="942" y="0"/>
                </a:cxn>
                <a:cxn ang="0">
                  <a:pos x="970" y="0"/>
                </a:cxn>
                <a:cxn ang="0">
                  <a:pos x="1025" y="7"/>
                </a:cxn>
                <a:cxn ang="0">
                  <a:pos x="1101" y="7"/>
                </a:cxn>
                <a:cxn ang="0">
                  <a:pos x="1157" y="0"/>
                </a:cxn>
                <a:cxn ang="0">
                  <a:pos x="1192" y="0"/>
                </a:cxn>
                <a:cxn ang="0">
                  <a:pos x="1219" y="0"/>
                </a:cxn>
                <a:cxn ang="0">
                  <a:pos x="1275" y="7"/>
                </a:cxn>
                <a:cxn ang="0">
                  <a:pos x="1351" y="7"/>
                </a:cxn>
                <a:cxn ang="0">
                  <a:pos x="1406" y="0"/>
                </a:cxn>
                <a:cxn ang="0">
                  <a:pos x="1441" y="0"/>
                </a:cxn>
                <a:cxn ang="0">
                  <a:pos x="1469" y="0"/>
                </a:cxn>
                <a:cxn ang="0">
                  <a:pos x="1524" y="7"/>
                </a:cxn>
                <a:cxn ang="0">
                  <a:pos x="1600" y="7"/>
                </a:cxn>
                <a:cxn ang="0">
                  <a:pos x="1656" y="0"/>
                </a:cxn>
                <a:cxn ang="0">
                  <a:pos x="1691" y="0"/>
                </a:cxn>
                <a:cxn ang="0">
                  <a:pos x="1718" y="0"/>
                </a:cxn>
                <a:cxn ang="0">
                  <a:pos x="1774" y="7"/>
                </a:cxn>
                <a:cxn ang="0">
                  <a:pos x="1850" y="7"/>
                </a:cxn>
                <a:cxn ang="0">
                  <a:pos x="1905" y="0"/>
                </a:cxn>
                <a:cxn ang="0">
                  <a:pos x="1940" y="0"/>
                </a:cxn>
                <a:cxn ang="0">
                  <a:pos x="1968" y="0"/>
                </a:cxn>
                <a:cxn ang="0">
                  <a:pos x="2023" y="7"/>
                </a:cxn>
                <a:cxn ang="0">
                  <a:pos x="2099" y="7"/>
                </a:cxn>
                <a:cxn ang="0">
                  <a:pos x="2155" y="0"/>
                </a:cxn>
                <a:cxn ang="0">
                  <a:pos x="2190" y="0"/>
                </a:cxn>
                <a:cxn ang="0">
                  <a:pos x="2217" y="0"/>
                </a:cxn>
                <a:cxn ang="0">
                  <a:pos x="2273" y="7"/>
                </a:cxn>
                <a:cxn ang="0">
                  <a:pos x="2349" y="7"/>
                </a:cxn>
                <a:cxn ang="0">
                  <a:pos x="2404" y="0"/>
                </a:cxn>
                <a:cxn ang="0">
                  <a:pos x="2439" y="0"/>
                </a:cxn>
                <a:cxn ang="0">
                  <a:pos x="2467" y="0"/>
                </a:cxn>
                <a:cxn ang="0">
                  <a:pos x="2522" y="7"/>
                </a:cxn>
                <a:cxn ang="0">
                  <a:pos x="2598" y="7"/>
                </a:cxn>
                <a:cxn ang="0">
                  <a:pos x="2654" y="0"/>
                </a:cxn>
                <a:cxn ang="0">
                  <a:pos x="2689" y="0"/>
                </a:cxn>
                <a:cxn ang="0">
                  <a:pos x="2716" y="0"/>
                </a:cxn>
                <a:cxn ang="0">
                  <a:pos x="2772" y="7"/>
                </a:cxn>
                <a:cxn ang="0">
                  <a:pos x="2848" y="7"/>
                </a:cxn>
                <a:cxn ang="0">
                  <a:pos x="2903" y="0"/>
                </a:cxn>
                <a:cxn ang="0">
                  <a:pos x="2938" y="0"/>
                </a:cxn>
                <a:cxn ang="0">
                  <a:pos x="2966" y="0"/>
                </a:cxn>
              </a:cxnLst>
              <a:rect l="0" t="0" r="r" b="b"/>
              <a:pathLst>
                <a:path w="3014" h="7">
                  <a:moveTo>
                    <a:pt x="0" y="0"/>
                  </a:moveTo>
                  <a:lnTo>
                    <a:pt x="20" y="0"/>
                  </a:lnTo>
                  <a:lnTo>
                    <a:pt x="20" y="7"/>
                  </a:lnTo>
                  <a:lnTo>
                    <a:pt x="0" y="7"/>
                  </a:lnTo>
                  <a:lnTo>
                    <a:pt x="0" y="0"/>
                  </a:lnTo>
                  <a:close/>
                  <a:moveTo>
                    <a:pt x="27" y="0"/>
                  </a:moveTo>
                  <a:lnTo>
                    <a:pt x="48" y="0"/>
                  </a:lnTo>
                  <a:lnTo>
                    <a:pt x="48" y="7"/>
                  </a:lnTo>
                  <a:lnTo>
                    <a:pt x="27" y="7"/>
                  </a:lnTo>
                  <a:lnTo>
                    <a:pt x="27" y="0"/>
                  </a:lnTo>
                  <a:close/>
                  <a:moveTo>
                    <a:pt x="55" y="0"/>
                  </a:moveTo>
                  <a:lnTo>
                    <a:pt x="76" y="0"/>
                  </a:lnTo>
                  <a:lnTo>
                    <a:pt x="76" y="7"/>
                  </a:lnTo>
                  <a:lnTo>
                    <a:pt x="55" y="7"/>
                  </a:lnTo>
                  <a:lnTo>
                    <a:pt x="55" y="0"/>
                  </a:lnTo>
                  <a:close/>
                  <a:moveTo>
                    <a:pt x="83" y="0"/>
                  </a:moveTo>
                  <a:lnTo>
                    <a:pt x="104" y="0"/>
                  </a:lnTo>
                  <a:lnTo>
                    <a:pt x="104" y="7"/>
                  </a:lnTo>
                  <a:lnTo>
                    <a:pt x="83" y="7"/>
                  </a:lnTo>
                  <a:lnTo>
                    <a:pt x="83" y="0"/>
                  </a:lnTo>
                  <a:close/>
                  <a:moveTo>
                    <a:pt x="111" y="0"/>
                  </a:moveTo>
                  <a:lnTo>
                    <a:pt x="131" y="0"/>
                  </a:lnTo>
                  <a:lnTo>
                    <a:pt x="131" y="7"/>
                  </a:lnTo>
                  <a:lnTo>
                    <a:pt x="111" y="7"/>
                  </a:lnTo>
                  <a:lnTo>
                    <a:pt x="111" y="0"/>
                  </a:lnTo>
                  <a:close/>
                  <a:moveTo>
                    <a:pt x="138" y="0"/>
                  </a:moveTo>
                  <a:lnTo>
                    <a:pt x="159" y="0"/>
                  </a:lnTo>
                  <a:lnTo>
                    <a:pt x="159" y="7"/>
                  </a:lnTo>
                  <a:lnTo>
                    <a:pt x="138" y="7"/>
                  </a:lnTo>
                  <a:lnTo>
                    <a:pt x="138" y="0"/>
                  </a:lnTo>
                  <a:close/>
                  <a:moveTo>
                    <a:pt x="166" y="0"/>
                  </a:moveTo>
                  <a:lnTo>
                    <a:pt x="187" y="0"/>
                  </a:lnTo>
                  <a:lnTo>
                    <a:pt x="187" y="7"/>
                  </a:lnTo>
                  <a:lnTo>
                    <a:pt x="166" y="7"/>
                  </a:lnTo>
                  <a:lnTo>
                    <a:pt x="166" y="0"/>
                  </a:lnTo>
                  <a:close/>
                  <a:moveTo>
                    <a:pt x="194" y="0"/>
                  </a:moveTo>
                  <a:lnTo>
                    <a:pt x="215" y="0"/>
                  </a:lnTo>
                  <a:lnTo>
                    <a:pt x="215" y="7"/>
                  </a:lnTo>
                  <a:lnTo>
                    <a:pt x="194" y="7"/>
                  </a:lnTo>
                  <a:lnTo>
                    <a:pt x="194" y="0"/>
                  </a:lnTo>
                  <a:close/>
                  <a:moveTo>
                    <a:pt x="221" y="0"/>
                  </a:moveTo>
                  <a:lnTo>
                    <a:pt x="242" y="0"/>
                  </a:lnTo>
                  <a:lnTo>
                    <a:pt x="242" y="7"/>
                  </a:lnTo>
                  <a:lnTo>
                    <a:pt x="221" y="7"/>
                  </a:lnTo>
                  <a:lnTo>
                    <a:pt x="221" y="0"/>
                  </a:lnTo>
                  <a:close/>
                  <a:moveTo>
                    <a:pt x="249" y="0"/>
                  </a:moveTo>
                  <a:lnTo>
                    <a:pt x="270" y="0"/>
                  </a:lnTo>
                  <a:lnTo>
                    <a:pt x="270" y="7"/>
                  </a:lnTo>
                  <a:lnTo>
                    <a:pt x="249" y="7"/>
                  </a:lnTo>
                  <a:lnTo>
                    <a:pt x="249" y="0"/>
                  </a:lnTo>
                  <a:close/>
                  <a:moveTo>
                    <a:pt x="277" y="0"/>
                  </a:moveTo>
                  <a:lnTo>
                    <a:pt x="298" y="0"/>
                  </a:lnTo>
                  <a:lnTo>
                    <a:pt x="298" y="7"/>
                  </a:lnTo>
                  <a:lnTo>
                    <a:pt x="277" y="7"/>
                  </a:lnTo>
                  <a:lnTo>
                    <a:pt x="277" y="0"/>
                  </a:lnTo>
                  <a:close/>
                  <a:moveTo>
                    <a:pt x="305" y="0"/>
                  </a:moveTo>
                  <a:lnTo>
                    <a:pt x="325" y="0"/>
                  </a:lnTo>
                  <a:lnTo>
                    <a:pt x="325" y="7"/>
                  </a:lnTo>
                  <a:lnTo>
                    <a:pt x="305" y="7"/>
                  </a:lnTo>
                  <a:lnTo>
                    <a:pt x="305" y="0"/>
                  </a:lnTo>
                  <a:close/>
                  <a:moveTo>
                    <a:pt x="332" y="0"/>
                  </a:moveTo>
                  <a:lnTo>
                    <a:pt x="353" y="0"/>
                  </a:lnTo>
                  <a:lnTo>
                    <a:pt x="353" y="7"/>
                  </a:lnTo>
                  <a:lnTo>
                    <a:pt x="332" y="7"/>
                  </a:lnTo>
                  <a:lnTo>
                    <a:pt x="332" y="0"/>
                  </a:lnTo>
                  <a:close/>
                  <a:moveTo>
                    <a:pt x="360" y="0"/>
                  </a:moveTo>
                  <a:lnTo>
                    <a:pt x="381" y="0"/>
                  </a:lnTo>
                  <a:lnTo>
                    <a:pt x="381" y="7"/>
                  </a:lnTo>
                  <a:lnTo>
                    <a:pt x="360" y="7"/>
                  </a:lnTo>
                  <a:lnTo>
                    <a:pt x="360" y="0"/>
                  </a:lnTo>
                  <a:close/>
                  <a:moveTo>
                    <a:pt x="388" y="0"/>
                  </a:moveTo>
                  <a:lnTo>
                    <a:pt x="409" y="0"/>
                  </a:lnTo>
                  <a:lnTo>
                    <a:pt x="409" y="7"/>
                  </a:lnTo>
                  <a:lnTo>
                    <a:pt x="388" y="7"/>
                  </a:lnTo>
                  <a:lnTo>
                    <a:pt x="388" y="0"/>
                  </a:lnTo>
                  <a:close/>
                  <a:moveTo>
                    <a:pt x="415" y="0"/>
                  </a:moveTo>
                  <a:lnTo>
                    <a:pt x="436" y="0"/>
                  </a:lnTo>
                  <a:lnTo>
                    <a:pt x="436" y="7"/>
                  </a:lnTo>
                  <a:lnTo>
                    <a:pt x="415" y="7"/>
                  </a:lnTo>
                  <a:lnTo>
                    <a:pt x="415" y="0"/>
                  </a:lnTo>
                  <a:close/>
                  <a:moveTo>
                    <a:pt x="443" y="0"/>
                  </a:moveTo>
                  <a:lnTo>
                    <a:pt x="464" y="0"/>
                  </a:lnTo>
                  <a:lnTo>
                    <a:pt x="464" y="7"/>
                  </a:lnTo>
                  <a:lnTo>
                    <a:pt x="443" y="7"/>
                  </a:lnTo>
                  <a:lnTo>
                    <a:pt x="443" y="0"/>
                  </a:lnTo>
                  <a:close/>
                  <a:moveTo>
                    <a:pt x="471" y="0"/>
                  </a:moveTo>
                  <a:lnTo>
                    <a:pt x="492" y="0"/>
                  </a:lnTo>
                  <a:lnTo>
                    <a:pt x="492" y="7"/>
                  </a:lnTo>
                  <a:lnTo>
                    <a:pt x="471" y="7"/>
                  </a:lnTo>
                  <a:lnTo>
                    <a:pt x="471" y="0"/>
                  </a:lnTo>
                  <a:close/>
                  <a:moveTo>
                    <a:pt x="499" y="0"/>
                  </a:moveTo>
                  <a:lnTo>
                    <a:pt x="519" y="0"/>
                  </a:lnTo>
                  <a:lnTo>
                    <a:pt x="519" y="7"/>
                  </a:lnTo>
                  <a:lnTo>
                    <a:pt x="499" y="7"/>
                  </a:lnTo>
                  <a:lnTo>
                    <a:pt x="499" y="0"/>
                  </a:lnTo>
                  <a:close/>
                  <a:moveTo>
                    <a:pt x="526" y="0"/>
                  </a:moveTo>
                  <a:lnTo>
                    <a:pt x="547" y="0"/>
                  </a:lnTo>
                  <a:lnTo>
                    <a:pt x="547" y="7"/>
                  </a:lnTo>
                  <a:lnTo>
                    <a:pt x="526" y="7"/>
                  </a:lnTo>
                  <a:lnTo>
                    <a:pt x="526" y="0"/>
                  </a:lnTo>
                  <a:close/>
                  <a:moveTo>
                    <a:pt x="554" y="0"/>
                  </a:moveTo>
                  <a:lnTo>
                    <a:pt x="575" y="0"/>
                  </a:lnTo>
                  <a:lnTo>
                    <a:pt x="575" y="7"/>
                  </a:lnTo>
                  <a:lnTo>
                    <a:pt x="554" y="7"/>
                  </a:lnTo>
                  <a:lnTo>
                    <a:pt x="554" y="0"/>
                  </a:lnTo>
                  <a:close/>
                  <a:moveTo>
                    <a:pt x="582" y="0"/>
                  </a:moveTo>
                  <a:lnTo>
                    <a:pt x="603" y="0"/>
                  </a:lnTo>
                  <a:lnTo>
                    <a:pt x="603" y="7"/>
                  </a:lnTo>
                  <a:lnTo>
                    <a:pt x="582" y="7"/>
                  </a:lnTo>
                  <a:lnTo>
                    <a:pt x="582" y="0"/>
                  </a:lnTo>
                  <a:close/>
                  <a:moveTo>
                    <a:pt x="610" y="0"/>
                  </a:moveTo>
                  <a:lnTo>
                    <a:pt x="630" y="0"/>
                  </a:lnTo>
                  <a:lnTo>
                    <a:pt x="630" y="7"/>
                  </a:lnTo>
                  <a:lnTo>
                    <a:pt x="610" y="7"/>
                  </a:lnTo>
                  <a:lnTo>
                    <a:pt x="610" y="0"/>
                  </a:lnTo>
                  <a:close/>
                  <a:moveTo>
                    <a:pt x="637" y="0"/>
                  </a:moveTo>
                  <a:lnTo>
                    <a:pt x="658" y="0"/>
                  </a:lnTo>
                  <a:lnTo>
                    <a:pt x="658" y="7"/>
                  </a:lnTo>
                  <a:lnTo>
                    <a:pt x="637" y="7"/>
                  </a:lnTo>
                  <a:lnTo>
                    <a:pt x="637" y="0"/>
                  </a:lnTo>
                  <a:close/>
                  <a:moveTo>
                    <a:pt x="665" y="0"/>
                  </a:moveTo>
                  <a:lnTo>
                    <a:pt x="686" y="0"/>
                  </a:lnTo>
                  <a:lnTo>
                    <a:pt x="686" y="7"/>
                  </a:lnTo>
                  <a:lnTo>
                    <a:pt x="665" y="7"/>
                  </a:lnTo>
                  <a:lnTo>
                    <a:pt x="665" y="0"/>
                  </a:lnTo>
                  <a:close/>
                  <a:moveTo>
                    <a:pt x="693" y="0"/>
                  </a:moveTo>
                  <a:lnTo>
                    <a:pt x="714" y="0"/>
                  </a:lnTo>
                  <a:lnTo>
                    <a:pt x="714" y="7"/>
                  </a:lnTo>
                  <a:lnTo>
                    <a:pt x="693" y="7"/>
                  </a:lnTo>
                  <a:lnTo>
                    <a:pt x="693" y="0"/>
                  </a:lnTo>
                  <a:close/>
                  <a:moveTo>
                    <a:pt x="720" y="0"/>
                  </a:moveTo>
                  <a:lnTo>
                    <a:pt x="741" y="0"/>
                  </a:lnTo>
                  <a:lnTo>
                    <a:pt x="741" y="7"/>
                  </a:lnTo>
                  <a:lnTo>
                    <a:pt x="720" y="7"/>
                  </a:lnTo>
                  <a:lnTo>
                    <a:pt x="720" y="0"/>
                  </a:lnTo>
                  <a:close/>
                  <a:moveTo>
                    <a:pt x="748" y="0"/>
                  </a:moveTo>
                  <a:lnTo>
                    <a:pt x="769" y="0"/>
                  </a:lnTo>
                  <a:lnTo>
                    <a:pt x="769" y="7"/>
                  </a:lnTo>
                  <a:lnTo>
                    <a:pt x="748" y="7"/>
                  </a:lnTo>
                  <a:lnTo>
                    <a:pt x="748" y="0"/>
                  </a:lnTo>
                  <a:close/>
                  <a:moveTo>
                    <a:pt x="776" y="0"/>
                  </a:moveTo>
                  <a:lnTo>
                    <a:pt x="797" y="0"/>
                  </a:lnTo>
                  <a:lnTo>
                    <a:pt x="797" y="7"/>
                  </a:lnTo>
                  <a:lnTo>
                    <a:pt x="776" y="7"/>
                  </a:lnTo>
                  <a:lnTo>
                    <a:pt x="776" y="0"/>
                  </a:lnTo>
                  <a:close/>
                  <a:moveTo>
                    <a:pt x="804" y="0"/>
                  </a:moveTo>
                  <a:lnTo>
                    <a:pt x="824" y="0"/>
                  </a:lnTo>
                  <a:lnTo>
                    <a:pt x="824" y="7"/>
                  </a:lnTo>
                  <a:lnTo>
                    <a:pt x="804" y="7"/>
                  </a:lnTo>
                  <a:lnTo>
                    <a:pt x="804" y="0"/>
                  </a:lnTo>
                  <a:close/>
                  <a:moveTo>
                    <a:pt x="831" y="0"/>
                  </a:moveTo>
                  <a:lnTo>
                    <a:pt x="852" y="0"/>
                  </a:lnTo>
                  <a:lnTo>
                    <a:pt x="852" y="7"/>
                  </a:lnTo>
                  <a:lnTo>
                    <a:pt x="831" y="7"/>
                  </a:lnTo>
                  <a:lnTo>
                    <a:pt x="831" y="0"/>
                  </a:lnTo>
                  <a:close/>
                  <a:moveTo>
                    <a:pt x="859" y="0"/>
                  </a:moveTo>
                  <a:lnTo>
                    <a:pt x="880" y="0"/>
                  </a:lnTo>
                  <a:lnTo>
                    <a:pt x="880" y="7"/>
                  </a:lnTo>
                  <a:lnTo>
                    <a:pt x="859" y="7"/>
                  </a:lnTo>
                  <a:lnTo>
                    <a:pt x="859" y="0"/>
                  </a:lnTo>
                  <a:close/>
                  <a:moveTo>
                    <a:pt x="887" y="0"/>
                  </a:moveTo>
                  <a:lnTo>
                    <a:pt x="907" y="0"/>
                  </a:lnTo>
                  <a:lnTo>
                    <a:pt x="907" y="7"/>
                  </a:lnTo>
                  <a:lnTo>
                    <a:pt x="887" y="7"/>
                  </a:lnTo>
                  <a:lnTo>
                    <a:pt x="887" y="0"/>
                  </a:lnTo>
                  <a:close/>
                  <a:moveTo>
                    <a:pt x="914" y="0"/>
                  </a:moveTo>
                  <a:lnTo>
                    <a:pt x="935" y="0"/>
                  </a:lnTo>
                  <a:lnTo>
                    <a:pt x="935" y="7"/>
                  </a:lnTo>
                  <a:lnTo>
                    <a:pt x="914" y="7"/>
                  </a:lnTo>
                  <a:lnTo>
                    <a:pt x="914" y="0"/>
                  </a:lnTo>
                  <a:close/>
                  <a:moveTo>
                    <a:pt x="942" y="0"/>
                  </a:moveTo>
                  <a:lnTo>
                    <a:pt x="963" y="0"/>
                  </a:lnTo>
                  <a:lnTo>
                    <a:pt x="963" y="7"/>
                  </a:lnTo>
                  <a:lnTo>
                    <a:pt x="942" y="7"/>
                  </a:lnTo>
                  <a:lnTo>
                    <a:pt x="942" y="0"/>
                  </a:lnTo>
                  <a:close/>
                  <a:moveTo>
                    <a:pt x="970" y="0"/>
                  </a:moveTo>
                  <a:lnTo>
                    <a:pt x="991" y="0"/>
                  </a:lnTo>
                  <a:lnTo>
                    <a:pt x="991" y="7"/>
                  </a:lnTo>
                  <a:lnTo>
                    <a:pt x="970" y="7"/>
                  </a:lnTo>
                  <a:lnTo>
                    <a:pt x="970" y="0"/>
                  </a:lnTo>
                  <a:close/>
                  <a:moveTo>
                    <a:pt x="998" y="0"/>
                  </a:moveTo>
                  <a:lnTo>
                    <a:pt x="1018" y="0"/>
                  </a:lnTo>
                  <a:lnTo>
                    <a:pt x="1018" y="7"/>
                  </a:lnTo>
                  <a:lnTo>
                    <a:pt x="998" y="7"/>
                  </a:lnTo>
                  <a:lnTo>
                    <a:pt x="998" y="0"/>
                  </a:lnTo>
                  <a:close/>
                  <a:moveTo>
                    <a:pt x="1025" y="0"/>
                  </a:moveTo>
                  <a:lnTo>
                    <a:pt x="1046" y="0"/>
                  </a:lnTo>
                  <a:lnTo>
                    <a:pt x="1046" y="7"/>
                  </a:lnTo>
                  <a:lnTo>
                    <a:pt x="1025" y="7"/>
                  </a:lnTo>
                  <a:lnTo>
                    <a:pt x="1025" y="0"/>
                  </a:lnTo>
                  <a:close/>
                  <a:moveTo>
                    <a:pt x="1053" y="0"/>
                  </a:moveTo>
                  <a:lnTo>
                    <a:pt x="1074" y="0"/>
                  </a:lnTo>
                  <a:lnTo>
                    <a:pt x="1074" y="7"/>
                  </a:lnTo>
                  <a:lnTo>
                    <a:pt x="1053" y="7"/>
                  </a:lnTo>
                  <a:lnTo>
                    <a:pt x="1053" y="0"/>
                  </a:lnTo>
                  <a:close/>
                  <a:moveTo>
                    <a:pt x="1081" y="0"/>
                  </a:moveTo>
                  <a:lnTo>
                    <a:pt x="1101" y="0"/>
                  </a:lnTo>
                  <a:lnTo>
                    <a:pt x="1101" y="7"/>
                  </a:lnTo>
                  <a:lnTo>
                    <a:pt x="1081" y="7"/>
                  </a:lnTo>
                  <a:lnTo>
                    <a:pt x="1081" y="0"/>
                  </a:lnTo>
                  <a:close/>
                  <a:moveTo>
                    <a:pt x="1109" y="0"/>
                  </a:moveTo>
                  <a:lnTo>
                    <a:pt x="1129" y="0"/>
                  </a:lnTo>
                  <a:lnTo>
                    <a:pt x="1129" y="7"/>
                  </a:lnTo>
                  <a:lnTo>
                    <a:pt x="1109" y="7"/>
                  </a:lnTo>
                  <a:lnTo>
                    <a:pt x="1109" y="0"/>
                  </a:lnTo>
                  <a:close/>
                  <a:moveTo>
                    <a:pt x="1136" y="0"/>
                  </a:moveTo>
                  <a:lnTo>
                    <a:pt x="1157" y="0"/>
                  </a:lnTo>
                  <a:lnTo>
                    <a:pt x="1157" y="7"/>
                  </a:lnTo>
                  <a:lnTo>
                    <a:pt x="1136" y="7"/>
                  </a:lnTo>
                  <a:lnTo>
                    <a:pt x="1136" y="0"/>
                  </a:lnTo>
                  <a:close/>
                  <a:moveTo>
                    <a:pt x="1164" y="0"/>
                  </a:moveTo>
                  <a:lnTo>
                    <a:pt x="1185" y="0"/>
                  </a:lnTo>
                  <a:lnTo>
                    <a:pt x="1185" y="7"/>
                  </a:lnTo>
                  <a:lnTo>
                    <a:pt x="1164" y="7"/>
                  </a:lnTo>
                  <a:lnTo>
                    <a:pt x="1164" y="0"/>
                  </a:lnTo>
                  <a:close/>
                  <a:moveTo>
                    <a:pt x="1192" y="0"/>
                  </a:moveTo>
                  <a:lnTo>
                    <a:pt x="1212" y="0"/>
                  </a:lnTo>
                  <a:lnTo>
                    <a:pt x="1212" y="7"/>
                  </a:lnTo>
                  <a:lnTo>
                    <a:pt x="1192" y="7"/>
                  </a:lnTo>
                  <a:lnTo>
                    <a:pt x="1192" y="0"/>
                  </a:lnTo>
                  <a:close/>
                  <a:moveTo>
                    <a:pt x="1219" y="0"/>
                  </a:moveTo>
                  <a:lnTo>
                    <a:pt x="1240" y="0"/>
                  </a:lnTo>
                  <a:lnTo>
                    <a:pt x="1240" y="7"/>
                  </a:lnTo>
                  <a:lnTo>
                    <a:pt x="1219" y="7"/>
                  </a:lnTo>
                  <a:lnTo>
                    <a:pt x="1219" y="0"/>
                  </a:lnTo>
                  <a:close/>
                  <a:moveTo>
                    <a:pt x="1247" y="0"/>
                  </a:moveTo>
                  <a:lnTo>
                    <a:pt x="1268" y="0"/>
                  </a:lnTo>
                  <a:lnTo>
                    <a:pt x="1268" y="7"/>
                  </a:lnTo>
                  <a:lnTo>
                    <a:pt x="1247" y="7"/>
                  </a:lnTo>
                  <a:lnTo>
                    <a:pt x="1247" y="0"/>
                  </a:lnTo>
                  <a:close/>
                  <a:moveTo>
                    <a:pt x="1275" y="0"/>
                  </a:moveTo>
                  <a:lnTo>
                    <a:pt x="1296" y="0"/>
                  </a:lnTo>
                  <a:lnTo>
                    <a:pt x="1296" y="7"/>
                  </a:lnTo>
                  <a:lnTo>
                    <a:pt x="1275" y="7"/>
                  </a:lnTo>
                  <a:lnTo>
                    <a:pt x="1275" y="0"/>
                  </a:lnTo>
                  <a:close/>
                  <a:moveTo>
                    <a:pt x="1302" y="0"/>
                  </a:moveTo>
                  <a:lnTo>
                    <a:pt x="1323" y="0"/>
                  </a:lnTo>
                  <a:lnTo>
                    <a:pt x="1323" y="7"/>
                  </a:lnTo>
                  <a:lnTo>
                    <a:pt x="1302" y="7"/>
                  </a:lnTo>
                  <a:lnTo>
                    <a:pt x="1302" y="0"/>
                  </a:lnTo>
                  <a:close/>
                  <a:moveTo>
                    <a:pt x="1330" y="0"/>
                  </a:moveTo>
                  <a:lnTo>
                    <a:pt x="1351" y="0"/>
                  </a:lnTo>
                  <a:lnTo>
                    <a:pt x="1351" y="7"/>
                  </a:lnTo>
                  <a:lnTo>
                    <a:pt x="1330" y="7"/>
                  </a:lnTo>
                  <a:lnTo>
                    <a:pt x="1330" y="0"/>
                  </a:lnTo>
                  <a:close/>
                  <a:moveTo>
                    <a:pt x="1358" y="0"/>
                  </a:moveTo>
                  <a:lnTo>
                    <a:pt x="1379" y="0"/>
                  </a:lnTo>
                  <a:lnTo>
                    <a:pt x="1379" y="7"/>
                  </a:lnTo>
                  <a:lnTo>
                    <a:pt x="1358" y="7"/>
                  </a:lnTo>
                  <a:lnTo>
                    <a:pt x="1358" y="0"/>
                  </a:lnTo>
                  <a:close/>
                  <a:moveTo>
                    <a:pt x="1386" y="0"/>
                  </a:moveTo>
                  <a:lnTo>
                    <a:pt x="1406" y="0"/>
                  </a:lnTo>
                  <a:lnTo>
                    <a:pt x="1406" y="7"/>
                  </a:lnTo>
                  <a:lnTo>
                    <a:pt x="1386" y="7"/>
                  </a:lnTo>
                  <a:lnTo>
                    <a:pt x="1386" y="0"/>
                  </a:lnTo>
                  <a:close/>
                  <a:moveTo>
                    <a:pt x="1413" y="0"/>
                  </a:moveTo>
                  <a:lnTo>
                    <a:pt x="1434" y="0"/>
                  </a:lnTo>
                  <a:lnTo>
                    <a:pt x="1434" y="7"/>
                  </a:lnTo>
                  <a:lnTo>
                    <a:pt x="1413" y="7"/>
                  </a:lnTo>
                  <a:lnTo>
                    <a:pt x="1413" y="0"/>
                  </a:lnTo>
                  <a:close/>
                  <a:moveTo>
                    <a:pt x="1441" y="0"/>
                  </a:moveTo>
                  <a:lnTo>
                    <a:pt x="1462" y="0"/>
                  </a:lnTo>
                  <a:lnTo>
                    <a:pt x="1462" y="7"/>
                  </a:lnTo>
                  <a:lnTo>
                    <a:pt x="1441" y="7"/>
                  </a:lnTo>
                  <a:lnTo>
                    <a:pt x="1441" y="0"/>
                  </a:lnTo>
                  <a:close/>
                  <a:moveTo>
                    <a:pt x="1469" y="0"/>
                  </a:moveTo>
                  <a:lnTo>
                    <a:pt x="1490" y="0"/>
                  </a:lnTo>
                  <a:lnTo>
                    <a:pt x="1490" y="7"/>
                  </a:lnTo>
                  <a:lnTo>
                    <a:pt x="1469" y="7"/>
                  </a:lnTo>
                  <a:lnTo>
                    <a:pt x="1469" y="0"/>
                  </a:lnTo>
                  <a:close/>
                  <a:moveTo>
                    <a:pt x="1496" y="0"/>
                  </a:moveTo>
                  <a:lnTo>
                    <a:pt x="1517" y="0"/>
                  </a:lnTo>
                  <a:lnTo>
                    <a:pt x="1517" y="7"/>
                  </a:lnTo>
                  <a:lnTo>
                    <a:pt x="1496" y="7"/>
                  </a:lnTo>
                  <a:lnTo>
                    <a:pt x="1496" y="0"/>
                  </a:lnTo>
                  <a:close/>
                  <a:moveTo>
                    <a:pt x="1524" y="0"/>
                  </a:moveTo>
                  <a:lnTo>
                    <a:pt x="1545" y="0"/>
                  </a:lnTo>
                  <a:lnTo>
                    <a:pt x="1545" y="7"/>
                  </a:lnTo>
                  <a:lnTo>
                    <a:pt x="1524" y="7"/>
                  </a:lnTo>
                  <a:lnTo>
                    <a:pt x="1524" y="0"/>
                  </a:lnTo>
                  <a:close/>
                  <a:moveTo>
                    <a:pt x="1552" y="0"/>
                  </a:moveTo>
                  <a:lnTo>
                    <a:pt x="1573" y="0"/>
                  </a:lnTo>
                  <a:lnTo>
                    <a:pt x="1573" y="7"/>
                  </a:lnTo>
                  <a:lnTo>
                    <a:pt x="1552" y="7"/>
                  </a:lnTo>
                  <a:lnTo>
                    <a:pt x="1552" y="0"/>
                  </a:lnTo>
                  <a:close/>
                  <a:moveTo>
                    <a:pt x="1580" y="0"/>
                  </a:moveTo>
                  <a:lnTo>
                    <a:pt x="1600" y="0"/>
                  </a:lnTo>
                  <a:lnTo>
                    <a:pt x="1600" y="7"/>
                  </a:lnTo>
                  <a:lnTo>
                    <a:pt x="1580" y="7"/>
                  </a:lnTo>
                  <a:lnTo>
                    <a:pt x="1580" y="0"/>
                  </a:lnTo>
                  <a:close/>
                  <a:moveTo>
                    <a:pt x="1607" y="0"/>
                  </a:moveTo>
                  <a:lnTo>
                    <a:pt x="1628" y="0"/>
                  </a:lnTo>
                  <a:lnTo>
                    <a:pt x="1628" y="7"/>
                  </a:lnTo>
                  <a:lnTo>
                    <a:pt x="1607" y="7"/>
                  </a:lnTo>
                  <a:lnTo>
                    <a:pt x="1607" y="0"/>
                  </a:lnTo>
                  <a:close/>
                  <a:moveTo>
                    <a:pt x="1635" y="0"/>
                  </a:moveTo>
                  <a:lnTo>
                    <a:pt x="1656" y="0"/>
                  </a:lnTo>
                  <a:lnTo>
                    <a:pt x="1656" y="7"/>
                  </a:lnTo>
                  <a:lnTo>
                    <a:pt x="1635" y="7"/>
                  </a:lnTo>
                  <a:lnTo>
                    <a:pt x="1635" y="0"/>
                  </a:lnTo>
                  <a:close/>
                  <a:moveTo>
                    <a:pt x="1663" y="0"/>
                  </a:moveTo>
                  <a:lnTo>
                    <a:pt x="1684" y="0"/>
                  </a:lnTo>
                  <a:lnTo>
                    <a:pt x="1684" y="7"/>
                  </a:lnTo>
                  <a:lnTo>
                    <a:pt x="1663" y="7"/>
                  </a:lnTo>
                  <a:lnTo>
                    <a:pt x="1663" y="0"/>
                  </a:lnTo>
                  <a:close/>
                  <a:moveTo>
                    <a:pt x="1691" y="0"/>
                  </a:moveTo>
                  <a:lnTo>
                    <a:pt x="1711" y="0"/>
                  </a:lnTo>
                  <a:lnTo>
                    <a:pt x="1711" y="7"/>
                  </a:lnTo>
                  <a:lnTo>
                    <a:pt x="1691" y="7"/>
                  </a:lnTo>
                  <a:lnTo>
                    <a:pt x="1691" y="0"/>
                  </a:lnTo>
                  <a:close/>
                  <a:moveTo>
                    <a:pt x="1718" y="0"/>
                  </a:moveTo>
                  <a:lnTo>
                    <a:pt x="1739" y="0"/>
                  </a:lnTo>
                  <a:lnTo>
                    <a:pt x="1739" y="7"/>
                  </a:lnTo>
                  <a:lnTo>
                    <a:pt x="1718" y="7"/>
                  </a:lnTo>
                  <a:lnTo>
                    <a:pt x="1718" y="0"/>
                  </a:lnTo>
                  <a:close/>
                  <a:moveTo>
                    <a:pt x="1746" y="0"/>
                  </a:moveTo>
                  <a:lnTo>
                    <a:pt x="1767" y="0"/>
                  </a:lnTo>
                  <a:lnTo>
                    <a:pt x="1767" y="7"/>
                  </a:lnTo>
                  <a:lnTo>
                    <a:pt x="1746" y="7"/>
                  </a:lnTo>
                  <a:lnTo>
                    <a:pt x="1746" y="0"/>
                  </a:lnTo>
                  <a:close/>
                  <a:moveTo>
                    <a:pt x="1774" y="0"/>
                  </a:moveTo>
                  <a:lnTo>
                    <a:pt x="1795" y="0"/>
                  </a:lnTo>
                  <a:lnTo>
                    <a:pt x="1795" y="7"/>
                  </a:lnTo>
                  <a:lnTo>
                    <a:pt x="1774" y="7"/>
                  </a:lnTo>
                  <a:lnTo>
                    <a:pt x="1774" y="0"/>
                  </a:lnTo>
                  <a:close/>
                  <a:moveTo>
                    <a:pt x="1801" y="0"/>
                  </a:moveTo>
                  <a:lnTo>
                    <a:pt x="1822" y="0"/>
                  </a:lnTo>
                  <a:lnTo>
                    <a:pt x="1822" y="7"/>
                  </a:lnTo>
                  <a:lnTo>
                    <a:pt x="1801" y="7"/>
                  </a:lnTo>
                  <a:lnTo>
                    <a:pt x="1801" y="0"/>
                  </a:lnTo>
                  <a:close/>
                  <a:moveTo>
                    <a:pt x="1829" y="0"/>
                  </a:moveTo>
                  <a:lnTo>
                    <a:pt x="1850" y="0"/>
                  </a:lnTo>
                  <a:lnTo>
                    <a:pt x="1850" y="7"/>
                  </a:lnTo>
                  <a:lnTo>
                    <a:pt x="1829" y="7"/>
                  </a:lnTo>
                  <a:lnTo>
                    <a:pt x="1829" y="0"/>
                  </a:lnTo>
                  <a:close/>
                  <a:moveTo>
                    <a:pt x="1857" y="0"/>
                  </a:moveTo>
                  <a:lnTo>
                    <a:pt x="1878" y="0"/>
                  </a:lnTo>
                  <a:lnTo>
                    <a:pt x="1878" y="7"/>
                  </a:lnTo>
                  <a:lnTo>
                    <a:pt x="1857" y="7"/>
                  </a:lnTo>
                  <a:lnTo>
                    <a:pt x="1857" y="0"/>
                  </a:lnTo>
                  <a:close/>
                  <a:moveTo>
                    <a:pt x="1885" y="0"/>
                  </a:moveTo>
                  <a:lnTo>
                    <a:pt x="1905" y="0"/>
                  </a:lnTo>
                  <a:lnTo>
                    <a:pt x="1905" y="7"/>
                  </a:lnTo>
                  <a:lnTo>
                    <a:pt x="1885" y="7"/>
                  </a:lnTo>
                  <a:lnTo>
                    <a:pt x="1885" y="0"/>
                  </a:lnTo>
                  <a:close/>
                  <a:moveTo>
                    <a:pt x="1912" y="0"/>
                  </a:moveTo>
                  <a:lnTo>
                    <a:pt x="1933" y="0"/>
                  </a:lnTo>
                  <a:lnTo>
                    <a:pt x="1933" y="7"/>
                  </a:lnTo>
                  <a:lnTo>
                    <a:pt x="1912" y="7"/>
                  </a:lnTo>
                  <a:lnTo>
                    <a:pt x="1912" y="0"/>
                  </a:lnTo>
                  <a:close/>
                  <a:moveTo>
                    <a:pt x="1940" y="0"/>
                  </a:moveTo>
                  <a:lnTo>
                    <a:pt x="1961" y="0"/>
                  </a:lnTo>
                  <a:lnTo>
                    <a:pt x="1961" y="7"/>
                  </a:lnTo>
                  <a:lnTo>
                    <a:pt x="1940" y="7"/>
                  </a:lnTo>
                  <a:lnTo>
                    <a:pt x="1940" y="0"/>
                  </a:lnTo>
                  <a:close/>
                  <a:moveTo>
                    <a:pt x="1968" y="0"/>
                  </a:moveTo>
                  <a:lnTo>
                    <a:pt x="1989" y="0"/>
                  </a:lnTo>
                  <a:lnTo>
                    <a:pt x="1989" y="7"/>
                  </a:lnTo>
                  <a:lnTo>
                    <a:pt x="1968" y="7"/>
                  </a:lnTo>
                  <a:lnTo>
                    <a:pt x="1968" y="0"/>
                  </a:lnTo>
                  <a:close/>
                  <a:moveTo>
                    <a:pt x="1995" y="0"/>
                  </a:moveTo>
                  <a:lnTo>
                    <a:pt x="2016" y="0"/>
                  </a:lnTo>
                  <a:lnTo>
                    <a:pt x="2016" y="7"/>
                  </a:lnTo>
                  <a:lnTo>
                    <a:pt x="1995" y="7"/>
                  </a:lnTo>
                  <a:lnTo>
                    <a:pt x="1995" y="0"/>
                  </a:lnTo>
                  <a:close/>
                  <a:moveTo>
                    <a:pt x="2023" y="0"/>
                  </a:moveTo>
                  <a:lnTo>
                    <a:pt x="2044" y="0"/>
                  </a:lnTo>
                  <a:lnTo>
                    <a:pt x="2044" y="7"/>
                  </a:lnTo>
                  <a:lnTo>
                    <a:pt x="2023" y="7"/>
                  </a:lnTo>
                  <a:lnTo>
                    <a:pt x="2023" y="0"/>
                  </a:lnTo>
                  <a:close/>
                  <a:moveTo>
                    <a:pt x="2051" y="0"/>
                  </a:moveTo>
                  <a:lnTo>
                    <a:pt x="2072" y="0"/>
                  </a:lnTo>
                  <a:lnTo>
                    <a:pt x="2072" y="7"/>
                  </a:lnTo>
                  <a:lnTo>
                    <a:pt x="2051" y="7"/>
                  </a:lnTo>
                  <a:lnTo>
                    <a:pt x="2051" y="0"/>
                  </a:lnTo>
                  <a:close/>
                  <a:moveTo>
                    <a:pt x="2079" y="0"/>
                  </a:moveTo>
                  <a:lnTo>
                    <a:pt x="2099" y="0"/>
                  </a:lnTo>
                  <a:lnTo>
                    <a:pt x="2099" y="7"/>
                  </a:lnTo>
                  <a:lnTo>
                    <a:pt x="2079" y="7"/>
                  </a:lnTo>
                  <a:lnTo>
                    <a:pt x="2079" y="0"/>
                  </a:lnTo>
                  <a:close/>
                  <a:moveTo>
                    <a:pt x="2106" y="0"/>
                  </a:moveTo>
                  <a:lnTo>
                    <a:pt x="2127" y="0"/>
                  </a:lnTo>
                  <a:lnTo>
                    <a:pt x="2127" y="7"/>
                  </a:lnTo>
                  <a:lnTo>
                    <a:pt x="2106" y="7"/>
                  </a:lnTo>
                  <a:lnTo>
                    <a:pt x="2106" y="0"/>
                  </a:lnTo>
                  <a:close/>
                  <a:moveTo>
                    <a:pt x="2134" y="0"/>
                  </a:moveTo>
                  <a:lnTo>
                    <a:pt x="2155" y="0"/>
                  </a:lnTo>
                  <a:lnTo>
                    <a:pt x="2155" y="7"/>
                  </a:lnTo>
                  <a:lnTo>
                    <a:pt x="2134" y="7"/>
                  </a:lnTo>
                  <a:lnTo>
                    <a:pt x="2134" y="0"/>
                  </a:lnTo>
                  <a:close/>
                  <a:moveTo>
                    <a:pt x="2162" y="0"/>
                  </a:moveTo>
                  <a:lnTo>
                    <a:pt x="2183" y="0"/>
                  </a:lnTo>
                  <a:lnTo>
                    <a:pt x="2183" y="7"/>
                  </a:lnTo>
                  <a:lnTo>
                    <a:pt x="2162" y="7"/>
                  </a:lnTo>
                  <a:lnTo>
                    <a:pt x="2162" y="0"/>
                  </a:lnTo>
                  <a:close/>
                  <a:moveTo>
                    <a:pt x="2190" y="0"/>
                  </a:moveTo>
                  <a:lnTo>
                    <a:pt x="2210" y="0"/>
                  </a:lnTo>
                  <a:lnTo>
                    <a:pt x="2210" y="7"/>
                  </a:lnTo>
                  <a:lnTo>
                    <a:pt x="2190" y="7"/>
                  </a:lnTo>
                  <a:lnTo>
                    <a:pt x="2190" y="0"/>
                  </a:lnTo>
                  <a:close/>
                  <a:moveTo>
                    <a:pt x="2217" y="0"/>
                  </a:moveTo>
                  <a:lnTo>
                    <a:pt x="2238" y="0"/>
                  </a:lnTo>
                  <a:lnTo>
                    <a:pt x="2238" y="7"/>
                  </a:lnTo>
                  <a:lnTo>
                    <a:pt x="2217" y="7"/>
                  </a:lnTo>
                  <a:lnTo>
                    <a:pt x="2217" y="0"/>
                  </a:lnTo>
                  <a:close/>
                  <a:moveTo>
                    <a:pt x="2245" y="0"/>
                  </a:moveTo>
                  <a:lnTo>
                    <a:pt x="2266" y="0"/>
                  </a:lnTo>
                  <a:lnTo>
                    <a:pt x="2266" y="7"/>
                  </a:lnTo>
                  <a:lnTo>
                    <a:pt x="2245" y="7"/>
                  </a:lnTo>
                  <a:lnTo>
                    <a:pt x="2245" y="0"/>
                  </a:lnTo>
                  <a:close/>
                  <a:moveTo>
                    <a:pt x="2273" y="0"/>
                  </a:moveTo>
                  <a:lnTo>
                    <a:pt x="2294" y="0"/>
                  </a:lnTo>
                  <a:lnTo>
                    <a:pt x="2294" y="7"/>
                  </a:lnTo>
                  <a:lnTo>
                    <a:pt x="2273" y="7"/>
                  </a:lnTo>
                  <a:lnTo>
                    <a:pt x="2273" y="0"/>
                  </a:lnTo>
                  <a:close/>
                  <a:moveTo>
                    <a:pt x="2300" y="0"/>
                  </a:moveTo>
                  <a:lnTo>
                    <a:pt x="2321" y="0"/>
                  </a:lnTo>
                  <a:lnTo>
                    <a:pt x="2321" y="7"/>
                  </a:lnTo>
                  <a:lnTo>
                    <a:pt x="2300" y="7"/>
                  </a:lnTo>
                  <a:lnTo>
                    <a:pt x="2300" y="0"/>
                  </a:lnTo>
                  <a:close/>
                  <a:moveTo>
                    <a:pt x="2328" y="0"/>
                  </a:moveTo>
                  <a:lnTo>
                    <a:pt x="2349" y="0"/>
                  </a:lnTo>
                  <a:lnTo>
                    <a:pt x="2349" y="7"/>
                  </a:lnTo>
                  <a:lnTo>
                    <a:pt x="2328" y="7"/>
                  </a:lnTo>
                  <a:lnTo>
                    <a:pt x="2328" y="0"/>
                  </a:lnTo>
                  <a:close/>
                  <a:moveTo>
                    <a:pt x="2356" y="0"/>
                  </a:moveTo>
                  <a:lnTo>
                    <a:pt x="2377" y="0"/>
                  </a:lnTo>
                  <a:lnTo>
                    <a:pt x="2377" y="7"/>
                  </a:lnTo>
                  <a:lnTo>
                    <a:pt x="2356" y="7"/>
                  </a:lnTo>
                  <a:lnTo>
                    <a:pt x="2356" y="0"/>
                  </a:lnTo>
                  <a:close/>
                  <a:moveTo>
                    <a:pt x="2384" y="0"/>
                  </a:moveTo>
                  <a:lnTo>
                    <a:pt x="2404" y="0"/>
                  </a:lnTo>
                  <a:lnTo>
                    <a:pt x="2404" y="7"/>
                  </a:lnTo>
                  <a:lnTo>
                    <a:pt x="2384" y="7"/>
                  </a:lnTo>
                  <a:lnTo>
                    <a:pt x="2384" y="0"/>
                  </a:lnTo>
                  <a:close/>
                  <a:moveTo>
                    <a:pt x="2411" y="0"/>
                  </a:moveTo>
                  <a:lnTo>
                    <a:pt x="2432" y="0"/>
                  </a:lnTo>
                  <a:lnTo>
                    <a:pt x="2432" y="7"/>
                  </a:lnTo>
                  <a:lnTo>
                    <a:pt x="2411" y="7"/>
                  </a:lnTo>
                  <a:lnTo>
                    <a:pt x="2411" y="0"/>
                  </a:lnTo>
                  <a:close/>
                  <a:moveTo>
                    <a:pt x="2439" y="0"/>
                  </a:moveTo>
                  <a:lnTo>
                    <a:pt x="2460" y="0"/>
                  </a:lnTo>
                  <a:lnTo>
                    <a:pt x="2460" y="7"/>
                  </a:lnTo>
                  <a:lnTo>
                    <a:pt x="2439" y="7"/>
                  </a:lnTo>
                  <a:lnTo>
                    <a:pt x="2439" y="0"/>
                  </a:lnTo>
                  <a:close/>
                  <a:moveTo>
                    <a:pt x="2467" y="0"/>
                  </a:moveTo>
                  <a:lnTo>
                    <a:pt x="2487" y="0"/>
                  </a:lnTo>
                  <a:lnTo>
                    <a:pt x="2487" y="7"/>
                  </a:lnTo>
                  <a:lnTo>
                    <a:pt x="2467" y="7"/>
                  </a:lnTo>
                  <a:lnTo>
                    <a:pt x="2467" y="0"/>
                  </a:lnTo>
                  <a:close/>
                  <a:moveTo>
                    <a:pt x="2494" y="0"/>
                  </a:moveTo>
                  <a:lnTo>
                    <a:pt x="2515" y="0"/>
                  </a:lnTo>
                  <a:lnTo>
                    <a:pt x="2515" y="7"/>
                  </a:lnTo>
                  <a:lnTo>
                    <a:pt x="2494" y="7"/>
                  </a:lnTo>
                  <a:lnTo>
                    <a:pt x="2494" y="0"/>
                  </a:lnTo>
                  <a:close/>
                  <a:moveTo>
                    <a:pt x="2522" y="0"/>
                  </a:moveTo>
                  <a:lnTo>
                    <a:pt x="2543" y="0"/>
                  </a:lnTo>
                  <a:lnTo>
                    <a:pt x="2543" y="7"/>
                  </a:lnTo>
                  <a:lnTo>
                    <a:pt x="2522" y="7"/>
                  </a:lnTo>
                  <a:lnTo>
                    <a:pt x="2522" y="0"/>
                  </a:lnTo>
                  <a:close/>
                  <a:moveTo>
                    <a:pt x="2550" y="0"/>
                  </a:moveTo>
                  <a:lnTo>
                    <a:pt x="2571" y="0"/>
                  </a:lnTo>
                  <a:lnTo>
                    <a:pt x="2571" y="7"/>
                  </a:lnTo>
                  <a:lnTo>
                    <a:pt x="2550" y="7"/>
                  </a:lnTo>
                  <a:lnTo>
                    <a:pt x="2550" y="0"/>
                  </a:lnTo>
                  <a:close/>
                  <a:moveTo>
                    <a:pt x="2578" y="0"/>
                  </a:moveTo>
                  <a:lnTo>
                    <a:pt x="2598" y="0"/>
                  </a:lnTo>
                  <a:lnTo>
                    <a:pt x="2598" y="7"/>
                  </a:lnTo>
                  <a:lnTo>
                    <a:pt x="2578" y="7"/>
                  </a:lnTo>
                  <a:lnTo>
                    <a:pt x="2578" y="0"/>
                  </a:lnTo>
                  <a:close/>
                  <a:moveTo>
                    <a:pt x="2605" y="0"/>
                  </a:moveTo>
                  <a:lnTo>
                    <a:pt x="2626" y="0"/>
                  </a:lnTo>
                  <a:lnTo>
                    <a:pt x="2626" y="7"/>
                  </a:lnTo>
                  <a:lnTo>
                    <a:pt x="2605" y="7"/>
                  </a:lnTo>
                  <a:lnTo>
                    <a:pt x="2605" y="0"/>
                  </a:lnTo>
                  <a:close/>
                  <a:moveTo>
                    <a:pt x="2633" y="0"/>
                  </a:moveTo>
                  <a:lnTo>
                    <a:pt x="2654" y="0"/>
                  </a:lnTo>
                  <a:lnTo>
                    <a:pt x="2654" y="7"/>
                  </a:lnTo>
                  <a:lnTo>
                    <a:pt x="2633" y="7"/>
                  </a:lnTo>
                  <a:lnTo>
                    <a:pt x="2633" y="0"/>
                  </a:lnTo>
                  <a:close/>
                  <a:moveTo>
                    <a:pt x="2661" y="0"/>
                  </a:moveTo>
                  <a:lnTo>
                    <a:pt x="2681" y="0"/>
                  </a:lnTo>
                  <a:lnTo>
                    <a:pt x="2681" y="7"/>
                  </a:lnTo>
                  <a:lnTo>
                    <a:pt x="2661" y="7"/>
                  </a:lnTo>
                  <a:lnTo>
                    <a:pt x="2661" y="0"/>
                  </a:lnTo>
                  <a:close/>
                  <a:moveTo>
                    <a:pt x="2689" y="0"/>
                  </a:moveTo>
                  <a:lnTo>
                    <a:pt x="2709" y="0"/>
                  </a:lnTo>
                  <a:lnTo>
                    <a:pt x="2709" y="7"/>
                  </a:lnTo>
                  <a:lnTo>
                    <a:pt x="2689" y="7"/>
                  </a:lnTo>
                  <a:lnTo>
                    <a:pt x="2689" y="0"/>
                  </a:lnTo>
                  <a:close/>
                  <a:moveTo>
                    <a:pt x="2716" y="0"/>
                  </a:moveTo>
                  <a:lnTo>
                    <a:pt x="2737" y="0"/>
                  </a:lnTo>
                  <a:lnTo>
                    <a:pt x="2737" y="7"/>
                  </a:lnTo>
                  <a:lnTo>
                    <a:pt x="2716" y="7"/>
                  </a:lnTo>
                  <a:lnTo>
                    <a:pt x="2716" y="0"/>
                  </a:lnTo>
                  <a:close/>
                  <a:moveTo>
                    <a:pt x="2744" y="0"/>
                  </a:moveTo>
                  <a:lnTo>
                    <a:pt x="2765" y="0"/>
                  </a:lnTo>
                  <a:lnTo>
                    <a:pt x="2765" y="7"/>
                  </a:lnTo>
                  <a:lnTo>
                    <a:pt x="2744" y="7"/>
                  </a:lnTo>
                  <a:lnTo>
                    <a:pt x="2744" y="0"/>
                  </a:lnTo>
                  <a:close/>
                  <a:moveTo>
                    <a:pt x="2772" y="0"/>
                  </a:moveTo>
                  <a:lnTo>
                    <a:pt x="2792" y="0"/>
                  </a:lnTo>
                  <a:lnTo>
                    <a:pt x="2792" y="7"/>
                  </a:lnTo>
                  <a:lnTo>
                    <a:pt x="2772" y="7"/>
                  </a:lnTo>
                  <a:lnTo>
                    <a:pt x="2772" y="0"/>
                  </a:lnTo>
                  <a:close/>
                  <a:moveTo>
                    <a:pt x="2799" y="0"/>
                  </a:moveTo>
                  <a:lnTo>
                    <a:pt x="2820" y="0"/>
                  </a:lnTo>
                  <a:lnTo>
                    <a:pt x="2820" y="7"/>
                  </a:lnTo>
                  <a:lnTo>
                    <a:pt x="2799" y="7"/>
                  </a:lnTo>
                  <a:lnTo>
                    <a:pt x="2799" y="0"/>
                  </a:lnTo>
                  <a:close/>
                  <a:moveTo>
                    <a:pt x="2827" y="0"/>
                  </a:moveTo>
                  <a:lnTo>
                    <a:pt x="2848" y="0"/>
                  </a:lnTo>
                  <a:lnTo>
                    <a:pt x="2848" y="7"/>
                  </a:lnTo>
                  <a:lnTo>
                    <a:pt x="2827" y="7"/>
                  </a:lnTo>
                  <a:lnTo>
                    <a:pt x="2827" y="0"/>
                  </a:lnTo>
                  <a:close/>
                  <a:moveTo>
                    <a:pt x="2855" y="0"/>
                  </a:moveTo>
                  <a:lnTo>
                    <a:pt x="2876" y="0"/>
                  </a:lnTo>
                  <a:lnTo>
                    <a:pt x="2876" y="7"/>
                  </a:lnTo>
                  <a:lnTo>
                    <a:pt x="2855" y="7"/>
                  </a:lnTo>
                  <a:lnTo>
                    <a:pt x="2855" y="0"/>
                  </a:lnTo>
                  <a:close/>
                  <a:moveTo>
                    <a:pt x="2882" y="0"/>
                  </a:moveTo>
                  <a:lnTo>
                    <a:pt x="2903" y="0"/>
                  </a:lnTo>
                  <a:lnTo>
                    <a:pt x="2903" y="7"/>
                  </a:lnTo>
                  <a:lnTo>
                    <a:pt x="2882" y="7"/>
                  </a:lnTo>
                  <a:lnTo>
                    <a:pt x="2882" y="0"/>
                  </a:lnTo>
                  <a:close/>
                  <a:moveTo>
                    <a:pt x="2910" y="0"/>
                  </a:moveTo>
                  <a:lnTo>
                    <a:pt x="2931" y="0"/>
                  </a:lnTo>
                  <a:lnTo>
                    <a:pt x="2931" y="7"/>
                  </a:lnTo>
                  <a:lnTo>
                    <a:pt x="2910" y="7"/>
                  </a:lnTo>
                  <a:lnTo>
                    <a:pt x="2910" y="0"/>
                  </a:lnTo>
                  <a:close/>
                  <a:moveTo>
                    <a:pt x="2938" y="0"/>
                  </a:moveTo>
                  <a:lnTo>
                    <a:pt x="2959" y="0"/>
                  </a:lnTo>
                  <a:lnTo>
                    <a:pt x="2959" y="7"/>
                  </a:lnTo>
                  <a:lnTo>
                    <a:pt x="2938" y="7"/>
                  </a:lnTo>
                  <a:lnTo>
                    <a:pt x="2938" y="0"/>
                  </a:lnTo>
                  <a:close/>
                  <a:moveTo>
                    <a:pt x="2966" y="0"/>
                  </a:moveTo>
                  <a:lnTo>
                    <a:pt x="2986" y="0"/>
                  </a:lnTo>
                  <a:lnTo>
                    <a:pt x="2986" y="7"/>
                  </a:lnTo>
                  <a:lnTo>
                    <a:pt x="2966" y="7"/>
                  </a:lnTo>
                  <a:lnTo>
                    <a:pt x="2966" y="0"/>
                  </a:lnTo>
                  <a:close/>
                  <a:moveTo>
                    <a:pt x="2993" y="0"/>
                  </a:moveTo>
                  <a:lnTo>
                    <a:pt x="3014" y="0"/>
                  </a:lnTo>
                  <a:lnTo>
                    <a:pt x="3014" y="7"/>
                  </a:lnTo>
                  <a:lnTo>
                    <a:pt x="2993" y="7"/>
                  </a:lnTo>
                  <a:lnTo>
                    <a:pt x="2993" y="0"/>
                  </a:lnTo>
                  <a:close/>
                </a:path>
              </a:pathLst>
            </a:custGeom>
            <a:solidFill>
              <a:srgbClr val="000000"/>
            </a:solidFill>
            <a:ln w="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21" name="Freeform 89"/>
            <p:cNvSpPr>
              <a:spLocks noEditPoints="1"/>
            </p:cNvSpPr>
            <p:nvPr/>
          </p:nvSpPr>
          <p:spPr bwMode="auto">
            <a:xfrm>
              <a:off x="1949" y="2432"/>
              <a:ext cx="3014" cy="7"/>
            </a:xfrm>
            <a:custGeom>
              <a:avLst/>
              <a:gdLst/>
              <a:ahLst/>
              <a:cxnLst>
                <a:cxn ang="0">
                  <a:pos x="27" y="7"/>
                </a:cxn>
                <a:cxn ang="0">
                  <a:pos x="104" y="7"/>
                </a:cxn>
                <a:cxn ang="0">
                  <a:pos x="159" y="0"/>
                </a:cxn>
                <a:cxn ang="0">
                  <a:pos x="194" y="0"/>
                </a:cxn>
                <a:cxn ang="0">
                  <a:pos x="221" y="0"/>
                </a:cxn>
                <a:cxn ang="0">
                  <a:pos x="277" y="7"/>
                </a:cxn>
                <a:cxn ang="0">
                  <a:pos x="353" y="7"/>
                </a:cxn>
                <a:cxn ang="0">
                  <a:pos x="409" y="0"/>
                </a:cxn>
                <a:cxn ang="0">
                  <a:pos x="443" y="0"/>
                </a:cxn>
                <a:cxn ang="0">
                  <a:pos x="471" y="0"/>
                </a:cxn>
                <a:cxn ang="0">
                  <a:pos x="526" y="7"/>
                </a:cxn>
                <a:cxn ang="0">
                  <a:pos x="603" y="7"/>
                </a:cxn>
                <a:cxn ang="0">
                  <a:pos x="658" y="0"/>
                </a:cxn>
                <a:cxn ang="0">
                  <a:pos x="693" y="0"/>
                </a:cxn>
                <a:cxn ang="0">
                  <a:pos x="720" y="0"/>
                </a:cxn>
                <a:cxn ang="0">
                  <a:pos x="776" y="7"/>
                </a:cxn>
                <a:cxn ang="0">
                  <a:pos x="852" y="7"/>
                </a:cxn>
                <a:cxn ang="0">
                  <a:pos x="907" y="0"/>
                </a:cxn>
                <a:cxn ang="0">
                  <a:pos x="942" y="0"/>
                </a:cxn>
                <a:cxn ang="0">
                  <a:pos x="970" y="0"/>
                </a:cxn>
                <a:cxn ang="0">
                  <a:pos x="1025" y="7"/>
                </a:cxn>
                <a:cxn ang="0">
                  <a:pos x="1101" y="7"/>
                </a:cxn>
                <a:cxn ang="0">
                  <a:pos x="1157" y="0"/>
                </a:cxn>
                <a:cxn ang="0">
                  <a:pos x="1192" y="0"/>
                </a:cxn>
                <a:cxn ang="0">
                  <a:pos x="1219" y="0"/>
                </a:cxn>
                <a:cxn ang="0">
                  <a:pos x="1275" y="7"/>
                </a:cxn>
                <a:cxn ang="0">
                  <a:pos x="1351" y="7"/>
                </a:cxn>
                <a:cxn ang="0">
                  <a:pos x="1406" y="0"/>
                </a:cxn>
                <a:cxn ang="0">
                  <a:pos x="1441" y="0"/>
                </a:cxn>
                <a:cxn ang="0">
                  <a:pos x="1469" y="0"/>
                </a:cxn>
                <a:cxn ang="0">
                  <a:pos x="1524" y="7"/>
                </a:cxn>
                <a:cxn ang="0">
                  <a:pos x="1600" y="7"/>
                </a:cxn>
                <a:cxn ang="0">
                  <a:pos x="1656" y="0"/>
                </a:cxn>
                <a:cxn ang="0">
                  <a:pos x="1691" y="0"/>
                </a:cxn>
                <a:cxn ang="0">
                  <a:pos x="1718" y="0"/>
                </a:cxn>
                <a:cxn ang="0">
                  <a:pos x="1774" y="7"/>
                </a:cxn>
                <a:cxn ang="0">
                  <a:pos x="1850" y="7"/>
                </a:cxn>
                <a:cxn ang="0">
                  <a:pos x="1905" y="0"/>
                </a:cxn>
                <a:cxn ang="0">
                  <a:pos x="1940" y="0"/>
                </a:cxn>
                <a:cxn ang="0">
                  <a:pos x="1968" y="0"/>
                </a:cxn>
                <a:cxn ang="0">
                  <a:pos x="2023" y="7"/>
                </a:cxn>
                <a:cxn ang="0">
                  <a:pos x="2099" y="7"/>
                </a:cxn>
                <a:cxn ang="0">
                  <a:pos x="2155" y="0"/>
                </a:cxn>
                <a:cxn ang="0">
                  <a:pos x="2190" y="0"/>
                </a:cxn>
                <a:cxn ang="0">
                  <a:pos x="2217" y="0"/>
                </a:cxn>
                <a:cxn ang="0">
                  <a:pos x="2273" y="7"/>
                </a:cxn>
                <a:cxn ang="0">
                  <a:pos x="2349" y="7"/>
                </a:cxn>
                <a:cxn ang="0">
                  <a:pos x="2404" y="0"/>
                </a:cxn>
                <a:cxn ang="0">
                  <a:pos x="2439" y="0"/>
                </a:cxn>
                <a:cxn ang="0">
                  <a:pos x="2467" y="0"/>
                </a:cxn>
                <a:cxn ang="0">
                  <a:pos x="2522" y="7"/>
                </a:cxn>
                <a:cxn ang="0">
                  <a:pos x="2598" y="7"/>
                </a:cxn>
                <a:cxn ang="0">
                  <a:pos x="2654" y="0"/>
                </a:cxn>
                <a:cxn ang="0">
                  <a:pos x="2689" y="0"/>
                </a:cxn>
                <a:cxn ang="0">
                  <a:pos x="2716" y="0"/>
                </a:cxn>
                <a:cxn ang="0">
                  <a:pos x="2772" y="7"/>
                </a:cxn>
                <a:cxn ang="0">
                  <a:pos x="2848" y="7"/>
                </a:cxn>
                <a:cxn ang="0">
                  <a:pos x="2903" y="0"/>
                </a:cxn>
                <a:cxn ang="0">
                  <a:pos x="2938" y="0"/>
                </a:cxn>
                <a:cxn ang="0">
                  <a:pos x="2966" y="0"/>
                </a:cxn>
              </a:cxnLst>
              <a:rect l="0" t="0" r="r" b="b"/>
              <a:pathLst>
                <a:path w="3014" h="7">
                  <a:moveTo>
                    <a:pt x="0" y="0"/>
                  </a:moveTo>
                  <a:lnTo>
                    <a:pt x="20" y="0"/>
                  </a:lnTo>
                  <a:lnTo>
                    <a:pt x="20" y="7"/>
                  </a:lnTo>
                  <a:lnTo>
                    <a:pt x="0" y="7"/>
                  </a:lnTo>
                  <a:lnTo>
                    <a:pt x="0" y="0"/>
                  </a:lnTo>
                  <a:close/>
                  <a:moveTo>
                    <a:pt x="27" y="0"/>
                  </a:moveTo>
                  <a:lnTo>
                    <a:pt x="48" y="0"/>
                  </a:lnTo>
                  <a:lnTo>
                    <a:pt x="48" y="7"/>
                  </a:lnTo>
                  <a:lnTo>
                    <a:pt x="27" y="7"/>
                  </a:lnTo>
                  <a:lnTo>
                    <a:pt x="27" y="0"/>
                  </a:lnTo>
                  <a:close/>
                  <a:moveTo>
                    <a:pt x="55" y="0"/>
                  </a:moveTo>
                  <a:lnTo>
                    <a:pt x="76" y="0"/>
                  </a:lnTo>
                  <a:lnTo>
                    <a:pt x="76" y="7"/>
                  </a:lnTo>
                  <a:lnTo>
                    <a:pt x="55" y="7"/>
                  </a:lnTo>
                  <a:lnTo>
                    <a:pt x="55" y="0"/>
                  </a:lnTo>
                  <a:close/>
                  <a:moveTo>
                    <a:pt x="83" y="0"/>
                  </a:moveTo>
                  <a:lnTo>
                    <a:pt x="104" y="0"/>
                  </a:lnTo>
                  <a:lnTo>
                    <a:pt x="104" y="7"/>
                  </a:lnTo>
                  <a:lnTo>
                    <a:pt x="83" y="7"/>
                  </a:lnTo>
                  <a:lnTo>
                    <a:pt x="83" y="0"/>
                  </a:lnTo>
                  <a:close/>
                  <a:moveTo>
                    <a:pt x="111" y="0"/>
                  </a:moveTo>
                  <a:lnTo>
                    <a:pt x="131" y="0"/>
                  </a:lnTo>
                  <a:lnTo>
                    <a:pt x="131" y="7"/>
                  </a:lnTo>
                  <a:lnTo>
                    <a:pt x="111" y="7"/>
                  </a:lnTo>
                  <a:lnTo>
                    <a:pt x="111" y="0"/>
                  </a:lnTo>
                  <a:close/>
                  <a:moveTo>
                    <a:pt x="138" y="0"/>
                  </a:moveTo>
                  <a:lnTo>
                    <a:pt x="159" y="0"/>
                  </a:lnTo>
                  <a:lnTo>
                    <a:pt x="159" y="7"/>
                  </a:lnTo>
                  <a:lnTo>
                    <a:pt x="138" y="7"/>
                  </a:lnTo>
                  <a:lnTo>
                    <a:pt x="138" y="0"/>
                  </a:lnTo>
                  <a:close/>
                  <a:moveTo>
                    <a:pt x="166" y="0"/>
                  </a:moveTo>
                  <a:lnTo>
                    <a:pt x="187" y="0"/>
                  </a:lnTo>
                  <a:lnTo>
                    <a:pt x="187" y="7"/>
                  </a:lnTo>
                  <a:lnTo>
                    <a:pt x="166" y="7"/>
                  </a:lnTo>
                  <a:lnTo>
                    <a:pt x="166" y="0"/>
                  </a:lnTo>
                  <a:close/>
                  <a:moveTo>
                    <a:pt x="194" y="0"/>
                  </a:moveTo>
                  <a:lnTo>
                    <a:pt x="215" y="0"/>
                  </a:lnTo>
                  <a:lnTo>
                    <a:pt x="215" y="7"/>
                  </a:lnTo>
                  <a:lnTo>
                    <a:pt x="194" y="7"/>
                  </a:lnTo>
                  <a:lnTo>
                    <a:pt x="194" y="0"/>
                  </a:lnTo>
                  <a:close/>
                  <a:moveTo>
                    <a:pt x="221" y="0"/>
                  </a:moveTo>
                  <a:lnTo>
                    <a:pt x="242" y="0"/>
                  </a:lnTo>
                  <a:lnTo>
                    <a:pt x="242" y="7"/>
                  </a:lnTo>
                  <a:lnTo>
                    <a:pt x="221" y="7"/>
                  </a:lnTo>
                  <a:lnTo>
                    <a:pt x="221" y="0"/>
                  </a:lnTo>
                  <a:close/>
                  <a:moveTo>
                    <a:pt x="249" y="0"/>
                  </a:moveTo>
                  <a:lnTo>
                    <a:pt x="270" y="0"/>
                  </a:lnTo>
                  <a:lnTo>
                    <a:pt x="270" y="7"/>
                  </a:lnTo>
                  <a:lnTo>
                    <a:pt x="249" y="7"/>
                  </a:lnTo>
                  <a:lnTo>
                    <a:pt x="249" y="0"/>
                  </a:lnTo>
                  <a:close/>
                  <a:moveTo>
                    <a:pt x="277" y="0"/>
                  </a:moveTo>
                  <a:lnTo>
                    <a:pt x="298" y="0"/>
                  </a:lnTo>
                  <a:lnTo>
                    <a:pt x="298" y="7"/>
                  </a:lnTo>
                  <a:lnTo>
                    <a:pt x="277" y="7"/>
                  </a:lnTo>
                  <a:lnTo>
                    <a:pt x="277" y="0"/>
                  </a:lnTo>
                  <a:close/>
                  <a:moveTo>
                    <a:pt x="305" y="0"/>
                  </a:moveTo>
                  <a:lnTo>
                    <a:pt x="325" y="0"/>
                  </a:lnTo>
                  <a:lnTo>
                    <a:pt x="325" y="7"/>
                  </a:lnTo>
                  <a:lnTo>
                    <a:pt x="305" y="7"/>
                  </a:lnTo>
                  <a:lnTo>
                    <a:pt x="305" y="0"/>
                  </a:lnTo>
                  <a:close/>
                  <a:moveTo>
                    <a:pt x="332" y="0"/>
                  </a:moveTo>
                  <a:lnTo>
                    <a:pt x="353" y="0"/>
                  </a:lnTo>
                  <a:lnTo>
                    <a:pt x="353" y="7"/>
                  </a:lnTo>
                  <a:lnTo>
                    <a:pt x="332" y="7"/>
                  </a:lnTo>
                  <a:lnTo>
                    <a:pt x="332" y="0"/>
                  </a:lnTo>
                  <a:close/>
                  <a:moveTo>
                    <a:pt x="360" y="0"/>
                  </a:moveTo>
                  <a:lnTo>
                    <a:pt x="381" y="0"/>
                  </a:lnTo>
                  <a:lnTo>
                    <a:pt x="381" y="7"/>
                  </a:lnTo>
                  <a:lnTo>
                    <a:pt x="360" y="7"/>
                  </a:lnTo>
                  <a:lnTo>
                    <a:pt x="360" y="0"/>
                  </a:lnTo>
                  <a:close/>
                  <a:moveTo>
                    <a:pt x="388" y="0"/>
                  </a:moveTo>
                  <a:lnTo>
                    <a:pt x="409" y="0"/>
                  </a:lnTo>
                  <a:lnTo>
                    <a:pt x="409" y="7"/>
                  </a:lnTo>
                  <a:lnTo>
                    <a:pt x="388" y="7"/>
                  </a:lnTo>
                  <a:lnTo>
                    <a:pt x="388" y="0"/>
                  </a:lnTo>
                  <a:close/>
                  <a:moveTo>
                    <a:pt x="415" y="0"/>
                  </a:moveTo>
                  <a:lnTo>
                    <a:pt x="436" y="0"/>
                  </a:lnTo>
                  <a:lnTo>
                    <a:pt x="436" y="7"/>
                  </a:lnTo>
                  <a:lnTo>
                    <a:pt x="415" y="7"/>
                  </a:lnTo>
                  <a:lnTo>
                    <a:pt x="415" y="0"/>
                  </a:lnTo>
                  <a:close/>
                  <a:moveTo>
                    <a:pt x="443" y="0"/>
                  </a:moveTo>
                  <a:lnTo>
                    <a:pt x="464" y="0"/>
                  </a:lnTo>
                  <a:lnTo>
                    <a:pt x="464" y="7"/>
                  </a:lnTo>
                  <a:lnTo>
                    <a:pt x="443" y="7"/>
                  </a:lnTo>
                  <a:lnTo>
                    <a:pt x="443" y="0"/>
                  </a:lnTo>
                  <a:close/>
                  <a:moveTo>
                    <a:pt x="471" y="0"/>
                  </a:moveTo>
                  <a:lnTo>
                    <a:pt x="492" y="0"/>
                  </a:lnTo>
                  <a:lnTo>
                    <a:pt x="492" y="7"/>
                  </a:lnTo>
                  <a:lnTo>
                    <a:pt x="471" y="7"/>
                  </a:lnTo>
                  <a:lnTo>
                    <a:pt x="471" y="0"/>
                  </a:lnTo>
                  <a:close/>
                  <a:moveTo>
                    <a:pt x="499" y="0"/>
                  </a:moveTo>
                  <a:lnTo>
                    <a:pt x="519" y="0"/>
                  </a:lnTo>
                  <a:lnTo>
                    <a:pt x="519" y="7"/>
                  </a:lnTo>
                  <a:lnTo>
                    <a:pt x="499" y="7"/>
                  </a:lnTo>
                  <a:lnTo>
                    <a:pt x="499" y="0"/>
                  </a:lnTo>
                  <a:close/>
                  <a:moveTo>
                    <a:pt x="526" y="0"/>
                  </a:moveTo>
                  <a:lnTo>
                    <a:pt x="547" y="0"/>
                  </a:lnTo>
                  <a:lnTo>
                    <a:pt x="547" y="7"/>
                  </a:lnTo>
                  <a:lnTo>
                    <a:pt x="526" y="7"/>
                  </a:lnTo>
                  <a:lnTo>
                    <a:pt x="526" y="0"/>
                  </a:lnTo>
                  <a:close/>
                  <a:moveTo>
                    <a:pt x="554" y="0"/>
                  </a:moveTo>
                  <a:lnTo>
                    <a:pt x="575" y="0"/>
                  </a:lnTo>
                  <a:lnTo>
                    <a:pt x="575" y="7"/>
                  </a:lnTo>
                  <a:lnTo>
                    <a:pt x="554" y="7"/>
                  </a:lnTo>
                  <a:lnTo>
                    <a:pt x="554" y="0"/>
                  </a:lnTo>
                  <a:close/>
                  <a:moveTo>
                    <a:pt x="582" y="0"/>
                  </a:moveTo>
                  <a:lnTo>
                    <a:pt x="603" y="0"/>
                  </a:lnTo>
                  <a:lnTo>
                    <a:pt x="603" y="7"/>
                  </a:lnTo>
                  <a:lnTo>
                    <a:pt x="582" y="7"/>
                  </a:lnTo>
                  <a:lnTo>
                    <a:pt x="582" y="0"/>
                  </a:lnTo>
                  <a:close/>
                  <a:moveTo>
                    <a:pt x="610" y="0"/>
                  </a:moveTo>
                  <a:lnTo>
                    <a:pt x="630" y="0"/>
                  </a:lnTo>
                  <a:lnTo>
                    <a:pt x="630" y="7"/>
                  </a:lnTo>
                  <a:lnTo>
                    <a:pt x="610" y="7"/>
                  </a:lnTo>
                  <a:lnTo>
                    <a:pt x="610" y="0"/>
                  </a:lnTo>
                  <a:close/>
                  <a:moveTo>
                    <a:pt x="637" y="0"/>
                  </a:moveTo>
                  <a:lnTo>
                    <a:pt x="658" y="0"/>
                  </a:lnTo>
                  <a:lnTo>
                    <a:pt x="658" y="7"/>
                  </a:lnTo>
                  <a:lnTo>
                    <a:pt x="637" y="7"/>
                  </a:lnTo>
                  <a:lnTo>
                    <a:pt x="637" y="0"/>
                  </a:lnTo>
                  <a:close/>
                  <a:moveTo>
                    <a:pt x="665" y="0"/>
                  </a:moveTo>
                  <a:lnTo>
                    <a:pt x="686" y="0"/>
                  </a:lnTo>
                  <a:lnTo>
                    <a:pt x="686" y="7"/>
                  </a:lnTo>
                  <a:lnTo>
                    <a:pt x="665" y="7"/>
                  </a:lnTo>
                  <a:lnTo>
                    <a:pt x="665" y="0"/>
                  </a:lnTo>
                  <a:close/>
                  <a:moveTo>
                    <a:pt x="693" y="0"/>
                  </a:moveTo>
                  <a:lnTo>
                    <a:pt x="714" y="0"/>
                  </a:lnTo>
                  <a:lnTo>
                    <a:pt x="714" y="7"/>
                  </a:lnTo>
                  <a:lnTo>
                    <a:pt x="693" y="7"/>
                  </a:lnTo>
                  <a:lnTo>
                    <a:pt x="693" y="0"/>
                  </a:lnTo>
                  <a:close/>
                  <a:moveTo>
                    <a:pt x="720" y="0"/>
                  </a:moveTo>
                  <a:lnTo>
                    <a:pt x="741" y="0"/>
                  </a:lnTo>
                  <a:lnTo>
                    <a:pt x="741" y="7"/>
                  </a:lnTo>
                  <a:lnTo>
                    <a:pt x="720" y="7"/>
                  </a:lnTo>
                  <a:lnTo>
                    <a:pt x="720" y="0"/>
                  </a:lnTo>
                  <a:close/>
                  <a:moveTo>
                    <a:pt x="748" y="0"/>
                  </a:moveTo>
                  <a:lnTo>
                    <a:pt x="769" y="0"/>
                  </a:lnTo>
                  <a:lnTo>
                    <a:pt x="769" y="7"/>
                  </a:lnTo>
                  <a:lnTo>
                    <a:pt x="748" y="7"/>
                  </a:lnTo>
                  <a:lnTo>
                    <a:pt x="748" y="0"/>
                  </a:lnTo>
                  <a:close/>
                  <a:moveTo>
                    <a:pt x="776" y="0"/>
                  </a:moveTo>
                  <a:lnTo>
                    <a:pt x="797" y="0"/>
                  </a:lnTo>
                  <a:lnTo>
                    <a:pt x="797" y="7"/>
                  </a:lnTo>
                  <a:lnTo>
                    <a:pt x="776" y="7"/>
                  </a:lnTo>
                  <a:lnTo>
                    <a:pt x="776" y="0"/>
                  </a:lnTo>
                  <a:close/>
                  <a:moveTo>
                    <a:pt x="804" y="0"/>
                  </a:moveTo>
                  <a:lnTo>
                    <a:pt x="824" y="0"/>
                  </a:lnTo>
                  <a:lnTo>
                    <a:pt x="824" y="7"/>
                  </a:lnTo>
                  <a:lnTo>
                    <a:pt x="804" y="7"/>
                  </a:lnTo>
                  <a:lnTo>
                    <a:pt x="804" y="0"/>
                  </a:lnTo>
                  <a:close/>
                  <a:moveTo>
                    <a:pt x="831" y="0"/>
                  </a:moveTo>
                  <a:lnTo>
                    <a:pt x="852" y="0"/>
                  </a:lnTo>
                  <a:lnTo>
                    <a:pt x="852" y="7"/>
                  </a:lnTo>
                  <a:lnTo>
                    <a:pt x="831" y="7"/>
                  </a:lnTo>
                  <a:lnTo>
                    <a:pt x="831" y="0"/>
                  </a:lnTo>
                  <a:close/>
                  <a:moveTo>
                    <a:pt x="859" y="0"/>
                  </a:moveTo>
                  <a:lnTo>
                    <a:pt x="880" y="0"/>
                  </a:lnTo>
                  <a:lnTo>
                    <a:pt x="880" y="7"/>
                  </a:lnTo>
                  <a:lnTo>
                    <a:pt x="859" y="7"/>
                  </a:lnTo>
                  <a:lnTo>
                    <a:pt x="859" y="0"/>
                  </a:lnTo>
                  <a:close/>
                  <a:moveTo>
                    <a:pt x="887" y="0"/>
                  </a:moveTo>
                  <a:lnTo>
                    <a:pt x="907" y="0"/>
                  </a:lnTo>
                  <a:lnTo>
                    <a:pt x="907" y="7"/>
                  </a:lnTo>
                  <a:lnTo>
                    <a:pt x="887" y="7"/>
                  </a:lnTo>
                  <a:lnTo>
                    <a:pt x="887" y="0"/>
                  </a:lnTo>
                  <a:close/>
                  <a:moveTo>
                    <a:pt x="914" y="0"/>
                  </a:moveTo>
                  <a:lnTo>
                    <a:pt x="935" y="0"/>
                  </a:lnTo>
                  <a:lnTo>
                    <a:pt x="935" y="7"/>
                  </a:lnTo>
                  <a:lnTo>
                    <a:pt x="914" y="7"/>
                  </a:lnTo>
                  <a:lnTo>
                    <a:pt x="914" y="0"/>
                  </a:lnTo>
                  <a:close/>
                  <a:moveTo>
                    <a:pt x="942" y="0"/>
                  </a:moveTo>
                  <a:lnTo>
                    <a:pt x="963" y="0"/>
                  </a:lnTo>
                  <a:lnTo>
                    <a:pt x="963" y="7"/>
                  </a:lnTo>
                  <a:lnTo>
                    <a:pt x="942" y="7"/>
                  </a:lnTo>
                  <a:lnTo>
                    <a:pt x="942" y="0"/>
                  </a:lnTo>
                  <a:close/>
                  <a:moveTo>
                    <a:pt x="970" y="0"/>
                  </a:moveTo>
                  <a:lnTo>
                    <a:pt x="991" y="0"/>
                  </a:lnTo>
                  <a:lnTo>
                    <a:pt x="991" y="7"/>
                  </a:lnTo>
                  <a:lnTo>
                    <a:pt x="970" y="7"/>
                  </a:lnTo>
                  <a:lnTo>
                    <a:pt x="970" y="0"/>
                  </a:lnTo>
                  <a:close/>
                  <a:moveTo>
                    <a:pt x="998" y="0"/>
                  </a:moveTo>
                  <a:lnTo>
                    <a:pt x="1018" y="0"/>
                  </a:lnTo>
                  <a:lnTo>
                    <a:pt x="1018" y="7"/>
                  </a:lnTo>
                  <a:lnTo>
                    <a:pt x="998" y="7"/>
                  </a:lnTo>
                  <a:lnTo>
                    <a:pt x="998" y="0"/>
                  </a:lnTo>
                  <a:close/>
                  <a:moveTo>
                    <a:pt x="1025" y="0"/>
                  </a:moveTo>
                  <a:lnTo>
                    <a:pt x="1046" y="0"/>
                  </a:lnTo>
                  <a:lnTo>
                    <a:pt x="1046" y="7"/>
                  </a:lnTo>
                  <a:lnTo>
                    <a:pt x="1025" y="7"/>
                  </a:lnTo>
                  <a:lnTo>
                    <a:pt x="1025" y="0"/>
                  </a:lnTo>
                  <a:close/>
                  <a:moveTo>
                    <a:pt x="1053" y="0"/>
                  </a:moveTo>
                  <a:lnTo>
                    <a:pt x="1074" y="0"/>
                  </a:lnTo>
                  <a:lnTo>
                    <a:pt x="1074" y="7"/>
                  </a:lnTo>
                  <a:lnTo>
                    <a:pt x="1053" y="7"/>
                  </a:lnTo>
                  <a:lnTo>
                    <a:pt x="1053" y="0"/>
                  </a:lnTo>
                  <a:close/>
                  <a:moveTo>
                    <a:pt x="1081" y="0"/>
                  </a:moveTo>
                  <a:lnTo>
                    <a:pt x="1101" y="0"/>
                  </a:lnTo>
                  <a:lnTo>
                    <a:pt x="1101" y="7"/>
                  </a:lnTo>
                  <a:lnTo>
                    <a:pt x="1081" y="7"/>
                  </a:lnTo>
                  <a:lnTo>
                    <a:pt x="1081" y="0"/>
                  </a:lnTo>
                  <a:close/>
                  <a:moveTo>
                    <a:pt x="1109" y="0"/>
                  </a:moveTo>
                  <a:lnTo>
                    <a:pt x="1129" y="0"/>
                  </a:lnTo>
                  <a:lnTo>
                    <a:pt x="1129" y="7"/>
                  </a:lnTo>
                  <a:lnTo>
                    <a:pt x="1109" y="7"/>
                  </a:lnTo>
                  <a:lnTo>
                    <a:pt x="1109" y="0"/>
                  </a:lnTo>
                  <a:close/>
                  <a:moveTo>
                    <a:pt x="1136" y="0"/>
                  </a:moveTo>
                  <a:lnTo>
                    <a:pt x="1157" y="0"/>
                  </a:lnTo>
                  <a:lnTo>
                    <a:pt x="1157" y="7"/>
                  </a:lnTo>
                  <a:lnTo>
                    <a:pt x="1136" y="7"/>
                  </a:lnTo>
                  <a:lnTo>
                    <a:pt x="1136" y="0"/>
                  </a:lnTo>
                  <a:close/>
                  <a:moveTo>
                    <a:pt x="1164" y="0"/>
                  </a:moveTo>
                  <a:lnTo>
                    <a:pt x="1185" y="0"/>
                  </a:lnTo>
                  <a:lnTo>
                    <a:pt x="1185" y="7"/>
                  </a:lnTo>
                  <a:lnTo>
                    <a:pt x="1164" y="7"/>
                  </a:lnTo>
                  <a:lnTo>
                    <a:pt x="1164" y="0"/>
                  </a:lnTo>
                  <a:close/>
                  <a:moveTo>
                    <a:pt x="1192" y="0"/>
                  </a:moveTo>
                  <a:lnTo>
                    <a:pt x="1212" y="0"/>
                  </a:lnTo>
                  <a:lnTo>
                    <a:pt x="1212" y="7"/>
                  </a:lnTo>
                  <a:lnTo>
                    <a:pt x="1192" y="7"/>
                  </a:lnTo>
                  <a:lnTo>
                    <a:pt x="1192" y="0"/>
                  </a:lnTo>
                  <a:close/>
                  <a:moveTo>
                    <a:pt x="1219" y="0"/>
                  </a:moveTo>
                  <a:lnTo>
                    <a:pt x="1240" y="0"/>
                  </a:lnTo>
                  <a:lnTo>
                    <a:pt x="1240" y="7"/>
                  </a:lnTo>
                  <a:lnTo>
                    <a:pt x="1219" y="7"/>
                  </a:lnTo>
                  <a:lnTo>
                    <a:pt x="1219" y="0"/>
                  </a:lnTo>
                  <a:close/>
                  <a:moveTo>
                    <a:pt x="1247" y="0"/>
                  </a:moveTo>
                  <a:lnTo>
                    <a:pt x="1268" y="0"/>
                  </a:lnTo>
                  <a:lnTo>
                    <a:pt x="1268" y="7"/>
                  </a:lnTo>
                  <a:lnTo>
                    <a:pt x="1247" y="7"/>
                  </a:lnTo>
                  <a:lnTo>
                    <a:pt x="1247" y="0"/>
                  </a:lnTo>
                  <a:close/>
                  <a:moveTo>
                    <a:pt x="1275" y="0"/>
                  </a:moveTo>
                  <a:lnTo>
                    <a:pt x="1296" y="0"/>
                  </a:lnTo>
                  <a:lnTo>
                    <a:pt x="1296" y="7"/>
                  </a:lnTo>
                  <a:lnTo>
                    <a:pt x="1275" y="7"/>
                  </a:lnTo>
                  <a:lnTo>
                    <a:pt x="1275" y="0"/>
                  </a:lnTo>
                  <a:close/>
                  <a:moveTo>
                    <a:pt x="1302" y="0"/>
                  </a:moveTo>
                  <a:lnTo>
                    <a:pt x="1323" y="0"/>
                  </a:lnTo>
                  <a:lnTo>
                    <a:pt x="1323" y="7"/>
                  </a:lnTo>
                  <a:lnTo>
                    <a:pt x="1302" y="7"/>
                  </a:lnTo>
                  <a:lnTo>
                    <a:pt x="1302" y="0"/>
                  </a:lnTo>
                  <a:close/>
                  <a:moveTo>
                    <a:pt x="1330" y="0"/>
                  </a:moveTo>
                  <a:lnTo>
                    <a:pt x="1351" y="0"/>
                  </a:lnTo>
                  <a:lnTo>
                    <a:pt x="1351" y="7"/>
                  </a:lnTo>
                  <a:lnTo>
                    <a:pt x="1330" y="7"/>
                  </a:lnTo>
                  <a:lnTo>
                    <a:pt x="1330" y="0"/>
                  </a:lnTo>
                  <a:close/>
                  <a:moveTo>
                    <a:pt x="1358" y="0"/>
                  </a:moveTo>
                  <a:lnTo>
                    <a:pt x="1379" y="0"/>
                  </a:lnTo>
                  <a:lnTo>
                    <a:pt x="1379" y="7"/>
                  </a:lnTo>
                  <a:lnTo>
                    <a:pt x="1358" y="7"/>
                  </a:lnTo>
                  <a:lnTo>
                    <a:pt x="1358" y="0"/>
                  </a:lnTo>
                  <a:close/>
                  <a:moveTo>
                    <a:pt x="1386" y="0"/>
                  </a:moveTo>
                  <a:lnTo>
                    <a:pt x="1406" y="0"/>
                  </a:lnTo>
                  <a:lnTo>
                    <a:pt x="1406" y="7"/>
                  </a:lnTo>
                  <a:lnTo>
                    <a:pt x="1386" y="7"/>
                  </a:lnTo>
                  <a:lnTo>
                    <a:pt x="1386" y="0"/>
                  </a:lnTo>
                  <a:close/>
                  <a:moveTo>
                    <a:pt x="1413" y="0"/>
                  </a:moveTo>
                  <a:lnTo>
                    <a:pt x="1434" y="0"/>
                  </a:lnTo>
                  <a:lnTo>
                    <a:pt x="1434" y="7"/>
                  </a:lnTo>
                  <a:lnTo>
                    <a:pt x="1413" y="7"/>
                  </a:lnTo>
                  <a:lnTo>
                    <a:pt x="1413" y="0"/>
                  </a:lnTo>
                  <a:close/>
                  <a:moveTo>
                    <a:pt x="1441" y="0"/>
                  </a:moveTo>
                  <a:lnTo>
                    <a:pt x="1462" y="0"/>
                  </a:lnTo>
                  <a:lnTo>
                    <a:pt x="1462" y="7"/>
                  </a:lnTo>
                  <a:lnTo>
                    <a:pt x="1441" y="7"/>
                  </a:lnTo>
                  <a:lnTo>
                    <a:pt x="1441" y="0"/>
                  </a:lnTo>
                  <a:close/>
                  <a:moveTo>
                    <a:pt x="1469" y="0"/>
                  </a:moveTo>
                  <a:lnTo>
                    <a:pt x="1490" y="0"/>
                  </a:lnTo>
                  <a:lnTo>
                    <a:pt x="1490" y="7"/>
                  </a:lnTo>
                  <a:lnTo>
                    <a:pt x="1469" y="7"/>
                  </a:lnTo>
                  <a:lnTo>
                    <a:pt x="1469" y="0"/>
                  </a:lnTo>
                  <a:close/>
                  <a:moveTo>
                    <a:pt x="1496" y="0"/>
                  </a:moveTo>
                  <a:lnTo>
                    <a:pt x="1517" y="0"/>
                  </a:lnTo>
                  <a:lnTo>
                    <a:pt x="1517" y="7"/>
                  </a:lnTo>
                  <a:lnTo>
                    <a:pt x="1496" y="7"/>
                  </a:lnTo>
                  <a:lnTo>
                    <a:pt x="1496" y="0"/>
                  </a:lnTo>
                  <a:close/>
                  <a:moveTo>
                    <a:pt x="1524" y="0"/>
                  </a:moveTo>
                  <a:lnTo>
                    <a:pt x="1545" y="0"/>
                  </a:lnTo>
                  <a:lnTo>
                    <a:pt x="1545" y="7"/>
                  </a:lnTo>
                  <a:lnTo>
                    <a:pt x="1524" y="7"/>
                  </a:lnTo>
                  <a:lnTo>
                    <a:pt x="1524" y="0"/>
                  </a:lnTo>
                  <a:close/>
                  <a:moveTo>
                    <a:pt x="1552" y="0"/>
                  </a:moveTo>
                  <a:lnTo>
                    <a:pt x="1573" y="0"/>
                  </a:lnTo>
                  <a:lnTo>
                    <a:pt x="1573" y="7"/>
                  </a:lnTo>
                  <a:lnTo>
                    <a:pt x="1552" y="7"/>
                  </a:lnTo>
                  <a:lnTo>
                    <a:pt x="1552" y="0"/>
                  </a:lnTo>
                  <a:close/>
                  <a:moveTo>
                    <a:pt x="1580" y="0"/>
                  </a:moveTo>
                  <a:lnTo>
                    <a:pt x="1600" y="0"/>
                  </a:lnTo>
                  <a:lnTo>
                    <a:pt x="1600" y="7"/>
                  </a:lnTo>
                  <a:lnTo>
                    <a:pt x="1580" y="7"/>
                  </a:lnTo>
                  <a:lnTo>
                    <a:pt x="1580" y="0"/>
                  </a:lnTo>
                  <a:close/>
                  <a:moveTo>
                    <a:pt x="1607" y="0"/>
                  </a:moveTo>
                  <a:lnTo>
                    <a:pt x="1628" y="0"/>
                  </a:lnTo>
                  <a:lnTo>
                    <a:pt x="1628" y="7"/>
                  </a:lnTo>
                  <a:lnTo>
                    <a:pt x="1607" y="7"/>
                  </a:lnTo>
                  <a:lnTo>
                    <a:pt x="1607" y="0"/>
                  </a:lnTo>
                  <a:close/>
                  <a:moveTo>
                    <a:pt x="1635" y="0"/>
                  </a:moveTo>
                  <a:lnTo>
                    <a:pt x="1656" y="0"/>
                  </a:lnTo>
                  <a:lnTo>
                    <a:pt x="1656" y="7"/>
                  </a:lnTo>
                  <a:lnTo>
                    <a:pt x="1635" y="7"/>
                  </a:lnTo>
                  <a:lnTo>
                    <a:pt x="1635" y="0"/>
                  </a:lnTo>
                  <a:close/>
                  <a:moveTo>
                    <a:pt x="1663" y="0"/>
                  </a:moveTo>
                  <a:lnTo>
                    <a:pt x="1684" y="0"/>
                  </a:lnTo>
                  <a:lnTo>
                    <a:pt x="1684" y="7"/>
                  </a:lnTo>
                  <a:lnTo>
                    <a:pt x="1663" y="7"/>
                  </a:lnTo>
                  <a:lnTo>
                    <a:pt x="1663" y="0"/>
                  </a:lnTo>
                  <a:close/>
                  <a:moveTo>
                    <a:pt x="1691" y="0"/>
                  </a:moveTo>
                  <a:lnTo>
                    <a:pt x="1711" y="0"/>
                  </a:lnTo>
                  <a:lnTo>
                    <a:pt x="1711" y="7"/>
                  </a:lnTo>
                  <a:lnTo>
                    <a:pt x="1691" y="7"/>
                  </a:lnTo>
                  <a:lnTo>
                    <a:pt x="1691" y="0"/>
                  </a:lnTo>
                  <a:close/>
                  <a:moveTo>
                    <a:pt x="1718" y="0"/>
                  </a:moveTo>
                  <a:lnTo>
                    <a:pt x="1739" y="0"/>
                  </a:lnTo>
                  <a:lnTo>
                    <a:pt x="1739" y="7"/>
                  </a:lnTo>
                  <a:lnTo>
                    <a:pt x="1718" y="7"/>
                  </a:lnTo>
                  <a:lnTo>
                    <a:pt x="1718" y="0"/>
                  </a:lnTo>
                  <a:close/>
                  <a:moveTo>
                    <a:pt x="1746" y="0"/>
                  </a:moveTo>
                  <a:lnTo>
                    <a:pt x="1767" y="0"/>
                  </a:lnTo>
                  <a:lnTo>
                    <a:pt x="1767" y="7"/>
                  </a:lnTo>
                  <a:lnTo>
                    <a:pt x="1746" y="7"/>
                  </a:lnTo>
                  <a:lnTo>
                    <a:pt x="1746" y="0"/>
                  </a:lnTo>
                  <a:close/>
                  <a:moveTo>
                    <a:pt x="1774" y="0"/>
                  </a:moveTo>
                  <a:lnTo>
                    <a:pt x="1795" y="0"/>
                  </a:lnTo>
                  <a:lnTo>
                    <a:pt x="1795" y="7"/>
                  </a:lnTo>
                  <a:lnTo>
                    <a:pt x="1774" y="7"/>
                  </a:lnTo>
                  <a:lnTo>
                    <a:pt x="1774" y="0"/>
                  </a:lnTo>
                  <a:close/>
                  <a:moveTo>
                    <a:pt x="1801" y="0"/>
                  </a:moveTo>
                  <a:lnTo>
                    <a:pt x="1822" y="0"/>
                  </a:lnTo>
                  <a:lnTo>
                    <a:pt x="1822" y="7"/>
                  </a:lnTo>
                  <a:lnTo>
                    <a:pt x="1801" y="7"/>
                  </a:lnTo>
                  <a:lnTo>
                    <a:pt x="1801" y="0"/>
                  </a:lnTo>
                  <a:close/>
                  <a:moveTo>
                    <a:pt x="1829" y="0"/>
                  </a:moveTo>
                  <a:lnTo>
                    <a:pt x="1850" y="0"/>
                  </a:lnTo>
                  <a:lnTo>
                    <a:pt x="1850" y="7"/>
                  </a:lnTo>
                  <a:lnTo>
                    <a:pt x="1829" y="7"/>
                  </a:lnTo>
                  <a:lnTo>
                    <a:pt x="1829" y="0"/>
                  </a:lnTo>
                  <a:close/>
                  <a:moveTo>
                    <a:pt x="1857" y="0"/>
                  </a:moveTo>
                  <a:lnTo>
                    <a:pt x="1878" y="0"/>
                  </a:lnTo>
                  <a:lnTo>
                    <a:pt x="1878" y="7"/>
                  </a:lnTo>
                  <a:lnTo>
                    <a:pt x="1857" y="7"/>
                  </a:lnTo>
                  <a:lnTo>
                    <a:pt x="1857" y="0"/>
                  </a:lnTo>
                  <a:close/>
                  <a:moveTo>
                    <a:pt x="1885" y="0"/>
                  </a:moveTo>
                  <a:lnTo>
                    <a:pt x="1905" y="0"/>
                  </a:lnTo>
                  <a:lnTo>
                    <a:pt x="1905" y="7"/>
                  </a:lnTo>
                  <a:lnTo>
                    <a:pt x="1885" y="7"/>
                  </a:lnTo>
                  <a:lnTo>
                    <a:pt x="1885" y="0"/>
                  </a:lnTo>
                  <a:close/>
                  <a:moveTo>
                    <a:pt x="1912" y="0"/>
                  </a:moveTo>
                  <a:lnTo>
                    <a:pt x="1933" y="0"/>
                  </a:lnTo>
                  <a:lnTo>
                    <a:pt x="1933" y="7"/>
                  </a:lnTo>
                  <a:lnTo>
                    <a:pt x="1912" y="7"/>
                  </a:lnTo>
                  <a:lnTo>
                    <a:pt x="1912" y="0"/>
                  </a:lnTo>
                  <a:close/>
                  <a:moveTo>
                    <a:pt x="1940" y="0"/>
                  </a:moveTo>
                  <a:lnTo>
                    <a:pt x="1961" y="0"/>
                  </a:lnTo>
                  <a:lnTo>
                    <a:pt x="1961" y="7"/>
                  </a:lnTo>
                  <a:lnTo>
                    <a:pt x="1940" y="7"/>
                  </a:lnTo>
                  <a:lnTo>
                    <a:pt x="1940" y="0"/>
                  </a:lnTo>
                  <a:close/>
                  <a:moveTo>
                    <a:pt x="1968" y="0"/>
                  </a:moveTo>
                  <a:lnTo>
                    <a:pt x="1989" y="0"/>
                  </a:lnTo>
                  <a:lnTo>
                    <a:pt x="1989" y="7"/>
                  </a:lnTo>
                  <a:lnTo>
                    <a:pt x="1968" y="7"/>
                  </a:lnTo>
                  <a:lnTo>
                    <a:pt x="1968" y="0"/>
                  </a:lnTo>
                  <a:close/>
                  <a:moveTo>
                    <a:pt x="1995" y="0"/>
                  </a:moveTo>
                  <a:lnTo>
                    <a:pt x="2016" y="0"/>
                  </a:lnTo>
                  <a:lnTo>
                    <a:pt x="2016" y="7"/>
                  </a:lnTo>
                  <a:lnTo>
                    <a:pt x="1995" y="7"/>
                  </a:lnTo>
                  <a:lnTo>
                    <a:pt x="1995" y="0"/>
                  </a:lnTo>
                  <a:close/>
                  <a:moveTo>
                    <a:pt x="2023" y="0"/>
                  </a:moveTo>
                  <a:lnTo>
                    <a:pt x="2044" y="0"/>
                  </a:lnTo>
                  <a:lnTo>
                    <a:pt x="2044" y="7"/>
                  </a:lnTo>
                  <a:lnTo>
                    <a:pt x="2023" y="7"/>
                  </a:lnTo>
                  <a:lnTo>
                    <a:pt x="2023" y="0"/>
                  </a:lnTo>
                  <a:close/>
                  <a:moveTo>
                    <a:pt x="2051" y="0"/>
                  </a:moveTo>
                  <a:lnTo>
                    <a:pt x="2072" y="0"/>
                  </a:lnTo>
                  <a:lnTo>
                    <a:pt x="2072" y="7"/>
                  </a:lnTo>
                  <a:lnTo>
                    <a:pt x="2051" y="7"/>
                  </a:lnTo>
                  <a:lnTo>
                    <a:pt x="2051" y="0"/>
                  </a:lnTo>
                  <a:close/>
                  <a:moveTo>
                    <a:pt x="2079" y="0"/>
                  </a:moveTo>
                  <a:lnTo>
                    <a:pt x="2099" y="0"/>
                  </a:lnTo>
                  <a:lnTo>
                    <a:pt x="2099" y="7"/>
                  </a:lnTo>
                  <a:lnTo>
                    <a:pt x="2079" y="7"/>
                  </a:lnTo>
                  <a:lnTo>
                    <a:pt x="2079" y="0"/>
                  </a:lnTo>
                  <a:close/>
                  <a:moveTo>
                    <a:pt x="2106" y="0"/>
                  </a:moveTo>
                  <a:lnTo>
                    <a:pt x="2127" y="0"/>
                  </a:lnTo>
                  <a:lnTo>
                    <a:pt x="2127" y="7"/>
                  </a:lnTo>
                  <a:lnTo>
                    <a:pt x="2106" y="7"/>
                  </a:lnTo>
                  <a:lnTo>
                    <a:pt x="2106" y="0"/>
                  </a:lnTo>
                  <a:close/>
                  <a:moveTo>
                    <a:pt x="2134" y="0"/>
                  </a:moveTo>
                  <a:lnTo>
                    <a:pt x="2155" y="0"/>
                  </a:lnTo>
                  <a:lnTo>
                    <a:pt x="2155" y="7"/>
                  </a:lnTo>
                  <a:lnTo>
                    <a:pt x="2134" y="7"/>
                  </a:lnTo>
                  <a:lnTo>
                    <a:pt x="2134" y="0"/>
                  </a:lnTo>
                  <a:close/>
                  <a:moveTo>
                    <a:pt x="2162" y="0"/>
                  </a:moveTo>
                  <a:lnTo>
                    <a:pt x="2183" y="0"/>
                  </a:lnTo>
                  <a:lnTo>
                    <a:pt x="2183" y="7"/>
                  </a:lnTo>
                  <a:lnTo>
                    <a:pt x="2162" y="7"/>
                  </a:lnTo>
                  <a:lnTo>
                    <a:pt x="2162" y="0"/>
                  </a:lnTo>
                  <a:close/>
                  <a:moveTo>
                    <a:pt x="2190" y="0"/>
                  </a:moveTo>
                  <a:lnTo>
                    <a:pt x="2210" y="0"/>
                  </a:lnTo>
                  <a:lnTo>
                    <a:pt x="2210" y="7"/>
                  </a:lnTo>
                  <a:lnTo>
                    <a:pt x="2190" y="7"/>
                  </a:lnTo>
                  <a:lnTo>
                    <a:pt x="2190" y="0"/>
                  </a:lnTo>
                  <a:close/>
                  <a:moveTo>
                    <a:pt x="2217" y="0"/>
                  </a:moveTo>
                  <a:lnTo>
                    <a:pt x="2238" y="0"/>
                  </a:lnTo>
                  <a:lnTo>
                    <a:pt x="2238" y="7"/>
                  </a:lnTo>
                  <a:lnTo>
                    <a:pt x="2217" y="7"/>
                  </a:lnTo>
                  <a:lnTo>
                    <a:pt x="2217" y="0"/>
                  </a:lnTo>
                  <a:close/>
                  <a:moveTo>
                    <a:pt x="2245" y="0"/>
                  </a:moveTo>
                  <a:lnTo>
                    <a:pt x="2266" y="0"/>
                  </a:lnTo>
                  <a:lnTo>
                    <a:pt x="2266" y="7"/>
                  </a:lnTo>
                  <a:lnTo>
                    <a:pt x="2245" y="7"/>
                  </a:lnTo>
                  <a:lnTo>
                    <a:pt x="2245" y="0"/>
                  </a:lnTo>
                  <a:close/>
                  <a:moveTo>
                    <a:pt x="2273" y="0"/>
                  </a:moveTo>
                  <a:lnTo>
                    <a:pt x="2294" y="0"/>
                  </a:lnTo>
                  <a:lnTo>
                    <a:pt x="2294" y="7"/>
                  </a:lnTo>
                  <a:lnTo>
                    <a:pt x="2273" y="7"/>
                  </a:lnTo>
                  <a:lnTo>
                    <a:pt x="2273" y="0"/>
                  </a:lnTo>
                  <a:close/>
                  <a:moveTo>
                    <a:pt x="2300" y="0"/>
                  </a:moveTo>
                  <a:lnTo>
                    <a:pt x="2321" y="0"/>
                  </a:lnTo>
                  <a:lnTo>
                    <a:pt x="2321" y="7"/>
                  </a:lnTo>
                  <a:lnTo>
                    <a:pt x="2300" y="7"/>
                  </a:lnTo>
                  <a:lnTo>
                    <a:pt x="2300" y="0"/>
                  </a:lnTo>
                  <a:close/>
                  <a:moveTo>
                    <a:pt x="2328" y="0"/>
                  </a:moveTo>
                  <a:lnTo>
                    <a:pt x="2349" y="0"/>
                  </a:lnTo>
                  <a:lnTo>
                    <a:pt x="2349" y="7"/>
                  </a:lnTo>
                  <a:lnTo>
                    <a:pt x="2328" y="7"/>
                  </a:lnTo>
                  <a:lnTo>
                    <a:pt x="2328" y="0"/>
                  </a:lnTo>
                  <a:close/>
                  <a:moveTo>
                    <a:pt x="2356" y="0"/>
                  </a:moveTo>
                  <a:lnTo>
                    <a:pt x="2377" y="0"/>
                  </a:lnTo>
                  <a:lnTo>
                    <a:pt x="2377" y="7"/>
                  </a:lnTo>
                  <a:lnTo>
                    <a:pt x="2356" y="7"/>
                  </a:lnTo>
                  <a:lnTo>
                    <a:pt x="2356" y="0"/>
                  </a:lnTo>
                  <a:close/>
                  <a:moveTo>
                    <a:pt x="2384" y="0"/>
                  </a:moveTo>
                  <a:lnTo>
                    <a:pt x="2404" y="0"/>
                  </a:lnTo>
                  <a:lnTo>
                    <a:pt x="2404" y="7"/>
                  </a:lnTo>
                  <a:lnTo>
                    <a:pt x="2384" y="7"/>
                  </a:lnTo>
                  <a:lnTo>
                    <a:pt x="2384" y="0"/>
                  </a:lnTo>
                  <a:close/>
                  <a:moveTo>
                    <a:pt x="2411" y="0"/>
                  </a:moveTo>
                  <a:lnTo>
                    <a:pt x="2432" y="0"/>
                  </a:lnTo>
                  <a:lnTo>
                    <a:pt x="2432" y="7"/>
                  </a:lnTo>
                  <a:lnTo>
                    <a:pt x="2411" y="7"/>
                  </a:lnTo>
                  <a:lnTo>
                    <a:pt x="2411" y="0"/>
                  </a:lnTo>
                  <a:close/>
                  <a:moveTo>
                    <a:pt x="2439" y="0"/>
                  </a:moveTo>
                  <a:lnTo>
                    <a:pt x="2460" y="0"/>
                  </a:lnTo>
                  <a:lnTo>
                    <a:pt x="2460" y="7"/>
                  </a:lnTo>
                  <a:lnTo>
                    <a:pt x="2439" y="7"/>
                  </a:lnTo>
                  <a:lnTo>
                    <a:pt x="2439" y="0"/>
                  </a:lnTo>
                  <a:close/>
                  <a:moveTo>
                    <a:pt x="2467" y="0"/>
                  </a:moveTo>
                  <a:lnTo>
                    <a:pt x="2487" y="0"/>
                  </a:lnTo>
                  <a:lnTo>
                    <a:pt x="2487" y="7"/>
                  </a:lnTo>
                  <a:lnTo>
                    <a:pt x="2467" y="7"/>
                  </a:lnTo>
                  <a:lnTo>
                    <a:pt x="2467" y="0"/>
                  </a:lnTo>
                  <a:close/>
                  <a:moveTo>
                    <a:pt x="2494" y="0"/>
                  </a:moveTo>
                  <a:lnTo>
                    <a:pt x="2515" y="0"/>
                  </a:lnTo>
                  <a:lnTo>
                    <a:pt x="2515" y="7"/>
                  </a:lnTo>
                  <a:lnTo>
                    <a:pt x="2494" y="7"/>
                  </a:lnTo>
                  <a:lnTo>
                    <a:pt x="2494" y="0"/>
                  </a:lnTo>
                  <a:close/>
                  <a:moveTo>
                    <a:pt x="2522" y="0"/>
                  </a:moveTo>
                  <a:lnTo>
                    <a:pt x="2543" y="0"/>
                  </a:lnTo>
                  <a:lnTo>
                    <a:pt x="2543" y="7"/>
                  </a:lnTo>
                  <a:lnTo>
                    <a:pt x="2522" y="7"/>
                  </a:lnTo>
                  <a:lnTo>
                    <a:pt x="2522" y="0"/>
                  </a:lnTo>
                  <a:close/>
                  <a:moveTo>
                    <a:pt x="2550" y="0"/>
                  </a:moveTo>
                  <a:lnTo>
                    <a:pt x="2571" y="0"/>
                  </a:lnTo>
                  <a:lnTo>
                    <a:pt x="2571" y="7"/>
                  </a:lnTo>
                  <a:lnTo>
                    <a:pt x="2550" y="7"/>
                  </a:lnTo>
                  <a:lnTo>
                    <a:pt x="2550" y="0"/>
                  </a:lnTo>
                  <a:close/>
                  <a:moveTo>
                    <a:pt x="2578" y="0"/>
                  </a:moveTo>
                  <a:lnTo>
                    <a:pt x="2598" y="0"/>
                  </a:lnTo>
                  <a:lnTo>
                    <a:pt x="2598" y="7"/>
                  </a:lnTo>
                  <a:lnTo>
                    <a:pt x="2578" y="7"/>
                  </a:lnTo>
                  <a:lnTo>
                    <a:pt x="2578" y="0"/>
                  </a:lnTo>
                  <a:close/>
                  <a:moveTo>
                    <a:pt x="2605" y="0"/>
                  </a:moveTo>
                  <a:lnTo>
                    <a:pt x="2626" y="0"/>
                  </a:lnTo>
                  <a:lnTo>
                    <a:pt x="2626" y="7"/>
                  </a:lnTo>
                  <a:lnTo>
                    <a:pt x="2605" y="7"/>
                  </a:lnTo>
                  <a:lnTo>
                    <a:pt x="2605" y="0"/>
                  </a:lnTo>
                  <a:close/>
                  <a:moveTo>
                    <a:pt x="2633" y="0"/>
                  </a:moveTo>
                  <a:lnTo>
                    <a:pt x="2654" y="0"/>
                  </a:lnTo>
                  <a:lnTo>
                    <a:pt x="2654" y="7"/>
                  </a:lnTo>
                  <a:lnTo>
                    <a:pt x="2633" y="7"/>
                  </a:lnTo>
                  <a:lnTo>
                    <a:pt x="2633" y="0"/>
                  </a:lnTo>
                  <a:close/>
                  <a:moveTo>
                    <a:pt x="2661" y="0"/>
                  </a:moveTo>
                  <a:lnTo>
                    <a:pt x="2681" y="0"/>
                  </a:lnTo>
                  <a:lnTo>
                    <a:pt x="2681" y="7"/>
                  </a:lnTo>
                  <a:lnTo>
                    <a:pt x="2661" y="7"/>
                  </a:lnTo>
                  <a:lnTo>
                    <a:pt x="2661" y="0"/>
                  </a:lnTo>
                  <a:close/>
                  <a:moveTo>
                    <a:pt x="2689" y="0"/>
                  </a:moveTo>
                  <a:lnTo>
                    <a:pt x="2709" y="0"/>
                  </a:lnTo>
                  <a:lnTo>
                    <a:pt x="2709" y="7"/>
                  </a:lnTo>
                  <a:lnTo>
                    <a:pt x="2689" y="7"/>
                  </a:lnTo>
                  <a:lnTo>
                    <a:pt x="2689" y="0"/>
                  </a:lnTo>
                  <a:close/>
                  <a:moveTo>
                    <a:pt x="2716" y="0"/>
                  </a:moveTo>
                  <a:lnTo>
                    <a:pt x="2737" y="0"/>
                  </a:lnTo>
                  <a:lnTo>
                    <a:pt x="2737" y="7"/>
                  </a:lnTo>
                  <a:lnTo>
                    <a:pt x="2716" y="7"/>
                  </a:lnTo>
                  <a:lnTo>
                    <a:pt x="2716" y="0"/>
                  </a:lnTo>
                  <a:close/>
                  <a:moveTo>
                    <a:pt x="2744" y="0"/>
                  </a:moveTo>
                  <a:lnTo>
                    <a:pt x="2765" y="0"/>
                  </a:lnTo>
                  <a:lnTo>
                    <a:pt x="2765" y="7"/>
                  </a:lnTo>
                  <a:lnTo>
                    <a:pt x="2744" y="7"/>
                  </a:lnTo>
                  <a:lnTo>
                    <a:pt x="2744" y="0"/>
                  </a:lnTo>
                  <a:close/>
                  <a:moveTo>
                    <a:pt x="2772" y="0"/>
                  </a:moveTo>
                  <a:lnTo>
                    <a:pt x="2792" y="0"/>
                  </a:lnTo>
                  <a:lnTo>
                    <a:pt x="2792" y="7"/>
                  </a:lnTo>
                  <a:lnTo>
                    <a:pt x="2772" y="7"/>
                  </a:lnTo>
                  <a:lnTo>
                    <a:pt x="2772" y="0"/>
                  </a:lnTo>
                  <a:close/>
                  <a:moveTo>
                    <a:pt x="2799" y="0"/>
                  </a:moveTo>
                  <a:lnTo>
                    <a:pt x="2820" y="0"/>
                  </a:lnTo>
                  <a:lnTo>
                    <a:pt x="2820" y="7"/>
                  </a:lnTo>
                  <a:lnTo>
                    <a:pt x="2799" y="7"/>
                  </a:lnTo>
                  <a:lnTo>
                    <a:pt x="2799" y="0"/>
                  </a:lnTo>
                  <a:close/>
                  <a:moveTo>
                    <a:pt x="2827" y="0"/>
                  </a:moveTo>
                  <a:lnTo>
                    <a:pt x="2848" y="0"/>
                  </a:lnTo>
                  <a:lnTo>
                    <a:pt x="2848" y="7"/>
                  </a:lnTo>
                  <a:lnTo>
                    <a:pt x="2827" y="7"/>
                  </a:lnTo>
                  <a:lnTo>
                    <a:pt x="2827" y="0"/>
                  </a:lnTo>
                  <a:close/>
                  <a:moveTo>
                    <a:pt x="2855" y="0"/>
                  </a:moveTo>
                  <a:lnTo>
                    <a:pt x="2876" y="0"/>
                  </a:lnTo>
                  <a:lnTo>
                    <a:pt x="2876" y="7"/>
                  </a:lnTo>
                  <a:lnTo>
                    <a:pt x="2855" y="7"/>
                  </a:lnTo>
                  <a:lnTo>
                    <a:pt x="2855" y="0"/>
                  </a:lnTo>
                  <a:close/>
                  <a:moveTo>
                    <a:pt x="2882" y="0"/>
                  </a:moveTo>
                  <a:lnTo>
                    <a:pt x="2903" y="0"/>
                  </a:lnTo>
                  <a:lnTo>
                    <a:pt x="2903" y="7"/>
                  </a:lnTo>
                  <a:lnTo>
                    <a:pt x="2882" y="7"/>
                  </a:lnTo>
                  <a:lnTo>
                    <a:pt x="2882" y="0"/>
                  </a:lnTo>
                  <a:close/>
                  <a:moveTo>
                    <a:pt x="2910" y="0"/>
                  </a:moveTo>
                  <a:lnTo>
                    <a:pt x="2931" y="0"/>
                  </a:lnTo>
                  <a:lnTo>
                    <a:pt x="2931" y="7"/>
                  </a:lnTo>
                  <a:lnTo>
                    <a:pt x="2910" y="7"/>
                  </a:lnTo>
                  <a:lnTo>
                    <a:pt x="2910" y="0"/>
                  </a:lnTo>
                  <a:close/>
                  <a:moveTo>
                    <a:pt x="2938" y="0"/>
                  </a:moveTo>
                  <a:lnTo>
                    <a:pt x="2959" y="0"/>
                  </a:lnTo>
                  <a:lnTo>
                    <a:pt x="2959" y="7"/>
                  </a:lnTo>
                  <a:lnTo>
                    <a:pt x="2938" y="7"/>
                  </a:lnTo>
                  <a:lnTo>
                    <a:pt x="2938" y="0"/>
                  </a:lnTo>
                  <a:close/>
                  <a:moveTo>
                    <a:pt x="2966" y="0"/>
                  </a:moveTo>
                  <a:lnTo>
                    <a:pt x="2986" y="0"/>
                  </a:lnTo>
                  <a:lnTo>
                    <a:pt x="2986" y="7"/>
                  </a:lnTo>
                  <a:lnTo>
                    <a:pt x="2966" y="7"/>
                  </a:lnTo>
                  <a:lnTo>
                    <a:pt x="2966" y="0"/>
                  </a:lnTo>
                  <a:close/>
                  <a:moveTo>
                    <a:pt x="2993" y="0"/>
                  </a:moveTo>
                  <a:lnTo>
                    <a:pt x="3014" y="0"/>
                  </a:lnTo>
                  <a:lnTo>
                    <a:pt x="3014" y="7"/>
                  </a:lnTo>
                  <a:lnTo>
                    <a:pt x="2993" y="7"/>
                  </a:lnTo>
                  <a:lnTo>
                    <a:pt x="2993" y="0"/>
                  </a:lnTo>
                  <a:close/>
                </a:path>
              </a:pathLst>
            </a:custGeom>
            <a:solidFill>
              <a:srgbClr val="000000"/>
            </a:solidFill>
            <a:ln w="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22" name="Freeform 90"/>
            <p:cNvSpPr>
              <a:spLocks noEditPoints="1"/>
            </p:cNvSpPr>
            <p:nvPr/>
          </p:nvSpPr>
          <p:spPr bwMode="auto">
            <a:xfrm>
              <a:off x="1949" y="3227"/>
              <a:ext cx="3014" cy="7"/>
            </a:xfrm>
            <a:custGeom>
              <a:avLst/>
              <a:gdLst/>
              <a:ahLst/>
              <a:cxnLst>
                <a:cxn ang="0">
                  <a:pos x="27" y="7"/>
                </a:cxn>
                <a:cxn ang="0">
                  <a:pos x="104" y="7"/>
                </a:cxn>
                <a:cxn ang="0">
                  <a:pos x="159" y="0"/>
                </a:cxn>
                <a:cxn ang="0">
                  <a:pos x="194" y="0"/>
                </a:cxn>
                <a:cxn ang="0">
                  <a:pos x="221" y="0"/>
                </a:cxn>
                <a:cxn ang="0">
                  <a:pos x="277" y="7"/>
                </a:cxn>
                <a:cxn ang="0">
                  <a:pos x="353" y="7"/>
                </a:cxn>
                <a:cxn ang="0">
                  <a:pos x="409" y="0"/>
                </a:cxn>
                <a:cxn ang="0">
                  <a:pos x="443" y="0"/>
                </a:cxn>
                <a:cxn ang="0">
                  <a:pos x="471" y="0"/>
                </a:cxn>
                <a:cxn ang="0">
                  <a:pos x="526" y="7"/>
                </a:cxn>
                <a:cxn ang="0">
                  <a:pos x="603" y="7"/>
                </a:cxn>
                <a:cxn ang="0">
                  <a:pos x="658" y="0"/>
                </a:cxn>
                <a:cxn ang="0">
                  <a:pos x="693" y="0"/>
                </a:cxn>
                <a:cxn ang="0">
                  <a:pos x="720" y="0"/>
                </a:cxn>
                <a:cxn ang="0">
                  <a:pos x="776" y="7"/>
                </a:cxn>
                <a:cxn ang="0">
                  <a:pos x="852" y="7"/>
                </a:cxn>
                <a:cxn ang="0">
                  <a:pos x="907" y="0"/>
                </a:cxn>
                <a:cxn ang="0">
                  <a:pos x="942" y="0"/>
                </a:cxn>
                <a:cxn ang="0">
                  <a:pos x="970" y="0"/>
                </a:cxn>
                <a:cxn ang="0">
                  <a:pos x="1025" y="7"/>
                </a:cxn>
                <a:cxn ang="0">
                  <a:pos x="1101" y="7"/>
                </a:cxn>
                <a:cxn ang="0">
                  <a:pos x="1157" y="0"/>
                </a:cxn>
                <a:cxn ang="0">
                  <a:pos x="1192" y="0"/>
                </a:cxn>
                <a:cxn ang="0">
                  <a:pos x="1219" y="0"/>
                </a:cxn>
                <a:cxn ang="0">
                  <a:pos x="1275" y="7"/>
                </a:cxn>
                <a:cxn ang="0">
                  <a:pos x="1351" y="7"/>
                </a:cxn>
                <a:cxn ang="0">
                  <a:pos x="1406" y="0"/>
                </a:cxn>
                <a:cxn ang="0">
                  <a:pos x="1441" y="0"/>
                </a:cxn>
                <a:cxn ang="0">
                  <a:pos x="1469" y="0"/>
                </a:cxn>
                <a:cxn ang="0">
                  <a:pos x="1524" y="7"/>
                </a:cxn>
                <a:cxn ang="0">
                  <a:pos x="1600" y="7"/>
                </a:cxn>
                <a:cxn ang="0">
                  <a:pos x="1656" y="0"/>
                </a:cxn>
                <a:cxn ang="0">
                  <a:pos x="1691" y="0"/>
                </a:cxn>
                <a:cxn ang="0">
                  <a:pos x="1718" y="0"/>
                </a:cxn>
                <a:cxn ang="0">
                  <a:pos x="1774" y="7"/>
                </a:cxn>
                <a:cxn ang="0">
                  <a:pos x="1850" y="7"/>
                </a:cxn>
                <a:cxn ang="0">
                  <a:pos x="1905" y="0"/>
                </a:cxn>
                <a:cxn ang="0">
                  <a:pos x="1940" y="0"/>
                </a:cxn>
                <a:cxn ang="0">
                  <a:pos x="1968" y="0"/>
                </a:cxn>
                <a:cxn ang="0">
                  <a:pos x="2023" y="7"/>
                </a:cxn>
                <a:cxn ang="0">
                  <a:pos x="2099" y="7"/>
                </a:cxn>
                <a:cxn ang="0">
                  <a:pos x="2155" y="0"/>
                </a:cxn>
                <a:cxn ang="0">
                  <a:pos x="2190" y="0"/>
                </a:cxn>
                <a:cxn ang="0">
                  <a:pos x="2217" y="0"/>
                </a:cxn>
                <a:cxn ang="0">
                  <a:pos x="2273" y="7"/>
                </a:cxn>
                <a:cxn ang="0">
                  <a:pos x="2349" y="7"/>
                </a:cxn>
                <a:cxn ang="0">
                  <a:pos x="2404" y="0"/>
                </a:cxn>
                <a:cxn ang="0">
                  <a:pos x="2439" y="0"/>
                </a:cxn>
                <a:cxn ang="0">
                  <a:pos x="2467" y="0"/>
                </a:cxn>
                <a:cxn ang="0">
                  <a:pos x="2522" y="7"/>
                </a:cxn>
                <a:cxn ang="0">
                  <a:pos x="2598" y="7"/>
                </a:cxn>
                <a:cxn ang="0">
                  <a:pos x="2654" y="0"/>
                </a:cxn>
                <a:cxn ang="0">
                  <a:pos x="2689" y="0"/>
                </a:cxn>
                <a:cxn ang="0">
                  <a:pos x="2716" y="0"/>
                </a:cxn>
                <a:cxn ang="0">
                  <a:pos x="2772" y="7"/>
                </a:cxn>
                <a:cxn ang="0">
                  <a:pos x="2848" y="7"/>
                </a:cxn>
                <a:cxn ang="0">
                  <a:pos x="2903" y="0"/>
                </a:cxn>
                <a:cxn ang="0">
                  <a:pos x="2938" y="0"/>
                </a:cxn>
                <a:cxn ang="0">
                  <a:pos x="2966" y="0"/>
                </a:cxn>
              </a:cxnLst>
              <a:rect l="0" t="0" r="r" b="b"/>
              <a:pathLst>
                <a:path w="3014" h="7">
                  <a:moveTo>
                    <a:pt x="0" y="0"/>
                  </a:moveTo>
                  <a:lnTo>
                    <a:pt x="20" y="0"/>
                  </a:lnTo>
                  <a:lnTo>
                    <a:pt x="20" y="7"/>
                  </a:lnTo>
                  <a:lnTo>
                    <a:pt x="0" y="7"/>
                  </a:lnTo>
                  <a:lnTo>
                    <a:pt x="0" y="0"/>
                  </a:lnTo>
                  <a:close/>
                  <a:moveTo>
                    <a:pt x="27" y="0"/>
                  </a:moveTo>
                  <a:lnTo>
                    <a:pt x="48" y="0"/>
                  </a:lnTo>
                  <a:lnTo>
                    <a:pt x="48" y="7"/>
                  </a:lnTo>
                  <a:lnTo>
                    <a:pt x="27" y="7"/>
                  </a:lnTo>
                  <a:lnTo>
                    <a:pt x="27" y="0"/>
                  </a:lnTo>
                  <a:close/>
                  <a:moveTo>
                    <a:pt x="55" y="0"/>
                  </a:moveTo>
                  <a:lnTo>
                    <a:pt x="76" y="0"/>
                  </a:lnTo>
                  <a:lnTo>
                    <a:pt x="76" y="7"/>
                  </a:lnTo>
                  <a:lnTo>
                    <a:pt x="55" y="7"/>
                  </a:lnTo>
                  <a:lnTo>
                    <a:pt x="55" y="0"/>
                  </a:lnTo>
                  <a:close/>
                  <a:moveTo>
                    <a:pt x="83" y="0"/>
                  </a:moveTo>
                  <a:lnTo>
                    <a:pt x="104" y="0"/>
                  </a:lnTo>
                  <a:lnTo>
                    <a:pt x="104" y="7"/>
                  </a:lnTo>
                  <a:lnTo>
                    <a:pt x="83" y="7"/>
                  </a:lnTo>
                  <a:lnTo>
                    <a:pt x="83" y="0"/>
                  </a:lnTo>
                  <a:close/>
                  <a:moveTo>
                    <a:pt x="111" y="0"/>
                  </a:moveTo>
                  <a:lnTo>
                    <a:pt x="131" y="0"/>
                  </a:lnTo>
                  <a:lnTo>
                    <a:pt x="131" y="7"/>
                  </a:lnTo>
                  <a:lnTo>
                    <a:pt x="111" y="7"/>
                  </a:lnTo>
                  <a:lnTo>
                    <a:pt x="111" y="0"/>
                  </a:lnTo>
                  <a:close/>
                  <a:moveTo>
                    <a:pt x="138" y="0"/>
                  </a:moveTo>
                  <a:lnTo>
                    <a:pt x="159" y="0"/>
                  </a:lnTo>
                  <a:lnTo>
                    <a:pt x="159" y="7"/>
                  </a:lnTo>
                  <a:lnTo>
                    <a:pt x="138" y="7"/>
                  </a:lnTo>
                  <a:lnTo>
                    <a:pt x="138" y="0"/>
                  </a:lnTo>
                  <a:close/>
                  <a:moveTo>
                    <a:pt x="166" y="0"/>
                  </a:moveTo>
                  <a:lnTo>
                    <a:pt x="187" y="0"/>
                  </a:lnTo>
                  <a:lnTo>
                    <a:pt x="187" y="7"/>
                  </a:lnTo>
                  <a:lnTo>
                    <a:pt x="166" y="7"/>
                  </a:lnTo>
                  <a:lnTo>
                    <a:pt x="166" y="0"/>
                  </a:lnTo>
                  <a:close/>
                  <a:moveTo>
                    <a:pt x="194" y="0"/>
                  </a:moveTo>
                  <a:lnTo>
                    <a:pt x="215" y="0"/>
                  </a:lnTo>
                  <a:lnTo>
                    <a:pt x="215" y="7"/>
                  </a:lnTo>
                  <a:lnTo>
                    <a:pt x="194" y="7"/>
                  </a:lnTo>
                  <a:lnTo>
                    <a:pt x="194" y="0"/>
                  </a:lnTo>
                  <a:close/>
                  <a:moveTo>
                    <a:pt x="221" y="0"/>
                  </a:moveTo>
                  <a:lnTo>
                    <a:pt x="242" y="0"/>
                  </a:lnTo>
                  <a:lnTo>
                    <a:pt x="242" y="7"/>
                  </a:lnTo>
                  <a:lnTo>
                    <a:pt x="221" y="7"/>
                  </a:lnTo>
                  <a:lnTo>
                    <a:pt x="221" y="0"/>
                  </a:lnTo>
                  <a:close/>
                  <a:moveTo>
                    <a:pt x="249" y="0"/>
                  </a:moveTo>
                  <a:lnTo>
                    <a:pt x="270" y="0"/>
                  </a:lnTo>
                  <a:lnTo>
                    <a:pt x="270" y="7"/>
                  </a:lnTo>
                  <a:lnTo>
                    <a:pt x="249" y="7"/>
                  </a:lnTo>
                  <a:lnTo>
                    <a:pt x="249" y="0"/>
                  </a:lnTo>
                  <a:close/>
                  <a:moveTo>
                    <a:pt x="277" y="0"/>
                  </a:moveTo>
                  <a:lnTo>
                    <a:pt x="298" y="0"/>
                  </a:lnTo>
                  <a:lnTo>
                    <a:pt x="298" y="7"/>
                  </a:lnTo>
                  <a:lnTo>
                    <a:pt x="277" y="7"/>
                  </a:lnTo>
                  <a:lnTo>
                    <a:pt x="277" y="0"/>
                  </a:lnTo>
                  <a:close/>
                  <a:moveTo>
                    <a:pt x="305" y="0"/>
                  </a:moveTo>
                  <a:lnTo>
                    <a:pt x="325" y="0"/>
                  </a:lnTo>
                  <a:lnTo>
                    <a:pt x="325" y="7"/>
                  </a:lnTo>
                  <a:lnTo>
                    <a:pt x="305" y="7"/>
                  </a:lnTo>
                  <a:lnTo>
                    <a:pt x="305" y="0"/>
                  </a:lnTo>
                  <a:close/>
                  <a:moveTo>
                    <a:pt x="332" y="0"/>
                  </a:moveTo>
                  <a:lnTo>
                    <a:pt x="353" y="0"/>
                  </a:lnTo>
                  <a:lnTo>
                    <a:pt x="353" y="7"/>
                  </a:lnTo>
                  <a:lnTo>
                    <a:pt x="332" y="7"/>
                  </a:lnTo>
                  <a:lnTo>
                    <a:pt x="332" y="0"/>
                  </a:lnTo>
                  <a:close/>
                  <a:moveTo>
                    <a:pt x="360" y="0"/>
                  </a:moveTo>
                  <a:lnTo>
                    <a:pt x="381" y="0"/>
                  </a:lnTo>
                  <a:lnTo>
                    <a:pt x="381" y="7"/>
                  </a:lnTo>
                  <a:lnTo>
                    <a:pt x="360" y="7"/>
                  </a:lnTo>
                  <a:lnTo>
                    <a:pt x="360" y="0"/>
                  </a:lnTo>
                  <a:close/>
                  <a:moveTo>
                    <a:pt x="388" y="0"/>
                  </a:moveTo>
                  <a:lnTo>
                    <a:pt x="409" y="0"/>
                  </a:lnTo>
                  <a:lnTo>
                    <a:pt x="409" y="7"/>
                  </a:lnTo>
                  <a:lnTo>
                    <a:pt x="388" y="7"/>
                  </a:lnTo>
                  <a:lnTo>
                    <a:pt x="388" y="0"/>
                  </a:lnTo>
                  <a:close/>
                  <a:moveTo>
                    <a:pt x="415" y="0"/>
                  </a:moveTo>
                  <a:lnTo>
                    <a:pt x="436" y="0"/>
                  </a:lnTo>
                  <a:lnTo>
                    <a:pt x="436" y="7"/>
                  </a:lnTo>
                  <a:lnTo>
                    <a:pt x="415" y="7"/>
                  </a:lnTo>
                  <a:lnTo>
                    <a:pt x="415" y="0"/>
                  </a:lnTo>
                  <a:close/>
                  <a:moveTo>
                    <a:pt x="443" y="0"/>
                  </a:moveTo>
                  <a:lnTo>
                    <a:pt x="464" y="0"/>
                  </a:lnTo>
                  <a:lnTo>
                    <a:pt x="464" y="7"/>
                  </a:lnTo>
                  <a:lnTo>
                    <a:pt x="443" y="7"/>
                  </a:lnTo>
                  <a:lnTo>
                    <a:pt x="443" y="0"/>
                  </a:lnTo>
                  <a:close/>
                  <a:moveTo>
                    <a:pt x="471" y="0"/>
                  </a:moveTo>
                  <a:lnTo>
                    <a:pt x="492" y="0"/>
                  </a:lnTo>
                  <a:lnTo>
                    <a:pt x="492" y="7"/>
                  </a:lnTo>
                  <a:lnTo>
                    <a:pt x="471" y="7"/>
                  </a:lnTo>
                  <a:lnTo>
                    <a:pt x="471" y="0"/>
                  </a:lnTo>
                  <a:close/>
                  <a:moveTo>
                    <a:pt x="499" y="0"/>
                  </a:moveTo>
                  <a:lnTo>
                    <a:pt x="519" y="0"/>
                  </a:lnTo>
                  <a:lnTo>
                    <a:pt x="519" y="7"/>
                  </a:lnTo>
                  <a:lnTo>
                    <a:pt x="499" y="7"/>
                  </a:lnTo>
                  <a:lnTo>
                    <a:pt x="499" y="0"/>
                  </a:lnTo>
                  <a:close/>
                  <a:moveTo>
                    <a:pt x="526" y="0"/>
                  </a:moveTo>
                  <a:lnTo>
                    <a:pt x="547" y="0"/>
                  </a:lnTo>
                  <a:lnTo>
                    <a:pt x="547" y="7"/>
                  </a:lnTo>
                  <a:lnTo>
                    <a:pt x="526" y="7"/>
                  </a:lnTo>
                  <a:lnTo>
                    <a:pt x="526" y="0"/>
                  </a:lnTo>
                  <a:close/>
                  <a:moveTo>
                    <a:pt x="554" y="0"/>
                  </a:moveTo>
                  <a:lnTo>
                    <a:pt x="575" y="0"/>
                  </a:lnTo>
                  <a:lnTo>
                    <a:pt x="575" y="7"/>
                  </a:lnTo>
                  <a:lnTo>
                    <a:pt x="554" y="7"/>
                  </a:lnTo>
                  <a:lnTo>
                    <a:pt x="554" y="0"/>
                  </a:lnTo>
                  <a:close/>
                  <a:moveTo>
                    <a:pt x="582" y="0"/>
                  </a:moveTo>
                  <a:lnTo>
                    <a:pt x="603" y="0"/>
                  </a:lnTo>
                  <a:lnTo>
                    <a:pt x="603" y="7"/>
                  </a:lnTo>
                  <a:lnTo>
                    <a:pt x="582" y="7"/>
                  </a:lnTo>
                  <a:lnTo>
                    <a:pt x="582" y="0"/>
                  </a:lnTo>
                  <a:close/>
                  <a:moveTo>
                    <a:pt x="610" y="0"/>
                  </a:moveTo>
                  <a:lnTo>
                    <a:pt x="630" y="0"/>
                  </a:lnTo>
                  <a:lnTo>
                    <a:pt x="630" y="7"/>
                  </a:lnTo>
                  <a:lnTo>
                    <a:pt x="610" y="7"/>
                  </a:lnTo>
                  <a:lnTo>
                    <a:pt x="610" y="0"/>
                  </a:lnTo>
                  <a:close/>
                  <a:moveTo>
                    <a:pt x="637" y="0"/>
                  </a:moveTo>
                  <a:lnTo>
                    <a:pt x="658" y="0"/>
                  </a:lnTo>
                  <a:lnTo>
                    <a:pt x="658" y="7"/>
                  </a:lnTo>
                  <a:lnTo>
                    <a:pt x="637" y="7"/>
                  </a:lnTo>
                  <a:lnTo>
                    <a:pt x="637" y="0"/>
                  </a:lnTo>
                  <a:close/>
                  <a:moveTo>
                    <a:pt x="665" y="0"/>
                  </a:moveTo>
                  <a:lnTo>
                    <a:pt x="686" y="0"/>
                  </a:lnTo>
                  <a:lnTo>
                    <a:pt x="686" y="7"/>
                  </a:lnTo>
                  <a:lnTo>
                    <a:pt x="665" y="7"/>
                  </a:lnTo>
                  <a:lnTo>
                    <a:pt x="665" y="0"/>
                  </a:lnTo>
                  <a:close/>
                  <a:moveTo>
                    <a:pt x="693" y="0"/>
                  </a:moveTo>
                  <a:lnTo>
                    <a:pt x="714" y="0"/>
                  </a:lnTo>
                  <a:lnTo>
                    <a:pt x="714" y="7"/>
                  </a:lnTo>
                  <a:lnTo>
                    <a:pt x="693" y="7"/>
                  </a:lnTo>
                  <a:lnTo>
                    <a:pt x="693" y="0"/>
                  </a:lnTo>
                  <a:close/>
                  <a:moveTo>
                    <a:pt x="720" y="0"/>
                  </a:moveTo>
                  <a:lnTo>
                    <a:pt x="741" y="0"/>
                  </a:lnTo>
                  <a:lnTo>
                    <a:pt x="741" y="7"/>
                  </a:lnTo>
                  <a:lnTo>
                    <a:pt x="720" y="7"/>
                  </a:lnTo>
                  <a:lnTo>
                    <a:pt x="720" y="0"/>
                  </a:lnTo>
                  <a:close/>
                  <a:moveTo>
                    <a:pt x="748" y="0"/>
                  </a:moveTo>
                  <a:lnTo>
                    <a:pt x="769" y="0"/>
                  </a:lnTo>
                  <a:lnTo>
                    <a:pt x="769" y="7"/>
                  </a:lnTo>
                  <a:lnTo>
                    <a:pt x="748" y="7"/>
                  </a:lnTo>
                  <a:lnTo>
                    <a:pt x="748" y="0"/>
                  </a:lnTo>
                  <a:close/>
                  <a:moveTo>
                    <a:pt x="776" y="0"/>
                  </a:moveTo>
                  <a:lnTo>
                    <a:pt x="797" y="0"/>
                  </a:lnTo>
                  <a:lnTo>
                    <a:pt x="797" y="7"/>
                  </a:lnTo>
                  <a:lnTo>
                    <a:pt x="776" y="7"/>
                  </a:lnTo>
                  <a:lnTo>
                    <a:pt x="776" y="0"/>
                  </a:lnTo>
                  <a:close/>
                  <a:moveTo>
                    <a:pt x="804" y="0"/>
                  </a:moveTo>
                  <a:lnTo>
                    <a:pt x="824" y="0"/>
                  </a:lnTo>
                  <a:lnTo>
                    <a:pt x="824" y="7"/>
                  </a:lnTo>
                  <a:lnTo>
                    <a:pt x="804" y="7"/>
                  </a:lnTo>
                  <a:lnTo>
                    <a:pt x="804" y="0"/>
                  </a:lnTo>
                  <a:close/>
                  <a:moveTo>
                    <a:pt x="831" y="0"/>
                  </a:moveTo>
                  <a:lnTo>
                    <a:pt x="852" y="0"/>
                  </a:lnTo>
                  <a:lnTo>
                    <a:pt x="852" y="7"/>
                  </a:lnTo>
                  <a:lnTo>
                    <a:pt x="831" y="7"/>
                  </a:lnTo>
                  <a:lnTo>
                    <a:pt x="831" y="0"/>
                  </a:lnTo>
                  <a:close/>
                  <a:moveTo>
                    <a:pt x="859" y="0"/>
                  </a:moveTo>
                  <a:lnTo>
                    <a:pt x="880" y="0"/>
                  </a:lnTo>
                  <a:lnTo>
                    <a:pt x="880" y="7"/>
                  </a:lnTo>
                  <a:lnTo>
                    <a:pt x="859" y="7"/>
                  </a:lnTo>
                  <a:lnTo>
                    <a:pt x="859" y="0"/>
                  </a:lnTo>
                  <a:close/>
                  <a:moveTo>
                    <a:pt x="887" y="0"/>
                  </a:moveTo>
                  <a:lnTo>
                    <a:pt x="907" y="0"/>
                  </a:lnTo>
                  <a:lnTo>
                    <a:pt x="907" y="7"/>
                  </a:lnTo>
                  <a:lnTo>
                    <a:pt x="887" y="7"/>
                  </a:lnTo>
                  <a:lnTo>
                    <a:pt x="887" y="0"/>
                  </a:lnTo>
                  <a:close/>
                  <a:moveTo>
                    <a:pt x="914" y="0"/>
                  </a:moveTo>
                  <a:lnTo>
                    <a:pt x="935" y="0"/>
                  </a:lnTo>
                  <a:lnTo>
                    <a:pt x="935" y="7"/>
                  </a:lnTo>
                  <a:lnTo>
                    <a:pt x="914" y="7"/>
                  </a:lnTo>
                  <a:lnTo>
                    <a:pt x="914" y="0"/>
                  </a:lnTo>
                  <a:close/>
                  <a:moveTo>
                    <a:pt x="942" y="0"/>
                  </a:moveTo>
                  <a:lnTo>
                    <a:pt x="963" y="0"/>
                  </a:lnTo>
                  <a:lnTo>
                    <a:pt x="963" y="7"/>
                  </a:lnTo>
                  <a:lnTo>
                    <a:pt x="942" y="7"/>
                  </a:lnTo>
                  <a:lnTo>
                    <a:pt x="942" y="0"/>
                  </a:lnTo>
                  <a:close/>
                  <a:moveTo>
                    <a:pt x="970" y="0"/>
                  </a:moveTo>
                  <a:lnTo>
                    <a:pt x="991" y="0"/>
                  </a:lnTo>
                  <a:lnTo>
                    <a:pt x="991" y="7"/>
                  </a:lnTo>
                  <a:lnTo>
                    <a:pt x="970" y="7"/>
                  </a:lnTo>
                  <a:lnTo>
                    <a:pt x="970" y="0"/>
                  </a:lnTo>
                  <a:close/>
                  <a:moveTo>
                    <a:pt x="998" y="0"/>
                  </a:moveTo>
                  <a:lnTo>
                    <a:pt x="1018" y="0"/>
                  </a:lnTo>
                  <a:lnTo>
                    <a:pt x="1018" y="7"/>
                  </a:lnTo>
                  <a:lnTo>
                    <a:pt x="998" y="7"/>
                  </a:lnTo>
                  <a:lnTo>
                    <a:pt x="998" y="0"/>
                  </a:lnTo>
                  <a:close/>
                  <a:moveTo>
                    <a:pt x="1025" y="0"/>
                  </a:moveTo>
                  <a:lnTo>
                    <a:pt x="1046" y="0"/>
                  </a:lnTo>
                  <a:lnTo>
                    <a:pt x="1046" y="7"/>
                  </a:lnTo>
                  <a:lnTo>
                    <a:pt x="1025" y="7"/>
                  </a:lnTo>
                  <a:lnTo>
                    <a:pt x="1025" y="0"/>
                  </a:lnTo>
                  <a:close/>
                  <a:moveTo>
                    <a:pt x="1053" y="0"/>
                  </a:moveTo>
                  <a:lnTo>
                    <a:pt x="1074" y="0"/>
                  </a:lnTo>
                  <a:lnTo>
                    <a:pt x="1074" y="7"/>
                  </a:lnTo>
                  <a:lnTo>
                    <a:pt x="1053" y="7"/>
                  </a:lnTo>
                  <a:lnTo>
                    <a:pt x="1053" y="0"/>
                  </a:lnTo>
                  <a:close/>
                  <a:moveTo>
                    <a:pt x="1081" y="0"/>
                  </a:moveTo>
                  <a:lnTo>
                    <a:pt x="1101" y="0"/>
                  </a:lnTo>
                  <a:lnTo>
                    <a:pt x="1101" y="7"/>
                  </a:lnTo>
                  <a:lnTo>
                    <a:pt x="1081" y="7"/>
                  </a:lnTo>
                  <a:lnTo>
                    <a:pt x="1081" y="0"/>
                  </a:lnTo>
                  <a:close/>
                  <a:moveTo>
                    <a:pt x="1109" y="0"/>
                  </a:moveTo>
                  <a:lnTo>
                    <a:pt x="1129" y="0"/>
                  </a:lnTo>
                  <a:lnTo>
                    <a:pt x="1129" y="7"/>
                  </a:lnTo>
                  <a:lnTo>
                    <a:pt x="1109" y="7"/>
                  </a:lnTo>
                  <a:lnTo>
                    <a:pt x="1109" y="0"/>
                  </a:lnTo>
                  <a:close/>
                  <a:moveTo>
                    <a:pt x="1136" y="0"/>
                  </a:moveTo>
                  <a:lnTo>
                    <a:pt x="1157" y="0"/>
                  </a:lnTo>
                  <a:lnTo>
                    <a:pt x="1157" y="7"/>
                  </a:lnTo>
                  <a:lnTo>
                    <a:pt x="1136" y="7"/>
                  </a:lnTo>
                  <a:lnTo>
                    <a:pt x="1136" y="0"/>
                  </a:lnTo>
                  <a:close/>
                  <a:moveTo>
                    <a:pt x="1164" y="0"/>
                  </a:moveTo>
                  <a:lnTo>
                    <a:pt x="1185" y="0"/>
                  </a:lnTo>
                  <a:lnTo>
                    <a:pt x="1185" y="7"/>
                  </a:lnTo>
                  <a:lnTo>
                    <a:pt x="1164" y="7"/>
                  </a:lnTo>
                  <a:lnTo>
                    <a:pt x="1164" y="0"/>
                  </a:lnTo>
                  <a:close/>
                  <a:moveTo>
                    <a:pt x="1192" y="0"/>
                  </a:moveTo>
                  <a:lnTo>
                    <a:pt x="1212" y="0"/>
                  </a:lnTo>
                  <a:lnTo>
                    <a:pt x="1212" y="7"/>
                  </a:lnTo>
                  <a:lnTo>
                    <a:pt x="1192" y="7"/>
                  </a:lnTo>
                  <a:lnTo>
                    <a:pt x="1192" y="0"/>
                  </a:lnTo>
                  <a:close/>
                  <a:moveTo>
                    <a:pt x="1219" y="0"/>
                  </a:moveTo>
                  <a:lnTo>
                    <a:pt x="1240" y="0"/>
                  </a:lnTo>
                  <a:lnTo>
                    <a:pt x="1240" y="7"/>
                  </a:lnTo>
                  <a:lnTo>
                    <a:pt x="1219" y="7"/>
                  </a:lnTo>
                  <a:lnTo>
                    <a:pt x="1219" y="0"/>
                  </a:lnTo>
                  <a:close/>
                  <a:moveTo>
                    <a:pt x="1247" y="0"/>
                  </a:moveTo>
                  <a:lnTo>
                    <a:pt x="1268" y="0"/>
                  </a:lnTo>
                  <a:lnTo>
                    <a:pt x="1268" y="7"/>
                  </a:lnTo>
                  <a:lnTo>
                    <a:pt x="1247" y="7"/>
                  </a:lnTo>
                  <a:lnTo>
                    <a:pt x="1247" y="0"/>
                  </a:lnTo>
                  <a:close/>
                  <a:moveTo>
                    <a:pt x="1275" y="0"/>
                  </a:moveTo>
                  <a:lnTo>
                    <a:pt x="1296" y="0"/>
                  </a:lnTo>
                  <a:lnTo>
                    <a:pt x="1296" y="7"/>
                  </a:lnTo>
                  <a:lnTo>
                    <a:pt x="1275" y="7"/>
                  </a:lnTo>
                  <a:lnTo>
                    <a:pt x="1275" y="0"/>
                  </a:lnTo>
                  <a:close/>
                  <a:moveTo>
                    <a:pt x="1302" y="0"/>
                  </a:moveTo>
                  <a:lnTo>
                    <a:pt x="1323" y="0"/>
                  </a:lnTo>
                  <a:lnTo>
                    <a:pt x="1323" y="7"/>
                  </a:lnTo>
                  <a:lnTo>
                    <a:pt x="1302" y="7"/>
                  </a:lnTo>
                  <a:lnTo>
                    <a:pt x="1302" y="0"/>
                  </a:lnTo>
                  <a:close/>
                  <a:moveTo>
                    <a:pt x="1330" y="0"/>
                  </a:moveTo>
                  <a:lnTo>
                    <a:pt x="1351" y="0"/>
                  </a:lnTo>
                  <a:lnTo>
                    <a:pt x="1351" y="7"/>
                  </a:lnTo>
                  <a:lnTo>
                    <a:pt x="1330" y="7"/>
                  </a:lnTo>
                  <a:lnTo>
                    <a:pt x="1330" y="0"/>
                  </a:lnTo>
                  <a:close/>
                  <a:moveTo>
                    <a:pt x="1358" y="0"/>
                  </a:moveTo>
                  <a:lnTo>
                    <a:pt x="1379" y="0"/>
                  </a:lnTo>
                  <a:lnTo>
                    <a:pt x="1379" y="7"/>
                  </a:lnTo>
                  <a:lnTo>
                    <a:pt x="1358" y="7"/>
                  </a:lnTo>
                  <a:lnTo>
                    <a:pt x="1358" y="0"/>
                  </a:lnTo>
                  <a:close/>
                  <a:moveTo>
                    <a:pt x="1386" y="0"/>
                  </a:moveTo>
                  <a:lnTo>
                    <a:pt x="1406" y="0"/>
                  </a:lnTo>
                  <a:lnTo>
                    <a:pt x="1406" y="7"/>
                  </a:lnTo>
                  <a:lnTo>
                    <a:pt x="1386" y="7"/>
                  </a:lnTo>
                  <a:lnTo>
                    <a:pt x="1386" y="0"/>
                  </a:lnTo>
                  <a:close/>
                  <a:moveTo>
                    <a:pt x="1413" y="0"/>
                  </a:moveTo>
                  <a:lnTo>
                    <a:pt x="1434" y="0"/>
                  </a:lnTo>
                  <a:lnTo>
                    <a:pt x="1434" y="7"/>
                  </a:lnTo>
                  <a:lnTo>
                    <a:pt x="1413" y="7"/>
                  </a:lnTo>
                  <a:lnTo>
                    <a:pt x="1413" y="0"/>
                  </a:lnTo>
                  <a:close/>
                  <a:moveTo>
                    <a:pt x="1441" y="0"/>
                  </a:moveTo>
                  <a:lnTo>
                    <a:pt x="1462" y="0"/>
                  </a:lnTo>
                  <a:lnTo>
                    <a:pt x="1462" y="7"/>
                  </a:lnTo>
                  <a:lnTo>
                    <a:pt x="1441" y="7"/>
                  </a:lnTo>
                  <a:lnTo>
                    <a:pt x="1441" y="0"/>
                  </a:lnTo>
                  <a:close/>
                  <a:moveTo>
                    <a:pt x="1469" y="0"/>
                  </a:moveTo>
                  <a:lnTo>
                    <a:pt x="1490" y="0"/>
                  </a:lnTo>
                  <a:lnTo>
                    <a:pt x="1490" y="7"/>
                  </a:lnTo>
                  <a:lnTo>
                    <a:pt x="1469" y="7"/>
                  </a:lnTo>
                  <a:lnTo>
                    <a:pt x="1469" y="0"/>
                  </a:lnTo>
                  <a:close/>
                  <a:moveTo>
                    <a:pt x="1496" y="0"/>
                  </a:moveTo>
                  <a:lnTo>
                    <a:pt x="1517" y="0"/>
                  </a:lnTo>
                  <a:lnTo>
                    <a:pt x="1517" y="7"/>
                  </a:lnTo>
                  <a:lnTo>
                    <a:pt x="1496" y="7"/>
                  </a:lnTo>
                  <a:lnTo>
                    <a:pt x="1496" y="0"/>
                  </a:lnTo>
                  <a:close/>
                  <a:moveTo>
                    <a:pt x="1524" y="0"/>
                  </a:moveTo>
                  <a:lnTo>
                    <a:pt x="1545" y="0"/>
                  </a:lnTo>
                  <a:lnTo>
                    <a:pt x="1545" y="7"/>
                  </a:lnTo>
                  <a:lnTo>
                    <a:pt x="1524" y="7"/>
                  </a:lnTo>
                  <a:lnTo>
                    <a:pt x="1524" y="0"/>
                  </a:lnTo>
                  <a:close/>
                  <a:moveTo>
                    <a:pt x="1552" y="0"/>
                  </a:moveTo>
                  <a:lnTo>
                    <a:pt x="1573" y="0"/>
                  </a:lnTo>
                  <a:lnTo>
                    <a:pt x="1573" y="7"/>
                  </a:lnTo>
                  <a:lnTo>
                    <a:pt x="1552" y="7"/>
                  </a:lnTo>
                  <a:lnTo>
                    <a:pt x="1552" y="0"/>
                  </a:lnTo>
                  <a:close/>
                  <a:moveTo>
                    <a:pt x="1580" y="0"/>
                  </a:moveTo>
                  <a:lnTo>
                    <a:pt x="1600" y="0"/>
                  </a:lnTo>
                  <a:lnTo>
                    <a:pt x="1600" y="7"/>
                  </a:lnTo>
                  <a:lnTo>
                    <a:pt x="1580" y="7"/>
                  </a:lnTo>
                  <a:lnTo>
                    <a:pt x="1580" y="0"/>
                  </a:lnTo>
                  <a:close/>
                  <a:moveTo>
                    <a:pt x="1607" y="0"/>
                  </a:moveTo>
                  <a:lnTo>
                    <a:pt x="1628" y="0"/>
                  </a:lnTo>
                  <a:lnTo>
                    <a:pt x="1628" y="7"/>
                  </a:lnTo>
                  <a:lnTo>
                    <a:pt x="1607" y="7"/>
                  </a:lnTo>
                  <a:lnTo>
                    <a:pt x="1607" y="0"/>
                  </a:lnTo>
                  <a:close/>
                  <a:moveTo>
                    <a:pt x="1635" y="0"/>
                  </a:moveTo>
                  <a:lnTo>
                    <a:pt x="1656" y="0"/>
                  </a:lnTo>
                  <a:lnTo>
                    <a:pt x="1656" y="7"/>
                  </a:lnTo>
                  <a:lnTo>
                    <a:pt x="1635" y="7"/>
                  </a:lnTo>
                  <a:lnTo>
                    <a:pt x="1635" y="0"/>
                  </a:lnTo>
                  <a:close/>
                  <a:moveTo>
                    <a:pt x="1663" y="0"/>
                  </a:moveTo>
                  <a:lnTo>
                    <a:pt x="1684" y="0"/>
                  </a:lnTo>
                  <a:lnTo>
                    <a:pt x="1684" y="7"/>
                  </a:lnTo>
                  <a:lnTo>
                    <a:pt x="1663" y="7"/>
                  </a:lnTo>
                  <a:lnTo>
                    <a:pt x="1663" y="0"/>
                  </a:lnTo>
                  <a:close/>
                  <a:moveTo>
                    <a:pt x="1691" y="0"/>
                  </a:moveTo>
                  <a:lnTo>
                    <a:pt x="1711" y="0"/>
                  </a:lnTo>
                  <a:lnTo>
                    <a:pt x="1711" y="7"/>
                  </a:lnTo>
                  <a:lnTo>
                    <a:pt x="1691" y="7"/>
                  </a:lnTo>
                  <a:lnTo>
                    <a:pt x="1691" y="0"/>
                  </a:lnTo>
                  <a:close/>
                  <a:moveTo>
                    <a:pt x="1718" y="0"/>
                  </a:moveTo>
                  <a:lnTo>
                    <a:pt x="1739" y="0"/>
                  </a:lnTo>
                  <a:lnTo>
                    <a:pt x="1739" y="7"/>
                  </a:lnTo>
                  <a:lnTo>
                    <a:pt x="1718" y="7"/>
                  </a:lnTo>
                  <a:lnTo>
                    <a:pt x="1718" y="0"/>
                  </a:lnTo>
                  <a:close/>
                  <a:moveTo>
                    <a:pt x="1746" y="0"/>
                  </a:moveTo>
                  <a:lnTo>
                    <a:pt x="1767" y="0"/>
                  </a:lnTo>
                  <a:lnTo>
                    <a:pt x="1767" y="7"/>
                  </a:lnTo>
                  <a:lnTo>
                    <a:pt x="1746" y="7"/>
                  </a:lnTo>
                  <a:lnTo>
                    <a:pt x="1746" y="0"/>
                  </a:lnTo>
                  <a:close/>
                  <a:moveTo>
                    <a:pt x="1774" y="0"/>
                  </a:moveTo>
                  <a:lnTo>
                    <a:pt x="1795" y="0"/>
                  </a:lnTo>
                  <a:lnTo>
                    <a:pt x="1795" y="7"/>
                  </a:lnTo>
                  <a:lnTo>
                    <a:pt x="1774" y="7"/>
                  </a:lnTo>
                  <a:lnTo>
                    <a:pt x="1774" y="0"/>
                  </a:lnTo>
                  <a:close/>
                  <a:moveTo>
                    <a:pt x="1801" y="0"/>
                  </a:moveTo>
                  <a:lnTo>
                    <a:pt x="1822" y="0"/>
                  </a:lnTo>
                  <a:lnTo>
                    <a:pt x="1822" y="7"/>
                  </a:lnTo>
                  <a:lnTo>
                    <a:pt x="1801" y="7"/>
                  </a:lnTo>
                  <a:lnTo>
                    <a:pt x="1801" y="0"/>
                  </a:lnTo>
                  <a:close/>
                  <a:moveTo>
                    <a:pt x="1829" y="0"/>
                  </a:moveTo>
                  <a:lnTo>
                    <a:pt x="1850" y="0"/>
                  </a:lnTo>
                  <a:lnTo>
                    <a:pt x="1850" y="7"/>
                  </a:lnTo>
                  <a:lnTo>
                    <a:pt x="1829" y="7"/>
                  </a:lnTo>
                  <a:lnTo>
                    <a:pt x="1829" y="0"/>
                  </a:lnTo>
                  <a:close/>
                  <a:moveTo>
                    <a:pt x="1857" y="0"/>
                  </a:moveTo>
                  <a:lnTo>
                    <a:pt x="1878" y="0"/>
                  </a:lnTo>
                  <a:lnTo>
                    <a:pt x="1878" y="7"/>
                  </a:lnTo>
                  <a:lnTo>
                    <a:pt x="1857" y="7"/>
                  </a:lnTo>
                  <a:lnTo>
                    <a:pt x="1857" y="0"/>
                  </a:lnTo>
                  <a:close/>
                  <a:moveTo>
                    <a:pt x="1885" y="0"/>
                  </a:moveTo>
                  <a:lnTo>
                    <a:pt x="1905" y="0"/>
                  </a:lnTo>
                  <a:lnTo>
                    <a:pt x="1905" y="7"/>
                  </a:lnTo>
                  <a:lnTo>
                    <a:pt x="1885" y="7"/>
                  </a:lnTo>
                  <a:lnTo>
                    <a:pt x="1885" y="0"/>
                  </a:lnTo>
                  <a:close/>
                  <a:moveTo>
                    <a:pt x="1912" y="0"/>
                  </a:moveTo>
                  <a:lnTo>
                    <a:pt x="1933" y="0"/>
                  </a:lnTo>
                  <a:lnTo>
                    <a:pt x="1933" y="7"/>
                  </a:lnTo>
                  <a:lnTo>
                    <a:pt x="1912" y="7"/>
                  </a:lnTo>
                  <a:lnTo>
                    <a:pt x="1912" y="0"/>
                  </a:lnTo>
                  <a:close/>
                  <a:moveTo>
                    <a:pt x="1940" y="0"/>
                  </a:moveTo>
                  <a:lnTo>
                    <a:pt x="1961" y="0"/>
                  </a:lnTo>
                  <a:lnTo>
                    <a:pt x="1961" y="7"/>
                  </a:lnTo>
                  <a:lnTo>
                    <a:pt x="1940" y="7"/>
                  </a:lnTo>
                  <a:lnTo>
                    <a:pt x="1940" y="0"/>
                  </a:lnTo>
                  <a:close/>
                  <a:moveTo>
                    <a:pt x="1968" y="0"/>
                  </a:moveTo>
                  <a:lnTo>
                    <a:pt x="1989" y="0"/>
                  </a:lnTo>
                  <a:lnTo>
                    <a:pt x="1989" y="7"/>
                  </a:lnTo>
                  <a:lnTo>
                    <a:pt x="1968" y="7"/>
                  </a:lnTo>
                  <a:lnTo>
                    <a:pt x="1968" y="0"/>
                  </a:lnTo>
                  <a:close/>
                  <a:moveTo>
                    <a:pt x="1995" y="0"/>
                  </a:moveTo>
                  <a:lnTo>
                    <a:pt x="2016" y="0"/>
                  </a:lnTo>
                  <a:lnTo>
                    <a:pt x="2016" y="7"/>
                  </a:lnTo>
                  <a:lnTo>
                    <a:pt x="1995" y="7"/>
                  </a:lnTo>
                  <a:lnTo>
                    <a:pt x="1995" y="0"/>
                  </a:lnTo>
                  <a:close/>
                  <a:moveTo>
                    <a:pt x="2023" y="0"/>
                  </a:moveTo>
                  <a:lnTo>
                    <a:pt x="2044" y="0"/>
                  </a:lnTo>
                  <a:lnTo>
                    <a:pt x="2044" y="7"/>
                  </a:lnTo>
                  <a:lnTo>
                    <a:pt x="2023" y="7"/>
                  </a:lnTo>
                  <a:lnTo>
                    <a:pt x="2023" y="0"/>
                  </a:lnTo>
                  <a:close/>
                  <a:moveTo>
                    <a:pt x="2051" y="0"/>
                  </a:moveTo>
                  <a:lnTo>
                    <a:pt x="2072" y="0"/>
                  </a:lnTo>
                  <a:lnTo>
                    <a:pt x="2072" y="7"/>
                  </a:lnTo>
                  <a:lnTo>
                    <a:pt x="2051" y="7"/>
                  </a:lnTo>
                  <a:lnTo>
                    <a:pt x="2051" y="0"/>
                  </a:lnTo>
                  <a:close/>
                  <a:moveTo>
                    <a:pt x="2079" y="0"/>
                  </a:moveTo>
                  <a:lnTo>
                    <a:pt x="2099" y="0"/>
                  </a:lnTo>
                  <a:lnTo>
                    <a:pt x="2099" y="7"/>
                  </a:lnTo>
                  <a:lnTo>
                    <a:pt x="2079" y="7"/>
                  </a:lnTo>
                  <a:lnTo>
                    <a:pt x="2079" y="0"/>
                  </a:lnTo>
                  <a:close/>
                  <a:moveTo>
                    <a:pt x="2106" y="0"/>
                  </a:moveTo>
                  <a:lnTo>
                    <a:pt x="2127" y="0"/>
                  </a:lnTo>
                  <a:lnTo>
                    <a:pt x="2127" y="7"/>
                  </a:lnTo>
                  <a:lnTo>
                    <a:pt x="2106" y="7"/>
                  </a:lnTo>
                  <a:lnTo>
                    <a:pt x="2106" y="0"/>
                  </a:lnTo>
                  <a:close/>
                  <a:moveTo>
                    <a:pt x="2134" y="0"/>
                  </a:moveTo>
                  <a:lnTo>
                    <a:pt x="2155" y="0"/>
                  </a:lnTo>
                  <a:lnTo>
                    <a:pt x="2155" y="7"/>
                  </a:lnTo>
                  <a:lnTo>
                    <a:pt x="2134" y="7"/>
                  </a:lnTo>
                  <a:lnTo>
                    <a:pt x="2134" y="0"/>
                  </a:lnTo>
                  <a:close/>
                  <a:moveTo>
                    <a:pt x="2162" y="0"/>
                  </a:moveTo>
                  <a:lnTo>
                    <a:pt x="2183" y="0"/>
                  </a:lnTo>
                  <a:lnTo>
                    <a:pt x="2183" y="7"/>
                  </a:lnTo>
                  <a:lnTo>
                    <a:pt x="2162" y="7"/>
                  </a:lnTo>
                  <a:lnTo>
                    <a:pt x="2162" y="0"/>
                  </a:lnTo>
                  <a:close/>
                  <a:moveTo>
                    <a:pt x="2190" y="0"/>
                  </a:moveTo>
                  <a:lnTo>
                    <a:pt x="2210" y="0"/>
                  </a:lnTo>
                  <a:lnTo>
                    <a:pt x="2210" y="7"/>
                  </a:lnTo>
                  <a:lnTo>
                    <a:pt x="2190" y="7"/>
                  </a:lnTo>
                  <a:lnTo>
                    <a:pt x="2190" y="0"/>
                  </a:lnTo>
                  <a:close/>
                  <a:moveTo>
                    <a:pt x="2217" y="0"/>
                  </a:moveTo>
                  <a:lnTo>
                    <a:pt x="2238" y="0"/>
                  </a:lnTo>
                  <a:lnTo>
                    <a:pt x="2238" y="7"/>
                  </a:lnTo>
                  <a:lnTo>
                    <a:pt x="2217" y="7"/>
                  </a:lnTo>
                  <a:lnTo>
                    <a:pt x="2217" y="0"/>
                  </a:lnTo>
                  <a:close/>
                  <a:moveTo>
                    <a:pt x="2245" y="0"/>
                  </a:moveTo>
                  <a:lnTo>
                    <a:pt x="2266" y="0"/>
                  </a:lnTo>
                  <a:lnTo>
                    <a:pt x="2266" y="7"/>
                  </a:lnTo>
                  <a:lnTo>
                    <a:pt x="2245" y="7"/>
                  </a:lnTo>
                  <a:lnTo>
                    <a:pt x="2245" y="0"/>
                  </a:lnTo>
                  <a:close/>
                  <a:moveTo>
                    <a:pt x="2273" y="0"/>
                  </a:moveTo>
                  <a:lnTo>
                    <a:pt x="2294" y="0"/>
                  </a:lnTo>
                  <a:lnTo>
                    <a:pt x="2294" y="7"/>
                  </a:lnTo>
                  <a:lnTo>
                    <a:pt x="2273" y="7"/>
                  </a:lnTo>
                  <a:lnTo>
                    <a:pt x="2273" y="0"/>
                  </a:lnTo>
                  <a:close/>
                  <a:moveTo>
                    <a:pt x="2300" y="0"/>
                  </a:moveTo>
                  <a:lnTo>
                    <a:pt x="2321" y="0"/>
                  </a:lnTo>
                  <a:lnTo>
                    <a:pt x="2321" y="7"/>
                  </a:lnTo>
                  <a:lnTo>
                    <a:pt x="2300" y="7"/>
                  </a:lnTo>
                  <a:lnTo>
                    <a:pt x="2300" y="0"/>
                  </a:lnTo>
                  <a:close/>
                  <a:moveTo>
                    <a:pt x="2328" y="0"/>
                  </a:moveTo>
                  <a:lnTo>
                    <a:pt x="2349" y="0"/>
                  </a:lnTo>
                  <a:lnTo>
                    <a:pt x="2349" y="7"/>
                  </a:lnTo>
                  <a:lnTo>
                    <a:pt x="2328" y="7"/>
                  </a:lnTo>
                  <a:lnTo>
                    <a:pt x="2328" y="0"/>
                  </a:lnTo>
                  <a:close/>
                  <a:moveTo>
                    <a:pt x="2356" y="0"/>
                  </a:moveTo>
                  <a:lnTo>
                    <a:pt x="2377" y="0"/>
                  </a:lnTo>
                  <a:lnTo>
                    <a:pt x="2377" y="7"/>
                  </a:lnTo>
                  <a:lnTo>
                    <a:pt x="2356" y="7"/>
                  </a:lnTo>
                  <a:lnTo>
                    <a:pt x="2356" y="0"/>
                  </a:lnTo>
                  <a:close/>
                  <a:moveTo>
                    <a:pt x="2384" y="0"/>
                  </a:moveTo>
                  <a:lnTo>
                    <a:pt x="2404" y="0"/>
                  </a:lnTo>
                  <a:lnTo>
                    <a:pt x="2404" y="7"/>
                  </a:lnTo>
                  <a:lnTo>
                    <a:pt x="2384" y="7"/>
                  </a:lnTo>
                  <a:lnTo>
                    <a:pt x="2384" y="0"/>
                  </a:lnTo>
                  <a:close/>
                  <a:moveTo>
                    <a:pt x="2411" y="0"/>
                  </a:moveTo>
                  <a:lnTo>
                    <a:pt x="2432" y="0"/>
                  </a:lnTo>
                  <a:lnTo>
                    <a:pt x="2432" y="7"/>
                  </a:lnTo>
                  <a:lnTo>
                    <a:pt x="2411" y="7"/>
                  </a:lnTo>
                  <a:lnTo>
                    <a:pt x="2411" y="0"/>
                  </a:lnTo>
                  <a:close/>
                  <a:moveTo>
                    <a:pt x="2439" y="0"/>
                  </a:moveTo>
                  <a:lnTo>
                    <a:pt x="2460" y="0"/>
                  </a:lnTo>
                  <a:lnTo>
                    <a:pt x="2460" y="7"/>
                  </a:lnTo>
                  <a:lnTo>
                    <a:pt x="2439" y="7"/>
                  </a:lnTo>
                  <a:lnTo>
                    <a:pt x="2439" y="0"/>
                  </a:lnTo>
                  <a:close/>
                  <a:moveTo>
                    <a:pt x="2467" y="0"/>
                  </a:moveTo>
                  <a:lnTo>
                    <a:pt x="2487" y="0"/>
                  </a:lnTo>
                  <a:lnTo>
                    <a:pt x="2487" y="7"/>
                  </a:lnTo>
                  <a:lnTo>
                    <a:pt x="2467" y="7"/>
                  </a:lnTo>
                  <a:lnTo>
                    <a:pt x="2467" y="0"/>
                  </a:lnTo>
                  <a:close/>
                  <a:moveTo>
                    <a:pt x="2494" y="0"/>
                  </a:moveTo>
                  <a:lnTo>
                    <a:pt x="2515" y="0"/>
                  </a:lnTo>
                  <a:lnTo>
                    <a:pt x="2515" y="7"/>
                  </a:lnTo>
                  <a:lnTo>
                    <a:pt x="2494" y="7"/>
                  </a:lnTo>
                  <a:lnTo>
                    <a:pt x="2494" y="0"/>
                  </a:lnTo>
                  <a:close/>
                  <a:moveTo>
                    <a:pt x="2522" y="0"/>
                  </a:moveTo>
                  <a:lnTo>
                    <a:pt x="2543" y="0"/>
                  </a:lnTo>
                  <a:lnTo>
                    <a:pt x="2543" y="7"/>
                  </a:lnTo>
                  <a:lnTo>
                    <a:pt x="2522" y="7"/>
                  </a:lnTo>
                  <a:lnTo>
                    <a:pt x="2522" y="0"/>
                  </a:lnTo>
                  <a:close/>
                  <a:moveTo>
                    <a:pt x="2550" y="0"/>
                  </a:moveTo>
                  <a:lnTo>
                    <a:pt x="2571" y="0"/>
                  </a:lnTo>
                  <a:lnTo>
                    <a:pt x="2571" y="7"/>
                  </a:lnTo>
                  <a:lnTo>
                    <a:pt x="2550" y="7"/>
                  </a:lnTo>
                  <a:lnTo>
                    <a:pt x="2550" y="0"/>
                  </a:lnTo>
                  <a:close/>
                  <a:moveTo>
                    <a:pt x="2578" y="0"/>
                  </a:moveTo>
                  <a:lnTo>
                    <a:pt x="2598" y="0"/>
                  </a:lnTo>
                  <a:lnTo>
                    <a:pt x="2598" y="7"/>
                  </a:lnTo>
                  <a:lnTo>
                    <a:pt x="2578" y="7"/>
                  </a:lnTo>
                  <a:lnTo>
                    <a:pt x="2578" y="0"/>
                  </a:lnTo>
                  <a:close/>
                  <a:moveTo>
                    <a:pt x="2605" y="0"/>
                  </a:moveTo>
                  <a:lnTo>
                    <a:pt x="2626" y="0"/>
                  </a:lnTo>
                  <a:lnTo>
                    <a:pt x="2626" y="7"/>
                  </a:lnTo>
                  <a:lnTo>
                    <a:pt x="2605" y="7"/>
                  </a:lnTo>
                  <a:lnTo>
                    <a:pt x="2605" y="0"/>
                  </a:lnTo>
                  <a:close/>
                  <a:moveTo>
                    <a:pt x="2633" y="0"/>
                  </a:moveTo>
                  <a:lnTo>
                    <a:pt x="2654" y="0"/>
                  </a:lnTo>
                  <a:lnTo>
                    <a:pt x="2654" y="7"/>
                  </a:lnTo>
                  <a:lnTo>
                    <a:pt x="2633" y="7"/>
                  </a:lnTo>
                  <a:lnTo>
                    <a:pt x="2633" y="0"/>
                  </a:lnTo>
                  <a:close/>
                  <a:moveTo>
                    <a:pt x="2661" y="0"/>
                  </a:moveTo>
                  <a:lnTo>
                    <a:pt x="2681" y="0"/>
                  </a:lnTo>
                  <a:lnTo>
                    <a:pt x="2681" y="7"/>
                  </a:lnTo>
                  <a:lnTo>
                    <a:pt x="2661" y="7"/>
                  </a:lnTo>
                  <a:lnTo>
                    <a:pt x="2661" y="0"/>
                  </a:lnTo>
                  <a:close/>
                  <a:moveTo>
                    <a:pt x="2689" y="0"/>
                  </a:moveTo>
                  <a:lnTo>
                    <a:pt x="2709" y="0"/>
                  </a:lnTo>
                  <a:lnTo>
                    <a:pt x="2709" y="7"/>
                  </a:lnTo>
                  <a:lnTo>
                    <a:pt x="2689" y="7"/>
                  </a:lnTo>
                  <a:lnTo>
                    <a:pt x="2689" y="0"/>
                  </a:lnTo>
                  <a:close/>
                  <a:moveTo>
                    <a:pt x="2716" y="0"/>
                  </a:moveTo>
                  <a:lnTo>
                    <a:pt x="2737" y="0"/>
                  </a:lnTo>
                  <a:lnTo>
                    <a:pt x="2737" y="7"/>
                  </a:lnTo>
                  <a:lnTo>
                    <a:pt x="2716" y="7"/>
                  </a:lnTo>
                  <a:lnTo>
                    <a:pt x="2716" y="0"/>
                  </a:lnTo>
                  <a:close/>
                  <a:moveTo>
                    <a:pt x="2744" y="0"/>
                  </a:moveTo>
                  <a:lnTo>
                    <a:pt x="2765" y="0"/>
                  </a:lnTo>
                  <a:lnTo>
                    <a:pt x="2765" y="7"/>
                  </a:lnTo>
                  <a:lnTo>
                    <a:pt x="2744" y="7"/>
                  </a:lnTo>
                  <a:lnTo>
                    <a:pt x="2744" y="0"/>
                  </a:lnTo>
                  <a:close/>
                  <a:moveTo>
                    <a:pt x="2772" y="0"/>
                  </a:moveTo>
                  <a:lnTo>
                    <a:pt x="2792" y="0"/>
                  </a:lnTo>
                  <a:lnTo>
                    <a:pt x="2792" y="7"/>
                  </a:lnTo>
                  <a:lnTo>
                    <a:pt x="2772" y="7"/>
                  </a:lnTo>
                  <a:lnTo>
                    <a:pt x="2772" y="0"/>
                  </a:lnTo>
                  <a:close/>
                  <a:moveTo>
                    <a:pt x="2799" y="0"/>
                  </a:moveTo>
                  <a:lnTo>
                    <a:pt x="2820" y="0"/>
                  </a:lnTo>
                  <a:lnTo>
                    <a:pt x="2820" y="7"/>
                  </a:lnTo>
                  <a:lnTo>
                    <a:pt x="2799" y="7"/>
                  </a:lnTo>
                  <a:lnTo>
                    <a:pt x="2799" y="0"/>
                  </a:lnTo>
                  <a:close/>
                  <a:moveTo>
                    <a:pt x="2827" y="0"/>
                  </a:moveTo>
                  <a:lnTo>
                    <a:pt x="2848" y="0"/>
                  </a:lnTo>
                  <a:lnTo>
                    <a:pt x="2848" y="7"/>
                  </a:lnTo>
                  <a:lnTo>
                    <a:pt x="2827" y="7"/>
                  </a:lnTo>
                  <a:lnTo>
                    <a:pt x="2827" y="0"/>
                  </a:lnTo>
                  <a:close/>
                  <a:moveTo>
                    <a:pt x="2855" y="0"/>
                  </a:moveTo>
                  <a:lnTo>
                    <a:pt x="2876" y="0"/>
                  </a:lnTo>
                  <a:lnTo>
                    <a:pt x="2876" y="7"/>
                  </a:lnTo>
                  <a:lnTo>
                    <a:pt x="2855" y="7"/>
                  </a:lnTo>
                  <a:lnTo>
                    <a:pt x="2855" y="0"/>
                  </a:lnTo>
                  <a:close/>
                  <a:moveTo>
                    <a:pt x="2882" y="0"/>
                  </a:moveTo>
                  <a:lnTo>
                    <a:pt x="2903" y="0"/>
                  </a:lnTo>
                  <a:lnTo>
                    <a:pt x="2903" y="7"/>
                  </a:lnTo>
                  <a:lnTo>
                    <a:pt x="2882" y="7"/>
                  </a:lnTo>
                  <a:lnTo>
                    <a:pt x="2882" y="0"/>
                  </a:lnTo>
                  <a:close/>
                  <a:moveTo>
                    <a:pt x="2910" y="0"/>
                  </a:moveTo>
                  <a:lnTo>
                    <a:pt x="2931" y="0"/>
                  </a:lnTo>
                  <a:lnTo>
                    <a:pt x="2931" y="7"/>
                  </a:lnTo>
                  <a:lnTo>
                    <a:pt x="2910" y="7"/>
                  </a:lnTo>
                  <a:lnTo>
                    <a:pt x="2910" y="0"/>
                  </a:lnTo>
                  <a:close/>
                  <a:moveTo>
                    <a:pt x="2938" y="0"/>
                  </a:moveTo>
                  <a:lnTo>
                    <a:pt x="2959" y="0"/>
                  </a:lnTo>
                  <a:lnTo>
                    <a:pt x="2959" y="7"/>
                  </a:lnTo>
                  <a:lnTo>
                    <a:pt x="2938" y="7"/>
                  </a:lnTo>
                  <a:lnTo>
                    <a:pt x="2938" y="0"/>
                  </a:lnTo>
                  <a:close/>
                  <a:moveTo>
                    <a:pt x="2966" y="0"/>
                  </a:moveTo>
                  <a:lnTo>
                    <a:pt x="2986" y="0"/>
                  </a:lnTo>
                  <a:lnTo>
                    <a:pt x="2986" y="7"/>
                  </a:lnTo>
                  <a:lnTo>
                    <a:pt x="2966" y="7"/>
                  </a:lnTo>
                  <a:lnTo>
                    <a:pt x="2966" y="0"/>
                  </a:lnTo>
                  <a:close/>
                  <a:moveTo>
                    <a:pt x="2993" y="0"/>
                  </a:moveTo>
                  <a:lnTo>
                    <a:pt x="3014" y="0"/>
                  </a:lnTo>
                  <a:lnTo>
                    <a:pt x="3014" y="7"/>
                  </a:lnTo>
                  <a:lnTo>
                    <a:pt x="2993" y="7"/>
                  </a:lnTo>
                  <a:lnTo>
                    <a:pt x="2993" y="0"/>
                  </a:lnTo>
                  <a:close/>
                </a:path>
              </a:pathLst>
            </a:custGeom>
            <a:solidFill>
              <a:srgbClr val="000000"/>
            </a:solidFill>
            <a:ln w="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23" name="Line 91"/>
            <p:cNvSpPr>
              <a:spLocks noChangeShapeType="1"/>
            </p:cNvSpPr>
            <p:nvPr/>
          </p:nvSpPr>
          <p:spPr bwMode="auto">
            <a:xfrm>
              <a:off x="1070" y="3567"/>
              <a:ext cx="879" cy="1"/>
            </a:xfrm>
            <a:prstGeom prst="line">
              <a:avLst/>
            </a:prstGeom>
            <a:noFill/>
            <a:ln w="952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89" name="角丸四角形 88"/>
          <p:cNvSpPr/>
          <p:nvPr/>
        </p:nvSpPr>
        <p:spPr bwMode="auto">
          <a:xfrm>
            <a:off x="3584848" y="2636912"/>
            <a:ext cx="5976664" cy="3218656"/>
          </a:xfrm>
          <a:prstGeom prst="roundRect">
            <a:avLst/>
          </a:prstGeom>
          <a:solidFill>
            <a:srgbClr val="FF9900">
              <a:alpha val="50196"/>
            </a:srgb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社内教育</a:t>
            </a:r>
          </a:p>
        </p:txBody>
      </p:sp>
      <p:sp>
        <p:nvSpPr>
          <p:cNvPr id="4" name="Rectangle 3"/>
          <p:cNvSpPr txBox="1">
            <a:spLocks noChangeArrowheads="1"/>
          </p:cNvSpPr>
          <p:nvPr/>
        </p:nvSpPr>
        <p:spPr bwMode="auto">
          <a:xfrm>
            <a:off x="128464" y="5949280"/>
            <a:ext cx="381642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55600" lvl="0" indent="-355600" fontAlgn="base">
              <a:spcAft>
                <a:spcPct val="0"/>
              </a:spcAft>
              <a:buClr>
                <a:schemeClr val="hlink"/>
              </a:buClr>
            </a:pPr>
            <a:r>
              <a:rPr lang="ja-JP" altLang="en-US" sz="1200" kern="0" dirty="0">
                <a:latin typeface="HGP創英角ｺﾞｼｯｸUB" pitchFamily="50" charset="-128"/>
                <a:ea typeface="HGP創英角ｺﾞｼｯｸUB" pitchFamily="50" charset="-128"/>
              </a:rPr>
              <a:t>＜出典（縦軸）＞ </a:t>
            </a:r>
            <a:r>
              <a:rPr lang="en-US" altLang="ja-JP" sz="1200" kern="0" dirty="0">
                <a:latin typeface="HGP創英角ｺﾞｼｯｸUB" pitchFamily="50" charset="-128"/>
                <a:ea typeface="HGP創英角ｺﾞｼｯｸUB" pitchFamily="50" charset="-128"/>
              </a:rPr>
              <a:t>SEC BOOKS</a:t>
            </a:r>
            <a:r>
              <a:rPr lang="ja-JP" altLang="en-US" sz="1200" kern="0" dirty="0">
                <a:latin typeface="HGP創英角ｺﾞｼｯｸUB" pitchFamily="50" charset="-128"/>
                <a:ea typeface="HGP創英角ｺﾞｼｯｸUB" pitchFamily="50" charset="-128"/>
              </a:rPr>
              <a:t> 「経営者が参画する要求品質の確保 ～ 超上流から攻める</a:t>
            </a:r>
            <a:r>
              <a:rPr lang="en-US" altLang="ja-JP" sz="1200" kern="0" dirty="0">
                <a:latin typeface="HGP創英角ｺﾞｼｯｸUB" pitchFamily="50" charset="-128"/>
                <a:ea typeface="HGP創英角ｺﾞｼｯｸUB" pitchFamily="50" charset="-128"/>
              </a:rPr>
              <a:t>IT</a:t>
            </a:r>
            <a:r>
              <a:rPr lang="ja-JP" altLang="en-US" sz="1200" kern="0" dirty="0">
                <a:latin typeface="HGP創英角ｺﾞｼｯｸUB" pitchFamily="50" charset="-128"/>
                <a:ea typeface="HGP創英角ｺﾞｼｯｸUB" pitchFamily="50" charset="-128"/>
              </a:rPr>
              <a:t>化の勘どころ ～」，</a:t>
            </a:r>
            <a:r>
              <a:rPr kumimoji="1" lang="en-US" altLang="ja-JP" sz="1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rPr>
              <a:t>p.37 </a:t>
            </a:r>
            <a:r>
              <a:rPr kumimoji="1" lang="ja-JP" altLang="en-US" sz="1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rPr>
              <a:t>の </a:t>
            </a:r>
            <a:r>
              <a:rPr kumimoji="1" lang="en-US" altLang="ja-JP" sz="1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rPr>
              <a:t>3.2</a:t>
            </a:r>
            <a:r>
              <a:rPr kumimoji="1" lang="ja-JP" altLang="en-US" sz="1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rPr>
              <a:t>（１）項、</a:t>
            </a:r>
            <a:r>
              <a:rPr kumimoji="1" lang="en-US" altLang="ja-JP" sz="1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rPr>
              <a:t>p.41 </a:t>
            </a:r>
            <a:r>
              <a:rPr kumimoji="1" lang="ja-JP" altLang="en-US" sz="1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rPr>
              <a:t>の </a:t>
            </a:r>
            <a:r>
              <a:rPr kumimoji="1" lang="en-US" altLang="ja-JP" sz="1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rPr>
              <a:t>4.1</a:t>
            </a:r>
          </a:p>
          <a:p>
            <a:pPr marL="0" marR="0" lvl="0" indent="0" algn="l" defTabSz="914400" rtl="0" eaLnBrk="1" fontAlgn="base" latinLnBrk="0" hangingPunct="1">
              <a:spcAft>
                <a:spcPct val="0"/>
              </a:spcAft>
              <a:buClr>
                <a:schemeClr val="hlink"/>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rPr>
              <a:t>　　</a:t>
            </a:r>
            <a:endParaRPr kumimoji="1" lang="en-US" altLang="ja-JP" sz="1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endParaRPr>
          </a:p>
        </p:txBody>
      </p:sp>
      <p:sp>
        <p:nvSpPr>
          <p:cNvPr id="5" name="角丸四角形 4"/>
          <p:cNvSpPr/>
          <p:nvPr/>
        </p:nvSpPr>
        <p:spPr bwMode="auto">
          <a:xfrm>
            <a:off x="3600000" y="1440000"/>
            <a:ext cx="792000" cy="2700000"/>
          </a:xfrm>
          <a:prstGeom prst="roundRect">
            <a:avLst/>
          </a:prstGeom>
          <a:solidFill>
            <a:srgbClr val="FFFF00"/>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組織・体制の</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整備</a:t>
            </a:r>
          </a:p>
        </p:txBody>
      </p:sp>
      <p:sp>
        <p:nvSpPr>
          <p:cNvPr id="111" name="角丸四角形 110"/>
          <p:cNvSpPr/>
          <p:nvPr/>
        </p:nvSpPr>
        <p:spPr bwMode="auto">
          <a:xfrm>
            <a:off x="6192000" y="2664000"/>
            <a:ext cx="720000" cy="2052000"/>
          </a:xfrm>
          <a:prstGeom prst="roundRect">
            <a:avLst/>
          </a:prstGeom>
          <a:solidFill>
            <a:srgbClr val="FFFF99"/>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HGPｺﾞｼｯｸE" pitchFamily="50" charset="-128"/>
                <a:ea typeface="HGPｺﾞｼｯｸE" pitchFamily="50" charset="-128"/>
              </a:rPr>
              <a:t>調達時の指示事項</a:t>
            </a:r>
            <a:endPar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12" name="角丸四角形 111"/>
          <p:cNvSpPr/>
          <p:nvPr/>
        </p:nvSpPr>
        <p:spPr bwMode="auto">
          <a:xfrm>
            <a:off x="7020000" y="4320000"/>
            <a:ext cx="792000" cy="1512168"/>
          </a:xfrm>
          <a:prstGeom prst="roundRect">
            <a:avLst/>
          </a:prstGeom>
          <a:solidFill>
            <a:schemeClr val="accent1">
              <a:lumMod val="90000"/>
            </a:scheme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ﾚﾋﾞｭｰ</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・試験項目</a:t>
            </a:r>
          </a:p>
        </p:txBody>
      </p:sp>
      <p:sp>
        <p:nvSpPr>
          <p:cNvPr id="113" name="角丸四角形 112"/>
          <p:cNvSpPr/>
          <p:nvPr/>
        </p:nvSpPr>
        <p:spPr bwMode="auto">
          <a:xfrm>
            <a:off x="7920000" y="2664000"/>
            <a:ext cx="720000" cy="2052000"/>
          </a:xfrm>
          <a:prstGeom prst="roundRect">
            <a:avLst/>
          </a:prstGeom>
          <a:solidFill>
            <a:srgbClr val="FFFF99"/>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HGPｺﾞｼｯｸE" pitchFamily="50" charset="-128"/>
                <a:ea typeface="HGPｺﾞｼｯｸE" pitchFamily="50" charset="-128"/>
              </a:rPr>
              <a:t>調達時の確認事項</a:t>
            </a:r>
            <a:endPar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14" name="角丸四角形 113"/>
          <p:cNvSpPr/>
          <p:nvPr/>
        </p:nvSpPr>
        <p:spPr bwMode="auto">
          <a:xfrm>
            <a:off x="4500000" y="1800000"/>
            <a:ext cx="756000" cy="2700000"/>
          </a:xfrm>
          <a:prstGeom prst="roundRect">
            <a:avLst/>
          </a:prstGeom>
          <a:solidFill>
            <a:srgbClr val="99FF99"/>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運用手順の</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整備</a:t>
            </a:r>
          </a:p>
        </p:txBody>
      </p:sp>
      <p:sp>
        <p:nvSpPr>
          <p:cNvPr id="115" name="角丸四角形 114"/>
          <p:cNvSpPr/>
          <p:nvPr/>
        </p:nvSpPr>
        <p:spPr bwMode="auto">
          <a:xfrm>
            <a:off x="5364000" y="3060000"/>
            <a:ext cx="720000" cy="2700000"/>
          </a:xfrm>
          <a:prstGeom prst="roundRect">
            <a:avLst/>
          </a:prstGeom>
          <a:solidFill>
            <a:srgbClr val="99FF99"/>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HGPｺﾞｼｯｸE" pitchFamily="50" charset="-128"/>
                <a:ea typeface="HGPｺﾞｼｯｸE" pitchFamily="50" charset="-128"/>
              </a:rPr>
              <a:t>開発</a:t>
            </a: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手順の</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整備</a:t>
            </a:r>
          </a:p>
        </p:txBody>
      </p:sp>
      <p:sp>
        <p:nvSpPr>
          <p:cNvPr id="116" name="テキスト ボックス 115"/>
          <p:cNvSpPr txBox="1"/>
          <p:nvPr/>
        </p:nvSpPr>
        <p:spPr>
          <a:xfrm>
            <a:off x="4592960" y="879103"/>
            <a:ext cx="3797835" cy="461665"/>
          </a:xfrm>
          <a:prstGeom prst="rect">
            <a:avLst/>
          </a:prstGeom>
          <a:noFill/>
        </p:spPr>
        <p:txBody>
          <a:bodyPr wrap="none" rtlCol="0">
            <a:spAutoFit/>
          </a:bodyPr>
          <a:lstStyle/>
          <a:p>
            <a:r>
              <a:rPr lang="ja-JP" altLang="en-US" sz="2400" dirty="0">
                <a:solidFill>
                  <a:srgbClr val="0000FF"/>
                </a:solidFill>
                <a:latin typeface="HGP創英角ｺﾞｼｯｸUB" pitchFamily="50" charset="-128"/>
                <a:ea typeface="HGP創英角ｺﾞｼｯｸUB" pitchFamily="50" charset="-128"/>
              </a:rPr>
              <a:t>教訓の最終的な適用先の例</a:t>
            </a:r>
          </a:p>
        </p:txBody>
      </p:sp>
      <p:sp>
        <p:nvSpPr>
          <p:cNvPr id="87" name="角丸四角形 86"/>
          <p:cNvSpPr/>
          <p:nvPr/>
        </p:nvSpPr>
        <p:spPr bwMode="auto">
          <a:xfrm>
            <a:off x="8748000" y="4320000"/>
            <a:ext cx="792000" cy="1512168"/>
          </a:xfrm>
          <a:prstGeom prst="roundRect">
            <a:avLst/>
          </a:prstGeom>
          <a:solidFill>
            <a:srgbClr val="FF99FF">
              <a:alpha val="70000"/>
            </a:srgb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ts val="2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トラブル発生時の</a:t>
            </a:r>
          </a:p>
          <a:p>
            <a:pPr marL="0" marR="0" indent="0" algn="ctr" defTabSz="914400" rtl="0" eaLnBrk="1" fontAlgn="base" latinLnBrk="0" hangingPunct="1">
              <a:lnSpc>
                <a:spcPts val="2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原因推定</a:t>
            </a:r>
          </a:p>
        </p:txBody>
      </p:sp>
      <p:sp>
        <p:nvSpPr>
          <p:cNvPr id="88" name="下矢印吹き出し 87"/>
          <p:cNvSpPr/>
          <p:nvPr/>
        </p:nvSpPr>
        <p:spPr bwMode="auto">
          <a:xfrm>
            <a:off x="8769424" y="3501096"/>
            <a:ext cx="720000" cy="792000"/>
          </a:xfrm>
          <a:prstGeom prst="downArrowCallout">
            <a:avLst/>
          </a:prstGeom>
          <a:solidFill>
            <a:schemeClr val="bg1">
              <a:lumMod val="50000"/>
              <a:alpha val="50000"/>
            </a:scheme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ｺﾞｼｯｸUB" pitchFamily="50" charset="-128"/>
                <a:ea typeface="HGP創英角ｺﾞｼｯｸUB" pitchFamily="50" charset="-128"/>
              </a:rPr>
              <a:t>類似</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ｺﾞｼｯｸUB" pitchFamily="50" charset="-128"/>
                <a:ea typeface="HGP創英角ｺﾞｼｯｸUB" pitchFamily="50" charset="-128"/>
              </a:rPr>
              <a:t>事例</a:t>
            </a:r>
          </a:p>
        </p:txBody>
      </p:sp>
      <p:sp>
        <p:nvSpPr>
          <p:cNvPr id="90" name="円形吹き出し 89"/>
          <p:cNvSpPr/>
          <p:nvPr/>
        </p:nvSpPr>
        <p:spPr bwMode="auto">
          <a:xfrm>
            <a:off x="5385048" y="1412776"/>
            <a:ext cx="4248472" cy="1008112"/>
          </a:xfrm>
          <a:prstGeom prst="wedgeEllipseCallout">
            <a:avLst>
              <a:gd name="adj1" fmla="val 8677"/>
              <a:gd name="adj2" fmla="val -68190"/>
            </a:avLst>
          </a:prstGeom>
          <a:solidFill>
            <a:srgbClr val="FFFF99">
              <a:alpha val="50000"/>
            </a:srgbClr>
          </a:solidFill>
          <a:ln w="9525" cap="flat" cmpd="sng" algn="ctr">
            <a:solidFill>
              <a:schemeClr val="bg1">
                <a:lumMod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sng" strike="noStrike" cap="none" normalizeH="0" baseline="0" dirty="0">
                <a:ln>
                  <a:noFill/>
                </a:ln>
                <a:effectLst/>
                <a:latin typeface="HGP創英角ﾎﾟｯﾌﾟ体" panose="040B0A00000000000000" pitchFamily="50" charset="-128"/>
                <a:ea typeface="HGP創英角ﾎﾟｯﾌﾟ体" panose="040B0A00000000000000" pitchFamily="50" charset="-128"/>
              </a:rPr>
              <a:t>組織に</a:t>
            </a:r>
            <a:r>
              <a:rPr kumimoji="1" lang="ja-JP" altLang="en-US" sz="2800" b="0" i="0" u="sng" strike="noStrike" cap="none" normalizeH="0" baseline="0" dirty="0">
                <a:ln>
                  <a:noFill/>
                </a:ln>
                <a:solidFill>
                  <a:srgbClr val="008000"/>
                </a:solidFill>
                <a:effectLst/>
                <a:latin typeface="HGP創英角ﾎﾟｯﾌﾟ体" panose="040B0A00000000000000" pitchFamily="50" charset="-128"/>
                <a:ea typeface="HGP創英角ﾎﾟｯﾌﾟ体" panose="040B0A00000000000000" pitchFamily="50" charset="-128"/>
              </a:rPr>
              <a:t>“安全文化”</a:t>
            </a:r>
            <a:r>
              <a:rPr kumimoji="1" lang="ja-JP" altLang="en-US" sz="2800" b="0" i="0" u="none" strike="noStrike" cap="none" normalizeH="0" baseline="0" dirty="0">
                <a:ln>
                  <a:noFill/>
                </a:ln>
                <a:solidFill>
                  <a:schemeClr val="tx1"/>
                </a:solidFill>
                <a:effectLst/>
                <a:latin typeface="HGP創英角ﾎﾟｯﾌﾟ体" panose="040B0A00000000000000" pitchFamily="50" charset="-128"/>
                <a:ea typeface="HGP創英角ﾎﾟｯﾌﾟ体" panose="040B0A00000000000000" pitchFamily="50" charset="-128"/>
              </a:rPr>
              <a:t>を醸成</a:t>
            </a:r>
          </a:p>
        </p:txBody>
      </p:sp>
      <p:sp>
        <p:nvSpPr>
          <p:cNvPr id="2" name="タイトル 1"/>
          <p:cNvSpPr>
            <a:spLocks noGrp="1"/>
          </p:cNvSpPr>
          <p:nvPr>
            <p:ph type="title"/>
          </p:nvPr>
        </p:nvSpPr>
        <p:spPr>
          <a:xfrm>
            <a:off x="432001" y="252000"/>
            <a:ext cx="7560001" cy="576000"/>
          </a:xfrm>
        </p:spPr>
        <p:txBody>
          <a:bodyPr/>
          <a:lstStyle/>
          <a:p>
            <a:r>
              <a:rPr lang="ja-JP" altLang="en-US" dirty="0">
                <a:latin typeface="+mj-ea"/>
              </a:rPr>
              <a:t>教訓の恒久的な反映</a:t>
            </a:r>
            <a:endParaRPr kumimoji="1" lang="ja-JP" altLang="en-US" dirty="0">
              <a:latin typeface="+mj-ea"/>
            </a:endParaRPr>
          </a:p>
        </p:txBody>
      </p:sp>
      <p:sp>
        <p:nvSpPr>
          <p:cNvPr id="92" name="フローチャート : 代替処理 122"/>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障害事例・教訓の活用</a:t>
            </a:r>
            <a:endPar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4728" y="1667709"/>
            <a:ext cx="4609743" cy="4097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776536" y="5826750"/>
            <a:ext cx="8496634" cy="338554"/>
          </a:xfrm>
          <a:prstGeom prst="rect">
            <a:avLst/>
          </a:prstGeom>
        </p:spPr>
        <p:txBody>
          <a:bodyPr wrap="square">
            <a:spAutoFit/>
          </a:bodyPr>
          <a:lstStyle/>
          <a:p>
            <a:r>
              <a:rPr lang="ja-JP" altLang="en-US" sz="1600" dirty="0"/>
              <a:t>*  </a:t>
            </a:r>
            <a:r>
              <a:rPr lang="en-US" altLang="ja-JP" sz="1600" dirty="0"/>
              <a:t>FP</a:t>
            </a:r>
            <a:r>
              <a:rPr lang="ja-JP" altLang="en-US" sz="1600" dirty="0"/>
              <a:t>発生不具合密度：ファンクションポイント（機能規模）当たりに発生する不具合（バグ）の数</a:t>
            </a:r>
          </a:p>
        </p:txBody>
      </p:sp>
      <p:sp>
        <p:nvSpPr>
          <p:cNvPr id="9" name="正方形/長方形 8"/>
          <p:cNvSpPr/>
          <p:nvPr/>
        </p:nvSpPr>
        <p:spPr>
          <a:xfrm>
            <a:off x="366153" y="836712"/>
            <a:ext cx="8543909" cy="830997"/>
          </a:xfrm>
          <a:prstGeom prst="rect">
            <a:avLst/>
          </a:prstGeom>
        </p:spPr>
        <p:txBody>
          <a:bodyPr wrap="square">
            <a:spAutoFit/>
          </a:bodyPr>
          <a:lstStyle/>
          <a:p>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品質保証体制の専門スタッフ</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がいるプロジェクトの方が，</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F3300"/>
                </a:solidFill>
                <a:latin typeface="メイリオ" panose="020B0604030504040204" pitchFamily="50" charset="-128"/>
                <a:ea typeface="メイリオ" panose="020B0604030504040204" pitchFamily="50" charset="-128"/>
                <a:cs typeface="メイリオ" panose="020B0604030504040204" pitchFamily="50" charset="-128"/>
              </a:rPr>
              <a:t>そうでない</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プロジェクトに比べ，プロダクトの信頼性が高い</a:t>
            </a:r>
          </a:p>
        </p:txBody>
      </p:sp>
      <p:sp>
        <p:nvSpPr>
          <p:cNvPr id="10" name="線吹き出し 2 (枠付き) 9"/>
          <p:cNvSpPr/>
          <p:nvPr/>
        </p:nvSpPr>
        <p:spPr bwMode="auto">
          <a:xfrm>
            <a:off x="7336658" y="4437112"/>
            <a:ext cx="720080" cy="432048"/>
          </a:xfrm>
          <a:prstGeom prst="borderCallout2">
            <a:avLst>
              <a:gd name="adj1" fmla="val 18750"/>
              <a:gd name="adj2" fmla="val -8333"/>
              <a:gd name="adj3" fmla="val 18750"/>
              <a:gd name="adj4" fmla="val -16667"/>
              <a:gd name="adj5" fmla="val 94556"/>
              <a:gd name="adj6" fmla="val -178805"/>
            </a:avLst>
          </a:prstGeom>
          <a:solidFill>
            <a:srgbClr val="FFFFFF"/>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rgbClr val="FF0000"/>
                </a:solidFill>
                <a:effectLst/>
                <a:latin typeface="HGPｺﾞｼｯｸE" pitchFamily="50" charset="-128"/>
                <a:ea typeface="HGPｺﾞｼｯｸE" pitchFamily="50" charset="-128"/>
              </a:rPr>
              <a:t>4.8</a:t>
            </a:r>
          </a:p>
        </p:txBody>
      </p:sp>
      <p:sp>
        <p:nvSpPr>
          <p:cNvPr id="11" name="線吹き出し 2 (枠付き) 10"/>
          <p:cNvSpPr/>
          <p:nvPr/>
        </p:nvSpPr>
        <p:spPr bwMode="auto">
          <a:xfrm>
            <a:off x="7336658" y="3751917"/>
            <a:ext cx="720080" cy="432048"/>
          </a:xfrm>
          <a:prstGeom prst="borderCallout2">
            <a:avLst>
              <a:gd name="adj1" fmla="val 18750"/>
              <a:gd name="adj2" fmla="val -8333"/>
              <a:gd name="adj3" fmla="val 18750"/>
              <a:gd name="adj4" fmla="val -16667"/>
              <a:gd name="adj5" fmla="val 200378"/>
              <a:gd name="adj6" fmla="val -407481"/>
            </a:avLst>
          </a:prstGeom>
          <a:solidFill>
            <a:srgbClr val="FFFFFF"/>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altLang="ja-JP" sz="2000" dirty="0">
                <a:solidFill>
                  <a:srgbClr val="FF3300"/>
                </a:solidFill>
                <a:latin typeface="HGPｺﾞｼｯｸE" pitchFamily="50" charset="-128"/>
                <a:ea typeface="HGPｺﾞｼｯｸE" pitchFamily="50" charset="-128"/>
              </a:rPr>
              <a:t>12.2</a:t>
            </a:r>
            <a:endParaRPr kumimoji="1" lang="en-US" altLang="ja-JP" sz="2000" b="0" i="0" u="none" strike="noStrike" cap="none" normalizeH="0" baseline="0" dirty="0">
              <a:ln>
                <a:noFill/>
              </a:ln>
              <a:solidFill>
                <a:srgbClr val="FF3300"/>
              </a:solidFill>
              <a:effectLst/>
              <a:latin typeface="HGPｺﾞｼｯｸE" pitchFamily="50" charset="-128"/>
              <a:ea typeface="HGPｺﾞｼｯｸE" pitchFamily="50" charset="-128"/>
            </a:endParaRPr>
          </a:p>
        </p:txBody>
      </p:sp>
      <p:sp>
        <p:nvSpPr>
          <p:cNvPr id="12" name="テキスト ボックス 11"/>
          <p:cNvSpPr txBox="1"/>
          <p:nvPr/>
        </p:nvSpPr>
        <p:spPr>
          <a:xfrm>
            <a:off x="8200114" y="4056638"/>
            <a:ext cx="1433406" cy="523220"/>
          </a:xfrm>
          <a:prstGeom prst="rect">
            <a:avLst/>
          </a:prstGeom>
          <a:noFill/>
        </p:spPr>
        <p:txBody>
          <a:bodyPr wrap="none" rtlCol="0">
            <a:spAutoFit/>
          </a:bodyPr>
          <a:lstStyle/>
          <a:p>
            <a:r>
              <a:rPr lang="ja-JP" altLang="en-US" sz="2800" u="sng" dirty="0">
                <a:latin typeface="HGP創英角ﾎﾟｯﾌﾟ体" panose="040B0A00000000000000" pitchFamily="50" charset="-128"/>
                <a:ea typeface="HGP創英角ﾎﾟｯﾌﾟ体" panose="040B0A00000000000000" pitchFamily="50" charset="-128"/>
              </a:rPr>
              <a:t>約</a:t>
            </a:r>
            <a:r>
              <a:rPr lang="en-US" altLang="ja-JP" sz="2800" u="sng" dirty="0">
                <a:latin typeface="HGP創英角ﾎﾟｯﾌﾟ体" panose="040B0A00000000000000" pitchFamily="50" charset="-128"/>
                <a:ea typeface="HGP創英角ﾎﾟｯﾌﾟ体" panose="040B0A00000000000000" pitchFamily="50" charset="-128"/>
              </a:rPr>
              <a:t>2.5</a:t>
            </a:r>
            <a:r>
              <a:rPr lang="ja-JP" altLang="en-US" sz="2800" u="sng" dirty="0">
                <a:latin typeface="HGP創英角ﾎﾟｯﾌﾟ体" panose="040B0A00000000000000" pitchFamily="50" charset="-128"/>
                <a:ea typeface="HGP創英角ﾎﾟｯﾌﾟ体" panose="040B0A00000000000000" pitchFamily="50" charset="-128"/>
              </a:rPr>
              <a:t>倍</a:t>
            </a:r>
            <a:endParaRPr kumimoji="1" lang="ja-JP" altLang="en-US" sz="2800" u="sng" dirty="0">
              <a:latin typeface="HGP創英角ﾎﾟｯﾌﾟ体" panose="040B0A00000000000000" pitchFamily="50" charset="-128"/>
              <a:ea typeface="HGP創英角ﾎﾟｯﾌﾟ体" panose="040B0A00000000000000" pitchFamily="50" charset="-128"/>
            </a:endParaRPr>
          </a:p>
        </p:txBody>
      </p:sp>
      <p:sp>
        <p:nvSpPr>
          <p:cNvPr id="13" name="テキスト ボックス 12"/>
          <p:cNvSpPr txBox="1"/>
          <p:nvPr/>
        </p:nvSpPr>
        <p:spPr>
          <a:xfrm>
            <a:off x="4928769" y="2219968"/>
            <a:ext cx="1656183" cy="369332"/>
          </a:xfrm>
          <a:prstGeom prst="rect">
            <a:avLst/>
          </a:prstGeom>
          <a:noFill/>
        </p:spPr>
        <p:txBody>
          <a:bodyPr wrap="square" rtlCol="0">
            <a:spAutoFit/>
          </a:bodyPr>
          <a:lstStyle/>
          <a:p>
            <a:r>
              <a:rPr kumimoji="1" lang="en-US" altLang="ja-JP" dirty="0"/>
              <a:t>N=63</a:t>
            </a:r>
            <a:r>
              <a:rPr kumimoji="1" lang="ja-JP" altLang="en-US" dirty="0"/>
              <a:t> </a:t>
            </a:r>
            <a:r>
              <a:rPr lang="en-US" altLang="ja-JP" dirty="0"/>
              <a:t>(37+26)</a:t>
            </a:r>
            <a:endParaRPr kumimoji="1" lang="ja-JP" altLang="en-US" dirty="0"/>
          </a:p>
        </p:txBody>
      </p:sp>
      <p:sp>
        <p:nvSpPr>
          <p:cNvPr id="14" name="テキスト ボックス 13"/>
          <p:cNvSpPr txBox="1"/>
          <p:nvPr/>
        </p:nvSpPr>
        <p:spPr>
          <a:xfrm>
            <a:off x="2648744" y="6228020"/>
            <a:ext cx="5176417" cy="338554"/>
          </a:xfrm>
          <a:prstGeom prst="rect">
            <a:avLst/>
          </a:prstGeom>
          <a:noFill/>
        </p:spPr>
        <p:txBody>
          <a:bodyPr wrap="none" rtlCol="0">
            <a:spAutoFit/>
          </a:bodyPr>
          <a:lstStyle/>
          <a:p>
            <a:r>
              <a:rPr kumimoji="1" lang="ja-JP" altLang="en-US" sz="1600" dirty="0"/>
              <a:t>出典：「ソフトウェア開発データ白書</a:t>
            </a:r>
            <a:r>
              <a:rPr kumimoji="1" lang="en-US" altLang="ja-JP" sz="1600" dirty="0"/>
              <a:t>2014-2015</a:t>
            </a:r>
            <a:r>
              <a:rPr kumimoji="1" lang="ja-JP" altLang="en-US" sz="1600" dirty="0"/>
              <a:t>」</a:t>
            </a:r>
            <a:r>
              <a:rPr kumimoji="1" lang="en-US" altLang="ja-JP" sz="1600" dirty="0"/>
              <a:t>(IPA/SEC)</a:t>
            </a:r>
            <a:endParaRPr kumimoji="1" lang="ja-JP" altLang="en-US" sz="1600" dirty="0"/>
          </a:p>
        </p:txBody>
      </p:sp>
      <p:cxnSp>
        <p:nvCxnSpPr>
          <p:cNvPr id="16" name="直線コネクタ 15"/>
          <p:cNvCxnSpPr/>
          <p:nvPr/>
        </p:nvCxnSpPr>
        <p:spPr bwMode="auto">
          <a:xfrm>
            <a:off x="3800872" y="4578424"/>
            <a:ext cx="2268000" cy="288000"/>
          </a:xfrm>
          <a:prstGeom prst="line">
            <a:avLst/>
          </a:prstGeom>
          <a:solidFill>
            <a:srgbClr val="FFFFFF"/>
          </a:solidFill>
          <a:ln w="127000" cap="flat" cmpd="sng" algn="ctr">
            <a:solidFill>
              <a:srgbClr val="FF000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右大かっこ 20"/>
          <p:cNvSpPr/>
          <p:nvPr/>
        </p:nvSpPr>
        <p:spPr bwMode="auto">
          <a:xfrm>
            <a:off x="8128106" y="3861048"/>
            <a:ext cx="73152" cy="914400"/>
          </a:xfrm>
          <a:prstGeom prst="rightBracket">
            <a:avLst/>
          </a:prstGeom>
          <a:solidFill>
            <a:srgbClr val="FFFFFF"/>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003399"/>
              </a:solidFill>
              <a:effectLst/>
              <a:latin typeface="ＭＳ Ｐゴシック" pitchFamily="50" charset="-128"/>
              <a:ea typeface="ＭＳ Ｐゴシック" pitchFamily="50" charset="-128"/>
            </a:endParaRPr>
          </a:p>
        </p:txBody>
      </p:sp>
      <p:sp>
        <p:nvSpPr>
          <p:cNvPr id="22" name="テキスト ボックス 21"/>
          <p:cNvSpPr txBox="1"/>
          <p:nvPr/>
        </p:nvSpPr>
        <p:spPr>
          <a:xfrm>
            <a:off x="6651575" y="2132856"/>
            <a:ext cx="461665" cy="3024336"/>
          </a:xfrm>
          <a:prstGeom prst="rect">
            <a:avLst/>
          </a:prstGeom>
          <a:noFill/>
        </p:spPr>
        <p:txBody>
          <a:bodyPr vert="eaVert" wrap="square" rtlCol="0">
            <a:spAutoFit/>
          </a:bodyPr>
          <a:lstStyle/>
          <a:p>
            <a:pPr algn="ct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低　←　　信頼性　　</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　高</a:t>
            </a:r>
            <a:endParaRPr kumimoji="1"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0" name="正方形/長方形 19"/>
          <p:cNvSpPr/>
          <p:nvPr/>
        </p:nvSpPr>
        <p:spPr>
          <a:xfrm>
            <a:off x="6584033" y="5395926"/>
            <a:ext cx="2895344" cy="369332"/>
          </a:xfrm>
          <a:prstGeom prst="rect">
            <a:avLst/>
          </a:prstGeom>
        </p:spPr>
        <p:txBody>
          <a:bodyPr wrap="none">
            <a:spAutoFit/>
          </a:bodyPr>
          <a:lstStyle/>
          <a:p>
            <a:r>
              <a:rPr lang="ja-JP" altLang="en-US"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優れた品質保証体制の組織</a:t>
            </a:r>
            <a:endParaRPr lang="ja-JP" altLang="en-US" dirty="0">
              <a:solidFill>
                <a:srgbClr val="FF0000"/>
              </a:solidFill>
            </a:endParaRPr>
          </a:p>
        </p:txBody>
      </p:sp>
      <p:cxnSp>
        <p:nvCxnSpPr>
          <p:cNvPr id="24" name="直線矢印コネクタ 23"/>
          <p:cNvCxnSpPr>
            <a:stCxn id="20" idx="1"/>
          </p:cNvCxnSpPr>
          <p:nvPr/>
        </p:nvCxnSpPr>
        <p:spPr bwMode="auto">
          <a:xfrm flipH="1" flipV="1">
            <a:off x="6170446" y="5395926"/>
            <a:ext cx="413587" cy="184666"/>
          </a:xfrm>
          <a:prstGeom prst="straightConnector1">
            <a:avLst/>
          </a:prstGeom>
          <a:solidFill>
            <a:srgbClr val="FFFFFF"/>
          </a:solidFill>
          <a:ln w="127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テキスト ボックス 16"/>
          <p:cNvSpPr txBox="1"/>
          <p:nvPr/>
        </p:nvSpPr>
        <p:spPr>
          <a:xfrm>
            <a:off x="7438496" y="1758303"/>
            <a:ext cx="2360752" cy="830997"/>
          </a:xfrm>
          <a:prstGeom prst="rect">
            <a:avLst/>
          </a:prstGeom>
          <a:solidFill>
            <a:srgbClr val="99FF99"/>
          </a:solidFill>
        </p:spPr>
        <p:txBody>
          <a:bodyPr wrap="square" rtlCol="0">
            <a:spAutoFit/>
          </a:bodyPr>
          <a:lstStyle/>
          <a:p>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システマティックな取組みの効果</a:t>
            </a:r>
          </a:p>
        </p:txBody>
      </p:sp>
      <p:sp>
        <p:nvSpPr>
          <p:cNvPr id="18" name="テキスト ボックス 17"/>
          <p:cNvSpPr txBox="1"/>
          <p:nvPr/>
        </p:nvSpPr>
        <p:spPr>
          <a:xfrm>
            <a:off x="376993" y="1770572"/>
            <a:ext cx="1946367" cy="461665"/>
          </a:xfrm>
          <a:prstGeom prst="rect">
            <a:avLst/>
          </a:prstGeom>
          <a:noFill/>
        </p:spPr>
        <p:txBody>
          <a:bodyPr wrap="none" rtlCol="0">
            <a:spAutoFit/>
          </a:bodyPr>
          <a:lstStyle/>
          <a:p>
            <a:r>
              <a:rPr kumimoji="1" lang="ja-JP" altLang="en-US" sz="2400" u="sng" dirty="0"/>
              <a:t>統計データ例</a:t>
            </a:r>
          </a:p>
        </p:txBody>
      </p:sp>
      <p:sp>
        <p:nvSpPr>
          <p:cNvPr id="25" name="フローチャート : 代替処理 24"/>
          <p:cNvSpPr/>
          <p:nvPr/>
        </p:nvSpPr>
        <p:spPr bwMode="auto">
          <a:xfrm>
            <a:off x="0" y="0"/>
            <a:ext cx="10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dirty="0">
                <a:solidFill>
                  <a:srgbClr val="0000FF"/>
                </a:solidFill>
                <a:latin typeface="HGP創英角ﾎﾟｯﾌﾟ体" pitchFamily="50" charset="-128"/>
                <a:ea typeface="HGP創英角ﾎﾟｯﾌﾟ体" pitchFamily="50" charset="-128"/>
              </a:rPr>
              <a:t>データ例</a:t>
            </a:r>
          </a:p>
        </p:txBody>
      </p:sp>
      <p:sp>
        <p:nvSpPr>
          <p:cNvPr id="2" name="タイトル 1"/>
          <p:cNvSpPr>
            <a:spLocks noGrp="1"/>
          </p:cNvSpPr>
          <p:nvPr>
            <p:ph type="title"/>
          </p:nvPr>
        </p:nvSpPr>
        <p:spPr>
          <a:xfrm>
            <a:off x="432000" y="252000"/>
            <a:ext cx="9367248" cy="576000"/>
          </a:xfrm>
        </p:spPr>
        <p:txBody>
          <a:bodyPr/>
          <a:lstStyle/>
          <a:p>
            <a:r>
              <a:rPr kumimoji="1" lang="ja-JP" altLang="en-US" dirty="0">
                <a:latin typeface="+mj-ea"/>
              </a:rPr>
              <a:t>優れた品質保証体制の組織のプロダクトは信頼性が高い</a:t>
            </a:r>
          </a:p>
        </p:txBody>
      </p:sp>
    </p:spTree>
    <p:extLst>
      <p:ext uri="{BB962C8B-B14F-4D97-AF65-F5344CB8AC3E}">
        <p14:creationId xmlns:p14="http://schemas.microsoft.com/office/powerpoint/2010/main" val="271662183"/>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p:cNvCxnSpPr/>
          <p:nvPr/>
        </p:nvCxnSpPr>
        <p:spPr>
          <a:xfrm>
            <a:off x="6488198" y="2384705"/>
            <a:ext cx="0" cy="2880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8048198" y="3703205"/>
            <a:ext cx="0" cy="3159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アーチ 31"/>
          <p:cNvSpPr>
            <a:spLocks noChangeAspect="1"/>
          </p:cNvSpPr>
          <p:nvPr/>
        </p:nvSpPr>
        <p:spPr>
          <a:xfrm rot="10800000">
            <a:off x="6681712" y="764705"/>
            <a:ext cx="4680000" cy="4320000"/>
          </a:xfrm>
          <a:prstGeom prst="blockArc">
            <a:avLst>
              <a:gd name="adj1" fmla="val 16148744"/>
              <a:gd name="adj2" fmla="val 54523"/>
              <a:gd name="adj3" fmla="val 25"/>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ストライプ矢印 33"/>
          <p:cNvSpPr/>
          <p:nvPr/>
        </p:nvSpPr>
        <p:spPr>
          <a:xfrm rot="-2700000">
            <a:off x="6235690" y="3874672"/>
            <a:ext cx="2991739" cy="484632"/>
          </a:xfrm>
          <a:prstGeom prst="stripedRightArrow">
            <a:avLst>
              <a:gd name="adj1" fmla="val 45958"/>
              <a:gd name="adj2" fmla="val 68193"/>
            </a:avLst>
          </a:prstGeom>
          <a:solidFill>
            <a:schemeClr val="bg1">
              <a:lumMod val="75000"/>
              <a:alpha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488199" y="5682734"/>
            <a:ext cx="2890535" cy="338554"/>
          </a:xfrm>
          <a:prstGeom prst="rect">
            <a:avLst/>
          </a:prstGeom>
          <a:noFill/>
        </p:spPr>
        <p:txBody>
          <a:bodyPr wrap="none" rtlCol="0">
            <a:spAutoFit/>
          </a:bodyPr>
          <a:lstStyle/>
          <a:p>
            <a:r>
              <a:rPr kumimoji="1" lang="en-US" altLang="ja-JP" sz="1600" dirty="0">
                <a:latin typeface="HGP創英角ｺﾞｼｯｸUB" pitchFamily="50" charset="-128"/>
                <a:ea typeface="HGP創英角ｺﾞｼｯｸUB" pitchFamily="50" charset="-128"/>
              </a:rPr>
              <a:t>IT</a:t>
            </a:r>
            <a:r>
              <a:rPr kumimoji="1" lang="ja-JP" altLang="en-US" sz="1600" dirty="0">
                <a:latin typeface="HGP創英角ｺﾞｼｯｸUB" pitchFamily="50" charset="-128"/>
                <a:ea typeface="HGP創英角ｺﾞｼｯｸUB" pitchFamily="50" charset="-128"/>
              </a:rPr>
              <a:t>サービス機能</a:t>
            </a:r>
            <a:r>
              <a:rPr lang="ja-JP" altLang="en-US" sz="1600" dirty="0">
                <a:latin typeface="HGP創英角ｺﾞｼｯｸUB" pitchFamily="50" charset="-128"/>
                <a:ea typeface="HGP創英角ｺﾞｼｯｸUB" pitchFamily="50" charset="-128"/>
              </a:rPr>
              <a:t>・</a:t>
            </a:r>
            <a:r>
              <a:rPr kumimoji="1" lang="ja-JP" altLang="en-US" sz="1600" dirty="0">
                <a:latin typeface="HGP創英角ｺﾞｼｯｸUB" pitchFamily="50" charset="-128"/>
                <a:ea typeface="HGP創英角ｺﾞｼｯｸUB" pitchFamily="50" charset="-128"/>
              </a:rPr>
              <a:t>システム複雑度</a:t>
            </a:r>
          </a:p>
        </p:txBody>
      </p:sp>
      <p:sp>
        <p:nvSpPr>
          <p:cNvPr id="36" name="テキスト ボックス 35"/>
          <p:cNvSpPr txBox="1"/>
          <p:nvPr/>
        </p:nvSpPr>
        <p:spPr>
          <a:xfrm>
            <a:off x="6456649" y="5300590"/>
            <a:ext cx="415498" cy="369332"/>
          </a:xfrm>
          <a:prstGeom prst="rect">
            <a:avLst/>
          </a:prstGeom>
          <a:noFill/>
        </p:spPr>
        <p:txBody>
          <a:bodyPr wrap="none" rtlCol="0">
            <a:spAutoFit/>
          </a:bodyPr>
          <a:lstStyle/>
          <a:p>
            <a:r>
              <a:rPr kumimoji="1" lang="ja-JP" altLang="en-US" dirty="0">
                <a:latin typeface="HGP創英角ｺﾞｼｯｸUB" pitchFamily="50" charset="-128"/>
                <a:ea typeface="HGP創英角ｺﾞｼｯｸUB" pitchFamily="50" charset="-128"/>
              </a:rPr>
              <a:t>低</a:t>
            </a:r>
          </a:p>
        </p:txBody>
      </p:sp>
      <p:sp>
        <p:nvSpPr>
          <p:cNvPr id="37" name="テキスト ボックス 36"/>
          <p:cNvSpPr txBox="1"/>
          <p:nvPr/>
        </p:nvSpPr>
        <p:spPr>
          <a:xfrm>
            <a:off x="9106971" y="5300590"/>
            <a:ext cx="415498" cy="369332"/>
          </a:xfrm>
          <a:prstGeom prst="rect">
            <a:avLst/>
          </a:prstGeom>
          <a:noFill/>
        </p:spPr>
        <p:txBody>
          <a:bodyPr wrap="none" rtlCol="0">
            <a:spAutoFit/>
          </a:bodyPr>
          <a:lstStyle/>
          <a:p>
            <a:r>
              <a:rPr kumimoji="1" lang="ja-JP" altLang="en-US" dirty="0">
                <a:latin typeface="HGP創英角ｺﾞｼｯｸUB" pitchFamily="50" charset="-128"/>
                <a:ea typeface="HGP創英角ｺﾞｼｯｸUB" pitchFamily="50" charset="-128"/>
              </a:rPr>
              <a:t>高</a:t>
            </a:r>
          </a:p>
        </p:txBody>
      </p:sp>
      <p:sp>
        <p:nvSpPr>
          <p:cNvPr id="38" name="テキスト ボックス 37"/>
          <p:cNvSpPr txBox="1"/>
          <p:nvPr/>
        </p:nvSpPr>
        <p:spPr>
          <a:xfrm>
            <a:off x="6018575" y="4895373"/>
            <a:ext cx="415498" cy="369332"/>
          </a:xfrm>
          <a:prstGeom prst="rect">
            <a:avLst/>
          </a:prstGeom>
          <a:noFill/>
        </p:spPr>
        <p:txBody>
          <a:bodyPr wrap="none" rtlCol="0">
            <a:spAutoFit/>
          </a:bodyPr>
          <a:lstStyle/>
          <a:p>
            <a:r>
              <a:rPr lang="ja-JP" altLang="en-US" dirty="0">
                <a:latin typeface="HGP創英角ｺﾞｼｯｸUB" pitchFamily="50" charset="-128"/>
                <a:ea typeface="HGP創英角ｺﾞｼｯｸUB" pitchFamily="50" charset="-128"/>
              </a:rPr>
              <a:t>狭</a:t>
            </a:r>
            <a:endParaRPr kumimoji="1" lang="ja-JP" altLang="en-US" dirty="0">
              <a:latin typeface="HGP創英角ｺﾞｼｯｸUB" pitchFamily="50" charset="-128"/>
              <a:ea typeface="HGP創英角ｺﾞｼｯｸUB" pitchFamily="50" charset="-128"/>
            </a:endParaRPr>
          </a:p>
        </p:txBody>
      </p:sp>
      <p:sp>
        <p:nvSpPr>
          <p:cNvPr id="39" name="テキスト ボックス 38"/>
          <p:cNvSpPr txBox="1"/>
          <p:nvPr/>
        </p:nvSpPr>
        <p:spPr>
          <a:xfrm>
            <a:off x="6018575" y="2409344"/>
            <a:ext cx="415498" cy="369332"/>
          </a:xfrm>
          <a:prstGeom prst="rect">
            <a:avLst/>
          </a:prstGeom>
          <a:noFill/>
        </p:spPr>
        <p:txBody>
          <a:bodyPr wrap="none" rtlCol="0">
            <a:spAutoFit/>
          </a:bodyPr>
          <a:lstStyle/>
          <a:p>
            <a:r>
              <a:rPr lang="ja-JP" altLang="en-US" dirty="0">
                <a:latin typeface="HGP創英角ｺﾞｼｯｸUB" pitchFamily="50" charset="-128"/>
                <a:ea typeface="HGP創英角ｺﾞｼｯｸUB" pitchFamily="50" charset="-128"/>
              </a:rPr>
              <a:t>広</a:t>
            </a:r>
            <a:endParaRPr kumimoji="1" lang="ja-JP" altLang="en-US" dirty="0">
              <a:latin typeface="HGP創英角ｺﾞｼｯｸUB" pitchFamily="50" charset="-128"/>
              <a:ea typeface="HGP創英角ｺﾞｼｯｸUB" pitchFamily="50" charset="-128"/>
            </a:endParaRPr>
          </a:p>
        </p:txBody>
      </p:sp>
      <p:sp>
        <p:nvSpPr>
          <p:cNvPr id="40" name="テキスト ボックス 39"/>
          <p:cNvSpPr txBox="1"/>
          <p:nvPr/>
        </p:nvSpPr>
        <p:spPr>
          <a:xfrm>
            <a:off x="5846024" y="3140968"/>
            <a:ext cx="430887" cy="1463862"/>
          </a:xfrm>
          <a:prstGeom prst="rect">
            <a:avLst/>
          </a:prstGeom>
          <a:noFill/>
        </p:spPr>
        <p:txBody>
          <a:bodyPr vert="wordArtVertRtl" wrap="none" rtlCol="0" anchor="ctr" anchorCtr="1">
            <a:spAutoFit/>
          </a:bodyPr>
          <a:lstStyle/>
          <a:p>
            <a:r>
              <a:rPr lang="ja-JP" altLang="en-US" sz="1600" dirty="0">
                <a:latin typeface="HGP創英角ｺﾞｼｯｸUB" pitchFamily="50" charset="-128"/>
                <a:ea typeface="HGP創英角ｺﾞｼｯｸUB" pitchFamily="50" charset="-128"/>
              </a:rPr>
              <a:t>カバー範囲率</a:t>
            </a:r>
            <a:endParaRPr kumimoji="1" lang="ja-JP" altLang="en-US" sz="1600" dirty="0">
              <a:latin typeface="HGP創英角ｺﾞｼｯｸUB" pitchFamily="50" charset="-128"/>
              <a:ea typeface="HGP創英角ｺﾞｼｯｸUB" pitchFamily="50" charset="-128"/>
            </a:endParaRPr>
          </a:p>
        </p:txBody>
      </p:sp>
      <p:sp>
        <p:nvSpPr>
          <p:cNvPr id="41" name="テキスト ボックス 40"/>
          <p:cNvSpPr txBox="1"/>
          <p:nvPr/>
        </p:nvSpPr>
        <p:spPr>
          <a:xfrm>
            <a:off x="8631157" y="4680088"/>
            <a:ext cx="1000595" cy="369332"/>
          </a:xfrm>
          <a:prstGeom prst="rect">
            <a:avLst/>
          </a:prstGeom>
          <a:noFill/>
        </p:spPr>
        <p:txBody>
          <a:bodyPr wrap="none" rtlCol="0">
            <a:spAutoFit/>
          </a:bodyPr>
          <a:lstStyle/>
          <a:p>
            <a:r>
              <a:rPr kumimoji="1" lang="en-US" altLang="ja-JP" dirty="0">
                <a:latin typeface="HGP創英角ｺﾞｼｯｸUB" pitchFamily="50" charset="-128"/>
                <a:ea typeface="HGP創英角ｺﾞｼｯｸUB" pitchFamily="50" charset="-128"/>
              </a:rPr>
              <a:t>1</a:t>
            </a:r>
            <a:r>
              <a:rPr kumimoji="1" lang="ja-JP" altLang="en-US" dirty="0">
                <a:latin typeface="HGP創英角ｺﾞｼｯｸUB" pitchFamily="50" charset="-128"/>
                <a:ea typeface="HGP創英角ｺﾞｼｯｸUB" pitchFamily="50" charset="-128"/>
              </a:rPr>
              <a:t>社のみ</a:t>
            </a:r>
          </a:p>
        </p:txBody>
      </p:sp>
      <p:sp>
        <p:nvSpPr>
          <p:cNvPr id="42" name="テキスト ボックス 41"/>
          <p:cNvSpPr txBox="1"/>
          <p:nvPr/>
        </p:nvSpPr>
        <p:spPr>
          <a:xfrm>
            <a:off x="8631157" y="4032088"/>
            <a:ext cx="1107996" cy="369332"/>
          </a:xfrm>
          <a:prstGeom prst="rect">
            <a:avLst/>
          </a:prstGeom>
          <a:noFill/>
        </p:spPr>
        <p:txBody>
          <a:bodyPr wrap="none" rtlCol="0">
            <a:spAutoFit/>
          </a:bodyPr>
          <a:lstStyle/>
          <a:p>
            <a:r>
              <a:rPr lang="ja-JP" altLang="en-US" dirty="0">
                <a:latin typeface="HGP創英角ｺﾞｼｯｸUB" pitchFamily="50" charset="-128"/>
                <a:ea typeface="HGP創英角ｺﾞｼｯｸUB" pitchFamily="50" charset="-128"/>
              </a:rPr>
              <a:t>社会全体</a:t>
            </a:r>
            <a:endParaRPr kumimoji="1" lang="ja-JP" altLang="en-US" dirty="0">
              <a:latin typeface="HGP創英角ｺﾞｼｯｸUB" pitchFamily="50" charset="-128"/>
              <a:ea typeface="HGP創英角ｺﾞｼｯｸUB" pitchFamily="50" charset="-128"/>
            </a:endParaRPr>
          </a:p>
        </p:txBody>
      </p:sp>
      <p:cxnSp>
        <p:nvCxnSpPr>
          <p:cNvPr id="45" name="直線矢印コネクタ 44"/>
          <p:cNvCxnSpPr/>
          <p:nvPr/>
        </p:nvCxnSpPr>
        <p:spPr>
          <a:xfrm>
            <a:off x="6486157" y="6192088"/>
            <a:ext cx="3120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7297447" y="6196662"/>
            <a:ext cx="1180131" cy="338554"/>
          </a:xfrm>
          <a:prstGeom prst="rect">
            <a:avLst/>
          </a:prstGeom>
          <a:noFill/>
        </p:spPr>
        <p:txBody>
          <a:bodyPr wrap="none" rtlCol="0">
            <a:spAutoFit/>
          </a:bodyPr>
          <a:lstStyle/>
          <a:p>
            <a:r>
              <a:rPr lang="ja-JP" altLang="en-US" sz="1600" dirty="0">
                <a:latin typeface="HGP創英角ｺﾞｼｯｸUB" pitchFamily="50" charset="-128"/>
                <a:ea typeface="HGP創英角ｺﾞｼｯｸUB" pitchFamily="50" charset="-128"/>
              </a:rPr>
              <a:t>時代</a:t>
            </a:r>
            <a:r>
              <a:rPr kumimoji="1" lang="ja-JP" altLang="en-US" sz="1600" dirty="0">
                <a:latin typeface="HGP創英角ｺﾞｼｯｸUB" pitchFamily="50" charset="-128"/>
                <a:ea typeface="HGP創英角ｺﾞｼｯｸUB" pitchFamily="50" charset="-128"/>
              </a:rPr>
              <a:t>の流れ</a:t>
            </a:r>
          </a:p>
        </p:txBody>
      </p:sp>
      <p:sp>
        <p:nvSpPr>
          <p:cNvPr id="47" name="テキスト ボックス 46"/>
          <p:cNvSpPr txBox="1"/>
          <p:nvPr/>
        </p:nvSpPr>
        <p:spPr>
          <a:xfrm>
            <a:off x="8589208" y="2681560"/>
            <a:ext cx="1210588" cy="400110"/>
          </a:xfrm>
          <a:prstGeom prst="rect">
            <a:avLst/>
          </a:prstGeom>
          <a:noFill/>
        </p:spPr>
        <p:txBody>
          <a:bodyPr wrap="none" rtlCol="0">
            <a:spAutoFit/>
          </a:bodyPr>
          <a:lstStyle/>
          <a:p>
            <a:r>
              <a:rPr kumimoji="1" lang="ja-JP" altLang="en-US" sz="2000" dirty="0">
                <a:latin typeface="HGP創英角ｺﾞｼｯｸUB" pitchFamily="50" charset="-128"/>
                <a:ea typeface="HGP創英角ｺﾞｼｯｸUB" pitchFamily="50" charset="-128"/>
              </a:rPr>
              <a:t>高信頼化</a:t>
            </a:r>
          </a:p>
        </p:txBody>
      </p:sp>
      <p:sp>
        <p:nvSpPr>
          <p:cNvPr id="26" name="正方形/長方形 25"/>
          <p:cNvSpPr/>
          <p:nvPr/>
        </p:nvSpPr>
        <p:spPr>
          <a:xfrm>
            <a:off x="416496" y="1231300"/>
            <a:ext cx="5220000" cy="3809889"/>
          </a:xfrm>
          <a:prstGeom prst="rect">
            <a:avLst/>
          </a:prstGeom>
        </p:spPr>
        <p:txBody>
          <a:bodyPr wrap="square">
            <a:spAutoFit/>
          </a:bodyPr>
          <a:lstStyle/>
          <a:p>
            <a:pPr>
              <a:lnSpc>
                <a:spcPct val="120000"/>
              </a:lnSpc>
              <a:spcBef>
                <a:spcPts val="600"/>
              </a:spcBef>
            </a:pPr>
            <a:r>
              <a:rPr lang="en-US" altLang="ja-JP" sz="2400" dirty="0">
                <a:latin typeface="HGP創英角ｺﾞｼｯｸUB" panose="020B0900000000000000" pitchFamily="50" charset="-128"/>
                <a:ea typeface="HGP創英角ｺﾞｼｯｸUB" panose="020B0900000000000000" pitchFamily="50" charset="-128"/>
              </a:rPr>
              <a:t>IT</a:t>
            </a:r>
            <a:r>
              <a:rPr lang="ja-JP" altLang="en-US" sz="2400" dirty="0">
                <a:latin typeface="HGP創英角ｺﾞｼｯｸUB" panose="020B0900000000000000" pitchFamily="50" charset="-128"/>
                <a:ea typeface="HGP創英角ｺﾞｼｯｸUB" panose="020B0900000000000000" pitchFamily="50" charset="-128"/>
              </a:rPr>
              <a:t>サービスの機能やシステムが複雑化すると，</a:t>
            </a:r>
            <a:r>
              <a:rPr lang="ja-JP" altLang="en-US" sz="2400" u="sng" dirty="0">
                <a:solidFill>
                  <a:srgbClr val="0000FF"/>
                </a:solidFill>
                <a:latin typeface="HGP創英角ｺﾞｼｯｸUB" panose="020B0900000000000000" pitchFamily="50" charset="-128"/>
                <a:ea typeface="HGP創英角ｺﾞｼｯｸUB" panose="020B0900000000000000" pitchFamily="50" charset="-128"/>
              </a:rPr>
              <a:t>単一事業者のカバーする知見の範囲は，相対的に狭く</a:t>
            </a:r>
            <a:r>
              <a:rPr lang="ja-JP" altLang="en-US" sz="2400" dirty="0">
                <a:latin typeface="HGP創英角ｺﾞｼｯｸUB" panose="020B0900000000000000" pitchFamily="50" charset="-128"/>
                <a:ea typeface="HGP創英角ｺﾞｼｯｸUB" panose="020B0900000000000000" pitchFamily="50" charset="-128"/>
              </a:rPr>
              <a:t>なる．</a:t>
            </a:r>
          </a:p>
          <a:p>
            <a:pPr>
              <a:lnSpc>
                <a:spcPct val="120000"/>
              </a:lnSpc>
              <a:spcBef>
                <a:spcPts val="600"/>
              </a:spcBef>
            </a:pPr>
            <a:endParaRPr lang="ja-JP" altLang="en-US" sz="2400"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endParaRPr lang="ja-JP" altLang="en-US" sz="2400"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r>
              <a:rPr lang="en-US" altLang="ja-JP" sz="2400" dirty="0">
                <a:latin typeface="HGP創英角ｺﾞｼｯｸUB" panose="020B0900000000000000" pitchFamily="50" charset="-128"/>
                <a:ea typeface="HGP創英角ｺﾞｼｯｸUB" panose="020B0900000000000000" pitchFamily="50" charset="-128"/>
              </a:rPr>
              <a:t>1</a:t>
            </a:r>
            <a:r>
              <a:rPr lang="ja-JP" altLang="en-US" sz="2400" dirty="0">
                <a:latin typeface="HGP創英角ｺﾞｼｯｸUB" panose="020B0900000000000000" pitchFamily="50" charset="-128"/>
                <a:ea typeface="HGP創英角ｺﾞｼｯｸUB" panose="020B0900000000000000" pitchFamily="50" charset="-128"/>
              </a:rPr>
              <a:t>事業者に囲われた経験と情報を幅広く社会全体で共有し、障害対策などに有効活用できることが重要．</a:t>
            </a:r>
          </a:p>
        </p:txBody>
      </p:sp>
      <p:sp>
        <p:nvSpPr>
          <p:cNvPr id="23" name="アーチ 22"/>
          <p:cNvSpPr>
            <a:spLocks noChangeAspect="1"/>
          </p:cNvSpPr>
          <p:nvPr/>
        </p:nvSpPr>
        <p:spPr>
          <a:xfrm rot="10800000">
            <a:off x="7833320" y="1052736"/>
            <a:ext cx="3222358" cy="2974485"/>
          </a:xfrm>
          <a:prstGeom prst="blockArc">
            <a:avLst>
              <a:gd name="adj1" fmla="val 16148744"/>
              <a:gd name="adj2" fmla="val 54523"/>
              <a:gd name="adj3" fmla="val 25"/>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下矢印 21"/>
          <p:cNvSpPr/>
          <p:nvPr/>
        </p:nvSpPr>
        <p:spPr bwMode="auto">
          <a:xfrm>
            <a:off x="2072680" y="2924944"/>
            <a:ext cx="936104" cy="432048"/>
          </a:xfrm>
          <a:prstGeom prst="downArrow">
            <a:avLst>
              <a:gd name="adj1" fmla="val 50000"/>
              <a:gd name="adj2" fmla="val 35303"/>
            </a:avLst>
          </a:prstGeom>
          <a:solidFill>
            <a:schemeClr val="bg1">
              <a:lumMod val="50000"/>
            </a:scheme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2" name="タイトル 1"/>
          <p:cNvSpPr>
            <a:spLocks noGrp="1"/>
          </p:cNvSpPr>
          <p:nvPr>
            <p:ph type="title"/>
          </p:nvPr>
        </p:nvSpPr>
        <p:spPr>
          <a:xfrm>
            <a:off x="432001" y="252000"/>
            <a:ext cx="7560001" cy="576000"/>
          </a:xfrm>
        </p:spPr>
        <p:txBody>
          <a:bodyPr/>
          <a:lstStyle/>
          <a:p>
            <a:r>
              <a:rPr lang="ja-JP" altLang="en-US" dirty="0">
                <a:latin typeface="+mj-ea"/>
              </a:rPr>
              <a:t>みんなの力で全体をカバー</a:t>
            </a:r>
            <a:endParaRPr kumimoji="1" lang="ja-JP" altLang="en-US" dirty="0">
              <a:latin typeface="+mj-ea"/>
            </a:endParaRPr>
          </a:p>
        </p:txBody>
      </p:sp>
      <p:sp>
        <p:nvSpPr>
          <p:cNvPr id="24" name="フローチャート : 代替処理 8"/>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まとめ（に代えて）</a:t>
            </a:r>
          </a:p>
        </p:txBody>
      </p:sp>
    </p:spTree>
    <p:extLst>
      <p:ext uri="{BB962C8B-B14F-4D97-AF65-F5344CB8AC3E}">
        <p14:creationId xmlns:p14="http://schemas.microsoft.com/office/powerpoint/2010/main" val="19056372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4488" y="1052736"/>
            <a:ext cx="4248472"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ハードウェアは劣化する→故障</a:t>
            </a:r>
          </a:p>
        </p:txBody>
      </p:sp>
      <p:sp>
        <p:nvSpPr>
          <p:cNvPr id="5" name="テキスト ボックス 4"/>
          <p:cNvSpPr txBox="1"/>
          <p:nvPr/>
        </p:nvSpPr>
        <p:spPr>
          <a:xfrm>
            <a:off x="346851" y="1666801"/>
            <a:ext cx="4248472"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ソフトウェア</a:t>
            </a:r>
            <a:r>
              <a:rPr kumimoji="1" lang="ja-JP" altLang="en-US" sz="2400" dirty="0">
                <a:latin typeface="HGP創英角ｺﾞｼｯｸUB" panose="020B0900000000000000" pitchFamily="50" charset="-128"/>
                <a:ea typeface="HGP創英角ｺﾞｼｯｸUB" panose="020B0900000000000000" pitchFamily="50" charset="-128"/>
              </a:rPr>
              <a:t>は劣化しない</a:t>
            </a:r>
          </a:p>
        </p:txBody>
      </p:sp>
      <p:sp>
        <p:nvSpPr>
          <p:cNvPr id="6" name="テキスト ボックス 5"/>
          <p:cNvSpPr txBox="1"/>
          <p:nvPr/>
        </p:nvSpPr>
        <p:spPr>
          <a:xfrm>
            <a:off x="349590" y="2257171"/>
            <a:ext cx="4891441"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ソフトウェア</a:t>
            </a:r>
            <a:r>
              <a:rPr kumimoji="1" lang="ja-JP" altLang="en-US" sz="2400" dirty="0">
                <a:latin typeface="HGP創英角ｺﾞｼｯｸUB" panose="020B0900000000000000" pitchFamily="50" charset="-128"/>
                <a:ea typeface="HGP創英角ｺﾞｼｯｸUB" panose="020B0900000000000000" pitchFamily="50" charset="-128"/>
              </a:rPr>
              <a:t>は</a:t>
            </a:r>
            <a:r>
              <a:rPr kumimoji="1" lang="ja-JP" altLang="en-US" sz="2400" u="sng" dirty="0">
                <a:solidFill>
                  <a:srgbClr val="0000FF"/>
                </a:solidFill>
                <a:latin typeface="HGP創英角ｺﾞｼｯｸUB" panose="020B0900000000000000" pitchFamily="50" charset="-128"/>
                <a:ea typeface="HGP創英角ｺﾞｼｯｸUB" panose="020B0900000000000000" pitchFamily="50" charset="-128"/>
              </a:rPr>
              <a:t>相対的に</a:t>
            </a:r>
            <a:r>
              <a:rPr kumimoji="1"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劣化する</a:t>
            </a:r>
          </a:p>
        </p:txBody>
      </p:sp>
      <p:sp>
        <p:nvSpPr>
          <p:cNvPr id="7" name="テキスト ボックス 6"/>
          <p:cNvSpPr txBox="1"/>
          <p:nvPr/>
        </p:nvSpPr>
        <p:spPr>
          <a:xfrm>
            <a:off x="580349" y="3568948"/>
            <a:ext cx="4012611" cy="2308324"/>
          </a:xfrm>
          <a:prstGeom prst="rect">
            <a:avLst/>
          </a:prstGeom>
          <a:noFill/>
          <a:ln>
            <a:solidFill>
              <a:schemeClr val="tx1"/>
            </a:solidFill>
          </a:ln>
        </p:spPr>
        <p:txBody>
          <a:bodyPr wrap="square" rtlCol="0">
            <a:spAutoFit/>
          </a:bodyPr>
          <a:lstStyle/>
          <a:p>
            <a:r>
              <a:rPr kumimoji="1" lang="ja-JP" altLang="en-US" sz="2400" u="sng" dirty="0">
                <a:solidFill>
                  <a:srgbClr val="0000FF"/>
                </a:solidFill>
              </a:rPr>
              <a:t>使われる環境の変化</a:t>
            </a:r>
          </a:p>
          <a:p>
            <a:pPr marL="342900" indent="-342900">
              <a:buFont typeface="Wingdings" panose="05000000000000000000" pitchFamily="2" charset="2"/>
              <a:buChar char="ü"/>
            </a:pPr>
            <a:r>
              <a:rPr lang="ja-JP" altLang="en-US" sz="2400" dirty="0"/>
              <a:t>ビジネス方針，ニーズ</a:t>
            </a:r>
          </a:p>
          <a:p>
            <a:pPr marL="342900" indent="-342900">
              <a:buFont typeface="Wingdings" panose="05000000000000000000" pitchFamily="2" charset="2"/>
              <a:buChar char="ü"/>
            </a:pPr>
            <a:r>
              <a:rPr lang="ja-JP" altLang="en-US" sz="2400" dirty="0"/>
              <a:t>組織・人（慣れによる過信・油断，交代による技術</a:t>
            </a:r>
            <a:r>
              <a:rPr lang="en-US" altLang="ja-JP" sz="2400" dirty="0"/>
              <a:t>/</a:t>
            </a:r>
            <a:r>
              <a:rPr lang="ja-JP" altLang="en-US" sz="2400" dirty="0"/>
              <a:t>ノウハウ継承無し）</a:t>
            </a:r>
          </a:p>
          <a:p>
            <a:pPr marL="342900" indent="-342900">
              <a:buFont typeface="Wingdings" panose="05000000000000000000" pitchFamily="2" charset="2"/>
              <a:buChar char="ü"/>
            </a:pPr>
            <a:r>
              <a:rPr kumimoji="1" lang="ja-JP" altLang="en-US" sz="2400" dirty="0"/>
              <a:t>利用者増，技術進展，他</a:t>
            </a:r>
          </a:p>
        </p:txBody>
      </p:sp>
      <p:sp>
        <p:nvSpPr>
          <p:cNvPr id="8" name="下矢印 7"/>
          <p:cNvSpPr/>
          <p:nvPr/>
        </p:nvSpPr>
        <p:spPr bwMode="auto">
          <a:xfrm>
            <a:off x="2354257" y="2718836"/>
            <a:ext cx="468000" cy="792000"/>
          </a:xfrm>
          <a:prstGeom prst="downArrow">
            <a:avLst/>
          </a:prstGeom>
          <a:solidFill>
            <a:schemeClr val="bg2">
              <a:lumMod val="20000"/>
              <a:lumOff val="80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9" name="右矢印 8"/>
          <p:cNvSpPr/>
          <p:nvPr/>
        </p:nvSpPr>
        <p:spPr bwMode="auto">
          <a:xfrm>
            <a:off x="5313040" y="4480794"/>
            <a:ext cx="828000" cy="468000"/>
          </a:xfrm>
          <a:prstGeom prst="rightArrow">
            <a:avLst/>
          </a:prstGeom>
          <a:solidFill>
            <a:schemeClr val="bg2">
              <a:lumMod val="20000"/>
              <a:lumOff val="80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0" name="テキスト ボックス 9"/>
          <p:cNvSpPr txBox="1"/>
          <p:nvPr/>
        </p:nvSpPr>
        <p:spPr>
          <a:xfrm>
            <a:off x="4870544" y="3220923"/>
            <a:ext cx="492443" cy="3004374"/>
          </a:xfrm>
          <a:prstGeom prst="rect">
            <a:avLst/>
          </a:prstGeom>
          <a:noFill/>
        </p:spPr>
        <p:txBody>
          <a:bodyPr vert="eaVert" wrap="square" rtlCol="0">
            <a:spAutoFit/>
          </a:bodyPr>
          <a:lstStyle/>
          <a:p>
            <a:pPr algn="ctr"/>
            <a:r>
              <a:rPr kumimoji="1" lang="ja-JP" altLang="en-US" sz="2000" dirty="0">
                <a:solidFill>
                  <a:srgbClr val="0000FF"/>
                </a:solidFill>
                <a:effectLst>
                  <a:outerShdw blurRad="38100" dist="38100" dir="2700000" algn="tl">
                    <a:srgbClr val="000000">
                      <a:alpha val="43137"/>
                    </a:srgbClr>
                  </a:outerShdw>
                </a:effectLst>
              </a:rPr>
              <a:t>網羅的な事前抽出が困難</a:t>
            </a:r>
          </a:p>
        </p:txBody>
      </p:sp>
      <p:sp>
        <p:nvSpPr>
          <p:cNvPr id="11" name="乗算記号 10"/>
          <p:cNvSpPr/>
          <p:nvPr/>
        </p:nvSpPr>
        <p:spPr bwMode="auto">
          <a:xfrm>
            <a:off x="0" y="1544499"/>
            <a:ext cx="3816425" cy="706267"/>
          </a:xfrm>
          <a:prstGeom prst="mathMultiply">
            <a:avLst>
              <a:gd name="adj1" fmla="val 7049"/>
            </a:avLst>
          </a:prstGeom>
          <a:solidFill>
            <a:srgbClr val="FF0000"/>
          </a:solidFill>
          <a:ln w="9525" cap="flat" cmpd="sng" algn="ctr">
            <a:solidFill>
              <a:srgbClr val="808080"/>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2" name="テキスト ボックス 11"/>
          <p:cNvSpPr txBox="1"/>
          <p:nvPr/>
        </p:nvSpPr>
        <p:spPr>
          <a:xfrm>
            <a:off x="6144666" y="4500000"/>
            <a:ext cx="1678665" cy="461665"/>
          </a:xfrm>
          <a:prstGeom prst="rect">
            <a:avLst/>
          </a:prstGeom>
          <a:noFill/>
        </p:spPr>
        <p:txBody>
          <a:bodyPr wrap="non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失敗に学ぶ</a:t>
            </a:r>
          </a:p>
        </p:txBody>
      </p:sp>
      <p:sp>
        <p:nvSpPr>
          <p:cNvPr id="14" name="右中かっこ 13"/>
          <p:cNvSpPr/>
          <p:nvPr/>
        </p:nvSpPr>
        <p:spPr bwMode="auto">
          <a:xfrm>
            <a:off x="4664968" y="3568948"/>
            <a:ext cx="155448" cy="2308324"/>
          </a:xfrm>
          <a:prstGeom prst="rightBrace">
            <a:avLst/>
          </a:prstGeom>
          <a:solidFill>
            <a:srgbClr val="FFFFFF"/>
          </a:solidFill>
          <a:ln w="2857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003399"/>
              </a:solidFill>
              <a:effectLst/>
              <a:latin typeface="ＭＳ Ｐゴシック" pitchFamily="50" charset="-128"/>
              <a:ea typeface="ＭＳ Ｐゴシック" pitchFamily="50" charset="-128"/>
            </a:endParaRPr>
          </a:p>
        </p:txBody>
      </p:sp>
      <p:sp>
        <p:nvSpPr>
          <p:cNvPr id="15" name="ストライプ矢印 14"/>
          <p:cNvSpPr/>
          <p:nvPr/>
        </p:nvSpPr>
        <p:spPr bwMode="auto">
          <a:xfrm>
            <a:off x="4752000" y="1080000"/>
            <a:ext cx="1260000" cy="468000"/>
          </a:xfrm>
          <a:prstGeom prst="stripedRightArrow">
            <a:avLst/>
          </a:prstGeom>
          <a:solidFill>
            <a:schemeClr val="accent1"/>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6" name="テキスト ボックス 15"/>
          <p:cNvSpPr txBox="1"/>
          <p:nvPr/>
        </p:nvSpPr>
        <p:spPr>
          <a:xfrm>
            <a:off x="6120000" y="1071350"/>
            <a:ext cx="2178802" cy="461665"/>
          </a:xfrm>
          <a:prstGeom prst="rect">
            <a:avLst/>
          </a:prstGeom>
          <a:noFill/>
        </p:spPr>
        <p:txBody>
          <a:bodyPr wrap="none" rtlCol="0">
            <a:spAutoFit/>
          </a:bodyPr>
          <a:lstStyle/>
          <a:p>
            <a:r>
              <a:rPr kumimoji="1" lang="ja-JP" altLang="en-US" sz="2400" dirty="0"/>
              <a:t>冗長構成，など</a:t>
            </a:r>
          </a:p>
        </p:txBody>
      </p:sp>
      <p:sp>
        <p:nvSpPr>
          <p:cNvPr id="17" name="ストライプ矢印 16"/>
          <p:cNvSpPr/>
          <p:nvPr/>
        </p:nvSpPr>
        <p:spPr bwMode="auto">
          <a:xfrm>
            <a:off x="4752000" y="2268000"/>
            <a:ext cx="1260000" cy="468000"/>
          </a:xfrm>
          <a:prstGeom prst="stripedRightArrow">
            <a:avLst/>
          </a:prstGeom>
          <a:solidFill>
            <a:schemeClr val="accent1"/>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8" name="テキスト ボックス 17"/>
          <p:cNvSpPr txBox="1"/>
          <p:nvPr/>
        </p:nvSpPr>
        <p:spPr>
          <a:xfrm>
            <a:off x="6120000" y="2268000"/>
            <a:ext cx="1800000" cy="461665"/>
          </a:xfrm>
          <a:prstGeom prst="rect">
            <a:avLst/>
          </a:prstGeom>
          <a:noFill/>
        </p:spPr>
        <p:txBody>
          <a:bodyPr wrap="none" rtlCol="0">
            <a:spAutoFit/>
          </a:bodyPr>
          <a:lstStyle/>
          <a:p>
            <a:r>
              <a:rPr kumimoji="1" lang="ja-JP" altLang="en-US" sz="2400" dirty="0"/>
              <a:t>教訓の活用</a:t>
            </a:r>
          </a:p>
        </p:txBody>
      </p:sp>
      <p:sp>
        <p:nvSpPr>
          <p:cNvPr id="19" name="上矢印 18"/>
          <p:cNvSpPr/>
          <p:nvPr/>
        </p:nvSpPr>
        <p:spPr bwMode="auto">
          <a:xfrm>
            <a:off x="6732000" y="2700000"/>
            <a:ext cx="468000" cy="1800000"/>
          </a:xfrm>
          <a:prstGeom prst="upArrow">
            <a:avLst/>
          </a:prstGeom>
          <a:solidFill>
            <a:schemeClr val="bg2">
              <a:lumMod val="20000"/>
              <a:lumOff val="80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3" name="テキスト ボックス 12"/>
          <p:cNvSpPr txBox="1"/>
          <p:nvPr/>
        </p:nvSpPr>
        <p:spPr>
          <a:xfrm>
            <a:off x="6321151" y="3221529"/>
            <a:ext cx="2808313" cy="830997"/>
          </a:xfrm>
          <a:prstGeom prst="rect">
            <a:avLst/>
          </a:prstGeom>
          <a:noFill/>
        </p:spPr>
        <p:txBody>
          <a:bodyPr wrap="square" rtlCol="0">
            <a:spAutoFit/>
          </a:bodyPr>
          <a:lstStyle/>
          <a:p>
            <a:pPr algn="ctr"/>
            <a:r>
              <a:rPr kumimoji="1" lang="ja-JP" altLang="en-US" sz="2400" u="dbl" dirty="0">
                <a:solidFill>
                  <a:srgbClr val="FF0000"/>
                </a:solidFill>
              </a:rPr>
              <a:t>障害事例に基づく</a:t>
            </a:r>
          </a:p>
          <a:p>
            <a:pPr algn="ctr"/>
            <a:r>
              <a:rPr kumimoji="1" lang="ja-JP" altLang="en-US" sz="2400" u="dbl" dirty="0">
                <a:solidFill>
                  <a:srgbClr val="FF0000"/>
                </a:solidFill>
              </a:rPr>
              <a:t>教訓・対策の</a:t>
            </a:r>
            <a:r>
              <a:rPr kumimoji="1" lang="ja-JP" altLang="en-US" sz="2400" u="dbl" dirty="0">
                <a:solidFill>
                  <a:srgbClr val="FF0000"/>
                </a:solidFill>
                <a:effectLst>
                  <a:outerShdw blurRad="38100" dist="38100" dir="2700000" algn="tl">
                    <a:srgbClr val="000000">
                      <a:alpha val="43137"/>
                    </a:srgbClr>
                  </a:outerShdw>
                </a:effectLst>
                <a:highlight>
                  <a:srgbClr val="FFFF00"/>
                </a:highlight>
              </a:rPr>
              <a:t>共有</a:t>
            </a:r>
          </a:p>
        </p:txBody>
      </p:sp>
      <p:sp>
        <p:nvSpPr>
          <p:cNvPr id="2" name="テキスト ボックス 1"/>
          <p:cNvSpPr txBox="1"/>
          <p:nvPr/>
        </p:nvSpPr>
        <p:spPr>
          <a:xfrm>
            <a:off x="3032918" y="5877272"/>
            <a:ext cx="1560042" cy="461665"/>
          </a:xfrm>
          <a:prstGeom prst="rect">
            <a:avLst/>
          </a:prstGeom>
          <a:noFill/>
        </p:spPr>
        <p:txBody>
          <a:bodyPr wrap="none" rtlCol="0">
            <a:spAutoFit/>
          </a:bodyPr>
          <a:lstStyle/>
          <a:p>
            <a:r>
              <a:rPr lang="ja-JP" altLang="en-US" sz="2400" dirty="0">
                <a:solidFill>
                  <a:srgbClr val="0000FF"/>
                </a:solidFill>
              </a:rPr>
              <a:t>リスク要因</a:t>
            </a:r>
            <a:endParaRPr kumimoji="1" lang="ja-JP" altLang="en-US" sz="2400" dirty="0">
              <a:solidFill>
                <a:srgbClr val="0000FF"/>
              </a:solidFill>
            </a:endParaRPr>
          </a:p>
        </p:txBody>
      </p:sp>
      <p:sp>
        <p:nvSpPr>
          <p:cNvPr id="3" name="タイトル 2"/>
          <p:cNvSpPr>
            <a:spLocks noGrp="1"/>
          </p:cNvSpPr>
          <p:nvPr>
            <p:ph type="title"/>
          </p:nvPr>
        </p:nvSpPr>
        <p:spPr>
          <a:xfrm>
            <a:off x="432001" y="108000"/>
            <a:ext cx="7560001" cy="576000"/>
          </a:xfrm>
        </p:spPr>
        <p:txBody>
          <a:bodyPr/>
          <a:lstStyle/>
          <a:p>
            <a:r>
              <a:rPr kumimoji="1" lang="ja-JP" altLang="en-US" dirty="0">
                <a:latin typeface="+mj-ea"/>
              </a:rPr>
              <a:t>リスクへの対応</a:t>
            </a:r>
          </a:p>
        </p:txBody>
      </p:sp>
      <p:sp>
        <p:nvSpPr>
          <p:cNvPr id="20" name="吹き出し: 上矢印 19"/>
          <p:cNvSpPr/>
          <p:nvPr/>
        </p:nvSpPr>
        <p:spPr bwMode="auto">
          <a:xfrm>
            <a:off x="7560000" y="3960000"/>
            <a:ext cx="2006221" cy="2260666"/>
          </a:xfrm>
          <a:prstGeom prst="upArrowCallout">
            <a:avLst>
              <a:gd name="adj1" fmla="val 11667"/>
              <a:gd name="adj2" fmla="val 13873"/>
              <a:gd name="adj3" fmla="val 10949"/>
              <a:gd name="adj4" fmla="val 40033"/>
            </a:avLst>
          </a:prstGeom>
          <a:solidFill>
            <a:srgbClr val="FFFF00">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rgbClr val="3333FF"/>
                </a:solidFill>
                <a:effectLst/>
                <a:latin typeface="HGPｺﾞｼｯｸE" pitchFamily="50" charset="-128"/>
                <a:ea typeface="HGPｺﾞｼｯｸE" pitchFamily="50" charset="-128"/>
              </a:rPr>
              <a:t>1</a:t>
            </a:r>
            <a:r>
              <a:rPr kumimoji="1" lang="ja-JP" altLang="en-US" sz="2000" b="0" i="0" u="none" strike="noStrike" cap="none" normalizeH="0" baseline="0" dirty="0">
                <a:ln>
                  <a:noFill/>
                </a:ln>
                <a:solidFill>
                  <a:srgbClr val="3333FF"/>
                </a:solidFill>
                <a:effectLst/>
                <a:latin typeface="HGPｺﾞｼｯｸE" pitchFamily="50" charset="-128"/>
                <a:ea typeface="HGPｺﾞｼｯｸE" pitchFamily="50" charset="-128"/>
              </a:rPr>
              <a:t>企業の経験では範囲が限られる</a:t>
            </a:r>
          </a:p>
        </p:txBody>
      </p:sp>
    </p:spTree>
    <p:extLst>
      <p:ext uri="{BB962C8B-B14F-4D97-AF65-F5344CB8AC3E}">
        <p14:creationId xmlns:p14="http://schemas.microsoft.com/office/powerpoint/2010/main" val="5414578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8" grpId="0"/>
      <p:bldP spid="19" grpId="0" animBg="1"/>
      <p:bldP spid="13"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矢印コネクタ 30"/>
          <p:cNvCxnSpPr>
            <a:stCxn id="5" idx="2"/>
            <a:endCxn id="8" idx="0"/>
          </p:cNvCxnSpPr>
          <p:nvPr/>
        </p:nvCxnSpPr>
        <p:spPr bwMode="auto">
          <a:xfrm>
            <a:off x="4232480" y="2348720"/>
            <a:ext cx="3960000" cy="1080000"/>
          </a:xfrm>
          <a:prstGeom prst="straightConnector1">
            <a:avLst/>
          </a:prstGeom>
          <a:solidFill>
            <a:srgbClr val="FFFFFF"/>
          </a:solidFill>
          <a:ln w="38100" cap="flat" cmpd="sng" algn="ctr">
            <a:solidFill>
              <a:srgbClr val="8080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矢印コネクタ 31"/>
          <p:cNvCxnSpPr>
            <a:stCxn id="5" idx="2"/>
            <a:endCxn id="9" idx="0"/>
          </p:cNvCxnSpPr>
          <p:nvPr/>
        </p:nvCxnSpPr>
        <p:spPr bwMode="auto">
          <a:xfrm>
            <a:off x="4232480" y="2348720"/>
            <a:ext cx="2880000" cy="1080000"/>
          </a:xfrm>
          <a:prstGeom prst="straightConnector1">
            <a:avLst/>
          </a:prstGeom>
          <a:solidFill>
            <a:srgbClr val="FFFFFF"/>
          </a:solidFill>
          <a:ln w="38100" cap="flat" cmpd="sng" algn="ctr">
            <a:solidFill>
              <a:srgbClr val="8080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矢印コネクタ 28"/>
          <p:cNvCxnSpPr>
            <a:stCxn id="5" idx="2"/>
            <a:endCxn id="7" idx="0"/>
          </p:cNvCxnSpPr>
          <p:nvPr/>
        </p:nvCxnSpPr>
        <p:spPr bwMode="auto">
          <a:xfrm>
            <a:off x="4232480" y="2348720"/>
            <a:ext cx="1800000" cy="1080000"/>
          </a:xfrm>
          <a:prstGeom prst="straightConnector1">
            <a:avLst/>
          </a:prstGeom>
          <a:solidFill>
            <a:srgbClr val="FFFFFF"/>
          </a:solidFill>
          <a:ln w="38100" cap="flat" cmpd="sng" algn="ctr">
            <a:solidFill>
              <a:srgbClr val="8080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メモ 3"/>
          <p:cNvSpPr/>
          <p:nvPr/>
        </p:nvSpPr>
        <p:spPr bwMode="auto">
          <a:xfrm>
            <a:off x="1712480" y="3428720"/>
            <a:ext cx="1080120" cy="1080000"/>
          </a:xfrm>
          <a:prstGeom prst="foldedCorner">
            <a:avLst>
              <a:gd name="adj" fmla="val 27273"/>
            </a:avLst>
          </a:prstGeom>
          <a:solidFill>
            <a:schemeClr val="accent1">
              <a:alpha val="70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創英角ｺﾞｼｯｸUB" pitchFamily="50" charset="-128"/>
                <a:ea typeface="HGP創英角ｺﾞｼｯｸUB" pitchFamily="50" charset="-128"/>
              </a:rPr>
              <a:t>事例と</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創英角ｺﾞｼｯｸUB" pitchFamily="50" charset="-128"/>
                <a:ea typeface="HGP創英角ｺﾞｼｯｸUB" pitchFamily="50" charset="-128"/>
              </a:rPr>
              <a:t>根本原因</a:t>
            </a:r>
          </a:p>
          <a:p>
            <a:pPr marL="0" marR="0" indent="0" defTabSz="914400" rtl="0" eaLnBrk="1" fontAlgn="base" latinLnBrk="0" hangingPunct="1">
              <a:lnSpc>
                <a:spcPct val="100000"/>
              </a:lnSpc>
              <a:spcBef>
                <a:spcPct val="0"/>
              </a:spcBef>
              <a:spcAft>
                <a:spcPct val="0"/>
              </a:spcAft>
              <a:buClrTx/>
              <a:buSzTx/>
              <a:buFontTx/>
              <a:buNone/>
              <a:tabLst/>
            </a:pPr>
            <a:r>
              <a:rPr lang="ja-JP" altLang="en-US" dirty="0">
                <a:latin typeface="HGP創英角ｺﾞｼｯｸUB" pitchFamily="50" charset="-128"/>
                <a:ea typeface="HGP創英角ｺﾞｼｯｸUB" pitchFamily="50" charset="-128"/>
              </a:rPr>
              <a:t>対策</a:t>
            </a:r>
            <a:endParaRPr kumimoji="1" lang="ja-JP" altLang="en-US" sz="1800" b="0" i="0" u="none" strike="noStrike" cap="none" normalizeH="0" baseline="0" dirty="0">
              <a:ln>
                <a:noFill/>
              </a:ln>
              <a:solidFill>
                <a:schemeClr val="tx1"/>
              </a:solidFill>
              <a:effectLst/>
              <a:latin typeface="HGP創英角ｺﾞｼｯｸUB" pitchFamily="50" charset="-128"/>
              <a:ea typeface="HGP創英角ｺﾞｼｯｸUB" pitchFamily="50" charset="-128"/>
            </a:endParaRPr>
          </a:p>
        </p:txBody>
      </p:sp>
      <p:sp>
        <p:nvSpPr>
          <p:cNvPr id="7" name="角丸四角形 6"/>
          <p:cNvSpPr/>
          <p:nvPr/>
        </p:nvSpPr>
        <p:spPr bwMode="auto">
          <a:xfrm>
            <a:off x="5672480" y="3428720"/>
            <a:ext cx="720000" cy="720000"/>
          </a:xfrm>
          <a:prstGeom prst="roundRect">
            <a:avLst/>
          </a:prstGeom>
          <a:solidFill>
            <a:schemeClr val="accent1"/>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創英角ｺﾞｼｯｸUB" pitchFamily="50" charset="-128"/>
                <a:ea typeface="HGP創英角ｺﾞｼｯｸUB" pitchFamily="50" charset="-128"/>
              </a:rPr>
              <a:t>対策</a:t>
            </a:r>
          </a:p>
        </p:txBody>
      </p:sp>
      <p:sp>
        <p:nvSpPr>
          <p:cNvPr id="8" name="角丸四角形 7"/>
          <p:cNvSpPr/>
          <p:nvPr/>
        </p:nvSpPr>
        <p:spPr bwMode="auto">
          <a:xfrm>
            <a:off x="7832480" y="3428720"/>
            <a:ext cx="720000" cy="720000"/>
          </a:xfrm>
          <a:prstGeom prst="roundRect">
            <a:avLst/>
          </a:prstGeom>
          <a:solidFill>
            <a:srgbClr val="FFCCFF"/>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創英角ｺﾞｼｯｸUB" pitchFamily="50" charset="-128"/>
                <a:ea typeface="HGP創英角ｺﾞｼｯｸUB" pitchFamily="50" charset="-128"/>
              </a:rPr>
              <a:t>対策</a:t>
            </a:r>
          </a:p>
        </p:txBody>
      </p:sp>
      <p:sp>
        <p:nvSpPr>
          <p:cNvPr id="9" name="角丸四角形 8"/>
          <p:cNvSpPr/>
          <p:nvPr/>
        </p:nvSpPr>
        <p:spPr bwMode="auto">
          <a:xfrm>
            <a:off x="6752480" y="3428720"/>
            <a:ext cx="720000" cy="720000"/>
          </a:xfrm>
          <a:prstGeom prst="roundRect">
            <a:avLst/>
          </a:prstGeom>
          <a:solidFill>
            <a:srgbClr val="99FF99"/>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創英角ｺﾞｼｯｸUB" pitchFamily="50" charset="-128"/>
                <a:ea typeface="HGP創英角ｺﾞｼｯｸUB" pitchFamily="50" charset="-128"/>
              </a:rPr>
              <a:t>対策</a:t>
            </a:r>
          </a:p>
        </p:txBody>
      </p:sp>
      <p:sp>
        <p:nvSpPr>
          <p:cNvPr id="10" name="右矢印 9"/>
          <p:cNvSpPr/>
          <p:nvPr/>
        </p:nvSpPr>
        <p:spPr bwMode="auto">
          <a:xfrm rot="18731881">
            <a:off x="2239184" y="2652289"/>
            <a:ext cx="1080120" cy="468000"/>
          </a:xfrm>
          <a:prstGeom prst="rightArrow">
            <a:avLst/>
          </a:prstGeom>
          <a:solidFill>
            <a:schemeClr val="bg1">
              <a:lumMod val="75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2" name="テキスト ボックス 11"/>
          <p:cNvSpPr txBox="1"/>
          <p:nvPr/>
        </p:nvSpPr>
        <p:spPr>
          <a:xfrm>
            <a:off x="1928664" y="2701623"/>
            <a:ext cx="1210588" cy="400110"/>
          </a:xfrm>
          <a:prstGeom prst="rect">
            <a:avLst/>
          </a:prstGeom>
          <a:noFill/>
        </p:spPr>
        <p:txBody>
          <a:bodyPr wrap="none" rtlCol="0">
            <a:spAutoFit/>
          </a:bodyPr>
          <a:lstStyle/>
          <a:p>
            <a:pPr algn="ctr"/>
            <a:r>
              <a:rPr kumimoji="1" lang="ja-JP" altLang="en-US" sz="2000" dirty="0">
                <a:latin typeface="HGP創英角ｺﾞｼｯｸUB" pitchFamily="50" charset="-128"/>
                <a:ea typeface="HGP創英角ｺﾞｼｯｸUB" pitchFamily="50" charset="-128"/>
              </a:rPr>
              <a:t>（普遍化）</a:t>
            </a:r>
          </a:p>
        </p:txBody>
      </p:sp>
      <p:sp>
        <p:nvSpPr>
          <p:cNvPr id="13" name="円/楕円 12"/>
          <p:cNvSpPr/>
          <p:nvPr/>
        </p:nvSpPr>
        <p:spPr bwMode="auto">
          <a:xfrm>
            <a:off x="272480" y="1556720"/>
            <a:ext cx="3600000" cy="2520000"/>
          </a:xfrm>
          <a:prstGeom prst="ellipse">
            <a:avLst/>
          </a:prstGeom>
          <a:noFill/>
          <a:ln w="57150" cap="flat" cmpd="sng" algn="ctr">
            <a:solidFill>
              <a:srgbClr val="FFC000"/>
            </a:solidFill>
            <a:prstDash val="lgDashDotDot"/>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4" name="テキスト ボックス 13"/>
          <p:cNvSpPr txBox="1"/>
          <p:nvPr/>
        </p:nvSpPr>
        <p:spPr>
          <a:xfrm>
            <a:off x="900000" y="1980000"/>
            <a:ext cx="1851789" cy="707886"/>
          </a:xfrm>
          <a:prstGeom prst="rect">
            <a:avLst/>
          </a:prstGeom>
          <a:noFill/>
        </p:spPr>
        <p:txBody>
          <a:bodyPr wrap="none" rtlCol="0">
            <a:spAutoFit/>
          </a:bodyPr>
          <a:lstStyle/>
          <a:p>
            <a:r>
              <a:rPr kumimoji="1" lang="ja-JP" altLang="en-US" sz="2000" dirty="0">
                <a:solidFill>
                  <a:schemeClr val="bg1">
                    <a:lumMod val="50000"/>
                  </a:schemeClr>
                </a:solidFill>
                <a:latin typeface="HGP創英角ｺﾞｼｯｸUB" pitchFamily="50" charset="-128"/>
                <a:ea typeface="HGP創英角ｺﾞｼｯｸUB" pitchFamily="50" charset="-128"/>
              </a:rPr>
              <a:t>有識者・専門家</a:t>
            </a:r>
          </a:p>
          <a:p>
            <a:r>
              <a:rPr kumimoji="1" lang="ja-JP" altLang="en-US" sz="2000" dirty="0">
                <a:solidFill>
                  <a:schemeClr val="bg1">
                    <a:lumMod val="50000"/>
                  </a:schemeClr>
                </a:solidFill>
                <a:latin typeface="HGP創英角ｺﾞｼｯｸUB" pitchFamily="50" charset="-128"/>
                <a:ea typeface="HGP創英角ｺﾞｼｯｸUB" pitchFamily="50" charset="-128"/>
              </a:rPr>
              <a:t>による</a:t>
            </a:r>
            <a:r>
              <a:rPr lang="ja-JP" altLang="en-US" sz="2000" dirty="0">
                <a:solidFill>
                  <a:schemeClr val="bg1">
                    <a:lumMod val="50000"/>
                  </a:schemeClr>
                </a:solidFill>
                <a:latin typeface="HGP創英角ｺﾞｼｯｸUB" pitchFamily="50" charset="-128"/>
                <a:ea typeface="HGP創英角ｺﾞｼｯｸUB" pitchFamily="50" charset="-128"/>
              </a:rPr>
              <a:t>議論</a:t>
            </a:r>
            <a:endParaRPr kumimoji="1" lang="ja-JP" altLang="en-US" sz="2000" dirty="0">
              <a:solidFill>
                <a:schemeClr val="bg1">
                  <a:lumMod val="50000"/>
                </a:schemeClr>
              </a:solidFill>
              <a:latin typeface="HGP創英角ｺﾞｼｯｸUB" pitchFamily="50" charset="-128"/>
              <a:ea typeface="HGP創英角ｺﾞｼｯｸUB" pitchFamily="50" charset="-128"/>
            </a:endParaRPr>
          </a:p>
        </p:txBody>
      </p:sp>
      <p:sp>
        <p:nvSpPr>
          <p:cNvPr id="15" name="テキスト ボックス 14"/>
          <p:cNvSpPr txBox="1"/>
          <p:nvPr/>
        </p:nvSpPr>
        <p:spPr>
          <a:xfrm>
            <a:off x="1784480" y="4729818"/>
            <a:ext cx="918841" cy="400110"/>
          </a:xfrm>
          <a:prstGeom prst="rect">
            <a:avLst/>
          </a:prstGeom>
          <a:noFill/>
        </p:spPr>
        <p:txBody>
          <a:bodyPr wrap="none" rtlCol="0">
            <a:spAutoFit/>
          </a:bodyPr>
          <a:lstStyle/>
          <a:p>
            <a:pPr algn="ctr"/>
            <a:r>
              <a:rPr lang="ja-JP" altLang="en-US" sz="2000" dirty="0">
                <a:latin typeface="HGP創英角ｺﾞｼｯｸUB" pitchFamily="50" charset="-128"/>
                <a:ea typeface="HGP創英角ｺﾞｼｯｸUB" pitchFamily="50" charset="-128"/>
              </a:rPr>
              <a:t>Ａ分野</a:t>
            </a:r>
            <a:endParaRPr kumimoji="1" lang="ja-JP" altLang="en-US" sz="2000" dirty="0">
              <a:latin typeface="HGP創英角ｺﾞｼｯｸUB" pitchFamily="50" charset="-128"/>
              <a:ea typeface="HGP創英角ｺﾞｼｯｸUB" pitchFamily="50" charset="-128"/>
            </a:endParaRPr>
          </a:p>
        </p:txBody>
      </p:sp>
      <p:sp>
        <p:nvSpPr>
          <p:cNvPr id="16" name="テキスト ボックス 15"/>
          <p:cNvSpPr txBox="1"/>
          <p:nvPr/>
        </p:nvSpPr>
        <p:spPr>
          <a:xfrm>
            <a:off x="7760480" y="4688720"/>
            <a:ext cx="904415" cy="400110"/>
          </a:xfrm>
          <a:prstGeom prst="rect">
            <a:avLst/>
          </a:prstGeom>
          <a:noFill/>
        </p:spPr>
        <p:txBody>
          <a:bodyPr wrap="none" rtlCol="0">
            <a:spAutoFit/>
          </a:bodyPr>
          <a:lstStyle/>
          <a:p>
            <a:pPr algn="ctr"/>
            <a:r>
              <a:rPr lang="ja-JP" altLang="en-US" sz="2000" dirty="0">
                <a:latin typeface="HGP創英角ｺﾞｼｯｸUB" pitchFamily="50" charset="-128"/>
                <a:ea typeface="HGP創英角ｺﾞｼｯｸUB" pitchFamily="50" charset="-128"/>
              </a:rPr>
              <a:t>Ｃ分野</a:t>
            </a:r>
            <a:endParaRPr kumimoji="1" lang="ja-JP" altLang="en-US" sz="2000" dirty="0">
              <a:latin typeface="HGP創英角ｺﾞｼｯｸUB" pitchFamily="50" charset="-128"/>
              <a:ea typeface="HGP創英角ｺﾞｼｯｸUB" pitchFamily="50" charset="-128"/>
            </a:endParaRPr>
          </a:p>
        </p:txBody>
      </p:sp>
      <p:sp>
        <p:nvSpPr>
          <p:cNvPr id="17" name="テキスト ボックス 16"/>
          <p:cNvSpPr txBox="1"/>
          <p:nvPr/>
        </p:nvSpPr>
        <p:spPr>
          <a:xfrm>
            <a:off x="6680480" y="4688720"/>
            <a:ext cx="886781" cy="400110"/>
          </a:xfrm>
          <a:prstGeom prst="rect">
            <a:avLst/>
          </a:prstGeom>
          <a:noFill/>
        </p:spPr>
        <p:txBody>
          <a:bodyPr wrap="none" rtlCol="0">
            <a:spAutoFit/>
          </a:bodyPr>
          <a:lstStyle/>
          <a:p>
            <a:pPr algn="ctr"/>
            <a:r>
              <a:rPr lang="ja-JP" altLang="en-US" sz="2000" dirty="0">
                <a:latin typeface="HGP創英角ｺﾞｼｯｸUB" pitchFamily="50" charset="-128"/>
                <a:ea typeface="HGP創英角ｺﾞｼｯｸUB" pitchFamily="50" charset="-128"/>
              </a:rPr>
              <a:t>Ｂ分野</a:t>
            </a:r>
            <a:endParaRPr kumimoji="1" lang="ja-JP" altLang="en-US" sz="2000" dirty="0">
              <a:latin typeface="HGP創英角ｺﾞｼｯｸUB" pitchFamily="50" charset="-128"/>
              <a:ea typeface="HGP創英角ｺﾞｼｯｸUB" pitchFamily="50" charset="-128"/>
            </a:endParaRPr>
          </a:p>
        </p:txBody>
      </p:sp>
      <p:sp>
        <p:nvSpPr>
          <p:cNvPr id="18" name="テキスト ボックス 17"/>
          <p:cNvSpPr txBox="1"/>
          <p:nvPr/>
        </p:nvSpPr>
        <p:spPr>
          <a:xfrm>
            <a:off x="5600480" y="4688720"/>
            <a:ext cx="918841" cy="400110"/>
          </a:xfrm>
          <a:prstGeom prst="rect">
            <a:avLst/>
          </a:prstGeom>
          <a:noFill/>
        </p:spPr>
        <p:txBody>
          <a:bodyPr wrap="none" rtlCol="0">
            <a:spAutoFit/>
          </a:bodyPr>
          <a:lstStyle/>
          <a:p>
            <a:pPr algn="ctr"/>
            <a:r>
              <a:rPr lang="ja-JP" altLang="en-US" sz="2000" dirty="0">
                <a:latin typeface="HGP創英角ｺﾞｼｯｸUB" pitchFamily="50" charset="-128"/>
                <a:ea typeface="HGP創英角ｺﾞｼｯｸUB" pitchFamily="50" charset="-128"/>
              </a:rPr>
              <a:t>Ａ分野</a:t>
            </a:r>
            <a:endParaRPr kumimoji="1" lang="ja-JP" altLang="en-US" sz="2000" dirty="0">
              <a:latin typeface="HGP創英角ｺﾞｼｯｸUB" pitchFamily="50" charset="-128"/>
              <a:ea typeface="HGP創英角ｺﾞｼｯｸUB" pitchFamily="50" charset="-128"/>
            </a:endParaRPr>
          </a:p>
        </p:txBody>
      </p:sp>
      <p:cxnSp>
        <p:nvCxnSpPr>
          <p:cNvPr id="20" name="直線矢印コネクタ 19"/>
          <p:cNvCxnSpPr/>
          <p:nvPr/>
        </p:nvCxnSpPr>
        <p:spPr bwMode="auto">
          <a:xfrm>
            <a:off x="9057456" y="1673544"/>
            <a:ext cx="0" cy="2115176"/>
          </a:xfrm>
          <a:prstGeom prst="straightConnector1">
            <a:avLst/>
          </a:prstGeom>
          <a:solidFill>
            <a:srgbClr val="FFFFFF"/>
          </a:solidFill>
          <a:ln w="38100" cap="flat" cmpd="sng" algn="ctr">
            <a:solidFill>
              <a:srgbClr val="808080"/>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8841432" y="1241496"/>
            <a:ext cx="441147" cy="400110"/>
          </a:xfrm>
          <a:prstGeom prst="rect">
            <a:avLst/>
          </a:prstGeom>
          <a:noFill/>
        </p:spPr>
        <p:txBody>
          <a:bodyPr wrap="none" rtlCol="0">
            <a:spAutoFit/>
          </a:bodyPr>
          <a:lstStyle/>
          <a:p>
            <a:pPr algn="ctr"/>
            <a:r>
              <a:rPr kumimoji="1" lang="ja-JP" altLang="en-US" sz="2000" dirty="0">
                <a:latin typeface="HGP創英角ｺﾞｼｯｸUB" pitchFamily="50" charset="-128"/>
                <a:ea typeface="HGP創英角ｺﾞｼｯｸUB" pitchFamily="50" charset="-128"/>
              </a:rPr>
              <a:t>高</a:t>
            </a:r>
          </a:p>
        </p:txBody>
      </p:sp>
      <p:sp>
        <p:nvSpPr>
          <p:cNvPr id="25" name="テキスト ボックス 24"/>
          <p:cNvSpPr txBox="1"/>
          <p:nvPr/>
        </p:nvSpPr>
        <p:spPr>
          <a:xfrm>
            <a:off x="8841432" y="3876665"/>
            <a:ext cx="441146" cy="400110"/>
          </a:xfrm>
          <a:prstGeom prst="rect">
            <a:avLst/>
          </a:prstGeom>
          <a:noFill/>
        </p:spPr>
        <p:txBody>
          <a:bodyPr wrap="none" rtlCol="0">
            <a:spAutoFit/>
          </a:bodyPr>
          <a:lstStyle/>
          <a:p>
            <a:pPr algn="ctr"/>
            <a:r>
              <a:rPr lang="ja-JP" altLang="en-US" sz="2000" dirty="0">
                <a:latin typeface="HGP創英角ｺﾞｼｯｸUB" pitchFamily="50" charset="-128"/>
                <a:ea typeface="HGP創英角ｺﾞｼｯｸUB" pitchFamily="50" charset="-128"/>
              </a:rPr>
              <a:t>低</a:t>
            </a:r>
            <a:endParaRPr kumimoji="1" lang="ja-JP" altLang="en-US" sz="2000" dirty="0">
              <a:latin typeface="HGP創英角ｺﾞｼｯｸUB" pitchFamily="50" charset="-128"/>
              <a:ea typeface="HGP創英角ｺﾞｼｯｸUB" pitchFamily="50" charset="-128"/>
            </a:endParaRPr>
          </a:p>
        </p:txBody>
      </p:sp>
      <p:sp>
        <p:nvSpPr>
          <p:cNvPr id="26" name="テキスト ボックス 25"/>
          <p:cNvSpPr txBox="1"/>
          <p:nvPr/>
        </p:nvSpPr>
        <p:spPr>
          <a:xfrm>
            <a:off x="9057456" y="2162663"/>
            <a:ext cx="492443" cy="1248099"/>
          </a:xfrm>
          <a:prstGeom prst="rect">
            <a:avLst/>
          </a:prstGeom>
          <a:noFill/>
        </p:spPr>
        <p:txBody>
          <a:bodyPr vert="eaVert" wrap="none" rtlCol="0">
            <a:spAutoFit/>
          </a:bodyPr>
          <a:lstStyle/>
          <a:p>
            <a:r>
              <a:rPr lang="ja-JP" altLang="en-US" sz="2000" dirty="0">
                <a:latin typeface="HGP創英角ｺﾞｼｯｸUB" pitchFamily="50" charset="-128"/>
                <a:ea typeface="HGP創英角ｺﾞｼｯｸUB" pitchFamily="50" charset="-128"/>
              </a:rPr>
              <a:t>抽象</a:t>
            </a:r>
            <a:r>
              <a:rPr kumimoji="1" lang="ja-JP" altLang="en-US" sz="2000" dirty="0">
                <a:latin typeface="HGP創英角ｺﾞｼｯｸUB" pitchFamily="50" charset="-128"/>
                <a:ea typeface="HGP創英角ｺﾞｼｯｸUB" pitchFamily="50" charset="-128"/>
              </a:rPr>
              <a:t>レベル</a:t>
            </a:r>
          </a:p>
        </p:txBody>
      </p:sp>
      <p:sp>
        <p:nvSpPr>
          <p:cNvPr id="27" name="円/楕円 26"/>
          <p:cNvSpPr/>
          <p:nvPr/>
        </p:nvSpPr>
        <p:spPr bwMode="auto">
          <a:xfrm>
            <a:off x="3923976" y="908720"/>
            <a:ext cx="2468504" cy="3240000"/>
          </a:xfrm>
          <a:prstGeom prst="ellipse">
            <a:avLst/>
          </a:prstGeom>
          <a:noFill/>
          <a:ln w="57150" cap="flat" cmpd="sng" algn="ctr">
            <a:solidFill>
              <a:srgbClr val="0000FF"/>
            </a:solidFill>
            <a:prstDash val="sysDot"/>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37" name="テキスト ボックス 36"/>
          <p:cNvSpPr txBox="1"/>
          <p:nvPr/>
        </p:nvSpPr>
        <p:spPr>
          <a:xfrm>
            <a:off x="4245237" y="3070955"/>
            <a:ext cx="800219" cy="461665"/>
          </a:xfrm>
          <a:prstGeom prst="rect">
            <a:avLst/>
          </a:prstGeom>
          <a:noFill/>
        </p:spPr>
        <p:txBody>
          <a:bodyPr wrap="none" rtlCol="0">
            <a:spAutoFit/>
          </a:bodyPr>
          <a:lstStyle/>
          <a:p>
            <a:r>
              <a:rPr kumimoji="1" lang="ja-JP" altLang="en-US" sz="2400" dirty="0">
                <a:solidFill>
                  <a:srgbClr val="0000FF"/>
                </a:solidFill>
                <a:latin typeface="HGP創英角ｺﾞｼｯｸUB" pitchFamily="50" charset="-128"/>
                <a:ea typeface="HGP創英角ｺﾞｼｯｸUB" pitchFamily="50" charset="-128"/>
              </a:rPr>
              <a:t>共有</a:t>
            </a:r>
          </a:p>
        </p:txBody>
      </p:sp>
      <p:sp>
        <p:nvSpPr>
          <p:cNvPr id="38" name="テキスト ボックス 37"/>
          <p:cNvSpPr txBox="1"/>
          <p:nvPr/>
        </p:nvSpPr>
        <p:spPr>
          <a:xfrm>
            <a:off x="6865156" y="1745552"/>
            <a:ext cx="1693092" cy="400110"/>
          </a:xfrm>
          <a:prstGeom prst="rect">
            <a:avLst/>
          </a:prstGeom>
          <a:noFill/>
        </p:spPr>
        <p:txBody>
          <a:bodyPr wrap="none" rtlCol="0">
            <a:spAutoFit/>
          </a:bodyPr>
          <a:lstStyle/>
          <a:p>
            <a:pPr algn="ctr"/>
            <a:r>
              <a:rPr kumimoji="1" lang="ja-JP" altLang="en-US" sz="2000" dirty="0">
                <a:latin typeface="HGP創英角ｺﾞｼｯｸUB" pitchFamily="50" charset="-128"/>
                <a:ea typeface="HGP創英角ｺﾞｼｯｸUB" pitchFamily="50" charset="-128"/>
              </a:rPr>
              <a:t>各分野で展開</a:t>
            </a:r>
          </a:p>
        </p:txBody>
      </p:sp>
      <p:sp>
        <p:nvSpPr>
          <p:cNvPr id="39" name="右中かっこ 38"/>
          <p:cNvSpPr/>
          <p:nvPr/>
        </p:nvSpPr>
        <p:spPr bwMode="auto">
          <a:xfrm rot="16200000">
            <a:off x="7583862" y="1547890"/>
            <a:ext cx="265218" cy="1570266"/>
          </a:xfrm>
          <a:prstGeom prst="rightBrace">
            <a:avLst/>
          </a:prstGeom>
          <a:solidFill>
            <a:srgbClr val="FFFF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003399"/>
              </a:solidFill>
              <a:effectLst/>
              <a:latin typeface="ＭＳ Ｐゴシック" pitchFamily="50" charset="-128"/>
              <a:ea typeface="ＭＳ Ｐゴシック" pitchFamily="50" charset="-128"/>
            </a:endParaRPr>
          </a:p>
        </p:txBody>
      </p:sp>
      <p:sp>
        <p:nvSpPr>
          <p:cNvPr id="6" name="フローチャート : 手操作入力 5"/>
          <p:cNvSpPr/>
          <p:nvPr/>
        </p:nvSpPr>
        <p:spPr bwMode="auto">
          <a:xfrm>
            <a:off x="5543976" y="4040720"/>
            <a:ext cx="1008000" cy="432000"/>
          </a:xfrm>
          <a:prstGeom prst="flowChartManualInput">
            <a:avLst/>
          </a:prstGeom>
          <a:solidFill>
            <a:srgbClr val="FFC000">
              <a:alpha val="6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コンテキスト</a:t>
            </a:r>
          </a:p>
        </p:txBody>
      </p:sp>
      <p:sp>
        <p:nvSpPr>
          <p:cNvPr id="30" name="フローチャート : 手操作入力 29"/>
          <p:cNvSpPr/>
          <p:nvPr/>
        </p:nvSpPr>
        <p:spPr bwMode="auto">
          <a:xfrm>
            <a:off x="6623976" y="4040720"/>
            <a:ext cx="1008000" cy="432000"/>
          </a:xfrm>
          <a:prstGeom prst="flowChartManualInput">
            <a:avLst/>
          </a:prstGeom>
          <a:solidFill>
            <a:srgbClr val="FFFF99">
              <a:alpha val="6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コンテキスト</a:t>
            </a:r>
          </a:p>
        </p:txBody>
      </p:sp>
      <p:sp>
        <p:nvSpPr>
          <p:cNvPr id="33" name="フローチャート : 手操作入力 32"/>
          <p:cNvSpPr/>
          <p:nvPr/>
        </p:nvSpPr>
        <p:spPr bwMode="auto">
          <a:xfrm>
            <a:off x="7703976" y="4040720"/>
            <a:ext cx="1008000" cy="432000"/>
          </a:xfrm>
          <a:prstGeom prst="flowChartManualInput">
            <a:avLst/>
          </a:prstGeom>
          <a:solidFill>
            <a:srgbClr val="FF5050">
              <a:alpha val="6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コンテキスト</a:t>
            </a:r>
          </a:p>
        </p:txBody>
      </p:sp>
      <p:sp>
        <p:nvSpPr>
          <p:cNvPr id="34" name="フローチャート : 手操作入力 33"/>
          <p:cNvSpPr/>
          <p:nvPr/>
        </p:nvSpPr>
        <p:spPr bwMode="auto">
          <a:xfrm>
            <a:off x="1568478" y="4293357"/>
            <a:ext cx="1368000" cy="432000"/>
          </a:xfrm>
          <a:prstGeom prst="flowChartManualInput">
            <a:avLst/>
          </a:prstGeom>
          <a:solidFill>
            <a:srgbClr val="FFFF00">
              <a:alpha val="6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コンテキスト</a:t>
            </a:r>
          </a:p>
        </p:txBody>
      </p:sp>
      <p:sp>
        <p:nvSpPr>
          <p:cNvPr id="11" name="テキスト ボックス 10"/>
          <p:cNvSpPr txBox="1"/>
          <p:nvPr/>
        </p:nvSpPr>
        <p:spPr>
          <a:xfrm>
            <a:off x="3872480" y="5201905"/>
            <a:ext cx="5833048" cy="1323439"/>
          </a:xfrm>
          <a:prstGeom prst="rect">
            <a:avLst/>
          </a:prstGeom>
          <a:noFill/>
          <a:ln>
            <a:solidFill>
              <a:srgbClr val="FF0000"/>
            </a:solidFill>
          </a:ln>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各組織で</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活用時，</a:t>
            </a:r>
            <a:r>
              <a:rPr kumimoji="1"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システマティックな取組み</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p>
          <a:p>
            <a:pPr marL="266700" lvl="1"/>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教訓と共に提供されるコンテキストと</a:t>
            </a:r>
          </a:p>
          <a:p>
            <a:pPr marL="266700" lvl="1"/>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自身のコンテキストとを比較・照合し，</a:t>
            </a:r>
          </a:p>
          <a:p>
            <a:pPr marL="266700" lvl="1"/>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適用可能な教訓について，具体的対策を検討</a:t>
            </a:r>
          </a:p>
        </p:txBody>
      </p:sp>
      <p:sp>
        <p:nvSpPr>
          <p:cNvPr id="5" name="正方形/長方形 4"/>
          <p:cNvSpPr/>
          <p:nvPr/>
        </p:nvSpPr>
        <p:spPr bwMode="auto">
          <a:xfrm>
            <a:off x="3152480" y="1268720"/>
            <a:ext cx="2160000" cy="1080000"/>
          </a:xfrm>
          <a:prstGeom prst="rect">
            <a:avLst/>
          </a:prstGeom>
          <a:solidFill>
            <a:schemeClr val="accent2">
              <a:alpha val="50000"/>
            </a:schemeClr>
          </a:solidFill>
          <a:ln w="9525" cap="flat" cmpd="sng" algn="ctr">
            <a:solidFill>
              <a:srgbClr val="808080"/>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一般化・抽象化</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された</a:t>
            </a:r>
            <a:r>
              <a:rPr kumimoji="1" lang="ja-JP" altLang="en-US" sz="2400" b="0" i="0" u="sng" strike="noStrike" cap="none" normalizeH="0" baseline="0" dirty="0">
                <a:ln>
                  <a:noFill/>
                </a:ln>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教訓</a:t>
            </a:r>
          </a:p>
        </p:txBody>
      </p:sp>
      <p:sp>
        <p:nvSpPr>
          <p:cNvPr id="35" name="フローチャート : 手操作入力 34"/>
          <p:cNvSpPr/>
          <p:nvPr/>
        </p:nvSpPr>
        <p:spPr bwMode="auto">
          <a:xfrm>
            <a:off x="4128078" y="2177600"/>
            <a:ext cx="1368000" cy="432000"/>
          </a:xfrm>
          <a:prstGeom prst="flowChartManualInput">
            <a:avLst/>
          </a:prstGeom>
          <a:solidFill>
            <a:srgbClr val="CCFFFF">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共通コンテキスト</a:t>
            </a:r>
          </a:p>
        </p:txBody>
      </p:sp>
      <p:sp>
        <p:nvSpPr>
          <p:cNvPr id="19" name="テキスト ボックス 18"/>
          <p:cNvSpPr txBox="1"/>
          <p:nvPr/>
        </p:nvSpPr>
        <p:spPr>
          <a:xfrm>
            <a:off x="3601538" y="4293357"/>
            <a:ext cx="1261884" cy="461665"/>
          </a:xfrm>
          <a:prstGeom prst="rect">
            <a:avLst/>
          </a:prstGeom>
          <a:noFill/>
        </p:spPr>
        <p:txBody>
          <a:bodyPr wrap="none" rtlCol="0">
            <a:spAutoFit/>
          </a:bodyPr>
          <a:lstStyle/>
          <a:p>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★：本質</a:t>
            </a:r>
          </a:p>
        </p:txBody>
      </p:sp>
      <p:sp>
        <p:nvSpPr>
          <p:cNvPr id="36" name="テキスト ボックス 35"/>
          <p:cNvSpPr txBox="1"/>
          <p:nvPr/>
        </p:nvSpPr>
        <p:spPr>
          <a:xfrm>
            <a:off x="2447976" y="3392444"/>
            <a:ext cx="415498" cy="369332"/>
          </a:xfrm>
          <a:prstGeom prst="rect">
            <a:avLst/>
          </a:prstGeom>
          <a:noFill/>
        </p:spPr>
        <p:txBody>
          <a:bodyPr wrap="none" rtlCol="0">
            <a:spAutoFit/>
          </a:bodyPr>
          <a:lstStyle/>
          <a:p>
            <a:pPr algn="ct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0" name="テキスト ボックス 39"/>
          <p:cNvSpPr txBox="1"/>
          <p:nvPr/>
        </p:nvSpPr>
        <p:spPr>
          <a:xfrm>
            <a:off x="4931976" y="1808720"/>
            <a:ext cx="415498" cy="369332"/>
          </a:xfrm>
          <a:prstGeom prst="rect">
            <a:avLst/>
          </a:prstGeom>
          <a:noFill/>
        </p:spPr>
        <p:txBody>
          <a:bodyPr wrap="none" rtlCol="0">
            <a:spAutoFit/>
          </a:bodyPr>
          <a:lstStyle/>
          <a:p>
            <a:pPr algn="ct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1" name="テキスト ボックス 40"/>
          <p:cNvSpPr txBox="1"/>
          <p:nvPr/>
        </p:nvSpPr>
        <p:spPr>
          <a:xfrm>
            <a:off x="6047976" y="3392720"/>
            <a:ext cx="415498" cy="369332"/>
          </a:xfrm>
          <a:prstGeom prst="rect">
            <a:avLst/>
          </a:prstGeom>
          <a:noFill/>
        </p:spPr>
        <p:txBody>
          <a:bodyPr wrap="none" rtlCol="0">
            <a:spAutoFit/>
          </a:bodyPr>
          <a:lstStyle/>
          <a:p>
            <a:pPr algn="ct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2" name="テキスト ボックス 41"/>
          <p:cNvSpPr txBox="1"/>
          <p:nvPr/>
        </p:nvSpPr>
        <p:spPr>
          <a:xfrm>
            <a:off x="7127976" y="3392720"/>
            <a:ext cx="415498" cy="369332"/>
          </a:xfrm>
          <a:prstGeom prst="rect">
            <a:avLst/>
          </a:prstGeom>
          <a:noFill/>
        </p:spPr>
        <p:txBody>
          <a:bodyPr wrap="none" rtlCol="0">
            <a:spAutoFit/>
          </a:bodyPr>
          <a:lstStyle/>
          <a:p>
            <a:pPr algn="ct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3" name="テキスト ボックス 42"/>
          <p:cNvSpPr txBox="1"/>
          <p:nvPr/>
        </p:nvSpPr>
        <p:spPr>
          <a:xfrm>
            <a:off x="8207976" y="3392444"/>
            <a:ext cx="415498" cy="369332"/>
          </a:xfrm>
          <a:prstGeom prst="rect">
            <a:avLst/>
          </a:prstGeom>
          <a:noFill/>
        </p:spPr>
        <p:txBody>
          <a:bodyPr wrap="none" rtlCol="0">
            <a:spAutoFit/>
          </a:bodyPr>
          <a:lstStyle/>
          <a:p>
            <a:pPr algn="ct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45" name="円形吹き出し 44"/>
          <p:cNvSpPr>
            <a:spLocks noChangeAspect="1"/>
          </p:cNvSpPr>
          <p:nvPr/>
        </p:nvSpPr>
        <p:spPr bwMode="auto">
          <a:xfrm>
            <a:off x="1428881" y="5863624"/>
            <a:ext cx="2160000" cy="720000"/>
          </a:xfrm>
          <a:prstGeom prst="wedgeEllipseCallout">
            <a:avLst>
              <a:gd name="adj1" fmla="val 73735"/>
              <a:gd name="adj2" fmla="val -56125"/>
            </a:avLst>
          </a:prstGeom>
          <a:noFill/>
          <a:ln w="9525" cap="flat" cmpd="sng" algn="ctr">
            <a:solidFill>
              <a:schemeClr val="bg1">
                <a:lumMod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sng" strike="noStrike" cap="none" normalizeH="0" baseline="0" dirty="0">
                <a:ln>
                  <a:noFill/>
                </a:ln>
                <a:solidFill>
                  <a:srgbClr val="008000"/>
                </a:solidFill>
                <a:effectLst/>
                <a:latin typeface="HGP創英角ﾎﾟｯﾌﾟ体" panose="040B0A00000000000000" pitchFamily="50" charset="-128"/>
                <a:ea typeface="HGP創英角ﾎﾟｯﾌﾟ体" panose="040B0A00000000000000" pitchFamily="50" charset="-128"/>
              </a:rPr>
              <a:t>“想像力”</a:t>
            </a:r>
            <a:r>
              <a:rPr kumimoji="1" lang="ja-JP" altLang="en-US" sz="2400" b="0" i="0" u="none" strike="noStrike" cap="none" normalizeH="0" baseline="0" dirty="0">
                <a:ln>
                  <a:noFill/>
                </a:ln>
                <a:solidFill>
                  <a:schemeClr val="tx1"/>
                </a:solidFill>
                <a:effectLst/>
                <a:latin typeface="HGP創英角ﾎﾟｯﾌﾟ体" panose="040B0A00000000000000" pitchFamily="50" charset="-128"/>
                <a:ea typeface="HGP創英角ﾎﾟｯﾌﾟ体" panose="040B0A00000000000000" pitchFamily="50" charset="-128"/>
              </a:rPr>
              <a:t>が重要</a:t>
            </a:r>
          </a:p>
        </p:txBody>
      </p:sp>
      <p:sp>
        <p:nvSpPr>
          <p:cNvPr id="46" name="角丸四角形 45"/>
          <p:cNvSpPr/>
          <p:nvPr/>
        </p:nvSpPr>
        <p:spPr bwMode="auto">
          <a:xfrm>
            <a:off x="0" y="3600000"/>
            <a:ext cx="1152000" cy="540000"/>
          </a:xfrm>
          <a:prstGeom prst="roundRect">
            <a:avLst/>
          </a:prstGeom>
          <a:solidFill>
            <a:schemeClr val="accent5">
              <a:alpha val="80000"/>
            </a:scheme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E" pitchFamily="50" charset="-128"/>
                <a:ea typeface="HGPｺﾞｼｯｸE" pitchFamily="50" charset="-128"/>
              </a:rPr>
              <a:t>暗黙知</a:t>
            </a:r>
          </a:p>
        </p:txBody>
      </p:sp>
      <p:sp>
        <p:nvSpPr>
          <p:cNvPr id="47" name="角丸四角形 46"/>
          <p:cNvSpPr/>
          <p:nvPr/>
        </p:nvSpPr>
        <p:spPr bwMode="auto">
          <a:xfrm>
            <a:off x="0" y="1440000"/>
            <a:ext cx="1152000" cy="540000"/>
          </a:xfrm>
          <a:prstGeom prst="roundRect">
            <a:avLst/>
          </a:prstGeom>
          <a:solidFill>
            <a:schemeClr val="accent5">
              <a:lumMod val="75000"/>
              <a:alpha val="80000"/>
            </a:scheme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E" pitchFamily="50" charset="-128"/>
                <a:ea typeface="HGPｺﾞｼｯｸE" pitchFamily="50" charset="-128"/>
              </a:rPr>
              <a:t>形式</a:t>
            </a:r>
            <a:r>
              <a:rPr kumimoji="1" lang="ja-JP" altLang="en-US" sz="2400" b="0" i="0" u="none" strike="noStrike" cap="none" normalizeH="0" baseline="0" dirty="0">
                <a:ln>
                  <a:noFill/>
                </a:ln>
                <a:solidFill>
                  <a:schemeClr val="tx1"/>
                </a:solidFill>
                <a:effectLst/>
                <a:latin typeface="HGPｺﾞｼｯｸE" pitchFamily="50" charset="-128"/>
                <a:ea typeface="HGPｺﾞｼｯｸE" pitchFamily="50" charset="-128"/>
              </a:rPr>
              <a:t>知</a:t>
            </a:r>
          </a:p>
        </p:txBody>
      </p:sp>
      <p:sp>
        <p:nvSpPr>
          <p:cNvPr id="48" name="角丸四角形 47"/>
          <p:cNvSpPr/>
          <p:nvPr/>
        </p:nvSpPr>
        <p:spPr bwMode="auto">
          <a:xfrm>
            <a:off x="2160000" y="944784"/>
            <a:ext cx="1152000" cy="540000"/>
          </a:xfrm>
          <a:prstGeom prst="roundRect">
            <a:avLst/>
          </a:prstGeom>
          <a:solidFill>
            <a:schemeClr val="accent5">
              <a:lumMod val="50000"/>
              <a:alpha val="80000"/>
            </a:scheme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E" pitchFamily="50" charset="-128"/>
                <a:ea typeface="HGPｺﾞｼｯｸE" pitchFamily="50" charset="-128"/>
              </a:rPr>
              <a:t>社会智</a:t>
            </a:r>
            <a:endParaRPr kumimoji="1" lang="ja-JP" altLang="en-US" sz="24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50" name="直線矢印コネクタ 49"/>
          <p:cNvCxnSpPr>
            <a:stCxn id="46" idx="0"/>
            <a:endCxn id="47" idx="2"/>
          </p:cNvCxnSpPr>
          <p:nvPr/>
        </p:nvCxnSpPr>
        <p:spPr bwMode="auto">
          <a:xfrm flipV="1">
            <a:off x="576000" y="1980000"/>
            <a:ext cx="0" cy="1620000"/>
          </a:xfrm>
          <a:prstGeom prst="straightConnector1">
            <a:avLst/>
          </a:prstGeom>
          <a:solidFill>
            <a:srgbClr val="FFFFFF"/>
          </a:solidFill>
          <a:ln w="38100" cap="flat" cmpd="sng" algn="ctr">
            <a:solidFill>
              <a:srgbClr val="808080">
                <a:alpha val="80000"/>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カギ線コネクタ 55"/>
          <p:cNvCxnSpPr>
            <a:stCxn id="47" idx="0"/>
            <a:endCxn id="48" idx="1"/>
          </p:cNvCxnSpPr>
          <p:nvPr/>
        </p:nvCxnSpPr>
        <p:spPr bwMode="auto">
          <a:xfrm rot="5400000" flipH="1" flipV="1">
            <a:off x="1255392" y="535392"/>
            <a:ext cx="225216" cy="1584000"/>
          </a:xfrm>
          <a:prstGeom prst="bentConnector2">
            <a:avLst/>
          </a:prstGeom>
          <a:solidFill>
            <a:srgbClr val="FFFFFF"/>
          </a:solidFill>
          <a:ln w="38100" cap="flat" cmpd="sng" algn="ctr">
            <a:solidFill>
              <a:srgbClr val="808080">
                <a:alpha val="80000"/>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円形吹き出し 50"/>
          <p:cNvSpPr>
            <a:spLocks/>
          </p:cNvSpPr>
          <p:nvPr/>
        </p:nvSpPr>
        <p:spPr bwMode="auto">
          <a:xfrm>
            <a:off x="0" y="4653136"/>
            <a:ext cx="1800000" cy="1349443"/>
          </a:xfrm>
          <a:prstGeom prst="wedgeEllipseCallout">
            <a:avLst>
              <a:gd name="adj1" fmla="val 44670"/>
              <a:gd name="adj2" fmla="val -180797"/>
            </a:avLst>
          </a:prstGeom>
          <a:noFill/>
          <a:ln w="9525" cap="flat" cmpd="sng" algn="ctr">
            <a:solidFill>
              <a:schemeClr val="bg1">
                <a:lumMod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sz="2400" u="sng" dirty="0">
                <a:solidFill>
                  <a:srgbClr val="008000"/>
                </a:solidFill>
                <a:latin typeface="HGP創英角ﾎﾟｯﾌﾟ体" panose="040B0A00000000000000" pitchFamily="50" charset="-128"/>
                <a:ea typeface="HGP創英角ﾎﾟｯﾌﾟ体" panose="040B0A00000000000000" pitchFamily="50" charset="-128"/>
              </a:rPr>
              <a:t>“分析力”</a:t>
            </a:r>
          </a:p>
          <a:p>
            <a:pPr algn="ctr" fontAlgn="base">
              <a:spcBef>
                <a:spcPct val="0"/>
              </a:spcBef>
              <a:spcAft>
                <a:spcPct val="0"/>
              </a:spcAft>
            </a:pPr>
            <a:r>
              <a:rPr lang="ja-JP" altLang="en-US" sz="2400" u="sng" dirty="0">
                <a:solidFill>
                  <a:srgbClr val="008000"/>
                </a:solidFill>
                <a:latin typeface="HGP創英角ﾎﾟｯﾌﾟ体" panose="040B0A00000000000000" pitchFamily="50" charset="-128"/>
                <a:ea typeface="HGP創英角ﾎﾟｯﾌﾟ体" panose="040B0A00000000000000" pitchFamily="50" charset="-128"/>
              </a:rPr>
              <a:t>“抽象</a:t>
            </a:r>
            <a:r>
              <a:rPr kumimoji="1" lang="ja-JP" altLang="en-US" sz="2400" b="0" i="0" u="sng" strike="noStrike" cap="none" normalizeH="0" baseline="0" dirty="0">
                <a:ln>
                  <a:noFill/>
                </a:ln>
                <a:solidFill>
                  <a:srgbClr val="008000"/>
                </a:solidFill>
                <a:effectLst/>
                <a:latin typeface="HGP創英角ﾎﾟｯﾌﾟ体" panose="040B0A00000000000000" pitchFamily="50" charset="-128"/>
                <a:ea typeface="HGP創英角ﾎﾟｯﾌﾟ体" panose="040B0A00000000000000" pitchFamily="50" charset="-128"/>
              </a:rPr>
              <a:t>力”</a:t>
            </a:r>
          </a:p>
          <a:p>
            <a:pPr algn="ctr" fontAlgn="base">
              <a:spcBef>
                <a:spcPct val="0"/>
              </a:spcBef>
              <a:spcAft>
                <a:spcPct val="0"/>
              </a:spcAft>
            </a:pPr>
            <a:r>
              <a:rPr kumimoji="1" lang="ja-JP" altLang="en-US" sz="2400" b="0" i="0" u="none" strike="noStrike" cap="none" normalizeH="0" baseline="0" dirty="0">
                <a:ln>
                  <a:noFill/>
                </a:ln>
                <a:solidFill>
                  <a:schemeClr val="tx1"/>
                </a:solidFill>
                <a:effectLst/>
                <a:latin typeface="HGP創英角ﾎﾟｯﾌﾟ体" panose="040B0A00000000000000" pitchFamily="50" charset="-128"/>
                <a:ea typeface="HGP創英角ﾎﾟｯﾌﾟ体" panose="040B0A00000000000000" pitchFamily="50" charset="-128"/>
              </a:rPr>
              <a:t>が重要</a:t>
            </a:r>
          </a:p>
        </p:txBody>
      </p:sp>
      <p:sp>
        <p:nvSpPr>
          <p:cNvPr id="2" name="タイトル 1"/>
          <p:cNvSpPr>
            <a:spLocks noGrp="1"/>
          </p:cNvSpPr>
          <p:nvPr>
            <p:ph type="title"/>
          </p:nvPr>
        </p:nvSpPr>
        <p:spPr>
          <a:xfrm>
            <a:off x="432001" y="108000"/>
            <a:ext cx="7560001" cy="576000"/>
          </a:xfrm>
        </p:spPr>
        <p:txBody>
          <a:bodyPr/>
          <a:lstStyle/>
          <a:p>
            <a:r>
              <a:rPr lang="ja-JP" altLang="en-US" dirty="0">
                <a:latin typeface="+mj-ea"/>
              </a:rPr>
              <a:t>教訓の</a:t>
            </a:r>
            <a:r>
              <a:rPr lang="ja-JP" altLang="en-US" b="1" dirty="0">
                <a:solidFill>
                  <a:srgbClr val="FFC000"/>
                </a:solidFill>
                <a:latin typeface="+mj-ea"/>
              </a:rPr>
              <a:t>作成</a:t>
            </a:r>
            <a:r>
              <a:rPr lang="ja-JP" altLang="en-US" dirty="0">
                <a:latin typeface="+mj-ea"/>
              </a:rPr>
              <a:t>と</a:t>
            </a:r>
            <a:r>
              <a:rPr lang="ja-JP" altLang="en-US" b="1" dirty="0">
                <a:solidFill>
                  <a:srgbClr val="3333FF"/>
                </a:solidFill>
                <a:latin typeface="+mj-ea"/>
              </a:rPr>
              <a:t>活用</a:t>
            </a:r>
            <a:r>
              <a:rPr lang="ja-JP" altLang="en-US" dirty="0">
                <a:latin typeface="+mj-ea"/>
              </a:rPr>
              <a:t>の流れ</a:t>
            </a:r>
            <a:endParaRPr kumimoji="1" lang="ja-JP" altLang="en-US" dirty="0">
              <a:solidFill>
                <a:srgbClr val="0000FF"/>
              </a:solidFill>
              <a:latin typeface="+mj-ea"/>
            </a:endParaRPr>
          </a:p>
        </p:txBody>
      </p:sp>
    </p:spTree>
    <p:extLst>
      <p:ext uri="{BB962C8B-B14F-4D97-AF65-F5344CB8AC3E}">
        <p14:creationId xmlns:p14="http://schemas.microsoft.com/office/powerpoint/2010/main" val="31308841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additive="base">
                                        <p:cTn id="10" dur="500" fill="hold"/>
                                        <p:tgtEl>
                                          <p:spTgt spid="51"/>
                                        </p:tgtEl>
                                        <p:attrNameLst>
                                          <p:attrName>ppt_x</p:attrName>
                                        </p:attrNameLst>
                                      </p:cBhvr>
                                      <p:tavLst>
                                        <p:tav tm="0">
                                          <p:val>
                                            <p:strVal val="#ppt_x"/>
                                          </p:val>
                                        </p:tav>
                                        <p:tav tm="100000">
                                          <p:val>
                                            <p:strVal val="#ppt_x"/>
                                          </p:val>
                                        </p:tav>
                                      </p:tavLst>
                                    </p:anim>
                                    <p:anim calcmode="lin" valueType="num">
                                      <p:cBhvr additive="base">
                                        <p:cTn id="1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ppt_x"/>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P spid="11" grpId="0" animBg="1"/>
      <p:bldP spid="45"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1352600" y="1268760"/>
            <a:ext cx="1800000" cy="396000"/>
          </a:xfrm>
          <a:prstGeom prst="rect">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障害内容</a:t>
            </a:r>
          </a:p>
        </p:txBody>
      </p:sp>
      <p:sp>
        <p:nvSpPr>
          <p:cNvPr id="7" name="正方形/長方形 6"/>
          <p:cNvSpPr/>
          <p:nvPr/>
        </p:nvSpPr>
        <p:spPr bwMode="auto">
          <a:xfrm>
            <a:off x="1352600" y="2708760"/>
            <a:ext cx="1800000" cy="792000"/>
          </a:xfrm>
          <a:prstGeom prst="rect">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HGP創英角ｺﾞｼｯｸUB" pitchFamily="50" charset="-128"/>
                <a:ea typeface="HGP創英角ｺﾞｼｯｸUB" pitchFamily="50" charset="-128"/>
              </a:rPr>
              <a:t>・</a:t>
            </a:r>
            <a:r>
              <a:rPr lang="en-US" altLang="ja-JP" sz="2400" dirty="0">
                <a:latin typeface="HGP創英角ｺﾞｼｯｸUB" pitchFamily="50" charset="-128"/>
                <a:ea typeface="HGP創英角ｺﾞｼｯｸUB" pitchFamily="50" charset="-128"/>
              </a:rPr>
              <a:t>(</a:t>
            </a:r>
            <a:r>
              <a:rPr lang="ja-JP" altLang="en-US" sz="2400" dirty="0">
                <a:latin typeface="HGP創英角ｺﾞｼｯｸUB" pitchFamily="50" charset="-128"/>
                <a:ea typeface="HGP創英角ｺﾞｼｯｸUB" pitchFamily="50" charset="-128"/>
              </a:rPr>
              <a:t>根本</a:t>
            </a:r>
            <a:r>
              <a:rPr lang="en-US" altLang="ja-JP" sz="2400" dirty="0">
                <a:latin typeface="HGP創英角ｺﾞｼｯｸUB" pitchFamily="50" charset="-128"/>
                <a:ea typeface="HGP創英角ｺﾞｼｯｸUB" pitchFamily="50" charset="-128"/>
              </a:rPr>
              <a:t>)</a:t>
            </a:r>
            <a:r>
              <a:rPr lang="ja-JP" altLang="en-US" sz="2400" dirty="0">
                <a:latin typeface="HGP創英角ｺﾞｼｯｸUB" pitchFamily="50" charset="-128"/>
                <a:ea typeface="HGP創英角ｺﾞｼｯｸUB" pitchFamily="50" charset="-128"/>
              </a:rPr>
              <a:t>原因</a:t>
            </a:r>
            <a:endParaRPr lang="en-US" altLang="ja-JP" sz="2400" dirty="0">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・再発防止策</a:t>
            </a:r>
          </a:p>
        </p:txBody>
      </p:sp>
      <p:sp>
        <p:nvSpPr>
          <p:cNvPr id="9" name="正方形/長方形 8"/>
          <p:cNvSpPr/>
          <p:nvPr/>
        </p:nvSpPr>
        <p:spPr bwMode="auto">
          <a:xfrm>
            <a:off x="3872600" y="2429872"/>
            <a:ext cx="1800000" cy="396000"/>
          </a:xfrm>
          <a:prstGeom prst="rect">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教訓</a:t>
            </a:r>
            <a:r>
              <a:rPr kumimoji="1" lang="en-US" altLang="ja-JP"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a:t>
            </a: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形式知</a:t>
            </a:r>
            <a:r>
              <a:rPr kumimoji="1" lang="en-US" altLang="ja-JP"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a:t>
            </a:r>
            <a:endPar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endParaRPr>
          </a:p>
        </p:txBody>
      </p:sp>
      <p:sp>
        <p:nvSpPr>
          <p:cNvPr id="10" name="正方形/長方形 9"/>
          <p:cNvSpPr/>
          <p:nvPr/>
        </p:nvSpPr>
        <p:spPr bwMode="auto">
          <a:xfrm>
            <a:off x="3872600" y="3869872"/>
            <a:ext cx="1800000" cy="396000"/>
          </a:xfrm>
          <a:prstGeom prst="rect">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教訓</a:t>
            </a:r>
            <a:r>
              <a:rPr kumimoji="1" lang="en-US" altLang="ja-JP"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a:t>
            </a: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社会智</a:t>
            </a:r>
            <a:r>
              <a:rPr kumimoji="1" lang="en-US" altLang="ja-JP"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a:t>
            </a:r>
            <a:endPar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endParaRPr>
          </a:p>
        </p:txBody>
      </p:sp>
      <p:cxnSp>
        <p:nvCxnSpPr>
          <p:cNvPr id="12" name="直線矢印コネクタ 11"/>
          <p:cNvCxnSpPr>
            <a:stCxn id="6" idx="2"/>
            <a:endCxn id="7" idx="0"/>
          </p:cNvCxnSpPr>
          <p:nvPr/>
        </p:nvCxnSpPr>
        <p:spPr bwMode="auto">
          <a:xfrm>
            <a:off x="2252600" y="1664760"/>
            <a:ext cx="0" cy="1044000"/>
          </a:xfrm>
          <a:prstGeom prst="straightConnector1">
            <a:avLst/>
          </a:prstGeom>
          <a:solidFill>
            <a:srgbClr val="FFFFFF"/>
          </a:solidFill>
          <a:ln w="38100" cap="flat" cmpd="sng" algn="ctr">
            <a:solidFill>
              <a:srgbClr val="8080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p:cNvCxnSpPr>
            <a:stCxn id="9" idx="2"/>
            <a:endCxn id="10" idx="0"/>
          </p:cNvCxnSpPr>
          <p:nvPr/>
        </p:nvCxnSpPr>
        <p:spPr bwMode="auto">
          <a:xfrm>
            <a:off x="4772600" y="2825872"/>
            <a:ext cx="0" cy="1044000"/>
          </a:xfrm>
          <a:prstGeom prst="straightConnector1">
            <a:avLst/>
          </a:prstGeom>
          <a:solidFill>
            <a:srgbClr val="FFFFFF"/>
          </a:solidFill>
          <a:ln w="38100" cap="flat" cmpd="sng" algn="ctr">
            <a:solidFill>
              <a:srgbClr val="8080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p:cNvCxnSpPr>
            <a:stCxn id="7" idx="3"/>
            <a:endCxn id="9" idx="1"/>
          </p:cNvCxnSpPr>
          <p:nvPr/>
        </p:nvCxnSpPr>
        <p:spPr bwMode="auto">
          <a:xfrm flipV="1">
            <a:off x="3152600" y="2627872"/>
            <a:ext cx="720000" cy="476888"/>
          </a:xfrm>
          <a:prstGeom prst="straightConnector1">
            <a:avLst/>
          </a:prstGeom>
          <a:solidFill>
            <a:srgbClr val="FFFFFF"/>
          </a:solidFill>
          <a:ln w="38100" cap="flat" cmpd="sng" algn="ctr">
            <a:solidFill>
              <a:srgbClr val="8080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テキスト ボックス 20"/>
          <p:cNvSpPr txBox="1"/>
          <p:nvPr/>
        </p:nvSpPr>
        <p:spPr>
          <a:xfrm>
            <a:off x="1856600" y="1916760"/>
            <a:ext cx="800219" cy="461665"/>
          </a:xfrm>
          <a:prstGeom prst="rect">
            <a:avLst/>
          </a:prstGeom>
          <a:noFill/>
        </p:spPr>
        <p:txBody>
          <a:bodyPr wrap="none" rtlCol="0">
            <a:spAutoFit/>
          </a:bodyPr>
          <a:lstStyle/>
          <a:p>
            <a:r>
              <a:rPr kumimoji="1" lang="ja-JP" altLang="en-US" sz="2400" dirty="0">
                <a:solidFill>
                  <a:srgbClr val="0000FF"/>
                </a:solidFill>
                <a:latin typeface="HGP創英角ﾎﾟｯﾌﾟ体" pitchFamily="50" charset="-128"/>
                <a:ea typeface="HGP創英角ﾎﾟｯﾌﾟ体" pitchFamily="50" charset="-128"/>
              </a:rPr>
              <a:t>分析</a:t>
            </a:r>
          </a:p>
        </p:txBody>
      </p:sp>
      <p:sp>
        <p:nvSpPr>
          <p:cNvPr id="23" name="テキスト ボックス 22"/>
          <p:cNvSpPr txBox="1"/>
          <p:nvPr/>
        </p:nvSpPr>
        <p:spPr>
          <a:xfrm>
            <a:off x="4217408" y="3050880"/>
            <a:ext cx="1107996" cy="461665"/>
          </a:xfrm>
          <a:prstGeom prst="rect">
            <a:avLst/>
          </a:prstGeom>
          <a:noFill/>
        </p:spPr>
        <p:txBody>
          <a:bodyPr wrap="none" rtlCol="0">
            <a:spAutoFit/>
          </a:bodyPr>
          <a:lstStyle/>
          <a:p>
            <a:r>
              <a:rPr lang="ja-JP" altLang="en-US" sz="2400" dirty="0">
                <a:solidFill>
                  <a:srgbClr val="0000FF"/>
                </a:solidFill>
                <a:latin typeface="HGP創英角ﾎﾟｯﾌﾟ体" pitchFamily="50" charset="-128"/>
                <a:ea typeface="HGP創英角ﾎﾟｯﾌﾟ体" pitchFamily="50" charset="-128"/>
              </a:rPr>
              <a:t>普遍化</a:t>
            </a:r>
            <a:endParaRPr kumimoji="1" lang="ja-JP" altLang="en-US" sz="2400" dirty="0">
              <a:solidFill>
                <a:srgbClr val="0000FF"/>
              </a:solidFill>
              <a:latin typeface="HGP創英角ﾎﾟｯﾌﾟ体" pitchFamily="50" charset="-128"/>
              <a:ea typeface="HGP創英角ﾎﾟｯﾌﾟ体" pitchFamily="50" charset="-128"/>
            </a:endParaRPr>
          </a:p>
        </p:txBody>
      </p:sp>
      <p:sp>
        <p:nvSpPr>
          <p:cNvPr id="25" name="左カーブ矢印 24"/>
          <p:cNvSpPr/>
          <p:nvPr/>
        </p:nvSpPr>
        <p:spPr bwMode="auto">
          <a:xfrm flipH="1" flipV="1">
            <a:off x="1532600" y="1880888"/>
            <a:ext cx="432000" cy="540000"/>
          </a:xfrm>
          <a:prstGeom prst="curvedLeftArrow">
            <a:avLst>
              <a:gd name="adj1" fmla="val 25000"/>
              <a:gd name="adj2" fmla="val 50000"/>
              <a:gd name="adj3" fmla="val 25000"/>
            </a:avLst>
          </a:prstGeom>
          <a:solidFill>
            <a:schemeClr val="accent1">
              <a:lumMod val="90000"/>
            </a:scheme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27" name="直線矢印コネクタ 26"/>
          <p:cNvCxnSpPr>
            <a:stCxn id="6" idx="2"/>
            <a:endCxn id="9" idx="1"/>
          </p:cNvCxnSpPr>
          <p:nvPr/>
        </p:nvCxnSpPr>
        <p:spPr bwMode="auto">
          <a:xfrm>
            <a:off x="2252600" y="1664760"/>
            <a:ext cx="1620000" cy="963112"/>
          </a:xfrm>
          <a:prstGeom prst="straightConnector1">
            <a:avLst/>
          </a:prstGeom>
          <a:solidFill>
            <a:srgbClr val="FFFFFF"/>
          </a:solidFill>
          <a:ln w="38100" cap="flat" cmpd="sng" algn="ctr">
            <a:solidFill>
              <a:srgbClr val="8080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テキスト ボックス 21"/>
          <p:cNvSpPr txBox="1"/>
          <p:nvPr/>
        </p:nvSpPr>
        <p:spPr>
          <a:xfrm>
            <a:off x="2792760" y="1815207"/>
            <a:ext cx="2185214" cy="461665"/>
          </a:xfrm>
          <a:prstGeom prst="rect">
            <a:avLst/>
          </a:prstGeom>
          <a:noFill/>
        </p:spPr>
        <p:txBody>
          <a:bodyPr vert="horz" wrap="none" rtlCol="0" anchor="ctr" anchorCtr="0">
            <a:spAutoFit/>
          </a:bodyPr>
          <a:lstStyle/>
          <a:p>
            <a:r>
              <a:rPr kumimoji="1" lang="ja-JP" altLang="en-US" sz="2400" dirty="0">
                <a:solidFill>
                  <a:srgbClr val="0000FF"/>
                </a:solidFill>
                <a:latin typeface="HGP創英角ﾎﾟｯﾌﾟ体" pitchFamily="50" charset="-128"/>
                <a:ea typeface="HGP創英角ﾎﾟｯﾌﾟ体" pitchFamily="50" charset="-128"/>
              </a:rPr>
              <a:t>一般化・抽象化</a:t>
            </a:r>
          </a:p>
        </p:txBody>
      </p:sp>
      <p:sp>
        <p:nvSpPr>
          <p:cNvPr id="30" name="右大かっこ 29"/>
          <p:cNvSpPr/>
          <p:nvPr/>
        </p:nvSpPr>
        <p:spPr bwMode="auto">
          <a:xfrm>
            <a:off x="3476600" y="2276760"/>
            <a:ext cx="72008" cy="720080"/>
          </a:xfrm>
          <a:prstGeom prst="rightBracke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003399"/>
              </a:solidFill>
              <a:effectLst/>
              <a:latin typeface="ＭＳ Ｐゴシック" pitchFamily="50" charset="-128"/>
              <a:ea typeface="ＭＳ Ｐゴシック" pitchFamily="50" charset="-128"/>
            </a:endParaRPr>
          </a:p>
        </p:txBody>
      </p:sp>
      <p:sp>
        <p:nvSpPr>
          <p:cNvPr id="31" name="テキスト ボックス 30"/>
          <p:cNvSpPr txBox="1"/>
          <p:nvPr/>
        </p:nvSpPr>
        <p:spPr>
          <a:xfrm>
            <a:off x="1591483" y="4653136"/>
            <a:ext cx="3262432" cy="461665"/>
          </a:xfrm>
          <a:prstGeom prst="rect">
            <a:avLst/>
          </a:prstGeom>
          <a:noFill/>
        </p:spPr>
        <p:txBody>
          <a:bodyPr wrap="none" rtlCol="0">
            <a:spAutoFit/>
          </a:bodyPr>
          <a:lstStyle/>
          <a:p>
            <a:r>
              <a:rPr kumimoji="1" lang="ja-JP" altLang="en-US" sz="2400" dirty="0">
                <a:latin typeface="メイリオ" pitchFamily="50" charset="-128"/>
                <a:ea typeface="メイリオ" pitchFamily="50" charset="-128"/>
              </a:rPr>
              <a:t>「なぜなぜ分析」中心</a:t>
            </a:r>
          </a:p>
        </p:txBody>
      </p:sp>
      <p:cxnSp>
        <p:nvCxnSpPr>
          <p:cNvPr id="33" name="曲線コネクタ 32"/>
          <p:cNvCxnSpPr>
            <a:stCxn id="31" idx="0"/>
            <a:endCxn id="21" idx="3"/>
          </p:cNvCxnSpPr>
          <p:nvPr/>
        </p:nvCxnSpPr>
        <p:spPr bwMode="auto">
          <a:xfrm rot="16200000" flipV="1">
            <a:off x="1686988" y="3117425"/>
            <a:ext cx="2505543" cy="565880"/>
          </a:xfrm>
          <a:prstGeom prst="curvedConnector2">
            <a:avLst/>
          </a:prstGeom>
          <a:solidFill>
            <a:srgbClr val="FFFFFF"/>
          </a:solidFill>
          <a:ln w="127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テキスト ボックス 4"/>
          <p:cNvSpPr txBox="1"/>
          <p:nvPr/>
        </p:nvSpPr>
        <p:spPr>
          <a:xfrm>
            <a:off x="1507511" y="3639039"/>
            <a:ext cx="1438214" cy="461665"/>
          </a:xfrm>
          <a:prstGeom prst="rect">
            <a:avLst/>
          </a:prstGeom>
          <a:noFill/>
        </p:spPr>
        <p:txBody>
          <a:bodyPr wrap="none" rtlCol="0">
            <a:spAutoFit/>
          </a:bodyPr>
          <a:lstStyle/>
          <a:p>
            <a:r>
              <a:rPr kumimoji="1" lang="en-US" altLang="ja-JP" sz="2400" dirty="0">
                <a:solidFill>
                  <a:schemeClr val="bg2"/>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2"/>
                </a:solidFill>
                <a:latin typeface="HGP創英角ｺﾞｼｯｸUB" panose="020B0900000000000000" pitchFamily="50" charset="-128"/>
                <a:ea typeface="HGP創英角ｺﾞｼｯｸUB" panose="020B0900000000000000" pitchFamily="50" charset="-128"/>
              </a:rPr>
              <a:t>暗黙知</a:t>
            </a:r>
            <a:r>
              <a:rPr kumimoji="1" lang="en-US" altLang="ja-JP" sz="2400" dirty="0">
                <a:solidFill>
                  <a:schemeClr val="bg2"/>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bg2"/>
              </a:solidFill>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a:xfrm>
            <a:off x="432001" y="108000"/>
            <a:ext cx="7560001" cy="576000"/>
          </a:xfrm>
        </p:spPr>
        <p:txBody>
          <a:bodyPr/>
          <a:lstStyle/>
          <a:p>
            <a:r>
              <a:rPr kumimoji="1" lang="ja-JP" altLang="en-US" dirty="0">
                <a:latin typeface="+mj-ea"/>
              </a:rPr>
              <a:t>障害事例の教訓化過程のモデル</a:t>
            </a:r>
          </a:p>
        </p:txBody>
      </p:sp>
      <p:grpSp>
        <p:nvGrpSpPr>
          <p:cNvPr id="8" name="グループ化 7"/>
          <p:cNvGrpSpPr/>
          <p:nvPr/>
        </p:nvGrpSpPr>
        <p:grpSpPr>
          <a:xfrm>
            <a:off x="6249384" y="4608400"/>
            <a:ext cx="2160000" cy="1340880"/>
            <a:chOff x="6177136" y="4034801"/>
            <a:chExt cx="2160000" cy="1340880"/>
          </a:xfrm>
        </p:grpSpPr>
        <p:sp>
          <p:nvSpPr>
            <p:cNvPr id="26" name="正方形/長方形 25"/>
            <p:cNvSpPr/>
            <p:nvPr/>
          </p:nvSpPr>
          <p:spPr bwMode="auto">
            <a:xfrm>
              <a:off x="6177136" y="4034801"/>
              <a:ext cx="2160000" cy="1080000"/>
            </a:xfrm>
            <a:prstGeom prst="rect">
              <a:avLst/>
            </a:prstGeom>
            <a:solidFill>
              <a:schemeClr val="accent2">
                <a:alpha val="50000"/>
              </a:schemeClr>
            </a:solidFill>
            <a:ln w="9525" cap="flat" cmpd="sng" algn="ctr">
              <a:solidFill>
                <a:srgbClr val="808080"/>
              </a:solidFill>
              <a:prstDash val="solid"/>
              <a:round/>
              <a:headEnd type="none" w="med" len="med"/>
              <a:tailEnd type="none" w="med" len="med"/>
            </a:ln>
            <a:effectLst/>
          </p:spPr>
          <p:txBody>
            <a:bodyPr vert="horz" wrap="none" lIns="36000" tIns="36000" rIns="36000" bIns="360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教訓</a:t>
              </a:r>
            </a:p>
          </p:txBody>
        </p:sp>
        <p:sp>
          <p:nvSpPr>
            <p:cNvPr id="28" name="フローチャート : 手操作入力 27"/>
            <p:cNvSpPr/>
            <p:nvPr/>
          </p:nvSpPr>
          <p:spPr bwMode="auto">
            <a:xfrm>
              <a:off x="6177136" y="4943681"/>
              <a:ext cx="1368000" cy="432000"/>
            </a:xfrm>
            <a:prstGeom prst="flowChartManualInput">
              <a:avLst/>
            </a:prstGeom>
            <a:solidFill>
              <a:srgbClr val="CCFFFF">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00206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コンテキスト</a:t>
              </a:r>
            </a:p>
          </p:txBody>
        </p:sp>
        <p:sp>
          <p:nvSpPr>
            <p:cNvPr id="29" name="テキスト ボックス 28"/>
            <p:cNvSpPr txBox="1"/>
            <p:nvPr/>
          </p:nvSpPr>
          <p:spPr>
            <a:xfrm>
              <a:off x="6210000" y="4428000"/>
              <a:ext cx="1440000" cy="648000"/>
            </a:xfrm>
            <a:prstGeom prst="rect">
              <a:avLst/>
            </a:prstGeom>
            <a:noFill/>
            <a:ln w="57150">
              <a:solidFill>
                <a:srgbClr val="FF0000">
                  <a:alpha val="69804"/>
                </a:srgbClr>
              </a:solidFill>
              <a:prstDash val="sysDot"/>
            </a:ln>
          </p:spPr>
          <p:txBody>
            <a:bodyPr wrap="square" rtlCol="0">
              <a:spAutoFit/>
            </a:bodyPr>
            <a:lstStyle/>
            <a:p>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★本質</a:t>
              </a:r>
            </a:p>
          </p:txBody>
        </p:sp>
        <p:sp>
          <p:nvSpPr>
            <p:cNvPr id="4" name="角丸四角形 3"/>
            <p:cNvSpPr/>
            <p:nvPr/>
          </p:nvSpPr>
          <p:spPr bwMode="auto">
            <a:xfrm>
              <a:off x="7473136" y="4509168"/>
              <a:ext cx="864000" cy="432000"/>
            </a:xfrm>
            <a:prstGeom prst="roundRect">
              <a:avLst/>
            </a:prstGeom>
            <a:solidFill>
              <a:srgbClr val="FFCC66">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FF"/>
                  </a:solidFill>
                  <a:effectLst/>
                  <a:latin typeface="HGP創英角ｺﾞｼｯｸUB" panose="020B0900000000000000" pitchFamily="50" charset="-128"/>
                  <a:ea typeface="HGP創英角ｺﾞｼｯｸUB" panose="020B0900000000000000" pitchFamily="50" charset="-128"/>
                </a:rPr>
                <a:t>対策</a:t>
              </a:r>
            </a:p>
          </p:txBody>
        </p:sp>
      </p:grpSp>
      <p:cxnSp>
        <p:nvCxnSpPr>
          <p:cNvPr id="13" name="曲線コネクタ 12"/>
          <p:cNvCxnSpPr>
            <a:stCxn id="10" idx="3"/>
            <a:endCxn id="26" idx="0"/>
          </p:cNvCxnSpPr>
          <p:nvPr/>
        </p:nvCxnSpPr>
        <p:spPr bwMode="auto">
          <a:xfrm>
            <a:off x="5672600" y="4067872"/>
            <a:ext cx="1656784" cy="540528"/>
          </a:xfrm>
          <a:prstGeom prst="curvedConnector2">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円/楕円 12">
            <a:extLst>
              <a:ext uri="{FF2B5EF4-FFF2-40B4-BE49-F238E27FC236}">
                <a16:creationId xmlns:a16="http://schemas.microsoft.com/office/drawing/2014/main" id="{F0131489-C74B-8CD9-B45A-042835B8C753}"/>
              </a:ext>
            </a:extLst>
          </p:cNvPr>
          <p:cNvSpPr/>
          <p:nvPr/>
        </p:nvSpPr>
        <p:spPr bwMode="auto">
          <a:xfrm>
            <a:off x="360000" y="36000"/>
            <a:ext cx="3960000" cy="720000"/>
          </a:xfrm>
          <a:prstGeom prst="ellipse">
            <a:avLst/>
          </a:prstGeom>
          <a:noFill/>
          <a:ln w="57150" cap="flat" cmpd="sng" algn="ctr">
            <a:solidFill>
              <a:srgbClr val="FFC000"/>
            </a:solidFill>
            <a:prstDash val="lgDashDotDot"/>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1" name="円形吹き出し 50">
            <a:extLst>
              <a:ext uri="{FF2B5EF4-FFF2-40B4-BE49-F238E27FC236}">
                <a16:creationId xmlns:a16="http://schemas.microsoft.com/office/drawing/2014/main" id="{D078E8B1-D23D-37AB-797A-84C3B007CC84}"/>
              </a:ext>
            </a:extLst>
          </p:cNvPr>
          <p:cNvSpPr>
            <a:spLocks/>
          </p:cNvSpPr>
          <p:nvPr/>
        </p:nvSpPr>
        <p:spPr bwMode="auto">
          <a:xfrm>
            <a:off x="7200000" y="1440000"/>
            <a:ext cx="2160000" cy="1440000"/>
          </a:xfrm>
          <a:prstGeom prst="wedgeEllipseCallout">
            <a:avLst>
              <a:gd name="adj1" fmla="val -122570"/>
              <a:gd name="adj2" fmla="val -4300"/>
            </a:avLst>
          </a:prstGeom>
          <a:noFill/>
          <a:ln w="9525" cap="flat" cmpd="sng" algn="ctr">
            <a:solidFill>
              <a:schemeClr val="bg1">
                <a:lumMod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sz="2800" u="sng" dirty="0">
                <a:solidFill>
                  <a:srgbClr val="008000"/>
                </a:solidFill>
                <a:latin typeface="HGP創英角ﾎﾟｯﾌﾟ体" panose="040B0A00000000000000" pitchFamily="50" charset="-128"/>
                <a:ea typeface="HGP創英角ﾎﾟｯﾌﾟ体" panose="040B0A00000000000000" pitchFamily="50" charset="-128"/>
              </a:rPr>
              <a:t>“分析力”</a:t>
            </a:r>
          </a:p>
          <a:p>
            <a:pPr algn="ctr" fontAlgn="base">
              <a:spcBef>
                <a:spcPct val="0"/>
              </a:spcBef>
              <a:spcAft>
                <a:spcPct val="0"/>
              </a:spcAft>
            </a:pPr>
            <a:r>
              <a:rPr lang="ja-JP" altLang="en-US" sz="2800" u="sng" dirty="0">
                <a:solidFill>
                  <a:srgbClr val="008000"/>
                </a:solidFill>
                <a:latin typeface="HGP創英角ﾎﾟｯﾌﾟ体" panose="040B0A00000000000000" pitchFamily="50" charset="-128"/>
                <a:ea typeface="HGP創英角ﾎﾟｯﾌﾟ体" panose="040B0A00000000000000" pitchFamily="50" charset="-128"/>
              </a:rPr>
              <a:t>“抽象</a:t>
            </a:r>
            <a:r>
              <a:rPr kumimoji="1" lang="ja-JP" altLang="en-US" sz="2800" b="0" i="0" u="sng" strike="noStrike" cap="none" normalizeH="0" baseline="0" dirty="0">
                <a:ln>
                  <a:noFill/>
                </a:ln>
                <a:solidFill>
                  <a:srgbClr val="008000"/>
                </a:solidFill>
                <a:effectLst/>
                <a:latin typeface="HGP創英角ﾎﾟｯﾌﾟ体" panose="040B0A00000000000000" pitchFamily="50" charset="-128"/>
                <a:ea typeface="HGP創英角ﾎﾟｯﾌﾟ体" panose="040B0A00000000000000" pitchFamily="50" charset="-128"/>
              </a:rPr>
              <a:t>力”</a:t>
            </a:r>
          </a:p>
          <a:p>
            <a:pPr algn="ctr" fontAlgn="base">
              <a:spcBef>
                <a:spcPct val="0"/>
              </a:spcBef>
              <a:spcAft>
                <a:spcPct val="0"/>
              </a:spcAft>
            </a:pPr>
            <a:r>
              <a:rPr kumimoji="1" lang="ja-JP" altLang="en-US" sz="2800" b="0" i="0" u="none" strike="noStrike" cap="none" normalizeH="0" baseline="0" dirty="0">
                <a:ln>
                  <a:noFill/>
                </a:ln>
                <a:solidFill>
                  <a:schemeClr val="tx1"/>
                </a:solidFill>
                <a:effectLst/>
                <a:latin typeface="HGP創英角ﾎﾟｯﾌﾟ体" panose="040B0A00000000000000" pitchFamily="50" charset="-128"/>
                <a:ea typeface="HGP創英角ﾎﾟｯﾌﾟ体" panose="040B0A00000000000000" pitchFamily="50" charset="-128"/>
              </a:rPr>
              <a:t>が重要</a:t>
            </a:r>
          </a:p>
        </p:txBody>
      </p:sp>
    </p:spTree>
    <p:extLst>
      <p:ext uri="{BB962C8B-B14F-4D97-AF65-F5344CB8AC3E}">
        <p14:creationId xmlns:p14="http://schemas.microsoft.com/office/powerpoint/2010/main" val="4262810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1" y="108000"/>
            <a:ext cx="7560001" cy="576000"/>
          </a:xfrm>
        </p:spPr>
        <p:txBody>
          <a:bodyPr/>
          <a:lstStyle/>
          <a:p>
            <a:r>
              <a:rPr lang="ja-JP" altLang="en-US" dirty="0">
                <a:latin typeface="+mj-ea"/>
              </a:rPr>
              <a:t>教訓の活用過程のモデル</a:t>
            </a:r>
            <a:endParaRPr kumimoji="1" lang="ja-JP" altLang="en-US" dirty="0">
              <a:latin typeface="+mj-ea"/>
            </a:endParaRPr>
          </a:p>
        </p:txBody>
      </p:sp>
      <p:grpSp>
        <p:nvGrpSpPr>
          <p:cNvPr id="5" name="グループ化 4"/>
          <p:cNvGrpSpPr/>
          <p:nvPr/>
        </p:nvGrpSpPr>
        <p:grpSpPr>
          <a:xfrm>
            <a:off x="1215790" y="1268760"/>
            <a:ext cx="2160000" cy="1340880"/>
            <a:chOff x="6177136" y="4034801"/>
            <a:chExt cx="2160000" cy="1340880"/>
          </a:xfrm>
        </p:grpSpPr>
        <p:sp>
          <p:nvSpPr>
            <p:cNvPr id="6" name="正方形/長方形 5"/>
            <p:cNvSpPr/>
            <p:nvPr/>
          </p:nvSpPr>
          <p:spPr bwMode="auto">
            <a:xfrm>
              <a:off x="6177136" y="4034801"/>
              <a:ext cx="2160000" cy="1080000"/>
            </a:xfrm>
            <a:prstGeom prst="rect">
              <a:avLst/>
            </a:prstGeom>
            <a:solidFill>
              <a:schemeClr val="accent2">
                <a:alpha val="50000"/>
              </a:schemeClr>
            </a:solidFill>
            <a:ln w="9525" cap="flat" cmpd="sng" algn="ctr">
              <a:solidFill>
                <a:srgbClr val="808080"/>
              </a:solidFill>
              <a:prstDash val="solid"/>
              <a:round/>
              <a:headEnd type="none" w="med" len="med"/>
              <a:tailEnd type="none" w="med" len="med"/>
            </a:ln>
            <a:effectLst/>
          </p:spPr>
          <p:txBody>
            <a:bodyPr vert="horz" wrap="none" lIns="36000" tIns="36000" rIns="36000" bIns="3600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教訓</a:t>
              </a:r>
            </a:p>
          </p:txBody>
        </p:sp>
        <p:sp>
          <p:nvSpPr>
            <p:cNvPr id="7" name="フローチャート : 手操作入力 6"/>
            <p:cNvSpPr/>
            <p:nvPr/>
          </p:nvSpPr>
          <p:spPr bwMode="auto">
            <a:xfrm>
              <a:off x="6177136" y="4943681"/>
              <a:ext cx="1368000" cy="432000"/>
            </a:xfrm>
            <a:prstGeom prst="flowChartManualInput">
              <a:avLst/>
            </a:prstGeom>
            <a:solidFill>
              <a:srgbClr val="CCFFFF">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00206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コンテキスト</a:t>
              </a:r>
            </a:p>
          </p:txBody>
        </p:sp>
        <p:sp>
          <p:nvSpPr>
            <p:cNvPr id="8" name="テキスト ボックス 7"/>
            <p:cNvSpPr txBox="1"/>
            <p:nvPr/>
          </p:nvSpPr>
          <p:spPr>
            <a:xfrm>
              <a:off x="6210000" y="4428000"/>
              <a:ext cx="1440000" cy="648000"/>
            </a:xfrm>
            <a:prstGeom prst="rect">
              <a:avLst/>
            </a:prstGeom>
            <a:noFill/>
            <a:ln w="57150">
              <a:solidFill>
                <a:srgbClr val="FF0000">
                  <a:alpha val="69804"/>
                </a:srgbClr>
              </a:solidFill>
              <a:prstDash val="sysDot"/>
            </a:ln>
          </p:spPr>
          <p:txBody>
            <a:bodyPr wrap="square" rtlCol="0">
              <a:spAutoFit/>
            </a:bodyPr>
            <a:lstStyle/>
            <a:p>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★本質</a:t>
              </a:r>
            </a:p>
          </p:txBody>
        </p:sp>
        <p:sp>
          <p:nvSpPr>
            <p:cNvPr id="9" name="角丸四角形 8"/>
            <p:cNvSpPr/>
            <p:nvPr/>
          </p:nvSpPr>
          <p:spPr bwMode="auto">
            <a:xfrm>
              <a:off x="7473136" y="4509168"/>
              <a:ext cx="864000" cy="432000"/>
            </a:xfrm>
            <a:prstGeom prst="roundRect">
              <a:avLst/>
            </a:prstGeom>
            <a:solidFill>
              <a:srgbClr val="FFCC66">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FF"/>
                  </a:solidFill>
                  <a:effectLst/>
                  <a:latin typeface="HGP創英角ｺﾞｼｯｸUB" panose="020B0900000000000000" pitchFamily="50" charset="-128"/>
                  <a:ea typeface="HGP創英角ｺﾞｼｯｸUB" panose="020B0900000000000000" pitchFamily="50" charset="-128"/>
                </a:rPr>
                <a:t>対策</a:t>
              </a:r>
            </a:p>
          </p:txBody>
        </p:sp>
      </p:grpSp>
      <p:sp>
        <p:nvSpPr>
          <p:cNvPr id="13" name="正方形/長方形 12"/>
          <p:cNvSpPr/>
          <p:nvPr/>
        </p:nvSpPr>
        <p:spPr bwMode="auto">
          <a:xfrm>
            <a:off x="1217282" y="4796760"/>
            <a:ext cx="2158507" cy="1080000"/>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HGP創英角ｺﾞｼｯｸUB" panose="020B0900000000000000" pitchFamily="50" charset="-128"/>
                <a:ea typeface="HGP創英角ｺﾞｼｯｸUB" panose="020B0900000000000000" pitchFamily="50" charset="-128"/>
              </a:rPr>
              <a:t>自</a:t>
            </a:r>
            <a:r>
              <a:rPr kumimoji="1" lang="ja-JP" altLang="en-US" sz="24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システム</a:t>
            </a:r>
            <a:r>
              <a:rPr kumimoji="1" lang="en-US" altLang="ja-JP" sz="24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24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組織</a:t>
            </a:r>
          </a:p>
        </p:txBody>
      </p:sp>
      <p:sp>
        <p:nvSpPr>
          <p:cNvPr id="11" name="フローチャート : 手操作入力 10"/>
          <p:cNvSpPr/>
          <p:nvPr/>
        </p:nvSpPr>
        <p:spPr bwMode="auto">
          <a:xfrm>
            <a:off x="1215790" y="4508760"/>
            <a:ext cx="1368000" cy="432000"/>
          </a:xfrm>
          <a:prstGeom prst="flowChartManualInput">
            <a:avLst/>
          </a:prstGeom>
          <a:solidFill>
            <a:srgbClr val="CCFFFF">
              <a:alpha val="69804"/>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00206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コンテキスト</a:t>
            </a:r>
          </a:p>
        </p:txBody>
      </p:sp>
      <p:sp>
        <p:nvSpPr>
          <p:cNvPr id="10" name="角丸四角形 9"/>
          <p:cNvSpPr/>
          <p:nvPr/>
        </p:nvSpPr>
        <p:spPr bwMode="auto">
          <a:xfrm>
            <a:off x="2511790" y="4940760"/>
            <a:ext cx="864000" cy="432000"/>
          </a:xfrm>
          <a:prstGeom prst="roundRect">
            <a:avLst/>
          </a:prstGeom>
          <a:solidFill>
            <a:srgbClr val="FFCC66">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FF"/>
                </a:solidFill>
                <a:effectLst/>
                <a:latin typeface="HGP創英角ｺﾞｼｯｸUB" pitchFamily="50" charset="-128"/>
                <a:ea typeface="HGP創英角ｺﾞｼｯｸUB" pitchFamily="50" charset="-128"/>
              </a:rPr>
              <a:t>施策</a:t>
            </a:r>
          </a:p>
        </p:txBody>
      </p:sp>
      <p:sp>
        <p:nvSpPr>
          <p:cNvPr id="14" name="フローチャート : 判断 13"/>
          <p:cNvSpPr/>
          <p:nvPr/>
        </p:nvSpPr>
        <p:spPr bwMode="auto">
          <a:xfrm>
            <a:off x="1359790" y="3284760"/>
            <a:ext cx="1080000" cy="648000"/>
          </a:xfrm>
          <a:prstGeom prst="flowChartDecision">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整合？</a:t>
            </a:r>
          </a:p>
        </p:txBody>
      </p:sp>
      <p:cxnSp>
        <p:nvCxnSpPr>
          <p:cNvPr id="16" name="直線矢印コネクタ 15"/>
          <p:cNvCxnSpPr>
            <a:stCxn id="7" idx="2"/>
            <a:endCxn id="14" idx="0"/>
          </p:cNvCxnSpPr>
          <p:nvPr/>
        </p:nvCxnSpPr>
        <p:spPr bwMode="auto">
          <a:xfrm>
            <a:off x="1899790" y="2609640"/>
            <a:ext cx="0" cy="675120"/>
          </a:xfrm>
          <a:prstGeom prst="straightConnector1">
            <a:avLst/>
          </a:prstGeom>
          <a:solidFill>
            <a:srgbClr val="FFFFFF"/>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p:cNvCxnSpPr>
            <a:stCxn id="11" idx="0"/>
            <a:endCxn id="14" idx="2"/>
          </p:cNvCxnSpPr>
          <p:nvPr/>
        </p:nvCxnSpPr>
        <p:spPr bwMode="auto">
          <a:xfrm flipV="1">
            <a:off x="1899790" y="3932760"/>
            <a:ext cx="0" cy="619200"/>
          </a:xfrm>
          <a:prstGeom prst="straightConnector1">
            <a:avLst/>
          </a:prstGeom>
          <a:solidFill>
            <a:srgbClr val="FFFFFF"/>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下矢印 20"/>
          <p:cNvSpPr/>
          <p:nvPr/>
        </p:nvSpPr>
        <p:spPr bwMode="auto">
          <a:xfrm>
            <a:off x="2763790" y="2168760"/>
            <a:ext cx="360000" cy="2808000"/>
          </a:xfrm>
          <a:prstGeom prst="downArrow">
            <a:avLst>
              <a:gd name="adj1" fmla="val 44837"/>
              <a:gd name="adj2" fmla="val 42256"/>
            </a:avLst>
          </a:prstGeom>
          <a:solidFill>
            <a:schemeClr val="bg1">
              <a:lumMod val="75000"/>
              <a:alpha val="70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22" name="山形 21"/>
          <p:cNvSpPr/>
          <p:nvPr/>
        </p:nvSpPr>
        <p:spPr bwMode="auto">
          <a:xfrm>
            <a:off x="2331790" y="3464760"/>
            <a:ext cx="576000" cy="288000"/>
          </a:xfrm>
          <a:prstGeom prst="chevron">
            <a:avLst/>
          </a:prstGeom>
          <a:solidFill>
            <a:schemeClr val="accent1">
              <a:lumMod val="90000"/>
            </a:schemeClr>
          </a:solidFill>
          <a:ln w="9525" cap="flat" cmpd="sng" algn="ctr">
            <a:solidFill>
              <a:srgbClr val="808080"/>
            </a:solidFill>
            <a:prstDash val="solid"/>
            <a:round/>
            <a:headEnd type="none" w="med" len="med"/>
            <a:tailEnd type="none" w="med" len="med"/>
          </a:ln>
          <a:effectLst/>
        </p:spPr>
        <p:txBody>
          <a:bodyPr vert="eaVert" wrap="none" lIns="90000" tIns="46800" rIns="90000" bIns="468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E" pitchFamily="50" charset="-128"/>
                <a:ea typeface="HGPｺﾞｼｯｸE" pitchFamily="50" charset="-128"/>
              </a:rPr>
              <a:t>適用</a:t>
            </a:r>
          </a:p>
        </p:txBody>
      </p:sp>
      <p:sp>
        <p:nvSpPr>
          <p:cNvPr id="23" name="テキスト ボックス 22"/>
          <p:cNvSpPr txBox="1"/>
          <p:nvPr/>
        </p:nvSpPr>
        <p:spPr>
          <a:xfrm>
            <a:off x="2079790" y="3140760"/>
            <a:ext cx="548548" cy="369332"/>
          </a:xfrm>
          <a:prstGeom prst="rect">
            <a:avLst/>
          </a:prstGeom>
          <a:noFill/>
        </p:spPr>
        <p:txBody>
          <a:bodyPr wrap="none" rtlCol="0">
            <a:spAutoFit/>
          </a:bodyPr>
          <a:lstStyle/>
          <a:p>
            <a:r>
              <a:rPr kumimoji="1" lang="en-US" altLang="ja-JP" dirty="0"/>
              <a:t>Yes</a:t>
            </a:r>
          </a:p>
        </p:txBody>
      </p:sp>
      <p:sp>
        <p:nvSpPr>
          <p:cNvPr id="24" name="テキスト ボックス 23"/>
          <p:cNvSpPr txBox="1"/>
          <p:nvPr/>
        </p:nvSpPr>
        <p:spPr>
          <a:xfrm>
            <a:off x="2763790" y="3974870"/>
            <a:ext cx="1107996" cy="461665"/>
          </a:xfrm>
          <a:prstGeom prst="rect">
            <a:avLst/>
          </a:prstGeom>
          <a:noFill/>
        </p:spPr>
        <p:txBody>
          <a:bodyPr wrap="none" rtlCol="0">
            <a:spAutoFit/>
          </a:bodyPr>
          <a:lstStyle/>
          <a:p>
            <a:r>
              <a:rPr kumimoji="1" lang="ja-JP" altLang="en-US" sz="2400" u="sng"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具体化</a:t>
            </a:r>
          </a:p>
        </p:txBody>
      </p:sp>
      <p:sp>
        <p:nvSpPr>
          <p:cNvPr id="25" name="テキスト ボックス 24"/>
          <p:cNvSpPr txBox="1"/>
          <p:nvPr/>
        </p:nvSpPr>
        <p:spPr>
          <a:xfrm>
            <a:off x="848544" y="3003095"/>
            <a:ext cx="800219" cy="461665"/>
          </a:xfrm>
          <a:prstGeom prst="rect">
            <a:avLst/>
          </a:prstGeom>
          <a:noFill/>
        </p:spPr>
        <p:txBody>
          <a:bodyPr wrap="none" rtlCol="0">
            <a:spAutoFit/>
          </a:bodyPr>
          <a:lstStyle/>
          <a:p>
            <a:r>
              <a:rPr kumimoji="1" lang="ja-JP" altLang="en-US" sz="2400" u="sng"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比較</a:t>
            </a:r>
          </a:p>
        </p:txBody>
      </p:sp>
      <p:sp>
        <p:nvSpPr>
          <p:cNvPr id="12" name="テキスト ボックス 11"/>
          <p:cNvSpPr txBox="1"/>
          <p:nvPr/>
        </p:nvSpPr>
        <p:spPr>
          <a:xfrm>
            <a:off x="1453998" y="5003428"/>
            <a:ext cx="415498" cy="369332"/>
          </a:xfrm>
          <a:prstGeom prst="rect">
            <a:avLst/>
          </a:prstGeom>
          <a:noFill/>
        </p:spPr>
        <p:txBody>
          <a:bodyPr wrap="none" rtlCol="0">
            <a:spAutoFit/>
          </a:bodyPr>
          <a:lstStyle/>
          <a:p>
            <a:pPr algn="ct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26" name="テキスト ボックス 25"/>
          <p:cNvSpPr txBox="1"/>
          <p:nvPr/>
        </p:nvSpPr>
        <p:spPr>
          <a:xfrm>
            <a:off x="5015468" y="3457932"/>
            <a:ext cx="4466287" cy="2677656"/>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2400" dirty="0"/>
              <a:t>開発開始時</a:t>
            </a:r>
          </a:p>
          <a:p>
            <a:pPr marL="285750" indent="-285750">
              <a:buFont typeface="Arial" panose="020B0604020202020204" pitchFamily="34" charset="0"/>
              <a:buChar char="•"/>
            </a:pPr>
            <a:r>
              <a:rPr lang="ja-JP" altLang="en-US" sz="2400" dirty="0"/>
              <a:t>開発中の節目（レビュー時等）</a:t>
            </a:r>
          </a:p>
          <a:p>
            <a:pPr marL="285750" indent="-285750">
              <a:buFont typeface="Arial" panose="020B0604020202020204" pitchFamily="34" charset="0"/>
              <a:buChar char="•"/>
            </a:pPr>
            <a:r>
              <a:rPr lang="ja-JP" altLang="en-US" sz="2400" dirty="0"/>
              <a:t>運用開始時</a:t>
            </a:r>
          </a:p>
          <a:p>
            <a:pPr marL="285750" indent="-285750">
              <a:buFont typeface="Arial" panose="020B0604020202020204" pitchFamily="34" charset="0"/>
              <a:buChar char="•"/>
            </a:pPr>
            <a:r>
              <a:rPr lang="ja-JP" altLang="en-US" sz="2400" dirty="0"/>
              <a:t>運用中の節目（定期点検時等）</a:t>
            </a:r>
          </a:p>
          <a:p>
            <a:pPr marL="285750" indent="-285750">
              <a:buFont typeface="Arial" panose="020B0604020202020204" pitchFamily="34" charset="0"/>
              <a:buChar char="•"/>
            </a:pPr>
            <a:r>
              <a:rPr kumimoji="1" lang="ja-JP" altLang="en-US" sz="2400" dirty="0"/>
              <a:t>トラブル発生時</a:t>
            </a:r>
          </a:p>
          <a:p>
            <a:pPr marL="285750" indent="-285750">
              <a:buFont typeface="Arial" panose="020B0604020202020204" pitchFamily="34" charset="0"/>
              <a:buChar char="•"/>
            </a:pPr>
            <a:r>
              <a:rPr lang="ja-JP" altLang="en-US" sz="2400" dirty="0"/>
              <a:t>開発</a:t>
            </a:r>
            <a:r>
              <a:rPr lang="en-US" altLang="ja-JP" sz="2400" dirty="0"/>
              <a:t>/</a:t>
            </a:r>
            <a:r>
              <a:rPr lang="ja-JP" altLang="en-US" sz="2400" dirty="0"/>
              <a:t>運用標準・規定類</a:t>
            </a:r>
          </a:p>
          <a:p>
            <a:pPr marL="285750" indent="-285750">
              <a:buFont typeface="Arial" panose="020B0604020202020204" pitchFamily="34" charset="0"/>
              <a:buChar char="•"/>
            </a:pPr>
            <a:r>
              <a:rPr kumimoji="1" lang="ja-JP" altLang="en-US" sz="2400" dirty="0"/>
              <a:t>組織・体制</a:t>
            </a:r>
          </a:p>
        </p:txBody>
      </p:sp>
      <p:sp>
        <p:nvSpPr>
          <p:cNvPr id="27" name="左中かっこ 26"/>
          <p:cNvSpPr/>
          <p:nvPr/>
        </p:nvSpPr>
        <p:spPr bwMode="auto">
          <a:xfrm>
            <a:off x="4769033" y="3572760"/>
            <a:ext cx="180000" cy="2520000"/>
          </a:xfrm>
          <a:prstGeom prst="leftBrace">
            <a:avLst/>
          </a:prstGeom>
          <a:solidFill>
            <a:srgbClr val="FFFF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003399"/>
              </a:solidFill>
              <a:effectLst/>
              <a:latin typeface="ＭＳ Ｐゴシック" pitchFamily="50" charset="-128"/>
              <a:ea typeface="ＭＳ Ｐゴシック" pitchFamily="50" charset="-128"/>
            </a:endParaRPr>
          </a:p>
        </p:txBody>
      </p:sp>
      <p:cxnSp>
        <p:nvCxnSpPr>
          <p:cNvPr id="29" name="直線矢印コネクタ 28"/>
          <p:cNvCxnSpPr>
            <a:stCxn id="10" idx="3"/>
            <a:endCxn id="27" idx="1"/>
          </p:cNvCxnSpPr>
          <p:nvPr/>
        </p:nvCxnSpPr>
        <p:spPr bwMode="auto">
          <a:xfrm flipV="1">
            <a:off x="3375790" y="4832760"/>
            <a:ext cx="1393243" cy="324000"/>
          </a:xfrm>
          <a:prstGeom prst="straightConnector1">
            <a:avLst/>
          </a:prstGeom>
          <a:solidFill>
            <a:srgbClr val="FFFFFF"/>
          </a:solidFill>
          <a:ln w="57150" cap="flat" cmpd="sng" algn="ctr">
            <a:solidFill>
              <a:srgbClr val="8080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p:cNvSpPr txBox="1"/>
          <p:nvPr/>
        </p:nvSpPr>
        <p:spPr>
          <a:xfrm>
            <a:off x="4320000" y="2880000"/>
            <a:ext cx="3600000" cy="461665"/>
          </a:xfrm>
          <a:prstGeom prst="rect">
            <a:avLst/>
          </a:prstGeom>
          <a:noFill/>
        </p:spPr>
        <p:txBody>
          <a:bodyPr wrap="none" rtlCol="0">
            <a:spAutoFit/>
          </a:bodyPr>
          <a:lstStyle/>
          <a:p>
            <a:pPr algn="ctr"/>
            <a:r>
              <a:rPr kumimoji="1" lang="ja-JP" altLang="en-US" sz="2400" u="sng" dirty="0"/>
              <a:t>システマティックな取組み</a:t>
            </a:r>
          </a:p>
        </p:txBody>
      </p:sp>
      <p:sp>
        <p:nvSpPr>
          <p:cNvPr id="4" name="円/楕円 26">
            <a:extLst>
              <a:ext uri="{FF2B5EF4-FFF2-40B4-BE49-F238E27FC236}">
                <a16:creationId xmlns:a16="http://schemas.microsoft.com/office/drawing/2014/main" id="{AF988621-CD71-B930-4126-DD5F3A09A9AC}"/>
              </a:ext>
            </a:extLst>
          </p:cNvPr>
          <p:cNvSpPr/>
          <p:nvPr/>
        </p:nvSpPr>
        <p:spPr bwMode="auto">
          <a:xfrm>
            <a:off x="360000" y="36000"/>
            <a:ext cx="2880000" cy="720000"/>
          </a:xfrm>
          <a:prstGeom prst="ellipse">
            <a:avLst/>
          </a:prstGeom>
          <a:noFill/>
          <a:ln w="57150" cap="flat" cmpd="sng" algn="ctr">
            <a:solidFill>
              <a:srgbClr val="0000FF"/>
            </a:solidFill>
            <a:prstDash val="sysDot"/>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5" name="円形吹き出し 44">
            <a:extLst>
              <a:ext uri="{FF2B5EF4-FFF2-40B4-BE49-F238E27FC236}">
                <a16:creationId xmlns:a16="http://schemas.microsoft.com/office/drawing/2014/main" id="{EDD60ADC-6E48-FB49-E552-005BAC57A701}"/>
              </a:ext>
            </a:extLst>
          </p:cNvPr>
          <p:cNvSpPr>
            <a:spLocks noChangeAspect="1"/>
          </p:cNvSpPr>
          <p:nvPr/>
        </p:nvSpPr>
        <p:spPr bwMode="auto">
          <a:xfrm>
            <a:off x="5760000" y="1440000"/>
            <a:ext cx="2982683" cy="720000"/>
          </a:xfrm>
          <a:prstGeom prst="wedgeEllipseCallout">
            <a:avLst>
              <a:gd name="adj1" fmla="val -127486"/>
              <a:gd name="adj2" fmla="val 147931"/>
            </a:avLst>
          </a:prstGeom>
          <a:noFill/>
          <a:ln w="9525" cap="flat" cmpd="sng" algn="ctr">
            <a:solidFill>
              <a:schemeClr val="bg1">
                <a:lumMod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sng" strike="noStrike" cap="none" normalizeH="0" baseline="0" dirty="0">
                <a:ln>
                  <a:noFill/>
                </a:ln>
                <a:solidFill>
                  <a:srgbClr val="008000"/>
                </a:solidFill>
                <a:effectLst/>
                <a:latin typeface="HGP創英角ﾎﾟｯﾌﾟ体" panose="040B0A00000000000000" pitchFamily="50" charset="-128"/>
                <a:ea typeface="HGP創英角ﾎﾟｯﾌﾟ体" panose="040B0A00000000000000" pitchFamily="50" charset="-128"/>
              </a:rPr>
              <a:t>“想像力”</a:t>
            </a:r>
            <a:r>
              <a:rPr kumimoji="1" lang="ja-JP" altLang="en-US" sz="2800" b="0" i="0" u="none" strike="noStrike" cap="none" normalizeH="0" baseline="0" dirty="0">
                <a:ln>
                  <a:noFill/>
                </a:ln>
                <a:solidFill>
                  <a:schemeClr val="tx1"/>
                </a:solidFill>
                <a:effectLst/>
                <a:latin typeface="HGP創英角ﾎﾟｯﾌﾟ体" panose="040B0A00000000000000" pitchFamily="50" charset="-128"/>
                <a:ea typeface="HGP創英角ﾎﾟｯﾌﾟ体" panose="040B0A00000000000000" pitchFamily="50" charset="-128"/>
              </a:rPr>
              <a:t>が重要</a:t>
            </a:r>
          </a:p>
        </p:txBody>
      </p:sp>
    </p:spTree>
    <p:extLst>
      <p:ext uri="{BB962C8B-B14F-4D97-AF65-F5344CB8AC3E}">
        <p14:creationId xmlns:p14="http://schemas.microsoft.com/office/powerpoint/2010/main" val="30392602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473568" y="1679816"/>
          <a:ext cx="3168000" cy="1584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gridCol w="396000">
                  <a:extLst>
                    <a:ext uri="{9D8B030D-6E8A-4147-A177-3AD203B41FA5}">
                      <a16:colId xmlns:a16="http://schemas.microsoft.com/office/drawing/2014/main" val="20006"/>
                    </a:ext>
                  </a:extLst>
                </a:gridCol>
                <a:gridCol w="396000">
                  <a:extLst>
                    <a:ext uri="{9D8B030D-6E8A-4147-A177-3AD203B41FA5}">
                      <a16:colId xmlns:a16="http://schemas.microsoft.com/office/drawing/2014/main" val="20007"/>
                    </a:ext>
                  </a:extLst>
                </a:gridCol>
              </a:tblGrid>
              <a:tr h="39600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0"/>
                  </a:ext>
                </a:extLst>
              </a:tr>
              <a:tr h="396000">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0001"/>
                  </a:ext>
                </a:extLst>
              </a:tr>
              <a:tr h="39600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r h="39600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3"/>
                  </a:ext>
                </a:extLst>
              </a:tr>
            </a:tbl>
          </a:graphicData>
        </a:graphic>
      </p:graphicFrame>
      <p:sp>
        <p:nvSpPr>
          <p:cNvPr id="35" name="角丸四角形 34"/>
          <p:cNvSpPr/>
          <p:nvPr/>
        </p:nvSpPr>
        <p:spPr bwMode="auto">
          <a:xfrm>
            <a:off x="344488" y="1094832"/>
            <a:ext cx="3384376" cy="2304000"/>
          </a:xfrm>
          <a:prstGeom prst="round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信頼性向上対策（全体）</a:t>
            </a:r>
          </a:p>
        </p:txBody>
      </p:sp>
      <p:sp>
        <p:nvSpPr>
          <p:cNvPr id="37" name="フローチャート : 結合子 36"/>
          <p:cNvSpPr>
            <a:spLocks noChangeAspect="1"/>
          </p:cNvSpPr>
          <p:nvPr/>
        </p:nvSpPr>
        <p:spPr bwMode="auto">
          <a:xfrm>
            <a:off x="905656" y="2471728"/>
            <a:ext cx="360000" cy="360000"/>
          </a:xfrm>
          <a:prstGeom prst="flowChartConnector">
            <a:avLst/>
          </a:prstGeom>
          <a:noFill/>
          <a:ln w="19050" cap="flat" cmpd="sng" algn="ctr">
            <a:solidFill>
              <a:srgbClr val="0000FF"/>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38" name="フローチャート : 結合子 37"/>
          <p:cNvSpPr>
            <a:spLocks noChangeAspect="1"/>
          </p:cNvSpPr>
          <p:nvPr/>
        </p:nvSpPr>
        <p:spPr bwMode="auto">
          <a:xfrm>
            <a:off x="1697704" y="2903808"/>
            <a:ext cx="288000" cy="288000"/>
          </a:xfrm>
          <a:prstGeom prst="flowChartConnector">
            <a:avLst/>
          </a:prstGeom>
          <a:noFill/>
          <a:ln w="19050" cap="flat" cmpd="sng" algn="ctr">
            <a:solidFill>
              <a:srgbClr val="0000FF"/>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39" name="フローチャート : 結合子 38"/>
          <p:cNvSpPr>
            <a:spLocks noChangeAspect="1"/>
          </p:cNvSpPr>
          <p:nvPr/>
        </p:nvSpPr>
        <p:spPr bwMode="auto">
          <a:xfrm>
            <a:off x="1298488" y="2066832"/>
            <a:ext cx="360000" cy="360000"/>
          </a:xfrm>
          <a:prstGeom prst="flowChartConnector">
            <a:avLst/>
          </a:prstGeom>
          <a:noFill/>
          <a:ln w="19050" cap="flat" cmpd="sng" algn="ctr">
            <a:solidFill>
              <a:srgbClr val="0000FF"/>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0" name="フローチャート : 結合子 39"/>
          <p:cNvSpPr>
            <a:spLocks noChangeAspect="1"/>
          </p:cNvSpPr>
          <p:nvPr/>
        </p:nvSpPr>
        <p:spPr bwMode="auto">
          <a:xfrm>
            <a:off x="2907870" y="2532303"/>
            <a:ext cx="288000" cy="288000"/>
          </a:xfrm>
          <a:prstGeom prst="flowChartConnector">
            <a:avLst/>
          </a:prstGeom>
          <a:noFill/>
          <a:ln w="19050" cap="flat" cmpd="sng" algn="ctr">
            <a:solidFill>
              <a:srgbClr val="0000FF"/>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1" name="フローチャート : 結合子 40"/>
          <p:cNvSpPr>
            <a:spLocks noChangeAspect="1"/>
          </p:cNvSpPr>
          <p:nvPr/>
        </p:nvSpPr>
        <p:spPr bwMode="auto">
          <a:xfrm>
            <a:off x="2108488" y="2138832"/>
            <a:ext cx="708615" cy="708615"/>
          </a:xfrm>
          <a:prstGeom prst="flowChartConnector">
            <a:avLst/>
          </a:prstGeom>
          <a:noFill/>
          <a:ln w="19050" cap="flat" cmpd="sng" algn="ctr">
            <a:solidFill>
              <a:srgbClr val="0000FF"/>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2" name="テキスト ボックス 41"/>
          <p:cNvSpPr txBox="1"/>
          <p:nvPr/>
        </p:nvSpPr>
        <p:spPr>
          <a:xfrm>
            <a:off x="3929952" y="2255704"/>
            <a:ext cx="492443" cy="2144177"/>
          </a:xfrm>
          <a:prstGeom prst="rect">
            <a:avLst/>
          </a:prstGeom>
          <a:noFill/>
        </p:spPr>
        <p:txBody>
          <a:bodyPr vert="eaVert" wrap="none" rtlCol="0">
            <a:spAutoFit/>
          </a:bodyPr>
          <a:lstStyle/>
          <a:p>
            <a:r>
              <a:rPr kumimoji="1" lang="ja-JP" altLang="en-US" sz="2000" dirty="0"/>
              <a:t>教訓（再発防止策）</a:t>
            </a:r>
          </a:p>
        </p:txBody>
      </p:sp>
      <p:cxnSp>
        <p:nvCxnSpPr>
          <p:cNvPr id="44" name="直線矢印コネクタ 43"/>
          <p:cNvCxnSpPr>
            <a:stCxn id="42" idx="1"/>
            <a:endCxn id="40" idx="5"/>
          </p:cNvCxnSpPr>
          <p:nvPr/>
        </p:nvCxnSpPr>
        <p:spPr bwMode="auto">
          <a:xfrm flipH="1" flipV="1">
            <a:off x="3153693" y="2778126"/>
            <a:ext cx="776259" cy="549667"/>
          </a:xfrm>
          <a:prstGeom prst="straightConnector1">
            <a:avLst/>
          </a:prstGeom>
          <a:solidFill>
            <a:srgbClr val="FFFF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線矢印コネクタ 47"/>
          <p:cNvCxnSpPr>
            <a:stCxn id="42" idx="1"/>
            <a:endCxn id="41" idx="5"/>
          </p:cNvCxnSpPr>
          <p:nvPr/>
        </p:nvCxnSpPr>
        <p:spPr bwMode="auto">
          <a:xfrm flipH="1" flipV="1">
            <a:off x="2713329" y="2743673"/>
            <a:ext cx="1216623" cy="584120"/>
          </a:xfrm>
          <a:prstGeom prst="straightConnector1">
            <a:avLst/>
          </a:prstGeom>
          <a:solidFill>
            <a:srgbClr val="FFFF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矢印コネクタ 48"/>
          <p:cNvCxnSpPr>
            <a:stCxn id="42" idx="1"/>
            <a:endCxn id="39" idx="5"/>
          </p:cNvCxnSpPr>
          <p:nvPr/>
        </p:nvCxnSpPr>
        <p:spPr bwMode="auto">
          <a:xfrm flipH="1" flipV="1">
            <a:off x="1605767" y="2374111"/>
            <a:ext cx="2324185" cy="953682"/>
          </a:xfrm>
          <a:prstGeom prst="straightConnector1">
            <a:avLst/>
          </a:prstGeom>
          <a:solidFill>
            <a:srgbClr val="FFFF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線矢印コネクタ 49"/>
          <p:cNvCxnSpPr>
            <a:stCxn id="42" idx="1"/>
            <a:endCxn id="37" idx="6"/>
          </p:cNvCxnSpPr>
          <p:nvPr/>
        </p:nvCxnSpPr>
        <p:spPr bwMode="auto">
          <a:xfrm flipH="1" flipV="1">
            <a:off x="1265656" y="2651728"/>
            <a:ext cx="2664296" cy="676065"/>
          </a:xfrm>
          <a:prstGeom prst="straightConnector1">
            <a:avLst/>
          </a:prstGeom>
          <a:solidFill>
            <a:srgbClr val="FFFF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矢印コネクタ 50"/>
          <p:cNvCxnSpPr>
            <a:stCxn id="42" idx="1"/>
            <a:endCxn id="38" idx="6"/>
          </p:cNvCxnSpPr>
          <p:nvPr/>
        </p:nvCxnSpPr>
        <p:spPr bwMode="auto">
          <a:xfrm flipH="1" flipV="1">
            <a:off x="1985704" y="3047808"/>
            <a:ext cx="1944248" cy="279985"/>
          </a:xfrm>
          <a:prstGeom prst="straightConnector1">
            <a:avLst/>
          </a:prstGeom>
          <a:solidFill>
            <a:srgbClr val="FFFF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テキスト ボックス 64"/>
          <p:cNvSpPr txBox="1"/>
          <p:nvPr/>
        </p:nvSpPr>
        <p:spPr>
          <a:xfrm>
            <a:off x="360000" y="4645585"/>
            <a:ext cx="3775393" cy="1015663"/>
          </a:xfrm>
          <a:prstGeom prst="rect">
            <a:avLst/>
          </a:prstGeom>
          <a:noFill/>
        </p:spPr>
        <p:txBody>
          <a:bodyPr wrap="none" rtlCol="0">
            <a:spAutoFit/>
          </a:bodyPr>
          <a:lstStyle/>
          <a:p>
            <a:r>
              <a:rPr kumimoji="1" lang="ja-JP" altLang="en-US" sz="2000" dirty="0">
                <a:latin typeface="メイリオ" pitchFamily="50" charset="-128"/>
                <a:ea typeface="メイリオ" pitchFamily="50" charset="-128"/>
              </a:rPr>
              <a:t>障害事例に基づく対策は部分的</a:t>
            </a:r>
          </a:p>
          <a:p>
            <a:r>
              <a:rPr lang="ja-JP" altLang="en-US" sz="2000" dirty="0">
                <a:latin typeface="メイリオ" pitchFamily="50" charset="-128"/>
                <a:ea typeface="メイリオ" pitchFamily="50" charset="-128"/>
              </a:rPr>
              <a:t>→</a:t>
            </a:r>
          </a:p>
          <a:p>
            <a:r>
              <a:rPr kumimoji="1" lang="ja-JP" altLang="en-US" sz="2000" dirty="0">
                <a:latin typeface="メイリオ" pitchFamily="50" charset="-128"/>
                <a:ea typeface="メイリオ" pitchFamily="50" charset="-128"/>
              </a:rPr>
              <a:t>体系的な対策も重要</a:t>
            </a:r>
          </a:p>
        </p:txBody>
      </p:sp>
      <p:sp>
        <p:nvSpPr>
          <p:cNvPr id="2" name="タイトル 1"/>
          <p:cNvSpPr>
            <a:spLocks noGrp="1"/>
          </p:cNvSpPr>
          <p:nvPr>
            <p:ph type="title"/>
          </p:nvPr>
        </p:nvSpPr>
        <p:spPr>
          <a:xfrm>
            <a:off x="432001" y="108000"/>
            <a:ext cx="7560001" cy="576000"/>
          </a:xfrm>
        </p:spPr>
        <p:txBody>
          <a:bodyPr/>
          <a:lstStyle/>
          <a:p>
            <a:r>
              <a:rPr lang="ja-JP" altLang="en-US" dirty="0">
                <a:solidFill>
                  <a:srgbClr val="000000"/>
                </a:solidFill>
                <a:latin typeface="+mj-ea"/>
              </a:rPr>
              <a:t>体系的な対策に向けて　　</a:t>
            </a:r>
            <a:endParaRPr kumimoji="1" lang="ja-JP" altLang="en-US" dirty="0">
              <a:latin typeface="+mj-ea"/>
            </a:endParaRPr>
          </a:p>
        </p:txBody>
      </p:sp>
      <p:pic>
        <p:nvPicPr>
          <p:cNvPr id="91138" name="Picture 2" descr="C:\Users\h-yama\AppData\Local\Microsoft\Windows\Temporary Internet Files\Content.IE5\IUQ4KCAY\lgi01a201404091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3479" y="1031768"/>
            <a:ext cx="2148250"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7487575" y="908720"/>
            <a:ext cx="1080000" cy="360000"/>
          </a:xfrm>
          <a:prstGeom prst="roundRect">
            <a:avLst/>
          </a:prstGeom>
          <a:no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ガイド類</a:t>
            </a:r>
          </a:p>
        </p:txBody>
      </p:sp>
      <p:sp>
        <p:nvSpPr>
          <p:cNvPr id="5" name="テキスト ボックス 4"/>
          <p:cNvSpPr txBox="1"/>
          <p:nvPr/>
        </p:nvSpPr>
        <p:spPr>
          <a:xfrm>
            <a:off x="5040000" y="3096000"/>
            <a:ext cx="2592000" cy="1323439"/>
          </a:xfrm>
          <a:prstGeom prst="rect">
            <a:avLst/>
          </a:prstGeom>
          <a:noFill/>
          <a:ln>
            <a:solidFill>
              <a:schemeClr val="tx1"/>
            </a:solidFill>
          </a:ln>
        </p:spPr>
        <p:txBody>
          <a:bodyPr wrap="square" rtlCol="0">
            <a:spAutoFit/>
          </a:bodyPr>
          <a:lstStyle/>
          <a:p>
            <a:r>
              <a:rPr kumimoji="1" lang="ja-JP" altLang="en-US" sz="2000" dirty="0"/>
              <a:t>教訓に関連するガイド類を参照し，そのカテゴリ全体の信頼性向上方法を理解する</a:t>
            </a:r>
          </a:p>
        </p:txBody>
      </p:sp>
      <p:sp>
        <p:nvSpPr>
          <p:cNvPr id="22" name="テキスト ボックス 21"/>
          <p:cNvSpPr txBox="1"/>
          <p:nvPr/>
        </p:nvSpPr>
        <p:spPr>
          <a:xfrm>
            <a:off x="6840000" y="4536000"/>
            <a:ext cx="2592000" cy="1015663"/>
          </a:xfrm>
          <a:prstGeom prst="rect">
            <a:avLst/>
          </a:prstGeom>
          <a:noFill/>
          <a:ln>
            <a:solidFill>
              <a:schemeClr val="tx1"/>
            </a:solidFill>
          </a:ln>
        </p:spPr>
        <p:txBody>
          <a:bodyPr wrap="square" rtlCol="0">
            <a:spAutoFit/>
          </a:bodyPr>
          <a:lstStyle/>
          <a:p>
            <a:r>
              <a:rPr kumimoji="1" lang="ja-JP" altLang="en-US" sz="2000" dirty="0"/>
              <a:t>既存のガイド類に不十分なところがあれば，その精緻化を図る</a:t>
            </a:r>
          </a:p>
        </p:txBody>
      </p:sp>
      <p:sp>
        <p:nvSpPr>
          <p:cNvPr id="6" name="下矢印 5"/>
          <p:cNvSpPr/>
          <p:nvPr/>
        </p:nvSpPr>
        <p:spPr bwMode="auto">
          <a:xfrm>
            <a:off x="7884000" y="2232000"/>
            <a:ext cx="468000" cy="2304000"/>
          </a:xfrm>
          <a:prstGeom prst="downArrow">
            <a:avLst/>
          </a:prstGeom>
          <a:solidFill>
            <a:schemeClr val="bg1">
              <a:lumMod val="75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24" name="下矢印 23"/>
          <p:cNvSpPr/>
          <p:nvPr/>
        </p:nvSpPr>
        <p:spPr bwMode="auto">
          <a:xfrm>
            <a:off x="6120000" y="2232000"/>
            <a:ext cx="484632" cy="876143"/>
          </a:xfrm>
          <a:prstGeom prst="downArrow">
            <a:avLst/>
          </a:prstGeom>
          <a:solidFill>
            <a:schemeClr val="bg1">
              <a:lumMod val="75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7" name="角丸四角形 6"/>
          <p:cNvSpPr/>
          <p:nvPr/>
        </p:nvSpPr>
        <p:spPr bwMode="auto">
          <a:xfrm>
            <a:off x="4788000" y="5940000"/>
            <a:ext cx="5040000" cy="504056"/>
          </a:xfrm>
          <a:prstGeom prst="roundRect">
            <a:avLst/>
          </a:prstGeom>
          <a:solidFill>
            <a:srgbClr val="FF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latin typeface="HGPｺﾞｼｯｸE" pitchFamily="50" charset="-128"/>
                <a:ea typeface="HGPｺﾞｼｯｸE" pitchFamily="50" charset="-128"/>
              </a:rPr>
              <a:t>開発／運用等の標準・規定類，組織・体制等</a:t>
            </a:r>
          </a:p>
        </p:txBody>
      </p:sp>
      <p:sp>
        <p:nvSpPr>
          <p:cNvPr id="26" name="下矢印 25"/>
          <p:cNvSpPr/>
          <p:nvPr/>
        </p:nvSpPr>
        <p:spPr bwMode="auto">
          <a:xfrm>
            <a:off x="6120000" y="4428000"/>
            <a:ext cx="484632" cy="1512000"/>
          </a:xfrm>
          <a:prstGeom prst="downArrow">
            <a:avLst/>
          </a:prstGeom>
          <a:solidFill>
            <a:schemeClr val="bg1">
              <a:lumMod val="75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27" name="下矢印 26"/>
          <p:cNvSpPr/>
          <p:nvPr/>
        </p:nvSpPr>
        <p:spPr bwMode="auto">
          <a:xfrm>
            <a:off x="7884000" y="5544000"/>
            <a:ext cx="484632" cy="396000"/>
          </a:xfrm>
          <a:prstGeom prst="downArrow">
            <a:avLst/>
          </a:prstGeom>
          <a:solidFill>
            <a:schemeClr val="bg1">
              <a:lumMod val="75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8" name="山形 7"/>
          <p:cNvSpPr/>
          <p:nvPr/>
        </p:nvSpPr>
        <p:spPr bwMode="auto">
          <a:xfrm>
            <a:off x="4212000" y="4797152"/>
            <a:ext cx="900000" cy="719564"/>
          </a:xfrm>
          <a:prstGeom prst="chevron">
            <a:avLst/>
          </a:prstGeom>
          <a:solidFill>
            <a:schemeClr val="accent1"/>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9" name="テキスト ボックス 8"/>
          <p:cNvSpPr txBox="1"/>
          <p:nvPr/>
        </p:nvSpPr>
        <p:spPr>
          <a:xfrm>
            <a:off x="5119805" y="5459134"/>
            <a:ext cx="800219" cy="461665"/>
          </a:xfrm>
          <a:prstGeom prst="rect">
            <a:avLst/>
          </a:prstGeom>
          <a:noFill/>
        </p:spPr>
        <p:txBody>
          <a:bodyPr wrap="none" rtlCol="0">
            <a:spAutoFit/>
          </a:bodyPr>
          <a:lstStyle/>
          <a:p>
            <a:pPr algn="ctr"/>
            <a:r>
              <a:rPr kumimoji="1" lang="ja-JP" altLang="en-US" sz="2400" dirty="0"/>
              <a:t>反映</a:t>
            </a:r>
          </a:p>
        </p:txBody>
      </p:sp>
      <p:sp>
        <p:nvSpPr>
          <p:cNvPr id="10" name="左大かっこ 9"/>
          <p:cNvSpPr/>
          <p:nvPr/>
        </p:nvSpPr>
        <p:spPr bwMode="auto">
          <a:xfrm rot="5400000">
            <a:off x="7214875" y="4381701"/>
            <a:ext cx="73152" cy="2632247"/>
          </a:xfrm>
          <a:prstGeom prst="leftBracke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003399"/>
              </a:solidFill>
              <a:effectLst/>
              <a:latin typeface="ＭＳ Ｐゴシック" pitchFamily="50" charset="-128"/>
              <a:ea typeface="ＭＳ Ｐゴシック" pitchFamily="50" charset="-128"/>
            </a:endParaRPr>
          </a:p>
        </p:txBody>
      </p:sp>
      <p:sp>
        <p:nvSpPr>
          <p:cNvPr id="11" name="円形吹き出し 44">
            <a:extLst>
              <a:ext uri="{FF2B5EF4-FFF2-40B4-BE49-F238E27FC236}">
                <a16:creationId xmlns:a16="http://schemas.microsoft.com/office/drawing/2014/main" id="{8EBF5B9F-DEC1-03D7-042A-68773DF81FB8}"/>
              </a:ext>
            </a:extLst>
          </p:cNvPr>
          <p:cNvSpPr>
            <a:spLocks noChangeAspect="1"/>
          </p:cNvSpPr>
          <p:nvPr/>
        </p:nvSpPr>
        <p:spPr bwMode="auto">
          <a:xfrm>
            <a:off x="180000" y="5759833"/>
            <a:ext cx="3600000" cy="869013"/>
          </a:xfrm>
          <a:prstGeom prst="wedgeEllipseCallout">
            <a:avLst>
              <a:gd name="adj1" fmla="val 78476"/>
              <a:gd name="adj2" fmla="val -58301"/>
            </a:avLst>
          </a:prstGeom>
          <a:noFill/>
          <a:ln w="9525" cap="flat" cmpd="sng" algn="ctr">
            <a:solidFill>
              <a:schemeClr val="bg1">
                <a:lumMod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sng" strike="noStrike" cap="none" normalizeH="0" baseline="0" dirty="0">
                <a:ln>
                  <a:noFill/>
                </a:ln>
                <a:solidFill>
                  <a:srgbClr val="008000"/>
                </a:solidFill>
                <a:effectLst/>
                <a:latin typeface="HGP創英角ﾎﾟｯﾌﾟ体" panose="040B0A00000000000000" pitchFamily="50" charset="-128"/>
                <a:ea typeface="HGP創英角ﾎﾟｯﾌﾟ体" panose="040B0A00000000000000" pitchFamily="50" charset="-128"/>
              </a:rPr>
              <a:t>“</a:t>
            </a:r>
            <a:r>
              <a:rPr lang="ja-JP" altLang="en-US" sz="2800" u="sng" dirty="0">
                <a:solidFill>
                  <a:srgbClr val="008000"/>
                </a:solidFill>
                <a:latin typeface="HGP創英角ﾎﾟｯﾌﾟ体" panose="040B0A00000000000000" pitchFamily="50" charset="-128"/>
                <a:ea typeface="HGP創英角ﾎﾟｯﾌﾟ体" panose="040B0A00000000000000" pitchFamily="50" charset="-128"/>
              </a:rPr>
              <a:t>組織</a:t>
            </a:r>
            <a:r>
              <a:rPr kumimoji="1" lang="ja-JP" altLang="en-US" sz="2800" b="0" i="0" u="sng" strike="noStrike" cap="none" normalizeH="0" baseline="0" dirty="0">
                <a:ln>
                  <a:noFill/>
                </a:ln>
                <a:solidFill>
                  <a:srgbClr val="008000"/>
                </a:solidFill>
                <a:effectLst/>
                <a:latin typeface="HGP創英角ﾎﾟｯﾌﾟ体" panose="040B0A00000000000000" pitchFamily="50" charset="-128"/>
                <a:ea typeface="HGP創英角ﾎﾟｯﾌﾟ体" panose="040B0A00000000000000" pitchFamily="50" charset="-128"/>
              </a:rPr>
              <a:t>”</a:t>
            </a:r>
            <a:r>
              <a:rPr kumimoji="1" lang="ja-JP" altLang="en-US" sz="2800" b="0" i="0" u="none" strike="noStrike" cap="none" normalizeH="0" baseline="0" dirty="0">
                <a:ln>
                  <a:noFill/>
                </a:ln>
                <a:solidFill>
                  <a:schemeClr val="tx1"/>
                </a:solidFill>
                <a:effectLst/>
                <a:latin typeface="HGP創英角ﾎﾟｯﾌﾟ体" panose="040B0A00000000000000" pitchFamily="50" charset="-128"/>
                <a:ea typeface="HGP創英角ﾎﾟｯﾌﾟ体" panose="040B0A00000000000000" pitchFamily="50" charset="-128"/>
              </a:rPr>
              <a:t>としての取組み</a:t>
            </a:r>
          </a:p>
        </p:txBody>
      </p:sp>
    </p:spTree>
    <p:extLst>
      <p:ext uri="{BB962C8B-B14F-4D97-AF65-F5344CB8AC3E}">
        <p14:creationId xmlns:p14="http://schemas.microsoft.com/office/powerpoint/2010/main" val="13735244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500"/>
                                  </p:stCondLst>
                                  <p:childTnLst>
                                    <p:set>
                                      <p:cBhvr>
                                        <p:cTn id="10" dur="1" fill="hold">
                                          <p:stCondLst>
                                            <p:cond delay="0"/>
                                          </p:stCondLst>
                                        </p:cTn>
                                        <p:tgtEl>
                                          <p:spTgt spid="91138"/>
                                        </p:tgtEl>
                                        <p:attrNameLst>
                                          <p:attrName>style.visibility</p:attrName>
                                        </p:attrNameLst>
                                      </p:cBhvr>
                                      <p:to>
                                        <p:strVal val="visible"/>
                                      </p:to>
                                    </p:set>
                                    <p:anim calcmode="lin" valueType="num">
                                      <p:cBhvr>
                                        <p:cTn id="11" dur="500" fill="hold"/>
                                        <p:tgtEl>
                                          <p:spTgt spid="91138"/>
                                        </p:tgtEl>
                                        <p:attrNameLst>
                                          <p:attrName>ppt_w</p:attrName>
                                        </p:attrNameLst>
                                      </p:cBhvr>
                                      <p:tavLst>
                                        <p:tav tm="0">
                                          <p:val>
                                            <p:fltVal val="0"/>
                                          </p:val>
                                        </p:tav>
                                        <p:tav tm="100000">
                                          <p:val>
                                            <p:strVal val="#ppt_w"/>
                                          </p:val>
                                        </p:tav>
                                      </p:tavLst>
                                    </p:anim>
                                    <p:anim calcmode="lin" valueType="num">
                                      <p:cBhvr>
                                        <p:cTn id="12" dur="500" fill="hold"/>
                                        <p:tgtEl>
                                          <p:spTgt spid="91138"/>
                                        </p:tgtEl>
                                        <p:attrNameLst>
                                          <p:attrName>ppt_h</p:attrName>
                                        </p:attrNameLst>
                                      </p:cBhvr>
                                      <p:tavLst>
                                        <p:tav tm="0">
                                          <p:val>
                                            <p:fltVal val="0"/>
                                          </p:val>
                                        </p:tav>
                                        <p:tav tm="100000">
                                          <p:val>
                                            <p:strVal val="#ppt_h"/>
                                          </p:val>
                                        </p:tav>
                                      </p:tavLst>
                                    </p:anim>
                                    <p:animEffect transition="in" filter="fade">
                                      <p:cBhvr>
                                        <p:cTn id="13" dur="500"/>
                                        <p:tgtEl>
                                          <p:spTgt spid="91138"/>
                                        </p:tgtEl>
                                      </p:cBhvr>
                                    </p:animEffect>
                                  </p:childTnLst>
                                </p:cTn>
                              </p:par>
                              <p:par>
                                <p:cTn id="14" presetID="53" presetClass="entr" presetSubtype="16" fill="hold" grpId="0" nodeType="with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grpId="0" nodeType="withEffect">
                                  <p:stCondLst>
                                    <p:cond delay="10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53" presetClass="entr" presetSubtype="16" fill="hold" grpId="0" nodeType="withEffect">
                                  <p:stCondLst>
                                    <p:cond delay="10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par>
                                <p:cTn id="59" presetID="53" presetClass="entr" presetSubtype="16" fill="hold" grpId="0" nodeType="withEffect">
                                  <p:stCondLst>
                                    <p:cond delay="100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2500"/>
                            </p:stCondLst>
                            <p:childTnLst>
                              <p:par>
                                <p:cTn id="65" presetID="22" presetClass="entr" presetSubtype="4" fill="hold" grpId="0" nodeType="afterEffect">
                                  <p:stCondLst>
                                    <p:cond delay="50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 grpId="0" animBg="1"/>
      <p:bldP spid="6" grpId="0" animBg="1"/>
      <p:bldP spid="24" grpId="0" animBg="1"/>
      <p:bldP spid="7" grpId="0" animBg="1"/>
      <p:bldP spid="26" grpId="0" animBg="1"/>
      <p:bldP spid="27" grpId="0" animBg="1"/>
      <p:bldP spid="8" grpId="0" animBg="1"/>
      <p:bldP spid="9"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内　容</a:t>
            </a:r>
          </a:p>
        </p:txBody>
      </p:sp>
      <p:sp>
        <p:nvSpPr>
          <p:cNvPr id="4" name="正方形/長方形 3"/>
          <p:cNvSpPr/>
          <p:nvPr/>
        </p:nvSpPr>
        <p:spPr>
          <a:xfrm>
            <a:off x="540000" y="1080000"/>
            <a:ext cx="9000000" cy="4478149"/>
          </a:xfrm>
          <a:prstGeom prst="rect">
            <a:avLst/>
          </a:prstGeom>
        </p:spPr>
        <p:txBody>
          <a:bodyPr wrap="square">
            <a:spAutoFit/>
          </a:bodyPr>
          <a:lstStyle/>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背景</a:t>
            </a:r>
          </a:p>
          <a:p>
            <a:pPr marL="360000" indent="-360000">
              <a:spcBef>
                <a:spcPts val="600"/>
              </a:spcBef>
              <a:buFont typeface="+mj-lt"/>
              <a:buAutoNum type="arabicPeriod"/>
            </a:pPr>
            <a:r>
              <a:rPr lang="ja-JP" altLang="en-US" sz="2400" b="1" dirty="0">
                <a:latin typeface="メイリオ" panose="020B0604030504040204" pitchFamily="50" charset="-128"/>
                <a:ea typeface="メイリオ" panose="020B0604030504040204" pitchFamily="50" charset="-128"/>
              </a:rPr>
              <a:t> 最近の障害事例と関連“教訓”</a:t>
            </a:r>
          </a:p>
          <a:p>
            <a:pPr marL="817200" lvl="2" indent="-360000">
              <a:spcBef>
                <a:spcPts val="600"/>
              </a:spcBef>
              <a:buFont typeface="Wingdings" panose="05000000000000000000" pitchFamily="2" charset="2"/>
              <a:buChar char="Ø"/>
            </a:pPr>
            <a:r>
              <a:rPr lang="ja-JP" altLang="en-US" sz="2400" b="1" dirty="0">
                <a:latin typeface="メイリオ" panose="020B0604030504040204" pitchFamily="50" charset="-128"/>
                <a:ea typeface="メイリオ" panose="020B0604030504040204" pitchFamily="50" charset="-128"/>
              </a:rPr>
              <a:t>マイナンバー関連システム</a:t>
            </a:r>
          </a:p>
          <a:p>
            <a:pPr marL="817200" lvl="2" indent="-360000">
              <a:spcBef>
                <a:spcPts val="600"/>
              </a:spcBef>
              <a:buFont typeface="Wingdings" panose="05000000000000000000" pitchFamily="2" charset="2"/>
              <a:buChar char="Ø"/>
            </a:pPr>
            <a:r>
              <a:rPr lang="ja-JP" altLang="en-US" sz="2400" b="1" dirty="0">
                <a:latin typeface="メイリオ" panose="020B0604030504040204" pitchFamily="50" charset="-128"/>
                <a:ea typeface="メイリオ" panose="020B0604030504040204" pitchFamily="50" charset="-128"/>
              </a:rPr>
              <a:t>交通，通信，金融分野の各重要インフラシステム</a:t>
            </a:r>
          </a:p>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障害事例の分析から見える傾向の考察</a:t>
            </a:r>
            <a:endParaRPr lang="en-US" altLang="ja-JP" sz="2400" dirty="0">
              <a:solidFill>
                <a:schemeClr val="bg2"/>
              </a:solidFill>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ルール化の境目</a:t>
            </a:r>
            <a:endParaRPr lang="en-US" altLang="ja-JP" sz="2400" dirty="0">
              <a:solidFill>
                <a:schemeClr val="bg2"/>
              </a:solidFill>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レジリエンスエンジニアリング</a:t>
            </a: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ヒューマンエラーの問題と対策</a:t>
            </a:r>
            <a:endParaRPr lang="en-US" altLang="ja-JP" sz="2400" dirty="0">
              <a:solidFill>
                <a:schemeClr val="bg2"/>
              </a:solidFill>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システムの高負荷／過負荷に関する問題と対策</a:t>
            </a:r>
          </a:p>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まとめ</a:t>
            </a:r>
          </a:p>
        </p:txBody>
      </p:sp>
    </p:spTree>
    <p:extLst>
      <p:ext uri="{BB962C8B-B14F-4D97-AF65-F5344CB8AC3E}">
        <p14:creationId xmlns:p14="http://schemas.microsoft.com/office/powerpoint/2010/main" val="26425207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E0E9B8B-4C0C-635E-6444-5BE0687B112A}"/>
              </a:ext>
            </a:extLst>
          </p:cNvPr>
          <p:cNvPicPr>
            <a:picLocks noChangeAspect="1"/>
          </p:cNvPicPr>
          <p:nvPr/>
        </p:nvPicPr>
        <p:blipFill>
          <a:blip r:embed="rId2"/>
          <a:stretch>
            <a:fillRect/>
          </a:stretch>
        </p:blipFill>
        <p:spPr>
          <a:xfrm>
            <a:off x="0" y="828000"/>
            <a:ext cx="7920000" cy="5732390"/>
          </a:xfrm>
          <a:prstGeom prst="rect">
            <a:avLst/>
          </a:prstGeom>
          <a:ln w="12700">
            <a:solidFill>
              <a:schemeClr val="tx1">
                <a:lumMod val="50000"/>
                <a:lumOff val="50000"/>
                <a:alpha val="50000"/>
              </a:schemeClr>
            </a:solidFill>
          </a:ln>
        </p:spPr>
      </p:pic>
      <p:sp>
        <p:nvSpPr>
          <p:cNvPr id="3" name="フローチャート : 代替処理 6">
            <a:extLst>
              <a:ext uri="{FF2B5EF4-FFF2-40B4-BE49-F238E27FC236}">
                <a16:creationId xmlns:a16="http://schemas.microsoft.com/office/drawing/2014/main" id="{F78B5824-A200-D16E-01CB-DC57451E9919}"/>
              </a:ext>
            </a:extLst>
          </p:cNvPr>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最近のトラブル事例（</a:t>
            </a:r>
            <a:r>
              <a:rPr lang="ja-JP" altLang="en-US" sz="1600" dirty="0">
                <a:solidFill>
                  <a:srgbClr val="0000FF"/>
                </a:solidFill>
                <a:latin typeface="HGP創英角ﾎﾟｯﾌﾟ体" pitchFamily="50" charset="-128"/>
                <a:ea typeface="HGP創英角ﾎﾟｯﾌﾟ体" pitchFamily="50" charset="-128"/>
              </a:rPr>
              <a:t>１</a:t>
            </a: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a:t>
            </a:r>
            <a:r>
              <a:rPr lang="ja-JP" altLang="en-US" sz="1600" dirty="0">
                <a:solidFill>
                  <a:srgbClr val="0000FF"/>
                </a:solidFill>
                <a:latin typeface="HGP創英角ﾎﾟｯﾌﾟ体" pitchFamily="50" charset="-128"/>
                <a:ea typeface="HGP創英角ﾎﾟｯﾌﾟ体" pitchFamily="50" charset="-128"/>
              </a:rPr>
              <a:t>ａ</a:t>
            </a:r>
            <a:endPar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endParaRPr>
          </a:p>
        </p:txBody>
      </p:sp>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a:xfrm>
            <a:off x="360000" y="252000"/>
            <a:ext cx="8640000" cy="576000"/>
          </a:xfrm>
        </p:spPr>
        <p:txBody>
          <a:bodyPr/>
          <a:lstStyle/>
          <a:p>
            <a:r>
              <a:rPr kumimoji="1" lang="ja-JP" altLang="en-US" dirty="0"/>
              <a:t>別人の住民票が誤って発行</a:t>
            </a:r>
            <a:r>
              <a:rPr kumimoji="1" lang="ja-JP" altLang="en-US" sz="2000" dirty="0"/>
              <a:t>（コンビニの証明書交付サービス）</a:t>
            </a:r>
            <a:endParaRPr kumimoji="1" lang="ja-JP" altLang="en-US" dirty="0"/>
          </a:p>
        </p:txBody>
      </p:sp>
      <p:sp>
        <p:nvSpPr>
          <p:cNvPr id="10" name="テキスト ボックス 9">
            <a:hlinkClick r:id="rId3"/>
            <a:extLst>
              <a:ext uri="{FF2B5EF4-FFF2-40B4-BE49-F238E27FC236}">
                <a16:creationId xmlns:a16="http://schemas.microsoft.com/office/drawing/2014/main" id="{C3246C69-E344-08F6-60D7-2A48DA6C3F7F}"/>
              </a:ext>
            </a:extLst>
          </p:cNvPr>
          <p:cNvSpPr txBox="1"/>
          <p:nvPr/>
        </p:nvSpPr>
        <p:spPr>
          <a:xfrm>
            <a:off x="720000" y="1332000"/>
            <a:ext cx="7560000" cy="338554"/>
          </a:xfrm>
          <a:prstGeom prst="rect">
            <a:avLst/>
          </a:prstGeom>
          <a:noFill/>
        </p:spPr>
        <p:txBody>
          <a:bodyPr wrap="square">
            <a:spAutoFit/>
          </a:bodyPr>
          <a:lstStyle/>
          <a:p>
            <a:r>
              <a:rPr lang="en-US" altLang="ja-JP" sz="1600" i="1" dirty="0">
                <a:solidFill>
                  <a:srgbClr val="3333FF"/>
                </a:solidFill>
                <a:latin typeface="Arial" panose="020B0604020202020204" pitchFamily="34" charset="0"/>
                <a:cs typeface="Arial" panose="020B0604020202020204" pitchFamily="34" charset="0"/>
              </a:rPr>
              <a:t>https://www.fujitsu.com/jp/group/fjj/about/resources/news/topics/2023/0330.html</a:t>
            </a:r>
            <a:endParaRPr lang="ja-JP" altLang="en-US" sz="1600" i="1" dirty="0">
              <a:solidFill>
                <a:srgbClr val="3333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8FF61D93-7384-7B8B-A0FA-E3A9B841D0BC}"/>
              </a:ext>
            </a:extLst>
          </p:cNvPr>
          <p:cNvSpPr txBox="1"/>
          <p:nvPr/>
        </p:nvSpPr>
        <p:spPr>
          <a:xfrm>
            <a:off x="252000" y="1800000"/>
            <a:ext cx="6120000" cy="1200329"/>
          </a:xfrm>
          <a:prstGeom prst="rect">
            <a:avLst/>
          </a:prstGeom>
          <a:noFill/>
        </p:spPr>
        <p:txBody>
          <a:bodyPr wrap="square">
            <a:spAutoFit/>
          </a:bodyPr>
          <a:lstStyle/>
          <a:p>
            <a:r>
              <a:rPr lang="ja-JP" altLang="en-US" sz="2400" dirty="0">
                <a:solidFill>
                  <a:srgbClr val="FF0000"/>
                </a:solidFill>
              </a:rPr>
              <a:t>システムの高負荷時，</a:t>
            </a:r>
            <a:endParaRPr lang="en-US" altLang="ja-JP" sz="2400" dirty="0">
              <a:solidFill>
                <a:srgbClr val="FF0000"/>
              </a:solidFill>
            </a:endParaRPr>
          </a:p>
          <a:p>
            <a:r>
              <a:rPr lang="ja-JP" altLang="en-US" sz="2400" dirty="0">
                <a:solidFill>
                  <a:srgbClr val="FF0000"/>
                </a:solidFill>
              </a:rPr>
              <a:t>印刷処理での遅延によりタイムアウトが発生し，</a:t>
            </a:r>
            <a:endParaRPr lang="en-US" altLang="ja-JP" sz="2400" dirty="0">
              <a:solidFill>
                <a:srgbClr val="FF0000"/>
              </a:solidFill>
            </a:endParaRPr>
          </a:p>
          <a:p>
            <a:r>
              <a:rPr lang="ja-JP" altLang="en-US" sz="2400" dirty="0">
                <a:solidFill>
                  <a:srgbClr val="FF0000"/>
                </a:solidFill>
              </a:rPr>
              <a:t>別人の印刷イメージが誤って取得され出力</a:t>
            </a:r>
          </a:p>
        </p:txBody>
      </p:sp>
      <p:pic>
        <p:nvPicPr>
          <p:cNvPr id="9" name="図 8">
            <a:extLst>
              <a:ext uri="{FF2B5EF4-FFF2-40B4-BE49-F238E27FC236}">
                <a16:creationId xmlns:a16="http://schemas.microsoft.com/office/drawing/2014/main" id="{FED13EE7-C537-AB7A-51CB-BF65EFC624EC}"/>
              </a:ext>
            </a:extLst>
          </p:cNvPr>
          <p:cNvPicPr>
            <a:picLocks noChangeAspect="1"/>
          </p:cNvPicPr>
          <p:nvPr/>
        </p:nvPicPr>
        <p:blipFill>
          <a:blip r:embed="rId4"/>
          <a:stretch>
            <a:fillRect/>
          </a:stretch>
        </p:blipFill>
        <p:spPr>
          <a:xfrm>
            <a:off x="1944000" y="3780000"/>
            <a:ext cx="7920000" cy="2809066"/>
          </a:xfrm>
          <a:prstGeom prst="rect">
            <a:avLst/>
          </a:prstGeom>
          <a:ln w="25400">
            <a:solidFill>
              <a:schemeClr val="accent1">
                <a:alpha val="50000"/>
              </a:schemeClr>
            </a:solidFill>
          </a:ln>
        </p:spPr>
      </p:pic>
    </p:spTree>
    <p:extLst>
      <p:ext uri="{BB962C8B-B14F-4D97-AF65-F5344CB8AC3E}">
        <p14:creationId xmlns:p14="http://schemas.microsoft.com/office/powerpoint/2010/main" val="15491815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a:xfrm>
            <a:off x="1620000" y="108000"/>
            <a:ext cx="7920000" cy="576000"/>
          </a:xfrm>
        </p:spPr>
        <p:txBody>
          <a:bodyPr/>
          <a:lstStyle/>
          <a:p>
            <a:pPr>
              <a:spcBef>
                <a:spcPts val="0"/>
              </a:spcBef>
            </a:pPr>
            <a:r>
              <a:rPr kumimoji="1" lang="ja-JP" altLang="en-US" sz="2000" b="1" dirty="0"/>
              <a:t>入念な方式設計と多段階の確認は当たり前、</a:t>
            </a:r>
            <a:br>
              <a:rPr kumimoji="1" lang="ja-JP" altLang="en-US" sz="2000" b="1" dirty="0"/>
            </a:br>
            <a:r>
              <a:rPr kumimoji="1" lang="ja-JP" altLang="en-US" sz="2000" b="1" dirty="0"/>
              <a:t>個人情報を扱う場合には特に排他制御に気をつけて</a:t>
            </a:r>
          </a:p>
        </p:txBody>
      </p:sp>
      <p:pic>
        <p:nvPicPr>
          <p:cNvPr id="4" name="図 3">
            <a:extLst>
              <a:ext uri="{FF2B5EF4-FFF2-40B4-BE49-F238E27FC236}">
                <a16:creationId xmlns:a16="http://schemas.microsoft.com/office/drawing/2014/main" id="{7DA6DD5C-1509-A7D7-E210-38BDA947100F}"/>
              </a:ext>
            </a:extLst>
          </p:cNvPr>
          <p:cNvPicPr>
            <a:picLocks noChangeAspect="1"/>
          </p:cNvPicPr>
          <p:nvPr/>
        </p:nvPicPr>
        <p:blipFill>
          <a:blip r:embed="rId2"/>
          <a:stretch>
            <a:fillRect/>
          </a:stretch>
        </p:blipFill>
        <p:spPr>
          <a:xfrm>
            <a:off x="6768000" y="828000"/>
            <a:ext cx="3085711" cy="2160000"/>
          </a:xfrm>
          <a:prstGeom prst="rect">
            <a:avLst/>
          </a:prstGeom>
        </p:spPr>
      </p:pic>
      <p:pic>
        <p:nvPicPr>
          <p:cNvPr id="6" name="図 5">
            <a:extLst>
              <a:ext uri="{FF2B5EF4-FFF2-40B4-BE49-F238E27FC236}">
                <a16:creationId xmlns:a16="http://schemas.microsoft.com/office/drawing/2014/main" id="{59A145C9-312F-9692-CC84-D39A94684E87}"/>
              </a:ext>
            </a:extLst>
          </p:cNvPr>
          <p:cNvPicPr>
            <a:picLocks noChangeAspect="1"/>
          </p:cNvPicPr>
          <p:nvPr/>
        </p:nvPicPr>
        <p:blipFill>
          <a:blip r:embed="rId3"/>
          <a:stretch>
            <a:fillRect/>
          </a:stretch>
        </p:blipFill>
        <p:spPr>
          <a:xfrm>
            <a:off x="3" y="2772000"/>
            <a:ext cx="6480000" cy="3793614"/>
          </a:xfrm>
          <a:prstGeom prst="rect">
            <a:avLst/>
          </a:prstGeom>
        </p:spPr>
      </p:pic>
      <p:sp>
        <p:nvSpPr>
          <p:cNvPr id="8" name="テキスト ボックス 7">
            <a:extLst>
              <a:ext uri="{FF2B5EF4-FFF2-40B4-BE49-F238E27FC236}">
                <a16:creationId xmlns:a16="http://schemas.microsoft.com/office/drawing/2014/main" id="{4C62BDF4-99ED-8E0A-C8F8-17CB9BAE888B}"/>
              </a:ext>
            </a:extLst>
          </p:cNvPr>
          <p:cNvSpPr txBox="1"/>
          <p:nvPr/>
        </p:nvSpPr>
        <p:spPr>
          <a:xfrm>
            <a:off x="179999" y="828000"/>
            <a:ext cx="6480000" cy="1938992"/>
          </a:xfrm>
          <a:prstGeom prst="rect">
            <a:avLst/>
          </a:prstGeom>
          <a:noFill/>
        </p:spPr>
        <p:txBody>
          <a:bodyPr wrap="square">
            <a:spAutoFit/>
          </a:bodyPr>
          <a:lstStyle/>
          <a:p>
            <a:r>
              <a:rPr lang="ja-JP" altLang="en-US" sz="2000" dirty="0">
                <a:latin typeface="+mn-ea"/>
              </a:rPr>
              <a:t>＜事象＞</a:t>
            </a:r>
            <a:endParaRPr lang="en-US" altLang="ja-JP" sz="2000" dirty="0">
              <a:latin typeface="+mn-ea"/>
            </a:endParaRPr>
          </a:p>
          <a:p>
            <a:r>
              <a:rPr lang="ja-JP" altLang="en-US" sz="2000" dirty="0">
                <a:latin typeface="+mn-ea"/>
              </a:rPr>
              <a:t>複数の要求の競合ケースを十分考慮せずに</a:t>
            </a:r>
            <a:r>
              <a:rPr lang="ja-JP" altLang="en-US" sz="2000" u="sng" dirty="0">
                <a:solidFill>
                  <a:srgbClr val="FF0000"/>
                </a:solidFill>
                <a:latin typeface="+mn-ea"/>
              </a:rPr>
              <a:t>一つの一時ファイルを排他制御無しで使用</a:t>
            </a:r>
            <a:r>
              <a:rPr lang="ja-JP" altLang="en-US" sz="2000" dirty="0">
                <a:latin typeface="+mn-ea"/>
              </a:rPr>
              <a:t>するようになっていたため，</a:t>
            </a:r>
          </a:p>
          <a:p>
            <a:r>
              <a:rPr lang="ja-JP" altLang="en-US" sz="2000" u="sng" dirty="0">
                <a:solidFill>
                  <a:srgbClr val="3333FF"/>
                </a:solidFill>
                <a:latin typeface="+mn-ea"/>
              </a:rPr>
              <a:t>ほぼ同時にダウンロード要求</a:t>
            </a:r>
            <a:r>
              <a:rPr lang="ja-JP" altLang="en-US" sz="2000" dirty="0">
                <a:latin typeface="+mn-ea"/>
              </a:rPr>
              <a:t>のあった</a:t>
            </a:r>
            <a:r>
              <a:rPr lang="en-US" altLang="ja-JP" sz="2000" dirty="0">
                <a:latin typeface="+mn-ea"/>
              </a:rPr>
              <a:t>2</a:t>
            </a:r>
            <a:r>
              <a:rPr lang="ja-JP" altLang="en-US" sz="2000" dirty="0">
                <a:latin typeface="+mn-ea"/>
              </a:rPr>
              <a:t>つの代理店の予約者情報が，同じ一時ファイルに混在して書き込まれ，</a:t>
            </a:r>
            <a:r>
              <a:rPr lang="ja-JP" altLang="en-US" sz="2000" u="sng" dirty="0">
                <a:solidFill>
                  <a:srgbClr val="FF0000"/>
                </a:solidFill>
                <a:latin typeface="+mn-ea"/>
              </a:rPr>
              <a:t>他の代理店情報を含む内容</a:t>
            </a:r>
            <a:r>
              <a:rPr lang="ja-JP" altLang="en-US" sz="2000" dirty="0">
                <a:latin typeface="+mn-ea"/>
              </a:rPr>
              <a:t>がそのまま両代理店に転送．</a:t>
            </a:r>
          </a:p>
        </p:txBody>
      </p:sp>
      <p:sp>
        <p:nvSpPr>
          <p:cNvPr id="9" name="テキスト ボックス 8">
            <a:extLst>
              <a:ext uri="{FF2B5EF4-FFF2-40B4-BE49-F238E27FC236}">
                <a16:creationId xmlns:a16="http://schemas.microsoft.com/office/drawing/2014/main" id="{CF9E91BD-2DDF-5B95-7E9C-D0919BB2F5EF}"/>
              </a:ext>
            </a:extLst>
          </p:cNvPr>
          <p:cNvSpPr txBox="1"/>
          <p:nvPr/>
        </p:nvSpPr>
        <p:spPr>
          <a:xfrm>
            <a:off x="6456749" y="2880000"/>
            <a:ext cx="3420000" cy="3693319"/>
          </a:xfrm>
          <a:prstGeom prst="rect">
            <a:avLst/>
          </a:prstGeom>
          <a:noFill/>
        </p:spPr>
        <p:txBody>
          <a:bodyPr wrap="square">
            <a:spAutoFit/>
          </a:bodyPr>
          <a:lstStyle/>
          <a:p>
            <a:pPr marL="144000" indent="-144000"/>
            <a:r>
              <a:rPr lang="ja-JP" altLang="en-US" u="sng" dirty="0">
                <a:latin typeface="+mn-ea"/>
              </a:rPr>
              <a:t>＜対策＞</a:t>
            </a:r>
            <a:endParaRPr lang="en-US" altLang="ja-JP" u="sng" dirty="0">
              <a:latin typeface="+mn-ea"/>
            </a:endParaRPr>
          </a:p>
          <a:p>
            <a:pPr marL="144000" indent="-144000"/>
            <a:r>
              <a:rPr lang="ja-JP" altLang="en-US" dirty="0">
                <a:latin typeface="+mn-ea"/>
              </a:rPr>
              <a:t>・開発早期での入念な</a:t>
            </a:r>
            <a:r>
              <a:rPr lang="ja-JP" altLang="en-US" u="sng" dirty="0">
                <a:solidFill>
                  <a:srgbClr val="FF0000"/>
                </a:solidFill>
                <a:latin typeface="+mn-ea"/>
              </a:rPr>
              <a:t>方式設計</a:t>
            </a:r>
            <a:r>
              <a:rPr lang="ja-JP" altLang="en-US" dirty="0">
                <a:latin typeface="+mn-ea"/>
              </a:rPr>
              <a:t>（特に，排他制御はセキュリティ対策の要の一つ）</a:t>
            </a:r>
            <a:endParaRPr lang="en-US" altLang="ja-JP" dirty="0">
              <a:latin typeface="+mn-ea"/>
            </a:endParaRPr>
          </a:p>
          <a:p>
            <a:pPr marL="144000" indent="-144000"/>
            <a:r>
              <a:rPr lang="ja-JP" altLang="en-US" dirty="0">
                <a:latin typeface="+mn-ea"/>
              </a:rPr>
              <a:t>・開発チーム・第三者による多様な視点からの</a:t>
            </a:r>
            <a:r>
              <a:rPr lang="ja-JP" altLang="en-US" u="sng" dirty="0">
                <a:solidFill>
                  <a:srgbClr val="FF0000"/>
                </a:solidFill>
                <a:latin typeface="+mn-ea"/>
              </a:rPr>
              <a:t>レビュー</a:t>
            </a:r>
            <a:r>
              <a:rPr lang="ja-JP" altLang="en-US" dirty="0">
                <a:latin typeface="+mn-ea"/>
              </a:rPr>
              <a:t>（特に，微妙なタイミングに絡むような実地テストが困難な処理）</a:t>
            </a:r>
            <a:endParaRPr lang="en-US" altLang="ja-JP" dirty="0">
              <a:latin typeface="+mn-ea"/>
            </a:endParaRPr>
          </a:p>
          <a:p>
            <a:pPr marL="144000" indent="-144000"/>
            <a:r>
              <a:rPr lang="ja-JP" altLang="en-US" dirty="0">
                <a:latin typeface="+mn-ea"/>
              </a:rPr>
              <a:t>・</a:t>
            </a:r>
            <a:r>
              <a:rPr lang="ja-JP" altLang="en-US" u="sng" dirty="0">
                <a:solidFill>
                  <a:srgbClr val="FF0000"/>
                </a:solidFill>
                <a:latin typeface="+mn-ea"/>
              </a:rPr>
              <a:t>テスト項目</a:t>
            </a:r>
            <a:r>
              <a:rPr lang="ja-JP" altLang="en-US" dirty="0">
                <a:latin typeface="+mn-ea"/>
              </a:rPr>
              <a:t>に関する適切な抽出，レビュー（セキュリティに着目したシナリオやユースケースなど）</a:t>
            </a:r>
          </a:p>
          <a:p>
            <a:pPr marL="144000" indent="-144000"/>
            <a:r>
              <a:rPr lang="ja-JP" altLang="en-US" dirty="0">
                <a:latin typeface="+mn-ea"/>
              </a:rPr>
              <a:t>・上記に関するシステム</a:t>
            </a:r>
            <a:r>
              <a:rPr lang="ja-JP" altLang="en-US" u="sng" dirty="0">
                <a:solidFill>
                  <a:srgbClr val="FF0000"/>
                </a:solidFill>
                <a:latin typeface="+mn-ea"/>
              </a:rPr>
              <a:t>開発標準</a:t>
            </a:r>
            <a:r>
              <a:rPr lang="ja-JP" altLang="en-US" dirty="0">
                <a:latin typeface="+mn-ea"/>
              </a:rPr>
              <a:t>の適切な整備・保守</a:t>
            </a:r>
          </a:p>
        </p:txBody>
      </p:sp>
      <p:sp>
        <p:nvSpPr>
          <p:cNvPr id="3" name="タイトル 1">
            <a:extLst>
              <a:ext uri="{FF2B5EF4-FFF2-40B4-BE49-F238E27FC236}">
                <a16:creationId xmlns:a16="http://schemas.microsoft.com/office/drawing/2014/main" id="{DBEAD42E-741C-F9D0-86F8-B0D7A4CEEEBB}"/>
              </a:ext>
            </a:extLst>
          </p:cNvPr>
          <p:cNvSpPr txBox="1">
            <a:spLocks/>
          </p:cNvSpPr>
          <p:nvPr/>
        </p:nvSpPr>
        <p:spPr bwMode="auto">
          <a:xfrm>
            <a:off x="144000" y="72000"/>
            <a:ext cx="1440160" cy="57600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2pPr>
            <a:lvl3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3pPr>
            <a:lvl4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4pPr>
            <a:lvl5pPr algn="l" rtl="0" eaLnBrk="0" fontAlgn="base" hangingPunct="0">
              <a:spcBef>
                <a:spcPct val="0"/>
              </a:spcBef>
              <a:spcAft>
                <a:spcPct val="0"/>
              </a:spcAft>
              <a:defRPr kumimoji="1" sz="2800">
                <a:solidFill>
                  <a:schemeClr val="tx2"/>
                </a:solidFill>
                <a:latin typeface="HGPｺﾞｼｯｸE" pitchFamily="50" charset="-128"/>
                <a:ea typeface="HGPｺﾞｼｯｸE" pitchFamily="50" charset="-128"/>
              </a:defRPr>
            </a:lvl5pPr>
            <a:lvl6pPr marL="457200" algn="l" rtl="0" fontAlgn="base">
              <a:spcBef>
                <a:spcPct val="0"/>
              </a:spcBef>
              <a:spcAft>
                <a:spcPct val="0"/>
              </a:spcAft>
              <a:defRPr kumimoji="1" sz="2800">
                <a:solidFill>
                  <a:schemeClr val="tx2"/>
                </a:solidFill>
                <a:latin typeface="HGPｺﾞｼｯｸE" pitchFamily="50" charset="-128"/>
                <a:ea typeface="HGPｺﾞｼｯｸE" pitchFamily="50" charset="-128"/>
              </a:defRPr>
            </a:lvl6pPr>
            <a:lvl7pPr marL="914400" algn="l" rtl="0" fontAlgn="base">
              <a:spcBef>
                <a:spcPct val="0"/>
              </a:spcBef>
              <a:spcAft>
                <a:spcPct val="0"/>
              </a:spcAft>
              <a:defRPr kumimoji="1" sz="2800">
                <a:solidFill>
                  <a:schemeClr val="tx2"/>
                </a:solidFill>
                <a:latin typeface="HGPｺﾞｼｯｸE" pitchFamily="50" charset="-128"/>
                <a:ea typeface="HGPｺﾞｼｯｸE" pitchFamily="50" charset="-128"/>
              </a:defRPr>
            </a:lvl7pPr>
            <a:lvl8pPr marL="1371600" algn="l" rtl="0" fontAlgn="base">
              <a:spcBef>
                <a:spcPct val="0"/>
              </a:spcBef>
              <a:spcAft>
                <a:spcPct val="0"/>
              </a:spcAft>
              <a:defRPr kumimoji="1" sz="2800">
                <a:solidFill>
                  <a:schemeClr val="tx2"/>
                </a:solidFill>
                <a:latin typeface="HGPｺﾞｼｯｸE" pitchFamily="50" charset="-128"/>
                <a:ea typeface="HGPｺﾞｼｯｸE" pitchFamily="50" charset="-128"/>
              </a:defRPr>
            </a:lvl8pPr>
            <a:lvl9pPr marL="1828800" algn="l" rtl="0" fontAlgn="base">
              <a:spcBef>
                <a:spcPct val="0"/>
              </a:spcBef>
              <a:spcAft>
                <a:spcPct val="0"/>
              </a:spcAft>
              <a:defRPr kumimoji="1" sz="2800">
                <a:solidFill>
                  <a:schemeClr val="tx2"/>
                </a:solidFill>
                <a:latin typeface="HGPｺﾞｼｯｸE" pitchFamily="50" charset="-128"/>
                <a:ea typeface="HGPｺﾞｼｯｸE" pitchFamily="50" charset="-128"/>
              </a:defRPr>
            </a:lvl9pPr>
          </a:lstStyle>
          <a:p>
            <a:r>
              <a:rPr lang="ja-JP" altLang="en-US" sz="3200" kern="0" dirty="0">
                <a:latin typeface="HGP創英角ｺﾞｼｯｸUB" panose="020B0900000000000000" pitchFamily="50" charset="-128"/>
                <a:ea typeface="HGP創英角ｺﾞｼｯｸUB" panose="020B0900000000000000" pitchFamily="50" charset="-128"/>
              </a:rPr>
              <a:t>Ｔ３３：</a:t>
            </a:r>
          </a:p>
        </p:txBody>
      </p:sp>
    </p:spTree>
    <p:extLst>
      <p:ext uri="{BB962C8B-B14F-4D97-AF65-F5344CB8AC3E}">
        <p14:creationId xmlns:p14="http://schemas.microsoft.com/office/powerpoint/2010/main" val="32395467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BD3FCD1-341E-1DB5-DCFA-9629DD38DD9E}"/>
              </a:ext>
            </a:extLst>
          </p:cNvPr>
          <p:cNvPicPr>
            <a:picLocks noChangeAspect="1"/>
          </p:cNvPicPr>
          <p:nvPr/>
        </p:nvPicPr>
        <p:blipFill rotWithShape="1">
          <a:blip r:embed="rId2"/>
          <a:srcRect b="23956"/>
          <a:stretch/>
        </p:blipFill>
        <p:spPr>
          <a:xfrm>
            <a:off x="0" y="827992"/>
            <a:ext cx="7920000" cy="5625344"/>
          </a:xfrm>
          <a:prstGeom prst="rect">
            <a:avLst/>
          </a:prstGeom>
          <a:ln w="12700">
            <a:solidFill>
              <a:schemeClr val="tx1">
                <a:lumMod val="50000"/>
                <a:lumOff val="50000"/>
                <a:alpha val="50000"/>
              </a:schemeClr>
            </a:solidFill>
          </a:ln>
        </p:spPr>
      </p:pic>
      <p:sp>
        <p:nvSpPr>
          <p:cNvPr id="3" name="フローチャート : 代替処理 6">
            <a:extLst>
              <a:ext uri="{FF2B5EF4-FFF2-40B4-BE49-F238E27FC236}">
                <a16:creationId xmlns:a16="http://schemas.microsoft.com/office/drawing/2014/main" id="{F78B5824-A200-D16E-01CB-DC57451E9919}"/>
              </a:ext>
            </a:extLst>
          </p:cNvPr>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最近のトラブル事例（１）ｂ</a:t>
            </a:r>
          </a:p>
        </p:txBody>
      </p:sp>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a:xfrm>
            <a:off x="360000" y="252000"/>
            <a:ext cx="9360000" cy="576000"/>
          </a:xfrm>
        </p:spPr>
        <p:txBody>
          <a:bodyPr/>
          <a:lstStyle/>
          <a:p>
            <a:r>
              <a:rPr kumimoji="1" lang="ja-JP" altLang="en-US" dirty="0"/>
              <a:t>別人の住民票が誤って発行</a:t>
            </a:r>
            <a:r>
              <a:rPr kumimoji="1" lang="ja-JP" altLang="en-US" sz="2000" dirty="0"/>
              <a:t>（コンビニの証明書交付サービス）</a:t>
            </a:r>
            <a:r>
              <a:rPr lang="en-US" altLang="ja-JP" dirty="0"/>
              <a:t>[</a:t>
            </a:r>
            <a:r>
              <a:rPr kumimoji="1" lang="ja-JP" altLang="en-US" dirty="0"/>
              <a:t>続</a:t>
            </a:r>
            <a:r>
              <a:rPr lang="en-US" altLang="ja-JP" dirty="0"/>
              <a:t>]</a:t>
            </a:r>
            <a:endParaRPr kumimoji="1" lang="ja-JP" altLang="en-US" dirty="0"/>
          </a:p>
        </p:txBody>
      </p:sp>
      <p:sp>
        <p:nvSpPr>
          <p:cNvPr id="10" name="テキスト ボックス 9">
            <a:hlinkClick r:id="rId3"/>
            <a:extLst>
              <a:ext uri="{FF2B5EF4-FFF2-40B4-BE49-F238E27FC236}">
                <a16:creationId xmlns:a16="http://schemas.microsoft.com/office/drawing/2014/main" id="{C3246C69-E344-08F6-60D7-2A48DA6C3F7F}"/>
              </a:ext>
            </a:extLst>
          </p:cNvPr>
          <p:cNvSpPr txBox="1"/>
          <p:nvPr/>
        </p:nvSpPr>
        <p:spPr>
          <a:xfrm>
            <a:off x="720000" y="1296000"/>
            <a:ext cx="7560000" cy="338554"/>
          </a:xfrm>
          <a:prstGeom prst="rect">
            <a:avLst/>
          </a:prstGeom>
          <a:noFill/>
        </p:spPr>
        <p:txBody>
          <a:bodyPr wrap="square">
            <a:spAutoFit/>
          </a:bodyPr>
          <a:lstStyle/>
          <a:p>
            <a:r>
              <a:rPr lang="en-US" altLang="ja-JP" sz="1600" i="1" dirty="0">
                <a:solidFill>
                  <a:srgbClr val="3333FF"/>
                </a:solidFill>
                <a:latin typeface="Arial" panose="020B0604020202020204" pitchFamily="34" charset="0"/>
                <a:cs typeface="Arial" panose="020B0604020202020204" pitchFamily="34" charset="0"/>
              </a:rPr>
              <a:t>https://pr.fujitsu.com/jp/news/2023/07/14.html</a:t>
            </a:r>
            <a:endParaRPr lang="ja-JP" altLang="en-US" sz="1600" i="1" dirty="0">
              <a:solidFill>
                <a:srgbClr val="3333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8FF61D93-7384-7B8B-A0FA-E3A9B841D0BC}"/>
              </a:ext>
            </a:extLst>
          </p:cNvPr>
          <p:cNvSpPr txBox="1"/>
          <p:nvPr/>
        </p:nvSpPr>
        <p:spPr>
          <a:xfrm>
            <a:off x="252000" y="1728000"/>
            <a:ext cx="6408000" cy="1569660"/>
          </a:xfrm>
          <a:prstGeom prst="rect">
            <a:avLst/>
          </a:prstGeom>
          <a:noFill/>
        </p:spPr>
        <p:txBody>
          <a:bodyPr wrap="square">
            <a:spAutoFit/>
          </a:bodyPr>
          <a:lstStyle/>
          <a:p>
            <a:r>
              <a:rPr lang="ja-JP" altLang="en-US" sz="2400" dirty="0">
                <a:solidFill>
                  <a:srgbClr val="FF0000"/>
                </a:solidFill>
              </a:rPr>
              <a:t>住民票発行申請から発行までの間に住民情報の一部が変更されるとデータの不整合が発生し，別人の住民票が出力</a:t>
            </a:r>
          </a:p>
          <a:p>
            <a:r>
              <a:rPr lang="ja-JP" altLang="en-US" sz="2400" u="sng" dirty="0">
                <a:solidFill>
                  <a:srgbClr val="C00000"/>
                </a:solidFill>
              </a:rPr>
              <a:t>既知</a:t>
            </a:r>
            <a:r>
              <a:rPr lang="ja-JP" altLang="en-US" sz="2400" dirty="0">
                <a:solidFill>
                  <a:srgbClr val="FF0000"/>
                </a:solidFill>
              </a:rPr>
              <a:t>の障害だったが，システムに未反映</a:t>
            </a:r>
            <a:endParaRPr lang="en-US" altLang="ja-JP" sz="2400" dirty="0">
              <a:solidFill>
                <a:srgbClr val="FF0000"/>
              </a:solidFill>
            </a:endParaRPr>
          </a:p>
        </p:txBody>
      </p:sp>
      <p:sp>
        <p:nvSpPr>
          <p:cNvPr id="15" name="テキスト ボックス 14">
            <a:extLst>
              <a:ext uri="{FF2B5EF4-FFF2-40B4-BE49-F238E27FC236}">
                <a16:creationId xmlns:a16="http://schemas.microsoft.com/office/drawing/2014/main" id="{D2E18755-0002-F104-E10C-E71E5777C44C}"/>
              </a:ext>
            </a:extLst>
          </p:cNvPr>
          <p:cNvSpPr txBox="1"/>
          <p:nvPr/>
        </p:nvSpPr>
        <p:spPr>
          <a:xfrm>
            <a:off x="6300000" y="3600000"/>
            <a:ext cx="3600000" cy="2862322"/>
          </a:xfrm>
          <a:prstGeom prst="rect">
            <a:avLst/>
          </a:prstGeom>
          <a:solidFill>
            <a:schemeClr val="bg1">
              <a:alpha val="50000"/>
            </a:schemeClr>
          </a:solidFill>
        </p:spPr>
        <p:txBody>
          <a:bodyPr wrap="square">
            <a:spAutoFit/>
          </a:bodyPr>
          <a:lstStyle/>
          <a:p>
            <a:r>
              <a:rPr lang="ja-JP" altLang="en-US" sz="2000" b="0" i="0" dirty="0">
                <a:solidFill>
                  <a:srgbClr val="3333FF"/>
                </a:solidFill>
                <a:effectLst/>
                <a:latin typeface="+mn-ea"/>
              </a:rPr>
              <a:t>上記の点検①、②を行った結果、全</a:t>
            </a:r>
            <a:r>
              <a:rPr lang="en-US" altLang="ja-JP" sz="2000" b="0" i="0" dirty="0">
                <a:solidFill>
                  <a:srgbClr val="3333FF"/>
                </a:solidFill>
                <a:effectLst/>
                <a:latin typeface="+mn-ea"/>
              </a:rPr>
              <a:t>123</a:t>
            </a:r>
            <a:r>
              <a:rPr lang="ja-JP" altLang="en-US" sz="2000" b="0" i="0" dirty="0">
                <a:solidFill>
                  <a:srgbClr val="3333FF"/>
                </a:solidFill>
                <a:effectLst/>
                <a:latin typeface="+mn-ea"/>
              </a:rPr>
              <a:t>団体のうち、</a:t>
            </a:r>
            <a:r>
              <a:rPr lang="en-US" altLang="ja-JP" sz="2000" b="0" i="0" dirty="0">
                <a:solidFill>
                  <a:srgbClr val="3333FF"/>
                </a:solidFill>
                <a:effectLst/>
                <a:latin typeface="+mn-ea"/>
              </a:rPr>
              <a:t>44</a:t>
            </a:r>
            <a:r>
              <a:rPr lang="ja-JP" altLang="en-US" sz="2000" b="0" i="0" dirty="0">
                <a:solidFill>
                  <a:srgbClr val="3333FF"/>
                </a:solidFill>
                <a:effectLst/>
                <a:latin typeface="+mn-ea"/>
              </a:rPr>
              <a:t>団体において当該事象の</a:t>
            </a:r>
            <a:r>
              <a:rPr lang="ja-JP" altLang="en-US" sz="2000" b="0" i="0" u="sng" dirty="0">
                <a:solidFill>
                  <a:srgbClr val="FF0000"/>
                </a:solidFill>
                <a:effectLst/>
                <a:latin typeface="+mn-ea"/>
              </a:rPr>
              <a:t>修正プログラムが未適用であることが判明</a:t>
            </a:r>
            <a:r>
              <a:rPr lang="ja-JP" altLang="en-US" sz="2000" b="0" i="0" dirty="0">
                <a:solidFill>
                  <a:srgbClr val="3333FF"/>
                </a:solidFill>
                <a:effectLst/>
                <a:latin typeface="+mn-ea"/>
              </a:rPr>
              <a:t>したため、引き続きサービス停止を依頼させていただき修正プログラムの適用作業を</a:t>
            </a:r>
            <a:r>
              <a:rPr lang="en-US" altLang="ja-JP" sz="2000" b="0" i="0" dirty="0">
                <a:solidFill>
                  <a:srgbClr val="3333FF"/>
                </a:solidFill>
                <a:effectLst/>
                <a:latin typeface="+mn-ea"/>
              </a:rPr>
              <a:t>7</a:t>
            </a:r>
            <a:r>
              <a:rPr lang="ja-JP" altLang="en-US" sz="2000" b="0" i="0" dirty="0">
                <a:solidFill>
                  <a:srgbClr val="3333FF"/>
                </a:solidFill>
                <a:effectLst/>
                <a:latin typeface="+mn-ea"/>
              </a:rPr>
              <a:t>月中旬から実施いたします。また、それ以外にも・・・・・</a:t>
            </a:r>
            <a:endParaRPr lang="ja-JP" altLang="en-US" sz="2000" dirty="0">
              <a:solidFill>
                <a:srgbClr val="3333FF"/>
              </a:solidFill>
              <a:latin typeface="+mn-ea"/>
            </a:endParaRPr>
          </a:p>
        </p:txBody>
      </p:sp>
    </p:spTree>
    <p:extLst>
      <p:ext uri="{BB962C8B-B14F-4D97-AF65-F5344CB8AC3E}">
        <p14:creationId xmlns:p14="http://schemas.microsoft.com/office/powerpoint/2010/main" val="11778764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講演の</a:t>
            </a:r>
            <a:r>
              <a:rPr lang="ja-JP" altLang="en-US" dirty="0"/>
              <a:t>概要</a:t>
            </a:r>
            <a:endParaRPr kumimoji="1" lang="ja-JP" altLang="en-US" dirty="0"/>
          </a:p>
        </p:txBody>
      </p:sp>
      <p:sp>
        <p:nvSpPr>
          <p:cNvPr id="3" name="正方形/長方形 2"/>
          <p:cNvSpPr/>
          <p:nvPr/>
        </p:nvSpPr>
        <p:spPr>
          <a:xfrm>
            <a:off x="432000" y="828000"/>
            <a:ext cx="9180000" cy="5225661"/>
          </a:xfrm>
          <a:prstGeom prst="rect">
            <a:avLst/>
          </a:prstGeom>
        </p:spPr>
        <p:txBody>
          <a:bodyPr wrap="square">
            <a:spAutoFit/>
          </a:bodyPr>
          <a:lstStyle/>
          <a:p>
            <a:pPr>
              <a:lnSpc>
                <a:spcPct val="110000"/>
              </a:lnSpc>
              <a:spcBef>
                <a:spcPts val="1200"/>
              </a:spcBef>
            </a:pPr>
            <a:r>
              <a:rPr lang="ja-JP" altLang="en-US" sz="2400" dirty="0">
                <a:latin typeface="ＭＳ ゴシック" panose="020B0609070205080204" pitchFamily="49" charset="-128"/>
                <a:ea typeface="ＭＳ ゴシック" panose="020B0609070205080204" pitchFamily="49" charset="-128"/>
              </a:rPr>
              <a:t>　重要インフラをはじめとする情報処理システムの障害は，経験などに基づいてその防止対策が講じられているにも関わらず，なかなか減少していない．</a:t>
            </a:r>
            <a:endParaRPr lang="en-US" altLang="ja-JP" sz="2400" dirty="0">
              <a:latin typeface="ＭＳ ゴシック" panose="020B0609070205080204" pitchFamily="49" charset="-128"/>
              <a:ea typeface="ＭＳ ゴシック" panose="020B0609070205080204" pitchFamily="49" charset="-128"/>
            </a:endParaRPr>
          </a:p>
          <a:p>
            <a:pPr>
              <a:lnSpc>
                <a:spcPct val="110000"/>
              </a:lnSpc>
              <a:spcBef>
                <a:spcPts val="1200"/>
              </a:spcBef>
            </a:pP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IPA</a:t>
            </a:r>
            <a:r>
              <a:rPr lang="ja-JP" altLang="en-US" sz="2400" dirty="0">
                <a:latin typeface="ＭＳ ゴシック" panose="020B0609070205080204" pitchFamily="49" charset="-128"/>
                <a:ea typeface="ＭＳ ゴシック" panose="020B0609070205080204" pitchFamily="49" charset="-128"/>
              </a:rPr>
              <a:t>では</a:t>
            </a:r>
            <a:r>
              <a:rPr lang="en-US" altLang="ja-JP" sz="2400" dirty="0">
                <a:latin typeface="ＭＳ ゴシック" panose="020B0609070205080204" pitchFamily="49" charset="-128"/>
                <a:ea typeface="ＭＳ ゴシック" panose="020B0609070205080204" pitchFamily="49" charset="-128"/>
              </a:rPr>
              <a:t>2013</a:t>
            </a:r>
            <a:r>
              <a:rPr lang="ja-JP" altLang="en-US" sz="2400" dirty="0">
                <a:latin typeface="ＭＳ ゴシック" panose="020B0609070205080204" pitchFamily="49" charset="-128"/>
                <a:ea typeface="ＭＳ ゴシック" panose="020B0609070205080204" pitchFamily="49" charset="-128"/>
              </a:rPr>
              <a:t>年から</a:t>
            </a:r>
            <a:r>
              <a:rPr lang="en-US" altLang="ja-JP" sz="2400" dirty="0">
                <a:latin typeface="ＭＳ ゴシック" panose="020B0609070205080204" pitchFamily="49" charset="-128"/>
                <a:ea typeface="ＭＳ ゴシック" panose="020B0609070205080204" pitchFamily="49" charset="-128"/>
              </a:rPr>
              <a:t>2019</a:t>
            </a:r>
            <a:r>
              <a:rPr lang="ja-JP" altLang="en-US" sz="2400" dirty="0">
                <a:latin typeface="ＭＳ ゴシック" panose="020B0609070205080204" pitchFamily="49" charset="-128"/>
                <a:ea typeface="ＭＳ ゴシック" panose="020B0609070205080204" pitchFamily="49" charset="-128"/>
              </a:rPr>
              <a:t>年にかけて，システムの障害事例情報の分析や対策手法の整理・体系化を通して得られる“教訓”を業界・分野を越えて幅広く共有し，類似障害の再発防止や影響範囲縮小につなげる仕組みの構築を目指した活動を行い，その成果を「情報処理システム高信頼化教訓集」などとして取りまとめた．</a:t>
            </a:r>
            <a:endParaRPr lang="en-US" altLang="ja-JP" sz="2400" dirty="0">
              <a:latin typeface="ＭＳ ゴシック" panose="020B0609070205080204" pitchFamily="49" charset="-128"/>
              <a:ea typeface="ＭＳ ゴシック" panose="020B0609070205080204" pitchFamily="49" charset="-128"/>
            </a:endParaRPr>
          </a:p>
          <a:p>
            <a:pPr>
              <a:lnSpc>
                <a:spcPct val="110000"/>
              </a:lnSpc>
              <a:spcBef>
                <a:spcPts val="1200"/>
              </a:spcBef>
            </a:pPr>
            <a:r>
              <a:rPr lang="ja-JP" altLang="en-US" sz="2400" dirty="0">
                <a:latin typeface="ＭＳ ゴシック" panose="020B0609070205080204" pitchFamily="49" charset="-128"/>
                <a:ea typeface="ＭＳ ゴシック" panose="020B0609070205080204" pitchFamily="49" charset="-128"/>
              </a:rPr>
              <a:t>　本講演では，</a:t>
            </a:r>
            <a:r>
              <a:rPr lang="ja-JP" altLang="en-US" sz="2400" u="sng" dirty="0">
                <a:latin typeface="ＭＳ ゴシック" panose="020B0609070205080204" pitchFamily="49" charset="-128"/>
                <a:ea typeface="ＭＳ ゴシック" panose="020B0609070205080204" pitchFamily="49" charset="-128"/>
              </a:rPr>
              <a:t>影響が大きかった最近のシステム障害を分析</a:t>
            </a:r>
            <a:r>
              <a:rPr lang="ja-JP" altLang="en-US" sz="2400" dirty="0">
                <a:latin typeface="ＭＳ ゴシック" panose="020B0609070205080204" pitchFamily="49" charset="-128"/>
                <a:ea typeface="ＭＳ ゴシック" panose="020B0609070205080204" pitchFamily="49" charset="-128"/>
              </a:rPr>
              <a:t>し，</a:t>
            </a:r>
            <a:r>
              <a:rPr lang="en-US" altLang="ja-JP" sz="2400" dirty="0">
                <a:latin typeface="ＭＳ ゴシック" panose="020B0609070205080204" pitchFamily="49" charset="-128"/>
                <a:ea typeface="ＭＳ ゴシック" panose="020B0609070205080204" pitchFamily="49" charset="-128"/>
              </a:rPr>
              <a:t>IPA</a:t>
            </a:r>
            <a:r>
              <a:rPr lang="ja-JP" altLang="en-US" sz="2400" dirty="0">
                <a:latin typeface="ＭＳ ゴシック" panose="020B0609070205080204" pitchFamily="49" charset="-128"/>
                <a:ea typeface="ＭＳ ゴシック" panose="020B0609070205080204" pitchFamily="49" charset="-128"/>
              </a:rPr>
              <a:t>が公開する</a:t>
            </a:r>
            <a:r>
              <a:rPr lang="ja-JP" altLang="en-US" sz="2400" u="sng" dirty="0">
                <a:latin typeface="ＭＳ ゴシック" panose="020B0609070205080204" pitchFamily="49" charset="-128"/>
                <a:ea typeface="ＭＳ ゴシック" panose="020B0609070205080204" pitchFamily="49" charset="-128"/>
              </a:rPr>
              <a:t>“教訓”の中にそれらと深く関連</a:t>
            </a:r>
            <a:r>
              <a:rPr lang="en-US" altLang="ja-JP" sz="3200" baseline="300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するものが少なくないことを示す．また，障害事例の分析から見えてくる傾向やトピックスについて考察する．</a:t>
            </a:r>
          </a:p>
        </p:txBody>
      </p:sp>
      <p:sp>
        <p:nvSpPr>
          <p:cNvPr id="4" name="吹き出し: 折線 3">
            <a:extLst>
              <a:ext uri="{FF2B5EF4-FFF2-40B4-BE49-F238E27FC236}">
                <a16:creationId xmlns:a16="http://schemas.microsoft.com/office/drawing/2014/main" id="{F3575322-44BE-7BB7-795F-0EF697B1A799}"/>
              </a:ext>
            </a:extLst>
          </p:cNvPr>
          <p:cNvSpPr/>
          <p:nvPr/>
        </p:nvSpPr>
        <p:spPr bwMode="auto">
          <a:xfrm>
            <a:off x="720000" y="6012000"/>
            <a:ext cx="4320000" cy="432000"/>
          </a:xfrm>
          <a:prstGeom prst="borderCallout2">
            <a:avLst>
              <a:gd name="adj1" fmla="val -277"/>
              <a:gd name="adj2" fmla="val 96074"/>
              <a:gd name="adj3" fmla="val -81137"/>
              <a:gd name="adj4" fmla="val 96063"/>
              <a:gd name="adj5" fmla="val -222837"/>
              <a:gd name="adj6" fmla="val 132459"/>
            </a:avLst>
          </a:prstGeom>
          <a:noFill/>
          <a:ln w="25400" cap="flat" cmpd="sng" algn="ctr">
            <a:solidFill>
              <a:schemeClr val="accent1">
                <a:lumMod val="50000"/>
                <a:alpha val="50000"/>
              </a:schemeClr>
            </a:solidFill>
            <a:prstDash val="solid"/>
            <a:round/>
            <a:headEnd type="arrow"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2000" dirty="0">
                <a:solidFill>
                  <a:srgbClr val="3333FF"/>
                </a:solidFill>
                <a:latin typeface="HGPｺﾞｼｯｸE" pitchFamily="50" charset="-128"/>
                <a:ea typeface="HGPｺﾞｼｯｸE" pitchFamily="50" charset="-128"/>
              </a:rPr>
              <a:t>(</a:t>
            </a:r>
            <a:r>
              <a:rPr lang="ja-JP" altLang="en-US" sz="2000" dirty="0">
                <a:solidFill>
                  <a:srgbClr val="3333FF"/>
                </a:solidFill>
                <a:latin typeface="HGPｺﾞｼｯｸE" pitchFamily="50" charset="-128"/>
                <a:ea typeface="HGPｺﾞｼｯｸE" pitchFamily="50" charset="-128"/>
              </a:rPr>
              <a:t>注</a:t>
            </a:r>
            <a:r>
              <a:rPr lang="en-US" altLang="ja-JP" sz="2000" dirty="0">
                <a:solidFill>
                  <a:srgbClr val="3333FF"/>
                </a:solidFill>
                <a:latin typeface="HGPｺﾞｼｯｸE" pitchFamily="50" charset="-128"/>
                <a:ea typeface="HGPｺﾞｼｯｸE" pitchFamily="50" charset="-128"/>
              </a:rPr>
              <a:t>) IPA</a:t>
            </a:r>
            <a:r>
              <a:rPr lang="ja-JP" altLang="en-US" sz="2000" dirty="0">
                <a:solidFill>
                  <a:srgbClr val="3333FF"/>
                </a:solidFill>
                <a:latin typeface="HGPｺﾞｼｯｸE" pitchFamily="50" charset="-128"/>
                <a:ea typeface="HGPｺﾞｼｯｸE" pitchFamily="50" charset="-128"/>
              </a:rPr>
              <a:t>ではなく，講演者個人の見解</a:t>
            </a:r>
            <a:endParaRPr kumimoji="1" lang="ja-JP" altLang="en-US" sz="2000" i="0" u="none" strike="noStrike" cap="none" normalizeH="0" baseline="0" dirty="0">
              <a:ln>
                <a:noFill/>
              </a:ln>
              <a:solidFill>
                <a:srgbClr val="3333FF"/>
              </a:solidFill>
              <a:effectLst/>
              <a:latin typeface="HGPｺﾞｼｯｸE" pitchFamily="50" charset="-128"/>
              <a:ea typeface="HGPｺﾞｼｯｸE" pitchFamily="50" charset="-128"/>
            </a:endParaRPr>
          </a:p>
        </p:txBody>
      </p:sp>
      <p:sp>
        <p:nvSpPr>
          <p:cNvPr id="5" name="吹き出し: 折線 4">
            <a:extLst>
              <a:ext uri="{FF2B5EF4-FFF2-40B4-BE49-F238E27FC236}">
                <a16:creationId xmlns:a16="http://schemas.microsoft.com/office/drawing/2014/main" id="{4705D121-81AA-69AD-6ACA-AB23D449BCE3}"/>
              </a:ext>
            </a:extLst>
          </p:cNvPr>
          <p:cNvSpPr/>
          <p:nvPr/>
        </p:nvSpPr>
        <p:spPr bwMode="auto">
          <a:xfrm>
            <a:off x="6300000" y="5940000"/>
            <a:ext cx="3420000" cy="612000"/>
          </a:xfrm>
          <a:prstGeom prst="borderCallout2">
            <a:avLst>
              <a:gd name="adj1" fmla="val -1005"/>
              <a:gd name="adj2" fmla="val 91918"/>
              <a:gd name="adj3" fmla="val -107942"/>
              <a:gd name="adj4" fmla="val 92071"/>
              <a:gd name="adj5" fmla="val -209547"/>
              <a:gd name="adj6" fmla="val 70148"/>
            </a:avLst>
          </a:prstGeom>
          <a:noFill/>
          <a:ln w="25400" cap="flat" cmpd="sng" algn="ctr">
            <a:solidFill>
              <a:schemeClr val="accent1">
                <a:lumMod val="50000"/>
                <a:alpha val="50000"/>
              </a:schemeClr>
            </a:solidFill>
            <a:prstDash val="solid"/>
            <a:round/>
            <a:headEnd type="arrow"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3333FF"/>
                </a:solidFill>
                <a:latin typeface="HGPｺﾞｼｯｸE" pitchFamily="50" charset="-128"/>
                <a:ea typeface="HGPｺﾞｼｯｸE" pitchFamily="50" charset="-128"/>
              </a:rPr>
              <a:t>公表情報・記事に基づく</a:t>
            </a:r>
          </a:p>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3333FF"/>
                </a:solidFill>
                <a:latin typeface="HGPｺﾞｼｯｸE" pitchFamily="50" charset="-128"/>
                <a:ea typeface="HGPｺﾞｼｯｸE" pitchFamily="50" charset="-128"/>
              </a:rPr>
              <a:t>（生成系</a:t>
            </a:r>
            <a:r>
              <a:rPr lang="en-US" altLang="ja-JP" dirty="0">
                <a:solidFill>
                  <a:srgbClr val="3333FF"/>
                </a:solidFill>
                <a:latin typeface="HGPｺﾞｼｯｸE" pitchFamily="50" charset="-128"/>
                <a:ea typeface="HGPｺﾞｼｯｸE" pitchFamily="50" charset="-128"/>
              </a:rPr>
              <a:t>AI</a:t>
            </a:r>
            <a:r>
              <a:rPr lang="ja-JP" altLang="en-US" dirty="0">
                <a:solidFill>
                  <a:srgbClr val="3333FF"/>
                </a:solidFill>
                <a:latin typeface="HGPｺﾞｼｯｸE" pitchFamily="50" charset="-128"/>
                <a:ea typeface="HGPｺﾞｼｯｸE" pitchFamily="50" charset="-128"/>
              </a:rPr>
              <a:t>出力の直接利用無し）</a:t>
            </a:r>
            <a:endParaRPr kumimoji="1" lang="ja-JP" altLang="en-US" i="0" u="none" strike="noStrike" cap="none" normalizeH="0" baseline="0" dirty="0">
              <a:ln>
                <a:noFill/>
              </a:ln>
              <a:solidFill>
                <a:srgbClr val="3333FF"/>
              </a:solidFill>
              <a:effectLst/>
              <a:latin typeface="HGPｺﾞｼｯｸE" pitchFamily="50" charset="-128"/>
              <a:ea typeface="HGPｺﾞｼｯｸE" pitchFamily="50" charset="-128"/>
            </a:endParaRPr>
          </a:p>
        </p:txBody>
      </p:sp>
      <p:sp>
        <p:nvSpPr>
          <p:cNvPr id="6" name="テキスト ボックス 5">
            <a:extLst>
              <a:ext uri="{FF2B5EF4-FFF2-40B4-BE49-F238E27FC236}">
                <a16:creationId xmlns:a16="http://schemas.microsoft.com/office/drawing/2014/main" id="{CF3C9F4A-0380-929D-60D0-3EB6942732FD}"/>
              </a:ext>
            </a:extLst>
          </p:cNvPr>
          <p:cNvSpPr txBox="1"/>
          <p:nvPr/>
        </p:nvSpPr>
        <p:spPr>
          <a:xfrm>
            <a:off x="4860000" y="5580000"/>
            <a:ext cx="4320000" cy="338554"/>
          </a:xfrm>
          <a:prstGeom prst="rect">
            <a:avLst/>
          </a:prstGeom>
          <a:noFill/>
        </p:spPr>
        <p:txBody>
          <a:bodyPr wrap="none" rtlCol="0">
            <a:spAutoFit/>
          </a:bodyPr>
          <a:lstStyle/>
          <a:p>
            <a:r>
              <a:rPr kumimoji="1" lang="en-US" altLang="ja-JP" sz="1600" dirty="0">
                <a:latin typeface="+mn-ea"/>
              </a:rPr>
              <a:t>* </a:t>
            </a:r>
            <a:r>
              <a:rPr kumimoji="1" lang="ja-JP" altLang="en-US" sz="1600" dirty="0">
                <a:latin typeface="+mn-ea"/>
              </a:rPr>
              <a:t>原因（推定を含む）や見え方などが類似</a:t>
            </a:r>
            <a:r>
              <a:rPr kumimoji="1" lang="en-US" altLang="ja-JP" sz="1600" dirty="0">
                <a:latin typeface="+mn-ea"/>
              </a:rPr>
              <a:t>/</a:t>
            </a:r>
            <a:r>
              <a:rPr kumimoji="1" lang="ja-JP" altLang="en-US" sz="1600" dirty="0">
                <a:latin typeface="+mn-ea"/>
              </a:rPr>
              <a:t>同種</a:t>
            </a:r>
          </a:p>
        </p:txBody>
      </p:sp>
    </p:spTree>
    <p:extLst>
      <p:ext uri="{BB962C8B-B14F-4D97-AF65-F5344CB8AC3E}">
        <p14:creationId xmlns:p14="http://schemas.microsoft.com/office/powerpoint/2010/main" val="41248492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00" y="72000"/>
            <a:ext cx="144016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Ｔ１６：</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3" name="テキスト プレースホルダー 2"/>
          <p:cNvSpPr>
            <a:spLocks noGrp="1"/>
          </p:cNvSpPr>
          <p:nvPr>
            <p:ph type="body" idx="4294967295"/>
          </p:nvPr>
        </p:nvSpPr>
        <p:spPr>
          <a:xfrm>
            <a:off x="1620000" y="72000"/>
            <a:ext cx="6840000" cy="648000"/>
          </a:xfrm>
        </p:spPr>
        <p:txBody>
          <a:bodyPr wrap="square" lIns="36000" tIns="36000" rIns="36000" bIns="36000">
            <a:spAutoFit/>
          </a:bodyPr>
          <a:lstStyle/>
          <a:p>
            <a:pPr marL="0" indent="0">
              <a:spcBef>
                <a:spcPts val="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システム構成機器の修正パッチ情報の収集は頻繁に行い、</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緊急性に応じて計画的に対応すべし</a:t>
            </a:r>
          </a:p>
        </p:txBody>
      </p:sp>
      <p:sp>
        <p:nvSpPr>
          <p:cNvPr id="4" name="テキスト プレースホルダー 2"/>
          <p:cNvSpPr txBox="1">
            <a:spLocks/>
          </p:cNvSpPr>
          <p:nvPr/>
        </p:nvSpPr>
        <p:spPr bwMode="auto">
          <a:xfrm>
            <a:off x="180000" y="1022722"/>
            <a:ext cx="9540000" cy="34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システムの通信機器（負荷分散装置）に障害が発生し、丸１日間業務が停止</a:t>
            </a:r>
          </a:p>
        </p:txBody>
      </p:sp>
      <p:sp>
        <p:nvSpPr>
          <p:cNvPr id="35" name="テキスト プレースホルダー 2"/>
          <p:cNvSpPr txBox="1">
            <a:spLocks/>
          </p:cNvSpPr>
          <p:nvPr/>
        </p:nvSpPr>
        <p:spPr bwMode="auto">
          <a:xfrm>
            <a:off x="180000" y="1552424"/>
            <a:ext cx="9540000" cy="145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システム構築・保守ベンダが外部メーカから調達した負荷分散装置のファームウェアの既知の不具合が直接の原因であり、その</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修正パッチが</a:t>
            </a:r>
            <a:r>
              <a:rPr lang="en-US" altLang="ja-JP"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ヵ月前に公表</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されていたが、ベンダによる</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修正情報の収集間隔が３ヶ月に１回</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程度と非常に粗く設定していたため、その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適用が間に合わなかった</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。システムのオーナーは、技術情報が時々公表されていることを認識していなかった。</a:t>
            </a:r>
          </a:p>
        </p:txBody>
      </p:sp>
      <p:sp>
        <p:nvSpPr>
          <p:cNvPr id="36" name="テキスト プレースホルダー 2"/>
          <p:cNvSpPr txBox="1">
            <a:spLocks/>
          </p:cNvSpPr>
          <p:nvPr/>
        </p:nvSpPr>
        <p:spPr bwMode="auto">
          <a:xfrm>
            <a:off x="180000" y="3190122"/>
            <a:ext cx="3600000" cy="147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1080000" indent="-108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・技術情報の確認サイクルを</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か月に</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回から</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２週間に１回</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へと変更</a:t>
            </a:r>
          </a:p>
          <a:p>
            <a:pPr marL="1081088" indent="-179388">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・オーナーとベンダとでパッチ適用基準の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協議</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417" y="3112604"/>
            <a:ext cx="5879583" cy="309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角丸四角形 11"/>
          <p:cNvSpPr/>
          <p:nvPr/>
        </p:nvSpPr>
        <p:spPr bwMode="auto">
          <a:xfrm>
            <a:off x="360000" y="5740644"/>
            <a:ext cx="1080120" cy="576064"/>
          </a:xfrm>
          <a:prstGeom prst="roundRect">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オーナー</a:t>
            </a:r>
          </a:p>
        </p:txBody>
      </p:sp>
      <p:sp>
        <p:nvSpPr>
          <p:cNvPr id="13" name="角丸四角形 12"/>
          <p:cNvSpPr/>
          <p:nvPr/>
        </p:nvSpPr>
        <p:spPr bwMode="auto">
          <a:xfrm>
            <a:off x="1980000" y="5740644"/>
            <a:ext cx="1080120" cy="576064"/>
          </a:xfrm>
          <a:prstGeom prst="roundRect">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HGPｺﾞｼｯｸE" pitchFamily="50" charset="-128"/>
                <a:ea typeface="HGPｺﾞｼｯｸE" pitchFamily="50" charset="-128"/>
              </a:rPr>
              <a:t>構築・保守</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HGPｺﾞｼｯｸE" pitchFamily="50" charset="-128"/>
                <a:ea typeface="HGPｺﾞｼｯｸE" pitchFamily="50" charset="-128"/>
              </a:rPr>
              <a:t>ベンダ</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4" name="角丸四角形 13"/>
          <p:cNvSpPr/>
          <p:nvPr/>
        </p:nvSpPr>
        <p:spPr bwMode="auto">
          <a:xfrm>
            <a:off x="3600000" y="5740644"/>
            <a:ext cx="1080120" cy="576064"/>
          </a:xfrm>
          <a:prstGeom prst="roundRect">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HGPｺﾞｼｯｸE" pitchFamily="50" charset="-128"/>
                <a:ea typeface="HGPｺﾞｼｯｸE" pitchFamily="50" charset="-128"/>
              </a:rPr>
              <a:t>機器</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HGPｺﾞｼｯｸE" pitchFamily="50" charset="-128"/>
                <a:ea typeface="HGPｺﾞｼｯｸE" pitchFamily="50" charset="-128"/>
              </a:rPr>
              <a:t>メーカ</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16" name="直線矢印コネクタ 15"/>
          <p:cNvCxnSpPr>
            <a:stCxn id="14" idx="1"/>
            <a:endCxn id="13" idx="3"/>
          </p:cNvCxnSpPr>
          <p:nvPr/>
        </p:nvCxnSpPr>
        <p:spPr bwMode="auto">
          <a:xfrm flipH="1">
            <a:off x="3060120" y="6028676"/>
            <a:ext cx="539880" cy="0"/>
          </a:xfrm>
          <a:prstGeom prst="straightConnector1">
            <a:avLst/>
          </a:prstGeom>
          <a:solidFill>
            <a:srgbClr val="FFFFFF"/>
          </a:solidFill>
          <a:ln w="57150" cap="flat" cmpd="sng" algn="ctr">
            <a:solidFill>
              <a:srgbClr val="80808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p:cNvCxnSpPr>
            <a:stCxn id="13" idx="1"/>
            <a:endCxn id="12" idx="3"/>
          </p:cNvCxnSpPr>
          <p:nvPr/>
        </p:nvCxnSpPr>
        <p:spPr bwMode="auto">
          <a:xfrm flipH="1">
            <a:off x="1440120" y="6028676"/>
            <a:ext cx="539880" cy="0"/>
          </a:xfrm>
          <a:prstGeom prst="straightConnector1">
            <a:avLst/>
          </a:prstGeom>
          <a:solidFill>
            <a:srgbClr val="FFFFFF"/>
          </a:solidFill>
          <a:ln w="57150" cap="flat" cmpd="sng" algn="ctr">
            <a:solidFill>
              <a:srgbClr val="80808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角丸四角形吹き出し 20"/>
          <p:cNvSpPr/>
          <p:nvPr/>
        </p:nvSpPr>
        <p:spPr bwMode="auto">
          <a:xfrm>
            <a:off x="2340000" y="4840644"/>
            <a:ext cx="1440000" cy="720000"/>
          </a:xfrm>
          <a:prstGeom prst="wedgeRoundRectCallout">
            <a:avLst>
              <a:gd name="adj1" fmla="val 21960"/>
              <a:gd name="adj2" fmla="val 114362"/>
              <a:gd name="adj3" fmla="val 16667"/>
            </a:avLst>
          </a:prstGeom>
          <a:solidFill>
            <a:srgbClr val="FFFF99">
              <a:alpha val="70000"/>
            </a:srgb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技術情報の収集サイクル</a:t>
            </a:r>
          </a:p>
        </p:txBody>
      </p:sp>
      <p:sp>
        <p:nvSpPr>
          <p:cNvPr id="22" name="角丸四角形吹き出し 21"/>
          <p:cNvSpPr/>
          <p:nvPr/>
        </p:nvSpPr>
        <p:spPr bwMode="auto">
          <a:xfrm>
            <a:off x="540000" y="4840644"/>
            <a:ext cx="1440000" cy="720000"/>
          </a:xfrm>
          <a:prstGeom prst="wedgeRoundRectCallout">
            <a:avLst>
              <a:gd name="adj1" fmla="val 33587"/>
              <a:gd name="adj2" fmla="val 110784"/>
              <a:gd name="adj3" fmla="val 16667"/>
            </a:avLst>
          </a:prstGeom>
          <a:solidFill>
            <a:srgbClr val="FFFF99">
              <a:alpha val="70000"/>
            </a:srgb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修正パッチの適用基準</a:t>
            </a:r>
          </a:p>
        </p:txBody>
      </p:sp>
    </p:spTree>
    <p:extLst>
      <p:ext uri="{BB962C8B-B14F-4D97-AF65-F5344CB8AC3E}">
        <p14:creationId xmlns:p14="http://schemas.microsoft.com/office/powerpoint/2010/main" val="1213597407"/>
      </p:ext>
    </p:extLst>
  </p:cSld>
  <p:clrMapOvr>
    <a:masterClrMapping/>
  </p:clrMapOvr>
  <p:transition spd="med" advTm="3184"/>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D8489924-885D-7F4C-56B6-F8189044915E}"/>
              </a:ext>
            </a:extLst>
          </p:cNvPr>
          <p:cNvPicPr>
            <a:picLocks noChangeAspect="1"/>
          </p:cNvPicPr>
          <p:nvPr/>
        </p:nvPicPr>
        <p:blipFill>
          <a:blip r:embed="rId2"/>
          <a:stretch>
            <a:fillRect/>
          </a:stretch>
        </p:blipFill>
        <p:spPr>
          <a:xfrm>
            <a:off x="0" y="828000"/>
            <a:ext cx="8162925" cy="4933950"/>
          </a:xfrm>
          <a:prstGeom prst="rect">
            <a:avLst/>
          </a:prstGeom>
          <a:ln w="12700">
            <a:solidFill>
              <a:schemeClr val="tx1">
                <a:lumMod val="50000"/>
                <a:lumOff val="50000"/>
                <a:alpha val="50000"/>
              </a:schemeClr>
            </a:solidFill>
          </a:ln>
        </p:spPr>
      </p:pic>
      <p:sp>
        <p:nvSpPr>
          <p:cNvPr id="7" name="テキスト ボックス 6">
            <a:hlinkClick r:id="rId3"/>
            <a:extLst>
              <a:ext uri="{FF2B5EF4-FFF2-40B4-BE49-F238E27FC236}">
                <a16:creationId xmlns:a16="http://schemas.microsoft.com/office/drawing/2014/main" id="{10E297C1-013C-015C-04C9-109F84B361FB}"/>
              </a:ext>
            </a:extLst>
          </p:cNvPr>
          <p:cNvSpPr txBox="1"/>
          <p:nvPr/>
        </p:nvSpPr>
        <p:spPr>
          <a:xfrm>
            <a:off x="4140000" y="828000"/>
            <a:ext cx="5760000" cy="338554"/>
          </a:xfrm>
          <a:prstGeom prst="rect">
            <a:avLst/>
          </a:prstGeom>
          <a:noFill/>
        </p:spPr>
        <p:txBody>
          <a:bodyPr wrap="square">
            <a:spAutoFit/>
          </a:bodyPr>
          <a:lstStyle/>
          <a:p>
            <a:r>
              <a:rPr lang="en-US" altLang="ja-JP" sz="1600" i="1" dirty="0">
                <a:solidFill>
                  <a:srgbClr val="3333FF"/>
                </a:solidFill>
                <a:latin typeface="Arial" panose="020B0604020202020204" pitchFamily="34" charset="0"/>
                <a:cs typeface="Arial" panose="020B0604020202020204" pitchFamily="34" charset="0"/>
              </a:rPr>
              <a:t>https://www.anahd.co.jp/group/pr/202304/notification-2.html</a:t>
            </a:r>
            <a:endParaRPr lang="ja-JP" altLang="en-US" sz="1600" i="1" dirty="0">
              <a:solidFill>
                <a:srgbClr val="3333FF"/>
              </a:solidFill>
              <a:latin typeface="Arial" panose="020B0604020202020204" pitchFamily="34" charset="0"/>
              <a:cs typeface="Arial" panose="020B0604020202020204" pitchFamily="34" charset="0"/>
            </a:endParaRPr>
          </a:p>
        </p:txBody>
      </p:sp>
      <p:sp>
        <p:nvSpPr>
          <p:cNvPr id="3" name="フローチャート : 代替処理 6">
            <a:extLst>
              <a:ext uri="{FF2B5EF4-FFF2-40B4-BE49-F238E27FC236}">
                <a16:creationId xmlns:a16="http://schemas.microsoft.com/office/drawing/2014/main" id="{452FC47A-FE2B-2B0D-9A00-674ABD3C1F60}"/>
              </a:ext>
            </a:extLst>
          </p:cNvPr>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最近のトラブル事例（２）</a:t>
            </a:r>
          </a:p>
        </p:txBody>
      </p:sp>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a:xfrm>
            <a:off x="360000" y="252000"/>
            <a:ext cx="9360000" cy="576000"/>
          </a:xfrm>
        </p:spPr>
        <p:txBody>
          <a:bodyPr/>
          <a:lstStyle/>
          <a:p>
            <a:r>
              <a:rPr kumimoji="1" lang="ja-JP" altLang="en-US" dirty="0"/>
              <a:t>航空旅客システム障害により多数の欠航・遅延</a:t>
            </a:r>
          </a:p>
        </p:txBody>
      </p:sp>
      <p:pic>
        <p:nvPicPr>
          <p:cNvPr id="10" name="図 9">
            <a:extLst>
              <a:ext uri="{FF2B5EF4-FFF2-40B4-BE49-F238E27FC236}">
                <a16:creationId xmlns:a16="http://schemas.microsoft.com/office/drawing/2014/main" id="{68E5F371-F37F-2643-86EF-18C64094AC6B}"/>
              </a:ext>
            </a:extLst>
          </p:cNvPr>
          <p:cNvPicPr>
            <a:picLocks noChangeAspect="1"/>
          </p:cNvPicPr>
          <p:nvPr/>
        </p:nvPicPr>
        <p:blipFill>
          <a:blip r:embed="rId4"/>
          <a:stretch>
            <a:fillRect/>
          </a:stretch>
        </p:blipFill>
        <p:spPr>
          <a:xfrm>
            <a:off x="4500000" y="2520000"/>
            <a:ext cx="5400000" cy="4050000"/>
          </a:xfrm>
          <a:prstGeom prst="rect">
            <a:avLst/>
          </a:prstGeom>
          <a:ln w="12700">
            <a:solidFill>
              <a:schemeClr val="accent1">
                <a:alpha val="50000"/>
              </a:schemeClr>
            </a:solidFill>
          </a:ln>
        </p:spPr>
      </p:pic>
      <p:sp>
        <p:nvSpPr>
          <p:cNvPr id="22" name="テキスト ボックス 21">
            <a:hlinkClick r:id="rId5"/>
            <a:extLst>
              <a:ext uri="{FF2B5EF4-FFF2-40B4-BE49-F238E27FC236}">
                <a16:creationId xmlns:a16="http://schemas.microsoft.com/office/drawing/2014/main" id="{9501C440-C2A6-1D8C-9889-29F4F8C061A1}"/>
              </a:ext>
            </a:extLst>
          </p:cNvPr>
          <p:cNvSpPr txBox="1"/>
          <p:nvPr/>
        </p:nvSpPr>
        <p:spPr>
          <a:xfrm>
            <a:off x="0" y="6120000"/>
            <a:ext cx="4932000" cy="461665"/>
          </a:xfrm>
          <a:prstGeom prst="rect">
            <a:avLst/>
          </a:prstGeom>
          <a:noFill/>
        </p:spPr>
        <p:txBody>
          <a:bodyPr wrap="square">
            <a:spAutoFit/>
          </a:bodyPr>
          <a:lstStyle/>
          <a:p>
            <a:pPr marL="360000" indent="-360000"/>
            <a:r>
              <a:rPr lang="en-US" altLang="ja-JP" sz="1200" dirty="0">
                <a:latin typeface="+mn-ea"/>
              </a:rPr>
              <a:t>&lt;</a:t>
            </a:r>
            <a:r>
              <a:rPr lang="ja-JP" altLang="en-US" sz="1200" dirty="0">
                <a:latin typeface="+mn-ea"/>
              </a:rPr>
              <a:t>出典</a:t>
            </a:r>
            <a:r>
              <a:rPr lang="en-US" altLang="ja-JP" sz="1200" dirty="0">
                <a:latin typeface="+mn-ea"/>
              </a:rPr>
              <a:t>&gt;</a:t>
            </a:r>
            <a:r>
              <a:rPr lang="ja-JP" altLang="en-US" sz="1200" dirty="0">
                <a:latin typeface="+mn-ea"/>
              </a:rPr>
              <a:t> </a:t>
            </a:r>
            <a:r>
              <a:rPr lang="en-US" altLang="ja-JP" sz="1200" dirty="0">
                <a:latin typeface="+mn-ea"/>
              </a:rPr>
              <a:t>ANA</a:t>
            </a:r>
            <a:r>
              <a:rPr lang="ja-JP" altLang="en-US" sz="1200" dirty="0">
                <a:latin typeface="+mn-ea"/>
              </a:rPr>
              <a:t>のシステム障害から考える「安心・安全・安定したシステム」の構築に必要なこと</a:t>
            </a:r>
            <a:r>
              <a:rPr lang="en-US" altLang="ja-JP" sz="1200" dirty="0">
                <a:latin typeface="+mn-ea"/>
              </a:rPr>
              <a:t>,</a:t>
            </a:r>
            <a:r>
              <a:rPr lang="ja-JP" altLang="en-US" sz="1200" dirty="0">
                <a:latin typeface="+mn-ea"/>
              </a:rPr>
              <a:t> </a:t>
            </a:r>
            <a:r>
              <a:rPr lang="en-US" altLang="ja-JP" sz="1200" dirty="0">
                <a:latin typeface="+mn-ea"/>
              </a:rPr>
              <a:t>2023</a:t>
            </a:r>
            <a:r>
              <a:rPr lang="ja-JP" altLang="en-US" sz="1200" dirty="0">
                <a:latin typeface="+mn-ea"/>
              </a:rPr>
              <a:t>年</a:t>
            </a:r>
            <a:r>
              <a:rPr lang="en-US" altLang="ja-JP" sz="1200" dirty="0">
                <a:latin typeface="+mn-ea"/>
              </a:rPr>
              <a:t>4</a:t>
            </a:r>
            <a:r>
              <a:rPr lang="ja-JP" altLang="en-US" sz="1200" dirty="0">
                <a:latin typeface="+mn-ea"/>
              </a:rPr>
              <a:t>月</a:t>
            </a:r>
            <a:r>
              <a:rPr lang="en-US" altLang="ja-JP" sz="1200" dirty="0">
                <a:latin typeface="+mn-ea"/>
              </a:rPr>
              <a:t>7</a:t>
            </a:r>
            <a:r>
              <a:rPr lang="ja-JP" altLang="en-US" sz="1200" dirty="0">
                <a:latin typeface="+mn-ea"/>
              </a:rPr>
              <a:t>日</a:t>
            </a:r>
            <a:r>
              <a:rPr lang="en-US" altLang="ja-JP" sz="1200" dirty="0">
                <a:latin typeface="+mn-ea"/>
              </a:rPr>
              <a:t>.   </a:t>
            </a:r>
            <a:r>
              <a:rPr lang="en-US" altLang="ja-JP" sz="1200" i="1" dirty="0">
                <a:solidFill>
                  <a:srgbClr val="3333FF"/>
                </a:solidFill>
                <a:latin typeface="Arial" panose="020B0604020202020204" pitchFamily="34" charset="0"/>
                <a:cs typeface="Arial" panose="020B0604020202020204" pitchFamily="34" charset="0"/>
              </a:rPr>
              <a:t>https://mobilitech.jp/?p=5119</a:t>
            </a:r>
            <a:endParaRPr lang="ja-JP" altLang="en-US" sz="1200" i="1" dirty="0">
              <a:solidFill>
                <a:srgbClr val="3333FF"/>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13F9797D-4EA3-23B6-61A5-C5BAD84E611B}"/>
              </a:ext>
            </a:extLst>
          </p:cNvPr>
          <p:cNvSpPr txBox="1"/>
          <p:nvPr/>
        </p:nvSpPr>
        <p:spPr>
          <a:xfrm>
            <a:off x="144000" y="2160000"/>
            <a:ext cx="9360000" cy="1200329"/>
          </a:xfrm>
          <a:prstGeom prst="rect">
            <a:avLst/>
          </a:prstGeom>
          <a:noFill/>
        </p:spPr>
        <p:txBody>
          <a:bodyPr wrap="square">
            <a:spAutoFit/>
          </a:bodyPr>
          <a:lstStyle/>
          <a:p>
            <a:r>
              <a:rPr lang="ja-JP" altLang="en-US" sz="2400" u="sng" dirty="0">
                <a:solidFill>
                  <a:srgbClr val="C00000"/>
                </a:solidFill>
              </a:rPr>
              <a:t>既知</a:t>
            </a:r>
            <a:r>
              <a:rPr lang="ja-JP" altLang="en-US" sz="2400" dirty="0">
                <a:solidFill>
                  <a:srgbClr val="FF0000"/>
                </a:solidFill>
              </a:rPr>
              <a:t>のバグを発端に，</a:t>
            </a:r>
            <a:r>
              <a:rPr lang="en-US" altLang="ja-JP" sz="2400" dirty="0">
                <a:solidFill>
                  <a:srgbClr val="FF0000"/>
                </a:solidFill>
              </a:rPr>
              <a:t>DB</a:t>
            </a:r>
            <a:r>
              <a:rPr lang="ja-JP" altLang="en-US" sz="2400" dirty="0">
                <a:solidFill>
                  <a:srgbClr val="FF0000"/>
                </a:solidFill>
              </a:rPr>
              <a:t>サーバが停止</a:t>
            </a:r>
          </a:p>
          <a:p>
            <a:r>
              <a:rPr lang="ja-JP" altLang="en-US" sz="2400" dirty="0">
                <a:solidFill>
                  <a:srgbClr val="FF0000"/>
                </a:solidFill>
              </a:rPr>
              <a:t>バグが発動しても冗長構成でカバーできると考えて</a:t>
            </a:r>
            <a:r>
              <a:rPr lang="ja-JP" altLang="en-US" sz="2400" u="sng" dirty="0">
                <a:solidFill>
                  <a:srgbClr val="FF0000"/>
                </a:solidFill>
              </a:rPr>
              <a:t>パッチ適用を</a:t>
            </a:r>
            <a:r>
              <a:rPr lang="ja-JP" altLang="en-US" sz="2400" u="sng" dirty="0">
                <a:solidFill>
                  <a:srgbClr val="C00000"/>
                </a:solidFill>
              </a:rPr>
              <a:t>あえて</a:t>
            </a:r>
            <a:r>
              <a:rPr lang="ja-JP" altLang="en-US" sz="2400" u="sng" dirty="0">
                <a:solidFill>
                  <a:srgbClr val="FF0000"/>
                </a:solidFill>
              </a:rPr>
              <a:t>見送っていた</a:t>
            </a:r>
            <a:r>
              <a:rPr lang="ja-JP" altLang="en-US" sz="2400" dirty="0">
                <a:solidFill>
                  <a:srgbClr val="FF0000"/>
                </a:solidFill>
              </a:rPr>
              <a:t>が，両系ともダウン</a:t>
            </a:r>
          </a:p>
        </p:txBody>
      </p:sp>
      <p:sp>
        <p:nvSpPr>
          <p:cNvPr id="4" name="正方形/長方形 3">
            <a:extLst>
              <a:ext uri="{FF2B5EF4-FFF2-40B4-BE49-F238E27FC236}">
                <a16:creationId xmlns:a16="http://schemas.microsoft.com/office/drawing/2014/main" id="{BD415623-8B9B-C336-6A44-08A0D0ABEBC4}"/>
              </a:ext>
            </a:extLst>
          </p:cNvPr>
          <p:cNvSpPr>
            <a:spLocks/>
          </p:cNvSpPr>
          <p:nvPr/>
        </p:nvSpPr>
        <p:spPr>
          <a:xfrm rot="20700000">
            <a:off x="6120000" y="1440000"/>
            <a:ext cx="3640740" cy="584775"/>
          </a:xfrm>
          <a:prstGeom prst="rect">
            <a:avLst/>
          </a:prstGeom>
          <a:noFill/>
          <a:ln>
            <a:noFill/>
          </a:ln>
        </p:spPr>
        <p:txBody>
          <a:bodyPr wrap="none" anchor="ctr">
            <a:spAutoFit/>
          </a:bodyPr>
          <a:lstStyle/>
          <a:p>
            <a:r>
              <a:rPr lang="ja-JP" altLang="en-US" sz="3200" dirty="0">
                <a:solidFill>
                  <a:srgbClr val="00B050">
                    <a:alpha val="50000"/>
                  </a:srgb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注目：処理待ち監視</a:t>
            </a:r>
          </a:p>
        </p:txBody>
      </p:sp>
    </p:spTree>
    <p:extLst>
      <p:ext uri="{BB962C8B-B14F-4D97-AF65-F5344CB8AC3E}">
        <p14:creationId xmlns:p14="http://schemas.microsoft.com/office/powerpoint/2010/main" val="4285879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p:txBody>
          <a:bodyPr/>
          <a:lstStyle/>
          <a:p>
            <a:r>
              <a:rPr kumimoji="1" lang="ja-JP" altLang="en-US" dirty="0"/>
              <a:t>注目する教訓リスト（２）</a:t>
            </a:r>
          </a:p>
        </p:txBody>
      </p:sp>
      <p:sp>
        <p:nvSpPr>
          <p:cNvPr id="6" name="テキスト ボックス 5">
            <a:extLst>
              <a:ext uri="{FF2B5EF4-FFF2-40B4-BE49-F238E27FC236}">
                <a16:creationId xmlns:a16="http://schemas.microsoft.com/office/drawing/2014/main" id="{51DC1534-9A37-786E-75EC-208C7031D42D}"/>
              </a:ext>
            </a:extLst>
          </p:cNvPr>
          <p:cNvSpPr txBox="1"/>
          <p:nvPr/>
        </p:nvSpPr>
        <p:spPr>
          <a:xfrm>
            <a:off x="360000" y="828000"/>
            <a:ext cx="7200000" cy="923330"/>
          </a:xfrm>
          <a:prstGeom prst="rect">
            <a:avLst/>
          </a:prstGeom>
          <a:noFill/>
        </p:spPr>
        <p:txBody>
          <a:bodyPr wrap="square">
            <a:spAutoFit/>
          </a:bodyPr>
          <a:lstStyle/>
          <a:p>
            <a:r>
              <a:rPr lang="en-US" altLang="ja-JP" u="sng" dirty="0">
                <a:highlight>
                  <a:srgbClr val="FFFF00"/>
                </a:highlight>
              </a:rPr>
              <a:t>T12</a:t>
            </a:r>
          </a:p>
          <a:p>
            <a:r>
              <a:rPr lang="ja-JP" altLang="en-US" i="1" dirty="0">
                <a:solidFill>
                  <a:schemeClr val="bg2"/>
                </a:solidFill>
              </a:rPr>
              <a:t>互換部品の入れ替えに関する教訓</a:t>
            </a:r>
            <a:endParaRPr lang="en-US" altLang="ja-JP" i="1" dirty="0">
              <a:solidFill>
                <a:schemeClr val="bg2"/>
              </a:solidFill>
            </a:endParaRPr>
          </a:p>
          <a:p>
            <a:r>
              <a:rPr lang="ja-JP" altLang="en-US" dirty="0"/>
              <a:t>新製品は、旧製品と同一仕様と言われても、必ず差異を確認！</a:t>
            </a:r>
          </a:p>
        </p:txBody>
      </p:sp>
      <p:sp>
        <p:nvSpPr>
          <p:cNvPr id="8" name="テキスト ボックス 7">
            <a:extLst>
              <a:ext uri="{FF2B5EF4-FFF2-40B4-BE49-F238E27FC236}">
                <a16:creationId xmlns:a16="http://schemas.microsoft.com/office/drawing/2014/main" id="{F1088415-74A7-7ACE-9055-68A3EE55CF86}"/>
              </a:ext>
            </a:extLst>
          </p:cNvPr>
          <p:cNvSpPr txBox="1"/>
          <p:nvPr/>
        </p:nvSpPr>
        <p:spPr>
          <a:xfrm>
            <a:off x="360000" y="1800000"/>
            <a:ext cx="9000000" cy="923330"/>
          </a:xfrm>
          <a:prstGeom prst="rect">
            <a:avLst/>
          </a:prstGeom>
          <a:noFill/>
        </p:spPr>
        <p:txBody>
          <a:bodyPr wrap="square">
            <a:spAutoFit/>
          </a:bodyPr>
          <a:lstStyle/>
          <a:p>
            <a:r>
              <a:rPr lang="en-US" altLang="ja-JP" u="sng" dirty="0">
                <a:highlight>
                  <a:srgbClr val="FFFF00"/>
                </a:highlight>
              </a:rPr>
              <a:t>T4</a:t>
            </a:r>
          </a:p>
          <a:p>
            <a:r>
              <a:rPr lang="ja-JP" altLang="en-US" i="1" dirty="0">
                <a:solidFill>
                  <a:schemeClr val="bg2"/>
                </a:solidFill>
              </a:rPr>
              <a:t>システム環境の変化への対応に関する教訓</a:t>
            </a:r>
            <a:endParaRPr lang="en-US" altLang="ja-JP" i="1" dirty="0">
              <a:solidFill>
                <a:schemeClr val="bg2"/>
              </a:solidFill>
            </a:endParaRPr>
          </a:p>
          <a:p>
            <a:r>
              <a:rPr lang="ja-JP" altLang="en-US" dirty="0"/>
              <a:t>システムに影響する変化点を明確にし、その管理ルールを策定せよ！</a:t>
            </a:r>
          </a:p>
        </p:txBody>
      </p:sp>
      <p:sp>
        <p:nvSpPr>
          <p:cNvPr id="10" name="テキスト ボックス 9">
            <a:extLst>
              <a:ext uri="{FF2B5EF4-FFF2-40B4-BE49-F238E27FC236}">
                <a16:creationId xmlns:a16="http://schemas.microsoft.com/office/drawing/2014/main" id="{25E216D9-59EE-8786-1A8E-C9B40A55B385}"/>
              </a:ext>
            </a:extLst>
          </p:cNvPr>
          <p:cNvSpPr txBox="1"/>
          <p:nvPr/>
        </p:nvSpPr>
        <p:spPr>
          <a:xfrm>
            <a:off x="360000" y="3780000"/>
            <a:ext cx="7704856" cy="923330"/>
          </a:xfrm>
          <a:prstGeom prst="rect">
            <a:avLst/>
          </a:prstGeom>
          <a:noFill/>
        </p:spPr>
        <p:txBody>
          <a:bodyPr wrap="square">
            <a:spAutoFit/>
          </a:bodyPr>
          <a:lstStyle/>
          <a:p>
            <a:r>
              <a:rPr lang="en-US" altLang="ja-JP" u="sng" dirty="0">
                <a:highlight>
                  <a:srgbClr val="FFFF00"/>
                </a:highlight>
              </a:rPr>
              <a:t>G14</a:t>
            </a:r>
          </a:p>
          <a:p>
            <a:r>
              <a:rPr lang="ja-JP" altLang="en-US" i="1" dirty="0">
                <a:solidFill>
                  <a:schemeClr val="bg2"/>
                </a:solidFill>
              </a:rPr>
              <a:t>キャパシティ管理のマネジメントに関する教訓（その</a:t>
            </a:r>
            <a:r>
              <a:rPr lang="en-US" altLang="ja-JP" i="1" dirty="0">
                <a:solidFill>
                  <a:schemeClr val="bg2"/>
                </a:solidFill>
              </a:rPr>
              <a:t>3</a:t>
            </a:r>
            <a:r>
              <a:rPr lang="ja-JP" altLang="en-US" i="1" dirty="0">
                <a:solidFill>
                  <a:schemeClr val="bg2"/>
                </a:solidFill>
              </a:rPr>
              <a:t>）</a:t>
            </a:r>
            <a:endParaRPr lang="en-US" altLang="ja-JP" i="1" dirty="0">
              <a:solidFill>
                <a:schemeClr val="bg2"/>
              </a:solidFill>
            </a:endParaRPr>
          </a:p>
          <a:p>
            <a:r>
              <a:rPr lang="ja-JP" altLang="en-US" dirty="0"/>
              <a:t>設計時に定めたキャパシティ管理項目は、環境の変化にあわせて見直すべし</a:t>
            </a:r>
          </a:p>
        </p:txBody>
      </p:sp>
      <p:sp>
        <p:nvSpPr>
          <p:cNvPr id="12" name="テキスト ボックス 11">
            <a:extLst>
              <a:ext uri="{FF2B5EF4-FFF2-40B4-BE49-F238E27FC236}">
                <a16:creationId xmlns:a16="http://schemas.microsoft.com/office/drawing/2014/main" id="{5C21F33F-0E19-5EA0-B3C3-518C9E583B19}"/>
              </a:ext>
            </a:extLst>
          </p:cNvPr>
          <p:cNvSpPr txBox="1"/>
          <p:nvPr/>
        </p:nvSpPr>
        <p:spPr>
          <a:xfrm>
            <a:off x="360000" y="2772000"/>
            <a:ext cx="7920880" cy="923330"/>
          </a:xfrm>
          <a:prstGeom prst="rect">
            <a:avLst/>
          </a:prstGeom>
          <a:noFill/>
        </p:spPr>
        <p:txBody>
          <a:bodyPr wrap="square">
            <a:spAutoFit/>
          </a:bodyPr>
          <a:lstStyle/>
          <a:p>
            <a:r>
              <a:rPr lang="en-US" altLang="ja-JP" u="sng" dirty="0">
                <a:highlight>
                  <a:srgbClr val="FFFF00"/>
                </a:highlight>
              </a:rPr>
              <a:t>T32</a:t>
            </a:r>
          </a:p>
          <a:p>
            <a:r>
              <a:rPr lang="ja-JP" altLang="en-US" i="1" dirty="0">
                <a:solidFill>
                  <a:schemeClr val="bg2"/>
                </a:solidFill>
              </a:rPr>
              <a:t>周期起動を持つシステムに関する教訓</a:t>
            </a:r>
            <a:endParaRPr lang="en-US" altLang="ja-JP" i="1" dirty="0">
              <a:solidFill>
                <a:schemeClr val="bg2"/>
              </a:solidFill>
            </a:endParaRPr>
          </a:p>
          <a:p>
            <a:r>
              <a:rPr lang="ja-JP" altLang="en-US" dirty="0"/>
              <a:t>周期処理、「時間」と「変化」を監視せよ！</a:t>
            </a:r>
          </a:p>
        </p:txBody>
      </p:sp>
    </p:spTree>
    <p:extLst>
      <p:ext uri="{BB962C8B-B14F-4D97-AF65-F5344CB8AC3E}">
        <p14:creationId xmlns:p14="http://schemas.microsoft.com/office/powerpoint/2010/main" val="153640997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00" y="72000"/>
            <a:ext cx="144000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Ｔ１２：</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3" name="テキスト プレースホルダー 2"/>
          <p:cNvSpPr>
            <a:spLocks noGrp="1"/>
          </p:cNvSpPr>
          <p:nvPr>
            <p:ph type="body" idx="4294967295"/>
          </p:nvPr>
        </p:nvSpPr>
        <p:spPr>
          <a:xfrm>
            <a:off x="1620000" y="144000"/>
            <a:ext cx="7200000" cy="504000"/>
          </a:xfrm>
        </p:spPr>
        <p:txBody>
          <a:bodyPr wrap="square" lIns="36000" tIns="36000" rIns="36000" bIns="36000" anchor="ctr">
            <a:spAutoFit/>
          </a:bodyPr>
          <a:lstStyle/>
          <a:p>
            <a:pPr marL="0" indent="0">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新製品は、旧製品と同一仕様と言われても、必ず差異を確認！</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2"/>
          <p:cNvSpPr txBox="1">
            <a:spLocks/>
          </p:cNvSpPr>
          <p:nvPr/>
        </p:nvSpPr>
        <p:spPr bwMode="auto">
          <a:xfrm>
            <a:off x="180000" y="965009"/>
            <a:ext cx="9540000" cy="62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重化された制御系システムにおいて、部品交換の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保守作業時にシステム全体の動作が停止</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し、短時間で復旧できずに、サービス利用者が終日影響を受けた。</a:t>
            </a:r>
          </a:p>
        </p:txBody>
      </p:sp>
      <p:sp>
        <p:nvSpPr>
          <p:cNvPr id="35" name="テキスト プレースホルダー 2"/>
          <p:cNvSpPr txBox="1">
            <a:spLocks/>
          </p:cNvSpPr>
          <p:nvPr/>
        </p:nvSpPr>
        <p:spPr bwMode="auto">
          <a:xfrm>
            <a:off x="180000" y="1693441"/>
            <a:ext cx="9540000" cy="145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システムのディスク装置が、数年前に，当初構築時の</a:t>
            </a:r>
            <a:r>
              <a:rPr lang="en-US" altLang="ja-JP"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HDD</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SSD</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に交換</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されていた。部品交換作業で</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系を切り離した時に</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系</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OS</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から両系のディスク装置にリセット要求が発せられるが、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SSD</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リセット要求処理時間</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HDD</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のそれよりかなり長く，</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OS</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のタイマ監視において</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タイムアウト</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が発生した。その後のリカバリ処理もうまくいかなかった。</a:t>
            </a:r>
          </a:p>
        </p:txBody>
      </p:sp>
      <p:sp>
        <p:nvSpPr>
          <p:cNvPr id="36" name="テキスト プレースホルダー 2"/>
          <p:cNvSpPr txBox="1">
            <a:spLocks/>
          </p:cNvSpPr>
          <p:nvPr/>
        </p:nvSpPr>
        <p:spPr bwMode="auto">
          <a:xfrm>
            <a:off x="180000" y="4500000"/>
            <a:ext cx="3600000" cy="202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1165225" indent="-1165225">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・仕様上の互換性を過信せず、</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差異分析</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を必ず実施</a:t>
            </a:r>
          </a:p>
          <a:p>
            <a:pPr marL="1165225" indent="-27305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・ベンダとユーザの双方が相手の役割分担を支援し合う（ユーザ側でハザード分析を行う）</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754" y="2780928"/>
            <a:ext cx="6028246" cy="35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プレースホルダー 2"/>
          <p:cNvSpPr txBox="1">
            <a:spLocks/>
          </p:cNvSpPr>
          <p:nvPr/>
        </p:nvSpPr>
        <p:spPr bwMode="auto">
          <a:xfrm>
            <a:off x="177371" y="3182915"/>
            <a:ext cx="3600000" cy="118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2175" indent="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SSD</a:t>
            </a:r>
            <a:r>
              <a:rPr lang="ja-JP" altLang="en-US" sz="1800" kern="0" dirty="0" err="1">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交換時に、</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HDD</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と完全に</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互換性があると誤認し、検証・テストが不十分</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であった。</a:t>
            </a:r>
          </a:p>
        </p:txBody>
      </p:sp>
      <p:sp>
        <p:nvSpPr>
          <p:cNvPr id="5" name="正方形/長方形 4">
            <a:extLst>
              <a:ext uri="{FF2B5EF4-FFF2-40B4-BE49-F238E27FC236}">
                <a16:creationId xmlns:a16="http://schemas.microsoft.com/office/drawing/2014/main" id="{50DA11D7-0A3C-7DA8-CC5D-B5FC6EF3C313}"/>
              </a:ext>
            </a:extLst>
          </p:cNvPr>
          <p:cNvSpPr>
            <a:spLocks/>
          </p:cNvSpPr>
          <p:nvPr/>
        </p:nvSpPr>
        <p:spPr>
          <a:xfrm rot="20700000">
            <a:off x="5400000" y="540000"/>
            <a:ext cx="4456669" cy="584775"/>
          </a:xfrm>
          <a:prstGeom prst="rect">
            <a:avLst/>
          </a:prstGeom>
          <a:noFill/>
          <a:ln>
            <a:noFill/>
          </a:ln>
        </p:spPr>
        <p:txBody>
          <a:bodyPr wrap="none" anchor="ctr">
            <a:spAutoFit/>
          </a:bodyPr>
          <a:lstStyle/>
          <a:p>
            <a:r>
              <a:rPr lang="ja-JP" altLang="en-US" sz="3200" dirty="0">
                <a:solidFill>
                  <a:srgbClr val="00B050">
                    <a:alpha val="50000"/>
                  </a:srgb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注目：監視基準の再確認</a:t>
            </a:r>
          </a:p>
        </p:txBody>
      </p:sp>
    </p:spTree>
    <p:extLst>
      <p:ext uri="{BB962C8B-B14F-4D97-AF65-F5344CB8AC3E}">
        <p14:creationId xmlns:p14="http://schemas.microsoft.com/office/powerpoint/2010/main" val="1204126875"/>
      </p:ext>
    </p:extLst>
  </p:cSld>
  <p:clrMapOvr>
    <a:masterClrMapping/>
  </p:clrMapOvr>
  <p:transition spd="med" advTm="3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3640501315"/>
              </p:ext>
            </p:extLst>
          </p:nvPr>
        </p:nvGraphicFramePr>
        <p:xfrm>
          <a:off x="6808619" y="3817990"/>
          <a:ext cx="2452018" cy="2635346"/>
        </p:xfrm>
        <a:graphic>
          <a:graphicData uri="http://schemas.openxmlformats.org/presentationml/2006/ole">
            <mc:AlternateContent xmlns:mc="http://schemas.openxmlformats.org/markup-compatibility/2006">
              <mc:Choice xmlns:v="urn:schemas-microsoft-com:vml" Requires="v">
                <p:oleObj name="Drawing" r:id="rId2" imgW="533037" imgH="589696" progId="">
                  <p:embed/>
                </p:oleObj>
              </mc:Choice>
              <mc:Fallback>
                <p:oleObj name="Drawing" r:id="rId2" imgW="533037" imgH="589696" progId="">
                  <p:embed/>
                  <p:pic>
                    <p:nvPicPr>
                      <p:cNvPr id="5" name="オブジェクト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619" y="3817990"/>
                        <a:ext cx="2452018" cy="26353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角丸四角形 5"/>
          <p:cNvSpPr/>
          <p:nvPr/>
        </p:nvSpPr>
        <p:spPr>
          <a:xfrm>
            <a:off x="6331267" y="3460141"/>
            <a:ext cx="3384376" cy="1711217"/>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nvGrpSpPr>
          <p:cNvPr id="4" name="グループ化 14355"/>
          <p:cNvGrpSpPr/>
          <p:nvPr/>
        </p:nvGrpSpPr>
        <p:grpSpPr>
          <a:xfrm>
            <a:off x="6500916" y="3554479"/>
            <a:ext cx="3045077" cy="1522543"/>
            <a:chOff x="2340088" y="3544887"/>
            <a:chExt cx="3045077" cy="1522543"/>
          </a:xfrm>
        </p:grpSpPr>
        <p:sp>
          <p:nvSpPr>
            <p:cNvPr id="9" name="円/楕円 8"/>
            <p:cNvSpPr/>
            <p:nvPr/>
          </p:nvSpPr>
          <p:spPr>
            <a:xfrm>
              <a:off x="3117419" y="4515790"/>
              <a:ext cx="150357" cy="169171"/>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円/楕円 9"/>
            <p:cNvSpPr/>
            <p:nvPr/>
          </p:nvSpPr>
          <p:spPr>
            <a:xfrm>
              <a:off x="3508399" y="4306157"/>
              <a:ext cx="150357" cy="169171"/>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2340088" y="3544887"/>
              <a:ext cx="761269" cy="152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2" name="正方形/長方形 11"/>
            <p:cNvSpPr/>
            <p:nvPr/>
          </p:nvSpPr>
          <p:spPr>
            <a:xfrm>
              <a:off x="2340088" y="3544887"/>
              <a:ext cx="3045077" cy="1522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13" name="直線コネクタ 12"/>
            <p:cNvCxnSpPr>
              <a:stCxn id="12" idx="1"/>
            </p:cNvCxnSpPr>
            <p:nvPr/>
          </p:nvCxnSpPr>
          <p:spPr>
            <a:xfrm flipV="1">
              <a:off x="2340088" y="3544887"/>
              <a:ext cx="761269" cy="761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2340088" y="3544887"/>
              <a:ext cx="1776295" cy="1522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2829466" y="4590873"/>
              <a:ext cx="363132" cy="476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116383" y="3544887"/>
              <a:ext cx="1184197" cy="1522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340088" y="4390742"/>
              <a:ext cx="761269" cy="676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340088" y="3714058"/>
              <a:ext cx="1522539" cy="135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93844" y="3544887"/>
              <a:ext cx="1015026" cy="845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608870" y="4390742"/>
              <a:ext cx="1776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355114" y="3544887"/>
              <a:ext cx="761269" cy="1522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693456" y="3544887"/>
              <a:ext cx="907450" cy="1522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495035" y="3544887"/>
              <a:ext cx="367592" cy="380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973457" y="3925522"/>
              <a:ext cx="1091349" cy="1130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342504" y="3544887"/>
              <a:ext cx="907450" cy="1522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801458" y="3544887"/>
              <a:ext cx="580502" cy="973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192598" y="4590873"/>
              <a:ext cx="2189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131903" y="3544887"/>
              <a:ext cx="1160167" cy="1522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3440739" y="3544887"/>
              <a:ext cx="1160167" cy="1522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4519131" y="3925522"/>
              <a:ext cx="866034" cy="1141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endCxn id="12" idx="3"/>
            </p:cNvCxnSpPr>
            <p:nvPr/>
          </p:nvCxnSpPr>
          <p:spPr>
            <a:xfrm flipV="1">
              <a:off x="4822474" y="4306157"/>
              <a:ext cx="562691" cy="761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735748" y="433226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3" name="正方形/長方形 32"/>
            <p:cNvSpPr/>
            <p:nvPr/>
          </p:nvSpPr>
          <p:spPr>
            <a:xfrm>
              <a:off x="4380772" y="433226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4" name="正方形/長方形 33"/>
            <p:cNvSpPr/>
            <p:nvPr/>
          </p:nvSpPr>
          <p:spPr>
            <a:xfrm>
              <a:off x="5249954" y="433226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5" name="正方形/長方形 34"/>
            <p:cNvSpPr/>
            <p:nvPr/>
          </p:nvSpPr>
          <p:spPr>
            <a:xfrm>
              <a:off x="4142891" y="433226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6" name="正方形/長方形 35"/>
            <p:cNvSpPr/>
            <p:nvPr/>
          </p:nvSpPr>
          <p:spPr>
            <a:xfrm>
              <a:off x="4819349" y="433226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7" name="正方形/長方形 36"/>
            <p:cNvSpPr/>
            <p:nvPr/>
          </p:nvSpPr>
          <p:spPr>
            <a:xfrm>
              <a:off x="3458101" y="453328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8" name="正方形/長方形 37"/>
            <p:cNvSpPr/>
            <p:nvPr/>
          </p:nvSpPr>
          <p:spPr>
            <a:xfrm>
              <a:off x="3735748" y="453328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9" name="正方形/長方形 38"/>
            <p:cNvSpPr/>
            <p:nvPr/>
          </p:nvSpPr>
          <p:spPr>
            <a:xfrm>
              <a:off x="4431070" y="453328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0" name="正方形/長方形 39"/>
            <p:cNvSpPr/>
            <p:nvPr/>
          </p:nvSpPr>
          <p:spPr>
            <a:xfrm>
              <a:off x="4796229" y="453328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1" name="正方形/長方形 40"/>
            <p:cNvSpPr/>
            <p:nvPr/>
          </p:nvSpPr>
          <p:spPr>
            <a:xfrm>
              <a:off x="5103819" y="4533283"/>
              <a:ext cx="100596"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sp>
        <p:nvSpPr>
          <p:cNvPr id="42" name="テキスト ボックス 41"/>
          <p:cNvSpPr txBox="1"/>
          <p:nvPr/>
        </p:nvSpPr>
        <p:spPr>
          <a:xfrm>
            <a:off x="6185760" y="5515920"/>
            <a:ext cx="988195" cy="307777"/>
          </a:xfrm>
          <a:prstGeom prst="rect">
            <a:avLst/>
          </a:prstGeom>
          <a:noFill/>
        </p:spPr>
        <p:txBody>
          <a:bodyPr wrap="square" rtlCol="0">
            <a:spAutoFit/>
          </a:bodyPr>
          <a:lstStyle/>
          <a:p>
            <a:r>
              <a:rPr lang="ja-JP" altLang="en-US" sz="1400" dirty="0">
                <a:solidFill>
                  <a:srgbClr val="000000"/>
                </a:solidFill>
              </a:rPr>
              <a:t>現在時刻</a:t>
            </a:r>
          </a:p>
        </p:txBody>
      </p:sp>
      <p:cxnSp>
        <p:nvCxnSpPr>
          <p:cNvPr id="43" name="直線矢印コネクタ 42"/>
          <p:cNvCxnSpPr/>
          <p:nvPr/>
        </p:nvCxnSpPr>
        <p:spPr>
          <a:xfrm>
            <a:off x="6500916" y="3385308"/>
            <a:ext cx="761269"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7262185" y="3385308"/>
            <a:ext cx="2283808"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727406" y="3115874"/>
            <a:ext cx="1353367" cy="361536"/>
          </a:xfrm>
          <a:prstGeom prst="rect">
            <a:avLst/>
          </a:prstGeom>
          <a:noFill/>
        </p:spPr>
        <p:txBody>
          <a:bodyPr wrap="square" rtlCol="0">
            <a:spAutoFit/>
          </a:bodyPr>
          <a:lstStyle/>
          <a:p>
            <a:r>
              <a:rPr lang="ja-JP" altLang="en-US" sz="1400" dirty="0">
                <a:solidFill>
                  <a:srgbClr val="000000"/>
                </a:solidFill>
              </a:rPr>
              <a:t>予測ダイヤ</a:t>
            </a:r>
          </a:p>
        </p:txBody>
      </p:sp>
      <p:sp>
        <p:nvSpPr>
          <p:cNvPr id="46" name="AutoShape 99"/>
          <p:cNvSpPr>
            <a:spLocks noChangeArrowheads="1"/>
          </p:cNvSpPr>
          <p:nvPr/>
        </p:nvSpPr>
        <p:spPr bwMode="auto">
          <a:xfrm>
            <a:off x="5895065" y="3980843"/>
            <a:ext cx="1423334" cy="435521"/>
          </a:xfrm>
          <a:prstGeom prst="wedgeRoundRectCallout">
            <a:avLst>
              <a:gd name="adj1" fmla="val 79388"/>
              <a:gd name="adj2" fmla="val 36317"/>
              <a:gd name="adj3" fmla="val 16667"/>
            </a:avLst>
          </a:prstGeom>
          <a:solidFill>
            <a:srgbClr val="FFFF00">
              <a:alpha val="50000"/>
            </a:srgb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ja-JP" altLang="en-US" sz="1600" b="1" dirty="0">
                <a:solidFill>
                  <a:srgbClr val="000000"/>
                </a:solidFill>
                <a:latin typeface="ＭＳ Ｐゴシック" pitchFamily="50" charset="-128"/>
              </a:rPr>
              <a:t>①抑止入力</a:t>
            </a:r>
          </a:p>
        </p:txBody>
      </p:sp>
      <p:sp>
        <p:nvSpPr>
          <p:cNvPr id="47" name="正方形/長方形 46"/>
          <p:cNvSpPr/>
          <p:nvPr/>
        </p:nvSpPr>
        <p:spPr>
          <a:xfrm>
            <a:off x="8418559" y="5331321"/>
            <a:ext cx="76685" cy="1151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8" name="テキスト ボックス 47"/>
          <p:cNvSpPr txBox="1"/>
          <p:nvPr/>
        </p:nvSpPr>
        <p:spPr>
          <a:xfrm>
            <a:off x="8522639" y="5208143"/>
            <a:ext cx="1031681" cy="307777"/>
          </a:xfrm>
          <a:prstGeom prst="rect">
            <a:avLst/>
          </a:prstGeom>
          <a:noFill/>
        </p:spPr>
        <p:txBody>
          <a:bodyPr wrap="square" rtlCol="0">
            <a:spAutoFit/>
          </a:bodyPr>
          <a:lstStyle/>
          <a:p>
            <a:r>
              <a:rPr lang="ja-JP" altLang="en-US" sz="1400" dirty="0">
                <a:solidFill>
                  <a:srgbClr val="000000"/>
                </a:solidFill>
              </a:rPr>
              <a:t>修正箇所</a:t>
            </a:r>
          </a:p>
        </p:txBody>
      </p:sp>
      <p:sp>
        <p:nvSpPr>
          <p:cNvPr id="49" name="AutoShape 99"/>
          <p:cNvSpPr>
            <a:spLocks noChangeArrowheads="1"/>
          </p:cNvSpPr>
          <p:nvPr/>
        </p:nvSpPr>
        <p:spPr bwMode="auto">
          <a:xfrm>
            <a:off x="5958642" y="2539810"/>
            <a:ext cx="1080000" cy="576064"/>
          </a:xfrm>
          <a:prstGeom prst="wedgeRoundRectCallout">
            <a:avLst>
              <a:gd name="adj1" fmla="val 134001"/>
              <a:gd name="adj2" fmla="val 230248"/>
              <a:gd name="adj3" fmla="val 16667"/>
            </a:avLst>
          </a:prstGeom>
          <a:solidFill>
            <a:srgbClr val="FFFF00">
              <a:alpha val="50000"/>
            </a:srgb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ja-JP" altLang="en-US" sz="1600" b="1" dirty="0">
                <a:solidFill>
                  <a:srgbClr val="000000"/>
                </a:solidFill>
                <a:latin typeface="ＭＳ Ｐゴシック" pitchFamily="50" charset="-128"/>
              </a:rPr>
              <a:t>②ダイヤ修正発生</a:t>
            </a:r>
          </a:p>
        </p:txBody>
      </p:sp>
      <p:sp>
        <p:nvSpPr>
          <p:cNvPr id="50" name="AutoShape 99"/>
          <p:cNvSpPr>
            <a:spLocks noChangeArrowheads="1"/>
          </p:cNvSpPr>
          <p:nvPr/>
        </p:nvSpPr>
        <p:spPr bwMode="auto">
          <a:xfrm>
            <a:off x="7278247" y="5776030"/>
            <a:ext cx="2097890" cy="616706"/>
          </a:xfrm>
          <a:prstGeom prst="wedgeRoundRectCallout">
            <a:avLst>
              <a:gd name="adj1" fmla="val -14591"/>
              <a:gd name="adj2" fmla="val -189852"/>
              <a:gd name="adj3" fmla="val 16667"/>
            </a:avLst>
          </a:prstGeom>
          <a:solidFill>
            <a:srgbClr val="FFFF00">
              <a:alpha val="50000"/>
            </a:srgb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ja-JP" altLang="en-US" sz="1600" b="1" dirty="0">
                <a:solidFill>
                  <a:srgbClr val="000000"/>
                </a:solidFill>
                <a:latin typeface="ＭＳ Ｐゴシック" pitchFamily="50" charset="-128"/>
              </a:rPr>
              <a:t>④予測ダイヤの表示ができなくなった</a:t>
            </a:r>
          </a:p>
        </p:txBody>
      </p:sp>
      <p:cxnSp>
        <p:nvCxnSpPr>
          <p:cNvPr id="51" name="直線矢印コネクタ 50"/>
          <p:cNvCxnSpPr>
            <a:stCxn id="42" idx="0"/>
          </p:cNvCxnSpPr>
          <p:nvPr/>
        </p:nvCxnSpPr>
        <p:spPr>
          <a:xfrm flipV="1">
            <a:off x="6679858" y="5077018"/>
            <a:ext cx="582327" cy="4389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023454" y="3935114"/>
            <a:ext cx="12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5908818" y="3115874"/>
            <a:ext cx="1353367" cy="361536"/>
          </a:xfrm>
          <a:prstGeom prst="rect">
            <a:avLst/>
          </a:prstGeom>
          <a:noFill/>
        </p:spPr>
        <p:txBody>
          <a:bodyPr wrap="square" rtlCol="0">
            <a:spAutoFit/>
          </a:bodyPr>
          <a:lstStyle/>
          <a:p>
            <a:pPr algn="r"/>
            <a:r>
              <a:rPr lang="ja-JP" altLang="en-US" sz="1400" dirty="0">
                <a:solidFill>
                  <a:srgbClr val="000000"/>
                </a:solidFill>
              </a:rPr>
              <a:t>実績ダイヤ</a:t>
            </a:r>
          </a:p>
        </p:txBody>
      </p:sp>
      <p:sp>
        <p:nvSpPr>
          <p:cNvPr id="54" name="AutoShape 99"/>
          <p:cNvSpPr>
            <a:spLocks noChangeArrowheads="1"/>
          </p:cNvSpPr>
          <p:nvPr/>
        </p:nvSpPr>
        <p:spPr bwMode="auto">
          <a:xfrm>
            <a:off x="7623457" y="2539810"/>
            <a:ext cx="1800000" cy="576000"/>
          </a:xfrm>
          <a:prstGeom prst="wedgeRoundRectCallout">
            <a:avLst>
              <a:gd name="adj1" fmla="val 28277"/>
              <a:gd name="adj2" fmla="val 17764"/>
              <a:gd name="adj3" fmla="val 16667"/>
            </a:avLst>
          </a:prstGeom>
          <a:solidFill>
            <a:srgbClr val="FFFF00">
              <a:alpha val="50000"/>
            </a:srgb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ja-JP" altLang="en-US" sz="1600" b="1" dirty="0">
                <a:solidFill>
                  <a:srgbClr val="000000"/>
                </a:solidFill>
                <a:latin typeface="ＭＳ Ｐゴシック" pitchFamily="50" charset="-128"/>
              </a:rPr>
              <a:t>③修正箇所が上限値を超過</a:t>
            </a:r>
          </a:p>
        </p:txBody>
      </p:sp>
      <p:sp>
        <p:nvSpPr>
          <p:cNvPr id="55" name="右矢印 54"/>
          <p:cNvSpPr/>
          <p:nvPr/>
        </p:nvSpPr>
        <p:spPr>
          <a:xfrm>
            <a:off x="7114263" y="2611818"/>
            <a:ext cx="436986" cy="514377"/>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56" name="テキスト ボックス 55"/>
          <p:cNvSpPr txBox="1"/>
          <p:nvPr/>
        </p:nvSpPr>
        <p:spPr>
          <a:xfrm>
            <a:off x="6185760" y="5515920"/>
            <a:ext cx="988195" cy="307777"/>
          </a:xfrm>
          <a:prstGeom prst="rect">
            <a:avLst/>
          </a:prstGeom>
          <a:noFill/>
        </p:spPr>
        <p:txBody>
          <a:bodyPr wrap="square" rtlCol="0">
            <a:spAutoFit/>
          </a:bodyPr>
          <a:lstStyle/>
          <a:p>
            <a:r>
              <a:rPr lang="ja-JP" altLang="en-US" sz="1400" dirty="0">
                <a:solidFill>
                  <a:srgbClr val="000000"/>
                </a:solidFill>
              </a:rPr>
              <a:t>現在時刻</a:t>
            </a:r>
          </a:p>
        </p:txBody>
      </p:sp>
      <p:sp>
        <p:nvSpPr>
          <p:cNvPr id="65538" name="Rectangle 2"/>
          <p:cNvSpPr>
            <a:spLocks noChangeArrowheads="1"/>
          </p:cNvSpPr>
          <p:nvPr/>
        </p:nvSpPr>
        <p:spPr bwMode="auto">
          <a:xfrm>
            <a:off x="0" y="828000"/>
            <a:ext cx="9540000" cy="648000"/>
          </a:xfrm>
          <a:prstGeom prst="rect">
            <a:avLst/>
          </a:prstGeom>
          <a:noFill/>
          <a:ln w="9525">
            <a:noFill/>
            <a:miter lim="800000"/>
            <a:headEnd/>
            <a:tailEnd/>
          </a:ln>
          <a:effectLst/>
        </p:spPr>
        <p:txBody>
          <a:bodyPr vert="horz" wrap="square" lIns="91440" tIns="36000" rIns="90000" bIns="36000" numCol="1" anchor="ctr" anchorCtr="0" compatLnSpc="1">
            <a:prstTxWarp prst="textNoShape">
              <a:avLst/>
            </a:prstTxWarp>
            <a:spAutoFit/>
          </a:bodyPr>
          <a:lstStyle/>
          <a:p>
            <a:pPr marL="900000" indent="-900000" fontAlgn="base">
              <a:spcAft>
                <a:spcPct val="0"/>
              </a:spcAft>
            </a:pPr>
            <a:r>
              <a:rPr lang="en-US" altLang="ja-JP"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kern="0" dirty="0">
                <a:latin typeface="メイリオ" panose="020B0604030504040204" pitchFamily="50" charset="-128"/>
                <a:ea typeface="メイリオ" panose="020B0604030504040204" pitchFamily="50" charset="-128"/>
                <a:cs typeface="メイリオ" panose="020B0604030504040204" pitchFamily="50" charset="-128"/>
              </a:rPr>
              <a:t>列車運行制御システムにおいて，運行変更に伴う修正予測ダイヤ</a:t>
            </a:r>
            <a:r>
              <a:rPr lang="ja-JP" altLang="en-US" dirty="0">
                <a:solidFill>
                  <a:srgbClr val="000000"/>
                </a:solidFill>
                <a:latin typeface="メイリオ" pitchFamily="50" charset="-128"/>
                <a:ea typeface="メイリオ" pitchFamily="50" charset="-128"/>
                <a:cs typeface="Times New Roman" pitchFamily="18" charset="0"/>
              </a:rPr>
              <a:t>表示項目数が</a:t>
            </a:r>
            <a:r>
              <a:rPr lang="ja-JP" altLang="en-US" u="sng" dirty="0">
                <a:solidFill>
                  <a:srgbClr val="FF0000"/>
                </a:solidFill>
                <a:latin typeface="メイリオ" pitchFamily="50" charset="-128"/>
                <a:ea typeface="メイリオ" pitchFamily="50" charset="-128"/>
                <a:cs typeface="Times New Roman" pitchFamily="18" charset="0"/>
              </a:rPr>
              <a:t>システムの上限値を超えた</a:t>
            </a:r>
            <a:r>
              <a:rPr lang="ja-JP" altLang="en-US" dirty="0">
                <a:solidFill>
                  <a:srgbClr val="000000"/>
                </a:solidFill>
                <a:latin typeface="メイリオ" pitchFamily="50" charset="-128"/>
                <a:ea typeface="メイリオ" pitchFamily="50" charset="-128"/>
                <a:cs typeface="Times New Roman" pitchFamily="18" charset="0"/>
              </a:rPr>
              <a:t>ため、全画面の表示が消え、オペレータが混乱・誤操作</a:t>
            </a:r>
            <a:endParaRPr lang="ja-JP" altLang="en-US" dirty="0">
              <a:solidFill>
                <a:srgbClr val="000000"/>
              </a:solidFill>
              <a:latin typeface="メイリオ" pitchFamily="50" charset="-128"/>
              <a:ea typeface="メイリオ" pitchFamily="50" charset="-128"/>
              <a:cs typeface="ＭＳ Ｐゴシック" pitchFamily="50" charset="-128"/>
            </a:endParaRPr>
          </a:p>
        </p:txBody>
      </p:sp>
      <p:sp>
        <p:nvSpPr>
          <p:cNvPr id="57" name="Rectangle 2"/>
          <p:cNvSpPr>
            <a:spLocks noChangeArrowheads="1"/>
          </p:cNvSpPr>
          <p:nvPr/>
        </p:nvSpPr>
        <p:spPr bwMode="auto">
          <a:xfrm>
            <a:off x="180000" y="2268000"/>
            <a:ext cx="5580000" cy="23467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20000" indent="-720000" eaLnBrk="0" fontAlgn="base" hangingPunct="0">
              <a:spcAft>
                <a:spcPct val="0"/>
              </a:spcAft>
            </a:pPr>
            <a:r>
              <a:rPr lang="en-US" altLang="ja-JP" dirty="0">
                <a:solidFill>
                  <a:srgbClr val="000000"/>
                </a:solidFill>
                <a:latin typeface="メイリオ" pitchFamily="50" charset="-128"/>
                <a:ea typeface="メイリオ" pitchFamily="50" charset="-128"/>
                <a:cs typeface="Times New Roman" pitchFamily="18" charset="0"/>
              </a:rPr>
              <a:t>【</a:t>
            </a:r>
            <a:r>
              <a:rPr lang="ja-JP" altLang="en-US" dirty="0">
                <a:solidFill>
                  <a:srgbClr val="000000"/>
                </a:solidFill>
                <a:latin typeface="メイリオ" pitchFamily="50" charset="-128"/>
                <a:ea typeface="メイリオ" pitchFamily="50" charset="-128"/>
                <a:cs typeface="Times New Roman" pitchFamily="18" charset="0"/>
              </a:rPr>
              <a:t>１</a:t>
            </a:r>
            <a:r>
              <a:rPr lang="en-US" altLang="ja-JP" dirty="0">
                <a:solidFill>
                  <a:srgbClr val="000000"/>
                </a:solidFill>
                <a:latin typeface="メイリオ" pitchFamily="50" charset="-128"/>
                <a:ea typeface="メイリオ" pitchFamily="50" charset="-128"/>
                <a:cs typeface="Times New Roman" pitchFamily="18" charset="0"/>
              </a:rPr>
              <a:t>】</a:t>
            </a:r>
            <a:r>
              <a:rPr lang="ja-JP" altLang="en-US" dirty="0">
                <a:solidFill>
                  <a:srgbClr val="000000"/>
                </a:solidFill>
                <a:latin typeface="メイリオ" pitchFamily="50" charset="-128"/>
                <a:ea typeface="メイリオ" pitchFamily="50" charset="-128"/>
                <a:cs typeface="Times New Roman" pitchFamily="18" charset="0"/>
              </a:rPr>
              <a:t>予測時間を</a:t>
            </a:r>
            <a:r>
              <a:rPr lang="en-US" altLang="ja-JP" dirty="0">
                <a:solidFill>
                  <a:srgbClr val="000000"/>
                </a:solidFill>
                <a:latin typeface="メイリオ" pitchFamily="50" charset="-128"/>
                <a:ea typeface="メイリオ" pitchFamily="50" charset="-128"/>
                <a:cs typeface="Times New Roman" pitchFamily="18" charset="0"/>
              </a:rPr>
              <a:t>4H</a:t>
            </a:r>
            <a:r>
              <a:rPr lang="en-US" altLang="ja-JP" dirty="0">
                <a:solidFill>
                  <a:srgbClr val="000000"/>
                </a:solidFill>
                <a:latin typeface="メイリオ" pitchFamily="50" charset="-128"/>
                <a:ea typeface="メイリオ" pitchFamily="50" charset="-128"/>
                <a:cs typeface="ＭＳ 明朝" pitchFamily="17" charset="-128"/>
              </a:rPr>
              <a:t>⇒</a:t>
            </a:r>
            <a:r>
              <a:rPr lang="en-US" altLang="ja-JP" dirty="0">
                <a:solidFill>
                  <a:srgbClr val="000000"/>
                </a:solidFill>
                <a:latin typeface="メイリオ" pitchFamily="50" charset="-128"/>
                <a:ea typeface="メイリオ" pitchFamily="50" charset="-128"/>
                <a:cs typeface="Times New Roman" pitchFamily="18" charset="0"/>
              </a:rPr>
              <a:t>24H</a:t>
            </a:r>
            <a:r>
              <a:rPr lang="ja-JP" altLang="en-US" dirty="0">
                <a:solidFill>
                  <a:srgbClr val="000000"/>
                </a:solidFill>
                <a:latin typeface="メイリオ" pitchFamily="50" charset="-128"/>
                <a:ea typeface="メイリオ" pitchFamily="50" charset="-128"/>
                <a:cs typeface="Times New Roman" pitchFamily="18" charset="0"/>
              </a:rPr>
              <a:t>に変更した際、そのような要件変更があったにもかかわらず、「修正箇所数」の上限値の増加などシステム全体の機能要件変更を未実施</a:t>
            </a:r>
            <a:endParaRPr lang="ja-JP" altLang="en-US" dirty="0">
              <a:solidFill>
                <a:srgbClr val="000000"/>
              </a:solidFill>
              <a:latin typeface="メイリオ" pitchFamily="50" charset="-128"/>
              <a:ea typeface="メイリオ" pitchFamily="50" charset="-128"/>
              <a:cs typeface="ＭＳ Ｐゴシック" pitchFamily="50" charset="-128"/>
            </a:endParaRPr>
          </a:p>
          <a:p>
            <a:pPr marL="720000" indent="-720000" eaLnBrk="0" fontAlgn="base" hangingPunct="0">
              <a:spcAft>
                <a:spcPct val="0"/>
              </a:spcAft>
            </a:pPr>
            <a:r>
              <a:rPr lang="en-US" altLang="ja-JP" dirty="0">
                <a:solidFill>
                  <a:srgbClr val="000000"/>
                </a:solidFill>
                <a:latin typeface="メイリオ" pitchFamily="50" charset="-128"/>
                <a:ea typeface="メイリオ" pitchFamily="50" charset="-128"/>
                <a:cs typeface="Times New Roman" pitchFamily="18" charset="0"/>
              </a:rPr>
              <a:t>【</a:t>
            </a:r>
            <a:r>
              <a:rPr lang="ja-JP" altLang="en-US" dirty="0">
                <a:solidFill>
                  <a:srgbClr val="000000"/>
                </a:solidFill>
                <a:latin typeface="メイリオ" pitchFamily="50" charset="-128"/>
                <a:ea typeface="メイリオ" pitchFamily="50" charset="-128"/>
                <a:cs typeface="Times New Roman" pitchFamily="18" charset="0"/>
              </a:rPr>
              <a:t>２</a:t>
            </a:r>
            <a:r>
              <a:rPr lang="en-US" altLang="ja-JP" dirty="0">
                <a:solidFill>
                  <a:srgbClr val="000000"/>
                </a:solidFill>
                <a:latin typeface="メイリオ" pitchFamily="50" charset="-128"/>
                <a:ea typeface="メイリオ" pitchFamily="50" charset="-128"/>
                <a:cs typeface="Times New Roman" pitchFamily="18" charset="0"/>
              </a:rPr>
              <a:t>】</a:t>
            </a:r>
            <a:r>
              <a:rPr lang="ja-JP" altLang="en-US" dirty="0">
                <a:solidFill>
                  <a:srgbClr val="000000"/>
                </a:solidFill>
                <a:latin typeface="メイリオ" pitchFamily="50" charset="-128"/>
                <a:ea typeface="メイリオ" pitchFamily="50" charset="-128"/>
                <a:cs typeface="Times New Roman" pitchFamily="18" charset="0"/>
              </a:rPr>
              <a:t>列車の本数が年々増加しており、本来ならば（運転本数の増加の都度）上限値を超えた際のシステムの挙動を見直す必要があったにもかかわらず、未実施</a:t>
            </a:r>
            <a:endParaRPr lang="ja-JP" altLang="en-US" dirty="0">
              <a:solidFill>
                <a:srgbClr val="000000"/>
              </a:solidFill>
              <a:latin typeface="メイリオ" pitchFamily="50" charset="-128"/>
              <a:ea typeface="メイリオ" pitchFamily="50" charset="-128"/>
              <a:cs typeface="ＭＳ Ｐゴシック" pitchFamily="50" charset="-128"/>
            </a:endParaRPr>
          </a:p>
        </p:txBody>
      </p:sp>
      <p:sp>
        <p:nvSpPr>
          <p:cNvPr id="65539" name="Rectangle 3"/>
          <p:cNvSpPr>
            <a:spLocks noChangeArrowheads="1"/>
          </p:cNvSpPr>
          <p:nvPr/>
        </p:nvSpPr>
        <p:spPr bwMode="auto">
          <a:xfrm>
            <a:off x="0" y="4536000"/>
            <a:ext cx="6120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90600" indent="-990600" fontAlgn="base">
              <a:spcAft>
                <a:spcPct val="0"/>
              </a:spcAft>
            </a:pPr>
            <a:r>
              <a:rPr lang="en-US" altLang="ja-JP"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000000"/>
                </a:solidFill>
                <a:latin typeface="メイリオ" pitchFamily="50" charset="-128"/>
                <a:ea typeface="メイリオ" pitchFamily="50" charset="-128"/>
                <a:cs typeface="Times New Roman" pitchFamily="18" charset="0"/>
              </a:rPr>
              <a:t>制御系システムの</a:t>
            </a:r>
            <a:r>
              <a:rPr lang="ja-JP" altLang="en-US" u="sng" dirty="0">
                <a:solidFill>
                  <a:srgbClr val="FF0000"/>
                </a:solidFill>
                <a:latin typeface="メイリオ" pitchFamily="50" charset="-128"/>
                <a:ea typeface="メイリオ" pitchFamily="50" charset="-128"/>
                <a:cs typeface="Times New Roman" pitchFamily="18" charset="0"/>
              </a:rPr>
              <a:t>変化点の管理ルールを明確に</a:t>
            </a:r>
            <a:r>
              <a:rPr lang="ja-JP" altLang="en-US" dirty="0">
                <a:solidFill>
                  <a:srgbClr val="000000"/>
                </a:solidFill>
                <a:latin typeface="メイリオ" pitchFamily="50" charset="-128"/>
                <a:ea typeface="メイリオ" pitchFamily="50" charset="-128"/>
                <a:cs typeface="Times New Roman" pitchFamily="18" charset="0"/>
              </a:rPr>
              <a:t>し、そのルールを守る仕組みを構築</a:t>
            </a:r>
            <a:endParaRPr lang="ja-JP" altLang="en-US" dirty="0">
              <a:solidFill>
                <a:srgbClr val="000000"/>
              </a:solidFill>
              <a:latin typeface="メイリオ" pitchFamily="50" charset="-128"/>
              <a:ea typeface="メイリオ" pitchFamily="50" charset="-128"/>
              <a:cs typeface="ＭＳ Ｐゴシック" pitchFamily="50" charset="-128"/>
            </a:endParaRPr>
          </a:p>
          <a:p>
            <a:pPr marL="900000" lvl="1" indent="-180000" eaLnBrk="0" fontAlgn="base" hangingPunct="0">
              <a:spcAft>
                <a:spcPct val="0"/>
              </a:spcAft>
            </a:pPr>
            <a:r>
              <a:rPr lang="ja-JP" altLang="en-US" dirty="0">
                <a:solidFill>
                  <a:srgbClr val="000000"/>
                </a:solidFill>
                <a:latin typeface="メイリオ" pitchFamily="50" charset="-128"/>
                <a:ea typeface="メイリオ" pitchFamily="50" charset="-128"/>
                <a:cs typeface="Times New Roman" pitchFamily="18" charset="0"/>
              </a:rPr>
              <a:t>・システムが監視・制御する対象と仕様の変化点を網羅</a:t>
            </a:r>
            <a:endParaRPr lang="ja-JP" altLang="en-US" dirty="0">
              <a:solidFill>
                <a:srgbClr val="000000"/>
              </a:solidFill>
              <a:latin typeface="メイリオ" pitchFamily="50" charset="-128"/>
              <a:ea typeface="メイリオ" pitchFamily="50" charset="-128"/>
              <a:cs typeface="ＭＳ Ｐゴシック" pitchFamily="50" charset="-128"/>
            </a:endParaRPr>
          </a:p>
          <a:p>
            <a:pPr marL="900000" lvl="1" indent="-180000" eaLnBrk="0" fontAlgn="base" hangingPunct="0">
              <a:spcAft>
                <a:spcPct val="0"/>
              </a:spcAft>
            </a:pPr>
            <a:r>
              <a:rPr lang="ja-JP" altLang="en-US" dirty="0">
                <a:solidFill>
                  <a:srgbClr val="000000"/>
                </a:solidFill>
                <a:latin typeface="メイリオ" pitchFamily="50" charset="-128"/>
                <a:ea typeface="メイリオ" pitchFamily="50" charset="-128"/>
                <a:cs typeface="Times New Roman" pitchFamily="18" charset="0"/>
              </a:rPr>
              <a:t>・変化点管理のルールとそれを守る仕組みを構築</a:t>
            </a:r>
            <a:endParaRPr lang="ja-JP" altLang="en-US" dirty="0">
              <a:solidFill>
                <a:srgbClr val="000000"/>
              </a:solidFill>
              <a:latin typeface="メイリオ" pitchFamily="50" charset="-128"/>
              <a:ea typeface="メイリオ" pitchFamily="50" charset="-128"/>
              <a:cs typeface="ＭＳ Ｐゴシック" pitchFamily="50" charset="-128"/>
            </a:endParaRPr>
          </a:p>
          <a:p>
            <a:pPr marL="900000" lvl="1" indent="-180000" eaLnBrk="0" fontAlgn="base" hangingPunct="0">
              <a:spcAft>
                <a:spcPct val="0"/>
              </a:spcAft>
            </a:pPr>
            <a:r>
              <a:rPr lang="ja-JP" altLang="en-US" dirty="0">
                <a:solidFill>
                  <a:srgbClr val="000000"/>
                </a:solidFill>
                <a:latin typeface="メイリオ" pitchFamily="50" charset="-128"/>
                <a:ea typeface="メイリオ" pitchFamily="50" charset="-128"/>
                <a:cs typeface="Times New Roman" pitchFamily="18" charset="0"/>
              </a:rPr>
              <a:t>・変化点管理で使用する管理指標を関係部門で共有し、「変化点の見落とし」を防止</a:t>
            </a:r>
            <a:endParaRPr lang="ja-JP" altLang="en-US" dirty="0">
              <a:solidFill>
                <a:srgbClr val="000000"/>
              </a:solidFill>
              <a:latin typeface="メイリオ" pitchFamily="50" charset="-128"/>
              <a:ea typeface="メイリオ" pitchFamily="50" charset="-128"/>
              <a:cs typeface="ＭＳ Ｐゴシック" pitchFamily="50" charset="-128"/>
            </a:endParaRPr>
          </a:p>
        </p:txBody>
      </p:sp>
      <p:sp>
        <p:nvSpPr>
          <p:cNvPr id="2" name="タイトル 1"/>
          <p:cNvSpPr>
            <a:spLocks noGrp="1"/>
          </p:cNvSpPr>
          <p:nvPr>
            <p:ph type="title"/>
          </p:nvPr>
        </p:nvSpPr>
        <p:spPr>
          <a:xfrm>
            <a:off x="144000" y="72000"/>
            <a:ext cx="1440000" cy="576000"/>
          </a:xfrm>
          <a:solidFill>
            <a:srgbClr val="FFC000"/>
          </a:solidFill>
        </p:spPr>
        <p:txBody>
          <a:bodyPr/>
          <a:lstStyle/>
          <a:p>
            <a:r>
              <a:rPr kumimoji="1" lang="ja-JP" altLang="en-US" sz="3200" dirty="0">
                <a:latin typeface="HGP創英角ｺﾞｼｯｸUB" pitchFamily="50" charset="-128"/>
                <a:ea typeface="HGP創英角ｺﾞｼｯｸUB" pitchFamily="50" charset="-128"/>
              </a:rPr>
              <a:t>Ｔ４</a:t>
            </a:r>
            <a:r>
              <a:rPr lang="ja-JP" altLang="en-US" sz="3200" dirty="0">
                <a:latin typeface="HGP創英角ｺﾞｼｯｸUB" pitchFamily="50" charset="-128"/>
                <a:ea typeface="HGP創英角ｺﾞｼｯｸUB" pitchFamily="50" charset="-128"/>
              </a:rPr>
              <a:t>：</a:t>
            </a:r>
            <a:endParaRPr kumimoji="1" lang="ja-JP" altLang="en-US" sz="3200" dirty="0">
              <a:latin typeface="HGP創英角ｺﾞｼｯｸUB" pitchFamily="50" charset="-128"/>
              <a:ea typeface="HGP創英角ｺﾞｼｯｸUB" pitchFamily="50" charset="-128"/>
            </a:endParaRPr>
          </a:p>
        </p:txBody>
      </p:sp>
      <p:sp>
        <p:nvSpPr>
          <p:cNvPr id="3" name="正方形/長方形 2"/>
          <p:cNvSpPr/>
          <p:nvPr/>
        </p:nvSpPr>
        <p:spPr>
          <a:xfrm>
            <a:off x="1620000" y="72000"/>
            <a:ext cx="6840000" cy="720000"/>
          </a:xfrm>
          <a:prstGeom prst="rect">
            <a:avLst/>
          </a:prstGeom>
        </p:spPr>
        <p:txBody>
          <a:bodyPr wrap="square" lIns="36000" tIns="36000" rIns="36000" bIns="36000" anchor="ctr">
            <a:spAutoFit/>
          </a:bodyPr>
          <a:lstStyle/>
          <a:p>
            <a:r>
              <a:rPr lang="ja-JP" altLang="en-US" sz="2000" b="1" dirty="0">
                <a:solidFill>
                  <a:srgbClr val="000000"/>
                </a:solidFill>
                <a:latin typeface="メイリオ" pitchFamily="50" charset="-128"/>
                <a:ea typeface="メイリオ" pitchFamily="50" charset="-128"/>
              </a:rPr>
              <a:t>システム全体に影響する変化点を明確にし、</a:t>
            </a:r>
          </a:p>
          <a:p>
            <a:r>
              <a:rPr lang="ja-JP" altLang="en-US" sz="2000" b="1" dirty="0">
                <a:solidFill>
                  <a:srgbClr val="000000"/>
                </a:solidFill>
                <a:latin typeface="メイリオ" pitchFamily="50" charset="-128"/>
                <a:ea typeface="メイリオ" pitchFamily="50" charset="-128"/>
              </a:rPr>
              <a:t>その管理ルールを策定せよ！</a:t>
            </a:r>
          </a:p>
        </p:txBody>
      </p:sp>
      <p:sp>
        <p:nvSpPr>
          <p:cNvPr id="7" name="正方形/長方形 6">
            <a:extLst>
              <a:ext uri="{FF2B5EF4-FFF2-40B4-BE49-F238E27FC236}">
                <a16:creationId xmlns:a16="http://schemas.microsoft.com/office/drawing/2014/main" id="{FA2D289A-9924-EDA1-2E1E-6E6BE1C2F31E}"/>
              </a:ext>
            </a:extLst>
          </p:cNvPr>
          <p:cNvSpPr>
            <a:spLocks/>
          </p:cNvSpPr>
          <p:nvPr/>
        </p:nvSpPr>
        <p:spPr>
          <a:xfrm rot="20700000">
            <a:off x="5387977" y="540000"/>
            <a:ext cx="4046301" cy="584775"/>
          </a:xfrm>
          <a:prstGeom prst="rect">
            <a:avLst/>
          </a:prstGeom>
          <a:noFill/>
          <a:ln>
            <a:noFill/>
          </a:ln>
        </p:spPr>
        <p:txBody>
          <a:bodyPr wrap="none" anchor="ctr">
            <a:spAutoFit/>
          </a:bodyPr>
          <a:lstStyle/>
          <a:p>
            <a:r>
              <a:rPr lang="ja-JP" altLang="en-US" sz="3200" dirty="0">
                <a:solidFill>
                  <a:srgbClr val="00B050">
                    <a:alpha val="50000"/>
                  </a:srgb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注目：環境変化の影響</a:t>
            </a:r>
          </a:p>
        </p:txBody>
      </p:sp>
      <p:sp>
        <p:nvSpPr>
          <p:cNvPr id="58" name="テキスト ボックス 57">
            <a:extLst>
              <a:ext uri="{FF2B5EF4-FFF2-40B4-BE49-F238E27FC236}">
                <a16:creationId xmlns:a16="http://schemas.microsoft.com/office/drawing/2014/main" id="{0A76BE5B-9ED7-F380-7EF8-784F27B48FEC}"/>
              </a:ext>
            </a:extLst>
          </p:cNvPr>
          <p:cNvSpPr txBox="1"/>
          <p:nvPr/>
        </p:nvSpPr>
        <p:spPr>
          <a:xfrm>
            <a:off x="0" y="1440000"/>
            <a:ext cx="9360000" cy="923330"/>
          </a:xfrm>
          <a:prstGeom prst="rect">
            <a:avLst/>
          </a:prstGeom>
          <a:noFill/>
        </p:spPr>
        <p:txBody>
          <a:bodyPr wrap="square">
            <a:spAutoFit/>
          </a:bodyPr>
          <a:lstStyle/>
          <a:p>
            <a:pPr marL="900000" indent="-900000"/>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原因</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システム構築当初から決まっていた上限値（修正箇所数）について、環境変化による外部仕様変更に伴う見直しを未実施</a:t>
            </a:r>
            <a:endParaRPr lang="en-US" altLang="ja-JP" dirty="0">
              <a:latin typeface="メイリオ" panose="020B0604030504040204" pitchFamily="50" charset="-128"/>
              <a:ea typeface="メイリオ" panose="020B0604030504040204" pitchFamily="50" charset="-128"/>
            </a:endParaRPr>
          </a:p>
          <a:p>
            <a:pPr marL="900000" indent="-900000"/>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本質は、全体に影響する変化点（この場合、予測時間、列車運転本数）が不明確</a:t>
            </a:r>
          </a:p>
        </p:txBody>
      </p:sp>
    </p:spTree>
    <p:extLst>
      <p:ext uri="{BB962C8B-B14F-4D97-AF65-F5344CB8AC3E}">
        <p14:creationId xmlns:p14="http://schemas.microsoft.com/office/powerpoint/2010/main" val="2300106488"/>
      </p:ext>
    </p:extLst>
  </p:cSld>
  <p:clrMapOvr>
    <a:masterClrMapping/>
  </p:clrMapOvr>
  <p:transition spd="med" advTm="29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00" y="72000"/>
            <a:ext cx="1440000" cy="576000"/>
          </a:xfrm>
          <a:solidFill>
            <a:srgbClr val="FFC000"/>
          </a:solidFill>
        </p:spPr>
        <p:txBody>
          <a:bodyPr/>
          <a:lstStyle/>
          <a:p>
            <a:r>
              <a:rPr kumimoji="1" lang="ja-JP" altLang="en-US" sz="3200" dirty="0">
                <a:latin typeface="HGP創英角ｺﾞｼｯｸUB" pitchFamily="50" charset="-128"/>
                <a:ea typeface="HGP創英角ｺﾞｼｯｸUB" pitchFamily="50" charset="-128"/>
              </a:rPr>
              <a:t>Ｔ</a:t>
            </a:r>
            <a:r>
              <a:rPr lang="ja-JP" altLang="en-US" sz="3200" dirty="0">
                <a:latin typeface="HGP創英角ｺﾞｼｯｸUB" pitchFamily="50" charset="-128"/>
                <a:ea typeface="HGP創英角ｺﾞｼｯｸUB" pitchFamily="50" charset="-128"/>
              </a:rPr>
              <a:t>３２：</a:t>
            </a:r>
            <a:endParaRPr kumimoji="1" lang="ja-JP" altLang="en-US" sz="3200" dirty="0">
              <a:latin typeface="HGP創英角ｺﾞｼｯｸUB" pitchFamily="50" charset="-128"/>
              <a:ea typeface="HGP創英角ｺﾞｼｯｸUB" pitchFamily="50" charset="-128"/>
            </a:endParaRPr>
          </a:p>
        </p:txBody>
      </p:sp>
      <p:sp>
        <p:nvSpPr>
          <p:cNvPr id="3" name="正方形/長方形 2"/>
          <p:cNvSpPr/>
          <p:nvPr/>
        </p:nvSpPr>
        <p:spPr>
          <a:xfrm>
            <a:off x="1620000" y="144000"/>
            <a:ext cx="6840000" cy="504000"/>
          </a:xfrm>
          <a:prstGeom prst="rect">
            <a:avLst/>
          </a:prstGeom>
        </p:spPr>
        <p:txBody>
          <a:bodyPr wrap="square" lIns="36000" tIns="36000" rIns="36000" bIns="36000" anchor="ctr">
            <a:spAutoFit/>
          </a:bodyPr>
          <a:lstStyle/>
          <a:p>
            <a:pPr>
              <a:spcBef>
                <a:spcPts val="480"/>
              </a:spcBef>
            </a:pPr>
            <a:r>
              <a:rPr lang="ja-JP" altLang="en-US" sz="2000" b="1" dirty="0">
                <a:solidFill>
                  <a:srgbClr val="000000"/>
                </a:solidFill>
                <a:latin typeface="メイリオ" pitchFamily="50" charset="-128"/>
                <a:ea typeface="メイリオ" pitchFamily="50" charset="-128"/>
              </a:rPr>
              <a:t>周期処理、「時間」と「変化」を監視せよ！</a:t>
            </a:r>
          </a:p>
        </p:txBody>
      </p:sp>
      <p:sp>
        <p:nvSpPr>
          <p:cNvPr id="7" name="正方形/長方形 6">
            <a:extLst>
              <a:ext uri="{FF2B5EF4-FFF2-40B4-BE49-F238E27FC236}">
                <a16:creationId xmlns:a16="http://schemas.microsoft.com/office/drawing/2014/main" id="{FA2D289A-9924-EDA1-2E1E-6E6BE1C2F31E}"/>
              </a:ext>
            </a:extLst>
          </p:cNvPr>
          <p:cNvSpPr>
            <a:spLocks/>
          </p:cNvSpPr>
          <p:nvPr/>
        </p:nvSpPr>
        <p:spPr>
          <a:xfrm rot="20700000">
            <a:off x="5387977" y="540000"/>
            <a:ext cx="4046301" cy="584775"/>
          </a:xfrm>
          <a:prstGeom prst="rect">
            <a:avLst/>
          </a:prstGeom>
          <a:noFill/>
          <a:ln>
            <a:noFill/>
          </a:ln>
        </p:spPr>
        <p:txBody>
          <a:bodyPr wrap="none" anchor="ctr">
            <a:spAutoFit/>
          </a:bodyPr>
          <a:lstStyle/>
          <a:p>
            <a:r>
              <a:rPr lang="ja-JP" altLang="en-US" sz="3200" dirty="0">
                <a:solidFill>
                  <a:srgbClr val="00B050">
                    <a:alpha val="50000"/>
                  </a:srgb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注目：環境変化の影響</a:t>
            </a:r>
          </a:p>
        </p:txBody>
      </p:sp>
      <p:sp>
        <p:nvSpPr>
          <p:cNvPr id="8" name="テキスト プレースホルダー 2">
            <a:extLst>
              <a:ext uri="{FF2B5EF4-FFF2-40B4-BE49-F238E27FC236}">
                <a16:creationId xmlns:a16="http://schemas.microsoft.com/office/drawing/2014/main" id="{08839F8E-995B-9062-4EB6-D97799BF57BD}"/>
              </a:ext>
            </a:extLst>
          </p:cNvPr>
          <p:cNvSpPr txBox="1">
            <a:spLocks/>
          </p:cNvSpPr>
          <p:nvPr/>
        </p:nvSpPr>
        <p:spPr bwMode="auto">
          <a:xfrm>
            <a:off x="0" y="828000"/>
            <a:ext cx="9720000" cy="62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kern="0" dirty="0">
                <a:latin typeface="メイリオ" panose="020B0604030504040204" pitchFamily="50" charset="-128"/>
                <a:ea typeface="メイリオ" panose="020B0604030504040204" pitchFamily="50" charset="-128"/>
                <a:cs typeface="メイリオ" panose="020B0604030504040204" pitchFamily="50" charset="-128"/>
              </a:rPr>
              <a:t>新型と旧型とが混在</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する</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PLC</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機器群から成る制御システムで，ネットワーク障害後に「再稼働初期設定」を実施したが，</a:t>
            </a:r>
            <a:r>
              <a:rPr lang="ja-JP" altLang="en-US" sz="1800" u="sng" kern="0" dirty="0">
                <a:latin typeface="メイリオ" panose="020B0604030504040204" pitchFamily="50" charset="-128"/>
                <a:ea typeface="メイリオ" panose="020B0604030504040204" pitchFamily="50" charset="-128"/>
                <a:cs typeface="メイリオ" panose="020B0604030504040204" pitchFamily="50" charset="-128"/>
              </a:rPr>
              <a:t>旧型</a:t>
            </a:r>
            <a:r>
              <a:rPr lang="en-US" altLang="ja-JP" sz="1800" u="sng" kern="0" dirty="0">
                <a:latin typeface="メイリオ" panose="020B0604030504040204" pitchFamily="50" charset="-128"/>
                <a:ea typeface="メイリオ" panose="020B0604030504040204" pitchFamily="50" charset="-128"/>
                <a:cs typeface="メイリオ" panose="020B0604030504040204" pitchFamily="50" charset="-128"/>
              </a:rPr>
              <a:t>PLC</a:t>
            </a:r>
            <a:r>
              <a:rPr lang="ja-JP" altLang="en-US" sz="1800" u="sng" kern="0" dirty="0">
                <a:latin typeface="メイリオ" panose="020B0604030504040204" pitchFamily="50" charset="-128"/>
                <a:ea typeface="メイリオ" panose="020B0604030504040204" pitchFamily="50" charset="-128"/>
                <a:cs typeface="メイリオ" panose="020B0604030504040204" pitchFamily="50" charset="-128"/>
              </a:rPr>
              <a:t>の異常</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により運転再開が大幅に遅れた．</a:t>
            </a:r>
          </a:p>
        </p:txBody>
      </p:sp>
      <p:sp>
        <p:nvSpPr>
          <p:cNvPr id="58" name="テキスト プレースホルダー 2">
            <a:extLst>
              <a:ext uri="{FF2B5EF4-FFF2-40B4-BE49-F238E27FC236}">
                <a16:creationId xmlns:a16="http://schemas.microsoft.com/office/drawing/2014/main" id="{82C1DD06-9EEF-7449-B84C-EE80A2B3CC04}"/>
              </a:ext>
            </a:extLst>
          </p:cNvPr>
          <p:cNvSpPr txBox="1">
            <a:spLocks/>
          </p:cNvSpPr>
          <p:nvPr/>
        </p:nvSpPr>
        <p:spPr bwMode="auto">
          <a:xfrm>
            <a:off x="0" y="1512000"/>
            <a:ext cx="9720000" cy="231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旧型</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PLC</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上で</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周期起動</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で開始する処理が設定周期時間内（</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サイクル当り</a:t>
            </a:r>
            <a:r>
              <a:rPr lang="en-US" altLang="ja-JP"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0.5 </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秒</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完了しなかった</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ため，以降の周期処理コマンドが次々と</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滞留</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しハングアップした．</a:t>
            </a:r>
            <a:endPar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　　　　当該システム導入時に作られた「再稼働初期設定」コマンドは，障害時にだけ使う機能であったため、</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長期間実行していなかった</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．その間，システムへの接続機器の増加や流れる制御データの増大，ネットワークの長時間停止による検索処理時間増大を考慮する，などの実行環境の変化あるいは変化の影響に気づかず，</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周期時間の見直し</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やすべての</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PLC</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機器についての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動作確認を行っていなかった</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　　　　なお，費用の面で，システム内全機器を一度に新型に更新することはできなかった．</a:t>
            </a:r>
          </a:p>
        </p:txBody>
      </p:sp>
      <p:sp>
        <p:nvSpPr>
          <p:cNvPr id="59" name="テキスト プレースホルダー 2">
            <a:extLst>
              <a:ext uri="{FF2B5EF4-FFF2-40B4-BE49-F238E27FC236}">
                <a16:creationId xmlns:a16="http://schemas.microsoft.com/office/drawing/2014/main" id="{EFEA3148-F727-5BFF-1DED-115C379E7DB8}"/>
              </a:ext>
            </a:extLst>
          </p:cNvPr>
          <p:cNvSpPr txBox="1">
            <a:spLocks/>
          </p:cNvSpPr>
          <p:nvPr/>
        </p:nvSpPr>
        <p:spPr bwMode="auto">
          <a:xfrm>
            <a:off x="0" y="3960000"/>
            <a:ext cx="4140000" cy="25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1165225" indent="-1165225">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周期時間を適宜管理</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するルールの設定</a:t>
            </a:r>
          </a:p>
          <a:p>
            <a:pPr marL="1165225" indent="-27305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・新機能追加時の運用ルール（</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周期時間評価見直し</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動作確認</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，マニュアル更新）の策定</a:t>
            </a:r>
          </a:p>
          <a:p>
            <a:pPr marL="1165225" indent="-27305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・旧機種の装置を新機種の装置に更新しやすい構成（機能対応の筐体分離）の採用</a:t>
            </a:r>
          </a:p>
        </p:txBody>
      </p:sp>
      <p:pic>
        <p:nvPicPr>
          <p:cNvPr id="5" name="図 4">
            <a:extLst>
              <a:ext uri="{FF2B5EF4-FFF2-40B4-BE49-F238E27FC236}">
                <a16:creationId xmlns:a16="http://schemas.microsoft.com/office/drawing/2014/main" id="{14B02E6A-914D-446A-0F9A-02EA66370477}"/>
              </a:ext>
            </a:extLst>
          </p:cNvPr>
          <p:cNvPicPr>
            <a:picLocks noChangeAspect="1"/>
          </p:cNvPicPr>
          <p:nvPr/>
        </p:nvPicPr>
        <p:blipFill>
          <a:blip r:embed="rId2"/>
          <a:stretch>
            <a:fillRect/>
          </a:stretch>
        </p:blipFill>
        <p:spPr>
          <a:xfrm>
            <a:off x="4140000" y="3888000"/>
            <a:ext cx="5760000" cy="2677896"/>
          </a:xfrm>
          <a:prstGeom prst="rect">
            <a:avLst/>
          </a:prstGeom>
        </p:spPr>
      </p:pic>
    </p:spTree>
    <p:extLst>
      <p:ext uri="{BB962C8B-B14F-4D97-AF65-F5344CB8AC3E}">
        <p14:creationId xmlns:p14="http://schemas.microsoft.com/office/powerpoint/2010/main" val="587179024"/>
      </p:ext>
    </p:extLst>
  </p:cSld>
  <p:clrMapOvr>
    <a:masterClrMapping/>
  </p:clrMapOvr>
  <p:transition spd="med" advTm="29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00" y="72000"/>
            <a:ext cx="144000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Ｇ</a:t>
            </a:r>
            <a:r>
              <a:rPr lang="en-US" altLang="ja-JP" sz="3200" dirty="0">
                <a:latin typeface="HGP創英角ｺﾞｼｯｸUB" panose="020B0900000000000000" pitchFamily="50" charset="-128"/>
                <a:ea typeface="HGP創英角ｺﾞｼｯｸUB" panose="020B0900000000000000" pitchFamily="50" charset="-128"/>
              </a:rPr>
              <a:t>1</a:t>
            </a:r>
            <a:r>
              <a:rPr lang="ja-JP" altLang="en-US" sz="3200" dirty="0">
                <a:latin typeface="HGP創英角ｺﾞｼｯｸUB" panose="020B0900000000000000" pitchFamily="50" charset="-128"/>
                <a:ea typeface="HGP創英角ｺﾞｼｯｸUB" panose="020B0900000000000000" pitchFamily="50" charset="-128"/>
              </a:rPr>
              <a:t>４：</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3" name="テキスト プレースホルダー 2"/>
          <p:cNvSpPr>
            <a:spLocks noGrp="1"/>
          </p:cNvSpPr>
          <p:nvPr>
            <p:ph type="body" idx="4294967295"/>
          </p:nvPr>
        </p:nvSpPr>
        <p:spPr>
          <a:xfrm>
            <a:off x="1620000" y="72000"/>
            <a:ext cx="7920000" cy="648000"/>
          </a:xfrm>
        </p:spPr>
        <p:txBody>
          <a:bodyPr wrap="square" lIns="36000" tIns="36000" rIns="36000" bIns="36000">
            <a:spAutoFit/>
          </a:bodyPr>
          <a:lstStyle/>
          <a:p>
            <a:pPr marL="0" indent="0">
              <a:spcBef>
                <a:spcPts val="0"/>
              </a:spcBef>
              <a:buNone/>
            </a:pP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設計時に定めたキャパシティ管理項目は、環境の変化にあわせて</a:t>
            </a:r>
            <a:endParaRPr lang="en-US" altLang="ja-JP" sz="2000" b="1" kern="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見直すべし！</a:t>
            </a:r>
            <a:endParaRPr lang="ja-JP" altLang="ja-JP" sz="2000" b="1"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プレースホルダー 2"/>
          <p:cNvSpPr txBox="1">
            <a:spLocks/>
          </p:cNvSpPr>
          <p:nvPr/>
        </p:nvSpPr>
        <p:spPr bwMode="auto">
          <a:xfrm>
            <a:off x="0" y="4392000"/>
            <a:ext cx="504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5350" indent="-895350">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設計時に定めた</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監視する時間間隔（キャパシティ管理項目）では十分にシステムを監視できていなかった。</a:t>
            </a:r>
          </a:p>
        </p:txBody>
      </p:sp>
      <p:pic>
        <p:nvPicPr>
          <p:cNvPr id="7" name="図 6"/>
          <p:cNvPicPr>
            <a:picLocks noChangeAspect="1"/>
          </p:cNvPicPr>
          <p:nvPr/>
        </p:nvPicPr>
        <p:blipFill>
          <a:blip r:embed="rId2"/>
          <a:stretch>
            <a:fillRect/>
          </a:stretch>
        </p:blipFill>
        <p:spPr>
          <a:xfrm>
            <a:off x="4320000" y="828000"/>
            <a:ext cx="5580000" cy="3091658"/>
          </a:xfrm>
          <a:prstGeom prst="rect">
            <a:avLst/>
          </a:prstGeom>
        </p:spPr>
      </p:pic>
      <p:pic>
        <p:nvPicPr>
          <p:cNvPr id="8" name="図 7"/>
          <p:cNvPicPr>
            <a:picLocks noChangeAspect="1"/>
          </p:cNvPicPr>
          <p:nvPr/>
        </p:nvPicPr>
        <p:blipFill>
          <a:blip r:embed="rId3"/>
          <a:stretch>
            <a:fillRect/>
          </a:stretch>
        </p:blipFill>
        <p:spPr>
          <a:xfrm>
            <a:off x="5040000" y="3960000"/>
            <a:ext cx="4776036" cy="2520000"/>
          </a:xfrm>
          <a:prstGeom prst="rect">
            <a:avLst/>
          </a:prstGeom>
        </p:spPr>
      </p:pic>
      <p:sp>
        <p:nvSpPr>
          <p:cNvPr id="5" name="テキスト プレースホルダー 2">
            <a:extLst>
              <a:ext uri="{FF2B5EF4-FFF2-40B4-BE49-F238E27FC236}">
                <a16:creationId xmlns:a16="http://schemas.microsoft.com/office/drawing/2014/main" id="{6B6673B4-6FBB-6B4F-5CC4-9FEB187416A1}"/>
              </a:ext>
            </a:extLst>
          </p:cNvPr>
          <p:cNvSpPr txBox="1">
            <a:spLocks/>
          </p:cNvSpPr>
          <p:nvPr/>
        </p:nvSpPr>
        <p:spPr bwMode="auto">
          <a:xfrm>
            <a:off x="0" y="900000"/>
            <a:ext cx="4104000" cy="339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Clr>
                <a:srgbClr val="339966"/>
              </a:buClr>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社のシステムはサービスの継続を優先するデータの非同期送受信（メッセージ交換）型のオンラインシステムである。このシステムの処理件数には、以前から全般的な増加と共に、</a:t>
            </a:r>
            <a:r>
              <a:rPr lang="ja-JP" altLang="en-US" sz="1800" u="sng"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時々突発的な事象によるデータ量の急増</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が見られた。このシステムにある日、</a:t>
            </a:r>
            <a:r>
              <a:rPr lang="ja-JP" altLang="en-US" sz="18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処理能力を越えたデータが殺到し、サービスが一時的に停止</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した。</a:t>
            </a:r>
            <a:endParaRPr lang="en-US" altLang="ja-JP"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プレースホルダー 2"/>
          <p:cNvSpPr txBox="1">
            <a:spLocks/>
          </p:cNvSpPr>
          <p:nvPr/>
        </p:nvSpPr>
        <p:spPr bwMode="auto">
          <a:xfrm>
            <a:off x="0" y="5400000"/>
            <a:ext cx="5040000" cy="119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1080000" indent="-1080000">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①現行システムに対し、</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キャパシティ計画</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の修正と設定した閾値を見直し。</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080000" indent="-1080000">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②次世代システムのキャパシティ管理要件として、</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要件定義</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に組み込み。</a:t>
            </a:r>
          </a:p>
        </p:txBody>
      </p:sp>
      <p:sp>
        <p:nvSpPr>
          <p:cNvPr id="6" name="正方形/長方形 5">
            <a:extLst>
              <a:ext uri="{FF2B5EF4-FFF2-40B4-BE49-F238E27FC236}">
                <a16:creationId xmlns:a16="http://schemas.microsoft.com/office/drawing/2014/main" id="{D3C37AC3-267F-138E-2726-9690217B864E}"/>
              </a:ext>
            </a:extLst>
          </p:cNvPr>
          <p:cNvSpPr>
            <a:spLocks/>
          </p:cNvSpPr>
          <p:nvPr/>
        </p:nvSpPr>
        <p:spPr>
          <a:xfrm rot="20700000">
            <a:off x="5387977" y="540000"/>
            <a:ext cx="4046301" cy="584775"/>
          </a:xfrm>
          <a:prstGeom prst="rect">
            <a:avLst/>
          </a:prstGeom>
          <a:noFill/>
          <a:ln>
            <a:noFill/>
          </a:ln>
        </p:spPr>
        <p:txBody>
          <a:bodyPr wrap="none" anchor="ctr">
            <a:spAutoFit/>
          </a:bodyPr>
          <a:lstStyle/>
          <a:p>
            <a:r>
              <a:rPr lang="ja-JP" altLang="en-US" sz="3200" dirty="0">
                <a:solidFill>
                  <a:srgbClr val="00B050">
                    <a:alpha val="50000"/>
                  </a:srgb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注目：環境変化の影響</a:t>
            </a:r>
          </a:p>
        </p:txBody>
      </p:sp>
    </p:spTree>
    <p:extLst>
      <p:ext uri="{BB962C8B-B14F-4D97-AF65-F5344CB8AC3E}">
        <p14:creationId xmlns:p14="http://schemas.microsoft.com/office/powerpoint/2010/main" val="2444905776"/>
      </p:ext>
    </p:extLst>
  </p:cSld>
  <p:clrMapOvr>
    <a:masterClrMapping/>
  </p:clrMapOvr>
  <p:transition spd="med" advTm="2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B8BFE7D-F944-F4CB-6D20-A54EE14E09D8}"/>
              </a:ext>
            </a:extLst>
          </p:cNvPr>
          <p:cNvPicPr>
            <a:picLocks noChangeAspect="1"/>
          </p:cNvPicPr>
          <p:nvPr/>
        </p:nvPicPr>
        <p:blipFill>
          <a:blip r:embed="rId2"/>
          <a:stretch>
            <a:fillRect/>
          </a:stretch>
        </p:blipFill>
        <p:spPr>
          <a:xfrm>
            <a:off x="-1" y="827995"/>
            <a:ext cx="7560000" cy="4722271"/>
          </a:xfrm>
          <a:prstGeom prst="rect">
            <a:avLst/>
          </a:prstGeom>
          <a:ln w="12700">
            <a:solidFill>
              <a:schemeClr val="tx1">
                <a:lumMod val="50000"/>
                <a:lumOff val="50000"/>
                <a:alpha val="50000"/>
              </a:schemeClr>
            </a:solidFill>
          </a:ln>
        </p:spPr>
      </p:pic>
      <p:sp>
        <p:nvSpPr>
          <p:cNvPr id="2" name="タイトル 1">
            <a:extLst>
              <a:ext uri="{FF2B5EF4-FFF2-40B4-BE49-F238E27FC236}">
                <a16:creationId xmlns:a16="http://schemas.microsoft.com/office/drawing/2014/main" id="{A812E8DC-1FA2-3B54-8983-130EFB8D2D7B}"/>
              </a:ext>
            </a:extLst>
          </p:cNvPr>
          <p:cNvSpPr>
            <a:spLocks noGrp="1"/>
          </p:cNvSpPr>
          <p:nvPr>
            <p:ph type="title"/>
          </p:nvPr>
        </p:nvSpPr>
        <p:spPr>
          <a:xfrm>
            <a:off x="432000" y="108000"/>
            <a:ext cx="9000000" cy="576000"/>
          </a:xfrm>
        </p:spPr>
        <p:txBody>
          <a:bodyPr/>
          <a:lstStyle/>
          <a:p>
            <a:r>
              <a:rPr lang="en-US" altLang="ja-JP" dirty="0"/>
              <a:t>(</a:t>
            </a:r>
            <a:r>
              <a:rPr lang="ja-JP" altLang="en-US" dirty="0"/>
              <a:t>参考</a:t>
            </a:r>
            <a:r>
              <a:rPr lang="en-US" altLang="ja-JP" dirty="0"/>
              <a:t>) </a:t>
            </a:r>
            <a:r>
              <a:rPr lang="ja-JP" altLang="en-US" dirty="0"/>
              <a:t>港湾</a:t>
            </a:r>
            <a:r>
              <a:rPr kumimoji="1" lang="ja-JP" altLang="en-US" dirty="0"/>
              <a:t>ターミナルシステム障害により物流混乱</a:t>
            </a:r>
          </a:p>
        </p:txBody>
      </p:sp>
      <p:sp>
        <p:nvSpPr>
          <p:cNvPr id="4" name="テキスト ボックス 3">
            <a:extLst>
              <a:ext uri="{FF2B5EF4-FFF2-40B4-BE49-F238E27FC236}">
                <a16:creationId xmlns:a16="http://schemas.microsoft.com/office/drawing/2014/main" id="{9009B6B1-66BA-A87D-5BED-4E6839F25183}"/>
              </a:ext>
            </a:extLst>
          </p:cNvPr>
          <p:cNvSpPr txBox="1"/>
          <p:nvPr/>
        </p:nvSpPr>
        <p:spPr>
          <a:xfrm>
            <a:off x="1800000" y="5796000"/>
            <a:ext cx="8100000" cy="738664"/>
          </a:xfrm>
          <a:prstGeom prst="rect">
            <a:avLst/>
          </a:prstGeom>
          <a:noFill/>
        </p:spPr>
        <p:txBody>
          <a:bodyPr wrap="square">
            <a:spAutoFit/>
          </a:bodyPr>
          <a:lstStyle/>
          <a:p>
            <a:r>
              <a:rPr lang="ja-JP" altLang="en-US" sz="1400" dirty="0"/>
              <a:t>＜出典＞ 名古屋港システム停止、脆弱なＶＰＮ狙われたか</a:t>
            </a:r>
            <a:r>
              <a:rPr lang="en-US" altLang="ja-JP" sz="1400" dirty="0"/>
              <a:t>…</a:t>
            </a:r>
            <a:r>
              <a:rPr lang="ja-JP" altLang="en-US" sz="1400" dirty="0"/>
              <a:t>最新「修正プログラム」適用せず無防備状態</a:t>
            </a:r>
            <a:endParaRPr lang="en-US" altLang="ja-JP" sz="1400" dirty="0"/>
          </a:p>
          <a:p>
            <a:r>
              <a:rPr lang="ja-JP" altLang="en-US" sz="1400" dirty="0"/>
              <a:t>　　　　　　　</a:t>
            </a:r>
            <a:r>
              <a:rPr lang="en-US" altLang="ja-JP" sz="1400" dirty="0"/>
              <a:t>2023/07/27 15:00</a:t>
            </a:r>
          </a:p>
          <a:p>
            <a:r>
              <a:rPr lang="ja-JP" altLang="en-US" sz="1400" dirty="0"/>
              <a:t>　　　　　　　</a:t>
            </a:r>
            <a:r>
              <a:rPr lang="en-US" altLang="ja-JP" sz="1400" i="1" dirty="0">
                <a:solidFill>
                  <a:srgbClr val="3333FF"/>
                </a:solidFill>
                <a:latin typeface="Arial" panose="020B0604020202020204" pitchFamily="34" charset="0"/>
                <a:cs typeface="Arial" panose="020B0604020202020204" pitchFamily="34" charset="0"/>
                <a:hlinkClick r:id="rId3"/>
              </a:rPr>
              <a:t>https://www.yomiuri.co.jp/national/20230727-OYT1T50215</a:t>
            </a:r>
            <a:endParaRPr lang="en-US" altLang="ja-JP" sz="1400" i="1" dirty="0">
              <a:solidFill>
                <a:srgbClr val="3333FF"/>
              </a:solidFill>
              <a:latin typeface="Arial" panose="020B0604020202020204" pitchFamily="34" charset="0"/>
              <a:cs typeface="Arial" panose="020B0604020202020204" pitchFamily="34" charset="0"/>
            </a:endParaRPr>
          </a:p>
        </p:txBody>
      </p:sp>
      <p:sp>
        <p:nvSpPr>
          <p:cNvPr id="10" name="テキスト ボックス 9">
            <a:hlinkClick r:id="rId4"/>
            <a:extLst>
              <a:ext uri="{FF2B5EF4-FFF2-40B4-BE49-F238E27FC236}">
                <a16:creationId xmlns:a16="http://schemas.microsoft.com/office/drawing/2014/main" id="{4530356A-3BB0-6917-A838-8C61620F365B}"/>
              </a:ext>
            </a:extLst>
          </p:cNvPr>
          <p:cNvSpPr txBox="1"/>
          <p:nvPr/>
        </p:nvSpPr>
        <p:spPr>
          <a:xfrm>
            <a:off x="144000" y="900000"/>
            <a:ext cx="4320000" cy="338554"/>
          </a:xfrm>
          <a:prstGeom prst="rect">
            <a:avLst/>
          </a:prstGeom>
          <a:noFill/>
        </p:spPr>
        <p:txBody>
          <a:bodyPr wrap="square">
            <a:spAutoFit/>
          </a:bodyPr>
          <a:lstStyle/>
          <a:p>
            <a:r>
              <a:rPr lang="en-US" altLang="ja-JP" sz="1600" i="1" dirty="0">
                <a:solidFill>
                  <a:srgbClr val="3333FF"/>
                </a:solidFill>
                <a:latin typeface="Arial" panose="020B0604020202020204" pitchFamily="34" charset="0"/>
                <a:cs typeface="Arial" panose="020B0604020202020204" pitchFamily="34" charset="0"/>
              </a:rPr>
              <a:t>https://meikoukyo.com/archives/3336</a:t>
            </a:r>
            <a:endParaRPr lang="ja-JP" altLang="en-US" sz="1600" i="1" dirty="0">
              <a:solidFill>
                <a:srgbClr val="3333FF"/>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13CCE1B0-B15C-4718-3FE9-82228EEA2C90}"/>
              </a:ext>
            </a:extLst>
          </p:cNvPr>
          <p:cNvSpPr txBox="1"/>
          <p:nvPr/>
        </p:nvSpPr>
        <p:spPr>
          <a:xfrm>
            <a:off x="143999" y="1800000"/>
            <a:ext cx="9000000" cy="1260000"/>
          </a:xfrm>
          <a:prstGeom prst="rect">
            <a:avLst/>
          </a:prstGeom>
          <a:noFill/>
        </p:spPr>
        <p:txBody>
          <a:bodyPr wrap="square">
            <a:spAutoFit/>
          </a:bodyPr>
          <a:lstStyle/>
          <a:p>
            <a:r>
              <a:rPr lang="ja-JP" altLang="en-US" sz="2400" dirty="0">
                <a:solidFill>
                  <a:srgbClr val="FF0000"/>
                </a:solidFill>
                <a:latin typeface="+mn-ea"/>
              </a:rPr>
              <a:t>「ランサムウェア」による</a:t>
            </a:r>
            <a:r>
              <a:rPr lang="ja-JP" altLang="en-US" sz="2400" u="sng" dirty="0">
                <a:solidFill>
                  <a:srgbClr val="C00000"/>
                </a:solidFill>
                <a:latin typeface="+mn-ea"/>
              </a:rPr>
              <a:t>サイバー攻撃</a:t>
            </a:r>
            <a:r>
              <a:rPr lang="ja-JP" altLang="en-US" sz="2400" dirty="0">
                <a:solidFill>
                  <a:srgbClr val="FF0000"/>
                </a:solidFill>
                <a:latin typeface="+mn-ea"/>
              </a:rPr>
              <a:t>を受けて全面停止</a:t>
            </a:r>
            <a:r>
              <a:rPr lang="en-US" altLang="ja-JP" sz="2400" dirty="0">
                <a:solidFill>
                  <a:srgbClr val="FF0000"/>
                </a:solidFill>
                <a:latin typeface="+mn-ea"/>
              </a:rPr>
              <a:t>(7/4)</a:t>
            </a:r>
          </a:p>
          <a:p>
            <a:r>
              <a:rPr lang="ja-JP" altLang="en-US" sz="2400" dirty="0">
                <a:solidFill>
                  <a:srgbClr val="FF0000"/>
                </a:solidFill>
                <a:latin typeface="+mn-ea"/>
              </a:rPr>
              <a:t>バックアップデータ</a:t>
            </a:r>
            <a:r>
              <a:rPr lang="en-US" altLang="ja-JP" sz="2400" baseline="30000" dirty="0">
                <a:solidFill>
                  <a:srgbClr val="FF0000"/>
                </a:solidFill>
                <a:latin typeface="+mn-ea"/>
              </a:rPr>
              <a:t>(*)</a:t>
            </a:r>
            <a:r>
              <a:rPr lang="ja-JP" altLang="en-US" sz="2400" dirty="0">
                <a:solidFill>
                  <a:srgbClr val="FF0000"/>
                </a:solidFill>
                <a:latin typeface="+mn-ea"/>
              </a:rPr>
              <a:t>の復元により順次再開</a:t>
            </a:r>
            <a:r>
              <a:rPr lang="en-US" altLang="ja-JP" sz="2400" dirty="0">
                <a:solidFill>
                  <a:srgbClr val="FF0000"/>
                </a:solidFill>
                <a:latin typeface="+mn-ea"/>
              </a:rPr>
              <a:t>(7/6)</a:t>
            </a:r>
          </a:p>
          <a:p>
            <a:endParaRPr lang="en-US" altLang="ja-JP" sz="800" dirty="0">
              <a:solidFill>
                <a:srgbClr val="FF0000"/>
              </a:solidFill>
              <a:latin typeface="+mn-ea"/>
            </a:endParaRPr>
          </a:p>
          <a:p>
            <a:r>
              <a:rPr lang="en-US" altLang="ja-JP" baseline="30000" dirty="0">
                <a:solidFill>
                  <a:srgbClr val="FF0000"/>
                </a:solidFill>
                <a:latin typeface="+mn-ea"/>
              </a:rPr>
              <a:t>(*)</a:t>
            </a:r>
            <a:r>
              <a:rPr lang="ja-JP" altLang="en-US" dirty="0">
                <a:solidFill>
                  <a:srgbClr val="FF0000"/>
                </a:solidFill>
                <a:latin typeface="+mn-ea"/>
              </a:rPr>
              <a:t> バックアップデータにも感染が確認されたため，ウィルス駆除のために復旧が遅れた</a:t>
            </a:r>
            <a:endParaRPr lang="ja-JP" altLang="en-US" sz="2400" dirty="0">
              <a:solidFill>
                <a:srgbClr val="FF0000"/>
              </a:solidFill>
              <a:latin typeface="+mn-ea"/>
            </a:endParaRPr>
          </a:p>
        </p:txBody>
      </p:sp>
      <p:sp>
        <p:nvSpPr>
          <p:cNvPr id="13" name="テキスト ボックス 12">
            <a:extLst>
              <a:ext uri="{FF2B5EF4-FFF2-40B4-BE49-F238E27FC236}">
                <a16:creationId xmlns:a16="http://schemas.microsoft.com/office/drawing/2014/main" id="{E847356E-D9F7-EF01-90F2-34CF5BFAC895}"/>
              </a:ext>
            </a:extLst>
          </p:cNvPr>
          <p:cNvSpPr txBox="1"/>
          <p:nvPr/>
        </p:nvSpPr>
        <p:spPr>
          <a:xfrm>
            <a:off x="1440000" y="5508000"/>
            <a:ext cx="8460000" cy="338554"/>
          </a:xfrm>
          <a:prstGeom prst="rect">
            <a:avLst/>
          </a:prstGeom>
          <a:noFill/>
        </p:spPr>
        <p:txBody>
          <a:bodyPr wrap="square">
            <a:spAutoFit/>
          </a:bodyPr>
          <a:lstStyle/>
          <a:p>
            <a:r>
              <a:rPr lang="ja-JP" altLang="en-US" sz="1600" dirty="0">
                <a:solidFill>
                  <a:srgbClr val="FF0000"/>
                </a:solidFill>
                <a:latin typeface="+mn-ea"/>
              </a:rPr>
              <a:t>対象</a:t>
            </a:r>
            <a:r>
              <a:rPr lang="en-US" altLang="ja-JP" sz="1600" dirty="0">
                <a:solidFill>
                  <a:srgbClr val="FF0000"/>
                </a:solidFill>
                <a:latin typeface="+mn-ea"/>
              </a:rPr>
              <a:t>VPN</a:t>
            </a:r>
            <a:r>
              <a:rPr lang="ja-JP" altLang="en-US" sz="1600" dirty="0">
                <a:solidFill>
                  <a:srgbClr val="FF0000"/>
                </a:solidFill>
                <a:latin typeface="+mn-ea"/>
              </a:rPr>
              <a:t>機器の製造社は，</a:t>
            </a:r>
            <a:r>
              <a:rPr lang="en-US" altLang="ja-JP" sz="1600" dirty="0">
                <a:solidFill>
                  <a:srgbClr val="FF0000"/>
                </a:solidFill>
                <a:latin typeface="+mn-ea"/>
              </a:rPr>
              <a:t>6</a:t>
            </a:r>
            <a:r>
              <a:rPr lang="ja-JP" altLang="en-US" sz="1600" dirty="0">
                <a:solidFill>
                  <a:srgbClr val="FF0000"/>
                </a:solidFill>
                <a:latin typeface="+mn-ea"/>
              </a:rPr>
              <a:t>月，新たな脆弱性が発見されたことを公表し，修正プログラムを提供</a:t>
            </a:r>
          </a:p>
        </p:txBody>
      </p:sp>
      <p:sp>
        <p:nvSpPr>
          <p:cNvPr id="5" name="テキスト ボックス 4">
            <a:extLst>
              <a:ext uri="{FF2B5EF4-FFF2-40B4-BE49-F238E27FC236}">
                <a16:creationId xmlns:a16="http://schemas.microsoft.com/office/drawing/2014/main" id="{9A4E7760-1713-BEAE-7D0C-619A0B1EEC6E}"/>
              </a:ext>
            </a:extLst>
          </p:cNvPr>
          <p:cNvSpPr txBox="1"/>
          <p:nvPr/>
        </p:nvSpPr>
        <p:spPr>
          <a:xfrm>
            <a:off x="5220000" y="3060000"/>
            <a:ext cx="4680000" cy="1015663"/>
          </a:xfrm>
          <a:prstGeom prst="rect">
            <a:avLst/>
          </a:prstGeom>
          <a:noFill/>
        </p:spPr>
        <p:txBody>
          <a:bodyPr wrap="square">
            <a:spAutoFit/>
          </a:bodyPr>
          <a:lstStyle/>
          <a:p>
            <a:r>
              <a:rPr lang="en-US" altLang="ja-JP" sz="1200" u="sng"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200" u="sng"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参考</a:t>
            </a:r>
            <a:r>
              <a:rPr lang="en-US" altLang="ja-JP" sz="1200" u="sng"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 </a:t>
            </a:r>
            <a:r>
              <a:rPr lang="ja-JP" altLang="en-US" sz="1200" u="sng"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侵入経路とされる機器のセキュリティパッチの適用状況：</a:t>
            </a:r>
          </a:p>
          <a:p>
            <a:r>
              <a:rPr lang="ja-JP" altLang="en-US"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（ランサムウェアによる被害機関から得られた</a:t>
            </a:r>
            <a:r>
              <a:rPr lang="en-US" altLang="ja-JP"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119</a:t>
            </a:r>
            <a:r>
              <a:rPr lang="ja-JP" altLang="en-US"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件の回答）</a:t>
            </a:r>
            <a:endParaRPr lang="en-US" altLang="ja-JP"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endParaRPr>
          </a:p>
          <a:p>
            <a:r>
              <a:rPr lang="ja-JP" altLang="en-US"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・「最新のセキュリティパッチを適用済み」</a:t>
            </a:r>
            <a:r>
              <a:rPr lang="en-US" altLang="ja-JP"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…29.4%</a:t>
            </a:r>
            <a:r>
              <a:rPr lang="ja-JP" altLang="en-US"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35 </a:t>
            </a:r>
            <a:r>
              <a:rPr lang="ja-JP" altLang="en-US"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件）</a:t>
            </a:r>
            <a:endParaRPr lang="en-US" altLang="ja-JP"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endParaRPr>
          </a:p>
          <a:p>
            <a:r>
              <a:rPr lang="ja-JP" altLang="en-US"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・「未適用のセキュリティパッチがあった」</a:t>
            </a:r>
            <a:r>
              <a:rPr lang="en-US" altLang="ja-JP"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…54.6%</a:t>
            </a:r>
            <a:r>
              <a:rPr lang="ja-JP" altLang="en-US"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65 </a:t>
            </a:r>
            <a:r>
              <a:rPr lang="ja-JP" altLang="en-US"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件）</a:t>
            </a:r>
            <a:endParaRPr lang="en-US" altLang="ja-JP" sz="1200" dirty="0">
              <a:solidFill>
                <a:srgbClr val="3333FF"/>
              </a:solidFill>
              <a:latin typeface="メイリオ" panose="020B0604030504040204" pitchFamily="50" charset="-128"/>
              <a:ea typeface="メイリオ" panose="020B0604030504040204" pitchFamily="50" charset="-128"/>
              <a:cs typeface="Arial" panose="020B0604020202020204" pitchFamily="34" charset="0"/>
            </a:endParaRPr>
          </a:p>
          <a:p>
            <a:r>
              <a:rPr lang="en-US" altLang="ja-JP" sz="1200" i="1"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&lt;</a:t>
            </a:r>
            <a:r>
              <a:rPr lang="ja-JP" altLang="en-US" sz="1200" i="1"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出典</a:t>
            </a:r>
            <a:r>
              <a:rPr lang="en-US" altLang="ja-JP" sz="1200" i="1"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&gt; </a:t>
            </a:r>
            <a:r>
              <a:rPr lang="ja-JP" altLang="en-US" sz="1200" i="1"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情報セキュリティ白書</a:t>
            </a:r>
            <a:r>
              <a:rPr lang="en-US" altLang="ja-JP" sz="1200" i="1" dirty="0">
                <a:solidFill>
                  <a:srgbClr val="3333FF"/>
                </a:solidFill>
                <a:latin typeface="メイリオ" panose="020B0604030504040204" pitchFamily="50" charset="-128"/>
                <a:ea typeface="メイリオ" panose="020B0604030504040204" pitchFamily="50" charset="-128"/>
                <a:cs typeface="Arial" panose="020B0604020202020204" pitchFamily="34" charset="0"/>
              </a:rPr>
              <a:t>2023, IPA. </a:t>
            </a:r>
            <a:endParaRPr lang="ja-JP" altLang="en-US" sz="1200" i="1" dirty="0">
              <a:solidFill>
                <a:srgbClr val="3333FF"/>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EF19678F-E37C-01DC-5FB2-AA0DA4F4A475}"/>
              </a:ext>
            </a:extLst>
          </p:cNvPr>
          <p:cNvSpPr txBox="1"/>
          <p:nvPr/>
        </p:nvSpPr>
        <p:spPr>
          <a:xfrm>
            <a:off x="9000000" y="5220000"/>
            <a:ext cx="720000" cy="400110"/>
          </a:xfrm>
          <a:prstGeom prst="rect">
            <a:avLst/>
          </a:prstGeom>
          <a:noFill/>
        </p:spPr>
        <p:txBody>
          <a:bodyPr wrap="none" rtlCol="0" anchor="ctr" anchorCtr="0">
            <a:spAutoFit/>
          </a:bodyPr>
          <a:lstStyle/>
          <a:p>
            <a:pPr algn="ctr"/>
            <a:r>
              <a:rPr kumimoji="1" lang="ja-JP" altLang="en-US" sz="2000" u="sng" dirty="0">
                <a:solidFill>
                  <a:srgbClr val="C00000"/>
                </a:solidFill>
              </a:rPr>
              <a:t>既知</a:t>
            </a:r>
          </a:p>
        </p:txBody>
      </p:sp>
    </p:spTree>
    <p:extLst>
      <p:ext uri="{BB962C8B-B14F-4D97-AF65-F5344CB8AC3E}">
        <p14:creationId xmlns:p14="http://schemas.microsoft.com/office/powerpoint/2010/main" val="503125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873071F-295F-2163-DCEE-70CA5CBE636F}"/>
              </a:ext>
            </a:extLst>
          </p:cNvPr>
          <p:cNvPicPr>
            <a:picLocks noChangeAspect="1"/>
          </p:cNvPicPr>
          <p:nvPr/>
        </p:nvPicPr>
        <p:blipFill>
          <a:blip r:embed="rId2"/>
          <a:stretch>
            <a:fillRect/>
          </a:stretch>
        </p:blipFill>
        <p:spPr>
          <a:xfrm>
            <a:off x="0" y="828000"/>
            <a:ext cx="9000000" cy="4788222"/>
          </a:xfrm>
          <a:prstGeom prst="rect">
            <a:avLst/>
          </a:prstGeom>
          <a:ln w="12700">
            <a:solidFill>
              <a:schemeClr val="tx1">
                <a:lumMod val="50000"/>
                <a:lumOff val="50000"/>
                <a:alpha val="50000"/>
              </a:schemeClr>
            </a:solidFill>
          </a:ln>
        </p:spPr>
      </p:pic>
      <p:sp>
        <p:nvSpPr>
          <p:cNvPr id="7" name="テキスト ボックス 6">
            <a:hlinkClick r:id="rId3"/>
            <a:extLst>
              <a:ext uri="{FF2B5EF4-FFF2-40B4-BE49-F238E27FC236}">
                <a16:creationId xmlns:a16="http://schemas.microsoft.com/office/drawing/2014/main" id="{10E297C1-013C-015C-04C9-109F84B361FB}"/>
              </a:ext>
            </a:extLst>
          </p:cNvPr>
          <p:cNvSpPr txBox="1"/>
          <p:nvPr/>
        </p:nvSpPr>
        <p:spPr>
          <a:xfrm>
            <a:off x="144000" y="900000"/>
            <a:ext cx="6025383" cy="338554"/>
          </a:xfrm>
          <a:prstGeom prst="rect">
            <a:avLst/>
          </a:prstGeom>
          <a:noFill/>
        </p:spPr>
        <p:txBody>
          <a:bodyPr wrap="square">
            <a:spAutoFit/>
          </a:bodyPr>
          <a:lstStyle/>
          <a:p>
            <a:r>
              <a:rPr lang="en-US" altLang="ja-JP" sz="1600" i="1" dirty="0">
                <a:solidFill>
                  <a:srgbClr val="3333FF"/>
                </a:solidFill>
                <a:latin typeface="Arial" panose="020B0604020202020204" pitchFamily="34" charset="0"/>
                <a:cs typeface="Arial" panose="020B0604020202020204" pitchFamily="34" charset="0"/>
              </a:rPr>
              <a:t>https://www.jreast.co.jp/info/2023/20230626_ho04.pdf</a:t>
            </a:r>
            <a:endParaRPr lang="ja-JP" altLang="en-US" sz="1600" i="1" dirty="0">
              <a:solidFill>
                <a:srgbClr val="3333FF"/>
              </a:solidFill>
              <a:latin typeface="Arial" panose="020B0604020202020204" pitchFamily="34" charset="0"/>
              <a:cs typeface="Arial" panose="020B0604020202020204" pitchFamily="34" charset="0"/>
            </a:endParaRPr>
          </a:p>
        </p:txBody>
      </p:sp>
      <p:sp>
        <p:nvSpPr>
          <p:cNvPr id="3" name="フローチャート : 代替処理 6">
            <a:extLst>
              <a:ext uri="{FF2B5EF4-FFF2-40B4-BE49-F238E27FC236}">
                <a16:creationId xmlns:a16="http://schemas.microsoft.com/office/drawing/2014/main" id="{452FC47A-FE2B-2B0D-9A00-674ABD3C1F60}"/>
              </a:ext>
            </a:extLst>
          </p:cNvPr>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最近のトラブル事例（</a:t>
            </a:r>
            <a:r>
              <a:rPr kumimoji="1" lang="en-US" altLang="ja-JP"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3</a:t>
            </a: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a:t>
            </a:r>
          </a:p>
        </p:txBody>
      </p:sp>
      <p:pic>
        <p:nvPicPr>
          <p:cNvPr id="11" name="図 10">
            <a:extLst>
              <a:ext uri="{FF2B5EF4-FFF2-40B4-BE49-F238E27FC236}">
                <a16:creationId xmlns:a16="http://schemas.microsoft.com/office/drawing/2014/main" id="{6DBCB329-2B3D-AEB9-1A6E-5EAB8A467883}"/>
              </a:ext>
            </a:extLst>
          </p:cNvPr>
          <p:cNvPicPr>
            <a:picLocks noChangeAspect="1"/>
          </p:cNvPicPr>
          <p:nvPr/>
        </p:nvPicPr>
        <p:blipFill>
          <a:blip r:embed="rId4"/>
          <a:stretch>
            <a:fillRect/>
          </a:stretch>
        </p:blipFill>
        <p:spPr>
          <a:xfrm>
            <a:off x="5616000" y="3888000"/>
            <a:ext cx="4286250" cy="2680335"/>
          </a:xfrm>
          <a:prstGeom prst="rect">
            <a:avLst/>
          </a:prstGeom>
          <a:ln w="12700">
            <a:solidFill>
              <a:schemeClr val="accent1">
                <a:alpha val="50000"/>
              </a:schemeClr>
            </a:solidFill>
          </a:ln>
        </p:spPr>
      </p:pic>
      <p:sp>
        <p:nvSpPr>
          <p:cNvPr id="12" name="テキスト ボックス 11">
            <a:extLst>
              <a:ext uri="{FF2B5EF4-FFF2-40B4-BE49-F238E27FC236}">
                <a16:creationId xmlns:a16="http://schemas.microsoft.com/office/drawing/2014/main" id="{13F9797D-4EA3-23B6-61A5-C5BAD84E611B}"/>
              </a:ext>
            </a:extLst>
          </p:cNvPr>
          <p:cNvSpPr txBox="1"/>
          <p:nvPr/>
        </p:nvSpPr>
        <p:spPr>
          <a:xfrm>
            <a:off x="180000" y="1440000"/>
            <a:ext cx="9360000" cy="828000"/>
          </a:xfrm>
          <a:prstGeom prst="rect">
            <a:avLst/>
          </a:prstGeom>
          <a:noFill/>
        </p:spPr>
        <p:txBody>
          <a:bodyPr wrap="square">
            <a:spAutoFit/>
          </a:bodyPr>
          <a:lstStyle/>
          <a:p>
            <a:r>
              <a:rPr lang="ja-JP" altLang="en-US" sz="2400" dirty="0">
                <a:solidFill>
                  <a:srgbClr val="FF0000"/>
                </a:solidFill>
              </a:rPr>
              <a:t>電源工事で，計画と異なるブレーカを切り，システムサーバの電源遮断．</a:t>
            </a:r>
          </a:p>
          <a:p>
            <a:r>
              <a:rPr lang="ja-JP" altLang="en-US" sz="2400" dirty="0">
                <a:solidFill>
                  <a:srgbClr val="FF0000"/>
                </a:solidFill>
              </a:rPr>
              <a:t>①工事の操作手順書に誤り，②現地操作時にその誤りに気付かず操作．</a:t>
            </a:r>
          </a:p>
        </p:txBody>
      </p:sp>
      <p:sp>
        <p:nvSpPr>
          <p:cNvPr id="14" name="テキスト ボックス 13">
            <a:extLst>
              <a:ext uri="{FF2B5EF4-FFF2-40B4-BE49-F238E27FC236}">
                <a16:creationId xmlns:a16="http://schemas.microsoft.com/office/drawing/2014/main" id="{EE3EE110-1313-2121-5AB3-B353DF067557}"/>
              </a:ext>
            </a:extLst>
          </p:cNvPr>
          <p:cNvSpPr txBox="1"/>
          <p:nvPr/>
        </p:nvSpPr>
        <p:spPr>
          <a:xfrm>
            <a:off x="144000" y="5760000"/>
            <a:ext cx="5343520" cy="338554"/>
          </a:xfrm>
          <a:prstGeom prst="rect">
            <a:avLst/>
          </a:prstGeom>
          <a:noFill/>
        </p:spPr>
        <p:txBody>
          <a:bodyPr wrap="square">
            <a:spAutoFit/>
          </a:bodyPr>
          <a:lstStyle/>
          <a:p>
            <a:r>
              <a:rPr lang="ja-JP" altLang="en-US" sz="1600" dirty="0"/>
              <a:t>「当日は作業安全の観点から</a:t>
            </a:r>
            <a:r>
              <a:rPr lang="ja-JP" altLang="en-US" sz="1600" u="sng" dirty="0">
                <a:solidFill>
                  <a:srgbClr val="3333FF"/>
                </a:solidFill>
              </a:rPr>
              <a:t>予備電源を切って</a:t>
            </a:r>
            <a:r>
              <a:rPr lang="ja-JP" altLang="en-US" sz="1600" dirty="0"/>
              <a:t>いた」（同社）</a:t>
            </a:r>
          </a:p>
        </p:txBody>
      </p:sp>
      <p:sp>
        <p:nvSpPr>
          <p:cNvPr id="15" name="テキスト ボックス 14">
            <a:extLst>
              <a:ext uri="{FF2B5EF4-FFF2-40B4-BE49-F238E27FC236}">
                <a16:creationId xmlns:a16="http://schemas.microsoft.com/office/drawing/2014/main" id="{5B70598B-DED4-EF8D-C1B0-4CCD4E75DF2F}"/>
              </a:ext>
            </a:extLst>
          </p:cNvPr>
          <p:cNvSpPr txBox="1"/>
          <p:nvPr/>
        </p:nvSpPr>
        <p:spPr>
          <a:xfrm>
            <a:off x="360000" y="6012000"/>
            <a:ext cx="5105999" cy="461665"/>
          </a:xfrm>
          <a:prstGeom prst="rect">
            <a:avLst/>
          </a:prstGeom>
          <a:noFill/>
        </p:spPr>
        <p:txBody>
          <a:bodyPr wrap="square">
            <a:spAutoFit/>
          </a:bodyPr>
          <a:lstStyle/>
          <a:p>
            <a:pPr marL="432000" indent="-432000"/>
            <a:r>
              <a:rPr lang="en-US" altLang="ja-JP" sz="1200" dirty="0">
                <a:latin typeface="+mn-ea"/>
              </a:rPr>
              <a:t>&lt;</a:t>
            </a:r>
            <a:r>
              <a:rPr lang="ja-JP" altLang="en-US" sz="1200" dirty="0">
                <a:latin typeface="+mn-ea"/>
              </a:rPr>
              <a:t>出典</a:t>
            </a:r>
            <a:r>
              <a:rPr lang="en-US" altLang="ja-JP" sz="1200" dirty="0">
                <a:latin typeface="+mn-ea"/>
              </a:rPr>
              <a:t>&gt; </a:t>
            </a:r>
            <a:r>
              <a:rPr lang="en-US" altLang="ja-JP" sz="1200" dirty="0" err="1">
                <a:latin typeface="+mn-ea"/>
              </a:rPr>
              <a:t>Suica</a:t>
            </a:r>
            <a:r>
              <a:rPr lang="ja-JP" altLang="en-US" sz="1200" dirty="0">
                <a:latin typeface="+mn-ea"/>
              </a:rPr>
              <a:t>の大規模障害は「現場猫案件」？　</a:t>
            </a:r>
            <a:r>
              <a:rPr lang="en-US" altLang="ja-JP" sz="1200" dirty="0">
                <a:latin typeface="+mn-ea"/>
              </a:rPr>
              <a:t>JR</a:t>
            </a:r>
            <a:r>
              <a:rPr lang="ja-JP" altLang="en-US" sz="1200" dirty="0">
                <a:latin typeface="+mn-ea"/>
              </a:rPr>
              <a:t>東日本の再発防止策に覚える一抹の不安</a:t>
            </a:r>
          </a:p>
        </p:txBody>
      </p:sp>
      <p:sp>
        <p:nvSpPr>
          <p:cNvPr id="16" name="テキスト ボックス 15">
            <a:hlinkClick r:id="rId5"/>
            <a:extLst>
              <a:ext uri="{FF2B5EF4-FFF2-40B4-BE49-F238E27FC236}">
                <a16:creationId xmlns:a16="http://schemas.microsoft.com/office/drawing/2014/main" id="{E1E89EC5-D02A-FF58-6073-65F034B549DE}"/>
              </a:ext>
            </a:extLst>
          </p:cNvPr>
          <p:cNvSpPr txBox="1"/>
          <p:nvPr/>
        </p:nvSpPr>
        <p:spPr>
          <a:xfrm>
            <a:off x="720000" y="6372000"/>
            <a:ext cx="4655914" cy="276999"/>
          </a:xfrm>
          <a:prstGeom prst="rect">
            <a:avLst/>
          </a:prstGeom>
          <a:noFill/>
        </p:spPr>
        <p:txBody>
          <a:bodyPr wrap="square">
            <a:spAutoFit/>
          </a:bodyPr>
          <a:lstStyle/>
          <a:p>
            <a:r>
              <a:rPr lang="en-US" altLang="ja-JP" sz="1200" i="1" dirty="0">
                <a:solidFill>
                  <a:srgbClr val="3333FF"/>
                </a:solidFill>
                <a:latin typeface="Arial" panose="020B0604020202020204" pitchFamily="34" charset="0"/>
                <a:cs typeface="Arial" panose="020B0604020202020204" pitchFamily="34" charset="0"/>
              </a:rPr>
              <a:t>https://xtech.nikkei.com/atcl/nxt/column/18/00138/062901321/</a:t>
            </a:r>
            <a:endParaRPr lang="ja-JP" altLang="en-US" sz="1200" i="1" dirty="0">
              <a:solidFill>
                <a:srgbClr val="3333FF"/>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A7445D1E-812D-8268-79A8-EDA0419B39D7}"/>
              </a:ext>
            </a:extLst>
          </p:cNvPr>
          <p:cNvSpPr txBox="1"/>
          <p:nvPr/>
        </p:nvSpPr>
        <p:spPr>
          <a:xfrm>
            <a:off x="1440000" y="2412000"/>
            <a:ext cx="6480000" cy="646331"/>
          </a:xfrm>
          <a:prstGeom prst="rect">
            <a:avLst/>
          </a:prstGeom>
          <a:noFill/>
        </p:spPr>
        <p:txBody>
          <a:bodyPr wrap="square">
            <a:spAutoFit/>
          </a:bodyPr>
          <a:lstStyle/>
          <a:p>
            <a:r>
              <a:rPr lang="ja-JP" altLang="en-US" dirty="0">
                <a:solidFill>
                  <a:srgbClr val="3333FF"/>
                </a:solidFill>
              </a:rPr>
              <a:t>（緊急対策） 現地の電源盤の盤面に、取り扱い注意の明示</a:t>
            </a:r>
          </a:p>
          <a:p>
            <a:r>
              <a:rPr lang="ja-JP" altLang="en-US" dirty="0">
                <a:solidFill>
                  <a:srgbClr val="3333FF"/>
                </a:solidFill>
              </a:rPr>
              <a:t>（恒久対策） 手順書の作成段階におけるチェック体制を強化</a:t>
            </a:r>
          </a:p>
        </p:txBody>
      </p:sp>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a:xfrm>
            <a:off x="360000" y="252000"/>
            <a:ext cx="9360000" cy="576000"/>
          </a:xfrm>
        </p:spPr>
        <p:txBody>
          <a:bodyPr/>
          <a:lstStyle/>
          <a:p>
            <a:r>
              <a:rPr kumimoji="1" lang="en-US" altLang="ja-JP" dirty="0"/>
              <a:t>“</a:t>
            </a:r>
            <a:r>
              <a:rPr kumimoji="1" lang="ja-JP" altLang="en-US" dirty="0"/>
              <a:t>モバイル</a:t>
            </a:r>
            <a:r>
              <a:rPr kumimoji="1" lang="en-US" altLang="ja-JP" dirty="0" err="1"/>
              <a:t>Suica</a:t>
            </a:r>
            <a:r>
              <a:rPr kumimoji="1" lang="en-US" altLang="ja-JP" dirty="0"/>
              <a:t>”</a:t>
            </a:r>
            <a:r>
              <a:rPr kumimoji="1" lang="ja-JP" altLang="en-US" dirty="0"/>
              <a:t>や</a:t>
            </a:r>
            <a:r>
              <a:rPr lang="ja-JP" altLang="en-US" dirty="0"/>
              <a:t>“</a:t>
            </a:r>
            <a:r>
              <a:rPr kumimoji="1" lang="ja-JP" altLang="en-US" dirty="0"/>
              <a:t>えきねっと</a:t>
            </a:r>
            <a:r>
              <a:rPr kumimoji="1" lang="en-US" altLang="ja-JP" dirty="0"/>
              <a:t>”</a:t>
            </a:r>
            <a:r>
              <a:rPr kumimoji="1" lang="ja-JP" altLang="en-US" dirty="0"/>
              <a:t>等の長時間利用不可</a:t>
            </a:r>
          </a:p>
        </p:txBody>
      </p:sp>
    </p:spTree>
    <p:extLst>
      <p:ext uri="{BB962C8B-B14F-4D97-AF65-F5344CB8AC3E}">
        <p14:creationId xmlns:p14="http://schemas.microsoft.com/office/powerpoint/2010/main" val="77717623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p:txBody>
          <a:bodyPr/>
          <a:lstStyle/>
          <a:p>
            <a:r>
              <a:rPr kumimoji="1" lang="ja-JP" altLang="en-US" dirty="0"/>
              <a:t>関連のありそうな教訓リスト（３）</a:t>
            </a:r>
          </a:p>
        </p:txBody>
      </p:sp>
      <p:sp>
        <p:nvSpPr>
          <p:cNvPr id="6" name="テキスト ボックス 5">
            <a:extLst>
              <a:ext uri="{FF2B5EF4-FFF2-40B4-BE49-F238E27FC236}">
                <a16:creationId xmlns:a16="http://schemas.microsoft.com/office/drawing/2014/main" id="{51DC1534-9A37-786E-75EC-208C7031D42D}"/>
              </a:ext>
            </a:extLst>
          </p:cNvPr>
          <p:cNvSpPr txBox="1"/>
          <p:nvPr/>
        </p:nvSpPr>
        <p:spPr>
          <a:xfrm>
            <a:off x="360000" y="828000"/>
            <a:ext cx="7200000" cy="923330"/>
          </a:xfrm>
          <a:prstGeom prst="rect">
            <a:avLst/>
          </a:prstGeom>
          <a:noFill/>
        </p:spPr>
        <p:txBody>
          <a:bodyPr wrap="square">
            <a:spAutoFit/>
          </a:bodyPr>
          <a:lstStyle/>
          <a:p>
            <a:r>
              <a:rPr lang="en-US" altLang="ja-JP" u="sng" dirty="0">
                <a:highlight>
                  <a:srgbClr val="FFFF00"/>
                </a:highlight>
              </a:rPr>
              <a:t>G6</a:t>
            </a:r>
          </a:p>
          <a:p>
            <a:r>
              <a:rPr lang="ja-JP" altLang="en-US" i="1" dirty="0">
                <a:solidFill>
                  <a:schemeClr val="bg2"/>
                </a:solidFill>
              </a:rPr>
              <a:t>作業ミス、ルール逸脱の問題に関する教訓</a:t>
            </a:r>
            <a:endParaRPr lang="en-US" altLang="ja-JP" i="1" dirty="0">
              <a:solidFill>
                <a:schemeClr val="bg2"/>
              </a:solidFill>
            </a:endParaRPr>
          </a:p>
          <a:p>
            <a:r>
              <a:rPr lang="ja-JP" altLang="en-US" dirty="0"/>
              <a:t>作業ミスとルール逸脱は、個人の問題でなく、組織の問題！</a:t>
            </a:r>
          </a:p>
        </p:txBody>
      </p:sp>
      <p:sp>
        <p:nvSpPr>
          <p:cNvPr id="8" name="テキスト ボックス 7">
            <a:extLst>
              <a:ext uri="{FF2B5EF4-FFF2-40B4-BE49-F238E27FC236}">
                <a16:creationId xmlns:a16="http://schemas.microsoft.com/office/drawing/2014/main" id="{F1088415-74A7-7ACE-9055-68A3EE55CF86}"/>
              </a:ext>
            </a:extLst>
          </p:cNvPr>
          <p:cNvSpPr txBox="1"/>
          <p:nvPr/>
        </p:nvSpPr>
        <p:spPr>
          <a:xfrm>
            <a:off x="360000" y="3636000"/>
            <a:ext cx="9000000" cy="1200329"/>
          </a:xfrm>
          <a:prstGeom prst="rect">
            <a:avLst/>
          </a:prstGeom>
          <a:noFill/>
        </p:spPr>
        <p:txBody>
          <a:bodyPr wrap="square">
            <a:spAutoFit/>
          </a:bodyPr>
          <a:lstStyle/>
          <a:p>
            <a:r>
              <a:rPr lang="en-US" altLang="ja-JP" u="sng" dirty="0">
                <a:highlight>
                  <a:srgbClr val="FFFF00"/>
                </a:highlight>
              </a:rPr>
              <a:t>G15</a:t>
            </a:r>
          </a:p>
          <a:p>
            <a:r>
              <a:rPr lang="ja-JP" altLang="en-US" i="1" dirty="0">
                <a:solidFill>
                  <a:schemeClr val="bg2"/>
                </a:solidFill>
              </a:rPr>
              <a:t>保守作業時のリスク管理に関する教訓</a:t>
            </a:r>
            <a:endParaRPr lang="en-US" altLang="ja-JP" i="1" dirty="0">
              <a:solidFill>
                <a:schemeClr val="bg2"/>
              </a:solidFill>
            </a:endParaRPr>
          </a:p>
          <a:p>
            <a:r>
              <a:rPr lang="ja-JP" altLang="en-US" dirty="0"/>
              <a:t>保守作業は「予期せぬ事態の発生」を想定し、サービス継続を最優先として保守作業前への戻しを常に考慮すること</a:t>
            </a:r>
          </a:p>
        </p:txBody>
      </p:sp>
      <p:sp>
        <p:nvSpPr>
          <p:cNvPr id="10" name="テキスト ボックス 9">
            <a:extLst>
              <a:ext uri="{FF2B5EF4-FFF2-40B4-BE49-F238E27FC236}">
                <a16:creationId xmlns:a16="http://schemas.microsoft.com/office/drawing/2014/main" id="{25E216D9-59EE-8786-1A8E-C9B40A55B385}"/>
              </a:ext>
            </a:extLst>
          </p:cNvPr>
          <p:cNvSpPr txBox="1"/>
          <p:nvPr/>
        </p:nvSpPr>
        <p:spPr>
          <a:xfrm>
            <a:off x="360000" y="2700000"/>
            <a:ext cx="7704856" cy="923330"/>
          </a:xfrm>
          <a:prstGeom prst="rect">
            <a:avLst/>
          </a:prstGeom>
          <a:noFill/>
        </p:spPr>
        <p:txBody>
          <a:bodyPr wrap="square">
            <a:spAutoFit/>
          </a:bodyPr>
          <a:lstStyle/>
          <a:p>
            <a:r>
              <a:rPr lang="en-US" altLang="ja-JP" u="sng" dirty="0">
                <a:highlight>
                  <a:srgbClr val="FFFF00"/>
                </a:highlight>
              </a:rPr>
              <a:t>T31</a:t>
            </a:r>
          </a:p>
          <a:p>
            <a:r>
              <a:rPr lang="ja-JP" altLang="en-US" i="1" dirty="0">
                <a:solidFill>
                  <a:schemeClr val="bg2"/>
                </a:solidFill>
              </a:rPr>
              <a:t>障害マニュアルに関する教訓</a:t>
            </a:r>
            <a:endParaRPr lang="en-US" altLang="ja-JP" i="1" dirty="0">
              <a:solidFill>
                <a:schemeClr val="bg2"/>
              </a:solidFill>
            </a:endParaRPr>
          </a:p>
          <a:p>
            <a:r>
              <a:rPr lang="ja-JP" altLang="en-US" dirty="0"/>
              <a:t>復旧手順は、システムとその環境の変化に対応させ常に最新に！</a:t>
            </a:r>
          </a:p>
        </p:txBody>
      </p:sp>
      <p:sp>
        <p:nvSpPr>
          <p:cNvPr id="12" name="テキスト ボックス 11">
            <a:extLst>
              <a:ext uri="{FF2B5EF4-FFF2-40B4-BE49-F238E27FC236}">
                <a16:creationId xmlns:a16="http://schemas.microsoft.com/office/drawing/2014/main" id="{5C21F33F-0E19-5EA0-B3C3-518C9E583B19}"/>
              </a:ext>
            </a:extLst>
          </p:cNvPr>
          <p:cNvSpPr txBox="1"/>
          <p:nvPr/>
        </p:nvSpPr>
        <p:spPr>
          <a:xfrm>
            <a:off x="360000" y="1764000"/>
            <a:ext cx="7920880" cy="923330"/>
          </a:xfrm>
          <a:prstGeom prst="rect">
            <a:avLst/>
          </a:prstGeom>
          <a:noFill/>
        </p:spPr>
        <p:txBody>
          <a:bodyPr wrap="square">
            <a:spAutoFit/>
          </a:bodyPr>
          <a:lstStyle/>
          <a:p>
            <a:r>
              <a:rPr lang="en-US" altLang="ja-JP" u="sng" dirty="0">
                <a:highlight>
                  <a:srgbClr val="FFFF00"/>
                </a:highlight>
              </a:rPr>
              <a:t>T21</a:t>
            </a:r>
          </a:p>
          <a:p>
            <a:r>
              <a:rPr lang="ja-JP" altLang="en-US" i="1" dirty="0">
                <a:solidFill>
                  <a:schemeClr val="bg2"/>
                </a:solidFill>
              </a:rPr>
              <a:t>運用保守で起きる作業ミスに関する教訓</a:t>
            </a:r>
            <a:endParaRPr lang="en-US" altLang="ja-JP" i="1" dirty="0">
              <a:solidFill>
                <a:schemeClr val="bg2"/>
              </a:solidFill>
            </a:endParaRPr>
          </a:p>
          <a:p>
            <a:r>
              <a:rPr lang="ja-JP" altLang="en-US" dirty="0"/>
              <a:t>作業ミスを減らすためには、作業指示者と作業者の連携で漏れのない対策を！</a:t>
            </a:r>
          </a:p>
        </p:txBody>
      </p:sp>
    </p:spTree>
    <p:extLst>
      <p:ext uri="{BB962C8B-B14F-4D97-AF65-F5344CB8AC3E}">
        <p14:creationId xmlns:p14="http://schemas.microsoft.com/office/powerpoint/2010/main" val="831639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内　容</a:t>
            </a:r>
          </a:p>
        </p:txBody>
      </p:sp>
      <p:sp>
        <p:nvSpPr>
          <p:cNvPr id="4" name="正方形/長方形 3"/>
          <p:cNvSpPr/>
          <p:nvPr/>
        </p:nvSpPr>
        <p:spPr>
          <a:xfrm>
            <a:off x="540000" y="1080000"/>
            <a:ext cx="9000000" cy="4478149"/>
          </a:xfrm>
          <a:prstGeom prst="rect">
            <a:avLst/>
          </a:prstGeom>
        </p:spPr>
        <p:txBody>
          <a:bodyPr wrap="square">
            <a:spAutoFit/>
          </a:bodyPr>
          <a:lstStyle/>
          <a:p>
            <a:pPr marL="360000" indent="-360000">
              <a:spcBef>
                <a:spcPts val="600"/>
              </a:spcBef>
              <a:buFont typeface="+mj-lt"/>
              <a:buAutoNum type="arabicPeriod"/>
            </a:pPr>
            <a:r>
              <a:rPr lang="ja-JP" altLang="en-US" sz="2400" dirty="0">
                <a:latin typeface="メイリオ" panose="020B0604030504040204" pitchFamily="50" charset="-128"/>
                <a:ea typeface="メイリオ" panose="020B0604030504040204" pitchFamily="50" charset="-128"/>
              </a:rPr>
              <a:t> 背景</a:t>
            </a:r>
          </a:p>
          <a:p>
            <a:pPr marL="360000" indent="-360000">
              <a:spcBef>
                <a:spcPts val="600"/>
              </a:spcBef>
              <a:buFont typeface="+mj-lt"/>
              <a:buAutoNum type="arabicPeriod"/>
            </a:pPr>
            <a:r>
              <a:rPr lang="ja-JP" altLang="en-US" sz="2400" dirty="0">
                <a:latin typeface="メイリオ" panose="020B0604030504040204" pitchFamily="50" charset="-128"/>
                <a:ea typeface="メイリオ" panose="020B0604030504040204" pitchFamily="50" charset="-128"/>
              </a:rPr>
              <a:t> 最近の障害事例と関連“教訓”</a:t>
            </a:r>
          </a:p>
          <a:p>
            <a:pPr marL="817200" lvl="2" indent="-360000">
              <a:spcBef>
                <a:spcPts val="600"/>
              </a:spcBef>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マイナンバー関連システム</a:t>
            </a:r>
          </a:p>
          <a:p>
            <a:pPr marL="817200" lvl="2" indent="-360000">
              <a:spcBef>
                <a:spcPts val="600"/>
              </a:spcBef>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交通，通信，金融分野の各重要インフラシステム</a:t>
            </a:r>
          </a:p>
          <a:p>
            <a:pPr marL="360000" indent="-360000">
              <a:spcBef>
                <a:spcPts val="600"/>
              </a:spcBef>
              <a:buFont typeface="+mj-lt"/>
              <a:buAutoNum type="arabicPeriod"/>
            </a:pPr>
            <a:r>
              <a:rPr lang="ja-JP" altLang="en-US" sz="2400" dirty="0">
                <a:latin typeface="メイリオ" panose="020B0604030504040204" pitchFamily="50" charset="-128"/>
                <a:ea typeface="メイリオ" panose="020B0604030504040204" pitchFamily="50" charset="-128"/>
              </a:rPr>
              <a:t> 障害事例の分析から見える傾向の考察</a:t>
            </a:r>
            <a:endParaRPr lang="en-US" altLang="ja-JP" sz="2400" dirty="0">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 ルール化の境目</a:t>
            </a:r>
            <a:endParaRPr lang="en-US" altLang="ja-JP" sz="2400" dirty="0">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 レジリエンスエンジニアリング</a:t>
            </a:r>
          </a:p>
          <a:p>
            <a:pPr marL="817200" lvl="2" indent="-360000">
              <a:spcBef>
                <a:spcPts val="600"/>
              </a:spcBef>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 ヒューマンエラーの問題と対策</a:t>
            </a:r>
            <a:endParaRPr lang="en-US" altLang="ja-JP" sz="2400" dirty="0">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 システムの高負荷／過負荷に関する問題と対策</a:t>
            </a:r>
          </a:p>
          <a:p>
            <a:pPr marL="360000" indent="-360000">
              <a:spcBef>
                <a:spcPts val="600"/>
              </a:spcBef>
              <a:buFont typeface="+mj-lt"/>
              <a:buAutoNum type="arabicPeriod"/>
            </a:pPr>
            <a:r>
              <a:rPr lang="ja-JP" altLang="en-US" sz="2400" dirty="0">
                <a:latin typeface="メイリオ" panose="020B0604030504040204" pitchFamily="50" charset="-128"/>
                <a:ea typeface="メイリオ" panose="020B0604030504040204" pitchFamily="50" charset="-128"/>
              </a:rPr>
              <a:t> まとめ</a:t>
            </a:r>
          </a:p>
        </p:txBody>
      </p:sp>
      <p:sp>
        <p:nvSpPr>
          <p:cNvPr id="3" name="雲 2"/>
          <p:cNvSpPr/>
          <p:nvPr/>
        </p:nvSpPr>
        <p:spPr bwMode="auto">
          <a:xfrm>
            <a:off x="8280000" y="3312000"/>
            <a:ext cx="1440000" cy="576064"/>
          </a:xfrm>
          <a:prstGeom prst="cloud">
            <a:avLst/>
          </a:prstGeom>
          <a:solidFill>
            <a:srgbClr val="CCFFFF">
              <a:alpha val="50000"/>
            </a:srgbClr>
          </a:solidFill>
          <a:ln w="9525" cap="flat" cmpd="sng" algn="ctr">
            <a:solidFill>
              <a:srgbClr val="808080"/>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3333FF"/>
                </a:solidFill>
                <a:effectLst/>
                <a:latin typeface="メイリオ" panose="020B0604030504040204" pitchFamily="50" charset="-128"/>
                <a:ea typeface="メイリオ" panose="020B0604030504040204" pitchFamily="50" charset="-128"/>
              </a:rPr>
              <a:t>議論ネタ</a:t>
            </a:r>
          </a:p>
        </p:txBody>
      </p:sp>
      <p:sp>
        <p:nvSpPr>
          <p:cNvPr id="5" name="雲 4">
            <a:extLst>
              <a:ext uri="{FF2B5EF4-FFF2-40B4-BE49-F238E27FC236}">
                <a16:creationId xmlns:a16="http://schemas.microsoft.com/office/drawing/2014/main" id="{424B490D-4413-80A0-4B92-2F1F8FAC7B75}"/>
              </a:ext>
            </a:extLst>
          </p:cNvPr>
          <p:cNvSpPr/>
          <p:nvPr/>
        </p:nvSpPr>
        <p:spPr bwMode="auto">
          <a:xfrm>
            <a:off x="7560000" y="4140000"/>
            <a:ext cx="2160000" cy="576064"/>
          </a:xfrm>
          <a:prstGeom prst="cloud">
            <a:avLst/>
          </a:prstGeom>
          <a:solidFill>
            <a:srgbClr val="CCFFFF">
              <a:alpha val="50000"/>
            </a:srgbClr>
          </a:solidFill>
          <a:ln w="9525" cap="flat" cmpd="sng" algn="ctr">
            <a:solidFill>
              <a:srgbClr val="808080"/>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solidFill>
                  <a:srgbClr val="3333FF"/>
                </a:solidFill>
                <a:latin typeface="メイリオ" panose="020B0604030504040204" pitchFamily="50" charset="-128"/>
                <a:ea typeface="メイリオ" panose="020B0604030504040204" pitchFamily="50" charset="-128"/>
              </a:rPr>
              <a:t>対策のヒント</a:t>
            </a:r>
            <a:endParaRPr kumimoji="1" lang="ja-JP" altLang="en-US" sz="2400" b="0" i="0" u="none" strike="noStrike" cap="none" normalizeH="0" baseline="0" dirty="0">
              <a:ln>
                <a:noFill/>
              </a:ln>
              <a:solidFill>
                <a:srgbClr val="3333FF"/>
              </a:solidFill>
              <a:effectLst/>
              <a:latin typeface="メイリオ" panose="020B0604030504040204" pitchFamily="50" charset="-128"/>
              <a:ea typeface="メイリオ" panose="020B0604030504040204" pitchFamily="50" charset="-128"/>
            </a:endParaRPr>
          </a:p>
        </p:txBody>
      </p:sp>
      <p:sp>
        <p:nvSpPr>
          <p:cNvPr id="6" name="雲 5">
            <a:extLst>
              <a:ext uri="{FF2B5EF4-FFF2-40B4-BE49-F238E27FC236}">
                <a16:creationId xmlns:a16="http://schemas.microsoft.com/office/drawing/2014/main" id="{9562400F-CAE0-24DA-4111-6F156C17B439}"/>
              </a:ext>
            </a:extLst>
          </p:cNvPr>
          <p:cNvSpPr/>
          <p:nvPr/>
        </p:nvSpPr>
        <p:spPr bwMode="auto">
          <a:xfrm>
            <a:off x="8280000" y="1620000"/>
            <a:ext cx="1440000" cy="576064"/>
          </a:xfrm>
          <a:prstGeom prst="cloud">
            <a:avLst/>
          </a:prstGeom>
          <a:solidFill>
            <a:srgbClr val="CCFFFF">
              <a:alpha val="50000"/>
            </a:srgbClr>
          </a:solidFill>
          <a:ln w="9525" cap="flat" cmpd="sng" algn="ctr">
            <a:solidFill>
              <a:srgbClr val="808080"/>
            </a:solid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solidFill>
                  <a:srgbClr val="FF0000"/>
                </a:solidFill>
                <a:latin typeface="メイリオ" panose="020B0604030504040204" pitchFamily="50" charset="-128"/>
                <a:ea typeface="メイリオ" panose="020B0604030504040204" pitchFamily="50" charset="-128"/>
              </a:rPr>
              <a:t>メイン</a:t>
            </a:r>
            <a:endParaRPr kumimoji="1" lang="ja-JP" altLang="en-US" sz="2400" b="0"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49777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250"/>
                            </p:stCondLst>
                            <p:childTnLst>
                              <p:par>
                                <p:cTn id="12" presetID="10" presetClass="entr" presetSubtype="0" fill="hold" grpId="0" nodeType="after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2"/>
          <p:cNvSpPr txBox="1">
            <a:spLocks/>
          </p:cNvSpPr>
          <p:nvPr/>
        </p:nvSpPr>
        <p:spPr bwMode="auto">
          <a:xfrm>
            <a:off x="203292" y="953170"/>
            <a:ext cx="9540000" cy="34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0" indent="0">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運用作業者がグループウェアの全ユーザデータを削除</a:t>
            </a:r>
          </a:p>
        </p:txBody>
      </p:sp>
      <p:sp>
        <p:nvSpPr>
          <p:cNvPr id="35" name="テキスト プレースホルダー 2"/>
          <p:cNvSpPr txBox="1">
            <a:spLocks/>
          </p:cNvSpPr>
          <p:nvPr/>
        </p:nvSpPr>
        <p:spPr bwMode="auto">
          <a:xfrm>
            <a:off x="180000" y="1412071"/>
            <a:ext cx="9540000" cy="151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17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不慣れな運用作業者（新人）が、独断で、運用規定外の手段（管理ツールを介さないサーバへの直接アクセス）により、誤操作（</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ルール逸脱</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a:t>
            </a:r>
          </a:p>
          <a:p>
            <a:pPr marL="900000" indent="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繁忙な環境下、迅速な処理が求められる状況で、各メンバがお互いの作業に追われて連携できず，不慣れな作業者は、</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多忙な熟練者にも聞くことができず</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自分が業務を遅らせる原因になってはいけない</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という</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プレッシャー</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から，ルール逸脱</a:t>
            </a:r>
          </a:p>
        </p:txBody>
      </p:sp>
      <p:sp>
        <p:nvSpPr>
          <p:cNvPr id="36" name="テキスト プレースホルダー 2"/>
          <p:cNvSpPr txBox="1">
            <a:spLocks/>
          </p:cNvSpPr>
          <p:nvPr/>
        </p:nvSpPr>
        <p:spPr bwMode="auto">
          <a:xfrm>
            <a:off x="180000" y="3600000"/>
            <a:ext cx="3240000" cy="288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組織的な総合対策：</a:t>
            </a:r>
            <a:endPar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endParaRPr>
          </a:p>
          <a:p>
            <a:pPr marL="1080000" indent="-25200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・作業を受ける場合のリスクを考慮した</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受諾の判断基準</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作成</a:t>
            </a:r>
          </a:p>
          <a:p>
            <a:pPr marL="1080000" indent="-25200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・複数名体制での作業実施等、ルールを逸脱しない</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作業規定</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の作成</a:t>
            </a:r>
          </a:p>
          <a:p>
            <a:pPr marL="1080000" indent="-25200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・普段のチーム内の</a:t>
            </a:r>
            <a:r>
              <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a:t>
            </a:r>
          </a:p>
        </p:txBody>
      </p:sp>
      <p:sp>
        <p:nvSpPr>
          <p:cNvPr id="42" name="テキスト ボックス 41"/>
          <p:cNvSpPr txBox="1"/>
          <p:nvPr/>
        </p:nvSpPr>
        <p:spPr>
          <a:xfrm>
            <a:off x="180000" y="2852936"/>
            <a:ext cx="3420000" cy="646331"/>
          </a:xfrm>
          <a:prstGeom prst="rect">
            <a:avLst/>
          </a:prstGeom>
          <a:noFill/>
        </p:spPr>
        <p:txBody>
          <a:bodyPr wrap="square" rtlCol="0">
            <a:spAutoFit/>
          </a:bodyPr>
          <a:lstStyle/>
          <a:p>
            <a:pPr marL="864000">
              <a:spcBef>
                <a:spcPts val="100"/>
              </a:spcBef>
            </a:pPr>
            <a:r>
              <a:rPr kumimoji="1" lang="ja-JP" altLang="en-US" dirty="0">
                <a:latin typeface="メイリオ" pitchFamily="50" charset="-128"/>
                <a:ea typeface="メイリオ" pitchFamily="50" charset="-128"/>
              </a:rPr>
              <a:t>運用チーム内のスキルの共有も不十分</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4000" y="3204000"/>
            <a:ext cx="6228000"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p:cNvSpPr>
            <a:spLocks noGrp="1"/>
          </p:cNvSpPr>
          <p:nvPr>
            <p:ph type="title"/>
          </p:nvPr>
        </p:nvSpPr>
        <p:spPr>
          <a:xfrm>
            <a:off x="144000" y="72000"/>
            <a:ext cx="144000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Ｇ６：</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3" name="テキスト プレースホルダー 2"/>
          <p:cNvSpPr>
            <a:spLocks noGrp="1"/>
          </p:cNvSpPr>
          <p:nvPr>
            <p:ph type="body" idx="4294967295"/>
          </p:nvPr>
        </p:nvSpPr>
        <p:spPr>
          <a:xfrm>
            <a:off x="1620000" y="144000"/>
            <a:ext cx="7200000" cy="504000"/>
          </a:xfrm>
        </p:spPr>
        <p:txBody>
          <a:bodyPr wrap="square" lIns="36000" tIns="36000" rIns="36000" bIns="36000" anchor="ctr">
            <a:spAutoFit/>
          </a:bodyPr>
          <a:lstStyle/>
          <a:p>
            <a:pPr marL="0" indent="0">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作業ミスとルール逸脱は、個人の問題でなく、組織の問題！</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14010042"/>
      </p:ext>
    </p:extLst>
  </p:cSld>
  <p:clrMapOvr>
    <a:masterClrMapping/>
  </p:clrMapOvr>
  <p:transition spd="med" advTm="3705"/>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00" y="72000"/>
            <a:ext cx="144000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Ｔ２１：</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3" name="テキスト プレースホルダー 2"/>
          <p:cNvSpPr>
            <a:spLocks noGrp="1"/>
          </p:cNvSpPr>
          <p:nvPr>
            <p:ph type="body" idx="4294967295"/>
          </p:nvPr>
        </p:nvSpPr>
        <p:spPr>
          <a:xfrm>
            <a:off x="1620000" y="72000"/>
            <a:ext cx="6480000" cy="648000"/>
          </a:xfrm>
        </p:spPr>
        <p:txBody>
          <a:bodyPr wrap="square" lIns="36000" tIns="36000" rIns="36000" bIns="36000" anchor="ctr" anchorCtr="0">
            <a:spAutoFit/>
          </a:bodyPr>
          <a:lstStyle/>
          <a:p>
            <a:pPr marL="0" indent="0">
              <a:spcBef>
                <a:spcPts val="0"/>
              </a:spcBef>
              <a:buNone/>
              <a:tabLst>
                <a:tab pos="895350" algn="l"/>
              </a:tabLst>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作業ミスを減らすためには、</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tabLst>
                <a:tab pos="895350" algn="l"/>
              </a:tabLst>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作業指示者と作業者の連携で漏れのない対策を！</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2"/>
          <p:cNvSpPr txBox="1">
            <a:spLocks/>
          </p:cNvSpPr>
          <p:nvPr/>
        </p:nvSpPr>
        <p:spPr bwMode="auto">
          <a:xfrm>
            <a:off x="180000" y="900000"/>
            <a:ext cx="9360000" cy="9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顧客からの集荷依頼を転送するサービスを行う</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社は、振分けシステムの運用ミスにより、</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回に</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回の割合で</a:t>
            </a:r>
            <a:r>
              <a:rPr lang="en-US" altLang="ja-JP"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社への集荷依頼を誤って</a:t>
            </a:r>
            <a:r>
              <a:rPr lang="en-US" altLang="ja-JP"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社集荷本部に転送</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していた。現場は混乱し、集荷作業漏れが多発し、顧客からの苦情が殺到していた。</a:t>
            </a:r>
          </a:p>
        </p:txBody>
      </p:sp>
      <p:sp>
        <p:nvSpPr>
          <p:cNvPr id="35" name="テキスト プレースホルダー 2"/>
          <p:cNvSpPr txBox="1">
            <a:spLocks/>
          </p:cNvSpPr>
          <p:nvPr/>
        </p:nvSpPr>
        <p:spPr bwMode="auto">
          <a:xfrm>
            <a:off x="180000" y="1800000"/>
            <a:ext cx="9360000" cy="119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システム（</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海外製品</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）のゲートウェイ装置増設に伴う転送情報登録時に、</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作業者が誤設定</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KAWAHATA”</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とすべきところを“</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KAWAMATA”</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と設定）</a:t>
            </a:r>
          </a:p>
          <a:p>
            <a:pPr marL="900000" indent="-900000">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根本的には、誤りを犯し・見逃しやすい</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作業環境</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と、最後の砦となるべき</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作業指示者の確認不足</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があった。　</a:t>
            </a:r>
          </a:p>
        </p:txBody>
      </p:sp>
      <p:sp>
        <p:nvSpPr>
          <p:cNvPr id="36" name="テキスト プレースホルダー 2"/>
          <p:cNvSpPr txBox="1">
            <a:spLocks/>
          </p:cNvSpPr>
          <p:nvPr/>
        </p:nvSpPr>
        <p:spPr bwMode="auto">
          <a:xfrm>
            <a:off x="180000" y="3024000"/>
            <a:ext cx="3204000" cy="340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1076325" indent="-1076325">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・作業手順の明確化：設定値を</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自ら読上げ</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、設定作業後の差分チェック、</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作業指示者による確認</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、全ルート確認テストの実施</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076325" indent="-1076325">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・機器メーカへの依頼：表示エリアの限定、ルートの疑似確認機能の追加、等</a:t>
            </a:r>
            <a:endParaRPr lang="en-US" altLang="ja-JP"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3447960" y="3016266"/>
            <a:ext cx="6329576" cy="3437070"/>
          </a:xfrm>
          <a:prstGeom prst="rect">
            <a:avLst/>
          </a:prstGeom>
        </p:spPr>
      </p:pic>
    </p:spTree>
    <p:extLst>
      <p:ext uri="{BB962C8B-B14F-4D97-AF65-F5344CB8AC3E}">
        <p14:creationId xmlns:p14="http://schemas.microsoft.com/office/powerpoint/2010/main" val="2116125799"/>
      </p:ext>
    </p:extLst>
  </p:cSld>
  <p:clrMapOvr>
    <a:masterClrMapping/>
  </p:clrMapOvr>
  <p:transition spd="med" advTm="3838"/>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00" y="72000"/>
            <a:ext cx="144000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Ｔ３１：</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3" name="テキスト プレースホルダー 2"/>
          <p:cNvSpPr>
            <a:spLocks noGrp="1"/>
          </p:cNvSpPr>
          <p:nvPr>
            <p:ph type="body" idx="4294967295"/>
          </p:nvPr>
        </p:nvSpPr>
        <p:spPr>
          <a:xfrm>
            <a:off x="1620000" y="205758"/>
            <a:ext cx="7560000" cy="380480"/>
          </a:xfrm>
        </p:spPr>
        <p:txBody>
          <a:bodyPr wrap="square" lIns="36000" tIns="36000" rIns="36000" bIns="36000" anchor="ctr" anchorCtr="0">
            <a:spAutoFit/>
          </a:bodyPr>
          <a:lstStyle/>
          <a:p>
            <a:pPr marL="0" indent="0">
              <a:spcBef>
                <a:spcPts val="480"/>
              </a:spcBef>
              <a:buNone/>
              <a:tabLst>
                <a:tab pos="895350" algn="l"/>
              </a:tabLst>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復旧手順は、システムとその環境の変化に対応させ常に最新に！</a:t>
            </a:r>
          </a:p>
        </p:txBody>
      </p:sp>
      <p:sp>
        <p:nvSpPr>
          <p:cNvPr id="4" name="テキスト プレースホルダー 2"/>
          <p:cNvSpPr txBox="1">
            <a:spLocks/>
          </p:cNvSpPr>
          <p:nvPr/>
        </p:nvSpPr>
        <p:spPr bwMode="auto">
          <a:xfrm>
            <a:off x="144000" y="900000"/>
            <a:ext cx="9540000" cy="9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複数工場内の各制御装置（新旧型混在）を制御するセンターにおいて，ネットワーク障害の回復後，</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障害対策マニュアルに従い</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，稼働再開のため「全リセット」機能を実行したが，いくつかの旧型制御装置が</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正常稼働せず復旧が大幅に遅れた</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7" name="図 6">
            <a:extLst>
              <a:ext uri="{FF2B5EF4-FFF2-40B4-BE49-F238E27FC236}">
                <a16:creationId xmlns:a16="http://schemas.microsoft.com/office/drawing/2014/main" id="{2BEC674B-ECE0-253B-E0D0-203C8887B0FB}"/>
              </a:ext>
            </a:extLst>
          </p:cNvPr>
          <p:cNvPicPr>
            <a:picLocks noChangeAspect="1"/>
          </p:cNvPicPr>
          <p:nvPr/>
        </p:nvPicPr>
        <p:blipFill>
          <a:blip r:embed="rId3"/>
          <a:stretch>
            <a:fillRect/>
          </a:stretch>
        </p:blipFill>
        <p:spPr>
          <a:xfrm>
            <a:off x="3420000" y="2628000"/>
            <a:ext cx="6468527" cy="3960000"/>
          </a:xfrm>
          <a:prstGeom prst="rect">
            <a:avLst/>
          </a:prstGeom>
        </p:spPr>
      </p:pic>
      <p:sp>
        <p:nvSpPr>
          <p:cNvPr id="35" name="テキスト プレースホルダー 2"/>
          <p:cNvSpPr txBox="1">
            <a:spLocks/>
          </p:cNvSpPr>
          <p:nvPr/>
        </p:nvSpPr>
        <p:spPr bwMode="auto">
          <a:xfrm>
            <a:off x="144000" y="1800000"/>
            <a:ext cx="9540000" cy="9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障害対策</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マニュアルの記述が曖昧</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であり，本来使用する必要がなかった機能を実行した．（当該機能は，システムの初期リリース時以来，全く使われておらず．）  本来使用すべきでない機能が障害復旧手順として障害対策マニュアルに記載され，</a:t>
            </a:r>
          </a:p>
        </p:txBody>
      </p:sp>
      <p:sp>
        <p:nvSpPr>
          <p:cNvPr id="36" name="テキスト プレースホルダー 2"/>
          <p:cNvSpPr txBox="1">
            <a:spLocks/>
          </p:cNvSpPr>
          <p:nvPr/>
        </p:nvSpPr>
        <p:spPr bwMode="auto">
          <a:xfrm>
            <a:off x="144000" y="3492000"/>
            <a:ext cx="3240000" cy="317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次の流れで障害対策</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マニュアルを維持管理する運用ルール</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を定め，実践していく体制を構築：</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⑴ 障害対策の計画・追記</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⑵ 障害時の対応</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⑶ 障害後の検証</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⑷ 障害対策の更新・確認</a:t>
            </a:r>
            <a:endParaRPr lang="en-US" altLang="ja-JP"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プレースホルダー 2">
            <a:extLst>
              <a:ext uri="{FF2B5EF4-FFF2-40B4-BE49-F238E27FC236}">
                <a16:creationId xmlns:a16="http://schemas.microsoft.com/office/drawing/2014/main" id="{E118CD92-D225-1EDD-A7EF-E2678A99FD82}"/>
              </a:ext>
            </a:extLst>
          </p:cNvPr>
          <p:cNvSpPr txBox="1">
            <a:spLocks/>
          </p:cNvSpPr>
          <p:nvPr/>
        </p:nvSpPr>
        <p:spPr bwMode="auto">
          <a:xfrm>
            <a:off x="1064568" y="2628000"/>
            <a:ext cx="2340000" cy="9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0" indent="0">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そのような誤った記述の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マニュアルが更新されずに放置</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714255126"/>
      </p:ext>
    </p:extLst>
  </p:cSld>
  <p:clrMapOvr>
    <a:masterClrMapping/>
  </p:clrMapOvr>
  <p:transition spd="med" advTm="383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1000" y="1028137"/>
            <a:ext cx="8706462" cy="859659"/>
          </a:xfrm>
          <a:prstGeom prst="rect">
            <a:avLst/>
          </a:prstGeom>
        </p:spPr>
        <p:txBody>
          <a:bodyPr wrap="square">
            <a:spAutoFit/>
          </a:bodyPr>
          <a:lstStyle/>
          <a:p>
            <a:pPr marL="764327" indent="-764327"/>
            <a:r>
              <a:rPr lang="en-US" altLang="ja-JP"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62" dirty="0">
                <a:solidFill>
                  <a:srgbClr val="000000"/>
                </a:solidFill>
                <a:latin typeface="メイリオ" pitchFamily="50" charset="-128"/>
                <a:ea typeface="メイリオ" pitchFamily="50" charset="-128"/>
              </a:rPr>
              <a:t>堅牢なホットスタンバイ</a:t>
            </a:r>
            <a:r>
              <a:rPr lang="en-US" altLang="ja-JP" sz="1662" dirty="0">
                <a:solidFill>
                  <a:srgbClr val="000000"/>
                </a:solidFill>
                <a:latin typeface="メイリオ" pitchFamily="50" charset="-128"/>
                <a:ea typeface="メイリオ" pitchFamily="50" charset="-128"/>
              </a:rPr>
              <a:t>4</a:t>
            </a:r>
            <a:r>
              <a:rPr lang="ja-JP" altLang="en-US" sz="1662" dirty="0">
                <a:solidFill>
                  <a:srgbClr val="000000"/>
                </a:solidFill>
                <a:latin typeface="メイリオ" pitchFamily="50" charset="-128"/>
                <a:ea typeface="メイリオ" pitchFamily="50" charset="-128"/>
              </a:rPr>
              <a:t>重化システム（１号機（稼動系）と交代系（</a:t>
            </a:r>
            <a:r>
              <a:rPr lang="en-US" altLang="ja-JP" sz="1662" dirty="0">
                <a:solidFill>
                  <a:srgbClr val="000000"/>
                </a:solidFill>
                <a:latin typeface="メイリオ" pitchFamily="50" charset="-128"/>
                <a:ea typeface="メイリオ" pitchFamily="50" charset="-128"/>
              </a:rPr>
              <a:t>2</a:t>
            </a:r>
            <a:r>
              <a:rPr lang="ja-JP" altLang="en-US" sz="1662" dirty="0">
                <a:solidFill>
                  <a:srgbClr val="000000"/>
                </a:solidFill>
                <a:latin typeface="メイリオ" pitchFamily="50" charset="-128"/>
                <a:ea typeface="メイリオ" pitchFamily="50" charset="-128"/>
              </a:rPr>
              <a:t>号機）、各々Ａ系とＢ系の構成）において、</a:t>
            </a:r>
            <a:r>
              <a:rPr lang="ja-JP" altLang="en-US" sz="1662" u="sng" dirty="0">
                <a:solidFill>
                  <a:srgbClr val="0000FF"/>
                </a:solidFill>
                <a:latin typeface="メイリオ" pitchFamily="50" charset="-128"/>
                <a:ea typeface="メイリオ" pitchFamily="50" charset="-128"/>
              </a:rPr>
              <a:t>保守作業実施後</a:t>
            </a:r>
            <a:r>
              <a:rPr lang="ja-JP" altLang="en-US" sz="1662" dirty="0">
                <a:solidFill>
                  <a:srgbClr val="000000"/>
                </a:solidFill>
                <a:latin typeface="メイリオ" pitchFamily="50" charset="-128"/>
                <a:ea typeface="メイリオ" pitchFamily="50" charset="-128"/>
              </a:rPr>
              <a:t>、Ｂ系に</a:t>
            </a:r>
            <a:r>
              <a:rPr lang="ja-JP" altLang="en-US" sz="1662" u="sng" dirty="0">
                <a:solidFill>
                  <a:srgbClr val="0000FF"/>
                </a:solidFill>
                <a:latin typeface="メイリオ" pitchFamily="50" charset="-128"/>
                <a:ea typeface="メイリオ" pitchFamily="50" charset="-128"/>
              </a:rPr>
              <a:t>切り替えた</a:t>
            </a:r>
            <a:r>
              <a:rPr lang="ja-JP" altLang="en-US" sz="1662" dirty="0">
                <a:solidFill>
                  <a:srgbClr val="000000"/>
                </a:solidFill>
                <a:latin typeface="メイリオ" pitchFamily="50" charset="-128"/>
                <a:ea typeface="メイリオ" pitchFamily="50" charset="-128"/>
              </a:rPr>
              <a:t>ところ</a:t>
            </a:r>
            <a:r>
              <a:rPr lang="ja-JP" altLang="en-US" sz="1662" u="sng" dirty="0">
                <a:solidFill>
                  <a:srgbClr val="0000FF"/>
                </a:solidFill>
                <a:latin typeface="メイリオ" pitchFamily="50" charset="-128"/>
                <a:ea typeface="メイリオ" pitchFamily="50" charset="-128"/>
              </a:rPr>
              <a:t>ハード故障</a:t>
            </a:r>
            <a:r>
              <a:rPr lang="ja-JP" altLang="en-US" sz="1662" dirty="0">
                <a:solidFill>
                  <a:srgbClr val="000000"/>
                </a:solidFill>
                <a:latin typeface="メイリオ" pitchFamily="50" charset="-128"/>
                <a:ea typeface="メイリオ" pitchFamily="50" charset="-128"/>
              </a:rPr>
              <a:t>が発生しサービスが</a:t>
            </a:r>
            <a:r>
              <a:rPr lang="en-US" altLang="ja-JP" sz="1662" dirty="0">
                <a:solidFill>
                  <a:srgbClr val="000000"/>
                </a:solidFill>
                <a:latin typeface="メイリオ" pitchFamily="50" charset="-128"/>
                <a:ea typeface="メイリオ" pitchFamily="50" charset="-128"/>
              </a:rPr>
              <a:t>10</a:t>
            </a:r>
            <a:r>
              <a:rPr lang="ja-JP" altLang="en-US" sz="1662" dirty="0">
                <a:solidFill>
                  <a:srgbClr val="000000"/>
                </a:solidFill>
                <a:latin typeface="メイリオ" pitchFamily="50" charset="-128"/>
                <a:ea typeface="メイリオ" pitchFamily="50" charset="-128"/>
              </a:rPr>
              <a:t>分間程度停止した。</a:t>
            </a:r>
          </a:p>
        </p:txBody>
      </p:sp>
      <p:sp>
        <p:nvSpPr>
          <p:cNvPr id="10" name="タイトル 1"/>
          <p:cNvSpPr>
            <a:spLocks noGrp="1"/>
          </p:cNvSpPr>
          <p:nvPr>
            <p:ph type="title"/>
          </p:nvPr>
        </p:nvSpPr>
        <p:spPr>
          <a:xfrm>
            <a:off x="144000" y="72000"/>
            <a:ext cx="144000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Ｇ１５：</a:t>
            </a:r>
          </a:p>
        </p:txBody>
      </p:sp>
      <p:sp>
        <p:nvSpPr>
          <p:cNvPr id="11" name="正方形/長方形 10"/>
          <p:cNvSpPr/>
          <p:nvPr/>
        </p:nvSpPr>
        <p:spPr>
          <a:xfrm>
            <a:off x="381000" y="1860226"/>
            <a:ext cx="8706462" cy="859659"/>
          </a:xfrm>
          <a:prstGeom prst="rect">
            <a:avLst/>
          </a:prstGeom>
        </p:spPr>
        <p:txBody>
          <a:bodyPr wrap="square">
            <a:spAutoFit/>
          </a:bodyPr>
          <a:lstStyle/>
          <a:p>
            <a:pPr marL="764327" indent="-764327"/>
            <a:r>
              <a:rPr lang="en-US" altLang="ja-JP"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62" dirty="0">
                <a:solidFill>
                  <a:srgbClr val="000000"/>
                </a:solidFill>
                <a:latin typeface="メイリオ" pitchFamily="50" charset="-128"/>
                <a:ea typeface="メイリオ" pitchFamily="50" charset="-128"/>
              </a:rPr>
              <a:t>1</a:t>
            </a:r>
            <a:r>
              <a:rPr lang="ja-JP" altLang="en-US" sz="1662" dirty="0">
                <a:solidFill>
                  <a:srgbClr val="000000"/>
                </a:solidFill>
                <a:latin typeface="メイリオ" pitchFamily="50" charset="-128"/>
                <a:ea typeface="メイリオ" pitchFamily="50" charset="-128"/>
              </a:rPr>
              <a:t>号機から</a:t>
            </a:r>
            <a:r>
              <a:rPr lang="en-US" altLang="ja-JP" sz="1662" dirty="0">
                <a:solidFill>
                  <a:srgbClr val="000000"/>
                </a:solidFill>
                <a:latin typeface="メイリオ" pitchFamily="50" charset="-128"/>
                <a:ea typeface="メイリオ" pitchFamily="50" charset="-128"/>
              </a:rPr>
              <a:t>2</a:t>
            </a:r>
            <a:r>
              <a:rPr lang="ja-JP" altLang="en-US" sz="1662" dirty="0">
                <a:solidFill>
                  <a:srgbClr val="000000"/>
                </a:solidFill>
                <a:latin typeface="メイリオ" pitchFamily="50" charset="-128"/>
                <a:ea typeface="メイリオ" pitchFamily="50" charset="-128"/>
              </a:rPr>
              <a:t>号機への</a:t>
            </a:r>
            <a:r>
              <a:rPr lang="ja-JP" altLang="en-US" sz="1662" u="sng" dirty="0">
                <a:solidFill>
                  <a:srgbClr val="0000FF"/>
                </a:solidFill>
                <a:latin typeface="メイリオ" pitchFamily="50" charset="-128"/>
                <a:ea typeface="メイリオ" pitchFamily="50" charset="-128"/>
              </a:rPr>
              <a:t>自動切替えを解除していた</a:t>
            </a:r>
            <a:r>
              <a:rPr lang="ja-JP" altLang="en-US" sz="1662" dirty="0">
                <a:solidFill>
                  <a:srgbClr val="000000"/>
                </a:solidFill>
                <a:latin typeface="メイリオ" pitchFamily="50" charset="-128"/>
                <a:ea typeface="メイリオ" pitchFamily="50" charset="-128"/>
              </a:rPr>
              <a:t>ためスタンバイしている</a:t>
            </a:r>
            <a:r>
              <a:rPr lang="en-US" altLang="ja-JP" sz="1662" dirty="0">
                <a:solidFill>
                  <a:srgbClr val="000000"/>
                </a:solidFill>
                <a:latin typeface="メイリオ" pitchFamily="50" charset="-128"/>
                <a:ea typeface="メイリオ" pitchFamily="50" charset="-128"/>
              </a:rPr>
              <a:t>2</a:t>
            </a:r>
            <a:r>
              <a:rPr lang="ja-JP" altLang="en-US" sz="1662" dirty="0">
                <a:solidFill>
                  <a:srgbClr val="000000"/>
                </a:solidFill>
                <a:latin typeface="メイリオ" pitchFamily="50" charset="-128"/>
                <a:ea typeface="メイリオ" pitchFamily="50" charset="-128"/>
              </a:rPr>
              <a:t>号機に瞬時に切り替わらず、手動で</a:t>
            </a:r>
            <a:r>
              <a:rPr lang="en-US" altLang="ja-JP" sz="1662" dirty="0">
                <a:solidFill>
                  <a:srgbClr val="000000"/>
                </a:solidFill>
                <a:latin typeface="メイリオ" pitchFamily="50" charset="-128"/>
                <a:ea typeface="メイリオ" pitchFamily="50" charset="-128"/>
              </a:rPr>
              <a:t>2</a:t>
            </a:r>
            <a:r>
              <a:rPr lang="ja-JP" altLang="en-US" sz="1662" dirty="0">
                <a:solidFill>
                  <a:srgbClr val="000000"/>
                </a:solidFill>
                <a:latin typeface="メイリオ" pitchFamily="50" charset="-128"/>
                <a:ea typeface="メイリオ" pitchFamily="50" charset="-128"/>
              </a:rPr>
              <a:t>号機へ切り替えるまでサービス停止した。</a:t>
            </a:r>
            <a:r>
              <a:rPr lang="en-US" altLang="ja-JP" sz="1662" dirty="0">
                <a:solidFill>
                  <a:srgbClr val="000000"/>
                </a:solidFill>
                <a:latin typeface="メイリオ" pitchFamily="50" charset="-128"/>
                <a:ea typeface="メイリオ" pitchFamily="50" charset="-128"/>
              </a:rPr>
              <a:t>1</a:t>
            </a:r>
            <a:r>
              <a:rPr lang="ja-JP" altLang="en-US" sz="1662" dirty="0">
                <a:solidFill>
                  <a:srgbClr val="000000"/>
                </a:solidFill>
                <a:latin typeface="メイリオ" pitchFamily="50" charset="-128"/>
                <a:ea typeface="メイリオ" pitchFamily="50" charset="-128"/>
              </a:rPr>
              <a:t>号機内Ｂ系⇒</a:t>
            </a:r>
            <a:r>
              <a:rPr lang="en-US" altLang="ja-JP" sz="1662" dirty="0">
                <a:solidFill>
                  <a:srgbClr val="000000"/>
                </a:solidFill>
                <a:latin typeface="メイリオ" pitchFamily="50" charset="-128"/>
                <a:ea typeface="メイリオ" pitchFamily="50" charset="-128"/>
              </a:rPr>
              <a:t>A</a:t>
            </a:r>
            <a:r>
              <a:rPr lang="ja-JP" altLang="en-US" sz="1662" dirty="0">
                <a:solidFill>
                  <a:srgbClr val="000000"/>
                </a:solidFill>
                <a:latin typeface="メイリオ" pitchFamily="50" charset="-128"/>
                <a:ea typeface="メイリオ" pitchFamily="50" charset="-128"/>
              </a:rPr>
              <a:t>系の自動切替えは同期準備中でまだスタンバイ状態になっていなかった。</a:t>
            </a:r>
          </a:p>
        </p:txBody>
      </p:sp>
      <p:pic>
        <p:nvPicPr>
          <p:cNvPr id="6" name="図 5"/>
          <p:cNvPicPr>
            <a:picLocks noChangeAspect="1"/>
          </p:cNvPicPr>
          <p:nvPr/>
        </p:nvPicPr>
        <p:blipFill>
          <a:blip r:embed="rId4"/>
          <a:stretch>
            <a:fillRect/>
          </a:stretch>
        </p:blipFill>
        <p:spPr>
          <a:xfrm>
            <a:off x="4136078" y="2697843"/>
            <a:ext cx="5316923" cy="3373587"/>
          </a:xfrm>
          <a:prstGeom prst="rect">
            <a:avLst/>
          </a:prstGeom>
        </p:spPr>
      </p:pic>
      <p:sp>
        <p:nvSpPr>
          <p:cNvPr id="3" name="正方形/長方形 2"/>
          <p:cNvSpPr/>
          <p:nvPr/>
        </p:nvSpPr>
        <p:spPr>
          <a:xfrm>
            <a:off x="1620000" y="90668"/>
            <a:ext cx="7920000" cy="648000"/>
          </a:xfrm>
          <a:prstGeom prst="rect">
            <a:avLst/>
          </a:prstGeom>
        </p:spPr>
        <p:txBody>
          <a:bodyPr wrap="square" lIns="33231" tIns="33231" rIns="33231" bIns="33231" anchor="ctr" anchorCtr="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保守作業は「予期せぬ事態の発生」を想定し、</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サービス継続最優先として保守作業前への戻しを常に考慮すること</a:t>
            </a:r>
            <a:endParaRPr lang="ja-JP"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4402564" y="6009235"/>
            <a:ext cx="3323077" cy="348109"/>
          </a:xfrm>
          <a:prstGeom prst="rect">
            <a:avLst/>
          </a:prstGeom>
          <a:solidFill>
            <a:srgbClr val="FFDDFF">
              <a:alpha val="50000"/>
            </a:srgbClr>
          </a:solidFill>
        </p:spPr>
        <p:txBody>
          <a:bodyPr wrap="square">
            <a:spAutoFit/>
          </a:bodyPr>
          <a:lstStyle/>
          <a:p>
            <a:r>
              <a:rPr lang="ja-JP" altLang="ja-JP" sz="1662" dirty="0"/>
              <a:t>保守作業は時間との戦いである。</a:t>
            </a:r>
          </a:p>
        </p:txBody>
      </p:sp>
      <p:sp>
        <p:nvSpPr>
          <p:cNvPr id="12" name="正方形/長方形 11"/>
          <p:cNvSpPr/>
          <p:nvPr/>
        </p:nvSpPr>
        <p:spPr>
          <a:xfrm>
            <a:off x="381000" y="2722846"/>
            <a:ext cx="3987692" cy="2138534"/>
          </a:xfrm>
          <a:prstGeom prst="rect">
            <a:avLst/>
          </a:prstGeom>
        </p:spPr>
        <p:txBody>
          <a:bodyPr wrap="square">
            <a:spAutoFit/>
          </a:bodyPr>
          <a:lstStyle/>
          <a:p>
            <a:pPr marL="764327" indent="-764327"/>
            <a:r>
              <a:rPr lang="en-US" altLang="ja-JP"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システムの保守作業を実施する場合、サービス継続を最優先とし、</a:t>
            </a:r>
            <a:r>
              <a:rPr lang="ja-JP" altLang="en-US" sz="1662"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予期せぬ事象の発生を考慮した保守作業マネジメント</a:t>
            </a:r>
            <a:r>
              <a:rPr lang="ja-JP" altLang="en-US" sz="1662"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が重要である。</a:t>
            </a:r>
            <a:r>
              <a:rPr lang="ja-JP" altLang="en-US" sz="1662" dirty="0">
                <a:solidFill>
                  <a:srgbClr val="000000"/>
                </a:solidFill>
                <a:latin typeface="メイリオ" pitchFamily="50" charset="-128"/>
                <a:ea typeface="メイリオ" pitchFamily="50" charset="-128"/>
              </a:rPr>
              <a:t>保守作業実施時にも</a:t>
            </a:r>
            <a:r>
              <a:rPr lang="en-US" altLang="ja-JP" sz="1662" dirty="0">
                <a:solidFill>
                  <a:srgbClr val="000000"/>
                </a:solidFill>
                <a:latin typeface="メイリオ" pitchFamily="50" charset="-128"/>
                <a:ea typeface="メイリオ" pitchFamily="50" charset="-128"/>
              </a:rPr>
              <a:t>1</a:t>
            </a:r>
            <a:r>
              <a:rPr lang="ja-JP" altLang="en-US" sz="1662" dirty="0">
                <a:solidFill>
                  <a:srgbClr val="000000"/>
                </a:solidFill>
                <a:latin typeface="メイリオ" pitchFamily="50" charset="-128"/>
                <a:ea typeface="メイリオ" pitchFamily="50" charset="-128"/>
              </a:rPr>
              <a:t>号機から</a:t>
            </a:r>
            <a:r>
              <a:rPr lang="en-US" altLang="ja-JP" sz="1662" dirty="0">
                <a:solidFill>
                  <a:srgbClr val="000000"/>
                </a:solidFill>
                <a:latin typeface="メイリオ" pitchFamily="50" charset="-128"/>
                <a:ea typeface="メイリオ" pitchFamily="50" charset="-128"/>
              </a:rPr>
              <a:t>2</a:t>
            </a:r>
            <a:r>
              <a:rPr lang="ja-JP" altLang="en-US" sz="1662" dirty="0">
                <a:solidFill>
                  <a:srgbClr val="000000"/>
                </a:solidFill>
                <a:latin typeface="メイリオ" pitchFamily="50" charset="-128"/>
                <a:ea typeface="メイリオ" pitchFamily="50" charset="-128"/>
              </a:rPr>
              <a:t>号機への</a:t>
            </a:r>
            <a:r>
              <a:rPr lang="ja-JP" altLang="en-US" sz="1662" u="sng" dirty="0">
                <a:solidFill>
                  <a:srgbClr val="FF0000"/>
                </a:solidFill>
                <a:latin typeface="メイリオ" pitchFamily="50" charset="-128"/>
                <a:ea typeface="メイリオ" pitchFamily="50" charset="-128"/>
              </a:rPr>
              <a:t>自動切替えは解除しない</a:t>
            </a:r>
            <a:r>
              <a:rPr lang="ja-JP" altLang="en-US" sz="1662" dirty="0">
                <a:solidFill>
                  <a:srgbClr val="000000"/>
                </a:solidFill>
                <a:latin typeface="メイリオ" pitchFamily="50" charset="-128"/>
                <a:ea typeface="メイリオ" pitchFamily="50" charset="-128"/>
              </a:rPr>
              <a:t>こととし、保守作業マニュアルを見直した。</a:t>
            </a:r>
          </a:p>
        </p:txBody>
      </p:sp>
      <p:sp>
        <p:nvSpPr>
          <p:cNvPr id="14" name="正方形/長方形 13"/>
          <p:cNvSpPr/>
          <p:nvPr/>
        </p:nvSpPr>
        <p:spPr>
          <a:xfrm>
            <a:off x="366644" y="4758380"/>
            <a:ext cx="4054604" cy="1572995"/>
          </a:xfrm>
          <a:prstGeom prst="rect">
            <a:avLst/>
          </a:prstGeom>
          <a:solidFill>
            <a:srgbClr val="FFFF99">
              <a:alpha val="50000"/>
            </a:srgbClr>
          </a:solidFill>
        </p:spPr>
        <p:txBody>
          <a:bodyPr wrap="square">
            <a:spAutoFit/>
          </a:bodyPr>
          <a:lstStyle/>
          <a:p>
            <a:pPr>
              <a:lnSpc>
                <a:spcPts val="1292"/>
              </a:lnSpc>
            </a:pPr>
            <a:r>
              <a:rPr lang="ja-JP" altLang="ja-JP" sz="1015" dirty="0"/>
              <a:t>保守作業マネジメントはサービス継続の業務特性レベルに応じて実施。</a:t>
            </a:r>
          </a:p>
          <a:p>
            <a:pPr>
              <a:lnSpc>
                <a:spcPts val="1292"/>
              </a:lnSpc>
            </a:pPr>
            <a:r>
              <a:rPr lang="ja-JP" altLang="ja-JP" sz="1015" dirty="0"/>
              <a:t>●サービス停止が許されない重要なシステムの場合：</a:t>
            </a:r>
            <a:br>
              <a:rPr lang="en-US" altLang="ja-JP" sz="1015" dirty="0"/>
            </a:br>
            <a:r>
              <a:rPr lang="ja-JP" altLang="en-US" sz="1015" dirty="0"/>
              <a:t>　→ホットスタンバイ構成</a:t>
            </a:r>
            <a:endParaRPr lang="ja-JP" altLang="ja-JP" sz="1015" dirty="0"/>
          </a:p>
          <a:p>
            <a:pPr>
              <a:lnSpc>
                <a:spcPts val="1292"/>
              </a:lnSpc>
            </a:pPr>
            <a:r>
              <a:rPr lang="ja-JP" altLang="ja-JP" sz="1015" dirty="0"/>
              <a:t>●数分間のサービス停止が許容できるシステムの場合：</a:t>
            </a:r>
            <a:br>
              <a:rPr lang="en-US" altLang="ja-JP" sz="1015" dirty="0"/>
            </a:br>
            <a:r>
              <a:rPr lang="ja-JP" altLang="en-US" sz="1015" dirty="0"/>
              <a:t>　→コールドスタンバイ構成</a:t>
            </a:r>
            <a:endParaRPr lang="ja-JP" altLang="ja-JP" sz="1015" dirty="0"/>
          </a:p>
          <a:p>
            <a:pPr>
              <a:lnSpc>
                <a:spcPts val="1292"/>
              </a:lnSpc>
            </a:pPr>
            <a:r>
              <a:rPr lang="ja-JP" altLang="ja-JP" sz="1015" dirty="0"/>
              <a:t>●夜間・休日などサービスを停止可能な時間帯枠が確保可能（通常はこのケースが多い）な場合：</a:t>
            </a:r>
            <a:endParaRPr lang="ja-JP" altLang="en-US" sz="1015" dirty="0"/>
          </a:p>
          <a:p>
            <a:pPr marL="162662" indent="-162662">
              <a:lnSpc>
                <a:spcPts val="1292"/>
              </a:lnSpc>
            </a:pPr>
            <a:r>
              <a:rPr lang="ja-JP" altLang="en-US" sz="1015" dirty="0"/>
              <a:t>　→チェックポイントと戻し判断のタイミング等を盛り込んだ保守計画を策定し作業を実施</a:t>
            </a:r>
            <a:endParaRPr lang="ja-JP" altLang="ja-JP" sz="1015" dirty="0"/>
          </a:p>
        </p:txBody>
      </p:sp>
    </p:spTree>
    <p:custDataLst>
      <p:tags r:id="rId1"/>
    </p:custDataLst>
    <p:extLst>
      <p:ext uri="{BB962C8B-B14F-4D97-AF65-F5344CB8AC3E}">
        <p14:creationId xmlns:p14="http://schemas.microsoft.com/office/powerpoint/2010/main" val="1696491664"/>
      </p:ext>
    </p:extLst>
  </p:cSld>
  <p:clrMapOvr>
    <a:masterClrMapping/>
  </p:clrMapOvr>
  <p:transition spd="med" advTm="25046"/>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A02BCE6-75AF-268E-E1BA-A6444066C856}"/>
              </a:ext>
            </a:extLst>
          </p:cNvPr>
          <p:cNvPicPr>
            <a:picLocks noChangeAspect="1"/>
          </p:cNvPicPr>
          <p:nvPr/>
        </p:nvPicPr>
        <p:blipFill>
          <a:blip r:embed="rId2"/>
          <a:stretch>
            <a:fillRect/>
          </a:stretch>
        </p:blipFill>
        <p:spPr>
          <a:xfrm>
            <a:off x="0" y="828000"/>
            <a:ext cx="3253945" cy="4320000"/>
          </a:xfrm>
          <a:prstGeom prst="rect">
            <a:avLst/>
          </a:prstGeom>
          <a:ln w="12700">
            <a:solidFill>
              <a:schemeClr val="tx1">
                <a:lumMod val="50000"/>
                <a:lumOff val="50000"/>
                <a:alpha val="50000"/>
              </a:schemeClr>
            </a:solidFill>
          </a:ln>
        </p:spPr>
      </p:pic>
      <p:pic>
        <p:nvPicPr>
          <p:cNvPr id="8" name="図 7">
            <a:extLst>
              <a:ext uri="{FF2B5EF4-FFF2-40B4-BE49-F238E27FC236}">
                <a16:creationId xmlns:a16="http://schemas.microsoft.com/office/drawing/2014/main" id="{0894100F-C507-8231-9FB9-81C964D9CEF3}"/>
              </a:ext>
            </a:extLst>
          </p:cNvPr>
          <p:cNvPicPr>
            <a:picLocks noChangeAspect="1"/>
          </p:cNvPicPr>
          <p:nvPr/>
        </p:nvPicPr>
        <p:blipFill>
          <a:blip r:embed="rId3"/>
          <a:stretch>
            <a:fillRect/>
          </a:stretch>
        </p:blipFill>
        <p:spPr>
          <a:xfrm>
            <a:off x="2700000" y="3780000"/>
            <a:ext cx="7200000" cy="2805406"/>
          </a:xfrm>
          <a:prstGeom prst="rect">
            <a:avLst/>
          </a:prstGeom>
          <a:ln w="12700">
            <a:solidFill>
              <a:schemeClr val="accent1">
                <a:alpha val="50000"/>
              </a:schemeClr>
            </a:solidFill>
          </a:ln>
        </p:spPr>
      </p:pic>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a:xfrm>
            <a:off x="360000" y="252000"/>
            <a:ext cx="9540000" cy="576000"/>
          </a:xfrm>
        </p:spPr>
        <p:txBody>
          <a:bodyPr/>
          <a:lstStyle/>
          <a:p>
            <a:r>
              <a:rPr lang="ja-JP" altLang="en-US" dirty="0"/>
              <a:t>通話やインターネットが長時間利用不可の大規模通信障害</a:t>
            </a:r>
            <a:endParaRPr kumimoji="1" lang="ja-JP" altLang="en-US" dirty="0"/>
          </a:p>
        </p:txBody>
      </p:sp>
      <p:sp>
        <p:nvSpPr>
          <p:cNvPr id="3" name="フローチャート : 代替処理 6">
            <a:extLst>
              <a:ext uri="{FF2B5EF4-FFF2-40B4-BE49-F238E27FC236}">
                <a16:creationId xmlns:a16="http://schemas.microsoft.com/office/drawing/2014/main" id="{BB80B03D-A40B-9872-C633-1B36E5109E55}"/>
              </a:ext>
            </a:extLst>
          </p:cNvPr>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最近のトラブル事例（</a:t>
            </a:r>
            <a:r>
              <a:rPr lang="ja-JP" altLang="en-US" sz="1600" dirty="0">
                <a:solidFill>
                  <a:srgbClr val="0000FF"/>
                </a:solidFill>
                <a:latin typeface="HGP創英角ﾎﾟｯﾌﾟ体" pitchFamily="50" charset="-128"/>
                <a:ea typeface="HGP創英角ﾎﾟｯﾌﾟ体" pitchFamily="50" charset="-128"/>
              </a:rPr>
              <a:t>４</a:t>
            </a: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a:t>
            </a:r>
          </a:p>
        </p:txBody>
      </p:sp>
      <p:sp>
        <p:nvSpPr>
          <p:cNvPr id="13" name="テキスト ボックス 12">
            <a:hlinkClick r:id="rId4"/>
            <a:extLst>
              <a:ext uri="{FF2B5EF4-FFF2-40B4-BE49-F238E27FC236}">
                <a16:creationId xmlns:a16="http://schemas.microsoft.com/office/drawing/2014/main" id="{2172141C-695C-B02C-8351-A92668DE018D}"/>
              </a:ext>
            </a:extLst>
          </p:cNvPr>
          <p:cNvSpPr txBox="1"/>
          <p:nvPr/>
        </p:nvSpPr>
        <p:spPr>
          <a:xfrm>
            <a:off x="0" y="900000"/>
            <a:ext cx="5220000" cy="338554"/>
          </a:xfrm>
          <a:prstGeom prst="rect">
            <a:avLst/>
          </a:prstGeom>
          <a:noFill/>
        </p:spPr>
        <p:txBody>
          <a:bodyPr wrap="square">
            <a:spAutoFit/>
          </a:bodyPr>
          <a:lstStyle/>
          <a:p>
            <a:r>
              <a:rPr lang="en-US" altLang="ja-JP" sz="1600" i="1" dirty="0">
                <a:solidFill>
                  <a:srgbClr val="3333FF"/>
                </a:solidFill>
                <a:latin typeface="Arial" panose="020B0604020202020204" pitchFamily="34" charset="0"/>
                <a:cs typeface="Arial" panose="020B0604020202020204" pitchFamily="34" charset="0"/>
              </a:rPr>
              <a:t>https://www.soumu.go.jp/main_content/000839847.pdf</a:t>
            </a:r>
            <a:endParaRPr lang="ja-JP" altLang="en-US" sz="1600" i="1" dirty="0">
              <a:solidFill>
                <a:srgbClr val="3333FF"/>
              </a:solidFill>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EFDA60FB-37C3-6475-D87D-FDFFF0938A64}"/>
              </a:ext>
            </a:extLst>
          </p:cNvPr>
          <p:cNvSpPr txBox="1"/>
          <p:nvPr/>
        </p:nvSpPr>
        <p:spPr>
          <a:xfrm>
            <a:off x="3600000" y="1120675"/>
            <a:ext cx="6300000" cy="2592000"/>
          </a:xfrm>
          <a:prstGeom prst="rect">
            <a:avLst/>
          </a:prstGeom>
          <a:noFill/>
        </p:spPr>
        <p:txBody>
          <a:bodyPr wrap="square">
            <a:spAutoFit/>
          </a:bodyPr>
          <a:lstStyle/>
          <a:p>
            <a:r>
              <a:rPr lang="en-US" altLang="ja-JP" u="sng" dirty="0">
                <a:latin typeface="+mn-ea"/>
              </a:rPr>
              <a:t>2.1 </a:t>
            </a:r>
            <a:r>
              <a:rPr lang="ja-JP" altLang="en-US" u="sng" dirty="0">
                <a:latin typeface="+mn-ea"/>
              </a:rPr>
              <a:t>発生状況</a:t>
            </a:r>
          </a:p>
          <a:p>
            <a:pPr marL="360000" indent="-360000"/>
            <a:r>
              <a:rPr lang="ja-JP" altLang="en-US" dirty="0">
                <a:latin typeface="+mn-ea"/>
              </a:rPr>
              <a:t>（１） 全国中継網コアルータの一部トラヒックで通信断発生</a:t>
            </a:r>
            <a:endParaRPr lang="en-US" altLang="ja-JP" dirty="0">
              <a:latin typeface="+mn-ea"/>
            </a:endParaRPr>
          </a:p>
          <a:p>
            <a:pPr marL="360000" indent="-360000"/>
            <a:r>
              <a:rPr lang="ja-JP" altLang="en-US" dirty="0">
                <a:latin typeface="+mn-ea"/>
              </a:rPr>
              <a:t>（２） </a:t>
            </a:r>
            <a:r>
              <a:rPr lang="en-US" altLang="ja-JP" dirty="0">
                <a:latin typeface="+mn-ea"/>
              </a:rPr>
              <a:t>VoLTE</a:t>
            </a:r>
            <a:r>
              <a:rPr lang="ja-JP" altLang="en-US" dirty="0">
                <a:latin typeface="+mn-ea"/>
              </a:rPr>
              <a:t>交換機の</a:t>
            </a:r>
            <a:r>
              <a:rPr lang="ja-JP" altLang="en-US" u="sng" dirty="0">
                <a:solidFill>
                  <a:srgbClr val="FF0000"/>
                </a:solidFill>
                <a:latin typeface="+mn-ea"/>
              </a:rPr>
              <a:t>輻輳</a:t>
            </a:r>
            <a:endParaRPr lang="en-US" altLang="ja-JP" u="sng" dirty="0">
              <a:solidFill>
                <a:srgbClr val="FF0000"/>
              </a:solidFill>
              <a:latin typeface="+mn-ea"/>
            </a:endParaRPr>
          </a:p>
          <a:p>
            <a:pPr marL="360000" indent="-360000"/>
            <a:r>
              <a:rPr lang="ja-JP" altLang="en-US" dirty="0">
                <a:latin typeface="+mn-ea"/>
              </a:rPr>
              <a:t>（３） 加入者データベースの</a:t>
            </a:r>
            <a:r>
              <a:rPr lang="ja-JP" altLang="en-US" u="sng" dirty="0">
                <a:solidFill>
                  <a:srgbClr val="FF0000"/>
                </a:solidFill>
                <a:latin typeface="+mn-ea"/>
              </a:rPr>
              <a:t>輻輳</a:t>
            </a:r>
            <a:endParaRPr lang="en-US" altLang="ja-JP" u="sng" dirty="0">
              <a:solidFill>
                <a:srgbClr val="FF0000"/>
              </a:solidFill>
              <a:latin typeface="+mn-ea"/>
            </a:endParaRPr>
          </a:p>
          <a:p>
            <a:pPr marL="360000" indent="-360000"/>
            <a:r>
              <a:rPr lang="ja-JP" altLang="en-US" dirty="0">
                <a:latin typeface="+mn-ea"/>
              </a:rPr>
              <a:t>（４） 一部</a:t>
            </a:r>
            <a:r>
              <a:rPr lang="en-US" altLang="ja-JP" dirty="0">
                <a:latin typeface="+mn-ea"/>
              </a:rPr>
              <a:t>VoLTE</a:t>
            </a:r>
            <a:r>
              <a:rPr lang="ja-JP" altLang="en-US" dirty="0">
                <a:latin typeface="+mn-ea"/>
              </a:rPr>
              <a:t>交換機の異常状態による加入者データベース</a:t>
            </a:r>
            <a:r>
              <a:rPr lang="ja-JP" altLang="en-US" u="sng" dirty="0">
                <a:solidFill>
                  <a:srgbClr val="FF0000"/>
                </a:solidFill>
                <a:latin typeface="+mn-ea"/>
              </a:rPr>
              <a:t>輻輳の長期化</a:t>
            </a:r>
            <a:endParaRPr lang="en-US" altLang="ja-JP" u="sng" dirty="0">
              <a:solidFill>
                <a:srgbClr val="FF0000"/>
              </a:solidFill>
              <a:latin typeface="+mn-ea"/>
            </a:endParaRPr>
          </a:p>
          <a:p>
            <a:pPr marL="360000" indent="-360000"/>
            <a:r>
              <a:rPr lang="ja-JP" altLang="en-US" dirty="0">
                <a:latin typeface="+mn-ea"/>
              </a:rPr>
              <a:t>（５） セッション情報のデータ不一致</a:t>
            </a:r>
            <a:endParaRPr lang="en-US" altLang="ja-JP" dirty="0">
              <a:latin typeface="+mn-ea"/>
            </a:endParaRPr>
          </a:p>
          <a:p>
            <a:pPr marL="360000" indent="-360000"/>
            <a:r>
              <a:rPr lang="ja-JP" altLang="en-US" dirty="0">
                <a:latin typeface="+mn-ea"/>
              </a:rPr>
              <a:t>（６） 事故対応措置（大きく</a:t>
            </a:r>
            <a:r>
              <a:rPr lang="en-US" altLang="ja-JP" dirty="0">
                <a:latin typeface="+mn-ea"/>
              </a:rPr>
              <a:t>5</a:t>
            </a:r>
            <a:r>
              <a:rPr lang="ja-JP" altLang="en-US" dirty="0">
                <a:latin typeface="+mn-ea"/>
              </a:rPr>
              <a:t>つ）</a:t>
            </a:r>
          </a:p>
          <a:p>
            <a:pPr marL="360000" indent="-360000"/>
            <a:r>
              <a:rPr lang="ja-JP" altLang="en-US" dirty="0">
                <a:latin typeface="+mn-ea"/>
              </a:rPr>
              <a:t>（７） 利用者への情報発信</a:t>
            </a:r>
          </a:p>
        </p:txBody>
      </p:sp>
    </p:spTree>
    <p:extLst>
      <p:ext uri="{BB962C8B-B14F-4D97-AF65-F5344CB8AC3E}">
        <p14:creationId xmlns:p14="http://schemas.microsoft.com/office/powerpoint/2010/main" val="310094624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a:xfrm>
            <a:off x="360000" y="252000"/>
            <a:ext cx="9540000" cy="576000"/>
          </a:xfrm>
        </p:spPr>
        <p:txBody>
          <a:bodyPr/>
          <a:lstStyle/>
          <a:p>
            <a:r>
              <a:rPr lang="ja-JP" altLang="en-US" dirty="0"/>
              <a:t>通話やインターネットが長時間利用不可の大規模通信障害</a:t>
            </a:r>
            <a:endParaRPr kumimoji="1" lang="ja-JP" altLang="en-US" dirty="0"/>
          </a:p>
        </p:txBody>
      </p:sp>
      <p:sp>
        <p:nvSpPr>
          <p:cNvPr id="3" name="フローチャート : 代替処理 6">
            <a:extLst>
              <a:ext uri="{FF2B5EF4-FFF2-40B4-BE49-F238E27FC236}">
                <a16:creationId xmlns:a16="http://schemas.microsoft.com/office/drawing/2014/main" id="{BB80B03D-A40B-9872-C633-1B36E5109E55}"/>
              </a:ext>
            </a:extLst>
          </p:cNvPr>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最近のトラブル事例（４）</a:t>
            </a:r>
          </a:p>
        </p:txBody>
      </p:sp>
      <p:sp>
        <p:nvSpPr>
          <p:cNvPr id="5" name="テキスト ボックス 4">
            <a:extLst>
              <a:ext uri="{FF2B5EF4-FFF2-40B4-BE49-F238E27FC236}">
                <a16:creationId xmlns:a16="http://schemas.microsoft.com/office/drawing/2014/main" id="{3C51B9B5-BF1E-086E-A80F-6442AE34627C}"/>
              </a:ext>
            </a:extLst>
          </p:cNvPr>
          <p:cNvSpPr txBox="1"/>
          <p:nvPr/>
        </p:nvSpPr>
        <p:spPr>
          <a:xfrm>
            <a:off x="0" y="1044000"/>
            <a:ext cx="4860000" cy="5909310"/>
          </a:xfrm>
          <a:prstGeom prst="rect">
            <a:avLst/>
          </a:prstGeom>
          <a:noFill/>
        </p:spPr>
        <p:txBody>
          <a:bodyPr wrap="square">
            <a:spAutoFit/>
          </a:bodyPr>
          <a:lstStyle/>
          <a:p>
            <a:pPr marL="180000" indent="-180000"/>
            <a:r>
              <a:rPr lang="en-US" altLang="ja-JP" u="sng" dirty="0">
                <a:latin typeface="+mn-ea"/>
              </a:rPr>
              <a:t>2.2 </a:t>
            </a:r>
            <a:r>
              <a:rPr lang="ja-JP" altLang="en-US" u="sng" dirty="0">
                <a:latin typeface="+mn-ea"/>
              </a:rPr>
              <a:t>発生原因</a:t>
            </a:r>
          </a:p>
          <a:p>
            <a:pPr marL="180000" indent="-180000"/>
            <a:r>
              <a:rPr lang="ja-JP" altLang="en-US" b="1" dirty="0">
                <a:solidFill>
                  <a:schemeClr val="bg1">
                    <a:lumMod val="50000"/>
                  </a:schemeClr>
                </a:solidFill>
                <a:latin typeface="+mn-ea"/>
              </a:rPr>
              <a:t>（１） メンテナンス作業時の原因</a:t>
            </a:r>
            <a:r>
              <a:rPr lang="ja-JP" altLang="en-US" dirty="0">
                <a:solidFill>
                  <a:schemeClr val="bg1">
                    <a:lumMod val="50000"/>
                  </a:schemeClr>
                </a:solidFill>
                <a:latin typeface="+mn-ea"/>
              </a:rPr>
              <a:t>（直接原因）</a:t>
            </a:r>
          </a:p>
          <a:p>
            <a:pPr marL="180000" indent="-180000"/>
            <a:r>
              <a:rPr lang="ja-JP" altLang="en-US" dirty="0">
                <a:latin typeface="+mn-ea"/>
              </a:rPr>
              <a:t>①作業管理者による</a:t>
            </a:r>
            <a:r>
              <a:rPr lang="ja-JP" altLang="en-US" u="sng" dirty="0">
                <a:solidFill>
                  <a:srgbClr val="FF0000"/>
                </a:solidFill>
                <a:latin typeface="+mn-ea"/>
              </a:rPr>
              <a:t>手順書の指示誤り</a:t>
            </a:r>
            <a:endParaRPr lang="en-US" altLang="ja-JP" u="sng" dirty="0">
              <a:solidFill>
                <a:srgbClr val="FF0000"/>
              </a:solidFill>
              <a:latin typeface="+mn-ea"/>
            </a:endParaRPr>
          </a:p>
          <a:p>
            <a:pPr marL="180000" indent="-180000"/>
            <a:r>
              <a:rPr lang="ja-JP" altLang="en-US" dirty="0">
                <a:latin typeface="+mn-ea"/>
              </a:rPr>
              <a:t>②作業承認者における手順書内容の確認不足</a:t>
            </a:r>
          </a:p>
          <a:p>
            <a:pPr marL="180000" indent="-180000"/>
            <a:r>
              <a:rPr lang="ja-JP" altLang="en-US" dirty="0">
                <a:latin typeface="+mn-ea"/>
              </a:rPr>
              <a:t>③作業実施者によるサービス正常性の確認不足</a:t>
            </a:r>
            <a:endParaRPr lang="en-US" altLang="ja-JP" dirty="0">
              <a:latin typeface="+mn-ea"/>
            </a:endParaRPr>
          </a:p>
          <a:p>
            <a:pPr marL="180000" indent="-180000"/>
            <a:r>
              <a:rPr lang="ja-JP" altLang="en-US" dirty="0">
                <a:latin typeface="+mn-ea"/>
              </a:rPr>
              <a:t>④切戻し時間の考慮不足</a:t>
            </a:r>
            <a:endParaRPr lang="en-US" altLang="ja-JP" dirty="0">
              <a:latin typeface="+mn-ea"/>
            </a:endParaRPr>
          </a:p>
          <a:p>
            <a:pPr marL="180000" indent="-180000"/>
            <a:r>
              <a:rPr lang="ja-JP" altLang="en-US" dirty="0">
                <a:latin typeface="+mn-ea"/>
              </a:rPr>
              <a:t>⑤</a:t>
            </a:r>
            <a:r>
              <a:rPr lang="ja-JP" altLang="en-US" u="sng" dirty="0">
                <a:solidFill>
                  <a:srgbClr val="FF0000"/>
                </a:solidFill>
                <a:latin typeface="+mn-ea"/>
              </a:rPr>
              <a:t>作業承認プロセス</a:t>
            </a:r>
            <a:r>
              <a:rPr lang="ja-JP" altLang="en-US" dirty="0">
                <a:latin typeface="+mn-ea"/>
              </a:rPr>
              <a:t>における問題</a:t>
            </a:r>
          </a:p>
          <a:p>
            <a:pPr marL="180000" indent="-180000"/>
            <a:r>
              <a:rPr lang="ja-JP" altLang="en-US" b="1" dirty="0">
                <a:solidFill>
                  <a:schemeClr val="bg1">
                    <a:lumMod val="50000"/>
                  </a:schemeClr>
                </a:solidFill>
                <a:latin typeface="+mn-ea"/>
              </a:rPr>
              <a:t>（２） 大規模化した原因</a:t>
            </a:r>
          </a:p>
          <a:p>
            <a:pPr marL="180000" indent="-180000"/>
            <a:r>
              <a:rPr lang="ja-JP" altLang="en-US" dirty="0">
                <a:latin typeface="+mn-ea"/>
              </a:rPr>
              <a:t>①</a:t>
            </a:r>
            <a:r>
              <a:rPr lang="ja-JP" altLang="en-US" u="sng" dirty="0">
                <a:solidFill>
                  <a:srgbClr val="FF0000"/>
                </a:solidFill>
                <a:latin typeface="+mn-ea"/>
              </a:rPr>
              <a:t>輻輳制御</a:t>
            </a:r>
            <a:r>
              <a:rPr lang="ja-JP" altLang="en-US" dirty="0">
                <a:latin typeface="+mn-ea"/>
              </a:rPr>
              <a:t>の設計ミス</a:t>
            </a:r>
            <a:endParaRPr lang="en-US" altLang="ja-JP" dirty="0">
              <a:latin typeface="+mn-ea"/>
            </a:endParaRPr>
          </a:p>
          <a:p>
            <a:pPr marL="180000" indent="-180000"/>
            <a:r>
              <a:rPr lang="ja-JP" altLang="en-US" dirty="0">
                <a:latin typeface="+mn-ea"/>
              </a:rPr>
              <a:t>②</a:t>
            </a:r>
            <a:r>
              <a:rPr lang="ja-JP" altLang="en-US" u="sng" dirty="0">
                <a:solidFill>
                  <a:srgbClr val="FF0000"/>
                </a:solidFill>
                <a:latin typeface="+mn-ea"/>
              </a:rPr>
              <a:t>装置の動作に関する想定</a:t>
            </a:r>
            <a:r>
              <a:rPr lang="ja-JP" altLang="en-US" dirty="0">
                <a:latin typeface="+mn-ea"/>
              </a:rPr>
              <a:t>不足</a:t>
            </a:r>
            <a:endParaRPr lang="en-US" altLang="ja-JP" dirty="0">
              <a:latin typeface="+mn-ea"/>
            </a:endParaRPr>
          </a:p>
          <a:p>
            <a:pPr marL="180000" indent="-180000"/>
            <a:r>
              <a:rPr lang="ja-JP" altLang="en-US" dirty="0">
                <a:latin typeface="+mn-ea"/>
              </a:rPr>
              <a:t>③影響が全国へ波及する</a:t>
            </a:r>
            <a:r>
              <a:rPr lang="ja-JP" altLang="en-US" u="sng" dirty="0">
                <a:solidFill>
                  <a:srgbClr val="FF0000"/>
                </a:solidFill>
                <a:latin typeface="+mn-ea"/>
              </a:rPr>
              <a:t>リスクの評価</a:t>
            </a:r>
            <a:r>
              <a:rPr lang="ja-JP" altLang="en-US" dirty="0">
                <a:latin typeface="+mn-ea"/>
              </a:rPr>
              <a:t>不足</a:t>
            </a:r>
            <a:endParaRPr lang="en-US" altLang="ja-JP" dirty="0">
              <a:latin typeface="+mn-ea"/>
            </a:endParaRPr>
          </a:p>
          <a:p>
            <a:pPr marL="180000" indent="-180000"/>
            <a:r>
              <a:rPr lang="ja-JP" altLang="en-US" b="1" dirty="0">
                <a:solidFill>
                  <a:schemeClr val="bg1">
                    <a:lumMod val="50000"/>
                  </a:schemeClr>
                </a:solidFill>
                <a:latin typeface="+mn-ea"/>
              </a:rPr>
              <a:t>（３） 長期化した原因</a:t>
            </a:r>
          </a:p>
          <a:p>
            <a:pPr marL="180000" indent="-180000"/>
            <a:r>
              <a:rPr lang="ja-JP" altLang="en-US" dirty="0">
                <a:latin typeface="+mn-ea"/>
              </a:rPr>
              <a:t>①複雑な輻輳状態における</a:t>
            </a:r>
            <a:r>
              <a:rPr lang="ja-JP" altLang="en-US" u="sng" dirty="0">
                <a:solidFill>
                  <a:srgbClr val="FF0000"/>
                </a:solidFill>
                <a:latin typeface="+mn-ea"/>
              </a:rPr>
              <a:t>復旧手順</a:t>
            </a:r>
            <a:r>
              <a:rPr lang="ja-JP" altLang="en-US" dirty="0">
                <a:latin typeface="+mn-ea"/>
              </a:rPr>
              <a:t>の考慮漏れ</a:t>
            </a:r>
            <a:endParaRPr lang="en-US" altLang="ja-JP" dirty="0">
              <a:latin typeface="+mn-ea"/>
            </a:endParaRPr>
          </a:p>
          <a:p>
            <a:pPr marL="180000" indent="-180000"/>
            <a:r>
              <a:rPr lang="ja-JP" altLang="en-US" dirty="0">
                <a:latin typeface="+mn-ea"/>
              </a:rPr>
              <a:t>②</a:t>
            </a:r>
            <a:r>
              <a:rPr lang="en-US" altLang="ja-JP" dirty="0">
                <a:latin typeface="+mn-ea"/>
              </a:rPr>
              <a:t>VoLTE</a:t>
            </a:r>
            <a:r>
              <a:rPr lang="ja-JP" altLang="en-US" dirty="0">
                <a:latin typeface="+mn-ea"/>
              </a:rPr>
              <a:t>交換機の動作検証及び動作確認不足</a:t>
            </a:r>
          </a:p>
          <a:p>
            <a:pPr marL="180000" indent="-180000"/>
            <a:r>
              <a:rPr lang="ja-JP" altLang="en-US" dirty="0">
                <a:latin typeface="+mn-ea"/>
              </a:rPr>
              <a:t>③</a:t>
            </a:r>
            <a:r>
              <a:rPr lang="ja-JP" altLang="en-US" u="sng" dirty="0">
                <a:solidFill>
                  <a:srgbClr val="FF0000"/>
                </a:solidFill>
                <a:latin typeface="+mn-ea"/>
              </a:rPr>
              <a:t>事故対応訓練</a:t>
            </a:r>
            <a:r>
              <a:rPr lang="ja-JP" altLang="en-US" dirty="0">
                <a:latin typeface="+mn-ea"/>
              </a:rPr>
              <a:t>の不足</a:t>
            </a:r>
          </a:p>
          <a:p>
            <a:pPr marL="180000" indent="-180000"/>
            <a:r>
              <a:rPr lang="ja-JP" altLang="en-US" b="1" dirty="0">
                <a:solidFill>
                  <a:schemeClr val="bg1">
                    <a:lumMod val="50000"/>
                  </a:schemeClr>
                </a:solidFill>
                <a:latin typeface="+mn-ea"/>
              </a:rPr>
              <a:t>（４） 利用者への情報発信が不十分だった原因</a:t>
            </a:r>
          </a:p>
          <a:p>
            <a:pPr marL="180000" indent="-180000"/>
            <a:r>
              <a:rPr lang="ja-JP" altLang="en-US" dirty="0">
                <a:latin typeface="+mn-ea"/>
              </a:rPr>
              <a:t>①利用者が必要とする情報を収集・整理する障害時の社内体制</a:t>
            </a:r>
            <a:endParaRPr lang="en-US" altLang="ja-JP" dirty="0">
              <a:latin typeface="+mn-ea"/>
            </a:endParaRPr>
          </a:p>
          <a:p>
            <a:pPr marL="180000" indent="-180000"/>
            <a:r>
              <a:rPr lang="ja-JP" altLang="en-US" dirty="0">
                <a:latin typeface="+mn-ea"/>
              </a:rPr>
              <a:t>②分かりづらい表現・用語による情報発信</a:t>
            </a:r>
            <a:endParaRPr lang="en-US" altLang="ja-JP" dirty="0">
              <a:latin typeface="+mn-ea"/>
            </a:endParaRPr>
          </a:p>
          <a:p>
            <a:pPr marL="180000" indent="-180000"/>
            <a:endParaRPr lang="ja-JP" altLang="en-US" dirty="0">
              <a:latin typeface="+mn-ea"/>
            </a:endParaRPr>
          </a:p>
        </p:txBody>
      </p:sp>
      <p:sp>
        <p:nvSpPr>
          <p:cNvPr id="7" name="テキスト ボックス 6">
            <a:extLst>
              <a:ext uri="{FF2B5EF4-FFF2-40B4-BE49-F238E27FC236}">
                <a16:creationId xmlns:a16="http://schemas.microsoft.com/office/drawing/2014/main" id="{487EE3A4-92BD-FA7C-3FA7-F1C823DB8099}"/>
              </a:ext>
            </a:extLst>
          </p:cNvPr>
          <p:cNvSpPr txBox="1"/>
          <p:nvPr/>
        </p:nvSpPr>
        <p:spPr>
          <a:xfrm>
            <a:off x="4680000" y="756000"/>
            <a:ext cx="5256000" cy="5868000"/>
          </a:xfrm>
          <a:prstGeom prst="rect">
            <a:avLst/>
          </a:prstGeom>
          <a:noFill/>
        </p:spPr>
        <p:txBody>
          <a:bodyPr wrap="square">
            <a:spAutoFit/>
          </a:bodyPr>
          <a:lstStyle/>
          <a:p>
            <a:pPr marL="360000" indent="-360000"/>
            <a:r>
              <a:rPr lang="en-US" altLang="ja-JP" u="sng" dirty="0">
                <a:latin typeface="+mn-ea"/>
              </a:rPr>
              <a:t>3</a:t>
            </a:r>
            <a:r>
              <a:rPr lang="ja-JP" altLang="en-US" u="sng" dirty="0">
                <a:latin typeface="+mn-ea"/>
              </a:rPr>
              <a:t>．再発防止策</a:t>
            </a:r>
          </a:p>
          <a:p>
            <a:pPr marL="360000" indent="-360000"/>
            <a:r>
              <a:rPr lang="en-US" altLang="ja-JP" b="1" u="sng" dirty="0">
                <a:solidFill>
                  <a:schemeClr val="bg1">
                    <a:lumMod val="50000"/>
                  </a:schemeClr>
                </a:solidFill>
                <a:latin typeface="+mn-ea"/>
              </a:rPr>
              <a:t>3.1 </a:t>
            </a:r>
            <a:r>
              <a:rPr lang="ja-JP" altLang="en-US" u="sng" dirty="0">
                <a:solidFill>
                  <a:schemeClr val="bg1">
                    <a:lumMod val="50000"/>
                  </a:schemeClr>
                </a:solidFill>
                <a:latin typeface="+mn-ea"/>
              </a:rPr>
              <a:t>（当事者から）</a:t>
            </a:r>
            <a:r>
              <a:rPr lang="ja-JP" altLang="en-US" b="1" u="sng" dirty="0">
                <a:solidFill>
                  <a:schemeClr val="bg1">
                    <a:lumMod val="50000"/>
                  </a:schemeClr>
                </a:solidFill>
                <a:latin typeface="+mn-ea"/>
              </a:rPr>
              <a:t>報告のあった主な再発防止策</a:t>
            </a:r>
          </a:p>
          <a:p>
            <a:pPr marL="360000" indent="-360000"/>
            <a:r>
              <a:rPr lang="ja-JP" altLang="en-US" dirty="0">
                <a:latin typeface="+mn-ea"/>
              </a:rPr>
              <a:t>（１） 手順書管理のシステム化と社内ルールの見直し</a:t>
            </a:r>
            <a:endParaRPr lang="en-US" altLang="ja-JP" dirty="0">
              <a:latin typeface="+mn-ea"/>
            </a:endParaRPr>
          </a:p>
          <a:p>
            <a:pPr marL="360000" indent="-360000"/>
            <a:r>
              <a:rPr lang="ja-JP" altLang="en-US" dirty="0">
                <a:latin typeface="+mn-ea"/>
              </a:rPr>
              <a:t>（２） 切り戻し設定時間の基準見直し</a:t>
            </a:r>
            <a:endParaRPr lang="en-US" altLang="ja-JP" dirty="0">
              <a:latin typeface="+mn-ea"/>
            </a:endParaRPr>
          </a:p>
          <a:p>
            <a:pPr marL="360000" indent="-360000"/>
            <a:r>
              <a:rPr lang="ja-JP" altLang="en-US" dirty="0">
                <a:latin typeface="+mn-ea"/>
              </a:rPr>
              <a:t>（３） 輻輳制御の設計見直し</a:t>
            </a:r>
            <a:endParaRPr lang="en-US" altLang="ja-JP" dirty="0">
              <a:latin typeface="+mn-ea"/>
            </a:endParaRPr>
          </a:p>
          <a:p>
            <a:pPr marL="360000" indent="-360000"/>
            <a:r>
              <a:rPr lang="ja-JP" altLang="en-US" dirty="0">
                <a:latin typeface="+mn-ea"/>
              </a:rPr>
              <a:t>（４） 異常設備の検知ツールの開発・導入</a:t>
            </a:r>
            <a:endParaRPr lang="en-US" altLang="ja-JP" dirty="0">
              <a:latin typeface="+mn-ea"/>
            </a:endParaRPr>
          </a:p>
          <a:p>
            <a:pPr marL="360000" indent="-360000"/>
            <a:r>
              <a:rPr lang="ja-JP" altLang="en-US" dirty="0">
                <a:latin typeface="+mn-ea"/>
              </a:rPr>
              <a:t>（５） 復旧対処の自動化</a:t>
            </a:r>
            <a:endParaRPr lang="en-US" altLang="ja-JP" dirty="0">
              <a:latin typeface="+mn-ea"/>
            </a:endParaRPr>
          </a:p>
          <a:p>
            <a:pPr marL="360000" indent="-360000"/>
            <a:r>
              <a:rPr lang="ja-JP" altLang="en-US" dirty="0">
                <a:latin typeface="+mn-ea"/>
              </a:rPr>
              <a:t>（６） 輻輳発生時の復旧手順の見直し</a:t>
            </a:r>
            <a:endParaRPr lang="en-US" altLang="ja-JP" dirty="0">
              <a:latin typeface="+mn-ea"/>
            </a:endParaRPr>
          </a:p>
          <a:p>
            <a:pPr marL="360000" indent="-360000"/>
            <a:r>
              <a:rPr lang="ja-JP" altLang="en-US" dirty="0">
                <a:latin typeface="+mn-ea"/>
              </a:rPr>
              <a:t>（７） 利用者目線での分かり易い情報の定期的発信</a:t>
            </a:r>
            <a:endParaRPr lang="en-US" altLang="ja-JP" dirty="0">
              <a:latin typeface="+mn-ea"/>
            </a:endParaRPr>
          </a:p>
          <a:p>
            <a:pPr marL="360000" indent="-360000"/>
            <a:r>
              <a:rPr lang="ja-JP" altLang="en-US" dirty="0">
                <a:latin typeface="+mn-ea"/>
              </a:rPr>
              <a:t>（８） 大規模障害時における広報部門を中心とした対外情報発信班の新設</a:t>
            </a:r>
            <a:endParaRPr lang="en-US" altLang="ja-JP" dirty="0">
              <a:latin typeface="+mn-ea"/>
            </a:endParaRPr>
          </a:p>
          <a:p>
            <a:pPr marL="360000" indent="-360000"/>
            <a:r>
              <a:rPr lang="en-US" altLang="ja-JP" b="1" u="sng" dirty="0">
                <a:solidFill>
                  <a:schemeClr val="bg1">
                    <a:lumMod val="50000"/>
                  </a:schemeClr>
                </a:solidFill>
                <a:latin typeface="+mn-ea"/>
              </a:rPr>
              <a:t>3.2 </a:t>
            </a:r>
            <a:r>
              <a:rPr lang="ja-JP" altLang="en-US" b="1" u="sng" dirty="0">
                <a:solidFill>
                  <a:schemeClr val="bg1">
                    <a:lumMod val="50000"/>
                  </a:schemeClr>
                </a:solidFill>
                <a:latin typeface="+mn-ea"/>
              </a:rPr>
              <a:t>追加的再発防止策（会議からの提言）</a:t>
            </a:r>
          </a:p>
          <a:p>
            <a:pPr marL="360000" indent="-360000"/>
            <a:r>
              <a:rPr lang="ja-JP" altLang="en-US" dirty="0">
                <a:latin typeface="+mn-ea"/>
              </a:rPr>
              <a:t>（１） 人為的ミス防止する品質管理体制の強化</a:t>
            </a:r>
            <a:endParaRPr lang="en-US" altLang="ja-JP" dirty="0">
              <a:latin typeface="+mn-ea"/>
            </a:endParaRPr>
          </a:p>
          <a:p>
            <a:pPr marL="360000" indent="-360000"/>
            <a:r>
              <a:rPr lang="ja-JP" altLang="en-US" dirty="0">
                <a:latin typeface="+mn-ea"/>
              </a:rPr>
              <a:t>（２） </a:t>
            </a:r>
            <a:r>
              <a:rPr lang="en-US" altLang="ja-JP" dirty="0">
                <a:latin typeface="+mn-ea"/>
              </a:rPr>
              <a:t>VoLTE</a:t>
            </a:r>
            <a:r>
              <a:rPr lang="ja-JP" altLang="en-US" dirty="0">
                <a:latin typeface="+mn-ea"/>
              </a:rPr>
              <a:t>交換機及び加入者データベースの動作検証及びリスク評価の徹底</a:t>
            </a:r>
            <a:endParaRPr lang="en-US" altLang="ja-JP" dirty="0">
              <a:latin typeface="+mn-ea"/>
            </a:endParaRPr>
          </a:p>
          <a:p>
            <a:pPr marL="360000" indent="-360000"/>
            <a:r>
              <a:rPr lang="ja-JP" altLang="en-US" dirty="0">
                <a:latin typeface="+mn-ea"/>
              </a:rPr>
              <a:t>（３） 輻輳の自動制御が機能しない事故への対応訓練</a:t>
            </a:r>
            <a:endParaRPr lang="en-US" altLang="ja-JP" dirty="0">
              <a:latin typeface="+mn-ea"/>
            </a:endParaRPr>
          </a:p>
          <a:p>
            <a:pPr marL="360000" indent="-360000"/>
            <a:r>
              <a:rPr lang="ja-JP" altLang="en-US" dirty="0">
                <a:latin typeface="+mn-ea"/>
              </a:rPr>
              <a:t>（４） 端末仕様の改善に向けた取組み</a:t>
            </a:r>
          </a:p>
          <a:p>
            <a:pPr marL="360000" indent="-360000"/>
            <a:r>
              <a:rPr lang="ja-JP" altLang="en-US" dirty="0">
                <a:latin typeface="+mn-ea"/>
              </a:rPr>
              <a:t>（５） 代替手段の確保</a:t>
            </a:r>
            <a:endParaRPr lang="en-US" altLang="ja-JP" dirty="0">
              <a:latin typeface="+mn-ea"/>
            </a:endParaRPr>
          </a:p>
          <a:p>
            <a:pPr marL="360000" indent="-360000"/>
            <a:r>
              <a:rPr lang="ja-JP" altLang="en-US" dirty="0">
                <a:latin typeface="+mn-ea"/>
              </a:rPr>
              <a:t>（６） 他通信事業者と連携した業界全体の情報発信の改善</a:t>
            </a:r>
          </a:p>
        </p:txBody>
      </p:sp>
    </p:spTree>
    <p:extLst>
      <p:ext uri="{BB962C8B-B14F-4D97-AF65-F5344CB8AC3E}">
        <p14:creationId xmlns:p14="http://schemas.microsoft.com/office/powerpoint/2010/main" val="14758498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p:txBody>
          <a:bodyPr/>
          <a:lstStyle/>
          <a:p>
            <a:r>
              <a:rPr kumimoji="1" lang="ja-JP" altLang="en-US" dirty="0"/>
              <a:t>関連のありそうな教訓リスト（４）</a:t>
            </a:r>
          </a:p>
        </p:txBody>
      </p:sp>
      <p:sp>
        <p:nvSpPr>
          <p:cNvPr id="6" name="テキスト ボックス 5">
            <a:extLst>
              <a:ext uri="{FF2B5EF4-FFF2-40B4-BE49-F238E27FC236}">
                <a16:creationId xmlns:a16="http://schemas.microsoft.com/office/drawing/2014/main" id="{51DC1534-9A37-786E-75EC-208C7031D42D}"/>
              </a:ext>
            </a:extLst>
          </p:cNvPr>
          <p:cNvSpPr txBox="1"/>
          <p:nvPr/>
        </p:nvSpPr>
        <p:spPr>
          <a:xfrm>
            <a:off x="360000" y="828000"/>
            <a:ext cx="7200000" cy="461665"/>
          </a:xfrm>
          <a:prstGeom prst="rect">
            <a:avLst/>
          </a:prstGeom>
          <a:noFill/>
        </p:spPr>
        <p:txBody>
          <a:bodyPr wrap="square">
            <a:spAutoFit/>
          </a:bodyPr>
          <a:lstStyle/>
          <a:p>
            <a:r>
              <a:rPr lang="en-US" altLang="ja-JP" sz="1200" u="sng" dirty="0">
                <a:highlight>
                  <a:srgbClr val="FFFF00"/>
                </a:highlight>
              </a:rPr>
              <a:t>G6</a:t>
            </a:r>
            <a:r>
              <a:rPr lang="ja-JP" altLang="en-US" sz="1200" dirty="0"/>
              <a:t> （既出）　</a:t>
            </a:r>
            <a:r>
              <a:rPr lang="ja-JP" altLang="en-US" sz="1200" i="1" dirty="0">
                <a:solidFill>
                  <a:schemeClr val="bg2"/>
                </a:solidFill>
              </a:rPr>
              <a:t>作業ミス、ルール逸脱の問題に関する教訓</a:t>
            </a:r>
            <a:endParaRPr lang="en-US" altLang="ja-JP" sz="1200" i="1" dirty="0">
              <a:solidFill>
                <a:schemeClr val="bg2"/>
              </a:solidFill>
            </a:endParaRPr>
          </a:p>
          <a:p>
            <a:r>
              <a:rPr lang="ja-JP" altLang="en-US" sz="1200" dirty="0"/>
              <a:t>作業ミスとルール逸脱は、個人の問題でなく、組織の問題！</a:t>
            </a:r>
          </a:p>
        </p:txBody>
      </p:sp>
      <p:sp>
        <p:nvSpPr>
          <p:cNvPr id="8" name="テキスト ボックス 7">
            <a:extLst>
              <a:ext uri="{FF2B5EF4-FFF2-40B4-BE49-F238E27FC236}">
                <a16:creationId xmlns:a16="http://schemas.microsoft.com/office/drawing/2014/main" id="{F1088415-74A7-7ACE-9055-68A3EE55CF86}"/>
              </a:ext>
            </a:extLst>
          </p:cNvPr>
          <p:cNvSpPr txBox="1"/>
          <p:nvPr/>
        </p:nvSpPr>
        <p:spPr>
          <a:xfrm>
            <a:off x="360000" y="1260000"/>
            <a:ext cx="9000000" cy="461665"/>
          </a:xfrm>
          <a:prstGeom prst="rect">
            <a:avLst/>
          </a:prstGeom>
          <a:noFill/>
        </p:spPr>
        <p:txBody>
          <a:bodyPr wrap="square">
            <a:spAutoFit/>
          </a:bodyPr>
          <a:lstStyle/>
          <a:p>
            <a:r>
              <a:rPr lang="en-US" altLang="ja-JP" sz="1200" u="sng" dirty="0">
                <a:highlight>
                  <a:srgbClr val="FFFF00"/>
                </a:highlight>
              </a:rPr>
              <a:t>G15</a:t>
            </a:r>
            <a:r>
              <a:rPr lang="ja-JP" altLang="en-US" sz="1200" dirty="0"/>
              <a:t> （既出）　</a:t>
            </a:r>
            <a:r>
              <a:rPr lang="ja-JP" altLang="en-US" sz="1200" i="1" dirty="0">
                <a:solidFill>
                  <a:schemeClr val="bg2"/>
                </a:solidFill>
              </a:rPr>
              <a:t>保守作業時のリスク管理に関する教訓</a:t>
            </a:r>
            <a:endParaRPr lang="en-US" altLang="ja-JP" sz="1200" i="1" dirty="0">
              <a:solidFill>
                <a:schemeClr val="bg2"/>
              </a:solidFill>
            </a:endParaRPr>
          </a:p>
          <a:p>
            <a:r>
              <a:rPr lang="ja-JP" altLang="en-US" sz="1200" dirty="0"/>
              <a:t>保守作業は「予期せぬ事態の発生」を想定し、サービス継続を最優先として保守作業前への戻しを常に考慮すること</a:t>
            </a:r>
          </a:p>
        </p:txBody>
      </p:sp>
      <p:sp>
        <p:nvSpPr>
          <p:cNvPr id="10" name="テキスト ボックス 9">
            <a:extLst>
              <a:ext uri="{FF2B5EF4-FFF2-40B4-BE49-F238E27FC236}">
                <a16:creationId xmlns:a16="http://schemas.microsoft.com/office/drawing/2014/main" id="{25E216D9-59EE-8786-1A8E-C9B40A55B385}"/>
              </a:ext>
            </a:extLst>
          </p:cNvPr>
          <p:cNvSpPr txBox="1"/>
          <p:nvPr/>
        </p:nvSpPr>
        <p:spPr>
          <a:xfrm>
            <a:off x="360000" y="2124000"/>
            <a:ext cx="7704856" cy="461665"/>
          </a:xfrm>
          <a:prstGeom prst="rect">
            <a:avLst/>
          </a:prstGeom>
          <a:noFill/>
        </p:spPr>
        <p:txBody>
          <a:bodyPr wrap="square">
            <a:spAutoFit/>
          </a:bodyPr>
          <a:lstStyle/>
          <a:p>
            <a:r>
              <a:rPr lang="en-US" altLang="ja-JP" sz="1200" u="sng" dirty="0">
                <a:highlight>
                  <a:srgbClr val="FFFF00"/>
                </a:highlight>
              </a:rPr>
              <a:t>T31</a:t>
            </a:r>
            <a:r>
              <a:rPr lang="ja-JP" altLang="en-US" sz="1200" dirty="0"/>
              <a:t> （既出）　</a:t>
            </a:r>
            <a:r>
              <a:rPr lang="ja-JP" altLang="en-US" sz="1200" i="1" dirty="0">
                <a:solidFill>
                  <a:schemeClr val="bg2"/>
                </a:solidFill>
              </a:rPr>
              <a:t>障害マニュアルに関する教訓</a:t>
            </a:r>
            <a:endParaRPr lang="en-US" altLang="ja-JP" sz="1200" i="1" dirty="0">
              <a:solidFill>
                <a:schemeClr val="bg2"/>
              </a:solidFill>
            </a:endParaRPr>
          </a:p>
          <a:p>
            <a:r>
              <a:rPr lang="ja-JP" altLang="en-US" sz="1200" dirty="0"/>
              <a:t>復旧手順は、システムとその環境の変化に対応させ常に最新に！</a:t>
            </a:r>
          </a:p>
        </p:txBody>
      </p:sp>
      <p:sp>
        <p:nvSpPr>
          <p:cNvPr id="12" name="テキスト ボックス 11">
            <a:extLst>
              <a:ext uri="{FF2B5EF4-FFF2-40B4-BE49-F238E27FC236}">
                <a16:creationId xmlns:a16="http://schemas.microsoft.com/office/drawing/2014/main" id="{5C21F33F-0E19-5EA0-B3C3-518C9E583B19}"/>
              </a:ext>
            </a:extLst>
          </p:cNvPr>
          <p:cNvSpPr txBox="1"/>
          <p:nvPr/>
        </p:nvSpPr>
        <p:spPr>
          <a:xfrm>
            <a:off x="360000" y="1692000"/>
            <a:ext cx="7920880" cy="461665"/>
          </a:xfrm>
          <a:prstGeom prst="rect">
            <a:avLst/>
          </a:prstGeom>
          <a:noFill/>
        </p:spPr>
        <p:txBody>
          <a:bodyPr wrap="square">
            <a:spAutoFit/>
          </a:bodyPr>
          <a:lstStyle/>
          <a:p>
            <a:r>
              <a:rPr lang="en-US" altLang="ja-JP" sz="1200" u="sng" dirty="0">
                <a:highlight>
                  <a:srgbClr val="FFFF00"/>
                </a:highlight>
              </a:rPr>
              <a:t>T21</a:t>
            </a:r>
            <a:r>
              <a:rPr lang="ja-JP" altLang="en-US" sz="1200" dirty="0"/>
              <a:t> （既出）　</a:t>
            </a:r>
            <a:r>
              <a:rPr lang="ja-JP" altLang="en-US" sz="1200" i="1" dirty="0">
                <a:solidFill>
                  <a:schemeClr val="bg2"/>
                </a:solidFill>
              </a:rPr>
              <a:t>運用保守で起きる作業ミスに関する教訓</a:t>
            </a:r>
            <a:endParaRPr lang="en-US" altLang="ja-JP" sz="1200" i="1" dirty="0">
              <a:solidFill>
                <a:schemeClr val="bg2"/>
              </a:solidFill>
            </a:endParaRPr>
          </a:p>
          <a:p>
            <a:r>
              <a:rPr lang="ja-JP" altLang="en-US" sz="1200" dirty="0"/>
              <a:t>作業ミスを減らすためには、作業指示者と作業者の連携で漏れのない対策を！</a:t>
            </a:r>
          </a:p>
        </p:txBody>
      </p:sp>
      <p:sp>
        <p:nvSpPr>
          <p:cNvPr id="4" name="テキスト ボックス 3">
            <a:extLst>
              <a:ext uri="{FF2B5EF4-FFF2-40B4-BE49-F238E27FC236}">
                <a16:creationId xmlns:a16="http://schemas.microsoft.com/office/drawing/2014/main" id="{3829EEA2-1D6F-20C0-7882-477B295095EE}"/>
              </a:ext>
            </a:extLst>
          </p:cNvPr>
          <p:cNvSpPr txBox="1"/>
          <p:nvPr/>
        </p:nvSpPr>
        <p:spPr>
          <a:xfrm>
            <a:off x="360000" y="2592000"/>
            <a:ext cx="9000000" cy="923330"/>
          </a:xfrm>
          <a:prstGeom prst="rect">
            <a:avLst/>
          </a:prstGeom>
          <a:noFill/>
        </p:spPr>
        <p:txBody>
          <a:bodyPr wrap="square">
            <a:spAutoFit/>
          </a:bodyPr>
          <a:lstStyle/>
          <a:p>
            <a:r>
              <a:rPr lang="en-US" altLang="ja-JP" u="sng" dirty="0">
                <a:highlight>
                  <a:srgbClr val="FFFF00"/>
                </a:highlight>
              </a:rPr>
              <a:t>T10</a:t>
            </a:r>
            <a:r>
              <a:rPr lang="ja-JP" altLang="en-US" dirty="0"/>
              <a:t> </a:t>
            </a:r>
            <a:r>
              <a:rPr lang="en-US" altLang="ja-JP" dirty="0"/>
              <a:t>…</a:t>
            </a:r>
            <a:r>
              <a:rPr lang="en-US" altLang="ja-JP" dirty="0">
                <a:solidFill>
                  <a:srgbClr val="3333FF"/>
                </a:solidFill>
                <a:latin typeface="+mn-ea"/>
              </a:rPr>
              <a:t> </a:t>
            </a:r>
            <a:r>
              <a:rPr lang="ja-JP" altLang="en-US" dirty="0">
                <a:solidFill>
                  <a:srgbClr val="3333FF"/>
                </a:solidFill>
                <a:latin typeface="+mn-ea"/>
              </a:rPr>
              <a:t>（２）③</a:t>
            </a:r>
            <a:endParaRPr lang="en-US" altLang="ja-JP" dirty="0">
              <a:solidFill>
                <a:srgbClr val="3333FF"/>
              </a:solidFill>
              <a:latin typeface="+mn-ea"/>
            </a:endParaRPr>
          </a:p>
          <a:p>
            <a:r>
              <a:rPr lang="ja-JP" altLang="en-US" i="1" dirty="0">
                <a:solidFill>
                  <a:schemeClr val="bg2"/>
                </a:solidFill>
              </a:rPr>
              <a:t>共有ディスクのメッシュ接続に関する教訓</a:t>
            </a:r>
            <a:endParaRPr lang="en-US" altLang="ja-JP" i="1" dirty="0">
              <a:solidFill>
                <a:schemeClr val="bg2"/>
              </a:solidFill>
            </a:endParaRPr>
          </a:p>
          <a:p>
            <a:r>
              <a:rPr lang="ja-JP" altLang="en-US" dirty="0"/>
              <a:t>メッシュ構成の範囲は、可用性の確保と、障害の波及リスクのバランスを勘案して決定する</a:t>
            </a:r>
          </a:p>
        </p:txBody>
      </p:sp>
      <p:sp>
        <p:nvSpPr>
          <p:cNvPr id="7" name="テキスト ボックス 6">
            <a:extLst>
              <a:ext uri="{FF2B5EF4-FFF2-40B4-BE49-F238E27FC236}">
                <a16:creationId xmlns:a16="http://schemas.microsoft.com/office/drawing/2014/main" id="{2F33C040-125A-28A4-9C92-206FB9141443}"/>
              </a:ext>
            </a:extLst>
          </p:cNvPr>
          <p:cNvSpPr txBox="1"/>
          <p:nvPr/>
        </p:nvSpPr>
        <p:spPr>
          <a:xfrm>
            <a:off x="360000" y="3492000"/>
            <a:ext cx="7955176" cy="923330"/>
          </a:xfrm>
          <a:prstGeom prst="rect">
            <a:avLst/>
          </a:prstGeom>
          <a:noFill/>
        </p:spPr>
        <p:txBody>
          <a:bodyPr wrap="square">
            <a:spAutoFit/>
          </a:bodyPr>
          <a:lstStyle/>
          <a:p>
            <a:r>
              <a:rPr lang="en-US" altLang="ja-JP" u="sng" dirty="0">
                <a:highlight>
                  <a:srgbClr val="FFFF00"/>
                </a:highlight>
              </a:rPr>
              <a:t>T23</a:t>
            </a:r>
          </a:p>
          <a:p>
            <a:r>
              <a:rPr lang="ja-JP" altLang="en-US" i="1" dirty="0">
                <a:solidFill>
                  <a:schemeClr val="bg2"/>
                </a:solidFill>
              </a:rPr>
              <a:t>障害監視機能のあり方に関する教訓</a:t>
            </a:r>
            <a:endParaRPr lang="en-US" altLang="ja-JP" i="1" dirty="0">
              <a:solidFill>
                <a:schemeClr val="bg2"/>
              </a:solidFill>
            </a:endParaRPr>
          </a:p>
          <a:p>
            <a:r>
              <a:rPr lang="ja-JP" altLang="en-US" dirty="0"/>
              <a:t>障害監視は、複数の観点から実装し、障害の見逃しを防げ！</a:t>
            </a:r>
          </a:p>
        </p:txBody>
      </p:sp>
      <p:sp>
        <p:nvSpPr>
          <p:cNvPr id="3" name="テキスト ボックス 2">
            <a:extLst>
              <a:ext uri="{FF2B5EF4-FFF2-40B4-BE49-F238E27FC236}">
                <a16:creationId xmlns:a16="http://schemas.microsoft.com/office/drawing/2014/main" id="{ED0396A3-E147-4C77-5536-65F2C2780585}"/>
              </a:ext>
            </a:extLst>
          </p:cNvPr>
          <p:cNvSpPr txBox="1"/>
          <p:nvPr/>
        </p:nvSpPr>
        <p:spPr>
          <a:xfrm>
            <a:off x="360000" y="4428000"/>
            <a:ext cx="7955176" cy="923330"/>
          </a:xfrm>
          <a:prstGeom prst="rect">
            <a:avLst/>
          </a:prstGeom>
          <a:noFill/>
        </p:spPr>
        <p:txBody>
          <a:bodyPr wrap="square">
            <a:spAutoFit/>
          </a:bodyPr>
          <a:lstStyle/>
          <a:p>
            <a:r>
              <a:rPr lang="en-US" altLang="ja-JP" u="sng" dirty="0">
                <a:highlight>
                  <a:srgbClr val="FFFF00"/>
                </a:highlight>
              </a:rPr>
              <a:t>G18</a:t>
            </a:r>
          </a:p>
          <a:p>
            <a:r>
              <a:rPr lang="ja-JP" altLang="en-US" i="1" dirty="0">
                <a:solidFill>
                  <a:schemeClr val="bg2"/>
                </a:solidFill>
              </a:rPr>
              <a:t>障害対策を立案する際に利用部門と取り決めるべき事項に関する教訓</a:t>
            </a:r>
            <a:endParaRPr lang="en-US" altLang="ja-JP" i="1" dirty="0">
              <a:solidFill>
                <a:schemeClr val="bg2"/>
              </a:solidFill>
            </a:endParaRPr>
          </a:p>
          <a:p>
            <a:r>
              <a:rPr lang="ja-JP" altLang="en-US" dirty="0"/>
              <a:t>障害対策とは許容時間内の回復や停止中の業務継続まで具体化すること</a:t>
            </a:r>
          </a:p>
        </p:txBody>
      </p:sp>
      <p:sp>
        <p:nvSpPr>
          <p:cNvPr id="5" name="テキスト ボックス 4">
            <a:extLst>
              <a:ext uri="{FF2B5EF4-FFF2-40B4-BE49-F238E27FC236}">
                <a16:creationId xmlns:a16="http://schemas.microsoft.com/office/drawing/2014/main" id="{1EBF33CD-A44E-F632-1CAA-FAE97C94886B}"/>
              </a:ext>
            </a:extLst>
          </p:cNvPr>
          <p:cNvSpPr txBox="1"/>
          <p:nvPr/>
        </p:nvSpPr>
        <p:spPr>
          <a:xfrm>
            <a:off x="360000" y="5364000"/>
            <a:ext cx="9000000" cy="936000"/>
          </a:xfrm>
          <a:prstGeom prst="rect">
            <a:avLst/>
          </a:prstGeom>
          <a:noFill/>
        </p:spPr>
        <p:txBody>
          <a:bodyPr wrap="square">
            <a:spAutoFit/>
          </a:bodyPr>
          <a:lstStyle/>
          <a:p>
            <a:r>
              <a:rPr lang="en-US" altLang="ja-JP" u="sng" dirty="0">
                <a:highlight>
                  <a:srgbClr val="FFFF00"/>
                </a:highlight>
              </a:rPr>
              <a:t>G9</a:t>
            </a:r>
          </a:p>
          <a:p>
            <a:r>
              <a:rPr lang="ja-JP" altLang="en-US" i="1" dirty="0">
                <a:solidFill>
                  <a:schemeClr val="bg2"/>
                </a:solidFill>
              </a:rPr>
              <a:t>非常時代替事務マニュアルに関する教訓</a:t>
            </a:r>
            <a:endParaRPr lang="en-US" altLang="ja-JP" i="1" dirty="0">
              <a:solidFill>
                <a:schemeClr val="bg2"/>
              </a:solidFill>
            </a:endParaRPr>
          </a:p>
          <a:p>
            <a:r>
              <a:rPr lang="ja-JP" altLang="en-US" dirty="0"/>
              <a:t>システム利用不可時の手作業による代替業務マニュアルを作成し定期的な訓練を行うべし</a:t>
            </a:r>
          </a:p>
        </p:txBody>
      </p:sp>
    </p:spTree>
    <p:extLst>
      <p:ext uri="{BB962C8B-B14F-4D97-AF65-F5344CB8AC3E}">
        <p14:creationId xmlns:p14="http://schemas.microsoft.com/office/powerpoint/2010/main" val="342449506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00" y="72000"/>
            <a:ext cx="144000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Ｔ１０：</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3" name="テキスト プレースホルダー 2"/>
          <p:cNvSpPr>
            <a:spLocks noGrp="1"/>
          </p:cNvSpPr>
          <p:nvPr>
            <p:ph type="body" idx="4294967295"/>
          </p:nvPr>
        </p:nvSpPr>
        <p:spPr>
          <a:xfrm>
            <a:off x="1620000" y="72000"/>
            <a:ext cx="7920000" cy="648000"/>
          </a:xfrm>
        </p:spPr>
        <p:txBody>
          <a:bodyPr wrap="square" lIns="36000" tIns="36000" rIns="36000" bIns="36000" anchor="ctr" anchorCtr="0">
            <a:spAutoFit/>
          </a:bodyPr>
          <a:lstStyle/>
          <a:p>
            <a:pPr marL="0" indent="0">
              <a:spcBef>
                <a:spcPts val="0"/>
              </a:spcBef>
              <a:buNone/>
            </a:pP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メッシュ構成の範囲は、可用性の確保と、障害の波及リスクの</a:t>
            </a:r>
            <a:endPar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バランスを勘案して決定する</a:t>
            </a:r>
          </a:p>
        </p:txBody>
      </p:sp>
      <p:sp>
        <p:nvSpPr>
          <p:cNvPr id="4" name="テキスト プレースホルダー 2"/>
          <p:cNvSpPr txBox="1">
            <a:spLocks/>
          </p:cNvSpPr>
          <p:nvPr/>
        </p:nvSpPr>
        <p:spPr bwMode="auto">
          <a:xfrm>
            <a:off x="0" y="900000"/>
            <a:ext cx="9720000" cy="62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各サーバが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ペアの</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NAS</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Network Attached Storage</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）と接続されたフルメッシュ構成のシステムにおいて、ある</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台の</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NAS</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の故障に起因して、全サーバがダウン。</a:t>
            </a:r>
          </a:p>
        </p:txBody>
      </p:sp>
      <p:sp>
        <p:nvSpPr>
          <p:cNvPr id="74" name="テキスト プレースホルダー 2"/>
          <p:cNvSpPr txBox="1">
            <a:spLocks/>
          </p:cNvSpPr>
          <p:nvPr/>
        </p:nvSpPr>
        <p:spPr bwMode="auto">
          <a:xfrm>
            <a:off x="0" y="1728000"/>
            <a:ext cx="4140000" cy="201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】NAS</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制御ファームウェアの不具合により、故障した</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NAS</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の切り離しに失敗し、この局所的な障害が、</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フルメッシュ構成のシステム全体に波及</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。根本には、フルメッシュ構成の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リスクについての検討不足</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5" name="テキスト プレースホルダー 2"/>
          <p:cNvSpPr txBox="1">
            <a:spLocks/>
          </p:cNvSpPr>
          <p:nvPr/>
        </p:nvSpPr>
        <p:spPr bwMode="auto">
          <a:xfrm>
            <a:off x="0" y="3960000"/>
            <a:ext cx="4140000" cy="230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メッシュ構成を見直し、</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サーバにつき</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ペアの</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NAS</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のみを接続する</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グルーピング</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化</a:t>
            </a:r>
          </a:p>
          <a:p>
            <a:pPr marL="898525" indent="-635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（図の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赤色</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の接続）し、併せてトランザクションの振分け論理も変更。また、可用性の担保のため、迂回時の性能劣化防止用の</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BCP</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設備を増強。</a:t>
            </a:r>
          </a:p>
        </p:txBody>
      </p:sp>
      <p:grpSp>
        <p:nvGrpSpPr>
          <p:cNvPr id="48" name="グループ化 47"/>
          <p:cNvGrpSpPr/>
          <p:nvPr/>
        </p:nvGrpSpPr>
        <p:grpSpPr>
          <a:xfrm>
            <a:off x="4376936" y="2021488"/>
            <a:ext cx="5402156" cy="4079057"/>
            <a:chOff x="3872880" y="2492895"/>
            <a:chExt cx="5402156" cy="3641865"/>
          </a:xfrm>
        </p:grpSpPr>
        <p:grpSp>
          <p:nvGrpSpPr>
            <p:cNvPr id="80" name="グループ化 79"/>
            <p:cNvGrpSpPr/>
            <p:nvPr/>
          </p:nvGrpSpPr>
          <p:grpSpPr>
            <a:xfrm>
              <a:off x="3872880" y="2919800"/>
              <a:ext cx="5402156" cy="2803004"/>
              <a:chOff x="1480261" y="2919800"/>
              <a:chExt cx="5402156" cy="2803004"/>
            </a:xfrm>
          </p:grpSpPr>
          <p:sp>
            <p:nvSpPr>
              <p:cNvPr id="81" name="テキスト ボックス 80"/>
              <p:cNvSpPr txBox="1"/>
              <p:nvPr/>
            </p:nvSpPr>
            <p:spPr>
              <a:xfrm>
                <a:off x="1480261" y="5434657"/>
                <a:ext cx="580856" cy="288147"/>
              </a:xfrm>
              <a:prstGeom prst="rect">
                <a:avLst/>
              </a:prstGeom>
              <a:noFill/>
            </p:spPr>
            <p:txBody>
              <a:bodyPr wrap="none" lIns="36000" tIns="36000" rIns="36000" bIns="36000" rtlCol="0">
                <a:spAutoFit/>
              </a:bodyPr>
              <a:lstStyle/>
              <a:p>
                <a:r>
                  <a:rPr lang="ja-JP" altLang="en-US" sz="1400" dirty="0">
                    <a:latin typeface="Arial" panose="020B0604020202020204" pitchFamily="34" charset="0"/>
                    <a:ea typeface="ＭＳ Ｐゴシック" panose="020B0600070205080204" pitchFamily="50" charset="-128"/>
                  </a:rPr>
                  <a:t>設備 </a:t>
                </a:r>
                <a:r>
                  <a:rPr lang="en-US" altLang="ja-JP" sz="1400" dirty="0">
                    <a:latin typeface="Arial" panose="020B0604020202020204" pitchFamily="34" charset="0"/>
                    <a:ea typeface="ＭＳ Ｐゴシック" panose="020B0600070205080204" pitchFamily="50" charset="-128"/>
                  </a:rPr>
                  <a:t>2</a:t>
                </a:r>
              </a:p>
            </p:txBody>
          </p:sp>
          <p:sp>
            <p:nvSpPr>
              <p:cNvPr id="82" name="角丸四角形 81"/>
              <p:cNvSpPr/>
              <p:nvPr/>
            </p:nvSpPr>
            <p:spPr>
              <a:xfrm>
                <a:off x="1485245" y="4534657"/>
                <a:ext cx="5397172" cy="900000"/>
              </a:xfrm>
              <a:prstGeom prst="roundRect">
                <a:avLst>
                  <a:gd name="adj" fmla="val 7596"/>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000" dirty="0">
                  <a:solidFill>
                    <a:schemeClr val="tx1"/>
                  </a:solidFill>
                  <a:latin typeface="Arial" panose="020B0604020202020204" pitchFamily="34" charset="0"/>
                  <a:ea typeface="ＭＳ Ｐゴシック" panose="020B0600070205080204" pitchFamily="50" charset="-128"/>
                </a:endParaRPr>
              </a:p>
            </p:txBody>
          </p:sp>
          <p:sp>
            <p:nvSpPr>
              <p:cNvPr id="83" name="角丸四角形 82"/>
              <p:cNvSpPr/>
              <p:nvPr/>
            </p:nvSpPr>
            <p:spPr>
              <a:xfrm>
                <a:off x="1485245" y="3184657"/>
                <a:ext cx="5397172" cy="630000"/>
              </a:xfrm>
              <a:prstGeom prst="roundRect">
                <a:avLst>
                  <a:gd name="adj" fmla="val 7596"/>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000" dirty="0">
                  <a:solidFill>
                    <a:schemeClr val="tx1"/>
                  </a:solidFill>
                  <a:latin typeface="Arial" panose="020B0604020202020204" pitchFamily="34" charset="0"/>
                  <a:ea typeface="ＭＳ Ｐゴシック" panose="020B0600070205080204" pitchFamily="50" charset="-128"/>
                </a:endParaRPr>
              </a:p>
            </p:txBody>
          </p:sp>
          <p:cxnSp>
            <p:nvCxnSpPr>
              <p:cNvPr id="84" name="直線コネクタ 83"/>
              <p:cNvCxnSpPr>
                <a:stCxn id="125" idx="1"/>
                <a:endCxn id="116" idx="2"/>
              </p:cNvCxnSpPr>
              <p:nvPr/>
            </p:nvCxnSpPr>
            <p:spPr>
              <a:xfrm flipV="1">
                <a:off x="1845245" y="3724657"/>
                <a:ext cx="177186"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124" idx="1"/>
                <a:endCxn id="116" idx="2"/>
              </p:cNvCxnSpPr>
              <p:nvPr/>
            </p:nvCxnSpPr>
            <p:spPr>
              <a:xfrm flipH="1" flipV="1">
                <a:off x="2022431" y="3724657"/>
                <a:ext cx="4528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122" idx="1"/>
                <a:endCxn id="116" idx="2"/>
              </p:cNvCxnSpPr>
              <p:nvPr/>
            </p:nvCxnSpPr>
            <p:spPr>
              <a:xfrm flipH="1" flipV="1">
                <a:off x="2022431" y="3724657"/>
                <a:ext cx="11728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a:stCxn id="123" idx="1"/>
                <a:endCxn id="116" idx="2"/>
              </p:cNvCxnSpPr>
              <p:nvPr/>
            </p:nvCxnSpPr>
            <p:spPr>
              <a:xfrm flipH="1" flipV="1">
                <a:off x="2022431" y="3724657"/>
                <a:ext cx="18028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126" idx="1"/>
                <a:endCxn id="116" idx="2"/>
              </p:cNvCxnSpPr>
              <p:nvPr/>
            </p:nvCxnSpPr>
            <p:spPr>
              <a:xfrm flipH="1" flipV="1">
                <a:off x="2022431" y="3724657"/>
                <a:ext cx="2522814"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127" idx="1"/>
                <a:endCxn id="116" idx="2"/>
              </p:cNvCxnSpPr>
              <p:nvPr/>
            </p:nvCxnSpPr>
            <p:spPr>
              <a:xfrm flipH="1" flipV="1">
                <a:off x="2022431" y="3724657"/>
                <a:ext cx="3152814"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128" idx="1"/>
                <a:endCxn id="116" idx="2"/>
              </p:cNvCxnSpPr>
              <p:nvPr/>
            </p:nvCxnSpPr>
            <p:spPr>
              <a:xfrm flipH="1" flipV="1">
                <a:off x="2022431" y="3724657"/>
                <a:ext cx="3872814"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129" idx="1"/>
                <a:endCxn id="116" idx="2"/>
              </p:cNvCxnSpPr>
              <p:nvPr/>
            </p:nvCxnSpPr>
            <p:spPr>
              <a:xfrm flipH="1" flipV="1">
                <a:off x="2022431" y="3724657"/>
                <a:ext cx="44999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a:stCxn id="125" idx="1"/>
                <a:endCxn id="117" idx="2"/>
              </p:cNvCxnSpPr>
              <p:nvPr/>
            </p:nvCxnSpPr>
            <p:spPr>
              <a:xfrm flipV="1">
                <a:off x="1845245" y="3724657"/>
                <a:ext cx="125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a:stCxn id="124" idx="1"/>
                <a:endCxn id="117" idx="2"/>
              </p:cNvCxnSpPr>
              <p:nvPr/>
            </p:nvCxnSpPr>
            <p:spPr>
              <a:xfrm flipV="1">
                <a:off x="2475245" y="3724657"/>
                <a:ext cx="62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122" idx="1"/>
                <a:endCxn id="117" idx="2"/>
              </p:cNvCxnSpPr>
              <p:nvPr/>
            </p:nvCxnSpPr>
            <p:spPr>
              <a:xfrm flipH="1" flipV="1">
                <a:off x="3103831" y="3724657"/>
                <a:ext cx="914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stCxn id="123" idx="1"/>
                <a:endCxn id="117" idx="2"/>
              </p:cNvCxnSpPr>
              <p:nvPr/>
            </p:nvCxnSpPr>
            <p:spPr>
              <a:xfrm flipH="1" flipV="1">
                <a:off x="3103831" y="3724657"/>
                <a:ext cx="7214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126" idx="1"/>
                <a:endCxn id="117" idx="2"/>
              </p:cNvCxnSpPr>
              <p:nvPr/>
            </p:nvCxnSpPr>
            <p:spPr>
              <a:xfrm flipH="1" flipV="1">
                <a:off x="3103831" y="3724657"/>
                <a:ext cx="14414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127" idx="1"/>
                <a:endCxn id="117" idx="2"/>
              </p:cNvCxnSpPr>
              <p:nvPr/>
            </p:nvCxnSpPr>
            <p:spPr>
              <a:xfrm flipH="1" flipV="1">
                <a:off x="3103831" y="3724657"/>
                <a:ext cx="20714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128" idx="1"/>
                <a:endCxn id="117" idx="2"/>
              </p:cNvCxnSpPr>
              <p:nvPr/>
            </p:nvCxnSpPr>
            <p:spPr>
              <a:xfrm flipH="1" flipV="1">
                <a:off x="3103831" y="3724657"/>
                <a:ext cx="2791414"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129" idx="1"/>
                <a:endCxn id="117" idx="2"/>
              </p:cNvCxnSpPr>
              <p:nvPr/>
            </p:nvCxnSpPr>
            <p:spPr>
              <a:xfrm flipH="1" flipV="1">
                <a:off x="3103831" y="3724657"/>
                <a:ext cx="341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a:stCxn id="125" idx="1"/>
                <a:endCxn id="118" idx="2"/>
              </p:cNvCxnSpPr>
              <p:nvPr/>
            </p:nvCxnSpPr>
            <p:spPr>
              <a:xfrm flipV="1">
                <a:off x="1845245" y="3724657"/>
                <a:ext cx="233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a:stCxn id="124" idx="1"/>
                <a:endCxn id="118" idx="2"/>
              </p:cNvCxnSpPr>
              <p:nvPr/>
            </p:nvCxnSpPr>
            <p:spPr>
              <a:xfrm flipV="1">
                <a:off x="2475245" y="3724657"/>
                <a:ext cx="170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122" idx="1"/>
                <a:endCxn id="118" idx="2"/>
              </p:cNvCxnSpPr>
              <p:nvPr/>
            </p:nvCxnSpPr>
            <p:spPr>
              <a:xfrm flipV="1">
                <a:off x="3195245" y="3724657"/>
                <a:ext cx="98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123" idx="1"/>
                <a:endCxn id="118" idx="2"/>
              </p:cNvCxnSpPr>
              <p:nvPr/>
            </p:nvCxnSpPr>
            <p:spPr>
              <a:xfrm flipV="1">
                <a:off x="3825245" y="3724657"/>
                <a:ext cx="35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126" idx="1"/>
                <a:endCxn id="118" idx="2"/>
              </p:cNvCxnSpPr>
              <p:nvPr/>
            </p:nvCxnSpPr>
            <p:spPr>
              <a:xfrm flipH="1" flipV="1">
                <a:off x="4183831" y="3724657"/>
                <a:ext cx="3614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stCxn id="127" idx="1"/>
                <a:endCxn id="118" idx="2"/>
              </p:cNvCxnSpPr>
              <p:nvPr/>
            </p:nvCxnSpPr>
            <p:spPr>
              <a:xfrm flipH="1" flipV="1">
                <a:off x="4183831" y="3724657"/>
                <a:ext cx="9914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128" idx="1"/>
                <a:endCxn id="118" idx="2"/>
              </p:cNvCxnSpPr>
              <p:nvPr/>
            </p:nvCxnSpPr>
            <p:spPr>
              <a:xfrm flipH="1" flipV="1">
                <a:off x="4183831" y="3724657"/>
                <a:ext cx="17114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a:stCxn id="129" idx="1"/>
                <a:endCxn id="118" idx="2"/>
              </p:cNvCxnSpPr>
              <p:nvPr/>
            </p:nvCxnSpPr>
            <p:spPr>
              <a:xfrm flipH="1" flipV="1">
                <a:off x="4183831" y="3724657"/>
                <a:ext cx="2338586"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a:stCxn id="125" idx="1"/>
                <a:endCxn id="119" idx="2"/>
              </p:cNvCxnSpPr>
              <p:nvPr/>
            </p:nvCxnSpPr>
            <p:spPr>
              <a:xfrm flipV="1">
                <a:off x="1845245" y="3724657"/>
                <a:ext cx="3418586"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a:stCxn id="124" idx="1"/>
                <a:endCxn id="119" idx="2"/>
              </p:cNvCxnSpPr>
              <p:nvPr/>
            </p:nvCxnSpPr>
            <p:spPr>
              <a:xfrm flipV="1">
                <a:off x="2475245" y="3724657"/>
                <a:ext cx="2788586"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a:stCxn id="122" idx="1"/>
                <a:endCxn id="119" idx="2"/>
              </p:cNvCxnSpPr>
              <p:nvPr/>
            </p:nvCxnSpPr>
            <p:spPr>
              <a:xfrm flipV="1">
                <a:off x="3195245" y="3724657"/>
                <a:ext cx="206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a:stCxn id="123" idx="1"/>
                <a:endCxn id="119" idx="2"/>
              </p:cNvCxnSpPr>
              <p:nvPr/>
            </p:nvCxnSpPr>
            <p:spPr>
              <a:xfrm flipV="1">
                <a:off x="3825245" y="3724657"/>
                <a:ext cx="143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a:stCxn id="126" idx="1"/>
                <a:endCxn id="119" idx="2"/>
              </p:cNvCxnSpPr>
              <p:nvPr/>
            </p:nvCxnSpPr>
            <p:spPr>
              <a:xfrm flipV="1">
                <a:off x="4545245" y="3724657"/>
                <a:ext cx="71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a:stCxn id="127" idx="1"/>
                <a:endCxn id="119" idx="2"/>
              </p:cNvCxnSpPr>
              <p:nvPr/>
            </p:nvCxnSpPr>
            <p:spPr>
              <a:xfrm flipV="1">
                <a:off x="5175245" y="3724657"/>
                <a:ext cx="88586" cy="90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a:stCxn id="128" idx="1"/>
                <a:endCxn id="119" idx="2"/>
              </p:cNvCxnSpPr>
              <p:nvPr/>
            </p:nvCxnSpPr>
            <p:spPr>
              <a:xfrm flipH="1" flipV="1">
                <a:off x="5263831" y="3724657"/>
                <a:ext cx="631414"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stCxn id="129" idx="1"/>
                <a:endCxn id="119" idx="2"/>
              </p:cNvCxnSpPr>
              <p:nvPr/>
            </p:nvCxnSpPr>
            <p:spPr>
              <a:xfrm flipH="1" flipV="1">
                <a:off x="5263831" y="3724657"/>
                <a:ext cx="1258586" cy="90000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16" name="角丸四角形 115"/>
              <p:cNvSpPr/>
              <p:nvPr/>
            </p:nvSpPr>
            <p:spPr>
              <a:xfrm>
                <a:off x="1617431" y="3274657"/>
                <a:ext cx="810000" cy="450000"/>
              </a:xfrm>
              <a:prstGeom prst="roundRect">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Arial" panose="020B0604020202020204" pitchFamily="34" charset="0"/>
                    <a:ea typeface="ＭＳ Ｐゴシック" panose="020B0600070205080204" pitchFamily="50" charset="-128"/>
                  </a:rPr>
                  <a:t>サーバ </a:t>
                </a:r>
                <a:r>
                  <a:rPr kumimoji="1" lang="en-US" altLang="ja-JP" sz="1200" dirty="0">
                    <a:solidFill>
                      <a:schemeClr val="tx1"/>
                    </a:solidFill>
                    <a:latin typeface="Arial" panose="020B0604020202020204" pitchFamily="34" charset="0"/>
                    <a:ea typeface="ＭＳ Ｐゴシック" panose="020B0600070205080204" pitchFamily="50" charset="-128"/>
                  </a:rPr>
                  <a:t>#1</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17" name="角丸四角形 116"/>
              <p:cNvSpPr/>
              <p:nvPr/>
            </p:nvSpPr>
            <p:spPr>
              <a:xfrm>
                <a:off x="2698831" y="3274657"/>
                <a:ext cx="810000" cy="450000"/>
              </a:xfrm>
              <a:prstGeom prst="roundRect">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Arial" panose="020B0604020202020204" pitchFamily="34" charset="0"/>
                    <a:ea typeface="ＭＳ Ｐゴシック" panose="020B0600070205080204" pitchFamily="50" charset="-128"/>
                  </a:rPr>
                  <a:t>サーバ </a:t>
                </a:r>
                <a:r>
                  <a:rPr kumimoji="1" lang="en-US" altLang="ja-JP" sz="1200" dirty="0">
                    <a:solidFill>
                      <a:schemeClr val="tx1"/>
                    </a:solidFill>
                    <a:latin typeface="Arial" panose="020B0604020202020204" pitchFamily="34" charset="0"/>
                    <a:ea typeface="ＭＳ Ｐゴシック" panose="020B0600070205080204" pitchFamily="50" charset="-128"/>
                  </a:rPr>
                  <a:t>#2</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18" name="角丸四角形 117"/>
              <p:cNvSpPr/>
              <p:nvPr/>
            </p:nvSpPr>
            <p:spPr>
              <a:xfrm>
                <a:off x="3778831" y="3274657"/>
                <a:ext cx="810000" cy="450000"/>
              </a:xfrm>
              <a:prstGeom prst="roundRect">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Arial" panose="020B0604020202020204" pitchFamily="34" charset="0"/>
                    <a:ea typeface="ＭＳ Ｐゴシック" panose="020B0600070205080204" pitchFamily="50" charset="-128"/>
                  </a:rPr>
                  <a:t>サーバ </a:t>
                </a:r>
                <a:r>
                  <a:rPr kumimoji="1" lang="en-US" altLang="ja-JP" sz="1200" dirty="0">
                    <a:solidFill>
                      <a:schemeClr val="tx1"/>
                    </a:solidFill>
                    <a:latin typeface="Arial" panose="020B0604020202020204" pitchFamily="34" charset="0"/>
                    <a:ea typeface="ＭＳ Ｐゴシック" panose="020B0600070205080204" pitchFamily="50" charset="-128"/>
                  </a:rPr>
                  <a:t>#3</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19" name="角丸四角形 118"/>
              <p:cNvSpPr/>
              <p:nvPr/>
            </p:nvSpPr>
            <p:spPr>
              <a:xfrm>
                <a:off x="4858831" y="3274657"/>
                <a:ext cx="810000" cy="450000"/>
              </a:xfrm>
              <a:prstGeom prst="roundRect">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dirty="0">
                    <a:solidFill>
                      <a:schemeClr val="tx1"/>
                    </a:solidFill>
                    <a:latin typeface="Arial" panose="020B0604020202020204" pitchFamily="34" charset="0"/>
                    <a:ea typeface="ＭＳ Ｐゴシック" panose="020B0600070205080204" pitchFamily="50" charset="-128"/>
                  </a:rPr>
                  <a:t>サーバ </a:t>
                </a:r>
                <a:endParaRPr kumimoji="1" lang="en-US" altLang="ja-JP" sz="1200" dirty="0">
                  <a:solidFill>
                    <a:schemeClr val="tx1"/>
                  </a:solidFill>
                  <a:latin typeface="Arial" panose="020B0604020202020204" pitchFamily="34" charset="0"/>
                  <a:ea typeface="ＭＳ Ｐゴシック" panose="020B0600070205080204" pitchFamily="50" charset="-128"/>
                </a:endParaRPr>
              </a:p>
              <a:p>
                <a:pPr algn="ctr"/>
                <a:r>
                  <a:rPr kumimoji="1" lang="en-US" altLang="ja-JP" sz="1200" dirty="0">
                    <a:solidFill>
                      <a:schemeClr val="tx1"/>
                    </a:solidFill>
                    <a:latin typeface="Arial" panose="020B0604020202020204" pitchFamily="34" charset="0"/>
                    <a:ea typeface="ＭＳ Ｐゴシック" panose="020B0600070205080204" pitchFamily="50" charset="-128"/>
                  </a:rPr>
                  <a:t>#4</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20" name="角丸四角形 119"/>
              <p:cNvSpPr/>
              <p:nvPr/>
            </p:nvSpPr>
            <p:spPr>
              <a:xfrm>
                <a:off x="5668831" y="3274657"/>
                <a:ext cx="1080000" cy="45000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Arial" panose="020B0604020202020204" pitchFamily="34" charset="0"/>
                    <a:ea typeface="ＭＳ Ｐゴシック" panose="020B0600070205080204" pitchFamily="50" charset="-128"/>
                  </a:rPr>
                  <a:t>‥‥‥</a:t>
                </a:r>
                <a:endParaRPr kumimoji="1" lang="ja-JP" altLang="en-US" sz="1000" b="1" dirty="0">
                  <a:solidFill>
                    <a:schemeClr val="tx1"/>
                  </a:solidFill>
                  <a:latin typeface="Arial" panose="020B0604020202020204" pitchFamily="34" charset="0"/>
                  <a:ea typeface="ＭＳ Ｐゴシック" panose="020B0600070205080204" pitchFamily="50" charset="-128"/>
                </a:endParaRPr>
              </a:p>
            </p:txBody>
          </p:sp>
          <p:sp>
            <p:nvSpPr>
              <p:cNvPr id="121" name="テキスト ボックス 120"/>
              <p:cNvSpPr txBox="1"/>
              <p:nvPr/>
            </p:nvSpPr>
            <p:spPr>
              <a:xfrm>
                <a:off x="1480261" y="2919800"/>
                <a:ext cx="580856" cy="288147"/>
              </a:xfrm>
              <a:prstGeom prst="rect">
                <a:avLst/>
              </a:prstGeom>
              <a:noFill/>
            </p:spPr>
            <p:txBody>
              <a:bodyPr wrap="none" lIns="36000" tIns="36000" rIns="36000" bIns="36000" rtlCol="0">
                <a:spAutoFit/>
              </a:bodyPr>
              <a:lstStyle/>
              <a:p>
                <a:r>
                  <a:rPr lang="ja-JP" altLang="en-US" sz="1400" dirty="0">
                    <a:latin typeface="Arial" panose="020B0604020202020204" pitchFamily="34" charset="0"/>
                    <a:ea typeface="ＭＳ Ｐゴシック" panose="020B0600070205080204" pitchFamily="50" charset="-128"/>
                  </a:rPr>
                  <a:t>設備 </a:t>
                </a:r>
                <a:r>
                  <a:rPr lang="en-US" altLang="ja-JP" sz="1400" dirty="0">
                    <a:latin typeface="Arial" panose="020B0604020202020204" pitchFamily="34" charset="0"/>
                    <a:ea typeface="ＭＳ Ｐゴシック" panose="020B0600070205080204" pitchFamily="50" charset="-128"/>
                  </a:rPr>
                  <a:t>1</a:t>
                </a:r>
              </a:p>
            </p:txBody>
          </p:sp>
          <p:sp>
            <p:nvSpPr>
              <p:cNvPr id="122" name="フローチャート : 磁気ディスク 121"/>
              <p:cNvSpPr/>
              <p:nvPr/>
            </p:nvSpPr>
            <p:spPr>
              <a:xfrm>
                <a:off x="2925245" y="4624657"/>
                <a:ext cx="540000" cy="720000"/>
              </a:xfrm>
              <a:prstGeom prst="flowChartMagneticDisk">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rPr>
                  <a:t>NAS #21</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23" name="フローチャート : 磁気ディスク 122"/>
              <p:cNvSpPr/>
              <p:nvPr/>
            </p:nvSpPr>
            <p:spPr>
              <a:xfrm>
                <a:off x="3555245" y="4624657"/>
                <a:ext cx="540000" cy="720000"/>
              </a:xfrm>
              <a:prstGeom prst="flowChartMagneticDisk">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rPr>
                  <a:t>NAS #22</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24" name="フローチャート : 磁気ディスク 123"/>
              <p:cNvSpPr/>
              <p:nvPr/>
            </p:nvSpPr>
            <p:spPr>
              <a:xfrm>
                <a:off x="2205245" y="4624657"/>
                <a:ext cx="540000" cy="720000"/>
              </a:xfrm>
              <a:prstGeom prst="flowChartMagneticDisk">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rPr>
                  <a:t>NAS #12</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25" name="フローチャート : 磁気ディスク 124"/>
              <p:cNvSpPr/>
              <p:nvPr/>
            </p:nvSpPr>
            <p:spPr>
              <a:xfrm>
                <a:off x="1575245" y="4624657"/>
                <a:ext cx="540000" cy="720000"/>
              </a:xfrm>
              <a:prstGeom prst="flowChartMagneticDisk">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rPr>
                  <a:t>NAS #11</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26" name="フローチャート : 磁気ディスク 125"/>
              <p:cNvSpPr/>
              <p:nvPr/>
            </p:nvSpPr>
            <p:spPr>
              <a:xfrm>
                <a:off x="4275245" y="4624657"/>
                <a:ext cx="540000" cy="720000"/>
              </a:xfrm>
              <a:prstGeom prst="flowChartMagneticDisk">
                <a:avLst/>
              </a:prstGeom>
              <a:solidFill>
                <a:srgbClr val="FFCCFF"/>
              </a:solid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rPr>
                  <a:t>NAS #31</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27" name="フローチャート : 磁気ディスク 126"/>
              <p:cNvSpPr/>
              <p:nvPr/>
            </p:nvSpPr>
            <p:spPr>
              <a:xfrm>
                <a:off x="4905245" y="4624657"/>
                <a:ext cx="540000" cy="720000"/>
              </a:xfrm>
              <a:prstGeom prst="flowChartMagneticDisk">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b="1" dirty="0">
                    <a:solidFill>
                      <a:schemeClr val="bg1"/>
                    </a:solidFill>
                    <a:latin typeface="Arial" panose="020B0604020202020204" pitchFamily="34" charset="0"/>
                    <a:ea typeface="ＭＳ Ｐゴシック" panose="020B0600070205080204" pitchFamily="50" charset="-128"/>
                  </a:rPr>
                  <a:t>NAS #32</a:t>
                </a:r>
                <a:endParaRPr kumimoji="1" lang="ja-JP" altLang="en-US" sz="1200" b="1" dirty="0">
                  <a:solidFill>
                    <a:schemeClr val="bg1"/>
                  </a:solidFill>
                  <a:latin typeface="Arial" panose="020B0604020202020204" pitchFamily="34" charset="0"/>
                  <a:ea typeface="ＭＳ Ｐゴシック" panose="020B0600070205080204" pitchFamily="50" charset="-128"/>
                </a:endParaRPr>
              </a:p>
            </p:txBody>
          </p:sp>
          <p:sp>
            <p:nvSpPr>
              <p:cNvPr id="128" name="フローチャート : 磁気ディスク 127"/>
              <p:cNvSpPr/>
              <p:nvPr/>
            </p:nvSpPr>
            <p:spPr>
              <a:xfrm>
                <a:off x="5625245" y="4624657"/>
                <a:ext cx="540000" cy="720000"/>
              </a:xfrm>
              <a:prstGeom prst="flowChartMagneticDisk">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rPr>
                  <a:t>NAS #41</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129" name="フローチャート : 磁気ディスク 128"/>
              <p:cNvSpPr/>
              <p:nvPr/>
            </p:nvSpPr>
            <p:spPr>
              <a:xfrm>
                <a:off x="6252417" y="4624657"/>
                <a:ext cx="540000" cy="720000"/>
              </a:xfrm>
              <a:prstGeom prst="flowChartMagneticDisk">
                <a:avLst/>
              </a:pr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rPr>
                  <a:t>NAS #42</a:t>
                </a:r>
                <a:endParaRPr kumimoji="1" lang="ja-JP" altLang="en-US" sz="1200" dirty="0">
                  <a:solidFill>
                    <a:schemeClr val="tx1"/>
                  </a:solidFill>
                  <a:latin typeface="Arial" panose="020B0604020202020204" pitchFamily="34" charset="0"/>
                  <a:ea typeface="ＭＳ Ｐゴシック" panose="020B0600070205080204" pitchFamily="50" charset="-128"/>
                </a:endParaRPr>
              </a:p>
            </p:txBody>
          </p:sp>
          <p:cxnSp>
            <p:nvCxnSpPr>
              <p:cNvPr id="130" name="直線コネクタ 129"/>
              <p:cNvCxnSpPr>
                <a:stCxn id="125" idx="4"/>
                <a:endCxn id="124" idx="2"/>
              </p:cNvCxnSpPr>
              <p:nvPr/>
            </p:nvCxnSpPr>
            <p:spPr>
              <a:xfrm>
                <a:off x="2115245" y="4984657"/>
                <a:ext cx="9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a:stCxn id="122" idx="4"/>
                <a:endCxn id="123" idx="2"/>
              </p:cNvCxnSpPr>
              <p:nvPr/>
            </p:nvCxnSpPr>
            <p:spPr>
              <a:xfrm>
                <a:off x="3465245" y="4984657"/>
                <a:ext cx="9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a:stCxn id="126" idx="4"/>
                <a:endCxn id="127" idx="2"/>
              </p:cNvCxnSpPr>
              <p:nvPr/>
            </p:nvCxnSpPr>
            <p:spPr>
              <a:xfrm>
                <a:off x="4815245" y="4984657"/>
                <a:ext cx="9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a:stCxn id="128" idx="4"/>
                <a:endCxn id="129" idx="2"/>
              </p:cNvCxnSpPr>
              <p:nvPr/>
            </p:nvCxnSpPr>
            <p:spPr>
              <a:xfrm>
                <a:off x="6165245" y="4984657"/>
                <a:ext cx="8717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角丸四角形吹き出し 75"/>
            <p:cNvSpPr/>
            <p:nvPr/>
          </p:nvSpPr>
          <p:spPr>
            <a:xfrm>
              <a:off x="5001457" y="5547951"/>
              <a:ext cx="2068041" cy="586809"/>
            </a:xfrm>
            <a:prstGeom prst="wedgeRoundRectCallout">
              <a:avLst>
                <a:gd name="adj1" fmla="val 41660"/>
                <a:gd name="adj2" fmla="val -78235"/>
                <a:gd name="adj3" fmla="val 16667"/>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80000" indent="-180000"/>
              <a:r>
                <a:rPr kumimoji="1" lang="ja-JP" altLang="en-US" sz="1400" dirty="0">
                  <a:solidFill>
                    <a:schemeClr val="tx1"/>
                  </a:solidFill>
                  <a:latin typeface="Arial" panose="020B0604020202020204" pitchFamily="34" charset="0"/>
                  <a:ea typeface="ＭＳ Ｐゴシック" panose="020B0600070205080204" pitchFamily="50" charset="-128"/>
                </a:rPr>
                <a:t>② </a:t>
              </a:r>
              <a:r>
                <a:rPr kumimoji="1" lang="en-US" altLang="ja-JP" sz="1400" dirty="0">
                  <a:solidFill>
                    <a:schemeClr val="tx1"/>
                  </a:solidFill>
                  <a:latin typeface="Arial" panose="020B0604020202020204" pitchFamily="34" charset="0"/>
                  <a:ea typeface="ＭＳ Ｐゴシック" panose="020B0600070205080204" pitchFamily="50" charset="-128"/>
                </a:rPr>
                <a:t>NAS</a:t>
              </a:r>
              <a:r>
                <a:rPr lang="ja-JP" altLang="en-US" sz="1400" dirty="0">
                  <a:solidFill>
                    <a:schemeClr val="tx1"/>
                  </a:solidFill>
                  <a:latin typeface="Arial" panose="020B0604020202020204" pitchFamily="34" charset="0"/>
                  <a:ea typeface="ＭＳ Ｐゴシック" panose="020B0600070205080204" pitchFamily="50" charset="-128"/>
                </a:rPr>
                <a:t> </a:t>
              </a:r>
              <a:r>
                <a:rPr lang="en-US" altLang="ja-JP" sz="1400" dirty="0">
                  <a:solidFill>
                    <a:schemeClr val="tx1"/>
                  </a:solidFill>
                  <a:latin typeface="Arial" panose="020B0604020202020204" pitchFamily="34" charset="0"/>
                  <a:ea typeface="ＭＳ Ｐゴシック" panose="020B0600070205080204" pitchFamily="50" charset="-128"/>
                </a:rPr>
                <a:t>#32</a:t>
              </a:r>
              <a:r>
                <a:rPr lang="ja-JP" altLang="en-US" sz="1400" dirty="0">
                  <a:solidFill>
                    <a:schemeClr val="tx1"/>
                  </a:solidFill>
                  <a:latin typeface="Arial" panose="020B0604020202020204" pitchFamily="34" charset="0"/>
                  <a:ea typeface="ＭＳ Ｐゴシック" panose="020B0600070205080204" pitchFamily="50" charset="-128"/>
                </a:rPr>
                <a:t>の切離し、</a:t>
              </a:r>
              <a:r>
                <a:rPr lang="en-US" altLang="ja-JP" sz="1400" dirty="0">
                  <a:solidFill>
                    <a:schemeClr val="tx1"/>
                  </a:solidFill>
                  <a:latin typeface="Arial" panose="020B0604020202020204" pitchFamily="34" charset="0"/>
                  <a:ea typeface="ＭＳ Ｐゴシック" panose="020B0600070205080204" pitchFamily="50" charset="-128"/>
                </a:rPr>
                <a:t>NAS #31</a:t>
              </a:r>
              <a:r>
                <a:rPr lang="ja-JP" altLang="en-US" sz="1400" dirty="0" err="1">
                  <a:solidFill>
                    <a:schemeClr val="tx1"/>
                  </a:solidFill>
                  <a:latin typeface="Arial" panose="020B0604020202020204" pitchFamily="34" charset="0"/>
                  <a:ea typeface="ＭＳ Ｐゴシック" panose="020B0600070205080204" pitchFamily="50" charset="-128"/>
                </a:rPr>
                <a:t>への</a:t>
              </a:r>
              <a:r>
                <a:rPr lang="ja-JP" altLang="en-US" sz="1400" dirty="0">
                  <a:solidFill>
                    <a:schemeClr val="tx1"/>
                  </a:solidFill>
                  <a:latin typeface="Arial" panose="020B0604020202020204" pitchFamily="34" charset="0"/>
                  <a:ea typeface="ＭＳ Ｐゴシック" panose="020B0600070205080204" pitchFamily="50" charset="-128"/>
                </a:rPr>
                <a:t>切替えが完了できず</a:t>
              </a:r>
              <a:endParaRPr kumimoji="1" lang="ja-JP" altLang="en-US" sz="1400" dirty="0">
                <a:solidFill>
                  <a:schemeClr val="tx1"/>
                </a:solidFill>
                <a:latin typeface="Arial" panose="020B0604020202020204" pitchFamily="34" charset="0"/>
                <a:ea typeface="ＭＳ Ｐゴシック" panose="020B0600070205080204" pitchFamily="50" charset="-128"/>
              </a:endParaRPr>
            </a:p>
          </p:txBody>
        </p:sp>
        <p:sp>
          <p:nvSpPr>
            <p:cNvPr id="77" name="角丸四角形吹き出し 76"/>
            <p:cNvSpPr/>
            <p:nvPr/>
          </p:nvSpPr>
          <p:spPr>
            <a:xfrm>
              <a:off x="7295703" y="5547951"/>
              <a:ext cx="1517986" cy="586809"/>
            </a:xfrm>
            <a:prstGeom prst="wedgeRoundRectCallout">
              <a:avLst>
                <a:gd name="adj1" fmla="val -25935"/>
                <a:gd name="adj2" fmla="val -83166"/>
                <a:gd name="adj3" fmla="val 16667"/>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80000" indent="-180000"/>
              <a:r>
                <a:rPr kumimoji="1" lang="ja-JP" altLang="en-US" sz="1400" dirty="0">
                  <a:solidFill>
                    <a:schemeClr val="tx1"/>
                  </a:solidFill>
                  <a:latin typeface="Arial" panose="020B0604020202020204" pitchFamily="34" charset="0"/>
                  <a:ea typeface="ＭＳ Ｐゴシック" panose="020B0600070205080204" pitchFamily="50" charset="-128"/>
                </a:rPr>
                <a:t>① </a:t>
              </a:r>
              <a:r>
                <a:rPr kumimoji="1" lang="en-US" altLang="ja-JP" sz="1400" dirty="0">
                  <a:solidFill>
                    <a:schemeClr val="tx1"/>
                  </a:solidFill>
                  <a:latin typeface="Arial" panose="020B0604020202020204" pitchFamily="34" charset="0"/>
                  <a:ea typeface="ＭＳ Ｐゴシック" panose="020B0600070205080204" pitchFamily="50" charset="-128"/>
                </a:rPr>
                <a:t>NAS #32</a:t>
              </a:r>
              <a:r>
                <a:rPr kumimoji="1" lang="ja-JP" altLang="en-US" sz="1400" dirty="0">
                  <a:solidFill>
                    <a:schemeClr val="tx1"/>
                  </a:solidFill>
                  <a:latin typeface="Arial" panose="020B0604020202020204" pitchFamily="34" charset="0"/>
                  <a:ea typeface="ＭＳ Ｐゴシック" panose="020B0600070205080204" pitchFamily="50" charset="-128"/>
                </a:rPr>
                <a:t>に障害が発生</a:t>
              </a:r>
            </a:p>
          </p:txBody>
        </p:sp>
        <p:sp>
          <p:nvSpPr>
            <p:cNvPr id="78" name="角丸四角形吹き出し 77"/>
            <p:cNvSpPr/>
            <p:nvPr/>
          </p:nvSpPr>
          <p:spPr>
            <a:xfrm>
              <a:off x="4501097" y="2492896"/>
              <a:ext cx="2075353" cy="586758"/>
            </a:xfrm>
            <a:prstGeom prst="wedgeRoundRectCallout">
              <a:avLst>
                <a:gd name="adj1" fmla="val 25907"/>
                <a:gd name="adj2" fmla="val 74104"/>
                <a:gd name="adj3" fmla="val 16667"/>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80000" indent="-216000"/>
              <a:r>
                <a:rPr lang="ja-JP" altLang="en-US" sz="1400" dirty="0">
                  <a:solidFill>
                    <a:schemeClr val="tx1"/>
                  </a:solidFill>
                  <a:latin typeface="Arial" panose="020B0604020202020204" pitchFamily="34" charset="0"/>
                  <a:ea typeface="ＭＳ Ｐゴシック" panose="020B0600070205080204" pitchFamily="50" charset="-128"/>
                </a:rPr>
                <a:t>③ 全てのサーバで、</a:t>
              </a:r>
              <a:r>
                <a:rPr lang="en-US" altLang="ja-JP" sz="1400" dirty="0">
                  <a:solidFill>
                    <a:schemeClr val="tx1"/>
                  </a:solidFill>
                  <a:latin typeface="Arial" panose="020B0604020202020204" pitchFamily="34" charset="0"/>
                  <a:ea typeface="ＭＳ Ｐゴシック" panose="020B0600070205080204" pitchFamily="50" charset="-128"/>
                </a:rPr>
                <a:t>NAS</a:t>
              </a:r>
              <a:r>
                <a:rPr lang="ja-JP" altLang="en-US" sz="1400" dirty="0">
                  <a:solidFill>
                    <a:schemeClr val="tx1"/>
                  </a:solidFill>
                  <a:latin typeface="Arial" panose="020B0604020202020204" pitchFamily="34" charset="0"/>
                  <a:ea typeface="ＭＳ Ｐゴシック" panose="020B0600070205080204" pitchFamily="50" charset="-128"/>
                </a:rPr>
                <a:t> </a:t>
              </a:r>
              <a:r>
                <a:rPr lang="en-US" altLang="ja-JP" sz="1400" dirty="0">
                  <a:solidFill>
                    <a:schemeClr val="tx1"/>
                  </a:solidFill>
                  <a:latin typeface="Arial" panose="020B0604020202020204" pitchFamily="34" charset="0"/>
                  <a:ea typeface="ＭＳ Ｐゴシック" panose="020B0600070205080204" pitchFamily="50" charset="-128"/>
                </a:rPr>
                <a:t>#31</a:t>
              </a:r>
              <a:r>
                <a:rPr lang="ja-JP" altLang="en-US" sz="1400" dirty="0">
                  <a:solidFill>
                    <a:schemeClr val="tx1"/>
                  </a:solidFill>
                  <a:latin typeface="Arial" panose="020B0604020202020204" pitchFamily="34" charset="0"/>
                  <a:ea typeface="ＭＳ Ｐゴシック" panose="020B0600070205080204" pitchFamily="50" charset="-128"/>
                </a:rPr>
                <a:t>がアンマウント状態と認識された</a:t>
              </a:r>
              <a:endParaRPr kumimoji="1" lang="ja-JP" altLang="en-US" sz="1400" dirty="0">
                <a:solidFill>
                  <a:schemeClr val="tx1"/>
                </a:solidFill>
                <a:latin typeface="Arial" panose="020B0604020202020204" pitchFamily="34" charset="0"/>
                <a:ea typeface="ＭＳ Ｐゴシック" panose="020B0600070205080204" pitchFamily="50" charset="-128"/>
              </a:endParaRPr>
            </a:p>
          </p:txBody>
        </p:sp>
        <p:sp>
          <p:nvSpPr>
            <p:cNvPr id="79" name="角丸四角形吹き出し 78"/>
            <p:cNvSpPr/>
            <p:nvPr/>
          </p:nvSpPr>
          <p:spPr>
            <a:xfrm>
              <a:off x="7385036" y="2492895"/>
              <a:ext cx="1756414" cy="577621"/>
            </a:xfrm>
            <a:prstGeom prst="wedgeRoundRectCallout">
              <a:avLst>
                <a:gd name="adj1" fmla="val 12975"/>
                <a:gd name="adj2" fmla="val 81173"/>
                <a:gd name="adj3" fmla="val 16667"/>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80000" indent="-180000"/>
              <a:r>
                <a:rPr kumimoji="1" lang="ja-JP" altLang="en-US" sz="1400" dirty="0">
                  <a:solidFill>
                    <a:schemeClr val="tx1"/>
                  </a:solidFill>
                  <a:latin typeface="Arial" panose="020B0604020202020204" pitchFamily="34" charset="0"/>
                  <a:ea typeface="ＭＳ Ｐゴシック" panose="020B0600070205080204" pitchFamily="50" charset="-128"/>
                </a:rPr>
                <a:t>④ そのまま時間が経過し、全サーバがダウンした</a:t>
              </a:r>
            </a:p>
          </p:txBody>
        </p:sp>
      </p:grpSp>
    </p:spTree>
    <p:extLst>
      <p:ext uri="{BB962C8B-B14F-4D97-AF65-F5344CB8AC3E}">
        <p14:creationId xmlns:p14="http://schemas.microsoft.com/office/powerpoint/2010/main" val="2371229700"/>
      </p:ext>
    </p:extLst>
  </p:cSld>
  <p:clrMapOvr>
    <a:masterClrMapping/>
  </p:clrMapOvr>
  <p:transition spd="med" advTm="2889"/>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00" y="72000"/>
            <a:ext cx="144000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Ｔ２３：</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3" name="テキスト プレースホルダー 2"/>
          <p:cNvSpPr>
            <a:spLocks noGrp="1"/>
          </p:cNvSpPr>
          <p:nvPr>
            <p:ph type="body" idx="4294967295"/>
          </p:nvPr>
        </p:nvSpPr>
        <p:spPr>
          <a:xfrm>
            <a:off x="1620000" y="205760"/>
            <a:ext cx="7200000" cy="380480"/>
          </a:xfrm>
        </p:spPr>
        <p:txBody>
          <a:bodyPr wrap="square" lIns="36000" tIns="36000" rIns="36000" bIns="36000" anchor="ctr" anchorCtr="0">
            <a:spAutoFit/>
          </a:bodyPr>
          <a:lstStyle/>
          <a:p>
            <a:pPr marL="0" indent="0">
              <a:buNone/>
              <a:tabLst>
                <a:tab pos="895350" algn="l"/>
              </a:tabLst>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障害監視は、複数の観点から実装し、障害の見逃しを防げ！</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2"/>
          <p:cNvSpPr txBox="1">
            <a:spLocks/>
          </p:cNvSpPr>
          <p:nvPr/>
        </p:nvSpPr>
        <p:spPr bwMode="auto">
          <a:xfrm>
            <a:off x="144000" y="900000"/>
            <a:ext cx="9540000" cy="62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それぞれが</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障害監視機能</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を持ち</a:t>
            </a:r>
            <a:r>
              <a:rPr lang="en-US" altLang="ja-JP"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重化</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された</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DB</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サーバから成る</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時間</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365</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日稼働の基幹システムにおいて，ある日，</a:t>
            </a:r>
            <a:r>
              <a:rPr lang="en-US" altLang="ja-JP"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DB</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サーバ</a:t>
            </a:r>
            <a:r>
              <a:rPr lang="en-US" altLang="ja-JP"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台すべてが順番に停止</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した．</a:t>
            </a:r>
          </a:p>
        </p:txBody>
      </p:sp>
      <p:sp>
        <p:nvSpPr>
          <p:cNvPr id="36" name="テキスト プレースホルダー 2"/>
          <p:cNvSpPr txBox="1">
            <a:spLocks/>
          </p:cNvSpPr>
          <p:nvPr/>
        </p:nvSpPr>
        <p:spPr bwMode="auto">
          <a:xfrm>
            <a:off x="144000" y="4608000"/>
            <a:ext cx="3600000" cy="203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1076325" indent="-1076325">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個々の機器の監視を</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複数のツール</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で行う</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076325" indent="-1076325">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複数の監視機能の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組合せで動作</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に問題がないか確認する</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076325" indent="-1076325">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十分な</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保守時間</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を確保する</a:t>
            </a:r>
            <a:endParaRPr lang="en-US" altLang="ja-JP"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a:extLst>
              <a:ext uri="{FF2B5EF4-FFF2-40B4-BE49-F238E27FC236}">
                <a16:creationId xmlns:a16="http://schemas.microsoft.com/office/drawing/2014/main" id="{8C263787-A04E-F098-8E61-F812A9D74FAA}"/>
              </a:ext>
            </a:extLst>
          </p:cNvPr>
          <p:cNvPicPr>
            <a:picLocks noChangeAspect="1"/>
          </p:cNvPicPr>
          <p:nvPr/>
        </p:nvPicPr>
        <p:blipFill>
          <a:blip r:embed="rId3"/>
          <a:stretch>
            <a:fillRect/>
          </a:stretch>
        </p:blipFill>
        <p:spPr>
          <a:xfrm>
            <a:off x="3636000" y="2628000"/>
            <a:ext cx="6245924" cy="3960000"/>
          </a:xfrm>
          <a:prstGeom prst="rect">
            <a:avLst/>
          </a:prstGeom>
        </p:spPr>
      </p:pic>
      <p:sp>
        <p:nvSpPr>
          <p:cNvPr id="35" name="テキスト プレースホルダー 2"/>
          <p:cNvSpPr txBox="1">
            <a:spLocks/>
          </p:cNvSpPr>
          <p:nvPr/>
        </p:nvSpPr>
        <p:spPr bwMode="auto">
          <a:xfrm>
            <a:off x="144000" y="1512000"/>
            <a:ext cx="9540000" cy="119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Clr>
                <a:srgbClr val="339966"/>
              </a:buClr>
              <a:buFont typeface="Wingdings" pitchFamily="2" charset="2"/>
              <a:buNone/>
            </a:pP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直接原因は，</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ネットワークスイッチのキャッシュメモリ故障</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（当該スイッチは，本件に関してエラーメッセージを出力しなかったので障害検知ができなかった．）</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Clr>
                <a:srgbClr val="339966"/>
              </a:buClr>
              <a:buFont typeface="Wingdings" pitchFamily="2" charset="2"/>
              <a:buNone/>
            </a:pP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根本原因は，ネットワークスイッチを含む</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DB</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サーバの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障害監視が適切でなかった</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こと：</a:t>
            </a:r>
          </a:p>
        </p:txBody>
      </p:sp>
      <p:sp>
        <p:nvSpPr>
          <p:cNvPr id="9" name="テキスト ボックス 8">
            <a:extLst>
              <a:ext uri="{FF2B5EF4-FFF2-40B4-BE49-F238E27FC236}">
                <a16:creationId xmlns:a16="http://schemas.microsoft.com/office/drawing/2014/main" id="{1D617A3C-C8E6-A3A8-C06C-ECC0F59E9F89}"/>
              </a:ext>
            </a:extLst>
          </p:cNvPr>
          <p:cNvSpPr txBox="1"/>
          <p:nvPr/>
        </p:nvSpPr>
        <p:spPr>
          <a:xfrm>
            <a:off x="1008000" y="2628000"/>
            <a:ext cx="2700000" cy="2031325"/>
          </a:xfrm>
          <a:prstGeom prst="rect">
            <a:avLst/>
          </a:prstGeom>
          <a:noFill/>
        </p:spPr>
        <p:txBody>
          <a:bodyPr wrap="square">
            <a:spAutoFit/>
          </a:bodyPr>
          <a:lstStyle/>
          <a:p>
            <a:pPr marL="180000" indent="-180000"/>
            <a:r>
              <a:rPr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ネットワークスイッチの死活監視でつかめないエラーの発生</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a:r>
              <a:rPr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 </a:t>
            </a:r>
            <a:r>
              <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DB</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サーバの監視機能の不整合</a:t>
            </a:r>
            <a:endParaRPr lang="en-US" altLang="ja-JP"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a:r>
              <a:rPr lang="en-US" altLang="ja-JP"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保守（点検作業）不足</a:t>
            </a:r>
            <a:endParaRPr lang="ja-JP" altLang="en-US" dirty="0"/>
          </a:p>
        </p:txBody>
      </p:sp>
    </p:spTree>
    <p:extLst>
      <p:ext uri="{BB962C8B-B14F-4D97-AF65-F5344CB8AC3E}">
        <p14:creationId xmlns:p14="http://schemas.microsoft.com/office/powerpoint/2010/main" val="4033084788"/>
      </p:ext>
    </p:extLst>
  </p:cSld>
  <p:clrMapOvr>
    <a:masterClrMapping/>
  </p:clrMapOvr>
  <p:transition spd="med" advTm="3838"/>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00" y="72000"/>
            <a:ext cx="1440000" cy="576000"/>
          </a:xfrm>
          <a:solidFill>
            <a:srgbClr val="FFC000"/>
          </a:solidFill>
        </p:spPr>
        <p:txBody>
          <a:bodyPr/>
          <a:lstStyle/>
          <a:p>
            <a:r>
              <a:rPr kumimoji="1" lang="ja-JP" altLang="en-US" sz="3200" dirty="0">
                <a:latin typeface="HGP創英角ｺﾞｼｯｸUB" pitchFamily="50" charset="-128"/>
                <a:ea typeface="HGP創英角ｺﾞｼｯｸUB" pitchFamily="50" charset="-128"/>
              </a:rPr>
              <a:t>Ｇ１８</a:t>
            </a:r>
            <a:r>
              <a:rPr lang="ja-JP" altLang="en-US" sz="3200" dirty="0">
                <a:latin typeface="HGP創英角ｺﾞｼｯｸUB" pitchFamily="50" charset="-128"/>
                <a:ea typeface="HGP創英角ｺﾞｼｯｸUB" pitchFamily="50" charset="-128"/>
              </a:rPr>
              <a:t>：</a:t>
            </a:r>
            <a:endParaRPr kumimoji="1" lang="ja-JP" altLang="en-US" sz="3200" dirty="0">
              <a:latin typeface="HGP創英角ｺﾞｼｯｸUB" pitchFamily="50" charset="-128"/>
              <a:ea typeface="HGP創英角ｺﾞｼｯｸUB" pitchFamily="50" charset="-128"/>
            </a:endParaRPr>
          </a:p>
        </p:txBody>
      </p:sp>
      <p:sp>
        <p:nvSpPr>
          <p:cNvPr id="3" name="正方形/長方形 2"/>
          <p:cNvSpPr/>
          <p:nvPr/>
        </p:nvSpPr>
        <p:spPr>
          <a:xfrm>
            <a:off x="1620000" y="51872"/>
            <a:ext cx="7200000" cy="688256"/>
          </a:xfrm>
          <a:prstGeom prst="rect">
            <a:avLst/>
          </a:prstGeom>
        </p:spPr>
        <p:txBody>
          <a:bodyPr wrap="square" lIns="36000" tIns="36000" rIns="36000" bIns="36000" anchor="ctr">
            <a:spAutoFit/>
          </a:bodyPr>
          <a:lstStyle/>
          <a:p>
            <a:r>
              <a:rPr lang="ja-JP" altLang="en-US" sz="2000" b="1" dirty="0">
                <a:solidFill>
                  <a:srgbClr val="000000"/>
                </a:solidFill>
                <a:latin typeface="メイリオ" pitchFamily="50" charset="-128"/>
                <a:ea typeface="メイリオ" pitchFamily="50" charset="-128"/>
              </a:rPr>
              <a:t>障害対策とは許容時間内の回復や停止中の業務継続まで</a:t>
            </a:r>
            <a:endParaRPr lang="en-US" altLang="ja-JP" sz="2000" b="1" dirty="0">
              <a:solidFill>
                <a:srgbClr val="000000"/>
              </a:solidFill>
              <a:latin typeface="メイリオ" pitchFamily="50" charset="-128"/>
              <a:ea typeface="メイリオ" pitchFamily="50" charset="-128"/>
            </a:endParaRPr>
          </a:p>
          <a:p>
            <a:r>
              <a:rPr lang="ja-JP" altLang="en-US" sz="2000" b="1" dirty="0">
                <a:solidFill>
                  <a:srgbClr val="000000"/>
                </a:solidFill>
                <a:latin typeface="メイリオ" pitchFamily="50" charset="-128"/>
                <a:ea typeface="メイリオ" pitchFamily="50" charset="-128"/>
              </a:rPr>
              <a:t>具体化すること</a:t>
            </a:r>
          </a:p>
        </p:txBody>
      </p:sp>
      <p:sp>
        <p:nvSpPr>
          <p:cNvPr id="8" name="テキスト プレースホルダー 2">
            <a:extLst>
              <a:ext uri="{FF2B5EF4-FFF2-40B4-BE49-F238E27FC236}">
                <a16:creationId xmlns:a16="http://schemas.microsoft.com/office/drawing/2014/main" id="{08839F8E-995B-9062-4EB6-D97799BF57BD}"/>
              </a:ext>
            </a:extLst>
          </p:cNvPr>
          <p:cNvSpPr txBox="1">
            <a:spLocks/>
          </p:cNvSpPr>
          <p:nvPr/>
        </p:nvSpPr>
        <p:spPr bwMode="auto">
          <a:xfrm>
            <a:off x="0" y="828000"/>
            <a:ext cx="4860000" cy="173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業務の中核を担うサービスを提供するシステムについて，サービスの一時的停止による業務への甚大な影響を考慮し，障害発生時に</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早期にシステムを回復</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し，システム停止中でも</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最低限の業務を継続</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できる施策の検討を開始</a:t>
            </a:r>
          </a:p>
        </p:txBody>
      </p:sp>
      <p:sp>
        <p:nvSpPr>
          <p:cNvPr id="58" name="テキスト プレースホルダー 2">
            <a:extLst>
              <a:ext uri="{FF2B5EF4-FFF2-40B4-BE49-F238E27FC236}">
                <a16:creationId xmlns:a16="http://schemas.microsoft.com/office/drawing/2014/main" id="{82C1DD06-9EEF-7449-B84C-EE80A2B3CC04}"/>
              </a:ext>
            </a:extLst>
          </p:cNvPr>
          <p:cNvSpPr txBox="1">
            <a:spLocks/>
          </p:cNvSpPr>
          <p:nvPr/>
        </p:nvSpPr>
        <p:spPr bwMode="auto">
          <a:xfrm>
            <a:off x="0" y="2592000"/>
            <a:ext cx="4860000" cy="9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当該システムは稼働後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年間に</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回の障害を経験し，都度適切に対応</a:t>
            </a:r>
            <a:endPar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　　　　さらに影響の縮小化を目指す</a:t>
            </a:r>
          </a:p>
        </p:txBody>
      </p:sp>
      <p:sp>
        <p:nvSpPr>
          <p:cNvPr id="59" name="テキスト プレースホルダー 2">
            <a:extLst>
              <a:ext uri="{FF2B5EF4-FFF2-40B4-BE49-F238E27FC236}">
                <a16:creationId xmlns:a16="http://schemas.microsoft.com/office/drawing/2014/main" id="{EFEA3148-F727-5BFF-1DED-115C379E7DB8}"/>
              </a:ext>
            </a:extLst>
          </p:cNvPr>
          <p:cNvSpPr txBox="1">
            <a:spLocks/>
          </p:cNvSpPr>
          <p:nvPr/>
        </p:nvSpPr>
        <p:spPr bwMode="auto">
          <a:xfrm>
            <a:off x="0" y="3600000"/>
            <a:ext cx="4824000" cy="230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1165225" indent="-1165225">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・システムの早期回復策：業務システムの</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二重化と常時並行稼働</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（第二本番系での並行処理）によるシステム切替えの迅速化</a:t>
            </a:r>
          </a:p>
          <a:p>
            <a:pPr marL="1165225" indent="-27305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・業務を停止させないための対策：障害時</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対応をサービス利用者と明確化</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復旧許容時間</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の設定と，復旧不可時の</a:t>
            </a:r>
            <a:r>
              <a:rPr lang="ja-JP" altLang="en-US" sz="18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業務側代替策</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の策定）</a:t>
            </a:r>
          </a:p>
        </p:txBody>
      </p:sp>
      <p:pic>
        <p:nvPicPr>
          <p:cNvPr id="5" name="図 4">
            <a:extLst>
              <a:ext uri="{FF2B5EF4-FFF2-40B4-BE49-F238E27FC236}">
                <a16:creationId xmlns:a16="http://schemas.microsoft.com/office/drawing/2014/main" id="{EAB6D8A6-953E-962C-979D-441A09F35474}"/>
              </a:ext>
            </a:extLst>
          </p:cNvPr>
          <p:cNvPicPr>
            <a:picLocks noChangeAspect="1"/>
          </p:cNvPicPr>
          <p:nvPr/>
        </p:nvPicPr>
        <p:blipFill>
          <a:blip r:embed="rId2"/>
          <a:stretch>
            <a:fillRect/>
          </a:stretch>
        </p:blipFill>
        <p:spPr>
          <a:xfrm>
            <a:off x="4824000" y="828000"/>
            <a:ext cx="5101508" cy="3600000"/>
          </a:xfrm>
          <a:prstGeom prst="rect">
            <a:avLst/>
          </a:prstGeom>
        </p:spPr>
      </p:pic>
      <p:pic>
        <p:nvPicPr>
          <p:cNvPr id="9" name="図 8">
            <a:extLst>
              <a:ext uri="{FF2B5EF4-FFF2-40B4-BE49-F238E27FC236}">
                <a16:creationId xmlns:a16="http://schemas.microsoft.com/office/drawing/2014/main" id="{F430B870-9526-5DBA-B5AF-A00353FE5C21}"/>
              </a:ext>
            </a:extLst>
          </p:cNvPr>
          <p:cNvPicPr>
            <a:picLocks noChangeAspect="1"/>
          </p:cNvPicPr>
          <p:nvPr/>
        </p:nvPicPr>
        <p:blipFill>
          <a:blip r:embed="rId3"/>
          <a:stretch>
            <a:fillRect/>
          </a:stretch>
        </p:blipFill>
        <p:spPr>
          <a:xfrm>
            <a:off x="4860000" y="2988000"/>
            <a:ext cx="5074370" cy="3600000"/>
          </a:xfrm>
          <a:prstGeom prst="rect">
            <a:avLst/>
          </a:prstGeom>
        </p:spPr>
      </p:pic>
    </p:spTree>
    <p:extLst>
      <p:ext uri="{BB962C8B-B14F-4D97-AF65-F5344CB8AC3E}">
        <p14:creationId xmlns:p14="http://schemas.microsoft.com/office/powerpoint/2010/main" val="1295444686"/>
      </p:ext>
    </p:extLst>
  </p:cSld>
  <p:clrMapOvr>
    <a:masterClrMapping/>
  </p:clrMapOvr>
  <p:transition spd="med" advTm="298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内　容</a:t>
            </a:r>
          </a:p>
        </p:txBody>
      </p:sp>
      <p:sp>
        <p:nvSpPr>
          <p:cNvPr id="4" name="正方形/長方形 3"/>
          <p:cNvSpPr/>
          <p:nvPr/>
        </p:nvSpPr>
        <p:spPr>
          <a:xfrm>
            <a:off x="540000" y="1080000"/>
            <a:ext cx="9000000" cy="4478149"/>
          </a:xfrm>
          <a:prstGeom prst="rect">
            <a:avLst/>
          </a:prstGeom>
        </p:spPr>
        <p:txBody>
          <a:bodyPr wrap="square">
            <a:spAutoFit/>
          </a:bodyPr>
          <a:lstStyle/>
          <a:p>
            <a:pPr marL="360000" indent="-360000">
              <a:spcBef>
                <a:spcPts val="600"/>
              </a:spcBef>
              <a:buFont typeface="+mj-lt"/>
              <a:buAutoNum type="arabicPeriod"/>
            </a:pPr>
            <a:r>
              <a:rPr lang="ja-JP" altLang="en-US" sz="2400" b="1" dirty="0">
                <a:latin typeface="メイリオ" panose="020B0604030504040204" pitchFamily="50" charset="-128"/>
                <a:ea typeface="メイリオ" panose="020B0604030504040204" pitchFamily="50" charset="-128"/>
              </a:rPr>
              <a:t> 背景</a:t>
            </a:r>
          </a:p>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最近の障害事例と関連“教訓”</a:t>
            </a: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マイナンバー関連システム</a:t>
            </a: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交通，通信，金融分野の各重要インフラシステム</a:t>
            </a:r>
          </a:p>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障害事例の分析から見える傾向の考察</a:t>
            </a:r>
            <a:endParaRPr lang="en-US" altLang="ja-JP" sz="2400" dirty="0">
              <a:solidFill>
                <a:schemeClr val="bg2"/>
              </a:solidFill>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ルール化の境目</a:t>
            </a:r>
            <a:endParaRPr lang="en-US" altLang="ja-JP" sz="2400" dirty="0">
              <a:solidFill>
                <a:schemeClr val="bg2"/>
              </a:solidFill>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レジリエンスエンジニアリング</a:t>
            </a: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ヒューマンエラーの問題と対策</a:t>
            </a:r>
            <a:endParaRPr lang="en-US" altLang="ja-JP" sz="2400" dirty="0">
              <a:solidFill>
                <a:schemeClr val="bg2"/>
              </a:solidFill>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システムの高負荷／過負荷に関する問題と対策</a:t>
            </a:r>
          </a:p>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まとめ</a:t>
            </a:r>
          </a:p>
        </p:txBody>
      </p:sp>
    </p:spTree>
    <p:extLst>
      <p:ext uri="{BB962C8B-B14F-4D97-AF65-F5344CB8AC3E}">
        <p14:creationId xmlns:p14="http://schemas.microsoft.com/office/powerpoint/2010/main" val="63751938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4294967295"/>
          </p:nvPr>
        </p:nvSpPr>
        <p:spPr>
          <a:xfrm>
            <a:off x="1620000" y="72000"/>
            <a:ext cx="7920000" cy="648000"/>
          </a:xfrm>
        </p:spPr>
        <p:txBody>
          <a:bodyPr wrap="square" lIns="36000" tIns="36000" rIns="36000" bIns="36000">
            <a:spAutoFit/>
          </a:bodyPr>
          <a:lstStyle/>
          <a:p>
            <a:pPr marL="0" indent="0">
              <a:spcBef>
                <a:spcPts val="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システム利用不可時の手作業による代替業務マニュアルを作成し</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定期的な訓練を行うべし</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2"/>
          <p:cNvSpPr txBox="1">
            <a:spLocks/>
          </p:cNvSpPr>
          <p:nvPr/>
        </p:nvSpPr>
        <p:spPr bwMode="auto">
          <a:xfrm>
            <a:off x="0" y="900000"/>
            <a:ext cx="9540000" cy="63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システム停止時の顧客対応</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が十分にできなかった</a:t>
            </a:r>
            <a:endPar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endParaRPr>
          </a:p>
          <a:p>
            <a:pPr marL="898525" indent="-898525">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（窓口に来た顧客に帰っていただく対応となった）</a:t>
            </a:r>
          </a:p>
        </p:txBody>
      </p:sp>
      <p:sp>
        <p:nvSpPr>
          <p:cNvPr id="35" name="テキスト プレースホルダー 2"/>
          <p:cNvSpPr txBox="1">
            <a:spLocks/>
          </p:cNvSpPr>
          <p:nvPr/>
        </p:nvSpPr>
        <p:spPr bwMode="auto">
          <a:xfrm>
            <a:off x="0" y="1620000"/>
            <a:ext cx="9540000" cy="68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0" indent="0">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原因</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過去にシステム障害が発生したことがなく、</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システムが利用できない前提での</a:t>
            </a:r>
            <a:endParaRPr lang="en-US" altLang="ja-JP"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業務マニュアル</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がなかった</a:t>
            </a:r>
          </a:p>
        </p:txBody>
      </p:sp>
      <p:sp>
        <p:nvSpPr>
          <p:cNvPr id="36" name="テキスト プレースホルダー 2"/>
          <p:cNvSpPr txBox="1">
            <a:spLocks/>
          </p:cNvSpPr>
          <p:nvPr/>
        </p:nvSpPr>
        <p:spPr bwMode="auto">
          <a:xfrm>
            <a:off x="0" y="2520000"/>
            <a:ext cx="2808000" cy="149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システム利用</a:t>
            </a:r>
            <a:endParaRPr lang="en-US" altLang="ja-JP"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不可時の代替</a:t>
            </a:r>
            <a:endParaRPr lang="en-US" altLang="ja-JP"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業務マニュアル</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の作成</a:t>
            </a:r>
          </a:p>
          <a:p>
            <a:pPr marL="900000" indent="-900000">
              <a:spcBef>
                <a:spcPts val="100"/>
              </a:spcBef>
              <a:buNone/>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(IT-BCP)</a:t>
            </a:r>
            <a:endParaRPr lang="ja-JP" altLang="en-US" sz="18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193" name="Picture 1"/>
          <p:cNvPicPr>
            <a:picLocks noChangeAspect="1" noChangeArrowheads="1"/>
          </p:cNvPicPr>
          <p:nvPr/>
        </p:nvPicPr>
        <p:blipFill>
          <a:blip r:embed="rId2" cstate="print"/>
          <a:srcRect/>
          <a:stretch>
            <a:fillRect/>
          </a:stretch>
        </p:blipFill>
        <p:spPr bwMode="auto">
          <a:xfrm>
            <a:off x="2700000" y="2340000"/>
            <a:ext cx="7200000" cy="4114283"/>
          </a:xfrm>
          <a:prstGeom prst="rect">
            <a:avLst/>
          </a:prstGeom>
          <a:solidFill>
            <a:srgbClr val="FFFFCC"/>
          </a:solidFill>
          <a:ln w="9525">
            <a:noFill/>
            <a:miter lim="800000"/>
            <a:headEnd/>
            <a:tailEnd/>
          </a:ln>
          <a:effectLst/>
        </p:spPr>
      </p:pic>
      <p:sp>
        <p:nvSpPr>
          <p:cNvPr id="9" name="タイトル 1"/>
          <p:cNvSpPr>
            <a:spLocks noGrp="1"/>
          </p:cNvSpPr>
          <p:nvPr>
            <p:ph type="title"/>
          </p:nvPr>
        </p:nvSpPr>
        <p:spPr>
          <a:xfrm>
            <a:off x="144000" y="72000"/>
            <a:ext cx="1440000" cy="576000"/>
          </a:xfrm>
          <a:solidFill>
            <a:srgbClr val="FFC000"/>
          </a:solidFill>
        </p:spPr>
        <p:txBody>
          <a:bodyPr/>
          <a:lstStyle/>
          <a:p>
            <a:r>
              <a:rPr lang="ja-JP" altLang="en-US" sz="3200" dirty="0">
                <a:latin typeface="HGP創英角ｺﾞｼｯｸUB" panose="020B0900000000000000" pitchFamily="50" charset="-128"/>
                <a:ea typeface="HGP創英角ｺﾞｼｯｸUB" panose="020B0900000000000000" pitchFamily="50" charset="-128"/>
              </a:rPr>
              <a:t>Ｇ９：</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19648956"/>
      </p:ext>
    </p:extLst>
  </p:cSld>
  <p:clrMapOvr>
    <a:masterClrMapping/>
  </p:clrMapOvr>
  <p:transition spd="med" advTm="3096"/>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7CAE362-E52D-982D-FAFA-115855F02204}"/>
              </a:ext>
            </a:extLst>
          </p:cNvPr>
          <p:cNvPicPr>
            <a:picLocks noChangeAspect="1"/>
          </p:cNvPicPr>
          <p:nvPr/>
        </p:nvPicPr>
        <p:blipFill>
          <a:blip r:embed="rId2"/>
          <a:stretch>
            <a:fillRect/>
          </a:stretch>
        </p:blipFill>
        <p:spPr>
          <a:xfrm>
            <a:off x="0" y="828018"/>
            <a:ext cx="6685823" cy="5760000"/>
          </a:xfrm>
          <a:prstGeom prst="rect">
            <a:avLst/>
          </a:prstGeom>
          <a:ln w="12700">
            <a:solidFill>
              <a:schemeClr val="tx1">
                <a:lumMod val="50000"/>
                <a:lumOff val="50000"/>
                <a:alpha val="50000"/>
              </a:schemeClr>
            </a:solidFill>
          </a:ln>
        </p:spPr>
      </p:pic>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a:xfrm>
            <a:off x="360000" y="252000"/>
            <a:ext cx="9000000" cy="576000"/>
          </a:xfrm>
        </p:spPr>
        <p:txBody>
          <a:bodyPr/>
          <a:lstStyle/>
          <a:p>
            <a:r>
              <a:rPr kumimoji="1" lang="ja-JP" altLang="en-US" dirty="0"/>
              <a:t>金融機関のシステム障害［分析レポートから］</a:t>
            </a:r>
          </a:p>
        </p:txBody>
      </p:sp>
      <p:sp>
        <p:nvSpPr>
          <p:cNvPr id="8" name="テキスト ボックス 7">
            <a:hlinkClick r:id="rId3"/>
            <a:extLst>
              <a:ext uri="{FF2B5EF4-FFF2-40B4-BE49-F238E27FC236}">
                <a16:creationId xmlns:a16="http://schemas.microsoft.com/office/drawing/2014/main" id="{64001C30-5BFB-70EA-C761-6833A0C42D48}"/>
              </a:ext>
            </a:extLst>
          </p:cNvPr>
          <p:cNvSpPr txBox="1"/>
          <p:nvPr/>
        </p:nvSpPr>
        <p:spPr>
          <a:xfrm>
            <a:off x="72000" y="1440000"/>
            <a:ext cx="6300000" cy="338554"/>
          </a:xfrm>
          <a:prstGeom prst="rect">
            <a:avLst/>
          </a:prstGeom>
          <a:noFill/>
        </p:spPr>
        <p:txBody>
          <a:bodyPr wrap="square">
            <a:spAutoFit/>
          </a:bodyPr>
          <a:lstStyle/>
          <a:p>
            <a:r>
              <a:rPr lang="en-US" altLang="ja-JP" sz="1600" i="1" dirty="0">
                <a:solidFill>
                  <a:srgbClr val="3333FF"/>
                </a:solidFill>
                <a:latin typeface="Arial" panose="020B0604020202020204" pitchFamily="34" charset="0"/>
                <a:cs typeface="Arial" panose="020B0604020202020204" pitchFamily="34" charset="0"/>
              </a:rPr>
              <a:t>https://www.fsa.go.jp/news/r4/sonota/20230630-2/20230630-2.html</a:t>
            </a:r>
            <a:endParaRPr lang="ja-JP" altLang="en-US" sz="1600" i="1" dirty="0">
              <a:solidFill>
                <a:srgbClr val="3333FF"/>
              </a:solidFill>
              <a:latin typeface="Arial" panose="020B0604020202020204" pitchFamily="34" charset="0"/>
              <a:cs typeface="Arial" panose="020B0604020202020204" pitchFamily="34" charset="0"/>
            </a:endParaRPr>
          </a:p>
        </p:txBody>
      </p:sp>
      <p:sp>
        <p:nvSpPr>
          <p:cNvPr id="3" name="フローチャート : 代替処理 6">
            <a:extLst>
              <a:ext uri="{FF2B5EF4-FFF2-40B4-BE49-F238E27FC236}">
                <a16:creationId xmlns:a16="http://schemas.microsoft.com/office/drawing/2014/main" id="{E1A3B1F7-8BA5-D18C-6733-A85471105FE0}"/>
              </a:ext>
            </a:extLst>
          </p:cNvPr>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最近のトラブル事例（５）</a:t>
            </a:r>
          </a:p>
        </p:txBody>
      </p:sp>
      <p:pic>
        <p:nvPicPr>
          <p:cNvPr id="7" name="図 6">
            <a:extLst>
              <a:ext uri="{FF2B5EF4-FFF2-40B4-BE49-F238E27FC236}">
                <a16:creationId xmlns:a16="http://schemas.microsoft.com/office/drawing/2014/main" id="{A3F1EA68-BC4E-7365-EB3F-BB73A78FA171}"/>
              </a:ext>
            </a:extLst>
          </p:cNvPr>
          <p:cNvPicPr>
            <a:picLocks noChangeAspect="1"/>
          </p:cNvPicPr>
          <p:nvPr/>
        </p:nvPicPr>
        <p:blipFill>
          <a:blip r:embed="rId4"/>
          <a:stretch>
            <a:fillRect/>
          </a:stretch>
        </p:blipFill>
        <p:spPr>
          <a:xfrm>
            <a:off x="6696000" y="1872000"/>
            <a:ext cx="3181134" cy="4680000"/>
          </a:xfrm>
          <a:prstGeom prst="rect">
            <a:avLst/>
          </a:prstGeom>
          <a:ln w="12700">
            <a:solidFill>
              <a:schemeClr val="tx1">
                <a:lumMod val="50000"/>
                <a:lumOff val="50000"/>
                <a:alpha val="50000"/>
              </a:schemeClr>
            </a:solidFill>
          </a:ln>
        </p:spPr>
      </p:pic>
      <p:sp>
        <p:nvSpPr>
          <p:cNvPr id="14" name="テキスト ボックス 13">
            <a:extLst>
              <a:ext uri="{FF2B5EF4-FFF2-40B4-BE49-F238E27FC236}">
                <a16:creationId xmlns:a16="http://schemas.microsoft.com/office/drawing/2014/main" id="{CF77C2DD-EAC8-2476-28C1-ED10792085C2}"/>
              </a:ext>
            </a:extLst>
          </p:cNvPr>
          <p:cNvSpPr txBox="1"/>
          <p:nvPr/>
        </p:nvSpPr>
        <p:spPr>
          <a:xfrm>
            <a:off x="7200000" y="1440000"/>
            <a:ext cx="2520000" cy="360000"/>
          </a:xfrm>
          <a:prstGeom prst="rect">
            <a:avLst/>
          </a:prstGeom>
          <a:noFill/>
        </p:spPr>
        <p:txBody>
          <a:bodyPr wrap="none" rtlCol="0">
            <a:spAutoFit/>
          </a:bodyPr>
          <a:lstStyle/>
          <a:p>
            <a:r>
              <a:rPr kumimoji="1" lang="en-US" altLang="ja-JP" dirty="0">
                <a:solidFill>
                  <a:srgbClr val="3333FF"/>
                </a:solidFill>
              </a:rPr>
              <a:t>2021</a:t>
            </a:r>
            <a:r>
              <a:rPr kumimoji="1" lang="ja-JP" altLang="en-US" dirty="0">
                <a:solidFill>
                  <a:srgbClr val="3333FF"/>
                </a:solidFill>
              </a:rPr>
              <a:t>年度から毎年公表</a:t>
            </a:r>
          </a:p>
        </p:txBody>
      </p:sp>
      <p:sp>
        <p:nvSpPr>
          <p:cNvPr id="16" name="テキスト ボックス 15">
            <a:extLst>
              <a:ext uri="{FF2B5EF4-FFF2-40B4-BE49-F238E27FC236}">
                <a16:creationId xmlns:a16="http://schemas.microsoft.com/office/drawing/2014/main" id="{9554C1F8-3884-5FA4-D59C-5B61E23A9FB6}"/>
              </a:ext>
            </a:extLst>
          </p:cNvPr>
          <p:cNvSpPr txBox="1"/>
          <p:nvPr/>
        </p:nvSpPr>
        <p:spPr>
          <a:xfrm>
            <a:off x="180000" y="2880000"/>
            <a:ext cx="5400000" cy="720000"/>
          </a:xfrm>
          <a:prstGeom prst="rect">
            <a:avLst/>
          </a:prstGeom>
          <a:noFill/>
        </p:spPr>
        <p:txBody>
          <a:bodyPr wrap="square">
            <a:spAutoFit/>
          </a:bodyPr>
          <a:lstStyle/>
          <a:p>
            <a:r>
              <a:rPr lang="ja-JP" altLang="en-US" sz="2000" dirty="0">
                <a:solidFill>
                  <a:srgbClr val="FF0000"/>
                </a:solidFill>
              </a:rPr>
              <a:t>金融機関からのシステム障害の報告等に基づき、システム障害の傾向、原因及び対策を分析</a:t>
            </a:r>
          </a:p>
        </p:txBody>
      </p:sp>
    </p:spTree>
    <p:extLst>
      <p:ext uri="{BB962C8B-B14F-4D97-AF65-F5344CB8AC3E}">
        <p14:creationId xmlns:p14="http://schemas.microsoft.com/office/powerpoint/2010/main" val="51290714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3F1EA68-BC4E-7365-EB3F-BB73A78FA171}"/>
              </a:ext>
            </a:extLst>
          </p:cNvPr>
          <p:cNvPicPr>
            <a:picLocks noChangeAspect="1"/>
          </p:cNvPicPr>
          <p:nvPr/>
        </p:nvPicPr>
        <p:blipFill>
          <a:blip r:embed="rId2"/>
          <a:stretch>
            <a:fillRect/>
          </a:stretch>
        </p:blipFill>
        <p:spPr>
          <a:xfrm>
            <a:off x="6696000" y="1872000"/>
            <a:ext cx="3181134" cy="4680000"/>
          </a:xfrm>
          <a:prstGeom prst="rect">
            <a:avLst/>
          </a:prstGeom>
          <a:ln w="12700">
            <a:solidFill>
              <a:schemeClr val="tx1">
                <a:lumMod val="50000"/>
                <a:lumOff val="50000"/>
                <a:alpha val="50000"/>
              </a:schemeClr>
            </a:solidFill>
          </a:ln>
        </p:spPr>
      </p:pic>
      <p:pic>
        <p:nvPicPr>
          <p:cNvPr id="9" name="図 8">
            <a:extLst>
              <a:ext uri="{FF2B5EF4-FFF2-40B4-BE49-F238E27FC236}">
                <a16:creationId xmlns:a16="http://schemas.microsoft.com/office/drawing/2014/main" id="{97775FA9-4075-3E7B-C5C8-ADD11BC5398B}"/>
              </a:ext>
            </a:extLst>
          </p:cNvPr>
          <p:cNvPicPr>
            <a:picLocks noChangeAspect="1"/>
          </p:cNvPicPr>
          <p:nvPr/>
        </p:nvPicPr>
        <p:blipFill>
          <a:blip r:embed="rId3"/>
          <a:stretch>
            <a:fillRect/>
          </a:stretch>
        </p:blipFill>
        <p:spPr>
          <a:xfrm>
            <a:off x="1800000" y="3708000"/>
            <a:ext cx="4837149" cy="2880000"/>
          </a:xfrm>
          <a:prstGeom prst="rect">
            <a:avLst/>
          </a:prstGeom>
        </p:spPr>
      </p:pic>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a:xfrm>
            <a:off x="360000" y="252000"/>
            <a:ext cx="9000000" cy="576000"/>
          </a:xfrm>
        </p:spPr>
        <p:txBody>
          <a:bodyPr/>
          <a:lstStyle/>
          <a:p>
            <a:r>
              <a:rPr kumimoji="1" lang="ja-JP" altLang="en-US" dirty="0"/>
              <a:t>金融機関のシステム障害［分析レポートから］</a:t>
            </a:r>
          </a:p>
        </p:txBody>
      </p:sp>
      <p:sp>
        <p:nvSpPr>
          <p:cNvPr id="3" name="フローチャート : 代替処理 6">
            <a:extLst>
              <a:ext uri="{FF2B5EF4-FFF2-40B4-BE49-F238E27FC236}">
                <a16:creationId xmlns:a16="http://schemas.microsoft.com/office/drawing/2014/main" id="{E1A3B1F7-8BA5-D18C-6733-A85471105FE0}"/>
              </a:ext>
            </a:extLst>
          </p:cNvPr>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最近のトラブル事例（５）</a:t>
            </a:r>
          </a:p>
        </p:txBody>
      </p:sp>
      <p:sp>
        <p:nvSpPr>
          <p:cNvPr id="5" name="テキスト ボックス 4">
            <a:extLst>
              <a:ext uri="{FF2B5EF4-FFF2-40B4-BE49-F238E27FC236}">
                <a16:creationId xmlns:a16="http://schemas.microsoft.com/office/drawing/2014/main" id="{061C6596-4853-9FDE-B72A-5EBE36E60748}"/>
              </a:ext>
            </a:extLst>
          </p:cNvPr>
          <p:cNvSpPr txBox="1"/>
          <p:nvPr/>
        </p:nvSpPr>
        <p:spPr>
          <a:xfrm>
            <a:off x="0" y="900000"/>
            <a:ext cx="7560000" cy="3139321"/>
          </a:xfrm>
          <a:prstGeom prst="rect">
            <a:avLst/>
          </a:prstGeom>
          <a:noFill/>
        </p:spPr>
        <p:txBody>
          <a:bodyPr wrap="square">
            <a:spAutoFit/>
          </a:bodyPr>
          <a:lstStyle/>
          <a:p>
            <a:r>
              <a:rPr lang="ja-JP" altLang="en-US" u="sng" dirty="0">
                <a:latin typeface="+mn-ea"/>
              </a:rPr>
              <a:t>第２章 主な障害傾向</a:t>
            </a:r>
            <a:endParaRPr lang="en-US" altLang="ja-JP" u="sng" dirty="0">
              <a:latin typeface="+mn-ea"/>
            </a:endParaRPr>
          </a:p>
          <a:p>
            <a:r>
              <a:rPr lang="ja-JP" altLang="en-US" b="1" dirty="0">
                <a:solidFill>
                  <a:schemeClr val="bg1">
                    <a:lumMod val="50000"/>
                  </a:schemeClr>
                </a:solidFill>
                <a:latin typeface="+mn-ea"/>
              </a:rPr>
              <a:t>第１節 サイバー攻撃・不正アクセス等の意図的なもの</a:t>
            </a:r>
            <a:endParaRPr lang="en-US" altLang="ja-JP" b="1" dirty="0">
              <a:solidFill>
                <a:schemeClr val="bg1">
                  <a:lumMod val="50000"/>
                </a:schemeClr>
              </a:solidFill>
              <a:latin typeface="+mn-ea"/>
            </a:endParaRPr>
          </a:p>
          <a:p>
            <a:r>
              <a:rPr lang="en-US" altLang="ja-JP" dirty="0">
                <a:latin typeface="+mn-ea"/>
              </a:rPr>
              <a:t>  Ⅰ </a:t>
            </a:r>
            <a:r>
              <a:rPr lang="ja-JP" altLang="en-US" dirty="0">
                <a:latin typeface="+mn-ea"/>
              </a:rPr>
              <a:t>外部 委託先への不正アクセスによる情報漏えいに係る事案</a:t>
            </a:r>
            <a:endParaRPr lang="en-US" altLang="ja-JP" dirty="0">
              <a:latin typeface="+mn-ea"/>
            </a:endParaRPr>
          </a:p>
          <a:p>
            <a:r>
              <a:rPr lang="en-US" altLang="ja-JP" dirty="0">
                <a:latin typeface="+mn-ea"/>
              </a:rPr>
              <a:t>  Ⅱ </a:t>
            </a:r>
            <a:r>
              <a:rPr lang="ja-JP" altLang="en-US" dirty="0">
                <a:latin typeface="+mn-ea"/>
              </a:rPr>
              <a:t>マルウェア感染に係る事案</a:t>
            </a:r>
            <a:endParaRPr lang="en-US" altLang="ja-JP" dirty="0">
              <a:latin typeface="+mn-ea"/>
            </a:endParaRPr>
          </a:p>
          <a:p>
            <a:r>
              <a:rPr lang="en-US" altLang="ja-JP" dirty="0">
                <a:latin typeface="+mn-ea"/>
              </a:rPr>
              <a:t>  Ⅲ DDoS </a:t>
            </a:r>
            <a:r>
              <a:rPr lang="ja-JP" altLang="en-US" dirty="0">
                <a:latin typeface="+mn-ea"/>
              </a:rPr>
              <a:t>攻撃に係る事案</a:t>
            </a:r>
            <a:endParaRPr lang="en-US" altLang="ja-JP" dirty="0">
              <a:latin typeface="+mn-ea"/>
            </a:endParaRPr>
          </a:p>
          <a:p>
            <a:r>
              <a:rPr lang="ja-JP" altLang="en-US" b="1" dirty="0">
                <a:solidFill>
                  <a:schemeClr val="bg1">
                    <a:lumMod val="50000"/>
                  </a:schemeClr>
                </a:solidFill>
                <a:latin typeface="+mn-ea"/>
              </a:rPr>
              <a:t>第２節 日常の運用・保守等の過程の中で発生したシステム障害</a:t>
            </a:r>
            <a:endParaRPr lang="en-US" altLang="ja-JP" b="1" dirty="0">
              <a:solidFill>
                <a:schemeClr val="bg1">
                  <a:lumMod val="50000"/>
                </a:schemeClr>
              </a:solidFill>
              <a:latin typeface="+mn-ea"/>
            </a:endParaRPr>
          </a:p>
          <a:p>
            <a:r>
              <a:rPr lang="en-US" altLang="ja-JP" dirty="0">
                <a:latin typeface="+mn-ea"/>
              </a:rPr>
              <a:t>  Ⅰ </a:t>
            </a:r>
            <a:r>
              <a:rPr lang="ja-JP" altLang="en-US" u="sng" dirty="0">
                <a:solidFill>
                  <a:srgbClr val="FF0000"/>
                </a:solidFill>
                <a:latin typeface="+mn-ea"/>
              </a:rPr>
              <a:t>冗長構成が機能しない</a:t>
            </a:r>
            <a:r>
              <a:rPr lang="ja-JP" altLang="en-US" dirty="0">
                <a:latin typeface="+mn-ea"/>
              </a:rPr>
              <a:t>等の障害</a:t>
            </a:r>
            <a:endParaRPr lang="en-US" altLang="ja-JP" dirty="0">
              <a:latin typeface="+mn-ea"/>
            </a:endParaRPr>
          </a:p>
          <a:p>
            <a:r>
              <a:rPr lang="en-US" altLang="ja-JP" dirty="0">
                <a:latin typeface="+mn-ea"/>
              </a:rPr>
              <a:t>  Ⅱ </a:t>
            </a:r>
            <a:r>
              <a:rPr lang="ja-JP" altLang="en-US" dirty="0">
                <a:latin typeface="+mn-ea"/>
              </a:rPr>
              <a:t>システム障害発生時の復旧に関する不芳事案</a:t>
            </a:r>
            <a:endParaRPr lang="en-US" altLang="ja-JP" dirty="0">
              <a:latin typeface="+mn-ea"/>
            </a:endParaRPr>
          </a:p>
          <a:p>
            <a:r>
              <a:rPr lang="ja-JP" altLang="en-US" b="1" dirty="0">
                <a:solidFill>
                  <a:schemeClr val="bg1">
                    <a:lumMod val="50000"/>
                  </a:schemeClr>
                </a:solidFill>
                <a:latin typeface="+mn-ea"/>
              </a:rPr>
              <a:t>第３節 システム統合・更改等に伴って発生したシステム障害</a:t>
            </a:r>
            <a:endParaRPr lang="en-US" altLang="ja-JP" b="1" dirty="0">
              <a:solidFill>
                <a:schemeClr val="bg1">
                  <a:lumMod val="50000"/>
                </a:schemeClr>
              </a:solidFill>
              <a:latin typeface="+mn-ea"/>
            </a:endParaRPr>
          </a:p>
          <a:p>
            <a:r>
              <a:rPr lang="ja-JP" altLang="en-US" b="1" dirty="0">
                <a:solidFill>
                  <a:schemeClr val="bg1">
                    <a:lumMod val="50000"/>
                  </a:schemeClr>
                </a:solidFill>
                <a:latin typeface="+mn-ea"/>
              </a:rPr>
              <a:t>第４節 プログラム更新、普段と異なる特殊作業等から発生したシステム障害</a:t>
            </a:r>
            <a:endParaRPr lang="en-US" altLang="ja-JP" b="1" dirty="0">
              <a:solidFill>
                <a:schemeClr val="bg1">
                  <a:lumMod val="50000"/>
                </a:schemeClr>
              </a:solidFill>
              <a:latin typeface="+mn-ea"/>
            </a:endParaRPr>
          </a:p>
          <a:p>
            <a:r>
              <a:rPr lang="en-US" altLang="ja-JP" dirty="0">
                <a:latin typeface="+mn-ea"/>
              </a:rPr>
              <a:t>  Ⅰ </a:t>
            </a:r>
            <a:r>
              <a:rPr lang="ja-JP" altLang="en-US" dirty="0">
                <a:latin typeface="+mn-ea"/>
              </a:rPr>
              <a:t>設定ミス・作業の誤り</a:t>
            </a:r>
          </a:p>
        </p:txBody>
      </p:sp>
    </p:spTree>
    <p:extLst>
      <p:ext uri="{BB962C8B-B14F-4D97-AF65-F5344CB8AC3E}">
        <p14:creationId xmlns:p14="http://schemas.microsoft.com/office/powerpoint/2010/main" val="196584413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4AC12-50E1-64C9-E01C-79D5FB9AD893}"/>
              </a:ext>
            </a:extLst>
          </p:cNvPr>
          <p:cNvSpPr>
            <a:spLocks noGrp="1"/>
          </p:cNvSpPr>
          <p:nvPr>
            <p:ph type="title"/>
          </p:nvPr>
        </p:nvSpPr>
        <p:spPr/>
        <p:txBody>
          <a:bodyPr/>
          <a:lstStyle/>
          <a:p>
            <a:r>
              <a:rPr kumimoji="1" lang="ja-JP" altLang="en-US" dirty="0"/>
              <a:t>注目すべき教訓</a:t>
            </a:r>
          </a:p>
        </p:txBody>
      </p:sp>
      <p:sp>
        <p:nvSpPr>
          <p:cNvPr id="4" name="テキスト ボックス 3">
            <a:extLst>
              <a:ext uri="{FF2B5EF4-FFF2-40B4-BE49-F238E27FC236}">
                <a16:creationId xmlns:a16="http://schemas.microsoft.com/office/drawing/2014/main" id="{1815814D-5811-6AAC-E1B2-C3F15A66A189}"/>
              </a:ext>
            </a:extLst>
          </p:cNvPr>
          <p:cNvSpPr txBox="1"/>
          <p:nvPr/>
        </p:nvSpPr>
        <p:spPr>
          <a:xfrm>
            <a:off x="360000" y="828000"/>
            <a:ext cx="5357248" cy="923330"/>
          </a:xfrm>
          <a:prstGeom prst="rect">
            <a:avLst/>
          </a:prstGeom>
          <a:noFill/>
        </p:spPr>
        <p:txBody>
          <a:bodyPr wrap="square">
            <a:spAutoFit/>
          </a:bodyPr>
          <a:lstStyle/>
          <a:p>
            <a:r>
              <a:rPr lang="en-US" altLang="ja-JP" u="sng" dirty="0">
                <a:highlight>
                  <a:srgbClr val="FFFF00"/>
                </a:highlight>
              </a:rPr>
              <a:t>T7</a:t>
            </a:r>
          </a:p>
          <a:p>
            <a:r>
              <a:rPr lang="ja-JP" altLang="en-US" i="1" dirty="0">
                <a:solidFill>
                  <a:schemeClr val="bg2"/>
                </a:solidFill>
              </a:rPr>
              <a:t>バックアップ切替え失敗に関する教訓	</a:t>
            </a:r>
            <a:endParaRPr lang="en-US" altLang="ja-JP" i="1" dirty="0">
              <a:solidFill>
                <a:schemeClr val="bg2"/>
              </a:solidFill>
            </a:endParaRPr>
          </a:p>
          <a:p>
            <a:r>
              <a:rPr lang="ja-JP" altLang="en-US" dirty="0"/>
              <a:t>バックアップ切替えが失敗する場合を考慮すべし</a:t>
            </a:r>
          </a:p>
        </p:txBody>
      </p:sp>
      <p:sp>
        <p:nvSpPr>
          <p:cNvPr id="6" name="テキスト ボックス 5">
            <a:extLst>
              <a:ext uri="{FF2B5EF4-FFF2-40B4-BE49-F238E27FC236}">
                <a16:creationId xmlns:a16="http://schemas.microsoft.com/office/drawing/2014/main" id="{874367AE-6016-5A68-611E-504CE2BF1C3D}"/>
              </a:ext>
            </a:extLst>
          </p:cNvPr>
          <p:cNvSpPr txBox="1"/>
          <p:nvPr/>
        </p:nvSpPr>
        <p:spPr>
          <a:xfrm>
            <a:off x="360000" y="2160000"/>
            <a:ext cx="6996215" cy="369332"/>
          </a:xfrm>
          <a:prstGeom prst="rect">
            <a:avLst/>
          </a:prstGeom>
          <a:noFill/>
        </p:spPr>
        <p:txBody>
          <a:bodyPr wrap="square">
            <a:spAutoFit/>
          </a:bodyPr>
          <a:lstStyle/>
          <a:p>
            <a:r>
              <a:rPr lang="en-US" altLang="ja-JP" dirty="0"/>
              <a:t>4.2 </a:t>
            </a:r>
            <a:r>
              <a:rPr lang="ja-JP" altLang="en-US" dirty="0"/>
              <a:t>バックアップ切替え失敗の問題と対策（詳細説明）</a:t>
            </a:r>
          </a:p>
        </p:txBody>
      </p:sp>
      <p:sp>
        <p:nvSpPr>
          <p:cNvPr id="3" name="正方形/長方形 2">
            <a:extLst>
              <a:ext uri="{FF2B5EF4-FFF2-40B4-BE49-F238E27FC236}">
                <a16:creationId xmlns:a16="http://schemas.microsoft.com/office/drawing/2014/main" id="{1649868E-D8CF-88F2-AD30-53D74A13251D}"/>
              </a:ext>
            </a:extLst>
          </p:cNvPr>
          <p:cNvSpPr/>
          <p:nvPr/>
        </p:nvSpPr>
        <p:spPr>
          <a:xfrm>
            <a:off x="900000" y="2520000"/>
            <a:ext cx="7200000" cy="400110"/>
          </a:xfrm>
          <a:prstGeom prst="rect">
            <a:avLst/>
          </a:prstGeom>
        </p:spPr>
        <p:txBody>
          <a:bodyPr wrap="square">
            <a:spAutoFit/>
          </a:bodyPr>
          <a:lstStyle/>
          <a:p>
            <a:r>
              <a:rPr lang="ja-JP" altLang="en-US" sz="2000" dirty="0">
                <a:solidFill>
                  <a:srgbClr val="3333FF"/>
                </a:solidFill>
                <a:latin typeface="+mn-ea"/>
              </a:rPr>
              <a:t>情報処理システム高信頼化教訓集（</a:t>
            </a:r>
            <a:r>
              <a:rPr lang="en-US" altLang="ja-JP" sz="2000" dirty="0">
                <a:solidFill>
                  <a:srgbClr val="3333FF"/>
                </a:solidFill>
                <a:latin typeface="+mn-ea"/>
              </a:rPr>
              <a:t>IT</a:t>
            </a:r>
            <a:r>
              <a:rPr lang="ja-JP" altLang="en-US" sz="2000" dirty="0">
                <a:solidFill>
                  <a:srgbClr val="3333FF"/>
                </a:solidFill>
                <a:latin typeface="+mn-ea"/>
              </a:rPr>
              <a:t>サービス編</a:t>
            </a:r>
            <a:r>
              <a:rPr lang="ja-JP" altLang="en-US" sz="2000" dirty="0">
                <a:solidFill>
                  <a:srgbClr val="3333FF"/>
                </a:solidFill>
                <a:latin typeface="+mn-ea"/>
                <a:cs typeface="Arial" panose="020B0604020202020204" pitchFamily="34" charset="0"/>
              </a:rPr>
              <a:t>） </a:t>
            </a:r>
            <a:r>
              <a:rPr lang="en-US" altLang="ja-JP" sz="2000" dirty="0">
                <a:solidFill>
                  <a:srgbClr val="3333FF"/>
                </a:solidFill>
                <a:latin typeface="+mn-ea"/>
              </a:rPr>
              <a:t>4.2</a:t>
            </a:r>
            <a:r>
              <a:rPr lang="ja-JP" altLang="en-US" sz="2000" dirty="0">
                <a:solidFill>
                  <a:srgbClr val="3333FF"/>
                </a:solidFill>
                <a:latin typeface="+mn-ea"/>
              </a:rPr>
              <a:t>節</a:t>
            </a:r>
            <a:endParaRPr lang="en-US" altLang="ja-JP" sz="2000" dirty="0">
              <a:solidFill>
                <a:srgbClr val="3333FF"/>
              </a:solidFill>
              <a:latin typeface="+mn-ea"/>
            </a:endParaRPr>
          </a:p>
        </p:txBody>
      </p:sp>
    </p:spTree>
    <p:extLst>
      <p:ext uri="{BB962C8B-B14F-4D97-AF65-F5344CB8AC3E}">
        <p14:creationId xmlns:p14="http://schemas.microsoft.com/office/powerpoint/2010/main" val="414454868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93079" y="237376"/>
            <a:ext cx="8391928" cy="380480"/>
          </a:xfrm>
          <a:prstGeom prst="rect">
            <a:avLst/>
          </a:prstGeom>
        </p:spPr>
        <p:txBody>
          <a:bodyPr wrap="square" lIns="36000" tIns="36000" rIns="36000" bIns="36000">
            <a:spAutoFit/>
          </a:bodyPr>
          <a:lstStyle/>
          <a:p>
            <a:r>
              <a:rPr lang="ja-JP" altLang="ja-JP" sz="2000" b="1" dirty="0">
                <a:solidFill>
                  <a:srgbClr val="000000"/>
                </a:solidFill>
                <a:latin typeface="メイリオ" pitchFamily="50" charset="-128"/>
                <a:ea typeface="メイリオ" pitchFamily="50" charset="-128"/>
              </a:rPr>
              <a:t>バックアップ切替えが失敗する場合を考慮すべし</a:t>
            </a:r>
            <a:endParaRPr lang="ja-JP" altLang="en-US" sz="2000" b="1" dirty="0">
              <a:solidFill>
                <a:srgbClr val="000000"/>
              </a:solidFill>
              <a:latin typeface="メイリオ" pitchFamily="50" charset="-128"/>
              <a:ea typeface="メイリオ" pitchFamily="50" charset="-128"/>
            </a:endParaRPr>
          </a:p>
        </p:txBody>
      </p:sp>
      <p:sp>
        <p:nvSpPr>
          <p:cNvPr id="4" name="正方形/長方形 3"/>
          <p:cNvSpPr/>
          <p:nvPr/>
        </p:nvSpPr>
        <p:spPr>
          <a:xfrm>
            <a:off x="309504" y="923559"/>
            <a:ext cx="9180000" cy="1200329"/>
          </a:xfrm>
          <a:prstGeom prst="rect">
            <a:avLst/>
          </a:prstGeom>
        </p:spPr>
        <p:txBody>
          <a:bodyPr wrap="square">
            <a:spAutoFit/>
          </a:bodyPr>
          <a:lstStyle/>
          <a:p>
            <a:r>
              <a:rPr lang="ja-JP" altLang="en-US" dirty="0">
                <a:solidFill>
                  <a:srgbClr val="000000"/>
                </a:solidFill>
                <a:latin typeface="メイリオ" pitchFamily="50" charset="-128"/>
                <a:ea typeface="メイリオ" pitchFamily="50" charset="-128"/>
              </a:rPr>
              <a:t>　冗長構成を取っているにも関わらず、バックアップ切替えが失敗しシステム障害となるケースが多い。下</a:t>
            </a:r>
            <a:r>
              <a:rPr lang="ja-JP" altLang="ja-JP" dirty="0">
                <a:solidFill>
                  <a:srgbClr val="000000"/>
                </a:solidFill>
                <a:latin typeface="メイリオ" pitchFamily="50" charset="-128"/>
                <a:ea typeface="メイリオ" pitchFamily="50" charset="-128"/>
              </a:rPr>
              <a:t>図に示される</a:t>
            </a:r>
            <a:r>
              <a:rPr lang="ja-JP" altLang="ja-JP" u="sng" dirty="0">
                <a:solidFill>
                  <a:srgbClr val="FF0000"/>
                </a:solidFill>
                <a:latin typeface="メイリオ" pitchFamily="50" charset="-128"/>
                <a:ea typeface="メイリオ" pitchFamily="50" charset="-128"/>
              </a:rPr>
              <a:t>さまざまな失敗原因にあらかじめ配慮</a:t>
            </a:r>
            <a:r>
              <a:rPr lang="ja-JP" altLang="ja-JP" dirty="0">
                <a:solidFill>
                  <a:srgbClr val="000000"/>
                </a:solidFill>
                <a:latin typeface="メイリオ" pitchFamily="50" charset="-128"/>
                <a:ea typeface="メイリオ" pitchFamily="50" charset="-128"/>
              </a:rPr>
              <a:t>してシステムの開発・運用を行うことにより、過去に発生した障害と類似の障害の発生を防ぐことができ</a:t>
            </a:r>
            <a:r>
              <a:rPr lang="ja-JP" altLang="en-US" dirty="0">
                <a:solidFill>
                  <a:srgbClr val="000000"/>
                </a:solidFill>
                <a:latin typeface="メイリオ" pitchFamily="50" charset="-128"/>
                <a:ea typeface="メイリオ" pitchFamily="50" charset="-128"/>
              </a:rPr>
              <a:t>る</a:t>
            </a:r>
            <a:r>
              <a:rPr lang="ja-JP" altLang="ja-JP" dirty="0">
                <a:solidFill>
                  <a:srgbClr val="000000"/>
                </a:solidFill>
                <a:latin typeface="メイリオ" pitchFamily="50" charset="-128"/>
                <a:ea typeface="メイリオ" pitchFamily="50" charset="-128"/>
              </a:rPr>
              <a:t>。</a:t>
            </a:r>
            <a:endParaRPr lang="ja-JP" altLang="en-US" dirty="0">
              <a:solidFill>
                <a:srgbClr val="000000"/>
              </a:solidFill>
              <a:latin typeface="メイリオ" pitchFamily="50" charset="-128"/>
              <a:ea typeface="メイリオ" pitchFamily="50" charset="-128"/>
            </a:endParaRPr>
          </a:p>
        </p:txBody>
      </p:sp>
      <p:pic>
        <p:nvPicPr>
          <p:cNvPr id="3074" name="Picture 2"/>
          <p:cNvPicPr>
            <a:picLocks noChangeAspect="1" noChangeArrowheads="1"/>
          </p:cNvPicPr>
          <p:nvPr/>
        </p:nvPicPr>
        <p:blipFill>
          <a:blip r:embed="rId2" cstate="print"/>
          <a:srcRect/>
          <a:stretch>
            <a:fillRect/>
          </a:stretch>
        </p:blipFill>
        <p:spPr bwMode="auto">
          <a:xfrm>
            <a:off x="1352600" y="1988840"/>
            <a:ext cx="7272808" cy="4273877"/>
          </a:xfrm>
          <a:prstGeom prst="rect">
            <a:avLst/>
          </a:prstGeom>
          <a:noFill/>
          <a:ln w="9525">
            <a:noFill/>
            <a:miter lim="800000"/>
            <a:headEnd/>
            <a:tailEnd/>
          </a:ln>
          <a:effectLst/>
        </p:spPr>
      </p:pic>
      <p:sp>
        <p:nvSpPr>
          <p:cNvPr id="2" name="タイトル 1"/>
          <p:cNvSpPr>
            <a:spLocks noGrp="1"/>
          </p:cNvSpPr>
          <p:nvPr>
            <p:ph type="title"/>
          </p:nvPr>
        </p:nvSpPr>
        <p:spPr>
          <a:xfrm>
            <a:off x="128464" y="116632"/>
            <a:ext cx="1064615" cy="576000"/>
          </a:xfrm>
          <a:solidFill>
            <a:srgbClr val="FFC000"/>
          </a:solidFill>
        </p:spPr>
        <p:txBody>
          <a:bodyPr/>
          <a:lstStyle/>
          <a:p>
            <a:r>
              <a:rPr kumimoji="1" lang="ja-JP" altLang="en-US" sz="3200" dirty="0">
                <a:latin typeface="HGP創英角ｺﾞｼｯｸUB" pitchFamily="50" charset="-128"/>
                <a:ea typeface="HGP創英角ｺﾞｼｯｸUB" pitchFamily="50" charset="-128"/>
              </a:rPr>
              <a:t>Ｔ７</a:t>
            </a:r>
            <a:r>
              <a:rPr lang="ja-JP" altLang="en-US" sz="3200" dirty="0">
                <a:latin typeface="HGP創英角ｺﾞｼｯｸUB" pitchFamily="50" charset="-128"/>
                <a:ea typeface="HGP創英角ｺﾞｼｯｸUB" pitchFamily="50" charset="-128"/>
              </a:rPr>
              <a:t>：</a:t>
            </a:r>
            <a:endParaRPr kumimoji="1" lang="ja-JP" altLang="en-US" sz="32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971538918"/>
      </p:ext>
    </p:extLst>
  </p:cSld>
  <p:clrMapOvr>
    <a:masterClrMapping/>
  </p:clrMapOvr>
  <p:transition spd="med" advTm="3306"/>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4EAACD-F475-4585-912A-EF1965E1D62F}"/>
              </a:ext>
            </a:extLst>
          </p:cNvPr>
          <p:cNvSpPr>
            <a:spLocks noGrp="1"/>
          </p:cNvSpPr>
          <p:nvPr>
            <p:ph type="title"/>
          </p:nvPr>
        </p:nvSpPr>
        <p:spPr>
          <a:xfrm>
            <a:off x="432000" y="108000"/>
            <a:ext cx="9000000" cy="576000"/>
          </a:xfrm>
          <a:noFill/>
        </p:spPr>
        <p:txBody>
          <a:bodyPr/>
          <a:lstStyle/>
          <a:p>
            <a:r>
              <a:rPr kumimoji="1" lang="ja-JP" altLang="en-US" dirty="0"/>
              <a:t>バックアップ切替え失敗の「問題と対策」一覧（１）</a:t>
            </a:r>
          </a:p>
        </p:txBody>
      </p:sp>
      <p:pic>
        <p:nvPicPr>
          <p:cNvPr id="7" name="図 6">
            <a:extLst>
              <a:ext uri="{FF2B5EF4-FFF2-40B4-BE49-F238E27FC236}">
                <a16:creationId xmlns:a16="http://schemas.microsoft.com/office/drawing/2014/main" id="{1214517D-5D1E-0F4D-9878-29867BE9011B}"/>
              </a:ext>
            </a:extLst>
          </p:cNvPr>
          <p:cNvPicPr>
            <a:picLocks noChangeAspect="1"/>
          </p:cNvPicPr>
          <p:nvPr/>
        </p:nvPicPr>
        <p:blipFill>
          <a:blip r:embed="rId2"/>
          <a:stretch>
            <a:fillRect/>
          </a:stretch>
        </p:blipFill>
        <p:spPr>
          <a:xfrm>
            <a:off x="360000" y="900000"/>
            <a:ext cx="7886700" cy="5524500"/>
          </a:xfrm>
          <a:prstGeom prst="rect">
            <a:avLst/>
          </a:prstGeom>
        </p:spPr>
      </p:pic>
    </p:spTree>
    <p:extLst>
      <p:ext uri="{BB962C8B-B14F-4D97-AF65-F5344CB8AC3E}">
        <p14:creationId xmlns:p14="http://schemas.microsoft.com/office/powerpoint/2010/main" val="255629541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4EAACD-F475-4585-912A-EF1965E1D62F}"/>
              </a:ext>
            </a:extLst>
          </p:cNvPr>
          <p:cNvSpPr>
            <a:spLocks noGrp="1"/>
          </p:cNvSpPr>
          <p:nvPr>
            <p:ph type="title"/>
          </p:nvPr>
        </p:nvSpPr>
        <p:spPr>
          <a:xfrm>
            <a:off x="432000" y="108000"/>
            <a:ext cx="9000000" cy="576000"/>
          </a:xfrm>
          <a:noFill/>
        </p:spPr>
        <p:txBody>
          <a:bodyPr/>
          <a:lstStyle/>
          <a:p>
            <a:r>
              <a:rPr kumimoji="1" lang="ja-JP" altLang="en-US" dirty="0"/>
              <a:t>バックアップ切替え失敗の「問題と対策」一覧（２）</a:t>
            </a:r>
          </a:p>
        </p:txBody>
      </p:sp>
      <p:pic>
        <p:nvPicPr>
          <p:cNvPr id="7" name="図 6">
            <a:extLst>
              <a:ext uri="{FF2B5EF4-FFF2-40B4-BE49-F238E27FC236}">
                <a16:creationId xmlns:a16="http://schemas.microsoft.com/office/drawing/2014/main" id="{8529EE15-653D-DC06-C5C2-D21D6687BF6F}"/>
              </a:ext>
            </a:extLst>
          </p:cNvPr>
          <p:cNvPicPr>
            <a:picLocks noChangeAspect="1"/>
          </p:cNvPicPr>
          <p:nvPr/>
        </p:nvPicPr>
        <p:blipFill>
          <a:blip r:embed="rId2"/>
          <a:stretch>
            <a:fillRect/>
          </a:stretch>
        </p:blipFill>
        <p:spPr>
          <a:xfrm>
            <a:off x="360000" y="1260000"/>
            <a:ext cx="7924800" cy="5143500"/>
          </a:xfrm>
          <a:prstGeom prst="rect">
            <a:avLst/>
          </a:prstGeom>
        </p:spPr>
      </p:pic>
      <p:sp>
        <p:nvSpPr>
          <p:cNvPr id="3" name="正方形/長方形 2">
            <a:extLst>
              <a:ext uri="{FF2B5EF4-FFF2-40B4-BE49-F238E27FC236}">
                <a16:creationId xmlns:a16="http://schemas.microsoft.com/office/drawing/2014/main" id="{46682F29-7E15-39FD-C277-82EB206F6CBF}"/>
              </a:ext>
            </a:extLst>
          </p:cNvPr>
          <p:cNvSpPr>
            <a:spLocks/>
          </p:cNvSpPr>
          <p:nvPr/>
        </p:nvSpPr>
        <p:spPr>
          <a:xfrm rot="20700000">
            <a:off x="6015554" y="540000"/>
            <a:ext cx="3262432" cy="584775"/>
          </a:xfrm>
          <a:prstGeom prst="rect">
            <a:avLst/>
          </a:prstGeom>
          <a:noFill/>
          <a:ln>
            <a:noFill/>
          </a:ln>
        </p:spPr>
        <p:txBody>
          <a:bodyPr wrap="none" anchor="ctr">
            <a:spAutoFit/>
          </a:bodyPr>
          <a:lstStyle/>
          <a:p>
            <a:r>
              <a:rPr lang="ja-JP" altLang="en-US" sz="3200" dirty="0">
                <a:solidFill>
                  <a:srgbClr val="00B050">
                    <a:alpha val="50000"/>
                  </a:srgb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仮説：形式的検証</a:t>
            </a:r>
          </a:p>
        </p:txBody>
      </p:sp>
    </p:spTree>
    <p:extLst>
      <p:ext uri="{BB962C8B-B14F-4D97-AF65-F5344CB8AC3E}">
        <p14:creationId xmlns:p14="http://schemas.microsoft.com/office/powerpoint/2010/main" val="33639233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48089CB-E8F1-9500-FF65-980952A4A6D7}"/>
              </a:ext>
            </a:extLst>
          </p:cNvPr>
          <p:cNvSpPr>
            <a:spLocks noGrp="1"/>
          </p:cNvSpPr>
          <p:nvPr>
            <p:ph type="title"/>
          </p:nvPr>
        </p:nvSpPr>
        <p:spPr>
          <a:xfrm>
            <a:off x="432001" y="108000"/>
            <a:ext cx="9057503" cy="576000"/>
          </a:xfrm>
        </p:spPr>
        <p:txBody>
          <a:bodyPr/>
          <a:lstStyle/>
          <a:p>
            <a:r>
              <a:rPr lang="ja-JP" altLang="en-US" dirty="0"/>
              <a:t>システム障害事例の分析に基づく教訓の共有</a:t>
            </a:r>
          </a:p>
        </p:txBody>
      </p:sp>
      <p:sp>
        <p:nvSpPr>
          <p:cNvPr id="4" name="テキスト ボックス 3">
            <a:extLst>
              <a:ext uri="{FF2B5EF4-FFF2-40B4-BE49-F238E27FC236}">
                <a16:creationId xmlns:a16="http://schemas.microsoft.com/office/drawing/2014/main" id="{E42ACD3D-BA42-D5C5-0D70-6FA466032F25}"/>
              </a:ext>
            </a:extLst>
          </p:cNvPr>
          <p:cNvSpPr txBox="1"/>
          <p:nvPr/>
        </p:nvSpPr>
        <p:spPr>
          <a:xfrm>
            <a:off x="720000" y="1080000"/>
            <a:ext cx="8640000" cy="1113766"/>
          </a:xfrm>
          <a:prstGeom prst="rect">
            <a:avLst/>
          </a:prstGeom>
          <a:noFill/>
        </p:spPr>
        <p:txBody>
          <a:bodyPr wrap="square" rtlCol="0">
            <a:spAutoFit/>
          </a:bodyPr>
          <a:lstStyle/>
          <a:p>
            <a:pPr>
              <a:lnSpc>
                <a:spcPct val="150000"/>
              </a:lnSpc>
            </a:pPr>
            <a:r>
              <a:rPr kumimoji="1" lang="en-US" altLang="ja-JP" sz="2400" dirty="0">
                <a:latin typeface="+mn-ea"/>
              </a:rPr>
              <a:t>IPA</a:t>
            </a:r>
            <a:r>
              <a:rPr kumimoji="1" lang="ja-JP" altLang="en-US" sz="2400" dirty="0">
                <a:latin typeface="+mn-ea"/>
              </a:rPr>
              <a:t>の教訓に基づいて対策を講じていれば</a:t>
            </a:r>
          </a:p>
          <a:p>
            <a:pPr>
              <a:lnSpc>
                <a:spcPct val="150000"/>
              </a:lnSpc>
            </a:pPr>
            <a:r>
              <a:rPr kumimoji="1" lang="ja-JP" altLang="en-US" sz="2400" dirty="0">
                <a:latin typeface="+mn-ea"/>
              </a:rPr>
              <a:t>システム障害は発生しなかった／影響範囲を縮小できた</a:t>
            </a:r>
          </a:p>
        </p:txBody>
      </p:sp>
      <p:sp>
        <p:nvSpPr>
          <p:cNvPr id="6" name="テキスト ボックス 5">
            <a:extLst>
              <a:ext uri="{FF2B5EF4-FFF2-40B4-BE49-F238E27FC236}">
                <a16:creationId xmlns:a16="http://schemas.microsoft.com/office/drawing/2014/main" id="{4F8D6027-BB48-95F5-359B-E6AD9EAF878B}"/>
              </a:ext>
            </a:extLst>
          </p:cNvPr>
          <p:cNvSpPr txBox="1"/>
          <p:nvPr/>
        </p:nvSpPr>
        <p:spPr>
          <a:xfrm>
            <a:off x="720000" y="2520000"/>
            <a:ext cx="4952144" cy="559769"/>
          </a:xfrm>
          <a:prstGeom prst="rect">
            <a:avLst/>
          </a:prstGeom>
          <a:noFill/>
        </p:spPr>
        <p:txBody>
          <a:bodyPr wrap="square">
            <a:spAutoFit/>
          </a:bodyPr>
          <a:lstStyle/>
          <a:p>
            <a:pPr>
              <a:lnSpc>
                <a:spcPct val="150000"/>
              </a:lnSpc>
            </a:pPr>
            <a:r>
              <a:rPr lang="ja-JP" altLang="en-US" sz="2400" dirty="0">
                <a:solidFill>
                  <a:srgbClr val="3333FF"/>
                </a:solidFill>
                <a:latin typeface="+mn-ea"/>
              </a:rPr>
              <a:t>ということを言っている訳ではない</a:t>
            </a:r>
            <a:endParaRPr kumimoji="1" lang="ja-JP" altLang="en-US" sz="2400" dirty="0">
              <a:solidFill>
                <a:srgbClr val="3333FF"/>
              </a:solidFill>
              <a:latin typeface="+mn-ea"/>
            </a:endParaRPr>
          </a:p>
        </p:txBody>
      </p:sp>
      <p:sp>
        <p:nvSpPr>
          <p:cNvPr id="7" name="テキスト ボックス 6">
            <a:extLst>
              <a:ext uri="{FF2B5EF4-FFF2-40B4-BE49-F238E27FC236}">
                <a16:creationId xmlns:a16="http://schemas.microsoft.com/office/drawing/2014/main" id="{A282560E-7650-D54B-C301-51CCDA485172}"/>
              </a:ext>
            </a:extLst>
          </p:cNvPr>
          <p:cNvSpPr txBox="1"/>
          <p:nvPr/>
        </p:nvSpPr>
        <p:spPr>
          <a:xfrm>
            <a:off x="719999" y="3600000"/>
            <a:ext cx="7896714" cy="1930337"/>
          </a:xfrm>
          <a:prstGeom prst="rect">
            <a:avLst/>
          </a:prstGeom>
          <a:noFill/>
        </p:spPr>
        <p:txBody>
          <a:bodyPr wrap="none" rtlCol="0">
            <a:spAutoFit/>
          </a:bodyPr>
          <a:lstStyle/>
          <a:p>
            <a:pPr>
              <a:lnSpc>
                <a:spcPct val="150000"/>
              </a:lnSpc>
            </a:pPr>
            <a:r>
              <a:rPr kumimoji="1" lang="ja-JP" altLang="en-US" sz="2800" dirty="0"/>
              <a:t>過去のシステム障害に類似する障害は少なくない</a:t>
            </a:r>
          </a:p>
          <a:p>
            <a:pPr>
              <a:lnSpc>
                <a:spcPct val="150000"/>
              </a:lnSpc>
            </a:pPr>
            <a:r>
              <a:rPr lang="ja-JP" altLang="en-US" sz="2800" u="sng" dirty="0">
                <a:solidFill>
                  <a:srgbClr val="FF0000"/>
                </a:solidFill>
                <a:latin typeface="HGP創英角ﾎﾟｯﾌﾟ体" panose="040B0A00000000000000" pitchFamily="50" charset="-128"/>
                <a:ea typeface="HGP創英角ﾎﾟｯﾌﾟ体" panose="040B0A00000000000000" pitchFamily="50" charset="-128"/>
              </a:rPr>
              <a:t>障害</a:t>
            </a:r>
            <a:r>
              <a:rPr kumimoji="1" lang="ja-JP" altLang="en-US" sz="2800" u="sng" dirty="0">
                <a:solidFill>
                  <a:srgbClr val="FF0000"/>
                </a:solidFill>
                <a:latin typeface="HGP創英角ﾎﾟｯﾌﾟ体" panose="040B0A00000000000000" pitchFamily="50" charset="-128"/>
                <a:ea typeface="HGP創英角ﾎﾟｯﾌﾟ体" panose="040B0A00000000000000" pitchFamily="50" charset="-128"/>
              </a:rPr>
              <a:t>事例の教訓をもとに対策を講じることは重要</a:t>
            </a:r>
          </a:p>
          <a:p>
            <a:pPr>
              <a:lnSpc>
                <a:spcPct val="150000"/>
              </a:lnSpc>
            </a:pPr>
            <a:r>
              <a:rPr lang="ja-JP" altLang="en-US" sz="2800" dirty="0"/>
              <a:t>さらに，教訓の</a:t>
            </a:r>
            <a:r>
              <a:rPr lang="ja-JP" altLang="en-US" sz="2800" u="sng" dirty="0">
                <a:solidFill>
                  <a:srgbClr val="FF0000"/>
                </a:solidFill>
              </a:rPr>
              <a:t>共有</a:t>
            </a:r>
            <a:r>
              <a:rPr lang="ja-JP" altLang="en-US" sz="2800" dirty="0"/>
              <a:t>が効果を高める</a:t>
            </a:r>
            <a:endParaRPr kumimoji="1" lang="ja-JP" altLang="en-US" sz="2800" dirty="0"/>
          </a:p>
        </p:txBody>
      </p:sp>
    </p:spTree>
    <p:extLst>
      <p:ext uri="{BB962C8B-B14F-4D97-AF65-F5344CB8AC3E}">
        <p14:creationId xmlns:p14="http://schemas.microsoft.com/office/powerpoint/2010/main" val="37129783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内　容</a:t>
            </a:r>
          </a:p>
        </p:txBody>
      </p:sp>
      <p:sp>
        <p:nvSpPr>
          <p:cNvPr id="4" name="正方形/長方形 3"/>
          <p:cNvSpPr/>
          <p:nvPr/>
        </p:nvSpPr>
        <p:spPr>
          <a:xfrm>
            <a:off x="540000" y="1080000"/>
            <a:ext cx="9000000" cy="4478149"/>
          </a:xfrm>
          <a:prstGeom prst="rect">
            <a:avLst/>
          </a:prstGeom>
        </p:spPr>
        <p:txBody>
          <a:bodyPr wrap="square">
            <a:spAutoFit/>
          </a:bodyPr>
          <a:lstStyle/>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背景</a:t>
            </a:r>
          </a:p>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最近の障害事例と関連“教訓”</a:t>
            </a: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マイナンバー関連システム</a:t>
            </a: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交通，通信，金融分野の各重要インフラシステム</a:t>
            </a:r>
          </a:p>
          <a:p>
            <a:pPr marL="360000" indent="-360000">
              <a:spcBef>
                <a:spcPts val="600"/>
              </a:spcBef>
              <a:buFont typeface="+mj-lt"/>
              <a:buAutoNum type="arabicPeriod"/>
            </a:pPr>
            <a:r>
              <a:rPr lang="ja-JP" altLang="en-US" sz="2400" b="1" dirty="0">
                <a:latin typeface="メイリオ" panose="020B0604030504040204" pitchFamily="50" charset="-128"/>
                <a:ea typeface="メイリオ" panose="020B0604030504040204" pitchFamily="50" charset="-128"/>
              </a:rPr>
              <a:t> 障害事例の分析から見える傾向の考察</a:t>
            </a:r>
            <a:endParaRPr lang="en-US" altLang="ja-JP" sz="2400" b="1" dirty="0">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b="1" dirty="0">
                <a:latin typeface="メイリオ" panose="020B0604030504040204" pitchFamily="50" charset="-128"/>
                <a:ea typeface="メイリオ" panose="020B0604030504040204" pitchFamily="50" charset="-128"/>
              </a:rPr>
              <a:t> ルール化の境目</a:t>
            </a:r>
            <a:endParaRPr lang="en-US" altLang="ja-JP" sz="2400" b="1" dirty="0">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b="1" dirty="0">
                <a:latin typeface="メイリオ" panose="020B0604030504040204" pitchFamily="50" charset="-128"/>
                <a:ea typeface="メイリオ" panose="020B0604030504040204" pitchFamily="50" charset="-128"/>
              </a:rPr>
              <a:t> レジリエンスエンジニアリング</a:t>
            </a:r>
          </a:p>
          <a:p>
            <a:pPr marL="817200" lvl="2" indent="-360000">
              <a:spcBef>
                <a:spcPts val="600"/>
              </a:spcBef>
              <a:buFont typeface="Wingdings" panose="05000000000000000000" pitchFamily="2" charset="2"/>
              <a:buChar char="Ø"/>
            </a:pPr>
            <a:r>
              <a:rPr lang="ja-JP" altLang="en-US" sz="2400" b="1" dirty="0">
                <a:latin typeface="メイリオ" panose="020B0604030504040204" pitchFamily="50" charset="-128"/>
                <a:ea typeface="メイリオ" panose="020B0604030504040204" pitchFamily="50" charset="-128"/>
              </a:rPr>
              <a:t> ヒューマンエラーの問題と対策</a:t>
            </a:r>
            <a:endParaRPr lang="en-US" altLang="ja-JP" sz="2400" b="1" dirty="0">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b="1" dirty="0">
                <a:latin typeface="メイリオ" panose="020B0604030504040204" pitchFamily="50" charset="-128"/>
                <a:ea typeface="メイリオ" panose="020B0604030504040204" pitchFamily="50" charset="-128"/>
              </a:rPr>
              <a:t> システムの高負荷／過負荷に関する問題と対策</a:t>
            </a:r>
          </a:p>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まとめ</a:t>
            </a:r>
          </a:p>
        </p:txBody>
      </p:sp>
    </p:spTree>
    <p:extLst>
      <p:ext uri="{BB962C8B-B14F-4D97-AF65-F5344CB8AC3E}">
        <p14:creationId xmlns:p14="http://schemas.microsoft.com/office/powerpoint/2010/main" val="188938017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160000"/>
            <a:ext cx="7560001" cy="576000"/>
          </a:xfrm>
        </p:spPr>
        <p:txBody>
          <a:bodyPr/>
          <a:lstStyle/>
          <a:p>
            <a:r>
              <a:rPr kumimoji="1" lang="ja-JP" altLang="en-US" sz="3200" dirty="0">
                <a:latin typeface="HGP創英角ﾎﾟｯﾌﾟ体" panose="040B0A00000000000000" pitchFamily="50" charset="-128"/>
                <a:ea typeface="HGP創英角ﾎﾟｯﾌﾟ体" panose="040B0A00000000000000" pitchFamily="50" charset="-128"/>
              </a:rPr>
              <a:t>ルール化の境目</a:t>
            </a:r>
          </a:p>
        </p:txBody>
      </p:sp>
      <p:sp>
        <p:nvSpPr>
          <p:cNvPr id="3" name="フローチャート : 代替処理 7"/>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トピックス（１）</a:t>
            </a:r>
          </a:p>
        </p:txBody>
      </p:sp>
    </p:spTree>
    <p:extLst>
      <p:ext uri="{BB962C8B-B14F-4D97-AF65-F5344CB8AC3E}">
        <p14:creationId xmlns:p14="http://schemas.microsoft.com/office/powerpoint/2010/main" val="16335752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背景</a:t>
            </a:r>
            <a:endParaRPr kumimoji="1" lang="ja-JP" altLang="en-US" dirty="0"/>
          </a:p>
        </p:txBody>
      </p:sp>
      <p:sp>
        <p:nvSpPr>
          <p:cNvPr id="3" name="正方形/長方形 2"/>
          <p:cNvSpPr/>
          <p:nvPr/>
        </p:nvSpPr>
        <p:spPr>
          <a:xfrm>
            <a:off x="432000" y="900000"/>
            <a:ext cx="9000000" cy="5459956"/>
          </a:xfrm>
          <a:prstGeom prst="rect">
            <a:avLst/>
          </a:prstGeom>
        </p:spPr>
        <p:txBody>
          <a:bodyPr wrap="square">
            <a:spAutoFit/>
          </a:bodyPr>
          <a:lstStyle/>
          <a:p>
            <a:pPr>
              <a:lnSpc>
                <a:spcPct val="110000"/>
              </a:lnSpc>
              <a:spcBef>
                <a:spcPts val="1200"/>
              </a:spcBef>
            </a:pPr>
            <a:r>
              <a:rPr lang="ja-JP" altLang="en-US" sz="2200" dirty="0">
                <a:latin typeface="メイリオ" pitchFamily="50" charset="-128"/>
                <a:ea typeface="メイリオ" pitchFamily="50" charset="-128"/>
              </a:rPr>
              <a:t>　情報システムの障害は，サイバー攻撃等の情報セキュリティ事案と比べ，一般に，発生頻度は低いものの，ひとたび発生するとその影響範囲は広く，深刻度も高い．これまでの状況を見てみると，障害発生防止のための対策が講じられていても，思わぬ状況や原因により障害は発生している．これを減らすためには，あらかじめすべてのリスク要因を想定することはほぼ不可能なため，他所で発生した障害を自システムでは発生しないように対応することが有効であり，そのためには，</a:t>
            </a:r>
            <a:r>
              <a:rPr lang="ja-JP" altLang="en-US" sz="2200" u="sng" dirty="0">
                <a:solidFill>
                  <a:srgbClr val="FF0000"/>
                </a:solidFill>
                <a:latin typeface="メイリオ" pitchFamily="50" charset="-128"/>
                <a:ea typeface="メイリオ" pitchFamily="50" charset="-128"/>
              </a:rPr>
              <a:t>障害事例情報の共有</a:t>
            </a:r>
            <a:r>
              <a:rPr lang="ja-JP" altLang="en-US" sz="2200" dirty="0">
                <a:latin typeface="メイリオ" pitchFamily="50" charset="-128"/>
                <a:ea typeface="メイリオ" pitchFamily="50" charset="-128"/>
              </a:rPr>
              <a:t>が必要である．</a:t>
            </a:r>
          </a:p>
          <a:p>
            <a:pPr>
              <a:lnSpc>
                <a:spcPct val="110000"/>
              </a:lnSpc>
              <a:spcBef>
                <a:spcPts val="1200"/>
              </a:spcBef>
            </a:pPr>
            <a:r>
              <a:rPr lang="ja-JP" altLang="en-US" sz="2200" dirty="0">
                <a:latin typeface="メイリオ" pitchFamily="50" charset="-128"/>
                <a:ea typeface="メイリオ" pitchFamily="50" charset="-128"/>
              </a:rPr>
              <a:t>　</a:t>
            </a:r>
            <a:r>
              <a:rPr lang="en-US" altLang="ja-JP" sz="2200" dirty="0">
                <a:latin typeface="メイリオ" pitchFamily="50" charset="-128"/>
                <a:ea typeface="メイリオ" pitchFamily="50" charset="-128"/>
              </a:rPr>
              <a:t>IPA</a:t>
            </a:r>
            <a:r>
              <a:rPr lang="ja-JP" altLang="en-US" sz="2200" dirty="0">
                <a:latin typeface="メイリオ" pitchFamily="50" charset="-128"/>
                <a:ea typeface="メイリオ" pitchFamily="50" charset="-128"/>
              </a:rPr>
              <a:t>では，</a:t>
            </a:r>
            <a:r>
              <a:rPr lang="en-US" altLang="ja-JP" sz="2200" dirty="0">
                <a:latin typeface="メイリオ" pitchFamily="50" charset="-128"/>
                <a:ea typeface="メイリオ" pitchFamily="50" charset="-128"/>
              </a:rPr>
              <a:t>2013</a:t>
            </a:r>
            <a:r>
              <a:rPr lang="ja-JP" altLang="en-US" sz="2200" dirty="0">
                <a:latin typeface="メイリオ" pitchFamily="50" charset="-128"/>
                <a:ea typeface="メイリオ" pitchFamily="50" charset="-128"/>
              </a:rPr>
              <a:t>年度から</a:t>
            </a:r>
            <a:r>
              <a:rPr lang="en-US" altLang="ja-JP" sz="2200" dirty="0">
                <a:latin typeface="メイリオ" pitchFamily="50" charset="-128"/>
                <a:ea typeface="メイリオ" pitchFamily="50" charset="-128"/>
              </a:rPr>
              <a:t>2019</a:t>
            </a:r>
            <a:r>
              <a:rPr lang="ja-JP" altLang="en-US" sz="2200" dirty="0">
                <a:latin typeface="メイリオ" pitchFamily="50" charset="-128"/>
                <a:ea typeface="メイリオ" pitchFamily="50" charset="-128"/>
              </a:rPr>
              <a:t>年度にかけて，</a:t>
            </a:r>
            <a:r>
              <a:rPr lang="en-US" altLang="ja-JP" sz="2200" dirty="0">
                <a:latin typeface="メイリオ" pitchFamily="50" charset="-128"/>
                <a:ea typeface="メイリオ" pitchFamily="50" charset="-128"/>
              </a:rPr>
              <a:t>10</a:t>
            </a:r>
            <a:r>
              <a:rPr lang="ja-JP" altLang="en-US" sz="2200" dirty="0">
                <a:latin typeface="メイリオ" pitchFamily="50" charset="-128"/>
                <a:ea typeface="メイリオ" pitchFamily="50" charset="-128"/>
              </a:rPr>
              <a:t>程度の重要インフラ分野の事業者の</a:t>
            </a:r>
            <a:r>
              <a:rPr lang="en-US" altLang="ja-JP" sz="2200" dirty="0">
                <a:latin typeface="メイリオ" pitchFamily="50" charset="-128"/>
                <a:ea typeface="メイリオ" pitchFamily="50" charset="-128"/>
              </a:rPr>
              <a:t>IT</a:t>
            </a:r>
            <a:r>
              <a:rPr lang="ja-JP" altLang="en-US" sz="2200" dirty="0">
                <a:latin typeface="メイリオ" pitchFamily="50" charset="-128"/>
                <a:ea typeface="メイリオ" pitchFamily="50" charset="-128"/>
              </a:rPr>
              <a:t>部門からお集まり頂く委員会において，一定の守秘義務の下に，各社の障害事例を紹介して頂き，その根本原因と再発防止策等について多方面から議論した．その結果は，抽象化・普遍化してまとめた，</a:t>
            </a:r>
            <a:r>
              <a:rPr lang="ja-JP" altLang="en-US" sz="2200" u="sng" dirty="0">
                <a:solidFill>
                  <a:srgbClr val="FF0000"/>
                </a:solidFill>
                <a:latin typeface="メイリオ" pitchFamily="50" charset="-128"/>
                <a:ea typeface="メイリオ" pitchFamily="50" charset="-128"/>
              </a:rPr>
              <a:t>「教訓（集）」として公開</a:t>
            </a:r>
            <a:r>
              <a:rPr lang="ja-JP" altLang="en-US" sz="2200" dirty="0">
                <a:latin typeface="メイリオ" pitchFamily="50" charset="-128"/>
                <a:ea typeface="メイリオ" pitchFamily="50" charset="-128"/>
              </a:rPr>
              <a:t>している．また，各分野での情報共有の仕組み構築を促す活動を行った．</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ルール化の境目</a:t>
            </a:r>
            <a:r>
              <a:rPr lang="en-US" altLang="ja-JP" dirty="0">
                <a:latin typeface="+mj-ea"/>
              </a:rPr>
              <a:t>(</a:t>
            </a:r>
            <a:r>
              <a:rPr lang="ja-JP" altLang="en-US" dirty="0">
                <a:latin typeface="+mj-ea"/>
              </a:rPr>
              <a:t>関連事例より</a:t>
            </a:r>
            <a:r>
              <a:rPr lang="en-US" altLang="ja-JP" dirty="0">
                <a:latin typeface="+mj-ea"/>
              </a:rPr>
              <a:t>)</a:t>
            </a:r>
            <a:endParaRPr kumimoji="1" lang="ja-JP" altLang="en-US" dirty="0">
              <a:latin typeface="+mj-ea"/>
            </a:endParaRPr>
          </a:p>
        </p:txBody>
      </p:sp>
      <p:sp>
        <p:nvSpPr>
          <p:cNvPr id="3" name="テキスト プレースホルダー 2"/>
          <p:cNvSpPr txBox="1">
            <a:spLocks/>
          </p:cNvSpPr>
          <p:nvPr/>
        </p:nvSpPr>
        <p:spPr bwMode="auto">
          <a:xfrm>
            <a:off x="360000" y="900000"/>
            <a:ext cx="9360000" cy="166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hlinkClick r:id="" action="ppaction://noaction"/>
              </a:rPr>
              <a:t>G6</a:t>
            </a:r>
            <a:endPar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繁忙時対応要求を受け入れたが，作業のやり方に不備があり，トラブル</a:t>
            </a:r>
            <a:endPar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・作業を受ける場合のリスクを考慮した</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受諾の判断基準</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作成</a:t>
            </a:r>
          </a:p>
          <a:p>
            <a:pPr marL="1080000" indent="-252000">
              <a:spcBef>
                <a:spcPts val="100"/>
              </a:spcBef>
              <a:buNone/>
            </a:pP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  ・複数名体制での作業実施等、ルールを逸脱しない</a:t>
            </a:r>
            <a:r>
              <a:rPr lang="ja-JP" altLang="en-US" sz="20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作業規定</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の作成</a:t>
            </a:r>
          </a:p>
          <a:p>
            <a:pPr marL="1080000" indent="-252000">
              <a:spcBef>
                <a:spcPts val="100"/>
              </a:spcBef>
              <a:buNone/>
            </a:pP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  ・普段のチーム内の</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a:t>
            </a:r>
          </a:p>
        </p:txBody>
      </p:sp>
      <p:sp>
        <p:nvSpPr>
          <p:cNvPr id="4" name="テキスト プレースホルダー 2"/>
          <p:cNvSpPr txBox="1">
            <a:spLocks/>
          </p:cNvSpPr>
          <p:nvPr/>
        </p:nvSpPr>
        <p:spPr bwMode="auto">
          <a:xfrm>
            <a:off x="360000" y="4500000"/>
            <a:ext cx="9180000" cy="163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hlinkClick r:id="" action="ppaction://noaction"/>
              </a:rPr>
              <a:t>T15</a:t>
            </a:r>
            <a:endPar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緊急時対応要求を受け入れたが，作業手順を誤り，トラブル</a:t>
            </a:r>
            <a:endPar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982663" indent="-982663">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緊急時対応の影響範囲を見極め</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、対応結果が平常時のシステム運用の流れに確実に繰り込まれるよう、特に意識するよう周知すると共に、</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作業ルール・手順書を</a:t>
            </a:r>
            <a:r>
              <a:rPr lang="ja-JP" altLang="en-US" sz="20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明確</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化</a:t>
            </a:r>
            <a:endPar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プレースホルダー 2"/>
          <p:cNvSpPr txBox="1">
            <a:spLocks/>
          </p:cNvSpPr>
          <p:nvPr/>
        </p:nvSpPr>
        <p:spPr bwMode="auto">
          <a:xfrm>
            <a:off x="360000" y="2700000"/>
            <a:ext cx="9360000" cy="165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hlinkClick r:id="" action="ppaction://noaction"/>
              </a:rPr>
              <a:t>G16</a:t>
            </a:r>
            <a:endPar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運用改善の工夫を試みたが，作業の手順・方法に不備があり，トラブル</a:t>
            </a:r>
            <a:endPar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管理会議</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での作業承認手続きを明確化・厳格化</a:t>
            </a:r>
          </a:p>
          <a:p>
            <a:pPr marL="1169988" indent="-341313">
              <a:spcBef>
                <a:spcPts val="100"/>
              </a:spcBef>
              <a:buNone/>
            </a:pP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作業計画</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の策定と手順書の整備，事前確認，リスク評価と対策を</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ルール化</a:t>
            </a:r>
          </a:p>
        </p:txBody>
      </p:sp>
    </p:spTree>
    <p:extLst>
      <p:ext uri="{BB962C8B-B14F-4D97-AF65-F5344CB8AC3E}">
        <p14:creationId xmlns:p14="http://schemas.microsoft.com/office/powerpoint/2010/main" val="63386855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ルール強化に伴う問題の</a:t>
            </a:r>
            <a:r>
              <a:rPr lang="ja-JP" altLang="en-US" dirty="0"/>
              <a:t>分析</a:t>
            </a:r>
            <a:endParaRPr kumimoji="1" lang="ja-JP" altLang="en-US" dirty="0"/>
          </a:p>
        </p:txBody>
      </p:sp>
      <p:sp>
        <p:nvSpPr>
          <p:cNvPr id="3" name="テキスト ボックス 2"/>
          <p:cNvSpPr txBox="1"/>
          <p:nvPr/>
        </p:nvSpPr>
        <p:spPr>
          <a:xfrm>
            <a:off x="360000" y="900000"/>
            <a:ext cx="9703297" cy="1354217"/>
          </a:xfrm>
          <a:prstGeom prst="rect">
            <a:avLst/>
          </a:prstGeom>
          <a:noFill/>
        </p:spPr>
        <p:txBody>
          <a:bodyPr wrap="none" rtlCol="0">
            <a:spAutoFit/>
          </a:bodyPr>
          <a:lstStyle/>
          <a:p>
            <a:pPr>
              <a:spcBef>
                <a:spcPts val="600"/>
              </a:spcBef>
            </a:pPr>
            <a:r>
              <a:rPr kumimoji="1" lang="ja-JP" altLang="en-US" sz="2400" dirty="0"/>
              <a:t>失敗に学ぶ対策の考え方：</a:t>
            </a:r>
          </a:p>
          <a:p>
            <a:pPr>
              <a:spcBef>
                <a:spcPts val="600"/>
              </a:spcBef>
            </a:pPr>
            <a:r>
              <a:rPr kumimoji="1" lang="ja-JP" altLang="en-US" sz="2400" dirty="0"/>
              <a:t>　失敗の（根本）原因を分析し，それを取り除くようにする．</a:t>
            </a:r>
          </a:p>
          <a:p>
            <a:pPr>
              <a:spcBef>
                <a:spcPts val="600"/>
              </a:spcBef>
            </a:pPr>
            <a:r>
              <a:rPr lang="ja-JP" altLang="en-US" sz="2400" dirty="0"/>
              <a:t>　多くの場合，ルールの厳格化．　例：「○○の禁止」，「○○の手順に従う」</a:t>
            </a:r>
            <a:endParaRPr kumimoji="1" lang="ja-JP" altLang="en-US" sz="2400" dirty="0"/>
          </a:p>
        </p:txBody>
      </p:sp>
      <p:sp>
        <p:nvSpPr>
          <p:cNvPr id="4" name="テキスト ボックス 3"/>
          <p:cNvSpPr txBox="1"/>
          <p:nvPr/>
        </p:nvSpPr>
        <p:spPr>
          <a:xfrm>
            <a:off x="360000" y="2520000"/>
            <a:ext cx="9180000" cy="4016484"/>
          </a:xfrm>
          <a:prstGeom prst="rect">
            <a:avLst/>
          </a:prstGeom>
          <a:noFill/>
        </p:spPr>
        <p:txBody>
          <a:bodyPr wrap="square" rtlCol="0">
            <a:spAutoFit/>
          </a:bodyPr>
          <a:lstStyle/>
          <a:p>
            <a:pPr>
              <a:spcBef>
                <a:spcPts val="600"/>
              </a:spcBef>
            </a:pPr>
            <a:r>
              <a:rPr lang="ja-JP" altLang="en-US" sz="2400" dirty="0"/>
              <a:t>ルールの厳格化に伴う</a:t>
            </a:r>
            <a:r>
              <a:rPr lang="ja-JP" altLang="en-US" sz="2400" u="sng" dirty="0">
                <a:solidFill>
                  <a:srgbClr val="FF0000"/>
                </a:solidFill>
              </a:rPr>
              <a:t>デメリット</a:t>
            </a:r>
            <a:r>
              <a:rPr lang="ja-JP" altLang="en-US" sz="2400" dirty="0"/>
              <a:t>はないか？</a:t>
            </a:r>
            <a:endParaRPr lang="en-US" altLang="ja-JP" sz="2400" dirty="0"/>
          </a:p>
          <a:p>
            <a:pPr marL="342900" indent="-342900">
              <a:spcBef>
                <a:spcPts val="600"/>
              </a:spcBef>
              <a:buFont typeface="Wingdings" panose="05000000000000000000" pitchFamily="2" charset="2"/>
              <a:buChar char="Ø"/>
            </a:pPr>
            <a:r>
              <a:rPr lang="ja-JP" altLang="en-US" sz="2400" dirty="0">
                <a:solidFill>
                  <a:schemeClr val="tx1">
                    <a:lumMod val="50000"/>
                    <a:lumOff val="50000"/>
                  </a:schemeClr>
                </a:solidFill>
              </a:rPr>
              <a:t>繁忙時にも依頼作業が受け入れられていたから，ビジネスが順調に進行していた．</a:t>
            </a:r>
            <a:r>
              <a:rPr lang="ja-JP" altLang="en-US" sz="2400" u="sng" dirty="0">
                <a:solidFill>
                  <a:srgbClr val="FF0000"/>
                </a:solidFill>
              </a:rPr>
              <a:t>作業完了の遅延</a:t>
            </a:r>
            <a:r>
              <a:rPr lang="ja-JP" altLang="en-US" sz="2400" dirty="0">
                <a:solidFill>
                  <a:schemeClr val="tx1">
                    <a:lumMod val="50000"/>
                    <a:lumOff val="50000"/>
                  </a:schemeClr>
                </a:solidFill>
              </a:rPr>
              <a:t>により，ビジネスに支障が出る可能性がある．</a:t>
            </a:r>
          </a:p>
          <a:p>
            <a:pPr marL="342900" indent="-342900">
              <a:spcBef>
                <a:spcPts val="600"/>
              </a:spcBef>
              <a:buFont typeface="Wingdings" panose="05000000000000000000" pitchFamily="2" charset="2"/>
              <a:buChar char="Ø"/>
            </a:pPr>
            <a:r>
              <a:rPr lang="ja-JP" altLang="en-US" sz="2400" dirty="0">
                <a:solidFill>
                  <a:schemeClr val="tx1">
                    <a:lumMod val="50000"/>
                    <a:lumOff val="50000"/>
                  </a:schemeClr>
                </a:solidFill>
              </a:rPr>
              <a:t>柔軟に作業できたから，作業効率向上に関する提案を積極的に行い，実現してきた．手続きが面倒になることにより，提案する</a:t>
            </a:r>
            <a:r>
              <a:rPr lang="ja-JP" altLang="en-US" sz="2400" u="sng" dirty="0">
                <a:solidFill>
                  <a:srgbClr val="FF0000"/>
                </a:solidFill>
              </a:rPr>
              <a:t>意欲が低下</a:t>
            </a:r>
            <a:r>
              <a:rPr lang="ja-JP" altLang="en-US" sz="2400" dirty="0">
                <a:solidFill>
                  <a:schemeClr val="tx1">
                    <a:lumMod val="50000"/>
                    <a:lumOff val="50000"/>
                  </a:schemeClr>
                </a:solidFill>
              </a:rPr>
              <a:t>する可能性がある．（萎縮効果）</a:t>
            </a:r>
            <a:endParaRPr lang="en-US" altLang="ja-JP" sz="2400" dirty="0">
              <a:solidFill>
                <a:schemeClr val="tx1">
                  <a:lumMod val="50000"/>
                  <a:lumOff val="50000"/>
                </a:schemeClr>
              </a:solidFill>
            </a:endParaRPr>
          </a:p>
          <a:p>
            <a:pPr marL="342900" indent="-342900">
              <a:spcBef>
                <a:spcPts val="600"/>
              </a:spcBef>
              <a:buFont typeface="Wingdings" panose="05000000000000000000" pitchFamily="2" charset="2"/>
              <a:buChar char="Ø"/>
            </a:pPr>
            <a:r>
              <a:rPr lang="ja-JP" altLang="en-US" sz="2400" dirty="0">
                <a:solidFill>
                  <a:schemeClr val="tx1">
                    <a:lumMod val="50000"/>
                    <a:lumOff val="50000"/>
                  </a:schemeClr>
                </a:solidFill>
              </a:rPr>
              <a:t>緊急時にも依頼作業が受け入れられていたから，顧客に喜んでもらえていた．処理が翌日回しになることにより，</a:t>
            </a:r>
            <a:r>
              <a:rPr lang="ja-JP" altLang="en-US" sz="2400" u="sng" dirty="0">
                <a:solidFill>
                  <a:srgbClr val="FF0000"/>
                </a:solidFill>
              </a:rPr>
              <a:t>顧客サービスの低下</a:t>
            </a:r>
            <a:r>
              <a:rPr lang="ja-JP" altLang="en-US" sz="2400" dirty="0">
                <a:solidFill>
                  <a:schemeClr val="tx1">
                    <a:lumMod val="50000"/>
                    <a:lumOff val="50000"/>
                  </a:schemeClr>
                </a:solidFill>
              </a:rPr>
              <a:t>になる可能性がある．</a:t>
            </a:r>
            <a:endParaRPr lang="en-US" altLang="ja-JP" sz="2400" dirty="0">
              <a:solidFill>
                <a:schemeClr val="tx1">
                  <a:lumMod val="50000"/>
                  <a:lumOff val="50000"/>
                </a:schemeClr>
              </a:solidFill>
            </a:endParaRPr>
          </a:p>
        </p:txBody>
      </p:sp>
    </p:spTree>
    <p:extLst>
      <p:ext uri="{BB962C8B-B14F-4D97-AF65-F5344CB8AC3E}">
        <p14:creationId xmlns:p14="http://schemas.microsoft.com/office/powerpoint/2010/main" val="228992311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108000"/>
            <a:ext cx="8280000" cy="576000"/>
          </a:xfrm>
        </p:spPr>
        <p:txBody>
          <a:bodyPr/>
          <a:lstStyle/>
          <a:p>
            <a:r>
              <a:rPr kumimoji="1" lang="ja-JP" altLang="en-US" dirty="0"/>
              <a:t>論点：ヒューマンエラーに関する議論</a:t>
            </a:r>
          </a:p>
        </p:txBody>
      </p:sp>
      <p:sp>
        <p:nvSpPr>
          <p:cNvPr id="4" name="テキスト ボックス 3"/>
          <p:cNvSpPr txBox="1"/>
          <p:nvPr/>
        </p:nvSpPr>
        <p:spPr>
          <a:xfrm>
            <a:off x="360000" y="1079999"/>
            <a:ext cx="6790642" cy="461665"/>
          </a:xfrm>
          <a:prstGeom prst="rect">
            <a:avLst/>
          </a:prstGeom>
          <a:noFill/>
        </p:spPr>
        <p:txBody>
          <a:bodyPr wrap="none" rtlCol="0">
            <a:spAutoFit/>
          </a:bodyPr>
          <a:lstStyle/>
          <a:p>
            <a:pPr>
              <a:spcBef>
                <a:spcPts val="600"/>
              </a:spcBef>
            </a:pPr>
            <a:r>
              <a:rPr lang="ja-JP" altLang="en-US" sz="2400" dirty="0"/>
              <a:t>失敗（ヒューマンエラー）は個人ではなく組織の問題</a:t>
            </a:r>
            <a:endParaRPr kumimoji="1" lang="ja-JP" altLang="en-US" sz="2400" dirty="0"/>
          </a:p>
        </p:txBody>
      </p:sp>
      <p:sp>
        <p:nvSpPr>
          <p:cNvPr id="5" name="テキスト ボックス 4"/>
          <p:cNvSpPr txBox="1"/>
          <p:nvPr/>
        </p:nvSpPr>
        <p:spPr>
          <a:xfrm>
            <a:off x="360000" y="3960000"/>
            <a:ext cx="9360000" cy="1354217"/>
          </a:xfrm>
          <a:prstGeom prst="rect">
            <a:avLst/>
          </a:prstGeom>
          <a:noFill/>
        </p:spPr>
        <p:txBody>
          <a:bodyPr wrap="square" rtlCol="0">
            <a:spAutoFit/>
          </a:bodyPr>
          <a:lstStyle/>
          <a:p>
            <a:pPr>
              <a:spcBef>
                <a:spcPts val="600"/>
              </a:spcBef>
            </a:pPr>
            <a:r>
              <a:rPr kumimoji="1" lang="ja-JP" altLang="en-US" sz="2400" u="sng" dirty="0">
                <a:solidFill>
                  <a:srgbClr val="3333FF"/>
                </a:solidFill>
              </a:rPr>
              <a:t>＜ポイント＞</a:t>
            </a:r>
          </a:p>
          <a:p>
            <a:pPr marL="342900" indent="-342900">
              <a:spcBef>
                <a:spcPts val="600"/>
              </a:spcBef>
              <a:buFont typeface="Wingdings" panose="05000000000000000000" pitchFamily="2" charset="2"/>
              <a:buChar char="p"/>
            </a:pPr>
            <a:r>
              <a:rPr kumimoji="1" lang="ja-JP" altLang="en-US" sz="2400" dirty="0"/>
              <a:t>エラーを起こし</a:t>
            </a:r>
            <a:r>
              <a:rPr kumimoji="1" lang="ja-JP" altLang="en-US" sz="2400" u="sng" dirty="0">
                <a:solidFill>
                  <a:srgbClr val="3333FF"/>
                </a:solidFill>
              </a:rPr>
              <a:t>やすい</a:t>
            </a:r>
            <a:r>
              <a:rPr kumimoji="1" lang="ja-JP" altLang="en-US" sz="2400" dirty="0"/>
              <a:t>状況を作らない</a:t>
            </a:r>
          </a:p>
          <a:p>
            <a:pPr marL="342900" indent="-342900">
              <a:spcBef>
                <a:spcPts val="600"/>
              </a:spcBef>
              <a:buFont typeface="Wingdings" panose="05000000000000000000" pitchFamily="2" charset="2"/>
              <a:buChar char="p"/>
            </a:pPr>
            <a:r>
              <a:rPr lang="ja-JP" altLang="en-US" sz="2400" dirty="0"/>
              <a:t>エラーの発生を食い止める</a:t>
            </a:r>
            <a:r>
              <a:rPr lang="ja-JP" altLang="en-US" sz="2400" u="sng" dirty="0">
                <a:solidFill>
                  <a:srgbClr val="3333FF"/>
                </a:solidFill>
              </a:rPr>
              <a:t>防御手段</a:t>
            </a:r>
            <a:r>
              <a:rPr lang="ja-JP" altLang="en-US" sz="2400" dirty="0"/>
              <a:t>を設ける</a:t>
            </a:r>
            <a:endParaRPr kumimoji="1" lang="ja-JP" altLang="en-US" sz="2400" dirty="0"/>
          </a:p>
        </p:txBody>
      </p:sp>
      <p:sp>
        <p:nvSpPr>
          <p:cNvPr id="7" name="テキスト プレースホルダー 2"/>
          <p:cNvSpPr txBox="1">
            <a:spLocks/>
          </p:cNvSpPr>
          <p:nvPr/>
        </p:nvSpPr>
        <p:spPr bwMode="auto">
          <a:xfrm>
            <a:off x="360000" y="1800000"/>
            <a:ext cx="9360000" cy="166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hlinkClick r:id="" action="ppaction://noaction"/>
              </a:rPr>
              <a:t>G6</a:t>
            </a:r>
            <a:endPar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繁忙時対応要求を受け入れたが，作業のやり方に不備があり，トラブル</a:t>
            </a:r>
            <a:endPar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・作業を受ける場合のリスクを考慮した</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受諾の判断基準</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作成</a:t>
            </a:r>
          </a:p>
          <a:p>
            <a:pPr marL="1080000" indent="-252000">
              <a:spcBef>
                <a:spcPts val="100"/>
              </a:spcBef>
              <a:buNone/>
            </a:pP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  ・複数名体制での作業実施等、ルールを逸脱しない</a:t>
            </a:r>
            <a:r>
              <a:rPr lang="ja-JP" altLang="en-US" sz="20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作業規定</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の作成</a:t>
            </a:r>
          </a:p>
          <a:p>
            <a:pPr marL="1080000" indent="-252000">
              <a:spcBef>
                <a:spcPts val="100"/>
              </a:spcBef>
              <a:buNone/>
            </a:pP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  ・普段のチーム内の</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a:t>
            </a:r>
          </a:p>
        </p:txBody>
      </p:sp>
    </p:spTree>
    <p:extLst>
      <p:ext uri="{BB962C8B-B14F-4D97-AF65-F5344CB8AC3E}">
        <p14:creationId xmlns:p14="http://schemas.microsoft.com/office/powerpoint/2010/main" val="4142029972"/>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論点：ルール化に関する議論（１）</a:t>
            </a:r>
          </a:p>
        </p:txBody>
      </p:sp>
      <p:sp>
        <p:nvSpPr>
          <p:cNvPr id="4" name="テキスト ボックス 3"/>
          <p:cNvSpPr txBox="1"/>
          <p:nvPr/>
        </p:nvSpPr>
        <p:spPr>
          <a:xfrm>
            <a:off x="360000" y="1079999"/>
            <a:ext cx="7928774" cy="907941"/>
          </a:xfrm>
          <a:prstGeom prst="rect">
            <a:avLst/>
          </a:prstGeom>
          <a:noFill/>
        </p:spPr>
        <p:txBody>
          <a:bodyPr wrap="none" rtlCol="0">
            <a:spAutoFit/>
          </a:bodyPr>
          <a:lstStyle/>
          <a:p>
            <a:pPr>
              <a:spcBef>
                <a:spcPts val="600"/>
              </a:spcBef>
            </a:pPr>
            <a:r>
              <a:rPr lang="ja-JP" altLang="en-US" sz="2400" dirty="0"/>
              <a:t>（向上</a:t>
            </a:r>
            <a:r>
              <a:rPr lang="en-US" altLang="ja-JP" sz="2400" dirty="0"/>
              <a:t>/</a:t>
            </a:r>
            <a:r>
              <a:rPr lang="ja-JP" altLang="en-US" sz="2400" dirty="0"/>
              <a:t>改善）モチベーションを低下させない対策はないか？</a:t>
            </a:r>
          </a:p>
          <a:p>
            <a:pPr>
              <a:spcBef>
                <a:spcPts val="600"/>
              </a:spcBef>
            </a:pPr>
            <a:endParaRPr kumimoji="1" lang="ja-JP" altLang="en-US" sz="2400" dirty="0"/>
          </a:p>
        </p:txBody>
      </p:sp>
      <p:sp>
        <p:nvSpPr>
          <p:cNvPr id="5" name="テキスト ボックス 4"/>
          <p:cNvSpPr txBox="1"/>
          <p:nvPr/>
        </p:nvSpPr>
        <p:spPr>
          <a:xfrm>
            <a:off x="360000" y="3960000"/>
            <a:ext cx="9360000" cy="1646605"/>
          </a:xfrm>
          <a:prstGeom prst="rect">
            <a:avLst/>
          </a:prstGeom>
          <a:noFill/>
        </p:spPr>
        <p:txBody>
          <a:bodyPr wrap="square" rtlCol="0">
            <a:spAutoFit/>
          </a:bodyPr>
          <a:lstStyle/>
          <a:p>
            <a:pPr>
              <a:spcBef>
                <a:spcPts val="600"/>
              </a:spcBef>
            </a:pPr>
            <a:r>
              <a:rPr kumimoji="1" lang="ja-JP" altLang="en-US" sz="2400" u="sng" dirty="0">
                <a:solidFill>
                  <a:srgbClr val="3333FF"/>
                </a:solidFill>
              </a:rPr>
              <a:t>＜ポイント＞</a:t>
            </a:r>
          </a:p>
          <a:p>
            <a:pPr marL="342900" indent="-342900">
              <a:spcBef>
                <a:spcPts val="600"/>
              </a:spcBef>
              <a:buFont typeface="Wingdings" panose="05000000000000000000" pitchFamily="2" charset="2"/>
              <a:buChar char="p"/>
            </a:pPr>
            <a:r>
              <a:rPr lang="ja-JP" altLang="en-US" sz="2400" dirty="0"/>
              <a:t>今回の問題</a:t>
            </a:r>
            <a:r>
              <a:rPr lang="ja-JP" altLang="en-US" sz="2400" u="sng" dirty="0">
                <a:solidFill>
                  <a:srgbClr val="FF0000"/>
                </a:solidFill>
              </a:rPr>
              <a:t>だけ</a:t>
            </a:r>
            <a:r>
              <a:rPr lang="ja-JP" altLang="en-US" sz="2400" dirty="0"/>
              <a:t>を契機に管理を厳しくするあまり、現場の改善意欲を委縮させることは好ましくない。再発防止施策の</a:t>
            </a:r>
            <a:r>
              <a:rPr lang="ja-JP" altLang="en-US" sz="2400" u="sng" dirty="0">
                <a:solidFill>
                  <a:srgbClr val="3333FF"/>
                </a:solidFill>
              </a:rPr>
              <a:t>バランス</a:t>
            </a:r>
            <a:r>
              <a:rPr lang="ja-JP" altLang="en-US" sz="2400" dirty="0"/>
              <a:t>についての配慮も重要。</a:t>
            </a:r>
            <a:endParaRPr kumimoji="1" lang="ja-JP" altLang="en-US" sz="2400" dirty="0"/>
          </a:p>
        </p:txBody>
      </p:sp>
      <p:sp>
        <p:nvSpPr>
          <p:cNvPr id="7" name="テキスト プレースホルダー 2"/>
          <p:cNvSpPr txBox="1">
            <a:spLocks/>
          </p:cNvSpPr>
          <p:nvPr/>
        </p:nvSpPr>
        <p:spPr bwMode="auto">
          <a:xfrm>
            <a:off x="360000" y="1800000"/>
            <a:ext cx="9360000" cy="165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hlinkClick r:id="" action="ppaction://noaction"/>
              </a:rPr>
              <a:t>G16</a:t>
            </a:r>
            <a:endPar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運用改善の工夫を試みたが，作業の手順・方法に不備があり，トラブル</a:t>
            </a:r>
            <a:endPar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898525" indent="-898525">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管理会議</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での作業承認手続きを明確化・厳格化</a:t>
            </a:r>
          </a:p>
          <a:p>
            <a:pPr marL="1169988" indent="-341313">
              <a:spcBef>
                <a:spcPts val="100"/>
              </a:spcBef>
              <a:buNone/>
            </a:pP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u="sng" kern="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作業計画</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の策定と手順書の整備，事前確認，リスク評価と対策を</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ルール化</a:t>
            </a:r>
          </a:p>
        </p:txBody>
      </p:sp>
    </p:spTree>
    <p:extLst>
      <p:ext uri="{BB962C8B-B14F-4D97-AF65-F5344CB8AC3E}">
        <p14:creationId xmlns:p14="http://schemas.microsoft.com/office/powerpoint/2010/main" val="178376520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論点：ルール化に関する議論（２）</a:t>
            </a:r>
          </a:p>
        </p:txBody>
      </p:sp>
      <p:sp>
        <p:nvSpPr>
          <p:cNvPr id="4" name="テキスト ボックス 3"/>
          <p:cNvSpPr txBox="1"/>
          <p:nvPr/>
        </p:nvSpPr>
        <p:spPr>
          <a:xfrm>
            <a:off x="360000" y="1079999"/>
            <a:ext cx="7789312" cy="461665"/>
          </a:xfrm>
          <a:prstGeom prst="rect">
            <a:avLst/>
          </a:prstGeom>
          <a:noFill/>
        </p:spPr>
        <p:txBody>
          <a:bodyPr wrap="none" rtlCol="0">
            <a:spAutoFit/>
          </a:bodyPr>
          <a:lstStyle/>
          <a:p>
            <a:pPr>
              <a:spcBef>
                <a:spcPts val="600"/>
              </a:spcBef>
            </a:pPr>
            <a:r>
              <a:rPr lang="ja-JP" altLang="en-US" sz="2400" dirty="0"/>
              <a:t>（サービス低下の）デメリットを生じさせない対策はないか？</a:t>
            </a:r>
            <a:endParaRPr kumimoji="1" lang="ja-JP" altLang="en-US" sz="2400" dirty="0"/>
          </a:p>
        </p:txBody>
      </p:sp>
      <p:sp>
        <p:nvSpPr>
          <p:cNvPr id="5" name="テキスト ボックス 4"/>
          <p:cNvSpPr txBox="1"/>
          <p:nvPr/>
        </p:nvSpPr>
        <p:spPr>
          <a:xfrm>
            <a:off x="360000" y="3960000"/>
            <a:ext cx="9360000" cy="2169825"/>
          </a:xfrm>
          <a:prstGeom prst="rect">
            <a:avLst/>
          </a:prstGeom>
          <a:noFill/>
        </p:spPr>
        <p:txBody>
          <a:bodyPr wrap="square" rtlCol="0">
            <a:spAutoFit/>
          </a:bodyPr>
          <a:lstStyle/>
          <a:p>
            <a:pPr>
              <a:spcBef>
                <a:spcPts val="600"/>
              </a:spcBef>
            </a:pPr>
            <a:r>
              <a:rPr kumimoji="1" lang="ja-JP" altLang="en-US" sz="2400" u="sng" dirty="0">
                <a:solidFill>
                  <a:srgbClr val="3333FF"/>
                </a:solidFill>
              </a:rPr>
              <a:t>＜ポイント＞</a:t>
            </a:r>
          </a:p>
          <a:p>
            <a:pPr marL="342900" indent="-342900">
              <a:spcBef>
                <a:spcPts val="600"/>
              </a:spcBef>
              <a:buFont typeface="Wingdings" panose="05000000000000000000" pitchFamily="2" charset="2"/>
              <a:buChar char="p"/>
            </a:pPr>
            <a:r>
              <a:rPr lang="ja-JP" altLang="en-US" sz="2400" dirty="0"/>
              <a:t>リスク評価に基づき，ルール厳格化対象を</a:t>
            </a:r>
            <a:r>
              <a:rPr lang="ja-JP" altLang="en-US" sz="2400" u="sng" dirty="0">
                <a:solidFill>
                  <a:srgbClr val="3333FF"/>
                </a:solidFill>
              </a:rPr>
              <a:t>分別</a:t>
            </a:r>
            <a:endParaRPr lang="en-US" altLang="ja-JP" sz="2400" u="sng" dirty="0">
              <a:solidFill>
                <a:srgbClr val="3333FF"/>
              </a:solidFill>
            </a:endParaRPr>
          </a:p>
          <a:p>
            <a:pPr marL="342900" indent="-342900">
              <a:spcBef>
                <a:spcPts val="600"/>
              </a:spcBef>
              <a:buFont typeface="Wingdings" panose="05000000000000000000" pitchFamily="2" charset="2"/>
              <a:buChar char="p"/>
            </a:pPr>
            <a:r>
              <a:rPr lang="ja-JP" altLang="en-US" sz="2400" dirty="0"/>
              <a:t>柔軟なルールを適用する</a:t>
            </a:r>
            <a:r>
              <a:rPr lang="ja-JP" altLang="en-US" sz="2400" u="sng" dirty="0">
                <a:solidFill>
                  <a:srgbClr val="3333FF"/>
                </a:solidFill>
              </a:rPr>
              <a:t>範囲</a:t>
            </a:r>
            <a:r>
              <a:rPr lang="ja-JP" altLang="en-US" sz="2400" dirty="0"/>
              <a:t>について，運用手順等を明確化，意識づけ，など</a:t>
            </a:r>
          </a:p>
          <a:p>
            <a:pPr marL="342900" indent="-342900">
              <a:spcBef>
                <a:spcPts val="600"/>
              </a:spcBef>
              <a:buFont typeface="Wingdings" panose="05000000000000000000" pitchFamily="2" charset="2"/>
              <a:buChar char="p"/>
            </a:pPr>
            <a:endParaRPr kumimoji="1" lang="ja-JP" altLang="en-US" sz="2400" dirty="0"/>
          </a:p>
        </p:txBody>
      </p:sp>
      <p:sp>
        <p:nvSpPr>
          <p:cNvPr id="6" name="テキスト プレースホルダー 2"/>
          <p:cNvSpPr txBox="1">
            <a:spLocks/>
          </p:cNvSpPr>
          <p:nvPr/>
        </p:nvSpPr>
        <p:spPr bwMode="auto">
          <a:xfrm>
            <a:off x="360000" y="1800000"/>
            <a:ext cx="9180000" cy="163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hlink"/>
              </a:buClr>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l"/>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ＭＳ Ｐゴシック" pitchFamily="50" charset="-128"/>
              <a:buChar char="-"/>
              <a:defRPr kumimoji="1">
                <a:solidFill>
                  <a:schemeClr val="tx1"/>
                </a:solidFill>
                <a:latin typeface="+mn-lt"/>
                <a:ea typeface="+mn-ea"/>
              </a:defRPr>
            </a:lvl4pPr>
            <a:lvl5pPr marL="1828800" indent="0" algn="l" rtl="0" eaLnBrk="0" fontAlgn="base" hangingPunct="0">
              <a:spcBef>
                <a:spcPct val="20000"/>
              </a:spcBef>
              <a:spcAft>
                <a:spcPct val="0"/>
              </a:spcAft>
              <a:buClr>
                <a:schemeClr val="hlink"/>
              </a:buClr>
              <a:buFont typeface="Arial" charset="0"/>
              <a:buNone/>
              <a:defRPr kumimoji="1" lang="en-US" altLang="ja-JP" sz="8400" b="0" i="0" u="none" strike="noStrike" baseline="0" smtClean="0">
                <a:solidFill>
                  <a:schemeClr val="tx1"/>
                </a:solidFill>
                <a:latin typeface="+mn-lt"/>
                <a:ea typeface="+mn-ea"/>
              </a:defRPr>
            </a:lvl5pPr>
            <a:lvl6pPr marL="25146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6pPr>
            <a:lvl7pPr marL="29718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7pPr>
            <a:lvl8pPr marL="34290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8pPr>
            <a:lvl9pPr marL="3886200" indent="-228600" algn="l" rtl="0" fontAlgn="base">
              <a:spcBef>
                <a:spcPct val="20000"/>
              </a:spcBef>
              <a:spcAft>
                <a:spcPct val="0"/>
              </a:spcAft>
              <a:buClr>
                <a:schemeClr val="hlink"/>
              </a:buClr>
              <a:buFont typeface="Arial" charset="0"/>
              <a:buChar char="•"/>
              <a:defRPr kumimoji="1" sz="1600">
                <a:solidFill>
                  <a:schemeClr val="tx1"/>
                </a:solidFill>
                <a:latin typeface="+mn-lt"/>
                <a:ea typeface="+mn-ea"/>
              </a:defRPr>
            </a:lvl9pPr>
          </a:lstStyle>
          <a:p>
            <a:pPr marL="900000" indent="-900000">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hlinkClick r:id="" action="ppaction://noaction"/>
              </a:rPr>
              <a:t>T15</a:t>
            </a:r>
            <a:endPar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900000">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問題</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緊急時対応要求を受け入れたが，作業手順を誤り，トラブル</a:t>
            </a:r>
            <a:endPar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endParaRPr>
          </a:p>
          <a:p>
            <a:pPr marL="982663" indent="-982663">
              <a:spcBef>
                <a:spcPts val="100"/>
              </a:spcBef>
              <a:buNone/>
            </a:pP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緊急時対応の影響範囲を見極め</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、対応結果が平常時のシステム運用の流れに確実に繰り込まれるよう、特に意識するよう周知すると共に、</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作業ルール・手順書を</a:t>
            </a:r>
            <a:r>
              <a:rPr lang="ja-JP" altLang="en-US" sz="2000"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明確</a:t>
            </a:r>
            <a:r>
              <a:rPr lang="ja-JP" altLang="en-US" sz="2000" u="sng" kern="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化</a:t>
            </a:r>
            <a:endPar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2948038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医療分野の事例：概要</a:t>
            </a:r>
          </a:p>
        </p:txBody>
      </p:sp>
      <p:sp>
        <p:nvSpPr>
          <p:cNvPr id="3" name="テキスト ボックス 2"/>
          <p:cNvSpPr txBox="1"/>
          <p:nvPr/>
        </p:nvSpPr>
        <p:spPr>
          <a:xfrm>
            <a:off x="360000" y="828000"/>
            <a:ext cx="9360000" cy="5786199"/>
          </a:xfrm>
          <a:prstGeom prst="rect">
            <a:avLst/>
          </a:prstGeom>
          <a:noFill/>
        </p:spPr>
        <p:txBody>
          <a:bodyPr wrap="square" rtlCol="0">
            <a:spAutoFit/>
          </a:bodyPr>
          <a:lstStyle/>
          <a:p>
            <a:pPr marL="269875" indent="-269875">
              <a:spcBef>
                <a:spcPts val="1200"/>
              </a:spcBef>
              <a:buFont typeface="+mj-lt"/>
              <a:buAutoNum type="arabicPeriod"/>
            </a:pPr>
            <a:r>
              <a:rPr kumimoji="1" lang="ja-JP" altLang="en-US" sz="2000" dirty="0"/>
              <a:t>特定の疾患に対してごく早期に処方すると大きな効果がある一方，副作用も大きく，その疾患とは関係のない人に投与すると死に至る危険性もある</a:t>
            </a:r>
            <a:r>
              <a:rPr kumimoji="1" lang="ja-JP" altLang="en-US" sz="2000" u="sng" dirty="0">
                <a:solidFill>
                  <a:srgbClr val="006600"/>
                </a:solidFill>
              </a:rPr>
              <a:t>薬剤</a:t>
            </a:r>
            <a:r>
              <a:rPr kumimoji="1" lang="ja-JP" altLang="en-US" sz="2000" dirty="0"/>
              <a:t>がある．</a:t>
            </a:r>
          </a:p>
          <a:p>
            <a:pPr marL="269875" indent="-269875">
              <a:spcBef>
                <a:spcPts val="1200"/>
              </a:spcBef>
              <a:buFont typeface="+mj-lt"/>
              <a:buAutoNum type="arabicPeriod"/>
            </a:pPr>
            <a:r>
              <a:rPr lang="ja-JP" altLang="en-US" sz="2000" dirty="0"/>
              <a:t>従来，多くの病院では，その</a:t>
            </a:r>
            <a:r>
              <a:rPr lang="ja-JP" altLang="en-US" sz="2000" u="sng" dirty="0">
                <a:solidFill>
                  <a:srgbClr val="006600"/>
                </a:solidFill>
              </a:rPr>
              <a:t>薬剤</a:t>
            </a:r>
            <a:r>
              <a:rPr lang="ja-JP" altLang="en-US" sz="2000" dirty="0"/>
              <a:t>は，</a:t>
            </a:r>
            <a:r>
              <a:rPr lang="en-US" altLang="ja-JP" sz="2000" u="sng" dirty="0">
                <a:solidFill>
                  <a:srgbClr val="FF0000"/>
                </a:solidFill>
              </a:rPr>
              <a:t>ICU</a:t>
            </a:r>
            <a:r>
              <a:rPr lang="ja-JP" altLang="en-US" sz="2000" u="sng" dirty="0">
                <a:solidFill>
                  <a:srgbClr val="FF0000"/>
                </a:solidFill>
              </a:rPr>
              <a:t>（集中治療室）にある程度の数をストック</a:t>
            </a:r>
            <a:r>
              <a:rPr lang="ja-JP" altLang="en-US" sz="2000" dirty="0"/>
              <a:t>し，</a:t>
            </a:r>
            <a:r>
              <a:rPr lang="ja-JP" altLang="en-US" sz="2000" u="sng" dirty="0">
                <a:solidFill>
                  <a:srgbClr val="FF0000"/>
                </a:solidFill>
              </a:rPr>
              <a:t>急患への対応</a:t>
            </a:r>
            <a:r>
              <a:rPr lang="ja-JP" altLang="en-US" sz="2000" dirty="0"/>
              <a:t>を行っていた．なお，</a:t>
            </a:r>
            <a:r>
              <a:rPr lang="ja-JP" altLang="en-US" sz="2000" u="sng" dirty="0">
                <a:solidFill>
                  <a:srgbClr val="006600"/>
                </a:solidFill>
              </a:rPr>
              <a:t>薬剤</a:t>
            </a:r>
            <a:r>
              <a:rPr lang="ja-JP" altLang="en-US" sz="2000" dirty="0"/>
              <a:t>の投与に関しては，規定されていた通常のチェック手順に従い，誤投与が起きないよう配慮されていた．</a:t>
            </a:r>
          </a:p>
          <a:p>
            <a:pPr marL="269875" indent="-269875">
              <a:spcBef>
                <a:spcPts val="1200"/>
              </a:spcBef>
              <a:buFont typeface="+mj-lt"/>
              <a:buAutoNum type="arabicPeriod"/>
            </a:pPr>
            <a:r>
              <a:rPr kumimoji="1" lang="ja-JP" altLang="en-US" sz="2000" dirty="0"/>
              <a:t>ある時，ある病院の</a:t>
            </a:r>
            <a:r>
              <a:rPr kumimoji="1" lang="en-US" altLang="ja-JP" sz="2000" dirty="0"/>
              <a:t>ICU</a:t>
            </a:r>
            <a:r>
              <a:rPr kumimoji="1" lang="ja-JP" altLang="en-US" sz="2000" dirty="0"/>
              <a:t>において，当該</a:t>
            </a:r>
            <a:r>
              <a:rPr kumimoji="1" lang="ja-JP" altLang="en-US" sz="2000" u="sng" dirty="0">
                <a:solidFill>
                  <a:srgbClr val="006600"/>
                </a:solidFill>
              </a:rPr>
              <a:t>薬剤</a:t>
            </a:r>
            <a:r>
              <a:rPr kumimoji="1" lang="ja-JP" altLang="en-US" sz="2000" dirty="0"/>
              <a:t>の</a:t>
            </a:r>
            <a:r>
              <a:rPr kumimoji="1" lang="ja-JP" altLang="en-US" sz="2000" u="sng" dirty="0">
                <a:solidFill>
                  <a:srgbClr val="FF0000"/>
                </a:solidFill>
              </a:rPr>
              <a:t>誤投与事故</a:t>
            </a:r>
            <a:r>
              <a:rPr kumimoji="1" lang="ja-JP" altLang="en-US" sz="2000" dirty="0"/>
              <a:t>が発生し，誤投与された患者は亡くなってしまった．非常に混乱した状況の現場でちょっとした</a:t>
            </a:r>
            <a:r>
              <a:rPr kumimoji="1" lang="ja-JP" altLang="en-US" sz="2000" u="sng" dirty="0">
                <a:solidFill>
                  <a:srgbClr val="3333FF"/>
                </a:solidFill>
              </a:rPr>
              <a:t>ミス</a:t>
            </a:r>
            <a:r>
              <a:rPr kumimoji="1" lang="ja-JP" altLang="en-US" sz="2000" dirty="0"/>
              <a:t>があった．</a:t>
            </a:r>
          </a:p>
          <a:p>
            <a:pPr marL="269875" indent="-269875">
              <a:spcBef>
                <a:spcPts val="1200"/>
              </a:spcBef>
              <a:buFont typeface="+mj-lt"/>
              <a:buAutoNum type="arabicPeriod"/>
            </a:pPr>
            <a:r>
              <a:rPr lang="ja-JP" altLang="en-US" sz="2000" dirty="0"/>
              <a:t>これを受けて，医療事故防止を主管する上位機構は，当該</a:t>
            </a:r>
            <a:r>
              <a:rPr lang="ja-JP" altLang="en-US" sz="2000" u="sng" dirty="0">
                <a:solidFill>
                  <a:srgbClr val="006600"/>
                </a:solidFill>
              </a:rPr>
              <a:t>薬剤</a:t>
            </a:r>
            <a:r>
              <a:rPr lang="ja-JP" altLang="en-US" sz="2000" dirty="0"/>
              <a:t>の</a:t>
            </a:r>
            <a:r>
              <a:rPr lang="en-US" altLang="ja-JP" sz="2000" dirty="0"/>
              <a:t>ICU</a:t>
            </a:r>
            <a:r>
              <a:rPr lang="ja-JP" altLang="en-US" sz="2000" dirty="0"/>
              <a:t>等へのストックを禁止し，</a:t>
            </a:r>
            <a:r>
              <a:rPr lang="ja-JP" altLang="en-US" sz="2000" u="sng" dirty="0">
                <a:solidFill>
                  <a:srgbClr val="FF0000"/>
                </a:solidFill>
              </a:rPr>
              <a:t>必要になった時点で薬局部門から払出し</a:t>
            </a:r>
            <a:r>
              <a:rPr lang="ja-JP" altLang="en-US" sz="2000" dirty="0"/>
              <a:t>を受けるという</a:t>
            </a:r>
            <a:r>
              <a:rPr lang="ja-JP" altLang="en-US" sz="2000" u="sng" dirty="0">
                <a:solidFill>
                  <a:srgbClr val="FF0000"/>
                </a:solidFill>
              </a:rPr>
              <a:t>厳しい規則</a:t>
            </a:r>
            <a:r>
              <a:rPr lang="ja-JP" altLang="en-US" sz="2000" dirty="0"/>
              <a:t>とするよう，全国の病院に対して通達を出した．</a:t>
            </a:r>
          </a:p>
          <a:p>
            <a:pPr marL="269875" indent="-269875">
              <a:spcBef>
                <a:spcPts val="1200"/>
              </a:spcBef>
              <a:buFont typeface="+mj-lt"/>
              <a:buAutoNum type="arabicPeriod"/>
            </a:pPr>
            <a:r>
              <a:rPr kumimoji="1" lang="ja-JP" altLang="en-US" sz="2000" dirty="0"/>
              <a:t>この通達に対し，各病院の</a:t>
            </a:r>
            <a:r>
              <a:rPr kumimoji="1" lang="en-US" altLang="ja-JP" sz="2000" u="sng" dirty="0">
                <a:solidFill>
                  <a:srgbClr val="3333FF"/>
                </a:solidFill>
              </a:rPr>
              <a:t>ICU</a:t>
            </a:r>
            <a:r>
              <a:rPr kumimoji="1" lang="ja-JP" altLang="en-US" sz="2000" u="sng" dirty="0">
                <a:solidFill>
                  <a:srgbClr val="3333FF"/>
                </a:solidFill>
              </a:rPr>
              <a:t>の現場</a:t>
            </a:r>
            <a:r>
              <a:rPr kumimoji="1" lang="ja-JP" altLang="en-US" sz="2000" dirty="0"/>
              <a:t>では，「これでは一刻の猶予もない急患に対する当該</a:t>
            </a:r>
            <a:r>
              <a:rPr kumimoji="1" lang="ja-JP" altLang="en-US" sz="2000" u="sng" dirty="0">
                <a:solidFill>
                  <a:srgbClr val="006600"/>
                </a:solidFill>
              </a:rPr>
              <a:t>薬剤</a:t>
            </a:r>
            <a:r>
              <a:rPr kumimoji="1" lang="ja-JP" altLang="en-US" sz="2000" dirty="0"/>
              <a:t>の投与が遅れ，</a:t>
            </a:r>
            <a:r>
              <a:rPr kumimoji="1" lang="ja-JP" altLang="en-US" sz="2000" u="sng" dirty="0">
                <a:solidFill>
                  <a:srgbClr val="3333FF"/>
                </a:solidFill>
              </a:rPr>
              <a:t>助かる命も救われなくなる</a:t>
            </a:r>
            <a:r>
              <a:rPr kumimoji="1" lang="ja-JP" altLang="en-US" sz="2000" dirty="0"/>
              <a:t>」という医師たちの反発が多くみられた．そして，多くの病院ではこの通達に基づいて当該</a:t>
            </a:r>
            <a:r>
              <a:rPr kumimoji="1" lang="ja-JP" altLang="en-US" sz="2000" u="sng" dirty="0">
                <a:solidFill>
                  <a:srgbClr val="006600"/>
                </a:solidFill>
              </a:rPr>
              <a:t>薬剤</a:t>
            </a:r>
            <a:r>
              <a:rPr kumimoji="1" lang="ja-JP" altLang="en-US" sz="2000" dirty="0"/>
              <a:t>の扱い方法を変更したものの，一部の病院では，</a:t>
            </a:r>
            <a:r>
              <a:rPr kumimoji="1" lang="en-US" altLang="ja-JP" sz="2000" u="sng" dirty="0">
                <a:solidFill>
                  <a:srgbClr val="FF0000"/>
                </a:solidFill>
              </a:rPr>
              <a:t>ICU</a:t>
            </a:r>
            <a:r>
              <a:rPr lang="ja-JP" altLang="en-US" sz="2000" u="sng" dirty="0" err="1">
                <a:solidFill>
                  <a:srgbClr val="FF0000"/>
                </a:solidFill>
              </a:rPr>
              <a:t>での</a:t>
            </a:r>
            <a:r>
              <a:rPr lang="ja-JP" altLang="en-US" sz="2000" u="sng" dirty="0">
                <a:solidFill>
                  <a:srgbClr val="FF0000"/>
                </a:solidFill>
              </a:rPr>
              <a:t>ストックを継続</a:t>
            </a:r>
            <a:r>
              <a:rPr lang="ja-JP" altLang="en-US" sz="2000" dirty="0"/>
              <a:t>した．</a:t>
            </a:r>
          </a:p>
          <a:p>
            <a:pPr marL="269875" indent="-269875">
              <a:spcBef>
                <a:spcPts val="1200"/>
              </a:spcBef>
              <a:buFont typeface="+mj-lt"/>
              <a:buAutoNum type="arabicPeriod"/>
            </a:pPr>
            <a:r>
              <a:rPr kumimoji="1" lang="ja-JP" altLang="en-US" sz="2000" dirty="0"/>
              <a:t>当該</a:t>
            </a:r>
            <a:r>
              <a:rPr kumimoji="1" lang="ja-JP" altLang="en-US" sz="2000" u="sng" dirty="0">
                <a:solidFill>
                  <a:srgbClr val="006600"/>
                </a:solidFill>
              </a:rPr>
              <a:t>薬剤</a:t>
            </a:r>
            <a:r>
              <a:rPr kumimoji="1" lang="ja-JP" altLang="en-US" sz="2000" dirty="0"/>
              <a:t>の誤投与による</a:t>
            </a:r>
            <a:r>
              <a:rPr kumimoji="1" lang="ja-JP" altLang="en-US" sz="2000" u="sng" dirty="0">
                <a:solidFill>
                  <a:srgbClr val="3333FF"/>
                </a:solidFill>
              </a:rPr>
              <a:t>重大事故は，これまで，数例の報告</a:t>
            </a:r>
            <a:r>
              <a:rPr kumimoji="1" lang="ja-JP" altLang="en-US" sz="2000" dirty="0"/>
              <a:t>があっただけであった．当該</a:t>
            </a:r>
            <a:r>
              <a:rPr kumimoji="1" lang="ja-JP" altLang="en-US" sz="2000" u="sng" dirty="0">
                <a:solidFill>
                  <a:srgbClr val="006600"/>
                </a:solidFill>
              </a:rPr>
              <a:t>薬剤</a:t>
            </a:r>
            <a:r>
              <a:rPr kumimoji="1" lang="ja-JP" altLang="en-US" sz="2000" dirty="0"/>
              <a:t>投与ケースの</a:t>
            </a:r>
            <a:r>
              <a:rPr kumimoji="1" lang="en-US" altLang="ja-JP" sz="2000" u="sng" dirty="0">
                <a:solidFill>
                  <a:srgbClr val="3333FF"/>
                </a:solidFill>
              </a:rPr>
              <a:t>0.1%</a:t>
            </a:r>
            <a:r>
              <a:rPr kumimoji="1" lang="ja-JP" altLang="en-US" sz="2000" u="sng" dirty="0">
                <a:solidFill>
                  <a:srgbClr val="3333FF"/>
                </a:solidFill>
              </a:rPr>
              <a:t>未満</a:t>
            </a:r>
            <a:r>
              <a:rPr kumimoji="1" lang="ja-JP" altLang="en-US" sz="2000" dirty="0"/>
              <a:t>であり，</a:t>
            </a:r>
            <a:r>
              <a:rPr kumimoji="1" lang="ja-JP" altLang="en-US" sz="2000" u="sng" dirty="0">
                <a:solidFill>
                  <a:srgbClr val="3333FF"/>
                </a:solidFill>
              </a:rPr>
              <a:t>救われた命ははるかに多かった</a:t>
            </a:r>
            <a:r>
              <a:rPr kumimoji="1" lang="ja-JP" altLang="en-US" sz="2000" dirty="0"/>
              <a:t>．</a:t>
            </a:r>
          </a:p>
        </p:txBody>
      </p:sp>
      <p:sp>
        <p:nvSpPr>
          <p:cNvPr id="4" name="テキスト ボックス 3"/>
          <p:cNvSpPr txBox="1"/>
          <p:nvPr/>
        </p:nvSpPr>
        <p:spPr>
          <a:xfrm>
            <a:off x="5760000" y="432000"/>
            <a:ext cx="2700000" cy="360000"/>
          </a:xfrm>
          <a:prstGeom prst="rect">
            <a:avLst/>
          </a:prstGeom>
          <a:noFill/>
        </p:spPr>
        <p:txBody>
          <a:bodyPr wrap="none" rtlCol="0">
            <a:spAutoFit/>
          </a:bodyPr>
          <a:lstStyle/>
          <a:p>
            <a:r>
              <a:rPr kumimoji="1" lang="ja-JP" altLang="en-US" sz="1600" dirty="0"/>
              <a:t>（実例に基づき一部簡略化）</a:t>
            </a:r>
          </a:p>
        </p:txBody>
      </p:sp>
    </p:spTree>
    <p:extLst>
      <p:ext uri="{BB962C8B-B14F-4D97-AF65-F5344CB8AC3E}">
        <p14:creationId xmlns:p14="http://schemas.microsoft.com/office/powerpoint/2010/main" val="320077509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043" y="2687672"/>
            <a:ext cx="1236729" cy="1323313"/>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6616" y="2687672"/>
            <a:ext cx="1377223" cy="774688"/>
          </a:xfrm>
          <a:prstGeom prst="rect">
            <a:avLst/>
          </a:prstGeom>
        </p:spPr>
      </p:pic>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034" y="3721361"/>
            <a:ext cx="1837798" cy="780705"/>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966" y="4075723"/>
            <a:ext cx="1387036" cy="1135094"/>
          </a:xfrm>
          <a:prstGeom prst="rect">
            <a:avLst/>
          </a:prstGeom>
        </p:spPr>
      </p:pic>
      <p:pic>
        <p:nvPicPr>
          <p:cNvPr id="19" name="図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2886" y="1055553"/>
            <a:ext cx="1367574" cy="1367574"/>
          </a:xfrm>
          <a:prstGeom prst="rect">
            <a:avLst/>
          </a:prstGeom>
        </p:spPr>
      </p:pic>
      <p:sp>
        <p:nvSpPr>
          <p:cNvPr id="2" name="タイトル 1"/>
          <p:cNvSpPr>
            <a:spLocks noGrp="1"/>
          </p:cNvSpPr>
          <p:nvPr>
            <p:ph type="title"/>
          </p:nvPr>
        </p:nvSpPr>
        <p:spPr/>
        <p:txBody>
          <a:bodyPr/>
          <a:lstStyle/>
          <a:p>
            <a:r>
              <a:rPr lang="ja-JP" altLang="en-US" dirty="0"/>
              <a:t>医療分野の事例：関係者</a:t>
            </a:r>
            <a:r>
              <a:rPr kumimoji="1" lang="ja-JP" altLang="en-US" dirty="0"/>
              <a:t>の思い</a:t>
            </a:r>
          </a:p>
        </p:txBody>
      </p:sp>
      <p:sp>
        <p:nvSpPr>
          <p:cNvPr id="4" name="角丸四角形吹き出し 3"/>
          <p:cNvSpPr/>
          <p:nvPr/>
        </p:nvSpPr>
        <p:spPr bwMode="auto">
          <a:xfrm>
            <a:off x="7041232" y="1930196"/>
            <a:ext cx="2426568" cy="1116704"/>
          </a:xfrm>
          <a:prstGeom prst="wedgeRoundRectCallout">
            <a:avLst>
              <a:gd name="adj1" fmla="val -43817"/>
              <a:gd name="adj2" fmla="val 98232"/>
              <a:gd name="adj3" fmla="val 16667"/>
            </a:avLst>
          </a:prstGeom>
          <a:solidFill>
            <a:srgbClr val="FFFFCC">
              <a:alpha val="50196"/>
            </a:srgbClr>
          </a:solidFill>
          <a:ln w="9525" cap="flat" cmpd="sng" algn="ctr">
            <a:solidFill>
              <a:srgbClr val="80808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医療事故はあってはならない！</a:t>
            </a:r>
          </a:p>
        </p:txBody>
      </p:sp>
      <p:sp>
        <p:nvSpPr>
          <p:cNvPr id="5" name="角丸四角形吹き出し 4"/>
          <p:cNvSpPr/>
          <p:nvPr/>
        </p:nvSpPr>
        <p:spPr bwMode="auto">
          <a:xfrm>
            <a:off x="848544" y="4437692"/>
            <a:ext cx="2498576" cy="1368152"/>
          </a:xfrm>
          <a:prstGeom prst="wedgeRoundRectCallout">
            <a:avLst>
              <a:gd name="adj1" fmla="val -43817"/>
              <a:gd name="adj2" fmla="val 98232"/>
              <a:gd name="adj3" fmla="val 16667"/>
            </a:avLst>
          </a:prstGeom>
          <a:solidFill>
            <a:srgbClr val="FFFFCC">
              <a:alpha val="50196"/>
            </a:srgbClr>
          </a:solidFill>
          <a:ln w="9525" cap="flat" cmpd="sng" algn="ctr">
            <a:solidFill>
              <a:srgbClr val="80808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評判に影響する医療事故は起こしたくないが，多くの患者を救いたい．</a:t>
            </a:r>
          </a:p>
        </p:txBody>
      </p:sp>
      <p:sp>
        <p:nvSpPr>
          <p:cNvPr id="6" name="角丸四角形吹き出し 5"/>
          <p:cNvSpPr/>
          <p:nvPr/>
        </p:nvSpPr>
        <p:spPr bwMode="auto">
          <a:xfrm>
            <a:off x="4016896" y="1054040"/>
            <a:ext cx="2426568" cy="1116704"/>
          </a:xfrm>
          <a:prstGeom prst="wedgeRoundRectCallout">
            <a:avLst>
              <a:gd name="adj1" fmla="val -43817"/>
              <a:gd name="adj2" fmla="val 98232"/>
              <a:gd name="adj3" fmla="val 16667"/>
            </a:avLst>
          </a:prstGeom>
          <a:solidFill>
            <a:srgbClr val="FFFFCC">
              <a:alpha val="50196"/>
            </a:srgbClr>
          </a:solidFill>
          <a:ln w="9525" cap="flat" cmpd="sng" algn="ctr">
            <a:solidFill>
              <a:srgbClr val="80808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HGPｺﾞｼｯｸE" pitchFamily="50" charset="-128"/>
                <a:ea typeface="HGPｺﾞｼｯｸE" pitchFamily="50" charset="-128"/>
              </a:rPr>
              <a:t>患者さんは助けたいが，ミスをしてはいけない</a:t>
            </a:r>
            <a:endPar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7" name="角丸四角形吹き出し 6"/>
          <p:cNvSpPr/>
          <p:nvPr/>
        </p:nvSpPr>
        <p:spPr bwMode="auto">
          <a:xfrm>
            <a:off x="4376936" y="4219784"/>
            <a:ext cx="2426568" cy="1116704"/>
          </a:xfrm>
          <a:prstGeom prst="wedgeRoundRectCallout">
            <a:avLst>
              <a:gd name="adj1" fmla="val -43817"/>
              <a:gd name="adj2" fmla="val 98232"/>
              <a:gd name="adj3" fmla="val 16667"/>
            </a:avLst>
          </a:prstGeom>
          <a:solidFill>
            <a:srgbClr val="FFFFCC">
              <a:alpha val="50196"/>
            </a:srgbClr>
          </a:solidFill>
          <a:ln w="9525" cap="flat" cmpd="sng" algn="ctr">
            <a:solidFill>
              <a:srgbClr val="80808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救える命は何としてでも助けたい</a:t>
            </a:r>
          </a:p>
        </p:txBody>
      </p:sp>
      <p:sp>
        <p:nvSpPr>
          <p:cNvPr id="8" name="角丸四角形吹き出し 7"/>
          <p:cNvSpPr/>
          <p:nvPr/>
        </p:nvSpPr>
        <p:spPr bwMode="auto">
          <a:xfrm>
            <a:off x="2767735" y="2636912"/>
            <a:ext cx="2426568" cy="1116704"/>
          </a:xfrm>
          <a:prstGeom prst="wedgeRoundRectCallout">
            <a:avLst>
              <a:gd name="adj1" fmla="val -43817"/>
              <a:gd name="adj2" fmla="val 98232"/>
              <a:gd name="adj3" fmla="val 16667"/>
            </a:avLst>
          </a:prstGeom>
          <a:solidFill>
            <a:srgbClr val="FFFFCC">
              <a:alpha val="50196"/>
            </a:srgbClr>
          </a:solidFill>
          <a:ln w="9525" cap="flat" cmpd="sng" algn="ctr">
            <a:solidFill>
              <a:srgbClr val="80808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HGPｺﾞｼｯｸE" pitchFamily="50" charset="-128"/>
                <a:ea typeface="HGPｺﾞｼｯｸE" pitchFamily="50" charset="-128"/>
              </a:rPr>
              <a:t>何とか助かりたい．医療事故で命を落とすなんてごめんだ．</a:t>
            </a:r>
            <a:endPar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9" name="テキスト ボックス 8"/>
          <p:cNvSpPr txBox="1"/>
          <p:nvPr/>
        </p:nvSpPr>
        <p:spPr>
          <a:xfrm>
            <a:off x="3172239" y="869374"/>
            <a:ext cx="877163" cy="369332"/>
          </a:xfrm>
          <a:prstGeom prst="rect">
            <a:avLst/>
          </a:prstGeom>
          <a:noFill/>
        </p:spPr>
        <p:txBody>
          <a:bodyPr wrap="none" rtlCol="0">
            <a:spAutoFit/>
          </a:bodyPr>
          <a:lstStyle/>
          <a:p>
            <a:r>
              <a:rPr kumimoji="1" lang="ja-JP" altLang="en-US" dirty="0"/>
              <a:t>看護師</a:t>
            </a:r>
          </a:p>
        </p:txBody>
      </p:sp>
      <p:sp>
        <p:nvSpPr>
          <p:cNvPr id="10" name="テキスト ボックス 9"/>
          <p:cNvSpPr txBox="1"/>
          <p:nvPr/>
        </p:nvSpPr>
        <p:spPr>
          <a:xfrm>
            <a:off x="1723937" y="2323957"/>
            <a:ext cx="646331" cy="369332"/>
          </a:xfrm>
          <a:prstGeom prst="rect">
            <a:avLst/>
          </a:prstGeom>
          <a:noFill/>
        </p:spPr>
        <p:txBody>
          <a:bodyPr wrap="none" rtlCol="0">
            <a:spAutoFit/>
          </a:bodyPr>
          <a:lstStyle/>
          <a:p>
            <a:r>
              <a:rPr kumimoji="1" lang="ja-JP" altLang="en-US" dirty="0"/>
              <a:t>患者</a:t>
            </a:r>
          </a:p>
        </p:txBody>
      </p:sp>
      <p:sp>
        <p:nvSpPr>
          <p:cNvPr id="11" name="テキスト ボックス 10"/>
          <p:cNvSpPr txBox="1"/>
          <p:nvPr/>
        </p:nvSpPr>
        <p:spPr>
          <a:xfrm>
            <a:off x="1117044" y="3536695"/>
            <a:ext cx="646331" cy="369332"/>
          </a:xfrm>
          <a:prstGeom prst="rect">
            <a:avLst/>
          </a:prstGeom>
          <a:noFill/>
        </p:spPr>
        <p:txBody>
          <a:bodyPr wrap="none" rtlCol="0">
            <a:spAutoFit/>
          </a:bodyPr>
          <a:lstStyle/>
          <a:p>
            <a:r>
              <a:rPr kumimoji="1" lang="ja-JP" altLang="en-US" dirty="0"/>
              <a:t>病院</a:t>
            </a:r>
          </a:p>
        </p:txBody>
      </p:sp>
      <p:sp>
        <p:nvSpPr>
          <p:cNvPr id="12" name="テキスト ボックス 11"/>
          <p:cNvSpPr txBox="1"/>
          <p:nvPr/>
        </p:nvSpPr>
        <p:spPr>
          <a:xfrm>
            <a:off x="6256790" y="3850452"/>
            <a:ext cx="720080" cy="369332"/>
          </a:xfrm>
          <a:prstGeom prst="rect">
            <a:avLst/>
          </a:prstGeom>
          <a:noFill/>
        </p:spPr>
        <p:txBody>
          <a:bodyPr wrap="square" rtlCol="0">
            <a:spAutoFit/>
          </a:bodyPr>
          <a:lstStyle/>
          <a:p>
            <a:r>
              <a:rPr kumimoji="1" lang="ja-JP" altLang="en-US" dirty="0"/>
              <a:t>医師</a:t>
            </a:r>
          </a:p>
        </p:txBody>
      </p:sp>
      <p:sp>
        <p:nvSpPr>
          <p:cNvPr id="13" name="テキスト ボックス 12"/>
          <p:cNvSpPr txBox="1"/>
          <p:nvPr/>
        </p:nvSpPr>
        <p:spPr>
          <a:xfrm>
            <a:off x="7833320" y="1532025"/>
            <a:ext cx="1569660" cy="369332"/>
          </a:xfrm>
          <a:prstGeom prst="rect">
            <a:avLst/>
          </a:prstGeom>
          <a:noFill/>
        </p:spPr>
        <p:txBody>
          <a:bodyPr wrap="none" rtlCol="0">
            <a:spAutoFit/>
          </a:bodyPr>
          <a:lstStyle/>
          <a:p>
            <a:r>
              <a:rPr kumimoji="1" lang="ja-JP" altLang="en-US" dirty="0"/>
              <a:t>病院監督機構</a:t>
            </a:r>
          </a:p>
        </p:txBody>
      </p:sp>
      <p:sp>
        <p:nvSpPr>
          <p:cNvPr id="3" name="テキスト ボックス 2"/>
          <p:cNvSpPr txBox="1"/>
          <p:nvPr/>
        </p:nvSpPr>
        <p:spPr>
          <a:xfrm>
            <a:off x="7220171" y="2780928"/>
            <a:ext cx="2701381" cy="707886"/>
          </a:xfrm>
          <a:prstGeom prst="rect">
            <a:avLst/>
          </a:prstGeom>
          <a:solidFill>
            <a:srgbClr val="CCFFFF">
              <a:alpha val="30000"/>
            </a:srgbClr>
          </a:solidFill>
        </p:spPr>
        <p:txBody>
          <a:bodyPr wrap="none" rtlCol="0">
            <a:spAutoFit/>
          </a:bodyPr>
          <a:lstStyle/>
          <a:p>
            <a:r>
              <a:rPr kumimoji="1" lang="ja-JP" altLang="en-US" sz="2000" dirty="0">
                <a:solidFill>
                  <a:srgbClr val="FF0000"/>
                </a:solidFill>
              </a:rPr>
              <a:t>目標：</a:t>
            </a:r>
          </a:p>
          <a:p>
            <a:r>
              <a:rPr kumimoji="1" lang="ja-JP" altLang="en-US" sz="2000" dirty="0">
                <a:solidFill>
                  <a:srgbClr val="FF0000"/>
                </a:solidFill>
              </a:rPr>
              <a:t>国内の医療事故→ゼロ</a:t>
            </a:r>
          </a:p>
        </p:txBody>
      </p:sp>
      <p:sp>
        <p:nvSpPr>
          <p:cNvPr id="14" name="テキスト ボックス 13"/>
          <p:cNvSpPr txBox="1"/>
          <p:nvPr/>
        </p:nvSpPr>
        <p:spPr>
          <a:xfrm>
            <a:off x="920552" y="5589240"/>
            <a:ext cx="3409908" cy="1015663"/>
          </a:xfrm>
          <a:prstGeom prst="rect">
            <a:avLst/>
          </a:prstGeom>
          <a:solidFill>
            <a:srgbClr val="CCFFFF">
              <a:alpha val="30000"/>
            </a:srgbClr>
          </a:solidFill>
        </p:spPr>
        <p:txBody>
          <a:bodyPr wrap="none" rtlCol="0">
            <a:spAutoFit/>
          </a:bodyPr>
          <a:lstStyle/>
          <a:p>
            <a:r>
              <a:rPr kumimoji="1" lang="ja-JP" altLang="en-US" sz="2000" dirty="0">
                <a:solidFill>
                  <a:srgbClr val="FF0000"/>
                </a:solidFill>
              </a:rPr>
              <a:t>目標：</a:t>
            </a:r>
          </a:p>
          <a:p>
            <a:r>
              <a:rPr lang="ja-JP" altLang="en-US" sz="2000" dirty="0">
                <a:solidFill>
                  <a:srgbClr val="FF0000"/>
                </a:solidFill>
              </a:rPr>
              <a:t>院内の救急搬送生存率→高く</a:t>
            </a:r>
            <a:endParaRPr kumimoji="1" lang="ja-JP" altLang="en-US" sz="2000" dirty="0">
              <a:solidFill>
                <a:srgbClr val="FF0000"/>
              </a:solidFill>
            </a:endParaRPr>
          </a:p>
          <a:p>
            <a:r>
              <a:rPr lang="ja-JP" altLang="en-US" sz="2000" dirty="0">
                <a:solidFill>
                  <a:srgbClr val="FF0000"/>
                </a:solidFill>
              </a:rPr>
              <a:t>院</a:t>
            </a:r>
            <a:r>
              <a:rPr kumimoji="1" lang="ja-JP" altLang="en-US" sz="2000" dirty="0">
                <a:solidFill>
                  <a:srgbClr val="FF0000"/>
                </a:solidFill>
              </a:rPr>
              <a:t>内の医療事故→ゼロ</a:t>
            </a:r>
          </a:p>
        </p:txBody>
      </p:sp>
      <p:sp>
        <p:nvSpPr>
          <p:cNvPr id="15" name="テキスト ボックス 14"/>
          <p:cNvSpPr txBox="1"/>
          <p:nvPr/>
        </p:nvSpPr>
        <p:spPr>
          <a:xfrm>
            <a:off x="4595017" y="5085184"/>
            <a:ext cx="3409908" cy="707886"/>
          </a:xfrm>
          <a:prstGeom prst="rect">
            <a:avLst/>
          </a:prstGeom>
          <a:solidFill>
            <a:srgbClr val="CCFFFF">
              <a:alpha val="30000"/>
            </a:srgbClr>
          </a:solidFill>
        </p:spPr>
        <p:txBody>
          <a:bodyPr wrap="none" rtlCol="0">
            <a:spAutoFit/>
          </a:bodyPr>
          <a:lstStyle/>
          <a:p>
            <a:r>
              <a:rPr kumimoji="1" lang="ja-JP" altLang="en-US" sz="2000" dirty="0">
                <a:solidFill>
                  <a:srgbClr val="FF0000"/>
                </a:solidFill>
              </a:rPr>
              <a:t>目標：</a:t>
            </a:r>
          </a:p>
          <a:p>
            <a:r>
              <a:rPr lang="ja-JP" altLang="en-US" sz="2000" dirty="0">
                <a:solidFill>
                  <a:srgbClr val="FF0000"/>
                </a:solidFill>
              </a:rPr>
              <a:t>院内の救急搬送生存率→高く</a:t>
            </a:r>
            <a:endParaRPr kumimoji="1" lang="ja-JP" altLang="en-US" sz="2000" dirty="0">
              <a:solidFill>
                <a:srgbClr val="FF0000"/>
              </a:solidFill>
            </a:endParaRPr>
          </a:p>
        </p:txBody>
      </p:sp>
      <p:pic>
        <p:nvPicPr>
          <p:cNvPr id="21" name="図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2869" y="2323957"/>
            <a:ext cx="540000" cy="190226"/>
          </a:xfrm>
          <a:prstGeom prst="rect">
            <a:avLst/>
          </a:prstGeom>
        </p:spPr>
      </p:pic>
      <p:pic>
        <p:nvPicPr>
          <p:cNvPr id="25" name="図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006" y="5165280"/>
            <a:ext cx="540000" cy="141431"/>
          </a:xfrm>
          <a:prstGeom prst="rect">
            <a:avLst/>
          </a:prstGeom>
        </p:spPr>
      </p:pic>
      <p:pic>
        <p:nvPicPr>
          <p:cNvPr id="30" name="図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7583" y="4247466"/>
            <a:ext cx="540000" cy="190226"/>
          </a:xfrm>
          <a:prstGeom prst="rect">
            <a:avLst/>
          </a:prstGeom>
        </p:spPr>
      </p:pic>
      <p:pic>
        <p:nvPicPr>
          <p:cNvPr id="34" name="図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4648" y="3429000"/>
            <a:ext cx="960000" cy="180000"/>
          </a:xfrm>
          <a:prstGeom prst="rect">
            <a:avLst/>
          </a:prstGeom>
        </p:spPr>
      </p:pic>
      <p:pic>
        <p:nvPicPr>
          <p:cNvPr id="38" name="図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69544" y="3897072"/>
            <a:ext cx="180000" cy="180000"/>
          </a:xfrm>
          <a:prstGeom prst="rect">
            <a:avLst/>
          </a:prstGeom>
        </p:spPr>
      </p:pic>
    </p:spTree>
    <p:extLst>
      <p:ext uri="{BB962C8B-B14F-4D97-AF65-F5344CB8AC3E}">
        <p14:creationId xmlns:p14="http://schemas.microsoft.com/office/powerpoint/2010/main" val="40549825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医療分野の事例：議論</a:t>
            </a:r>
            <a:endParaRPr kumimoji="1" lang="ja-JP" altLang="en-US" dirty="0"/>
          </a:p>
        </p:txBody>
      </p:sp>
      <p:sp>
        <p:nvSpPr>
          <p:cNvPr id="3" name="テキスト ボックス 2"/>
          <p:cNvSpPr txBox="1"/>
          <p:nvPr/>
        </p:nvSpPr>
        <p:spPr>
          <a:xfrm>
            <a:off x="360000" y="1080000"/>
            <a:ext cx="9360000" cy="1354217"/>
          </a:xfrm>
          <a:prstGeom prst="rect">
            <a:avLst/>
          </a:prstGeom>
          <a:noFill/>
        </p:spPr>
        <p:txBody>
          <a:bodyPr wrap="none" rtlCol="0">
            <a:spAutoFit/>
          </a:bodyPr>
          <a:lstStyle/>
          <a:p>
            <a:pPr>
              <a:spcBef>
                <a:spcPts val="600"/>
              </a:spcBef>
            </a:pPr>
            <a:r>
              <a:rPr kumimoji="1" lang="ja-JP" altLang="en-US" sz="2400" dirty="0">
                <a:latin typeface="+mn-ea"/>
              </a:rPr>
              <a:t>人間のミスを完全になくすことはできない．</a:t>
            </a:r>
          </a:p>
          <a:p>
            <a:pPr>
              <a:spcBef>
                <a:spcPts val="600"/>
              </a:spcBef>
            </a:pPr>
            <a:r>
              <a:rPr lang="ja-JP" altLang="en-US" sz="2400" dirty="0">
                <a:latin typeface="+mn-ea"/>
              </a:rPr>
              <a:t>　ミスが起きにくいような環境にすることはできる．</a:t>
            </a:r>
          </a:p>
          <a:p>
            <a:pPr>
              <a:spcBef>
                <a:spcPts val="600"/>
              </a:spcBef>
            </a:pPr>
            <a:r>
              <a:rPr kumimoji="1" lang="ja-JP" altLang="en-US" sz="2400" dirty="0">
                <a:latin typeface="+mn-ea"/>
              </a:rPr>
              <a:t>　ミスが起きても重大事に至らないようにする工夫はできる．</a:t>
            </a:r>
          </a:p>
        </p:txBody>
      </p:sp>
      <p:sp>
        <p:nvSpPr>
          <p:cNvPr id="4" name="テキスト ボックス 3"/>
          <p:cNvSpPr txBox="1"/>
          <p:nvPr/>
        </p:nvSpPr>
        <p:spPr>
          <a:xfrm>
            <a:off x="360000" y="2880000"/>
            <a:ext cx="9360000" cy="461665"/>
          </a:xfrm>
          <a:prstGeom prst="rect">
            <a:avLst/>
          </a:prstGeom>
          <a:noFill/>
        </p:spPr>
        <p:txBody>
          <a:bodyPr wrap="none" rtlCol="0">
            <a:spAutoFit/>
          </a:bodyPr>
          <a:lstStyle/>
          <a:p>
            <a:pPr>
              <a:spcBef>
                <a:spcPts val="600"/>
              </a:spcBef>
            </a:pPr>
            <a:r>
              <a:rPr kumimoji="1" lang="ja-JP" altLang="en-US" sz="2400" dirty="0"/>
              <a:t>失敗に学ぶ対策は，どんな場合にも最適か？</a:t>
            </a:r>
          </a:p>
        </p:txBody>
      </p:sp>
      <p:sp>
        <p:nvSpPr>
          <p:cNvPr id="5" name="テキスト ボックス 4"/>
          <p:cNvSpPr txBox="1"/>
          <p:nvPr/>
        </p:nvSpPr>
        <p:spPr>
          <a:xfrm>
            <a:off x="360000" y="3960000"/>
            <a:ext cx="9360000" cy="1277273"/>
          </a:xfrm>
          <a:prstGeom prst="rect">
            <a:avLst/>
          </a:prstGeom>
          <a:noFill/>
        </p:spPr>
        <p:txBody>
          <a:bodyPr wrap="square" rtlCol="0">
            <a:spAutoFit/>
          </a:bodyPr>
          <a:lstStyle/>
          <a:p>
            <a:pPr>
              <a:spcBef>
                <a:spcPts val="600"/>
              </a:spcBef>
            </a:pPr>
            <a:r>
              <a:rPr kumimoji="1" lang="ja-JP" altLang="en-US" sz="2400" dirty="0"/>
              <a:t>失敗の事例はごくわずかであり，その背後には多数の成功事例が存在する．</a:t>
            </a:r>
          </a:p>
          <a:p>
            <a:pPr>
              <a:spcBef>
                <a:spcPts val="600"/>
              </a:spcBef>
            </a:pPr>
            <a:r>
              <a:rPr lang="ja-JP" altLang="en-US" sz="2400" dirty="0"/>
              <a:t>そのような成功事例は，どうしてうまくいった（失敗しなかった）のか？</a:t>
            </a:r>
            <a:endParaRPr kumimoji="1" lang="ja-JP" altLang="en-US" sz="2400" dirty="0"/>
          </a:p>
        </p:txBody>
      </p:sp>
    </p:spTree>
    <p:extLst>
      <p:ext uri="{BB962C8B-B14F-4D97-AF65-F5344CB8AC3E}">
        <p14:creationId xmlns:p14="http://schemas.microsoft.com/office/powerpoint/2010/main" val="150906431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160000"/>
            <a:ext cx="7560001" cy="576000"/>
          </a:xfrm>
        </p:spPr>
        <p:txBody>
          <a:bodyPr/>
          <a:lstStyle/>
          <a:p>
            <a:r>
              <a:rPr lang="ja-JP" altLang="en-US" sz="3200" dirty="0">
                <a:latin typeface="HGP創英角ﾎﾟｯﾌﾟ体" panose="040B0A00000000000000" pitchFamily="50" charset="-128"/>
                <a:ea typeface="HGP創英角ﾎﾟｯﾌﾟ体" panose="040B0A00000000000000" pitchFamily="50" charset="-128"/>
              </a:rPr>
              <a:t>レジリエンスエンジニアリング：対極</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3" name="フローチャート : 代替処理 7"/>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トピックス（２）</a:t>
            </a:r>
          </a:p>
        </p:txBody>
      </p:sp>
    </p:spTree>
    <p:extLst>
      <p:ext uri="{BB962C8B-B14F-4D97-AF65-F5344CB8AC3E}">
        <p14:creationId xmlns:p14="http://schemas.microsoft.com/office/powerpoint/2010/main" val="486058451"/>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レジリエンスエンジニアリング：背景</a:t>
            </a:r>
          </a:p>
        </p:txBody>
      </p:sp>
      <p:sp>
        <p:nvSpPr>
          <p:cNvPr id="3" name="正方形/長方形 2"/>
          <p:cNvSpPr/>
          <p:nvPr/>
        </p:nvSpPr>
        <p:spPr>
          <a:xfrm>
            <a:off x="900000" y="6012000"/>
            <a:ext cx="9000000" cy="584775"/>
          </a:xfrm>
          <a:prstGeom prst="rect">
            <a:avLst/>
          </a:prstGeom>
        </p:spPr>
        <p:txBody>
          <a:bodyPr wrap="square">
            <a:spAutoFit/>
          </a:bodyPr>
          <a:lstStyle/>
          <a:p>
            <a:r>
              <a:rPr lang="en-US" altLang="ja-JP" sz="1600" dirty="0"/>
              <a:t>&lt;</a:t>
            </a:r>
            <a:r>
              <a:rPr lang="ja-JP" altLang="en-US" sz="1600" dirty="0"/>
              <a:t>出典</a:t>
            </a:r>
            <a:r>
              <a:rPr lang="en-US" altLang="ja-JP" sz="1600" dirty="0"/>
              <a:t>&gt;</a:t>
            </a:r>
          </a:p>
          <a:p>
            <a:r>
              <a:rPr lang="ja-JP" altLang="en-US" sz="1600" dirty="0"/>
              <a:t>北村正晴</a:t>
            </a:r>
            <a:r>
              <a:rPr lang="en-US" altLang="ja-JP" sz="1600" dirty="0"/>
              <a:t>:</a:t>
            </a:r>
            <a:r>
              <a:rPr lang="ja-JP" altLang="en-US" sz="1600" dirty="0"/>
              <a:t> 現場の実践知を生かすレジリエンスのデザイン</a:t>
            </a:r>
            <a:r>
              <a:rPr lang="en-US" altLang="ja-JP" sz="1600" dirty="0"/>
              <a:t>,</a:t>
            </a:r>
            <a:r>
              <a:rPr lang="ja-JP" altLang="en-US" sz="1600" dirty="0"/>
              <a:t> 計測と制御</a:t>
            </a:r>
            <a:r>
              <a:rPr lang="en-US" altLang="ja-JP" sz="1600" dirty="0"/>
              <a:t>,</a:t>
            </a:r>
            <a:r>
              <a:rPr lang="ja-JP" altLang="en-US" sz="1600" dirty="0"/>
              <a:t> 第</a:t>
            </a:r>
            <a:r>
              <a:rPr lang="en-US" altLang="ja-JP" sz="1600" dirty="0"/>
              <a:t>54</a:t>
            </a:r>
            <a:r>
              <a:rPr lang="ja-JP" altLang="en-US" sz="1600" dirty="0"/>
              <a:t>巻</a:t>
            </a:r>
            <a:r>
              <a:rPr lang="en-US" altLang="ja-JP" sz="1600" dirty="0"/>
              <a:t>,</a:t>
            </a:r>
            <a:r>
              <a:rPr lang="ja-JP" altLang="en-US" sz="1600" dirty="0"/>
              <a:t> 第</a:t>
            </a:r>
            <a:r>
              <a:rPr lang="en-US" altLang="ja-JP" sz="1600" dirty="0"/>
              <a:t>7</a:t>
            </a:r>
            <a:r>
              <a:rPr lang="ja-JP" altLang="en-US" sz="1600" dirty="0"/>
              <a:t>号</a:t>
            </a:r>
            <a:r>
              <a:rPr lang="en-US" altLang="ja-JP" sz="1600" dirty="0"/>
              <a:t>,</a:t>
            </a:r>
            <a:r>
              <a:rPr lang="ja-JP" altLang="en-US" sz="1600" dirty="0"/>
              <a:t> </a:t>
            </a:r>
            <a:r>
              <a:rPr lang="en-US" altLang="ja-JP" sz="1600" dirty="0"/>
              <a:t>2015</a:t>
            </a:r>
            <a:r>
              <a:rPr lang="ja-JP" altLang="en-US" sz="1600" dirty="0"/>
              <a:t>年</a:t>
            </a:r>
            <a:r>
              <a:rPr lang="en-US" altLang="ja-JP" sz="1600" dirty="0"/>
              <a:t>7</a:t>
            </a:r>
            <a:r>
              <a:rPr lang="ja-JP" altLang="en-US" sz="1600" dirty="0"/>
              <a:t>月号</a:t>
            </a:r>
            <a:r>
              <a:rPr lang="en-US" altLang="ja-JP" sz="1600" dirty="0"/>
              <a:t>.</a:t>
            </a:r>
            <a:endParaRPr lang="ja-JP" altLang="en-US" sz="1600" dirty="0"/>
          </a:p>
        </p:txBody>
      </p:sp>
      <p:sp>
        <p:nvSpPr>
          <p:cNvPr id="4" name="正方形/長方形 3"/>
          <p:cNvSpPr/>
          <p:nvPr/>
        </p:nvSpPr>
        <p:spPr>
          <a:xfrm>
            <a:off x="360000" y="828000"/>
            <a:ext cx="9361039" cy="1323439"/>
          </a:xfrm>
          <a:prstGeom prst="rect">
            <a:avLst/>
          </a:prstGeom>
        </p:spPr>
        <p:txBody>
          <a:bodyPr wrap="square">
            <a:spAutoFit/>
          </a:bodyPr>
          <a:lstStyle/>
          <a:p>
            <a:r>
              <a:rPr lang="ja-JP" altLang="en-US" sz="2000" dirty="0"/>
              <a:t>ある程度まで高い安全レベルに到達しているシステムについて，さらなる安全性向上を目指す場合には，現在のような</a:t>
            </a:r>
            <a:r>
              <a:rPr lang="ja-JP" altLang="en-US" sz="2000" u="sng" dirty="0">
                <a:solidFill>
                  <a:srgbClr val="0000FF"/>
                </a:solidFill>
              </a:rPr>
              <a:t>事故やトラブルなどの不都合な事象に着目する方式は適切なのだろうか？</a:t>
            </a:r>
            <a:r>
              <a:rPr lang="ja-JP" altLang="en-US" sz="2000" dirty="0"/>
              <a:t> われわれは「安全」を事故やトラブルが生じない（ごく少ない）ことで定義しているが，これで良いのであろうか？</a:t>
            </a:r>
          </a:p>
        </p:txBody>
      </p:sp>
      <p:sp>
        <p:nvSpPr>
          <p:cNvPr id="5" name="正方形/長方形 4"/>
          <p:cNvSpPr/>
          <p:nvPr/>
        </p:nvSpPr>
        <p:spPr>
          <a:xfrm>
            <a:off x="360000" y="2232000"/>
            <a:ext cx="9361038" cy="1015663"/>
          </a:xfrm>
          <a:prstGeom prst="rect">
            <a:avLst/>
          </a:prstGeom>
        </p:spPr>
        <p:txBody>
          <a:bodyPr wrap="square">
            <a:spAutoFit/>
          </a:bodyPr>
          <a:lstStyle/>
          <a:p>
            <a:r>
              <a:rPr lang="ja-JP" altLang="en-US" sz="2000" dirty="0">
                <a:latin typeface="+mn-ea"/>
                <a:cs typeface="Arial" panose="020B0604020202020204" pitchFamily="34" charset="0"/>
              </a:rPr>
              <a:t>「安全をどう捉えるべきか」という論点について</a:t>
            </a:r>
            <a:r>
              <a:rPr lang="en-US" altLang="ja-JP" sz="2000" dirty="0">
                <a:latin typeface="+mn-ea"/>
                <a:cs typeface="Arial" panose="020B0604020202020204" pitchFamily="34" charset="0"/>
              </a:rPr>
              <a:t>E. </a:t>
            </a:r>
            <a:r>
              <a:rPr lang="en-US" altLang="ja-JP" sz="2000" dirty="0" err="1">
                <a:latin typeface="+mn-ea"/>
                <a:cs typeface="Arial" panose="020B0604020202020204" pitchFamily="34" charset="0"/>
              </a:rPr>
              <a:t>Hollnagel</a:t>
            </a:r>
            <a:r>
              <a:rPr lang="en-US" altLang="ja-JP" sz="2000" dirty="0">
                <a:latin typeface="+mn-ea"/>
                <a:cs typeface="Arial" panose="020B0604020202020204" pitchFamily="34" charset="0"/>
              </a:rPr>
              <a:t> </a:t>
            </a:r>
            <a:r>
              <a:rPr lang="ja-JP" altLang="en-US" sz="2000" dirty="0">
                <a:latin typeface="+mn-ea"/>
                <a:cs typeface="Arial" panose="020B0604020202020204" pitchFamily="34" charset="0"/>
              </a:rPr>
              <a:t>は，安全概念の分析と再構築を行っており，上記の問いに</a:t>
            </a:r>
            <a:r>
              <a:rPr lang="en-US" altLang="ja-JP" sz="2000" dirty="0">
                <a:latin typeface="+mn-ea"/>
                <a:cs typeface="Arial" panose="020B0604020202020204" pitchFamily="34" charset="0"/>
              </a:rPr>
              <a:t>Yes </a:t>
            </a:r>
            <a:r>
              <a:rPr lang="ja-JP" altLang="en-US" sz="2000" dirty="0">
                <a:latin typeface="+mn-ea"/>
                <a:cs typeface="Arial" panose="020B0604020202020204" pitchFamily="34" charset="0"/>
              </a:rPr>
              <a:t>と答える立場で探求されている安全を</a:t>
            </a:r>
            <a:r>
              <a:rPr lang="en-US" altLang="ja-JP" sz="2000" u="sng" dirty="0">
                <a:solidFill>
                  <a:srgbClr val="0000FF"/>
                </a:solidFill>
                <a:latin typeface="+mn-ea"/>
                <a:cs typeface="Arial" panose="020B0604020202020204" pitchFamily="34" charset="0"/>
              </a:rPr>
              <a:t>Safety-I</a:t>
            </a:r>
            <a:r>
              <a:rPr lang="ja-JP" altLang="en-US" sz="2000" dirty="0" err="1">
                <a:latin typeface="+mn-ea"/>
                <a:cs typeface="Arial" panose="020B0604020202020204" pitchFamily="34" charset="0"/>
              </a:rPr>
              <a:t>，</a:t>
            </a:r>
            <a:r>
              <a:rPr lang="en-US" altLang="ja-JP" sz="2000" dirty="0">
                <a:latin typeface="+mn-ea"/>
                <a:cs typeface="Arial" panose="020B0604020202020204" pitchFamily="34" charset="0"/>
              </a:rPr>
              <a:t>No </a:t>
            </a:r>
            <a:r>
              <a:rPr lang="ja-JP" altLang="en-US" sz="2000" dirty="0">
                <a:latin typeface="+mn-ea"/>
                <a:cs typeface="Arial" panose="020B0604020202020204" pitchFamily="34" charset="0"/>
              </a:rPr>
              <a:t>と答える立場で探求される安全を</a:t>
            </a:r>
            <a:r>
              <a:rPr lang="en-US" altLang="ja-JP" sz="2000" u="sng" dirty="0">
                <a:solidFill>
                  <a:srgbClr val="FF0000"/>
                </a:solidFill>
                <a:latin typeface="+mn-ea"/>
                <a:cs typeface="Arial" panose="020B0604020202020204" pitchFamily="34" charset="0"/>
              </a:rPr>
              <a:t>Safety-II</a:t>
            </a:r>
            <a:r>
              <a:rPr lang="en-US" altLang="ja-JP" sz="2000" dirty="0">
                <a:latin typeface="+mn-ea"/>
                <a:cs typeface="Arial" panose="020B0604020202020204" pitchFamily="34" charset="0"/>
              </a:rPr>
              <a:t> </a:t>
            </a:r>
            <a:r>
              <a:rPr lang="ja-JP" altLang="en-US" sz="2000" dirty="0">
                <a:latin typeface="+mn-ea"/>
                <a:cs typeface="Arial" panose="020B0604020202020204" pitchFamily="34" charset="0"/>
              </a:rPr>
              <a:t>と区別している。</a:t>
            </a:r>
          </a:p>
        </p:txBody>
      </p:sp>
      <p:sp>
        <p:nvSpPr>
          <p:cNvPr id="10" name="正方形/長方形 9"/>
          <p:cNvSpPr/>
          <p:nvPr/>
        </p:nvSpPr>
        <p:spPr>
          <a:xfrm>
            <a:off x="360000" y="3348000"/>
            <a:ext cx="9360000" cy="1015663"/>
          </a:xfrm>
          <a:prstGeom prst="rect">
            <a:avLst/>
          </a:prstGeom>
        </p:spPr>
        <p:txBody>
          <a:bodyPr wrap="square">
            <a:spAutoFit/>
          </a:bodyPr>
          <a:lstStyle/>
          <a:p>
            <a:r>
              <a:rPr lang="ja-JP" altLang="en-US" sz="2000" dirty="0"/>
              <a:t>多くの社会・技術システムでは「うまくいっていること」に比べると</a:t>
            </a:r>
            <a:r>
              <a:rPr lang="ja-JP" altLang="en-US" sz="2000" u="sng" dirty="0">
                <a:solidFill>
                  <a:srgbClr val="0000FF"/>
                </a:solidFill>
              </a:rPr>
              <a:t>「うまくいかないこと」の割合ははるかに低い</a:t>
            </a:r>
            <a:r>
              <a:rPr lang="ja-JP" altLang="en-US" sz="2000" dirty="0"/>
              <a:t>．「うまくいっていること」から適切に学習できれば，その方が効果的である．</a:t>
            </a:r>
          </a:p>
        </p:txBody>
      </p:sp>
      <p:sp>
        <p:nvSpPr>
          <p:cNvPr id="11" name="正方形/長方形 10"/>
          <p:cNvSpPr/>
          <p:nvPr/>
        </p:nvSpPr>
        <p:spPr>
          <a:xfrm>
            <a:off x="1800000" y="5652000"/>
            <a:ext cx="8100000" cy="584775"/>
          </a:xfrm>
          <a:prstGeom prst="rect">
            <a:avLst/>
          </a:prstGeom>
        </p:spPr>
        <p:txBody>
          <a:bodyPr wrap="square">
            <a:spAutoFit/>
          </a:bodyPr>
          <a:lstStyle/>
          <a:p>
            <a:r>
              <a:rPr lang="ja-JP" altLang="en-US" sz="1600" dirty="0">
                <a:latin typeface="+mn-ea"/>
                <a:cs typeface="Arial" panose="020B0604020202020204" pitchFamily="34" charset="0"/>
              </a:rPr>
              <a:t>遅れ指標</a:t>
            </a:r>
            <a:r>
              <a:rPr lang="en-US" altLang="ja-JP" sz="1600" dirty="0">
                <a:latin typeface="+mn-ea"/>
                <a:cs typeface="Arial" panose="020B0604020202020204" pitchFamily="34" charset="0"/>
              </a:rPr>
              <a:t>(lagging indicator):</a:t>
            </a:r>
            <a:r>
              <a:rPr lang="ja-JP" altLang="en-US" sz="1600" dirty="0">
                <a:latin typeface="+mn-ea"/>
                <a:cs typeface="Arial" panose="020B0604020202020204" pitchFamily="34" charset="0"/>
              </a:rPr>
              <a:t> ある期間が経過してから当該期間の安全性が評価できる指標</a:t>
            </a:r>
            <a:endParaRPr lang="en-US" altLang="ja-JP" sz="1600" dirty="0">
              <a:latin typeface="+mn-ea"/>
              <a:cs typeface="Arial" panose="020B0604020202020204" pitchFamily="34" charset="0"/>
            </a:endParaRPr>
          </a:p>
          <a:p>
            <a:r>
              <a:rPr lang="ja-JP" altLang="en-US" sz="1600" u="sng" dirty="0">
                <a:solidFill>
                  <a:srgbClr val="0000FF"/>
                </a:solidFill>
                <a:latin typeface="+mn-ea"/>
                <a:cs typeface="Arial" panose="020B0604020202020204" pitchFamily="34" charset="0"/>
              </a:rPr>
              <a:t>先行指標</a:t>
            </a:r>
            <a:r>
              <a:rPr lang="en-US" altLang="ja-JP" sz="1600" u="sng" dirty="0">
                <a:solidFill>
                  <a:srgbClr val="0000FF"/>
                </a:solidFill>
                <a:latin typeface="+mn-ea"/>
                <a:cs typeface="Arial" panose="020B0604020202020204" pitchFamily="34" charset="0"/>
              </a:rPr>
              <a:t>(leading indicator):</a:t>
            </a:r>
            <a:r>
              <a:rPr lang="ja-JP" altLang="en-US" sz="1600" u="sng" dirty="0">
                <a:solidFill>
                  <a:srgbClr val="0000FF"/>
                </a:solidFill>
                <a:latin typeface="+mn-ea"/>
                <a:cs typeface="Arial" panose="020B0604020202020204" pitchFamily="34" charset="0"/>
              </a:rPr>
              <a:t> 未来の事故防止や対処能力についての指標</a:t>
            </a:r>
          </a:p>
        </p:txBody>
      </p:sp>
      <p:sp>
        <p:nvSpPr>
          <p:cNvPr id="12" name="正方形/長方形 11"/>
          <p:cNvSpPr/>
          <p:nvPr/>
        </p:nvSpPr>
        <p:spPr>
          <a:xfrm>
            <a:off x="360000" y="4428000"/>
            <a:ext cx="9360000" cy="1323439"/>
          </a:xfrm>
          <a:prstGeom prst="rect">
            <a:avLst/>
          </a:prstGeom>
        </p:spPr>
        <p:txBody>
          <a:bodyPr wrap="square">
            <a:spAutoFit/>
          </a:bodyPr>
          <a:lstStyle/>
          <a:p>
            <a:r>
              <a:rPr lang="ja-JP" altLang="en-US" sz="2000" dirty="0"/>
              <a:t>システムの安全性について改善の余地が大きい場合には遅れ指標に着目した完全マネジメント策が機能するが，</a:t>
            </a:r>
            <a:r>
              <a:rPr lang="ja-JP" altLang="en-US" sz="2000" u="sng" dirty="0">
                <a:solidFill>
                  <a:srgbClr val="0000FF"/>
                </a:solidFill>
              </a:rPr>
              <a:t>安全性が向上し事故やトラブルの生起数が低くなった段階</a:t>
            </a:r>
            <a:r>
              <a:rPr lang="ja-JP" altLang="en-US" sz="2000" dirty="0"/>
              <a:t>では，投入努力に対する改善の効果を確認することは困難になる．この段階では遅れ指標よりも</a:t>
            </a:r>
            <a:r>
              <a:rPr lang="ja-JP" altLang="en-US" sz="2000" u="sng" dirty="0">
                <a:solidFill>
                  <a:srgbClr val="FF0000"/>
                </a:solidFill>
              </a:rPr>
              <a:t>先行指標の役割が大きく</a:t>
            </a:r>
            <a:r>
              <a:rPr lang="ja-JP" altLang="en-US" sz="2000" dirty="0"/>
              <a:t>なる。</a:t>
            </a:r>
          </a:p>
        </p:txBody>
      </p:sp>
    </p:spTree>
    <p:extLst>
      <p:ext uri="{BB962C8B-B14F-4D97-AF65-F5344CB8AC3E}">
        <p14:creationId xmlns:p14="http://schemas.microsoft.com/office/powerpoint/2010/main" val="24022725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58F7FD8-DDCD-8DAB-BDF2-2FE91E43178F}"/>
              </a:ext>
            </a:extLst>
          </p:cNvPr>
          <p:cNvPicPr>
            <a:picLocks noChangeAspect="1"/>
          </p:cNvPicPr>
          <p:nvPr/>
        </p:nvPicPr>
        <p:blipFill>
          <a:blip r:embed="rId2"/>
          <a:stretch>
            <a:fillRect/>
          </a:stretch>
        </p:blipFill>
        <p:spPr>
          <a:xfrm>
            <a:off x="7128000" y="2988000"/>
            <a:ext cx="2756207" cy="3600000"/>
          </a:xfrm>
          <a:prstGeom prst="rect">
            <a:avLst/>
          </a:prstGeom>
          <a:ln w="12700">
            <a:solidFill>
              <a:srgbClr val="808080">
                <a:alpha val="50000"/>
              </a:srgbClr>
            </a:solidFill>
          </a:ln>
        </p:spPr>
      </p:pic>
      <p:sp>
        <p:nvSpPr>
          <p:cNvPr id="2" name="タイトル 1">
            <a:extLst>
              <a:ext uri="{FF2B5EF4-FFF2-40B4-BE49-F238E27FC236}">
                <a16:creationId xmlns:a16="http://schemas.microsoft.com/office/drawing/2014/main" id="{78535A70-07A3-32C2-FE50-167125CD6C5C}"/>
              </a:ext>
            </a:extLst>
          </p:cNvPr>
          <p:cNvSpPr>
            <a:spLocks noGrp="1"/>
          </p:cNvSpPr>
          <p:nvPr>
            <p:ph type="title"/>
          </p:nvPr>
        </p:nvSpPr>
        <p:spPr/>
        <p:txBody>
          <a:bodyPr/>
          <a:lstStyle/>
          <a:p>
            <a:r>
              <a:rPr kumimoji="1" lang="en-US" altLang="ja-JP" dirty="0"/>
              <a:t>IPA</a:t>
            </a:r>
            <a:r>
              <a:rPr kumimoji="1" lang="ja-JP" altLang="en-US" dirty="0"/>
              <a:t>における取組み（過去）</a:t>
            </a:r>
          </a:p>
        </p:txBody>
      </p:sp>
      <p:sp>
        <p:nvSpPr>
          <p:cNvPr id="4" name="テキスト ボックス 3">
            <a:extLst>
              <a:ext uri="{FF2B5EF4-FFF2-40B4-BE49-F238E27FC236}">
                <a16:creationId xmlns:a16="http://schemas.microsoft.com/office/drawing/2014/main" id="{B393CBCB-6DE1-9212-BD31-053D14235E74}"/>
              </a:ext>
            </a:extLst>
          </p:cNvPr>
          <p:cNvSpPr txBox="1"/>
          <p:nvPr/>
        </p:nvSpPr>
        <p:spPr>
          <a:xfrm>
            <a:off x="252000" y="900000"/>
            <a:ext cx="9360000" cy="461665"/>
          </a:xfrm>
          <a:prstGeom prst="rect">
            <a:avLst/>
          </a:prstGeom>
          <a:noFill/>
        </p:spPr>
        <p:txBody>
          <a:bodyPr wrap="square">
            <a:spAutoFit/>
          </a:bodyPr>
          <a:lstStyle/>
          <a:p>
            <a:r>
              <a:rPr lang="ja-JP" altLang="en-US" sz="2400" dirty="0"/>
              <a:t>重要インフラ分野のシステム障害への対策</a:t>
            </a:r>
            <a:r>
              <a:rPr lang="ja-JP" altLang="en-US" sz="2000" dirty="0"/>
              <a:t>　</a:t>
            </a:r>
            <a:r>
              <a:rPr lang="ja-JP" altLang="en-US" sz="2000" dirty="0">
                <a:latin typeface="+mn-ea"/>
              </a:rPr>
              <a:t>（</a:t>
            </a:r>
            <a:r>
              <a:rPr lang="en-US" altLang="ja-JP" sz="2000" dirty="0">
                <a:latin typeface="+mn-ea"/>
              </a:rPr>
              <a:t>2013</a:t>
            </a:r>
            <a:r>
              <a:rPr lang="ja-JP" altLang="en-US" sz="2000" dirty="0">
                <a:latin typeface="+mn-ea"/>
              </a:rPr>
              <a:t>～</a:t>
            </a:r>
            <a:r>
              <a:rPr lang="en-US" altLang="ja-JP" sz="2000" dirty="0">
                <a:latin typeface="+mn-ea"/>
              </a:rPr>
              <a:t>2019</a:t>
            </a:r>
            <a:r>
              <a:rPr lang="ja-JP" altLang="en-US" sz="2000" dirty="0">
                <a:latin typeface="+mn-ea"/>
              </a:rPr>
              <a:t>年度に実施）</a:t>
            </a:r>
            <a:endParaRPr lang="ja-JP" altLang="en-US" sz="2400" dirty="0">
              <a:latin typeface="+mn-ea"/>
            </a:endParaRPr>
          </a:p>
        </p:txBody>
      </p:sp>
      <p:sp>
        <p:nvSpPr>
          <p:cNvPr id="6" name="テキスト ボックス 5">
            <a:hlinkClick r:id="rId3"/>
            <a:extLst>
              <a:ext uri="{FF2B5EF4-FFF2-40B4-BE49-F238E27FC236}">
                <a16:creationId xmlns:a16="http://schemas.microsoft.com/office/drawing/2014/main" id="{2E92988F-226C-074A-B756-1423691F9161}"/>
              </a:ext>
            </a:extLst>
          </p:cNvPr>
          <p:cNvSpPr txBox="1"/>
          <p:nvPr/>
        </p:nvSpPr>
        <p:spPr>
          <a:xfrm>
            <a:off x="1440000" y="1368000"/>
            <a:ext cx="6120000" cy="338554"/>
          </a:xfrm>
          <a:prstGeom prst="rect">
            <a:avLst/>
          </a:prstGeom>
          <a:noFill/>
        </p:spPr>
        <p:txBody>
          <a:bodyPr wrap="square">
            <a:spAutoFit/>
          </a:bodyPr>
          <a:lstStyle/>
          <a:p>
            <a:r>
              <a:rPr lang="en-US" altLang="ja-JP" sz="1600" i="1" dirty="0">
                <a:solidFill>
                  <a:srgbClr val="3333FF"/>
                </a:solidFill>
                <a:latin typeface="Arial" panose="020B0604020202020204" pitchFamily="34" charset="0"/>
                <a:cs typeface="Arial" panose="020B0604020202020204" pitchFamily="34" charset="0"/>
              </a:rPr>
              <a:t>https://www.ipa.go.jp/archive/digital/iot-en-ci/system/system.html</a:t>
            </a:r>
            <a:endParaRPr lang="ja-JP" altLang="en-US" sz="1600" i="1" dirty="0">
              <a:solidFill>
                <a:srgbClr val="3333FF"/>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51FCA4C5-82C1-19EE-3F74-9DB14DE3C249}"/>
              </a:ext>
            </a:extLst>
          </p:cNvPr>
          <p:cNvSpPr txBox="1"/>
          <p:nvPr/>
        </p:nvSpPr>
        <p:spPr>
          <a:xfrm>
            <a:off x="540000" y="1908000"/>
            <a:ext cx="9000000" cy="1184940"/>
          </a:xfrm>
          <a:prstGeom prst="rect">
            <a:avLst/>
          </a:prstGeom>
          <a:noFill/>
        </p:spPr>
        <p:txBody>
          <a:bodyPr wrap="square">
            <a:spAutoFit/>
          </a:bodyPr>
          <a:lstStyle/>
          <a:p>
            <a:pPr>
              <a:lnSpc>
                <a:spcPct val="120000"/>
              </a:lnSpc>
            </a:pPr>
            <a:r>
              <a:rPr lang="ja-JP" altLang="en-US" sz="2000" dirty="0">
                <a:latin typeface="メイリオ" panose="020B0604030504040204" pitchFamily="50" charset="-128"/>
                <a:ea typeface="メイリオ" panose="020B0604030504040204" pitchFamily="50" charset="-128"/>
              </a:rPr>
              <a:t>システムの</a:t>
            </a:r>
            <a:r>
              <a:rPr lang="ja-JP" altLang="en-US" sz="2000" u="sng" dirty="0">
                <a:latin typeface="メイリオ" panose="020B0604030504040204" pitchFamily="50" charset="-128"/>
                <a:ea typeface="メイリオ" panose="020B0604030504040204" pitchFamily="50" charset="-128"/>
              </a:rPr>
              <a:t>障害事例</a:t>
            </a:r>
            <a:r>
              <a:rPr lang="ja-JP" altLang="en-US" sz="2000" dirty="0">
                <a:latin typeface="メイリオ" panose="020B0604030504040204" pitchFamily="50" charset="-128"/>
                <a:ea typeface="メイリオ" panose="020B0604030504040204" pitchFamily="50" charset="-128"/>
              </a:rPr>
              <a:t>情報の</a:t>
            </a:r>
            <a:r>
              <a:rPr lang="ja-JP" altLang="en-US" sz="2000" u="sng" dirty="0">
                <a:latin typeface="メイリオ" panose="020B0604030504040204" pitchFamily="50" charset="-128"/>
                <a:ea typeface="メイリオ" panose="020B0604030504040204" pitchFamily="50" charset="-128"/>
              </a:rPr>
              <a:t>分析</a:t>
            </a:r>
            <a:r>
              <a:rPr lang="ja-JP" altLang="en-US" sz="2000" dirty="0">
                <a:latin typeface="メイリオ" panose="020B0604030504040204" pitchFamily="50" charset="-128"/>
                <a:ea typeface="メイリオ" panose="020B0604030504040204" pitchFamily="50" charset="-128"/>
              </a:rPr>
              <a:t>や対策手法の整理・体系化を通して得られる「</a:t>
            </a:r>
            <a:r>
              <a:rPr lang="ja-JP" altLang="en-US" sz="2000" u="sng" dirty="0">
                <a:latin typeface="メイリオ" panose="020B0604030504040204" pitchFamily="50" charset="-128"/>
                <a:ea typeface="メイリオ" panose="020B0604030504040204" pitchFamily="50" charset="-128"/>
              </a:rPr>
              <a:t>教訓</a:t>
            </a:r>
            <a:r>
              <a:rPr lang="ja-JP" altLang="en-US" sz="2000" dirty="0">
                <a:latin typeface="メイリオ" panose="020B0604030504040204" pitchFamily="50" charset="-128"/>
                <a:ea typeface="メイリオ" panose="020B0604030504040204" pitchFamily="50" charset="-128"/>
              </a:rPr>
              <a:t>」を業界・分野を越えて幅広く</a:t>
            </a:r>
            <a:r>
              <a:rPr lang="ja-JP" altLang="en-US" sz="2000" u="sng" dirty="0">
                <a:latin typeface="メイリオ" panose="020B0604030504040204" pitchFamily="50" charset="-128"/>
                <a:ea typeface="メイリオ" panose="020B0604030504040204" pitchFamily="50" charset="-128"/>
              </a:rPr>
              <a:t>共有</a:t>
            </a:r>
            <a:r>
              <a:rPr lang="ja-JP" altLang="en-US" sz="2000" dirty="0">
                <a:latin typeface="メイリオ" panose="020B0604030504040204" pitchFamily="50" charset="-128"/>
                <a:ea typeface="メイリオ" panose="020B0604030504040204" pitchFamily="50" charset="-128"/>
              </a:rPr>
              <a:t>し，</a:t>
            </a:r>
            <a:endParaRPr lang="en-US" altLang="ja-JP" sz="2000" dirty="0">
              <a:latin typeface="メイリオ" panose="020B0604030504040204" pitchFamily="50" charset="-128"/>
              <a:ea typeface="メイリオ" panose="020B0604030504040204" pitchFamily="50" charset="-128"/>
            </a:endParaRPr>
          </a:p>
          <a:p>
            <a:pPr>
              <a:lnSpc>
                <a:spcPct val="120000"/>
              </a:lnSpc>
            </a:pPr>
            <a:r>
              <a:rPr lang="ja-JP" altLang="en-US" sz="2000" dirty="0">
                <a:latin typeface="メイリオ" panose="020B0604030504040204" pitchFamily="50" charset="-128"/>
                <a:ea typeface="メイリオ" panose="020B0604030504040204" pitchFamily="50" charset="-128"/>
              </a:rPr>
              <a:t>類似障害の再発防止や影響範囲縮小につなげる</a:t>
            </a:r>
            <a:r>
              <a:rPr lang="ja-JP" altLang="en-US" sz="2000" u="sng" dirty="0">
                <a:latin typeface="メイリオ" panose="020B0604030504040204" pitchFamily="50" charset="-128"/>
                <a:ea typeface="メイリオ" panose="020B0604030504040204" pitchFamily="50" charset="-128"/>
              </a:rPr>
              <a:t>仕組み</a:t>
            </a:r>
            <a:r>
              <a:rPr lang="ja-JP" altLang="en-US" sz="2000" dirty="0">
                <a:latin typeface="メイリオ" panose="020B0604030504040204" pitchFamily="50" charset="-128"/>
                <a:ea typeface="メイリオ" panose="020B0604030504040204" pitchFamily="50" charset="-128"/>
              </a:rPr>
              <a:t>の構築を目指す．</a:t>
            </a:r>
          </a:p>
        </p:txBody>
      </p:sp>
      <p:sp>
        <p:nvSpPr>
          <p:cNvPr id="10" name="テキスト ボックス 9">
            <a:extLst>
              <a:ext uri="{FF2B5EF4-FFF2-40B4-BE49-F238E27FC236}">
                <a16:creationId xmlns:a16="http://schemas.microsoft.com/office/drawing/2014/main" id="{22DD1B60-7073-B402-6A54-69541C951A6E}"/>
              </a:ext>
            </a:extLst>
          </p:cNvPr>
          <p:cNvSpPr txBox="1"/>
          <p:nvPr/>
        </p:nvSpPr>
        <p:spPr>
          <a:xfrm>
            <a:off x="540000" y="3240000"/>
            <a:ext cx="6573240" cy="3231847"/>
          </a:xfrm>
          <a:prstGeom prst="rect">
            <a:avLst/>
          </a:prstGeom>
          <a:noFill/>
        </p:spPr>
        <p:txBody>
          <a:bodyPr wrap="square">
            <a:spAutoFit/>
          </a:bodyPr>
          <a:lstStyle/>
          <a:p>
            <a:pPr>
              <a:lnSpc>
                <a:spcPct val="120000"/>
              </a:lnSpc>
            </a:pPr>
            <a:r>
              <a:rPr lang="ja-JP" altLang="en-US" sz="2000" u="sng" dirty="0">
                <a:latin typeface="+mn-ea"/>
              </a:rPr>
              <a:t>主な公開成果物</a:t>
            </a:r>
            <a:endParaRPr lang="en-US" altLang="ja-JP" sz="2000" u="sng" dirty="0">
              <a:latin typeface="+mn-ea"/>
            </a:endParaRPr>
          </a:p>
          <a:p>
            <a:pPr marL="342900" indent="-342900">
              <a:buFont typeface="Wingdings" panose="05000000000000000000" pitchFamily="2" charset="2"/>
              <a:buChar char="p"/>
            </a:pPr>
            <a:r>
              <a:rPr lang="ja-JP" altLang="en-US" sz="2000" dirty="0">
                <a:latin typeface="+mn-ea"/>
              </a:rPr>
              <a:t>「</a:t>
            </a:r>
            <a:r>
              <a:rPr lang="ja-JP" altLang="en-US" sz="2000" dirty="0">
                <a:solidFill>
                  <a:srgbClr val="FF0000"/>
                </a:solidFill>
                <a:latin typeface="+mn-ea"/>
              </a:rPr>
              <a:t>情報処理システム高信頼化教訓集</a:t>
            </a:r>
            <a:r>
              <a:rPr lang="ja-JP" altLang="en-US" sz="2000" dirty="0">
                <a:latin typeface="+mn-ea"/>
              </a:rPr>
              <a:t>（</a:t>
            </a:r>
            <a:r>
              <a:rPr lang="en-US" altLang="ja-JP" sz="2000" dirty="0">
                <a:latin typeface="+mn-ea"/>
              </a:rPr>
              <a:t>IT</a:t>
            </a:r>
            <a:r>
              <a:rPr lang="ja-JP" altLang="en-US" sz="2000" dirty="0">
                <a:latin typeface="+mn-ea"/>
              </a:rPr>
              <a:t>サービス編）」     </a:t>
            </a:r>
            <a:endParaRPr lang="en-US" altLang="ja-JP" sz="2000" dirty="0">
              <a:latin typeface="+mn-ea"/>
            </a:endParaRPr>
          </a:p>
          <a:p>
            <a:pPr>
              <a:lnSpc>
                <a:spcPct val="120000"/>
              </a:lnSpc>
            </a:pPr>
            <a:r>
              <a:rPr lang="ja-JP" altLang="en-US" sz="1600" dirty="0">
                <a:latin typeface="Arial" panose="020B0604020202020204" pitchFamily="34" charset="0"/>
                <a:cs typeface="Arial" panose="020B0604020202020204" pitchFamily="34" charset="0"/>
              </a:rPr>
              <a:t>                           </a:t>
            </a:r>
            <a:r>
              <a:rPr lang="en-US" altLang="ja-JP" sz="1600" i="1" dirty="0">
                <a:latin typeface="Arial" panose="020B0604020202020204" pitchFamily="34" charset="0"/>
                <a:cs typeface="Arial" panose="020B0604020202020204" pitchFamily="34" charset="0"/>
                <a:hlinkClick r:id="rId4"/>
              </a:rPr>
              <a:t>https://www.ipa.go.jp/publish/tn20190228.html</a:t>
            </a:r>
            <a:endParaRPr lang="en-US" altLang="ja-JP" sz="1600" i="1" dirty="0">
              <a:latin typeface="Arial" panose="020B0604020202020204" pitchFamily="34" charset="0"/>
              <a:cs typeface="Arial" panose="020B0604020202020204" pitchFamily="34" charset="0"/>
            </a:endParaRPr>
          </a:p>
          <a:p>
            <a:pPr marL="342900" indent="-342900">
              <a:lnSpc>
                <a:spcPct val="120000"/>
              </a:lnSpc>
              <a:buFont typeface="Wingdings" panose="05000000000000000000" pitchFamily="2" charset="2"/>
              <a:buChar char="p"/>
            </a:pPr>
            <a:r>
              <a:rPr lang="ja-JP" altLang="en-US" sz="2000" dirty="0">
                <a:latin typeface="+mn-ea"/>
              </a:rPr>
              <a:t>「教訓作成ガイドブック（</a:t>
            </a:r>
            <a:r>
              <a:rPr lang="en-US" altLang="ja-JP" sz="2000" dirty="0">
                <a:latin typeface="+mn-ea"/>
              </a:rPr>
              <a:t>IT</a:t>
            </a:r>
            <a:r>
              <a:rPr lang="ja-JP" altLang="en-US" sz="2000" dirty="0">
                <a:latin typeface="+mn-ea"/>
              </a:rPr>
              <a:t>サービス編）」，「教訓活用ガイドブック（</a:t>
            </a:r>
            <a:r>
              <a:rPr lang="en-US" altLang="ja-JP" sz="2000" dirty="0">
                <a:latin typeface="+mn-ea"/>
              </a:rPr>
              <a:t>IT</a:t>
            </a:r>
            <a:r>
              <a:rPr lang="ja-JP" altLang="en-US" sz="2000" dirty="0">
                <a:latin typeface="+mn-ea"/>
              </a:rPr>
              <a:t>サービス編）」</a:t>
            </a:r>
            <a:endParaRPr lang="en-US" altLang="ja-JP" sz="2000" dirty="0">
              <a:latin typeface="+mn-ea"/>
            </a:endParaRPr>
          </a:p>
          <a:p>
            <a:pPr marL="342900" indent="-342900">
              <a:lnSpc>
                <a:spcPct val="120000"/>
              </a:lnSpc>
              <a:buFont typeface="Wingdings" panose="05000000000000000000" pitchFamily="2" charset="2"/>
              <a:buChar char="p"/>
            </a:pPr>
            <a:r>
              <a:rPr lang="ja-JP" altLang="en-US" sz="2000" dirty="0">
                <a:latin typeface="+mn-ea"/>
              </a:rPr>
              <a:t>「情報処理システム高信頼化教訓集（組込みシステム編）」（</a:t>
            </a:r>
            <a:r>
              <a:rPr lang="en-US" altLang="ja-JP" sz="2000" dirty="0">
                <a:latin typeface="+mn-ea"/>
              </a:rPr>
              <a:t>2015</a:t>
            </a:r>
            <a:r>
              <a:rPr lang="ja-JP" altLang="en-US" sz="2000" dirty="0">
                <a:latin typeface="+mn-ea"/>
              </a:rPr>
              <a:t>年度版）</a:t>
            </a:r>
            <a:endParaRPr lang="en-US" altLang="ja-JP" sz="2000" dirty="0">
              <a:latin typeface="+mn-ea"/>
            </a:endParaRPr>
          </a:p>
          <a:p>
            <a:pPr marL="342900" indent="-342900">
              <a:lnSpc>
                <a:spcPct val="120000"/>
              </a:lnSpc>
              <a:buFont typeface="Wingdings" panose="05000000000000000000" pitchFamily="2" charset="2"/>
              <a:buChar char="p"/>
            </a:pPr>
            <a:r>
              <a:rPr lang="ja-JP" altLang="en-US" sz="2000" dirty="0">
                <a:latin typeface="+mn-ea"/>
              </a:rPr>
              <a:t>情報システムの障害情報一覧（</a:t>
            </a:r>
            <a:r>
              <a:rPr lang="en-US" altLang="ja-JP" sz="2000" dirty="0">
                <a:latin typeface="+mn-ea"/>
              </a:rPr>
              <a:t>2010</a:t>
            </a:r>
            <a:r>
              <a:rPr lang="ja-JP" altLang="en-US" sz="2000" dirty="0">
                <a:latin typeface="+mn-ea"/>
              </a:rPr>
              <a:t>年～</a:t>
            </a:r>
            <a:r>
              <a:rPr lang="en-US" altLang="ja-JP" sz="2000" dirty="0">
                <a:latin typeface="+mn-ea"/>
              </a:rPr>
              <a:t>2019</a:t>
            </a:r>
            <a:r>
              <a:rPr lang="ja-JP" altLang="en-US" sz="2000" dirty="0">
                <a:latin typeface="+mn-ea"/>
              </a:rPr>
              <a:t>年）</a:t>
            </a:r>
            <a:endParaRPr lang="en-US" altLang="ja-JP" sz="2000" dirty="0">
              <a:latin typeface="+mn-ea"/>
            </a:endParaRPr>
          </a:p>
          <a:p>
            <a:pPr marL="342900" indent="-342900">
              <a:lnSpc>
                <a:spcPct val="120000"/>
              </a:lnSpc>
              <a:buFont typeface="Wingdings" panose="05000000000000000000" pitchFamily="2" charset="2"/>
              <a:buChar char="p"/>
            </a:pPr>
            <a:r>
              <a:rPr lang="ja-JP" altLang="en-US" sz="2000" dirty="0">
                <a:latin typeface="+mn-ea"/>
              </a:rPr>
              <a:t>「注意すべき観点」に基づいた障害事例の分類</a:t>
            </a:r>
          </a:p>
        </p:txBody>
      </p:sp>
      <p:sp>
        <p:nvSpPr>
          <p:cNvPr id="3" name="四角形: 角を丸くする 2">
            <a:extLst>
              <a:ext uri="{FF2B5EF4-FFF2-40B4-BE49-F238E27FC236}">
                <a16:creationId xmlns:a16="http://schemas.microsoft.com/office/drawing/2014/main" id="{BFFA1B84-788D-7257-B051-5747D98CF231}"/>
              </a:ext>
            </a:extLst>
          </p:cNvPr>
          <p:cNvSpPr/>
          <p:nvPr/>
        </p:nvSpPr>
        <p:spPr bwMode="auto">
          <a:xfrm>
            <a:off x="540000" y="1908000"/>
            <a:ext cx="6948000" cy="360000"/>
          </a:xfrm>
          <a:prstGeom prst="roundRect">
            <a:avLst/>
          </a:prstGeom>
          <a:noFill/>
          <a:ln w="76200" cap="flat" cmpd="sng" algn="ctr">
            <a:solidFill>
              <a:srgbClr val="FF99FF">
                <a:alpha val="50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9" name="四角形: 角を丸くする 8">
            <a:extLst>
              <a:ext uri="{FF2B5EF4-FFF2-40B4-BE49-F238E27FC236}">
                <a16:creationId xmlns:a16="http://schemas.microsoft.com/office/drawing/2014/main" id="{45757A75-A44D-3117-6A39-246B6268EA6B}"/>
              </a:ext>
            </a:extLst>
          </p:cNvPr>
          <p:cNvSpPr/>
          <p:nvPr/>
        </p:nvSpPr>
        <p:spPr bwMode="auto">
          <a:xfrm>
            <a:off x="540000" y="2340000"/>
            <a:ext cx="6984000" cy="684000"/>
          </a:xfrm>
          <a:prstGeom prst="roundRect">
            <a:avLst/>
          </a:prstGeom>
          <a:noFill/>
          <a:ln w="76200" cap="flat" cmpd="sng" algn="ctr">
            <a:solidFill>
              <a:srgbClr val="7030A0">
                <a:alpha val="50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1" name="テキスト ボックス 10">
            <a:extLst>
              <a:ext uri="{FF2B5EF4-FFF2-40B4-BE49-F238E27FC236}">
                <a16:creationId xmlns:a16="http://schemas.microsoft.com/office/drawing/2014/main" id="{61A7B2E7-3282-2A07-39E1-36E77EEDBDD6}"/>
              </a:ext>
            </a:extLst>
          </p:cNvPr>
          <p:cNvSpPr txBox="1"/>
          <p:nvPr/>
        </p:nvSpPr>
        <p:spPr>
          <a:xfrm>
            <a:off x="180000" y="1620000"/>
            <a:ext cx="867545" cy="400110"/>
          </a:xfrm>
          <a:prstGeom prst="rect">
            <a:avLst/>
          </a:prstGeom>
          <a:noFill/>
        </p:spPr>
        <p:txBody>
          <a:bodyPr wrap="none" rtlCol="0">
            <a:spAutoFit/>
          </a:bodyPr>
          <a:lstStyle/>
          <a:p>
            <a:r>
              <a:rPr kumimoji="1" lang="ja-JP" altLang="en-US" sz="2000" b="1" dirty="0">
                <a:solidFill>
                  <a:srgbClr val="FF99FF"/>
                </a:solidFill>
                <a:effectLst>
                  <a:outerShdw blurRad="38100" dist="38100" dir="2700000" algn="tl">
                    <a:srgbClr val="000000">
                      <a:alpha val="43137"/>
                    </a:srgbClr>
                  </a:outerShdw>
                </a:effectLst>
                <a:latin typeface="+mn-ea"/>
              </a:rPr>
              <a:t>目的１</a:t>
            </a:r>
          </a:p>
        </p:txBody>
      </p:sp>
      <p:sp>
        <p:nvSpPr>
          <p:cNvPr id="12" name="テキスト ボックス 11">
            <a:extLst>
              <a:ext uri="{FF2B5EF4-FFF2-40B4-BE49-F238E27FC236}">
                <a16:creationId xmlns:a16="http://schemas.microsoft.com/office/drawing/2014/main" id="{EA8E9D5F-A8A2-40A2-45FF-AC170B90910F}"/>
              </a:ext>
            </a:extLst>
          </p:cNvPr>
          <p:cNvSpPr txBox="1"/>
          <p:nvPr/>
        </p:nvSpPr>
        <p:spPr>
          <a:xfrm>
            <a:off x="180000" y="2880000"/>
            <a:ext cx="867545" cy="400110"/>
          </a:xfrm>
          <a:prstGeom prst="rect">
            <a:avLst/>
          </a:prstGeom>
          <a:noFill/>
        </p:spPr>
        <p:txBody>
          <a:bodyPr wrap="none" rtlCol="0">
            <a:spAutoFit/>
          </a:bodyPr>
          <a:lstStyle/>
          <a:p>
            <a:r>
              <a:rPr kumimoji="1" lang="ja-JP" altLang="en-US" sz="2000" b="1" dirty="0">
                <a:solidFill>
                  <a:srgbClr val="7030A0"/>
                </a:solidFill>
                <a:effectLst>
                  <a:outerShdw blurRad="38100" dist="38100" dir="2700000" algn="tl">
                    <a:srgbClr val="000000">
                      <a:alpha val="43137"/>
                    </a:srgbClr>
                  </a:outerShdw>
                </a:effectLst>
                <a:latin typeface="+mn-ea"/>
              </a:rPr>
              <a:t>目的２</a:t>
            </a:r>
          </a:p>
        </p:txBody>
      </p:sp>
      <p:sp>
        <p:nvSpPr>
          <p:cNvPr id="13" name="吹き出し: 折線 12">
            <a:extLst>
              <a:ext uri="{FF2B5EF4-FFF2-40B4-BE49-F238E27FC236}">
                <a16:creationId xmlns:a16="http://schemas.microsoft.com/office/drawing/2014/main" id="{9A5DA8D4-2EF9-A472-6570-BAF3B9428D21}"/>
              </a:ext>
            </a:extLst>
          </p:cNvPr>
          <p:cNvSpPr/>
          <p:nvPr/>
        </p:nvSpPr>
        <p:spPr bwMode="auto">
          <a:xfrm>
            <a:off x="8280000" y="1440000"/>
            <a:ext cx="1440000" cy="432000"/>
          </a:xfrm>
          <a:prstGeom prst="borderCallout2">
            <a:avLst>
              <a:gd name="adj1" fmla="val 18750"/>
              <a:gd name="adj2" fmla="val -1198"/>
              <a:gd name="adj3" fmla="val 18750"/>
              <a:gd name="adj4" fmla="val -16667"/>
              <a:gd name="adj5" fmla="val 114878"/>
              <a:gd name="adj6" fmla="val -55943"/>
            </a:avLst>
          </a:prstGeom>
          <a:solidFill>
            <a:srgbClr val="FF99FF">
              <a:alpha val="40000"/>
            </a:srgbClr>
          </a:solidFill>
          <a:ln w="25400" cap="flat" cmpd="sng" algn="ctr">
            <a:solidFill>
              <a:srgbClr val="808080">
                <a:alpha val="50000"/>
              </a:srgbClr>
            </a:solidFill>
            <a:prstDash val="solid"/>
            <a:round/>
            <a:headEnd type="none" w="med" len="med"/>
            <a:tailEnd type="arrow"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b="1" dirty="0">
                <a:solidFill>
                  <a:srgbClr val="FF0000"/>
                </a:solidFill>
                <a:latin typeface="HGPｺﾞｼｯｸE" pitchFamily="50" charset="-128"/>
                <a:ea typeface="HGPｺﾞｼｯｸE" pitchFamily="50" charset="-128"/>
              </a:rPr>
              <a:t>本日の対象</a:t>
            </a:r>
            <a:endParaRPr kumimoji="1" lang="ja-JP" altLang="en-US" sz="2000" b="1" i="0" u="none" strike="noStrike" cap="none" normalizeH="0" baseline="0" dirty="0">
              <a:ln>
                <a:noFill/>
              </a:ln>
              <a:solidFill>
                <a:srgbClr val="FF0000"/>
              </a:solidFill>
              <a:effectLst/>
              <a:latin typeface="HGPｺﾞｼｯｸE" pitchFamily="50" charset="-128"/>
              <a:ea typeface="HGPｺﾞｼｯｸE" pitchFamily="50" charset="-128"/>
            </a:endParaRPr>
          </a:p>
        </p:txBody>
      </p:sp>
      <p:sp>
        <p:nvSpPr>
          <p:cNvPr id="7" name="動作設定ボタン: 情報の取得 6">
            <a:hlinkClick r:id="rId3" highlightClick="1"/>
            <a:extLst>
              <a:ext uri="{FF2B5EF4-FFF2-40B4-BE49-F238E27FC236}">
                <a16:creationId xmlns:a16="http://schemas.microsoft.com/office/drawing/2014/main" id="{565BD30B-B104-2657-2FDC-245E5EF18255}"/>
              </a:ext>
            </a:extLst>
          </p:cNvPr>
          <p:cNvSpPr>
            <a:spLocks noChangeAspect="1"/>
          </p:cNvSpPr>
          <p:nvPr/>
        </p:nvSpPr>
        <p:spPr bwMode="auto">
          <a:xfrm>
            <a:off x="7560000" y="1440000"/>
            <a:ext cx="180000" cy="180000"/>
          </a:xfrm>
          <a:prstGeom prst="actionButtonInformation">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4" name="動作設定ボタン: 情報の取得 13">
            <a:hlinkClick r:id="rId4" highlightClick="1"/>
            <a:extLst>
              <a:ext uri="{FF2B5EF4-FFF2-40B4-BE49-F238E27FC236}">
                <a16:creationId xmlns:a16="http://schemas.microsoft.com/office/drawing/2014/main" id="{C019B6A9-7456-E228-0A70-E7DFE680020A}"/>
              </a:ext>
            </a:extLst>
          </p:cNvPr>
          <p:cNvSpPr>
            <a:spLocks noChangeAspect="1"/>
          </p:cNvSpPr>
          <p:nvPr/>
        </p:nvSpPr>
        <p:spPr bwMode="auto">
          <a:xfrm>
            <a:off x="6480000" y="4032000"/>
            <a:ext cx="180000" cy="180000"/>
          </a:xfrm>
          <a:prstGeom prst="actionButtonInformation">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6893168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p:bldP spid="12" grpId="0"/>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108000"/>
            <a:ext cx="9474000" cy="576000"/>
          </a:xfrm>
        </p:spPr>
        <p:txBody>
          <a:bodyPr/>
          <a:lstStyle/>
          <a:p>
            <a:r>
              <a:rPr lang="ja-JP" altLang="en-US" dirty="0"/>
              <a:t>レジリエンスエンジニアリング：うまく</a:t>
            </a:r>
            <a:r>
              <a:rPr kumimoji="1" lang="ja-JP" altLang="en-US" dirty="0"/>
              <a:t>行ったことに注目</a:t>
            </a:r>
          </a:p>
        </p:txBody>
      </p:sp>
      <p:sp>
        <p:nvSpPr>
          <p:cNvPr id="4" name="正方形/長方形 3"/>
          <p:cNvSpPr/>
          <p:nvPr/>
        </p:nvSpPr>
        <p:spPr>
          <a:xfrm>
            <a:off x="3420000" y="900000"/>
            <a:ext cx="6480000" cy="4893647"/>
          </a:xfrm>
          <a:prstGeom prst="rect">
            <a:avLst/>
          </a:prstGeom>
        </p:spPr>
        <p:txBody>
          <a:bodyPr wrap="square">
            <a:spAutoFit/>
          </a:bodyPr>
          <a:lstStyle/>
          <a:p>
            <a:r>
              <a:rPr lang="ja-JP" altLang="en-US" sz="2400" u="sng" dirty="0">
                <a:highlight>
                  <a:srgbClr val="FFFF00"/>
                </a:highlight>
                <a:latin typeface="+mn-ea"/>
              </a:rPr>
              <a:t>安全 </a:t>
            </a:r>
            <a:r>
              <a:rPr lang="en-US" altLang="ja-JP" sz="2400" u="sng" dirty="0">
                <a:highlight>
                  <a:srgbClr val="FFFF00"/>
                </a:highlight>
                <a:latin typeface="+mn-ea"/>
              </a:rPr>
              <a:t>= </a:t>
            </a:r>
            <a:r>
              <a:rPr lang="ja-JP" altLang="en-US" sz="2400" u="sng" dirty="0">
                <a:highlight>
                  <a:srgbClr val="FFFF00"/>
                </a:highlight>
                <a:latin typeface="+mn-ea"/>
              </a:rPr>
              <a:t>有害な事象を減少させること</a:t>
            </a:r>
          </a:p>
          <a:p>
            <a:r>
              <a:rPr lang="ja-JP" altLang="en-US" sz="2000" dirty="0">
                <a:latin typeface="+mn-ea"/>
              </a:rPr>
              <a:t>まずい結果（事故）になったことに注目</a:t>
            </a:r>
          </a:p>
          <a:p>
            <a:pPr lvl="1"/>
            <a:r>
              <a:rPr lang="ja-JP" altLang="en-US" sz="2000" dirty="0">
                <a:latin typeface="+mn-ea"/>
              </a:rPr>
              <a:t>要因となった失敗と機能不良を探求</a:t>
            </a:r>
          </a:p>
          <a:p>
            <a:pPr lvl="1"/>
            <a:r>
              <a:rPr lang="ja-JP" altLang="en-US" sz="2000" dirty="0">
                <a:latin typeface="+mn-ea"/>
              </a:rPr>
              <a:t>（複数）原因の除去と防護壁の改善を追求</a:t>
            </a:r>
          </a:p>
          <a:p>
            <a:pPr lvl="1"/>
            <a:endParaRPr lang="ja-JP" altLang="en-US" sz="1200" dirty="0">
              <a:latin typeface="+mn-ea"/>
            </a:endParaRPr>
          </a:p>
          <a:p>
            <a:pPr lvl="1"/>
            <a:r>
              <a:rPr lang="ja-JP" altLang="en-US" sz="2000" dirty="0">
                <a:latin typeface="+mn-ea"/>
              </a:rPr>
              <a:t>安全と本業（コアビジネス）は資源を取り合う関係</a:t>
            </a:r>
          </a:p>
          <a:p>
            <a:pPr lvl="1"/>
            <a:r>
              <a:rPr lang="ja-JP" altLang="en-US" sz="2000" dirty="0">
                <a:latin typeface="+mn-ea"/>
              </a:rPr>
              <a:t>得られるデータのほんの一部を使ってしか、学習しない</a:t>
            </a:r>
          </a:p>
          <a:p>
            <a:endParaRPr lang="ja-JP" altLang="en-US" sz="2000" dirty="0">
              <a:latin typeface="+mn-ea"/>
            </a:endParaRPr>
          </a:p>
          <a:p>
            <a:r>
              <a:rPr lang="ja-JP" altLang="en-US" sz="2400" u="sng" dirty="0">
                <a:highlight>
                  <a:srgbClr val="FFFF00"/>
                </a:highlight>
                <a:latin typeface="+mn-ea"/>
              </a:rPr>
              <a:t>安全 </a:t>
            </a:r>
            <a:r>
              <a:rPr lang="en-US" altLang="ja-JP" sz="2400" u="sng" dirty="0">
                <a:highlight>
                  <a:srgbClr val="FFFF00"/>
                </a:highlight>
                <a:latin typeface="+mn-ea"/>
              </a:rPr>
              <a:t>= </a:t>
            </a:r>
            <a:r>
              <a:rPr lang="ja-JP" altLang="en-US" sz="2400" u="sng" dirty="0">
                <a:highlight>
                  <a:srgbClr val="FFFF00"/>
                </a:highlight>
                <a:latin typeface="+mn-ea"/>
              </a:rPr>
              <a:t>変動する条件下で成功する能力</a:t>
            </a:r>
          </a:p>
          <a:p>
            <a:r>
              <a:rPr lang="ja-JP" altLang="en-US" sz="2000" dirty="0">
                <a:latin typeface="+mn-ea"/>
              </a:rPr>
              <a:t>うまく行っていることに注目</a:t>
            </a:r>
          </a:p>
          <a:p>
            <a:pPr lvl="1"/>
            <a:r>
              <a:rPr lang="ja-JP" altLang="en-US" sz="2000" dirty="0">
                <a:latin typeface="+mn-ea"/>
              </a:rPr>
              <a:t>ノーマルパフォーマンスとして、なぜ成功するのかを理解する</a:t>
            </a:r>
          </a:p>
          <a:p>
            <a:pPr lvl="1"/>
            <a:r>
              <a:rPr lang="ja-JP" altLang="en-US" sz="2000" dirty="0">
                <a:latin typeface="+mn-ea"/>
              </a:rPr>
              <a:t>その理解を、業務の改善と安全向上に生かす</a:t>
            </a:r>
          </a:p>
          <a:p>
            <a:pPr lvl="1"/>
            <a:endParaRPr lang="ja-JP" altLang="en-US" sz="1200" dirty="0">
              <a:latin typeface="+mn-ea"/>
            </a:endParaRPr>
          </a:p>
          <a:p>
            <a:pPr lvl="1"/>
            <a:r>
              <a:rPr lang="ja-JP" altLang="en-US" sz="2000" dirty="0">
                <a:latin typeface="+mn-ea"/>
              </a:rPr>
              <a:t>安全とコアビジネスは互いに支援し合う関係</a:t>
            </a:r>
          </a:p>
          <a:p>
            <a:pPr lvl="1"/>
            <a:r>
              <a:rPr lang="ja-JP" altLang="en-US" sz="2000" dirty="0">
                <a:latin typeface="+mn-ea"/>
              </a:rPr>
              <a:t>得られるデータのほとんどすべてを使って学習</a:t>
            </a:r>
          </a:p>
        </p:txBody>
      </p:sp>
      <p:sp>
        <p:nvSpPr>
          <p:cNvPr id="5" name="正方形/長方形 4"/>
          <p:cNvSpPr/>
          <p:nvPr/>
        </p:nvSpPr>
        <p:spPr>
          <a:xfrm>
            <a:off x="3420000" y="5868000"/>
            <a:ext cx="6480000" cy="720000"/>
          </a:xfrm>
          <a:prstGeom prst="rect">
            <a:avLst/>
          </a:prstGeom>
        </p:spPr>
        <p:txBody>
          <a:bodyPr wrap="square">
            <a:spAutoFit/>
          </a:bodyPr>
          <a:lstStyle/>
          <a:p>
            <a:r>
              <a:rPr lang="en-US" altLang="ja-JP" sz="1400" dirty="0">
                <a:latin typeface="+mn-ea"/>
              </a:rPr>
              <a:t>&lt;</a:t>
            </a:r>
            <a:r>
              <a:rPr lang="ja-JP" altLang="en-US" sz="1400" dirty="0">
                <a:latin typeface="+mn-ea"/>
              </a:rPr>
              <a:t>出典</a:t>
            </a:r>
            <a:r>
              <a:rPr lang="en-US" altLang="ja-JP" sz="1400" dirty="0">
                <a:latin typeface="+mn-ea"/>
              </a:rPr>
              <a:t>&gt;</a:t>
            </a:r>
          </a:p>
          <a:p>
            <a:r>
              <a:rPr lang="en-US" altLang="ja-JP" sz="1400" dirty="0">
                <a:latin typeface="Arial" panose="020B0604020202020204" pitchFamily="34" charset="0"/>
                <a:cs typeface="Arial" panose="020B0604020202020204" pitchFamily="34" charset="0"/>
              </a:rPr>
              <a:t>Erik </a:t>
            </a:r>
            <a:r>
              <a:rPr lang="en-US" altLang="ja-JP" sz="1400" dirty="0" err="1">
                <a:latin typeface="Arial" panose="020B0604020202020204" pitchFamily="34" charset="0"/>
                <a:cs typeface="Arial" panose="020B0604020202020204" pitchFamily="34" charset="0"/>
              </a:rPr>
              <a:t>Hollnagel</a:t>
            </a:r>
            <a:r>
              <a:rPr lang="en-US" altLang="ja-JP" sz="1400" dirty="0">
                <a:latin typeface="Arial" panose="020B0604020202020204" pitchFamily="34" charset="0"/>
                <a:cs typeface="Arial" panose="020B0604020202020204" pitchFamily="34" charset="0"/>
              </a:rPr>
              <a:t>:</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Safety Culture, Safety</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Management, and Resilience</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Engineering</a:t>
            </a:r>
          </a:p>
          <a:p>
            <a:r>
              <a:rPr lang="en-US" altLang="ja-JP" sz="1400" dirty="0">
                <a:latin typeface="+mn-ea"/>
              </a:rPr>
              <a:t>ATEC</a:t>
            </a:r>
            <a:r>
              <a:rPr lang="ja-JP" altLang="en-US" sz="1400" dirty="0">
                <a:latin typeface="+mn-ea"/>
              </a:rPr>
              <a:t>航空安全フォーラム講演</a:t>
            </a:r>
            <a:r>
              <a:rPr lang="en-US" altLang="ja-JP" sz="1400" dirty="0">
                <a:latin typeface="+mn-ea"/>
              </a:rPr>
              <a:t>,</a:t>
            </a:r>
            <a:r>
              <a:rPr lang="ja-JP" altLang="en-US" sz="1400" dirty="0">
                <a:latin typeface="+mn-ea"/>
              </a:rPr>
              <a:t> </a:t>
            </a:r>
            <a:r>
              <a:rPr lang="en-US" altLang="ja-JP" sz="1400" dirty="0">
                <a:latin typeface="+mn-ea"/>
              </a:rPr>
              <a:t>2009</a:t>
            </a:r>
            <a:r>
              <a:rPr lang="ja-JP" altLang="en-US" sz="1400" dirty="0">
                <a:latin typeface="+mn-ea"/>
              </a:rPr>
              <a:t>年</a:t>
            </a:r>
            <a:r>
              <a:rPr lang="en-US" altLang="ja-JP" sz="1400" dirty="0">
                <a:latin typeface="+mn-ea"/>
              </a:rPr>
              <a:t>11</a:t>
            </a:r>
            <a:r>
              <a:rPr lang="ja-JP" altLang="en-US" sz="1400" dirty="0">
                <a:latin typeface="+mn-ea"/>
              </a:rPr>
              <a:t>月</a:t>
            </a:r>
            <a:r>
              <a:rPr lang="en-US" altLang="ja-JP" sz="1400" dirty="0">
                <a:latin typeface="+mn-ea"/>
              </a:rPr>
              <a:t>20</a:t>
            </a:r>
            <a:r>
              <a:rPr lang="ja-JP" altLang="en-US" sz="1400" dirty="0">
                <a:latin typeface="+mn-ea"/>
              </a:rPr>
              <a:t>日</a:t>
            </a:r>
            <a:r>
              <a:rPr lang="en-US" altLang="ja-JP" sz="1400" dirty="0">
                <a:latin typeface="+mn-ea"/>
              </a:rPr>
              <a:t>.</a:t>
            </a:r>
            <a:endParaRPr lang="ja-JP" altLang="en-US" sz="1400" dirty="0">
              <a:latin typeface="+mn-ea"/>
            </a:endParaRPr>
          </a:p>
        </p:txBody>
      </p:sp>
      <p:sp>
        <p:nvSpPr>
          <p:cNvPr id="6" name="楕円 5"/>
          <p:cNvSpPr>
            <a:spLocks noChangeAspect="1"/>
          </p:cNvSpPr>
          <p:nvPr/>
        </p:nvSpPr>
        <p:spPr bwMode="auto">
          <a:xfrm>
            <a:off x="341263" y="1927304"/>
            <a:ext cx="2852229" cy="2852229"/>
          </a:xfrm>
          <a:prstGeom prst="ellipse">
            <a:avLst/>
          </a:prstGeom>
          <a:solidFill>
            <a:srgbClr val="92D050"/>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8" name="直線コネクタ 7"/>
          <p:cNvCxnSpPr>
            <a:cxnSpLocks/>
          </p:cNvCxnSpPr>
          <p:nvPr/>
        </p:nvCxnSpPr>
        <p:spPr bwMode="auto">
          <a:xfrm flipH="1">
            <a:off x="1800000" y="2016000"/>
            <a:ext cx="521328" cy="1292570"/>
          </a:xfrm>
          <a:prstGeom prst="line">
            <a:avLst/>
          </a:prstGeom>
          <a:ln w="50800">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792000" y="1044000"/>
            <a:ext cx="2520000" cy="720000"/>
          </a:xfrm>
          <a:prstGeom prst="rect">
            <a:avLst/>
          </a:prstGeom>
        </p:spPr>
        <p:txBody>
          <a:bodyPr wrap="square">
            <a:spAutoFit/>
          </a:bodyPr>
          <a:lstStyle/>
          <a:p>
            <a:r>
              <a:rPr lang="en-US" altLang="ja-JP" sz="2000" dirty="0"/>
              <a:t>10</a:t>
            </a:r>
            <a:r>
              <a:rPr lang="en-US" altLang="ja-JP" sz="2000" baseline="30000" dirty="0"/>
              <a:t>-4</a:t>
            </a:r>
            <a:r>
              <a:rPr lang="en-US" altLang="ja-JP" sz="2000" dirty="0"/>
              <a:t> := </a:t>
            </a:r>
            <a:r>
              <a:rPr lang="ja-JP" altLang="en-US" sz="2000" dirty="0"/>
              <a:t>事象</a:t>
            </a:r>
            <a:r>
              <a:rPr lang="en-US" altLang="ja-JP" sz="2000" dirty="0"/>
              <a:t>10,000</a:t>
            </a:r>
            <a:r>
              <a:rPr lang="ja-JP" altLang="en-US" sz="2000" dirty="0"/>
              <a:t>回</a:t>
            </a:r>
          </a:p>
          <a:p>
            <a:r>
              <a:rPr lang="ja-JP" altLang="en-US" sz="2000" dirty="0"/>
              <a:t>に</a:t>
            </a:r>
            <a:r>
              <a:rPr lang="en-US" altLang="ja-JP" sz="2000" dirty="0"/>
              <a:t>1</a:t>
            </a:r>
            <a:r>
              <a:rPr lang="ja-JP" altLang="en-US" sz="2000" dirty="0"/>
              <a:t>回の失敗</a:t>
            </a:r>
          </a:p>
        </p:txBody>
      </p:sp>
      <p:sp>
        <p:nvSpPr>
          <p:cNvPr id="12" name="正方形/長方形 11"/>
          <p:cNvSpPr/>
          <p:nvPr/>
        </p:nvSpPr>
        <p:spPr>
          <a:xfrm>
            <a:off x="540000" y="4860000"/>
            <a:ext cx="2952000" cy="720000"/>
          </a:xfrm>
          <a:prstGeom prst="rect">
            <a:avLst/>
          </a:prstGeom>
        </p:spPr>
        <p:txBody>
          <a:bodyPr wrap="square">
            <a:spAutoFit/>
          </a:bodyPr>
          <a:lstStyle/>
          <a:p>
            <a:r>
              <a:rPr lang="en-US" altLang="ja-JP" sz="2000" dirty="0">
                <a:latin typeface="+mn-ea"/>
              </a:rPr>
              <a:t>1-10</a:t>
            </a:r>
            <a:r>
              <a:rPr lang="en-US" altLang="ja-JP" sz="2000" baseline="30000" dirty="0">
                <a:latin typeface="+mn-ea"/>
              </a:rPr>
              <a:t>-4</a:t>
            </a:r>
            <a:r>
              <a:rPr lang="en-US" altLang="ja-JP" sz="2000" dirty="0">
                <a:latin typeface="+mn-ea"/>
              </a:rPr>
              <a:t> := </a:t>
            </a:r>
            <a:r>
              <a:rPr lang="ja-JP" altLang="en-US" sz="2000" dirty="0">
                <a:latin typeface="+mn-ea"/>
              </a:rPr>
              <a:t>事象</a:t>
            </a:r>
            <a:r>
              <a:rPr lang="en-US" altLang="ja-JP" sz="2000" dirty="0">
                <a:latin typeface="+mn-ea"/>
              </a:rPr>
              <a:t>10,000</a:t>
            </a:r>
            <a:r>
              <a:rPr lang="ja-JP" altLang="en-US" sz="2000" dirty="0">
                <a:latin typeface="+mn-ea"/>
              </a:rPr>
              <a:t>回</a:t>
            </a:r>
          </a:p>
          <a:p>
            <a:r>
              <a:rPr lang="ja-JP" altLang="en-US" sz="2000" dirty="0">
                <a:latin typeface="+mn-ea"/>
              </a:rPr>
              <a:t>のうち</a:t>
            </a:r>
            <a:r>
              <a:rPr lang="en-US" altLang="ja-JP" sz="2000" dirty="0">
                <a:latin typeface="+mn-ea"/>
              </a:rPr>
              <a:t>9.999</a:t>
            </a:r>
            <a:r>
              <a:rPr lang="ja-JP" altLang="en-US" sz="2000" dirty="0">
                <a:latin typeface="+mn-ea"/>
              </a:rPr>
              <a:t>回は失敗なし</a:t>
            </a:r>
          </a:p>
        </p:txBody>
      </p:sp>
      <p:cxnSp>
        <p:nvCxnSpPr>
          <p:cNvPr id="14" name="直線矢印コネクタ 13"/>
          <p:cNvCxnSpPr>
            <a:cxnSpLocks/>
          </p:cNvCxnSpPr>
          <p:nvPr/>
        </p:nvCxnSpPr>
        <p:spPr bwMode="auto">
          <a:xfrm flipH="1">
            <a:off x="2451686" y="1172777"/>
            <a:ext cx="1064464" cy="754527"/>
          </a:xfrm>
          <a:prstGeom prst="straightConnector1">
            <a:avLst/>
          </a:prstGeom>
          <a:solidFill>
            <a:srgbClr val="FFFFFF"/>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a:cxnSpLocks/>
          </p:cNvCxnSpPr>
          <p:nvPr/>
        </p:nvCxnSpPr>
        <p:spPr bwMode="auto">
          <a:xfrm flipH="1">
            <a:off x="2850714" y="3520388"/>
            <a:ext cx="665436" cy="0"/>
          </a:xfrm>
          <a:prstGeom prst="straightConnector1">
            <a:avLst/>
          </a:prstGeom>
          <a:solidFill>
            <a:srgbClr val="FFFFFF"/>
          </a:solidFill>
          <a:ln w="57150"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4891754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レジリエンスエンジニアリング：概要</a:t>
            </a:r>
          </a:p>
        </p:txBody>
      </p:sp>
      <p:sp>
        <p:nvSpPr>
          <p:cNvPr id="3" name="正方形/長方形 2"/>
          <p:cNvSpPr/>
          <p:nvPr/>
        </p:nvSpPr>
        <p:spPr>
          <a:xfrm>
            <a:off x="900000" y="6012000"/>
            <a:ext cx="9000000" cy="584775"/>
          </a:xfrm>
          <a:prstGeom prst="rect">
            <a:avLst/>
          </a:prstGeom>
        </p:spPr>
        <p:txBody>
          <a:bodyPr wrap="square">
            <a:spAutoFit/>
          </a:bodyPr>
          <a:lstStyle/>
          <a:p>
            <a:r>
              <a:rPr lang="en-US" altLang="ja-JP" sz="1600" dirty="0"/>
              <a:t>&lt;</a:t>
            </a:r>
            <a:r>
              <a:rPr lang="ja-JP" altLang="en-US" sz="1600" dirty="0"/>
              <a:t>出典</a:t>
            </a:r>
            <a:r>
              <a:rPr lang="en-US" altLang="ja-JP" sz="1600" dirty="0"/>
              <a:t>&gt;</a:t>
            </a:r>
          </a:p>
          <a:p>
            <a:r>
              <a:rPr lang="ja-JP" altLang="en-US" sz="1600" dirty="0"/>
              <a:t>北村正晴</a:t>
            </a:r>
            <a:r>
              <a:rPr lang="en-US" altLang="ja-JP" sz="1600" dirty="0"/>
              <a:t>:</a:t>
            </a:r>
            <a:r>
              <a:rPr lang="ja-JP" altLang="en-US" sz="1600" dirty="0"/>
              <a:t> 現場の実践知を生かすレジリエンスのデザイン</a:t>
            </a:r>
            <a:r>
              <a:rPr lang="en-US" altLang="ja-JP" sz="1600" dirty="0"/>
              <a:t>,</a:t>
            </a:r>
            <a:r>
              <a:rPr lang="ja-JP" altLang="en-US" sz="1600" dirty="0"/>
              <a:t> 計測と制御</a:t>
            </a:r>
            <a:r>
              <a:rPr lang="en-US" altLang="ja-JP" sz="1600" dirty="0"/>
              <a:t>,</a:t>
            </a:r>
            <a:r>
              <a:rPr lang="ja-JP" altLang="en-US" sz="1600" dirty="0"/>
              <a:t> 第</a:t>
            </a:r>
            <a:r>
              <a:rPr lang="en-US" altLang="ja-JP" sz="1600" dirty="0"/>
              <a:t>54</a:t>
            </a:r>
            <a:r>
              <a:rPr lang="ja-JP" altLang="en-US" sz="1600" dirty="0"/>
              <a:t>巻</a:t>
            </a:r>
            <a:r>
              <a:rPr lang="en-US" altLang="ja-JP" sz="1600" dirty="0"/>
              <a:t>,</a:t>
            </a:r>
            <a:r>
              <a:rPr lang="ja-JP" altLang="en-US" sz="1600" dirty="0"/>
              <a:t> 第</a:t>
            </a:r>
            <a:r>
              <a:rPr lang="en-US" altLang="ja-JP" sz="1600" dirty="0"/>
              <a:t>7</a:t>
            </a:r>
            <a:r>
              <a:rPr lang="ja-JP" altLang="en-US" sz="1600" dirty="0"/>
              <a:t>号</a:t>
            </a:r>
            <a:r>
              <a:rPr lang="en-US" altLang="ja-JP" sz="1600" dirty="0"/>
              <a:t>,</a:t>
            </a:r>
            <a:r>
              <a:rPr lang="ja-JP" altLang="en-US" sz="1600" dirty="0"/>
              <a:t> </a:t>
            </a:r>
            <a:r>
              <a:rPr lang="en-US" altLang="ja-JP" sz="1600" dirty="0"/>
              <a:t>2015</a:t>
            </a:r>
            <a:r>
              <a:rPr lang="ja-JP" altLang="en-US" sz="1600" dirty="0"/>
              <a:t>年</a:t>
            </a:r>
            <a:r>
              <a:rPr lang="en-US" altLang="ja-JP" sz="1600" dirty="0"/>
              <a:t>7</a:t>
            </a:r>
            <a:r>
              <a:rPr lang="ja-JP" altLang="en-US" sz="1600" dirty="0"/>
              <a:t>月号</a:t>
            </a:r>
            <a:r>
              <a:rPr lang="en-US" altLang="ja-JP" sz="1600" dirty="0"/>
              <a:t>.</a:t>
            </a:r>
            <a:endParaRPr lang="ja-JP" altLang="en-US" sz="1600" dirty="0"/>
          </a:p>
        </p:txBody>
      </p:sp>
      <p:pic>
        <p:nvPicPr>
          <p:cNvPr id="9" name="図 8"/>
          <p:cNvPicPr>
            <a:picLocks noChangeAspect="1"/>
          </p:cNvPicPr>
          <p:nvPr/>
        </p:nvPicPr>
        <p:blipFill>
          <a:blip r:embed="rId2"/>
          <a:stretch>
            <a:fillRect/>
          </a:stretch>
        </p:blipFill>
        <p:spPr>
          <a:xfrm>
            <a:off x="4320000" y="900000"/>
            <a:ext cx="5400000" cy="4981690"/>
          </a:xfrm>
          <a:prstGeom prst="rect">
            <a:avLst/>
          </a:prstGeom>
        </p:spPr>
      </p:pic>
      <p:sp>
        <p:nvSpPr>
          <p:cNvPr id="6" name="正方形/長方形 5"/>
          <p:cNvSpPr/>
          <p:nvPr/>
        </p:nvSpPr>
        <p:spPr>
          <a:xfrm>
            <a:off x="360000" y="2160000"/>
            <a:ext cx="4140000" cy="3416320"/>
          </a:xfrm>
          <a:prstGeom prst="rect">
            <a:avLst/>
          </a:prstGeom>
        </p:spPr>
        <p:txBody>
          <a:bodyPr wrap="square">
            <a:spAutoFit/>
          </a:bodyPr>
          <a:lstStyle/>
          <a:p>
            <a:pPr>
              <a:lnSpc>
                <a:spcPct val="120000"/>
              </a:lnSpc>
            </a:pPr>
            <a:r>
              <a:rPr lang="ja-JP" altLang="en-US" sz="2000" dirty="0">
                <a:latin typeface="+mn-ea"/>
                <a:cs typeface="Arial" panose="020B0604020202020204" pitchFamily="34" charset="0"/>
              </a:rPr>
              <a:t>六角形で表示した主要な４能力に加えて４つの補完的要件が必要である．補完的要件のうち，「適切なリソースの配備」は実際の設備や機器，工具，防護用品などに対応するため，メンタルな能力を示すほかの要件とは異なるアイコンで表示している．学習の結果は「習得・蓄積された専門知」として保有される．</a:t>
            </a:r>
          </a:p>
        </p:txBody>
      </p:sp>
      <p:sp>
        <p:nvSpPr>
          <p:cNvPr id="4" name="正方形/長方形 3"/>
          <p:cNvSpPr/>
          <p:nvPr/>
        </p:nvSpPr>
        <p:spPr>
          <a:xfrm>
            <a:off x="4320000" y="4500000"/>
            <a:ext cx="5400000" cy="1440000"/>
          </a:xfrm>
          <a:prstGeom prst="rect">
            <a:avLst/>
          </a:prstGeom>
          <a:solidFill>
            <a:schemeClr val="bg1"/>
          </a:solidFill>
        </p:spPr>
        <p:txBody>
          <a:bodyPr wrap="square">
            <a:spAutoFit/>
          </a:bodyPr>
          <a:lstStyle/>
          <a:p>
            <a:pPr marL="541338" indent="-541338" algn="ctr"/>
            <a:r>
              <a:rPr lang="ja-JP" altLang="en-US" sz="2000" dirty="0"/>
              <a:t>レジリエンス・エンジニアリングの提唱する</a:t>
            </a:r>
          </a:p>
          <a:p>
            <a:pPr marL="541338" indent="-541338" algn="ctr"/>
            <a:r>
              <a:rPr lang="ja-JP" altLang="en-US" sz="2000" dirty="0"/>
              <a:t>主要４能力と補完的要件</a:t>
            </a:r>
          </a:p>
        </p:txBody>
      </p:sp>
    </p:spTree>
    <p:extLst>
      <p:ext uri="{BB962C8B-B14F-4D97-AF65-F5344CB8AC3E}">
        <p14:creationId xmlns:p14="http://schemas.microsoft.com/office/powerpoint/2010/main" val="412795742"/>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160000"/>
            <a:ext cx="7560001" cy="576000"/>
          </a:xfrm>
        </p:spPr>
        <p:txBody>
          <a:bodyPr/>
          <a:lstStyle/>
          <a:p>
            <a:r>
              <a:rPr lang="ja-JP" altLang="en-US" sz="3200" dirty="0">
                <a:latin typeface="HGP創英角ﾎﾟｯﾌﾟ体" panose="040B0A00000000000000" pitchFamily="50" charset="-128"/>
                <a:ea typeface="HGP創英角ﾎﾟｯﾌﾟ体" panose="040B0A00000000000000" pitchFamily="50" charset="-128"/>
              </a:rPr>
              <a:t>ヒューマンエラーの問題と対策</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3" name="フローチャート : 代替処理 7"/>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トピックス（３）</a:t>
            </a:r>
          </a:p>
        </p:txBody>
      </p:sp>
      <p:sp>
        <p:nvSpPr>
          <p:cNvPr id="5" name="正方形/長方形 4"/>
          <p:cNvSpPr/>
          <p:nvPr/>
        </p:nvSpPr>
        <p:spPr>
          <a:xfrm>
            <a:off x="2520000" y="5400000"/>
            <a:ext cx="7380000" cy="400110"/>
          </a:xfrm>
          <a:prstGeom prst="rect">
            <a:avLst/>
          </a:prstGeom>
        </p:spPr>
        <p:txBody>
          <a:bodyPr wrap="square">
            <a:spAutoFit/>
          </a:bodyPr>
          <a:lstStyle/>
          <a:p>
            <a:r>
              <a:rPr lang="ja-JP" altLang="en-US" sz="2000" dirty="0">
                <a:solidFill>
                  <a:srgbClr val="3333FF"/>
                </a:solidFill>
                <a:latin typeface="+mn-ea"/>
              </a:rPr>
              <a:t>情報処理システム高信頼化教訓集（</a:t>
            </a:r>
            <a:r>
              <a:rPr lang="en-US" altLang="ja-JP" sz="2000" dirty="0">
                <a:solidFill>
                  <a:srgbClr val="3333FF"/>
                </a:solidFill>
                <a:latin typeface="+mn-ea"/>
              </a:rPr>
              <a:t>IT</a:t>
            </a:r>
            <a:r>
              <a:rPr lang="ja-JP" altLang="en-US" sz="2000" dirty="0">
                <a:solidFill>
                  <a:srgbClr val="3333FF"/>
                </a:solidFill>
                <a:latin typeface="+mn-ea"/>
              </a:rPr>
              <a:t>サービス編</a:t>
            </a:r>
            <a:r>
              <a:rPr lang="ja-JP" altLang="en-US" sz="2000" dirty="0">
                <a:solidFill>
                  <a:srgbClr val="3333FF"/>
                </a:solidFill>
                <a:latin typeface="+mn-ea"/>
                <a:cs typeface="Arial" panose="020B0604020202020204" pitchFamily="34" charset="0"/>
              </a:rPr>
              <a:t>） </a:t>
            </a:r>
            <a:r>
              <a:rPr lang="en-US" altLang="ja-JP" sz="2000" dirty="0">
                <a:solidFill>
                  <a:srgbClr val="3333FF"/>
                </a:solidFill>
                <a:latin typeface="+mn-ea"/>
              </a:rPr>
              <a:t>4.3</a:t>
            </a:r>
            <a:r>
              <a:rPr lang="ja-JP" altLang="en-US" sz="2000" dirty="0">
                <a:solidFill>
                  <a:srgbClr val="3333FF"/>
                </a:solidFill>
                <a:latin typeface="+mn-ea"/>
              </a:rPr>
              <a:t>節</a:t>
            </a:r>
            <a:endParaRPr lang="en-US" altLang="ja-JP" sz="2000" dirty="0">
              <a:solidFill>
                <a:srgbClr val="3333FF"/>
              </a:solidFill>
              <a:latin typeface="+mn-ea"/>
            </a:endParaRPr>
          </a:p>
        </p:txBody>
      </p:sp>
    </p:spTree>
    <p:extLst>
      <p:ext uri="{BB962C8B-B14F-4D97-AF65-F5344CB8AC3E}">
        <p14:creationId xmlns:p14="http://schemas.microsoft.com/office/powerpoint/2010/main" val="223742079"/>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192486" y="1251412"/>
            <a:ext cx="2037039"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(1-1) </a:t>
            </a:r>
            <a:r>
              <a:rPr lang="ja-JP" altLang="en-US" sz="1600" dirty="0">
                <a:latin typeface="HGPｺﾞｼｯｸE" panose="020B0900000000000000" pitchFamily="50" charset="-128"/>
                <a:ea typeface="HGPｺﾞｼｯｸE" panose="020B0900000000000000" pitchFamily="50" charset="-128"/>
              </a:rPr>
              <a:t>運用・保守</a:t>
            </a:r>
          </a:p>
        </p:txBody>
      </p:sp>
      <p:sp>
        <p:nvSpPr>
          <p:cNvPr id="57" name="テキスト ボックス 56"/>
          <p:cNvSpPr txBox="1"/>
          <p:nvPr/>
        </p:nvSpPr>
        <p:spPr>
          <a:xfrm>
            <a:off x="2564437" y="996595"/>
            <a:ext cx="3396675"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(1-1-1) </a:t>
            </a:r>
            <a:r>
              <a:rPr lang="ja-JP" altLang="en-US" sz="1600" dirty="0">
                <a:latin typeface="HGPｺﾞｼｯｸE" panose="020B0900000000000000" pitchFamily="50" charset="-128"/>
                <a:ea typeface="HGPｺﾞｼｯｸE" panose="020B0900000000000000" pitchFamily="50" charset="-128"/>
              </a:rPr>
              <a:t>サービス実施中の作業ミス</a:t>
            </a:r>
          </a:p>
        </p:txBody>
      </p:sp>
      <p:sp>
        <p:nvSpPr>
          <p:cNvPr id="58" name="テキスト ボックス 57"/>
          <p:cNvSpPr txBox="1"/>
          <p:nvPr/>
        </p:nvSpPr>
        <p:spPr>
          <a:xfrm>
            <a:off x="2631611" y="1906403"/>
            <a:ext cx="3329501"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(1-2-1) </a:t>
            </a:r>
            <a:r>
              <a:rPr lang="ja-JP" altLang="en-US" sz="1600" dirty="0">
                <a:latin typeface="HGPｺﾞｼｯｸE" panose="020B0900000000000000" pitchFamily="50" charset="-128"/>
                <a:ea typeface="HGPｺﾞｼｯｸE" panose="020B0900000000000000" pitchFamily="50" charset="-128"/>
              </a:rPr>
              <a:t>サービス実施中の作業ミス</a:t>
            </a:r>
          </a:p>
        </p:txBody>
      </p:sp>
      <p:sp>
        <p:nvSpPr>
          <p:cNvPr id="59" name="テキスト ボックス 58"/>
          <p:cNvSpPr txBox="1"/>
          <p:nvPr/>
        </p:nvSpPr>
        <p:spPr>
          <a:xfrm>
            <a:off x="2571357" y="3798278"/>
            <a:ext cx="3389756"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(1-4-1) </a:t>
            </a:r>
            <a:r>
              <a:rPr lang="ja-JP" altLang="en-US" sz="1600" dirty="0">
                <a:latin typeface="HGPｺﾞｼｯｸE" panose="020B0900000000000000" pitchFamily="50" charset="-128"/>
                <a:ea typeface="HGPｺﾞｼｯｸE" panose="020B0900000000000000" pitchFamily="50" charset="-128"/>
              </a:rPr>
              <a:t>障害発生時の作業ミス</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60" name="テキスト ボックス 59"/>
          <p:cNvSpPr txBox="1"/>
          <p:nvPr/>
        </p:nvSpPr>
        <p:spPr>
          <a:xfrm>
            <a:off x="168063" y="6019963"/>
            <a:ext cx="2037038" cy="34851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(1-5) </a:t>
            </a:r>
            <a:r>
              <a:rPr lang="ja-JP" altLang="en-US" sz="1600" dirty="0">
                <a:latin typeface="HGPｺﾞｼｯｸE" panose="020B0900000000000000" pitchFamily="50" charset="-128"/>
                <a:ea typeface="HGPｺﾞｼｯｸE" panose="020B0900000000000000" pitchFamily="50" charset="-128"/>
              </a:rPr>
              <a:t>窓口</a:t>
            </a:r>
            <a:endParaRPr kumimoji="1" lang="ja-JP" altLang="en-US" sz="1600" dirty="0">
              <a:latin typeface="HGPｺﾞｼｯｸE" panose="020B0900000000000000" pitchFamily="50" charset="-128"/>
              <a:ea typeface="HGPｺﾞｼｯｸE" panose="020B0900000000000000" pitchFamily="50" charset="-128"/>
            </a:endParaRPr>
          </a:p>
        </p:txBody>
      </p:sp>
      <p:cxnSp>
        <p:nvCxnSpPr>
          <p:cNvPr id="61" name="直線矢印コネクタ 60"/>
          <p:cNvCxnSpPr>
            <a:stCxn id="65" idx="3"/>
            <a:endCxn id="58" idx="1"/>
          </p:cNvCxnSpPr>
          <p:nvPr/>
        </p:nvCxnSpPr>
        <p:spPr>
          <a:xfrm flipV="1">
            <a:off x="2229524" y="2075680"/>
            <a:ext cx="402087" cy="139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56" idx="3"/>
            <a:endCxn id="57" idx="1"/>
          </p:cNvCxnSpPr>
          <p:nvPr/>
        </p:nvCxnSpPr>
        <p:spPr>
          <a:xfrm flipV="1">
            <a:off x="2229525" y="1165872"/>
            <a:ext cx="334912" cy="254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73" idx="3"/>
            <a:endCxn id="59" idx="1"/>
          </p:cNvCxnSpPr>
          <p:nvPr/>
        </p:nvCxnSpPr>
        <p:spPr>
          <a:xfrm flipV="1">
            <a:off x="2205101" y="3967555"/>
            <a:ext cx="366256" cy="73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192486" y="2046255"/>
            <a:ext cx="2037038"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(1-2) </a:t>
            </a:r>
            <a:r>
              <a:rPr lang="ja-JP" altLang="en-US" sz="1600" dirty="0">
                <a:latin typeface="HGPｺﾞｼｯｸE" panose="020B0900000000000000" pitchFamily="50" charset="-128"/>
                <a:ea typeface="HGPｺﾞｼｯｸE" panose="020B0900000000000000" pitchFamily="50" charset="-128"/>
              </a:rPr>
              <a:t>システム更改</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66" name="テキスト ボックス 65"/>
          <p:cNvSpPr txBox="1"/>
          <p:nvPr/>
        </p:nvSpPr>
        <p:spPr>
          <a:xfrm>
            <a:off x="2590853" y="1440934"/>
            <a:ext cx="3370259"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(1-1-2) </a:t>
            </a:r>
            <a:r>
              <a:rPr lang="ja-JP" altLang="en-US" sz="1600" dirty="0">
                <a:latin typeface="HGPｺﾞｼｯｸE" panose="020B0900000000000000" pitchFamily="50" charset="-128"/>
                <a:ea typeface="HGPｺﾞｼｯｸE" panose="020B0900000000000000" pitchFamily="50" charset="-128"/>
              </a:rPr>
              <a:t>サービス停止時の作業ミス</a:t>
            </a:r>
          </a:p>
        </p:txBody>
      </p:sp>
      <p:cxnSp>
        <p:nvCxnSpPr>
          <p:cNvPr id="68" name="直線矢印コネクタ 67"/>
          <p:cNvCxnSpPr>
            <a:stCxn id="56" idx="3"/>
            <a:endCxn id="66" idx="1"/>
          </p:cNvCxnSpPr>
          <p:nvPr/>
        </p:nvCxnSpPr>
        <p:spPr>
          <a:xfrm>
            <a:off x="2229525" y="1420689"/>
            <a:ext cx="361328" cy="189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65" idx="3"/>
            <a:endCxn id="81" idx="1"/>
          </p:cNvCxnSpPr>
          <p:nvPr/>
        </p:nvCxnSpPr>
        <p:spPr>
          <a:xfrm>
            <a:off x="2229524" y="2215532"/>
            <a:ext cx="360211" cy="3446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2589174" y="4702975"/>
            <a:ext cx="3371938"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(1-4-3) </a:t>
            </a:r>
            <a:r>
              <a:rPr lang="ja-JP" altLang="en-US" sz="1600" dirty="0">
                <a:latin typeface="HGPｺﾞｼｯｸE" panose="020B0900000000000000" pitchFamily="50" charset="-128"/>
                <a:ea typeface="HGPｺﾞｼｯｸE" panose="020B0900000000000000" pitchFamily="50" charset="-128"/>
              </a:rPr>
              <a:t>監視漏れ</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168063" y="4533698"/>
            <a:ext cx="2037038"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(1-4) </a:t>
            </a:r>
            <a:r>
              <a:rPr lang="ja-JP" altLang="en-US" sz="1600" dirty="0">
                <a:latin typeface="HGPｺﾞｼｯｸE" panose="020B0900000000000000" pitchFamily="50" charset="-128"/>
                <a:ea typeface="HGPｺﾞｼｯｸE" panose="020B0900000000000000" pitchFamily="50" charset="-128"/>
              </a:rPr>
              <a:t>障害発生時</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74" name="テキスト ボックス 73"/>
          <p:cNvSpPr txBox="1"/>
          <p:nvPr/>
        </p:nvSpPr>
        <p:spPr>
          <a:xfrm>
            <a:off x="2604785" y="5137962"/>
            <a:ext cx="3356327" cy="338878"/>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(1-4-4) </a:t>
            </a:r>
            <a:r>
              <a:rPr lang="ja-JP" altLang="en-US" sz="1600" dirty="0">
                <a:latin typeface="HGPｺﾞｼｯｸE" panose="020B0900000000000000" pitchFamily="50" charset="-128"/>
                <a:ea typeface="HGPｺﾞｼｯｸE" panose="020B0900000000000000" pitchFamily="50" charset="-128"/>
              </a:rPr>
              <a:t>放置</a:t>
            </a:r>
            <a:endParaRPr kumimoji="1" lang="ja-JP" altLang="en-US" sz="1600" dirty="0">
              <a:latin typeface="HGPｺﾞｼｯｸE" panose="020B0900000000000000" pitchFamily="50" charset="-128"/>
              <a:ea typeface="HGPｺﾞｼｯｸE" panose="020B0900000000000000" pitchFamily="50" charset="-128"/>
            </a:endParaRPr>
          </a:p>
        </p:txBody>
      </p:sp>
      <p:cxnSp>
        <p:nvCxnSpPr>
          <p:cNvPr id="78" name="直線矢印コネクタ 77"/>
          <p:cNvCxnSpPr>
            <a:stCxn id="73" idx="3"/>
            <a:endCxn id="72" idx="1"/>
          </p:cNvCxnSpPr>
          <p:nvPr/>
        </p:nvCxnSpPr>
        <p:spPr>
          <a:xfrm>
            <a:off x="2205101" y="4702975"/>
            <a:ext cx="384073" cy="169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stCxn id="73" idx="3"/>
            <a:endCxn id="74" idx="1"/>
          </p:cNvCxnSpPr>
          <p:nvPr/>
        </p:nvCxnSpPr>
        <p:spPr>
          <a:xfrm>
            <a:off x="2205101" y="4702975"/>
            <a:ext cx="399684" cy="604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2602925" y="2841955"/>
            <a:ext cx="3358188"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(1-3-1) </a:t>
            </a:r>
            <a:r>
              <a:rPr lang="ja-JP" altLang="en-US" sz="1600" dirty="0">
                <a:latin typeface="HGPｺﾞｼｯｸE" panose="020B0900000000000000" pitchFamily="50" charset="-128"/>
                <a:ea typeface="HGPｺﾞｼｯｸE" panose="020B0900000000000000" pitchFamily="50" charset="-128"/>
              </a:rPr>
              <a:t>データ削除</a:t>
            </a:r>
            <a:r>
              <a:rPr lang="en-US" altLang="ja-JP" sz="1600" dirty="0">
                <a:latin typeface="HGPｺﾞｼｯｸE" panose="020B0900000000000000" pitchFamily="50" charset="-128"/>
                <a:ea typeface="HGPｺﾞｼｯｸE" panose="020B0900000000000000" pitchFamily="50" charset="-128"/>
              </a:rPr>
              <a:t>/</a:t>
            </a:r>
            <a:r>
              <a:rPr lang="ja-JP" altLang="en-US" sz="1600" dirty="0">
                <a:latin typeface="HGPｺﾞｼｯｸE" panose="020B0900000000000000" pitchFamily="50" charset="-128"/>
                <a:ea typeface="HGPｺﾞｼｯｸE" panose="020B0900000000000000" pitchFamily="50" charset="-128"/>
              </a:rPr>
              <a:t>戻し忘れ</a:t>
            </a:r>
            <a:endParaRPr kumimoji="1" lang="ja-JP" altLang="en-US" sz="1600" dirty="0">
              <a:latin typeface="HGPｺﾞｼｯｸE" panose="020B0900000000000000" pitchFamily="50" charset="-128"/>
              <a:ea typeface="HGPｺﾞｼｯｸE" panose="020B0900000000000000" pitchFamily="50" charset="-128"/>
            </a:endParaRPr>
          </a:p>
        </p:txBody>
      </p:sp>
      <p:cxnSp>
        <p:nvCxnSpPr>
          <p:cNvPr id="92" name="直線矢印コネクタ 91"/>
          <p:cNvCxnSpPr>
            <a:stCxn id="39" idx="3"/>
            <a:endCxn id="85" idx="1"/>
          </p:cNvCxnSpPr>
          <p:nvPr/>
        </p:nvCxnSpPr>
        <p:spPr>
          <a:xfrm flipV="1">
            <a:off x="2214484" y="3011232"/>
            <a:ext cx="388441" cy="224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2576737" y="4262854"/>
            <a:ext cx="3384376"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(1-4-2) </a:t>
            </a:r>
            <a:r>
              <a:rPr lang="ja-JP" altLang="en-US" sz="1600" dirty="0">
                <a:latin typeface="HGPｺﾞｼｯｸE" panose="020B0900000000000000" pitchFamily="50" charset="-128"/>
                <a:ea typeface="HGPｺﾞｼｯｸE" panose="020B0900000000000000" pitchFamily="50" charset="-128"/>
              </a:rPr>
              <a:t>情報共有ミス</a:t>
            </a:r>
            <a:endParaRPr kumimoji="1" lang="ja-JP" altLang="en-US" sz="1600" dirty="0">
              <a:latin typeface="HGPｺﾞｼｯｸE" panose="020B0900000000000000" pitchFamily="50" charset="-128"/>
              <a:ea typeface="HGPｺﾞｼｯｸE" panose="020B0900000000000000" pitchFamily="50" charset="-128"/>
            </a:endParaRPr>
          </a:p>
        </p:txBody>
      </p:sp>
      <p:cxnSp>
        <p:nvCxnSpPr>
          <p:cNvPr id="109" name="直線矢印コネクタ 108"/>
          <p:cNvCxnSpPr>
            <a:stCxn id="73" idx="3"/>
            <a:endCxn id="103" idx="1"/>
          </p:cNvCxnSpPr>
          <p:nvPr/>
        </p:nvCxnSpPr>
        <p:spPr>
          <a:xfrm flipV="1">
            <a:off x="2205101" y="4432131"/>
            <a:ext cx="371636" cy="270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2580264" y="6021398"/>
            <a:ext cx="3380848" cy="34851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(1-5-1) </a:t>
            </a:r>
            <a:r>
              <a:rPr lang="ja-JP" altLang="en-US" sz="1600" dirty="0">
                <a:latin typeface="HGPｺﾞｼｯｸE" panose="020B0900000000000000" pitchFamily="50" charset="-128"/>
                <a:ea typeface="HGPｺﾞｼｯｸE" panose="020B0900000000000000" pitchFamily="50" charset="-128"/>
              </a:rPr>
              <a:t>窓口の作業ミス</a:t>
            </a:r>
            <a:endParaRPr kumimoji="1" lang="ja-JP" altLang="en-US" sz="1600" dirty="0">
              <a:latin typeface="HGPｺﾞｼｯｸE" panose="020B0900000000000000" pitchFamily="50" charset="-128"/>
              <a:ea typeface="HGPｺﾞｼｯｸE" panose="020B0900000000000000" pitchFamily="50" charset="-128"/>
            </a:endParaRPr>
          </a:p>
        </p:txBody>
      </p:sp>
      <p:cxnSp>
        <p:nvCxnSpPr>
          <p:cNvPr id="115" name="直線矢印コネクタ 114"/>
          <p:cNvCxnSpPr>
            <a:stCxn id="60" idx="3"/>
            <a:endCxn id="113" idx="1"/>
          </p:cNvCxnSpPr>
          <p:nvPr/>
        </p:nvCxnSpPr>
        <p:spPr>
          <a:xfrm>
            <a:off x="2205101" y="6194220"/>
            <a:ext cx="375163" cy="1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2589735" y="2390942"/>
            <a:ext cx="3371377"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(1-2-2) </a:t>
            </a:r>
            <a:r>
              <a:rPr lang="ja-JP" altLang="en-US" sz="1600" dirty="0">
                <a:latin typeface="HGPｺﾞｼｯｸE" panose="020B0900000000000000" pitchFamily="50" charset="-128"/>
                <a:ea typeface="HGPｺﾞｼｯｸE" panose="020B0900000000000000" pitchFamily="50" charset="-128"/>
              </a:rPr>
              <a:t>サービス停止時の作業ミス</a:t>
            </a:r>
          </a:p>
        </p:txBody>
      </p:sp>
      <p:sp>
        <p:nvSpPr>
          <p:cNvPr id="39" name="テキスト ボックス 38"/>
          <p:cNvSpPr txBox="1"/>
          <p:nvPr/>
        </p:nvSpPr>
        <p:spPr>
          <a:xfrm>
            <a:off x="192485" y="3066305"/>
            <a:ext cx="2021999"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(1-3) </a:t>
            </a:r>
            <a:r>
              <a:rPr lang="ja-JP" altLang="en-US" sz="1600" dirty="0">
                <a:latin typeface="HGPｺﾞｼｯｸE" panose="020B0900000000000000" pitchFamily="50" charset="-128"/>
                <a:ea typeface="HGPｺﾞｼｯｸE" panose="020B0900000000000000" pitchFamily="50" charset="-128"/>
              </a:rPr>
              <a:t>テスト実施時</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53" name="テキスト ボックス 52"/>
          <p:cNvSpPr txBox="1"/>
          <p:nvPr/>
        </p:nvSpPr>
        <p:spPr>
          <a:xfrm>
            <a:off x="2589174" y="3325816"/>
            <a:ext cx="3371938" cy="338554"/>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(1-3-2) </a:t>
            </a:r>
            <a:r>
              <a:rPr lang="ja-JP" altLang="en-US" sz="1600" dirty="0">
                <a:latin typeface="HGPｺﾞｼｯｸE" panose="020B0900000000000000" pitchFamily="50" charset="-128"/>
                <a:ea typeface="HGPｺﾞｼｯｸE" panose="020B0900000000000000" pitchFamily="50" charset="-128"/>
              </a:rPr>
              <a:t>テスト確認漏れ</a:t>
            </a:r>
            <a:endParaRPr kumimoji="1" lang="ja-JP" altLang="en-US" sz="1600" dirty="0">
              <a:latin typeface="HGPｺﾞｼｯｸE" panose="020B0900000000000000" pitchFamily="50" charset="-128"/>
              <a:ea typeface="HGPｺﾞｼｯｸE" panose="020B0900000000000000" pitchFamily="50" charset="-128"/>
            </a:endParaRPr>
          </a:p>
        </p:txBody>
      </p:sp>
      <p:cxnSp>
        <p:nvCxnSpPr>
          <p:cNvPr id="67" name="直線矢印コネクタ 66"/>
          <p:cNvCxnSpPr>
            <a:stCxn id="39" idx="3"/>
            <a:endCxn id="53" idx="1"/>
          </p:cNvCxnSpPr>
          <p:nvPr/>
        </p:nvCxnSpPr>
        <p:spPr>
          <a:xfrm>
            <a:off x="2214484" y="3235582"/>
            <a:ext cx="374690" cy="2595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2589174" y="5579680"/>
            <a:ext cx="3371938" cy="338878"/>
          </a:xfrm>
          <a:prstGeom prst="rect">
            <a:avLst/>
          </a:prstGeom>
          <a:noFill/>
          <a:ln>
            <a:solidFill>
              <a:schemeClr val="tx1"/>
            </a:solidFill>
          </a:ln>
        </p:spPr>
        <p:txBody>
          <a:bodyPr wrap="square" rtlCol="0">
            <a:spAutoFit/>
          </a:bodyPr>
          <a:lstStyle/>
          <a:p>
            <a:r>
              <a:rPr lang="en-US" altLang="ja-JP" sz="1600" dirty="0">
                <a:latin typeface="HGPｺﾞｼｯｸE" panose="020B0900000000000000" pitchFamily="50" charset="-128"/>
                <a:ea typeface="HGPｺﾞｼｯｸE" panose="020B0900000000000000" pitchFamily="50" charset="-128"/>
              </a:rPr>
              <a:t>(1-4-5) </a:t>
            </a:r>
            <a:r>
              <a:rPr lang="ja-JP" altLang="en-US" sz="1600" dirty="0">
                <a:latin typeface="HGPｺﾞｼｯｸE" panose="020B0900000000000000" pitchFamily="50" charset="-128"/>
                <a:ea typeface="HGPｺﾞｼｯｸE" panose="020B0900000000000000" pitchFamily="50" charset="-128"/>
              </a:rPr>
              <a:t>長期間誤りに気付かず</a:t>
            </a:r>
            <a:endParaRPr kumimoji="1" lang="ja-JP" altLang="en-US" sz="1600" dirty="0">
              <a:latin typeface="HGPｺﾞｼｯｸE" panose="020B0900000000000000" pitchFamily="50" charset="-128"/>
              <a:ea typeface="HGPｺﾞｼｯｸE" panose="020B0900000000000000" pitchFamily="50" charset="-128"/>
            </a:endParaRPr>
          </a:p>
        </p:txBody>
      </p:sp>
      <p:cxnSp>
        <p:nvCxnSpPr>
          <p:cNvPr id="106" name="直線矢印コネクタ 105"/>
          <p:cNvCxnSpPr>
            <a:stCxn id="73" idx="3"/>
            <a:endCxn id="89" idx="1"/>
          </p:cNvCxnSpPr>
          <p:nvPr/>
        </p:nvCxnSpPr>
        <p:spPr>
          <a:xfrm>
            <a:off x="2205101" y="4702975"/>
            <a:ext cx="384073" cy="1046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タイトル 1"/>
          <p:cNvSpPr>
            <a:spLocks noGrp="1"/>
          </p:cNvSpPr>
          <p:nvPr>
            <p:ph type="title"/>
          </p:nvPr>
        </p:nvSpPr>
        <p:spPr>
          <a:xfrm>
            <a:off x="432000" y="108000"/>
            <a:ext cx="9057504" cy="576000"/>
          </a:xfrm>
        </p:spPr>
        <p:txBody>
          <a:bodyPr>
            <a:noAutofit/>
          </a:bodyPr>
          <a:lstStyle/>
          <a:p>
            <a:r>
              <a:rPr lang="ja-JP" altLang="en-US" sz="2600" dirty="0"/>
              <a:t>システム特性に基づく</a:t>
            </a:r>
            <a:r>
              <a:rPr lang="ja-JP" altLang="en-US" sz="2600" dirty="0">
                <a:solidFill>
                  <a:schemeClr val="tx1"/>
                </a:solidFill>
              </a:rPr>
              <a:t>ヒューマンエラー障害原因の分類例</a:t>
            </a:r>
            <a:endParaRPr kumimoji="1" lang="ja-JP" altLang="en-US" sz="2600" dirty="0">
              <a:solidFill>
                <a:schemeClr val="tx1"/>
              </a:solidFill>
            </a:endParaRPr>
          </a:p>
        </p:txBody>
      </p:sp>
      <p:sp>
        <p:nvSpPr>
          <p:cNvPr id="93" name="正方形/長方形 92"/>
          <p:cNvSpPr/>
          <p:nvPr/>
        </p:nvSpPr>
        <p:spPr>
          <a:xfrm>
            <a:off x="5961112" y="978467"/>
            <a:ext cx="3954294" cy="261610"/>
          </a:xfrm>
          <a:prstGeom prst="rect">
            <a:avLst/>
          </a:prstGeom>
        </p:spPr>
        <p:txBody>
          <a:bodyPr wrap="square">
            <a:spAutoFit/>
          </a:bodyPr>
          <a:lstStyle/>
          <a:p>
            <a:r>
              <a:rPr lang="ja-JP" altLang="ja-JP" sz="1100" dirty="0">
                <a:latin typeface="+mn-ea"/>
                <a:cs typeface="Times New Roman" panose="02020603050405020304" pitchFamily="18" charset="0"/>
              </a:rPr>
              <a:t>サービス実施中に運用・保守作業を行った時に、システム障害</a:t>
            </a:r>
            <a:endParaRPr lang="ja-JP" altLang="en-US" sz="1100" dirty="0">
              <a:latin typeface="+mn-ea"/>
            </a:endParaRPr>
          </a:p>
        </p:txBody>
      </p:sp>
      <p:sp>
        <p:nvSpPr>
          <p:cNvPr id="94" name="正方形/長方形 93"/>
          <p:cNvSpPr/>
          <p:nvPr/>
        </p:nvSpPr>
        <p:spPr>
          <a:xfrm>
            <a:off x="5961112" y="1419286"/>
            <a:ext cx="3944888" cy="430887"/>
          </a:xfrm>
          <a:prstGeom prst="rect">
            <a:avLst/>
          </a:prstGeom>
        </p:spPr>
        <p:txBody>
          <a:bodyPr wrap="square">
            <a:spAutoFit/>
          </a:bodyPr>
          <a:lstStyle/>
          <a:p>
            <a:r>
              <a:rPr lang="ja-JP" altLang="ja-JP" sz="1100" dirty="0">
                <a:latin typeface="+mn-ea"/>
                <a:cs typeface="Times New Roman" panose="02020603050405020304" pitchFamily="18" charset="0"/>
              </a:rPr>
              <a:t>サービス停止時に運用・保守作業を行った時に作業ミスを起こし、サービス稼動に影響を及ぼし、システム障害</a:t>
            </a:r>
            <a:endParaRPr lang="ja-JP" altLang="en-US" sz="1100" dirty="0">
              <a:latin typeface="+mn-ea"/>
            </a:endParaRPr>
          </a:p>
        </p:txBody>
      </p:sp>
      <p:sp>
        <p:nvSpPr>
          <p:cNvPr id="110" name="正方形/長方形 109"/>
          <p:cNvSpPr/>
          <p:nvPr/>
        </p:nvSpPr>
        <p:spPr>
          <a:xfrm>
            <a:off x="5961112" y="1887062"/>
            <a:ext cx="3944888" cy="430887"/>
          </a:xfrm>
          <a:prstGeom prst="rect">
            <a:avLst/>
          </a:prstGeom>
        </p:spPr>
        <p:txBody>
          <a:bodyPr wrap="square">
            <a:spAutoFit/>
          </a:bodyPr>
          <a:lstStyle/>
          <a:p>
            <a:r>
              <a:rPr lang="ja-JP" altLang="ja-JP" sz="1100" dirty="0">
                <a:latin typeface="+mn-ea"/>
                <a:cs typeface="Times New Roman" panose="02020603050405020304" pitchFamily="18" charset="0"/>
              </a:rPr>
              <a:t>システム更改時の作業は、難易度が高い上に、サービス実施中の作業であれば、さらに難易度が高い運用作業</a:t>
            </a:r>
            <a:endParaRPr lang="ja-JP" altLang="en-US" sz="1100" dirty="0">
              <a:latin typeface="+mn-ea"/>
            </a:endParaRPr>
          </a:p>
        </p:txBody>
      </p:sp>
      <p:sp>
        <p:nvSpPr>
          <p:cNvPr id="111" name="正方形/長方形 110"/>
          <p:cNvSpPr/>
          <p:nvPr/>
        </p:nvSpPr>
        <p:spPr>
          <a:xfrm>
            <a:off x="5961112" y="2374784"/>
            <a:ext cx="3944888" cy="430887"/>
          </a:xfrm>
          <a:prstGeom prst="rect">
            <a:avLst/>
          </a:prstGeom>
        </p:spPr>
        <p:txBody>
          <a:bodyPr wrap="square">
            <a:spAutoFit/>
          </a:bodyPr>
          <a:lstStyle/>
          <a:p>
            <a:r>
              <a:rPr lang="ja-JP" altLang="ja-JP" sz="1100" dirty="0">
                <a:latin typeface="+mn-ea"/>
                <a:cs typeface="Times New Roman" panose="02020603050405020304" pitchFamily="18" charset="0"/>
              </a:rPr>
              <a:t>サービス停止時にシステム更改作業を行った時に作業ミスを起こし、サービス稼動に影響を及ぼし、システム障害</a:t>
            </a:r>
            <a:endParaRPr lang="ja-JP" altLang="en-US" sz="1100" dirty="0">
              <a:latin typeface="+mn-ea"/>
            </a:endParaRPr>
          </a:p>
        </p:txBody>
      </p:sp>
      <p:sp>
        <p:nvSpPr>
          <p:cNvPr id="112" name="正方形/長方形 111"/>
          <p:cNvSpPr/>
          <p:nvPr/>
        </p:nvSpPr>
        <p:spPr>
          <a:xfrm>
            <a:off x="5961112" y="2841955"/>
            <a:ext cx="3954294" cy="430887"/>
          </a:xfrm>
          <a:prstGeom prst="rect">
            <a:avLst/>
          </a:prstGeom>
        </p:spPr>
        <p:txBody>
          <a:bodyPr wrap="square">
            <a:spAutoFit/>
          </a:bodyPr>
          <a:lstStyle/>
          <a:p>
            <a:r>
              <a:rPr lang="ja-JP" altLang="ja-JP" sz="1100" dirty="0">
                <a:latin typeface="+mn-ea"/>
                <a:cs typeface="Times New Roman" panose="02020603050405020304" pitchFamily="18" charset="0"/>
              </a:rPr>
              <a:t>本番環境でテスト実行後、テストデータを削除し忘れたり、元の本番環境に戻し忘れたりした事例</a:t>
            </a:r>
            <a:endParaRPr lang="ja-JP" altLang="en-US" sz="1100" dirty="0">
              <a:latin typeface="+mn-ea"/>
            </a:endParaRPr>
          </a:p>
        </p:txBody>
      </p:sp>
      <p:sp>
        <p:nvSpPr>
          <p:cNvPr id="114" name="正方形/長方形 113"/>
          <p:cNvSpPr/>
          <p:nvPr/>
        </p:nvSpPr>
        <p:spPr>
          <a:xfrm>
            <a:off x="5961113" y="3282076"/>
            <a:ext cx="3944888" cy="430887"/>
          </a:xfrm>
          <a:prstGeom prst="rect">
            <a:avLst/>
          </a:prstGeom>
        </p:spPr>
        <p:txBody>
          <a:bodyPr wrap="square">
            <a:spAutoFit/>
          </a:bodyPr>
          <a:lstStyle/>
          <a:p>
            <a:r>
              <a:rPr lang="ja-JP" altLang="ja-JP" sz="1100" dirty="0">
                <a:latin typeface="+mn-ea"/>
                <a:cs typeface="Times New Roman" panose="02020603050405020304" pitchFamily="18" charset="0"/>
              </a:rPr>
              <a:t>テストを本番環境で確認できなかったため、いざ本番で使う時に稼動しなかった事例</a:t>
            </a:r>
            <a:endParaRPr lang="ja-JP" altLang="en-US" sz="1100" dirty="0">
              <a:latin typeface="+mn-ea"/>
            </a:endParaRPr>
          </a:p>
        </p:txBody>
      </p:sp>
      <p:sp>
        <p:nvSpPr>
          <p:cNvPr id="116" name="正方形/長方形 115"/>
          <p:cNvSpPr/>
          <p:nvPr/>
        </p:nvSpPr>
        <p:spPr>
          <a:xfrm>
            <a:off x="5970518" y="3752041"/>
            <a:ext cx="3944888" cy="261610"/>
          </a:xfrm>
          <a:prstGeom prst="rect">
            <a:avLst/>
          </a:prstGeom>
        </p:spPr>
        <p:txBody>
          <a:bodyPr wrap="square">
            <a:spAutoFit/>
          </a:bodyPr>
          <a:lstStyle/>
          <a:p>
            <a:r>
              <a:rPr lang="ja-JP" altLang="en-US" sz="1100" dirty="0">
                <a:latin typeface="+mn-ea"/>
                <a:cs typeface="Times New Roman" panose="02020603050405020304" pitchFamily="18" charset="0"/>
              </a:rPr>
              <a:t>障害時の対応中に作業ミス</a:t>
            </a:r>
            <a:endParaRPr lang="ja-JP" altLang="en-US" sz="1100" dirty="0">
              <a:latin typeface="+mn-ea"/>
            </a:endParaRPr>
          </a:p>
        </p:txBody>
      </p:sp>
      <p:sp>
        <p:nvSpPr>
          <p:cNvPr id="117" name="正方形/長方形 116"/>
          <p:cNvSpPr/>
          <p:nvPr/>
        </p:nvSpPr>
        <p:spPr>
          <a:xfrm>
            <a:off x="5961112" y="4285698"/>
            <a:ext cx="3944888" cy="261610"/>
          </a:xfrm>
          <a:prstGeom prst="rect">
            <a:avLst/>
          </a:prstGeom>
        </p:spPr>
        <p:txBody>
          <a:bodyPr wrap="square">
            <a:spAutoFit/>
          </a:bodyPr>
          <a:lstStyle/>
          <a:p>
            <a:r>
              <a:rPr lang="ja-JP" altLang="en-US" sz="1100" dirty="0">
                <a:latin typeface="+mn-ea"/>
                <a:cs typeface="Times New Roman" panose="02020603050405020304" pitchFamily="18" charset="0"/>
              </a:rPr>
              <a:t>情報共有されていなかったことによるシステム障害時</a:t>
            </a:r>
            <a:endParaRPr lang="ja-JP" altLang="en-US" sz="1100" dirty="0">
              <a:latin typeface="+mn-ea"/>
            </a:endParaRPr>
          </a:p>
        </p:txBody>
      </p:sp>
      <p:sp>
        <p:nvSpPr>
          <p:cNvPr id="118" name="正方形/長方形 117"/>
          <p:cNvSpPr/>
          <p:nvPr/>
        </p:nvSpPr>
        <p:spPr>
          <a:xfrm>
            <a:off x="5961112" y="4779919"/>
            <a:ext cx="3944888" cy="261610"/>
          </a:xfrm>
          <a:prstGeom prst="rect">
            <a:avLst/>
          </a:prstGeom>
        </p:spPr>
        <p:txBody>
          <a:bodyPr wrap="square">
            <a:spAutoFit/>
          </a:bodyPr>
          <a:lstStyle/>
          <a:p>
            <a:r>
              <a:rPr lang="ja-JP" altLang="en-US" sz="1100" dirty="0">
                <a:latin typeface="+mn-ea"/>
                <a:cs typeface="Times New Roman" panose="02020603050405020304" pitchFamily="18" charset="0"/>
              </a:rPr>
              <a:t>情窓外監視ができていなかった事例</a:t>
            </a:r>
            <a:endParaRPr lang="ja-JP" altLang="en-US" sz="1100" dirty="0">
              <a:latin typeface="+mn-ea"/>
            </a:endParaRPr>
          </a:p>
        </p:txBody>
      </p:sp>
      <p:sp>
        <p:nvSpPr>
          <p:cNvPr id="119" name="正方形/長方形 118"/>
          <p:cNvSpPr/>
          <p:nvPr/>
        </p:nvSpPr>
        <p:spPr>
          <a:xfrm>
            <a:off x="5959430" y="5174143"/>
            <a:ext cx="3944888" cy="261610"/>
          </a:xfrm>
          <a:prstGeom prst="rect">
            <a:avLst/>
          </a:prstGeom>
        </p:spPr>
        <p:txBody>
          <a:bodyPr wrap="square">
            <a:spAutoFit/>
          </a:bodyPr>
          <a:lstStyle/>
          <a:p>
            <a:r>
              <a:rPr lang="ja-JP" altLang="en-US" sz="1100" dirty="0">
                <a:latin typeface="+mn-ea"/>
                <a:cs typeface="Times New Roman" panose="02020603050405020304" pitchFamily="18" charset="0"/>
              </a:rPr>
              <a:t>障害が分かっていたにも関わらずそのまま放置</a:t>
            </a:r>
            <a:endParaRPr lang="ja-JP" altLang="en-US" sz="1100" dirty="0">
              <a:latin typeface="+mn-ea"/>
            </a:endParaRPr>
          </a:p>
        </p:txBody>
      </p:sp>
      <p:sp>
        <p:nvSpPr>
          <p:cNvPr id="121" name="正方形/長方形 120"/>
          <p:cNvSpPr/>
          <p:nvPr/>
        </p:nvSpPr>
        <p:spPr>
          <a:xfrm>
            <a:off x="5959430" y="5597770"/>
            <a:ext cx="3944888" cy="261610"/>
          </a:xfrm>
          <a:prstGeom prst="rect">
            <a:avLst/>
          </a:prstGeom>
        </p:spPr>
        <p:txBody>
          <a:bodyPr wrap="square">
            <a:spAutoFit/>
          </a:bodyPr>
          <a:lstStyle/>
          <a:p>
            <a:r>
              <a:rPr lang="ja-JP" altLang="ja-JP" sz="1100" dirty="0">
                <a:latin typeface="+mn-ea"/>
                <a:cs typeface="Times New Roman" panose="02020603050405020304" pitchFamily="18" charset="0"/>
              </a:rPr>
              <a:t>長期間誤りに気付かず、後になってシステムの誤りに気付く事態</a:t>
            </a:r>
            <a:endParaRPr lang="ja-JP" altLang="en-US" sz="1100" dirty="0">
              <a:latin typeface="+mn-ea"/>
            </a:endParaRPr>
          </a:p>
        </p:txBody>
      </p:sp>
      <p:sp>
        <p:nvSpPr>
          <p:cNvPr id="122" name="正方形/長方形 121"/>
          <p:cNvSpPr/>
          <p:nvPr/>
        </p:nvSpPr>
        <p:spPr>
          <a:xfrm>
            <a:off x="5959430" y="6035712"/>
            <a:ext cx="3944888" cy="261610"/>
          </a:xfrm>
          <a:prstGeom prst="rect">
            <a:avLst/>
          </a:prstGeom>
        </p:spPr>
        <p:txBody>
          <a:bodyPr wrap="square">
            <a:spAutoFit/>
          </a:bodyPr>
          <a:lstStyle/>
          <a:p>
            <a:r>
              <a:rPr lang="ja-JP" altLang="ja-JP" sz="1100" dirty="0">
                <a:latin typeface="+mn-ea"/>
                <a:cs typeface="Times New Roman" panose="02020603050405020304" pitchFamily="18" charset="0"/>
              </a:rPr>
              <a:t>システム利用者（エンドユーザ）が起こしたシステム障害</a:t>
            </a:r>
            <a:endParaRPr lang="ja-JP" altLang="en-US" sz="1100" dirty="0">
              <a:latin typeface="+mn-ea"/>
            </a:endParaRPr>
          </a:p>
        </p:txBody>
      </p:sp>
    </p:spTree>
    <p:extLst>
      <p:ext uri="{BB962C8B-B14F-4D97-AF65-F5344CB8AC3E}">
        <p14:creationId xmlns:p14="http://schemas.microsoft.com/office/powerpoint/2010/main" val="54729109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97041" y="4014624"/>
            <a:ext cx="2578566" cy="504056"/>
          </a:xfrm>
          <a:prstGeom prst="rect">
            <a:avLst/>
          </a:prstGeom>
          <a:solidFill>
            <a:srgbClr val="CCFFFF"/>
          </a:solidFill>
          <a:ln w="254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altLang="ja-JP" sz="1600" b="1" kern="100" dirty="0">
                <a:latin typeface="ＭＳ 明朝" panose="02020609040205080304" pitchFamily="17" charset="-128"/>
                <a:ea typeface="ＭＳ 明朝" panose="02020609040205080304" pitchFamily="17" charset="-128"/>
                <a:cs typeface="Times New Roman"/>
              </a:rPr>
              <a:t>(2-3) </a:t>
            </a:r>
            <a:r>
              <a:rPr lang="ja-JP" altLang="en-US" sz="1600" b="1" kern="100" dirty="0">
                <a:latin typeface="ＭＳ 明朝" panose="02020609040205080304" pitchFamily="17" charset="-128"/>
                <a:ea typeface="ＭＳ 明朝" panose="02020609040205080304" pitchFamily="17" charset="-128"/>
                <a:cs typeface="Times New Roman"/>
              </a:rPr>
              <a:t>社会心理学的</a:t>
            </a:r>
            <a:r>
              <a:rPr lang="ja-JP" altLang="en-US" sz="1600" b="1" kern="100" dirty="0">
                <a:ea typeface="ＭＳ 明朝"/>
                <a:cs typeface="Times New Roman"/>
              </a:rPr>
              <a:t>特性</a:t>
            </a:r>
          </a:p>
        </p:txBody>
      </p:sp>
      <p:sp>
        <p:nvSpPr>
          <p:cNvPr id="17" name="正方形/長方形 16"/>
          <p:cNvSpPr/>
          <p:nvPr/>
        </p:nvSpPr>
        <p:spPr>
          <a:xfrm>
            <a:off x="2897041" y="1198876"/>
            <a:ext cx="2578566" cy="504056"/>
          </a:xfrm>
          <a:prstGeom prst="rect">
            <a:avLst/>
          </a:prstGeom>
          <a:solidFill>
            <a:srgbClr val="CCFFFF"/>
          </a:solidFill>
          <a:ln w="254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altLang="ja-JP" sz="1600" b="1" kern="100" dirty="0">
                <a:latin typeface="ＭＳ 明朝" panose="02020609040205080304" pitchFamily="17" charset="-128"/>
                <a:ea typeface="ＭＳ 明朝" panose="02020609040205080304" pitchFamily="17" charset="-128"/>
                <a:cs typeface="Times New Roman"/>
              </a:rPr>
              <a:t>(2-1) </a:t>
            </a:r>
            <a:r>
              <a:rPr lang="ja-JP" altLang="en-US" sz="1600" b="1" kern="100" dirty="0">
                <a:latin typeface="ＭＳ 明朝" panose="02020609040205080304" pitchFamily="17" charset="-128"/>
                <a:ea typeface="ＭＳ 明朝" panose="02020609040205080304" pitchFamily="17" charset="-128"/>
                <a:cs typeface="Times New Roman"/>
              </a:rPr>
              <a:t>生理学的特性</a:t>
            </a:r>
          </a:p>
        </p:txBody>
      </p:sp>
      <p:sp>
        <p:nvSpPr>
          <p:cNvPr id="18" name="正方形/長方形 17"/>
          <p:cNvSpPr/>
          <p:nvPr/>
        </p:nvSpPr>
        <p:spPr>
          <a:xfrm>
            <a:off x="2897041" y="2607216"/>
            <a:ext cx="2578567" cy="504056"/>
          </a:xfrm>
          <a:prstGeom prst="rect">
            <a:avLst/>
          </a:prstGeom>
          <a:solidFill>
            <a:srgbClr val="CCFFFF"/>
          </a:solidFill>
          <a:ln w="254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altLang="ja-JP" sz="1600" b="1" kern="100" dirty="0">
                <a:latin typeface="ＭＳ 明朝" panose="02020609040205080304" pitchFamily="17" charset="-128"/>
                <a:ea typeface="ＭＳ 明朝" panose="02020609040205080304" pitchFamily="17" charset="-128"/>
                <a:cs typeface="Times New Roman"/>
              </a:rPr>
              <a:t>(2-2) </a:t>
            </a:r>
            <a:r>
              <a:rPr lang="ja-JP" altLang="en-US" sz="1600" b="1" kern="100" dirty="0">
                <a:latin typeface="ＭＳ 明朝" panose="02020609040205080304" pitchFamily="17" charset="-128"/>
                <a:ea typeface="ＭＳ 明朝" panose="02020609040205080304" pitchFamily="17" charset="-128"/>
                <a:cs typeface="Times New Roman"/>
              </a:rPr>
              <a:t>認知的特性</a:t>
            </a:r>
          </a:p>
        </p:txBody>
      </p:sp>
      <p:sp>
        <p:nvSpPr>
          <p:cNvPr id="19" name="正方形/長方形 18"/>
          <p:cNvSpPr/>
          <p:nvPr/>
        </p:nvSpPr>
        <p:spPr>
          <a:xfrm>
            <a:off x="5619181" y="1083081"/>
            <a:ext cx="1512168" cy="12397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600" b="1" kern="100" dirty="0">
                <a:ea typeface="ＭＳ 明朝"/>
                <a:cs typeface="Times New Roman"/>
              </a:rPr>
              <a:t>・生理現象</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・睡眠不足</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・緊張</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・ストレス</a:t>
            </a:r>
          </a:p>
        </p:txBody>
      </p:sp>
      <p:sp>
        <p:nvSpPr>
          <p:cNvPr id="20" name="正方形/長方形 19"/>
          <p:cNvSpPr/>
          <p:nvPr/>
        </p:nvSpPr>
        <p:spPr>
          <a:xfrm>
            <a:off x="5619181" y="2504121"/>
            <a:ext cx="1512168" cy="12397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600" b="1" kern="100" dirty="0">
                <a:ea typeface="ＭＳ 明朝"/>
                <a:cs typeface="Times New Roman"/>
              </a:rPr>
              <a:t>・思い込み</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・誤認</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・忘却</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・学習、経験</a:t>
            </a:r>
            <a:endParaRPr lang="en-US" altLang="ja-JP" sz="1600" b="1" kern="100" dirty="0">
              <a:ea typeface="ＭＳ 明朝"/>
              <a:cs typeface="Times New Roman"/>
            </a:endParaRPr>
          </a:p>
        </p:txBody>
      </p:sp>
      <p:sp>
        <p:nvSpPr>
          <p:cNvPr id="21" name="正方形/長方形 20"/>
          <p:cNvSpPr/>
          <p:nvPr/>
        </p:nvSpPr>
        <p:spPr>
          <a:xfrm>
            <a:off x="5640825" y="3976798"/>
            <a:ext cx="2981048" cy="12397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600" b="1" kern="100" dirty="0">
                <a:ea typeface="ＭＳ 明朝"/>
                <a:cs typeface="Times New Roman"/>
              </a:rPr>
              <a:t>・権威への服従</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・集団に合わせる心理</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・社会的手抜き</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・集団浅慮</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・ﾘｽｷｰ・ｼﾌﾄ現象</a:t>
            </a:r>
          </a:p>
        </p:txBody>
      </p:sp>
      <p:sp>
        <p:nvSpPr>
          <p:cNvPr id="22" name="正方形/長方形 21"/>
          <p:cNvSpPr/>
          <p:nvPr/>
        </p:nvSpPr>
        <p:spPr>
          <a:xfrm>
            <a:off x="6994416" y="2491421"/>
            <a:ext cx="1828871" cy="12397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600" b="1" kern="100" dirty="0">
                <a:ea typeface="ＭＳ 明朝"/>
                <a:cs typeface="Times New Roman"/>
              </a:rPr>
              <a:t>・正常化の偏見</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・こじつけ解釈</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・緊急時</a:t>
            </a:r>
            <a:endParaRPr lang="en-US" altLang="ja-JP" sz="1600" b="1" kern="100" dirty="0">
              <a:ea typeface="ＭＳ 明朝"/>
              <a:cs typeface="Times New Roman"/>
            </a:endParaRPr>
          </a:p>
          <a:p>
            <a:pPr>
              <a:spcAft>
                <a:spcPts val="0"/>
              </a:spcAft>
            </a:pPr>
            <a:r>
              <a:rPr lang="ja-JP" altLang="en-US" sz="1600" b="1" kern="100" dirty="0">
                <a:ea typeface="ＭＳ 明朝"/>
                <a:cs typeface="Times New Roman"/>
              </a:rPr>
              <a:t>・注意ちがい</a:t>
            </a:r>
            <a:endParaRPr lang="en-US" altLang="ja-JP" sz="1600" b="1" kern="100" dirty="0">
              <a:ea typeface="ＭＳ 明朝"/>
              <a:cs typeface="Times New Roman"/>
            </a:endParaRPr>
          </a:p>
        </p:txBody>
      </p:sp>
      <p:sp>
        <p:nvSpPr>
          <p:cNvPr id="25" name="正方形/長方形 24"/>
          <p:cNvSpPr/>
          <p:nvPr/>
        </p:nvSpPr>
        <p:spPr>
          <a:xfrm>
            <a:off x="651538" y="6165304"/>
            <a:ext cx="5322903" cy="276999"/>
          </a:xfrm>
          <a:prstGeom prst="rect">
            <a:avLst/>
          </a:prstGeom>
        </p:spPr>
        <p:txBody>
          <a:bodyPr wrap="square">
            <a:spAutoFit/>
          </a:bodyPr>
          <a:lstStyle/>
          <a:p>
            <a:r>
              <a:rPr lang="ja-JP" altLang="en-US" sz="1200" dirty="0"/>
              <a:t>（参考）河野龍太郎　「医療におけるヒューマンエラー第２版」医学書院</a:t>
            </a:r>
            <a:r>
              <a:rPr lang="en-US" altLang="ja-JP" sz="1200" dirty="0"/>
              <a:t>2014</a:t>
            </a:r>
            <a:r>
              <a:rPr lang="ja-JP" altLang="en-US" sz="1200" dirty="0"/>
              <a:t>　　</a:t>
            </a:r>
            <a:endParaRPr lang="en-US" altLang="ja-JP" sz="1200" dirty="0"/>
          </a:p>
        </p:txBody>
      </p:sp>
      <p:sp>
        <p:nvSpPr>
          <p:cNvPr id="26" name="テキスト ボックス 25"/>
          <p:cNvSpPr txBox="1"/>
          <p:nvPr/>
        </p:nvSpPr>
        <p:spPr>
          <a:xfrm>
            <a:off x="428685" y="4921423"/>
            <a:ext cx="3840248" cy="307777"/>
          </a:xfrm>
          <a:prstGeom prst="rect">
            <a:avLst/>
          </a:prstGeom>
          <a:solidFill>
            <a:schemeClr val="bg1"/>
          </a:solidFill>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複数の特性が関係し合う場合もある</a:t>
            </a:r>
          </a:p>
        </p:txBody>
      </p:sp>
      <p:sp>
        <p:nvSpPr>
          <p:cNvPr id="24" name="正方形/長方形 23"/>
          <p:cNvSpPr/>
          <p:nvPr/>
        </p:nvSpPr>
        <p:spPr>
          <a:xfrm>
            <a:off x="276702" y="2607216"/>
            <a:ext cx="1989499" cy="504056"/>
          </a:xfrm>
          <a:prstGeom prst="rect">
            <a:avLst/>
          </a:prstGeom>
          <a:solidFill>
            <a:srgbClr val="CCFFFF"/>
          </a:solidFill>
          <a:ln w="254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altLang="ja-JP" sz="1600" b="1" kern="100" dirty="0">
                <a:latin typeface="ＭＳ 明朝" panose="02020609040205080304" pitchFamily="17" charset="-128"/>
                <a:ea typeface="ＭＳ 明朝" panose="02020609040205080304" pitchFamily="17" charset="-128"/>
                <a:cs typeface="Times New Roman"/>
              </a:rPr>
              <a:t>(2) </a:t>
            </a:r>
            <a:r>
              <a:rPr lang="ja-JP" altLang="en-US" sz="1600" b="1" kern="100" dirty="0">
                <a:latin typeface="ＭＳ 明朝" panose="02020609040205080304" pitchFamily="17" charset="-128"/>
                <a:ea typeface="ＭＳ 明朝" panose="02020609040205080304" pitchFamily="17" charset="-128"/>
                <a:cs typeface="Times New Roman"/>
              </a:rPr>
              <a:t>人間</a:t>
            </a:r>
            <a:r>
              <a:rPr lang="ja-JP" altLang="en-US" sz="1600" b="1" kern="100" dirty="0">
                <a:ea typeface="ＭＳ 明朝"/>
                <a:cs typeface="Times New Roman"/>
              </a:rPr>
              <a:t>特性</a:t>
            </a:r>
          </a:p>
        </p:txBody>
      </p:sp>
      <p:cxnSp>
        <p:nvCxnSpPr>
          <p:cNvPr id="27" name="直線矢印コネクタ 26"/>
          <p:cNvCxnSpPr>
            <a:stCxn id="24" idx="3"/>
            <a:endCxn id="17" idx="1"/>
          </p:cNvCxnSpPr>
          <p:nvPr/>
        </p:nvCxnSpPr>
        <p:spPr>
          <a:xfrm flipV="1">
            <a:off x="2266201" y="1450904"/>
            <a:ext cx="630840" cy="1408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4" idx="3"/>
            <a:endCxn id="18" idx="1"/>
          </p:cNvCxnSpPr>
          <p:nvPr/>
        </p:nvCxnSpPr>
        <p:spPr>
          <a:xfrm>
            <a:off x="2266201" y="2859244"/>
            <a:ext cx="6308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4" idx="3"/>
            <a:endCxn id="16" idx="1"/>
          </p:cNvCxnSpPr>
          <p:nvPr/>
        </p:nvCxnSpPr>
        <p:spPr>
          <a:xfrm>
            <a:off x="2266201" y="2859244"/>
            <a:ext cx="630840" cy="14074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32000" y="108000"/>
            <a:ext cx="8640000" cy="576000"/>
          </a:xfrm>
        </p:spPr>
        <p:txBody>
          <a:bodyPr/>
          <a:lstStyle/>
          <a:p>
            <a:r>
              <a:rPr kumimoji="1" lang="ja-JP" altLang="en-US" sz="2600" dirty="0">
                <a:latin typeface="+mj-ea"/>
              </a:rPr>
              <a:t>人間特性に基づくヒューマンエラー障害原因の分類例</a:t>
            </a:r>
          </a:p>
        </p:txBody>
      </p:sp>
    </p:spTree>
    <p:extLst>
      <p:ext uri="{BB962C8B-B14F-4D97-AF65-F5344CB8AC3E}">
        <p14:creationId xmlns:p14="http://schemas.microsoft.com/office/powerpoint/2010/main" val="1835302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206117" y="2858765"/>
            <a:ext cx="2728011" cy="307777"/>
          </a:xfrm>
          <a:prstGeom prst="rect">
            <a:avLst/>
          </a:prstGeom>
          <a:noFill/>
          <a:ln>
            <a:solidFill>
              <a:schemeClr val="tx1"/>
            </a:solidFill>
          </a:ln>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ヒューマンエラーの対策</a:t>
            </a:r>
          </a:p>
        </p:txBody>
      </p:sp>
      <p:sp>
        <p:nvSpPr>
          <p:cNvPr id="57" name="テキスト ボックス 56"/>
          <p:cNvSpPr txBox="1"/>
          <p:nvPr/>
        </p:nvSpPr>
        <p:spPr>
          <a:xfrm>
            <a:off x="3698322" y="2382920"/>
            <a:ext cx="2658617" cy="307777"/>
          </a:xfrm>
          <a:prstGeom prst="rect">
            <a:avLst/>
          </a:prstGeom>
          <a:noFill/>
          <a:ln>
            <a:solidFill>
              <a:schemeClr val="tx1"/>
            </a:solidFill>
          </a:ln>
        </p:spPr>
        <p:txBody>
          <a:bodyPr wrap="square" rtlCol="0">
            <a:spAutoFit/>
          </a:bodyPr>
          <a:lstStyle/>
          <a:p>
            <a:r>
              <a:rPr lang="en-US" altLang="ja-JP" sz="1400" dirty="0">
                <a:latin typeface="HGPｺﾞｼｯｸE" panose="020B0900000000000000" pitchFamily="50" charset="-128"/>
                <a:ea typeface="HGPｺﾞｼｯｸE" panose="020B0900000000000000" pitchFamily="50" charset="-128"/>
              </a:rPr>
              <a:t>(1)</a:t>
            </a:r>
            <a:r>
              <a:rPr lang="ja-JP" altLang="en-US" sz="1400" dirty="0">
                <a:latin typeface="HGPｺﾞｼｯｸE" panose="020B0900000000000000" pitchFamily="50" charset="-128"/>
                <a:ea typeface="HGPｺﾞｼｯｸE" panose="020B0900000000000000" pitchFamily="50" charset="-128"/>
              </a:rPr>
              <a:t> プロセスの観点の対策</a:t>
            </a:r>
          </a:p>
        </p:txBody>
      </p:sp>
      <p:cxnSp>
        <p:nvCxnSpPr>
          <p:cNvPr id="62" name="直線矢印コネクタ 61"/>
          <p:cNvCxnSpPr>
            <a:stCxn id="56" idx="3"/>
            <a:endCxn id="57" idx="1"/>
          </p:cNvCxnSpPr>
          <p:nvPr/>
        </p:nvCxnSpPr>
        <p:spPr>
          <a:xfrm flipV="1">
            <a:off x="2934128" y="2536809"/>
            <a:ext cx="764194" cy="475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3698318" y="2868935"/>
            <a:ext cx="2658618" cy="307777"/>
          </a:xfrm>
          <a:prstGeom prst="rect">
            <a:avLst/>
          </a:prstGeom>
          <a:noFill/>
          <a:ln>
            <a:solidFill>
              <a:schemeClr val="tx1"/>
            </a:solidFill>
          </a:ln>
        </p:spPr>
        <p:txBody>
          <a:bodyPr wrap="square" rtlCol="0">
            <a:spAutoFit/>
          </a:bodyPr>
          <a:lstStyle/>
          <a:p>
            <a:r>
              <a:rPr lang="en-US" altLang="ja-JP" sz="1400" dirty="0">
                <a:latin typeface="HGPｺﾞｼｯｸE" panose="020B0900000000000000" pitchFamily="50" charset="-128"/>
                <a:ea typeface="HGPｺﾞｼｯｸE" panose="020B0900000000000000" pitchFamily="50" charset="-128"/>
              </a:rPr>
              <a:t>(2) </a:t>
            </a:r>
            <a:r>
              <a:rPr lang="ja-JP" altLang="en-US" sz="1400" dirty="0">
                <a:latin typeface="HGPｺﾞｼｯｸE" panose="020B0900000000000000" pitchFamily="50" charset="-128"/>
                <a:ea typeface="HGPｺﾞｼｯｸE" panose="020B0900000000000000" pitchFamily="50" charset="-128"/>
              </a:rPr>
              <a:t>関係性の観点の対策</a:t>
            </a:r>
          </a:p>
        </p:txBody>
      </p:sp>
      <p:cxnSp>
        <p:nvCxnSpPr>
          <p:cNvPr id="68" name="直線矢印コネクタ 67"/>
          <p:cNvCxnSpPr>
            <a:stCxn id="56" idx="3"/>
            <a:endCxn id="66" idx="1"/>
          </p:cNvCxnSpPr>
          <p:nvPr/>
        </p:nvCxnSpPr>
        <p:spPr>
          <a:xfrm>
            <a:off x="2934128" y="3012654"/>
            <a:ext cx="764190" cy="10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698322" y="3344781"/>
            <a:ext cx="2658618" cy="307777"/>
          </a:xfrm>
          <a:prstGeom prst="rect">
            <a:avLst/>
          </a:prstGeom>
          <a:noFill/>
          <a:ln>
            <a:solidFill>
              <a:schemeClr val="tx1"/>
            </a:solidFill>
          </a:ln>
        </p:spPr>
        <p:txBody>
          <a:bodyPr wrap="square" rtlCol="0">
            <a:spAutoFit/>
          </a:bodyPr>
          <a:lstStyle/>
          <a:p>
            <a:r>
              <a:rPr lang="en-US" altLang="ja-JP" sz="1400" dirty="0">
                <a:latin typeface="HGPｺﾞｼｯｸE" panose="020B0900000000000000" pitchFamily="50" charset="-128"/>
                <a:ea typeface="HGPｺﾞｼｯｸE" panose="020B0900000000000000" pitchFamily="50" charset="-128"/>
              </a:rPr>
              <a:t>(3)</a:t>
            </a:r>
            <a:r>
              <a:rPr lang="ja-JP" altLang="en-US" sz="1400" dirty="0">
                <a:latin typeface="HGPｺﾞｼｯｸE" panose="020B0900000000000000" pitchFamily="50" charset="-128"/>
                <a:ea typeface="HGPｺﾞｼｯｸE" panose="020B0900000000000000" pitchFamily="50" charset="-128"/>
              </a:rPr>
              <a:t> 人間特性の観点の対策</a:t>
            </a:r>
          </a:p>
        </p:txBody>
      </p:sp>
      <p:cxnSp>
        <p:nvCxnSpPr>
          <p:cNvPr id="11" name="直線矢印コネクタ 10"/>
          <p:cNvCxnSpPr>
            <a:stCxn id="56" idx="3"/>
            <a:endCxn id="10" idx="1"/>
          </p:cNvCxnSpPr>
          <p:nvPr/>
        </p:nvCxnSpPr>
        <p:spPr>
          <a:xfrm>
            <a:off x="2934128" y="3012654"/>
            <a:ext cx="764194" cy="486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188860" y="2011680"/>
            <a:ext cx="6513939" cy="183896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224590" y="1998553"/>
            <a:ext cx="3132348" cy="338554"/>
          </a:xfrm>
          <a:prstGeom prst="rect">
            <a:avLst/>
          </a:prstGeom>
          <a:noFill/>
        </p:spPr>
        <p:txBody>
          <a:bodyPr wrap="square" rtlCol="0">
            <a:spAutoFit/>
          </a:bodyPr>
          <a:lstStyle/>
          <a:p>
            <a:r>
              <a:rPr lang="ja-JP" altLang="en-US" sz="1600" dirty="0">
                <a:latin typeface="HGPｺﾞｼｯｸE" panose="020B0900000000000000" pitchFamily="50" charset="-128"/>
                <a:ea typeface="HGPｺﾞｼｯｸE" panose="020B0900000000000000" pitchFamily="50" charset="-128"/>
              </a:rPr>
              <a:t>多層防御対策</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26" name="テキスト ボックス 25"/>
          <p:cNvSpPr txBox="1"/>
          <p:nvPr/>
        </p:nvSpPr>
        <p:spPr>
          <a:xfrm>
            <a:off x="6700559" y="2302836"/>
            <a:ext cx="2658617" cy="307777"/>
          </a:xfrm>
          <a:prstGeom prst="rect">
            <a:avLst/>
          </a:prstGeom>
          <a:noFill/>
          <a:ln>
            <a:solidFill>
              <a:schemeClr val="tx1"/>
            </a:solidFill>
          </a:ln>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運用プロセスの対策</a:t>
            </a:r>
          </a:p>
        </p:txBody>
      </p:sp>
      <p:sp>
        <p:nvSpPr>
          <p:cNvPr id="27" name="テキスト ボックス 26"/>
          <p:cNvSpPr txBox="1"/>
          <p:nvPr/>
        </p:nvSpPr>
        <p:spPr>
          <a:xfrm>
            <a:off x="6700559" y="2704876"/>
            <a:ext cx="2658617" cy="307777"/>
          </a:xfrm>
          <a:prstGeom prst="rect">
            <a:avLst/>
          </a:prstGeom>
          <a:noFill/>
          <a:ln>
            <a:solidFill>
              <a:schemeClr val="tx1"/>
            </a:solidFill>
          </a:ln>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開発プロセスの対策</a:t>
            </a:r>
          </a:p>
        </p:txBody>
      </p:sp>
      <p:cxnSp>
        <p:nvCxnSpPr>
          <p:cNvPr id="32" name="直線矢印コネクタ 31"/>
          <p:cNvCxnSpPr>
            <a:stCxn id="57" idx="3"/>
            <a:endCxn id="26" idx="1"/>
          </p:cNvCxnSpPr>
          <p:nvPr/>
        </p:nvCxnSpPr>
        <p:spPr>
          <a:xfrm flipV="1">
            <a:off x="6356939" y="2456725"/>
            <a:ext cx="343620" cy="800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57" idx="3"/>
            <a:endCxn id="27" idx="1"/>
          </p:cNvCxnSpPr>
          <p:nvPr/>
        </p:nvCxnSpPr>
        <p:spPr>
          <a:xfrm>
            <a:off x="6356939" y="2536809"/>
            <a:ext cx="343620" cy="321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ヒューマンエラーの対策</a:t>
            </a:r>
          </a:p>
        </p:txBody>
      </p:sp>
    </p:spTree>
    <p:extLst>
      <p:ext uri="{BB962C8B-B14F-4D97-AF65-F5344CB8AC3E}">
        <p14:creationId xmlns:p14="http://schemas.microsoft.com/office/powerpoint/2010/main" val="3339921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5"/>
          <p:cNvGrpSpPr/>
          <p:nvPr/>
        </p:nvGrpSpPr>
        <p:grpSpPr>
          <a:xfrm>
            <a:off x="5490600" y="2242251"/>
            <a:ext cx="1622640" cy="1949605"/>
            <a:chOff x="1520698" y="3683721"/>
            <a:chExt cx="1497821" cy="1949605"/>
          </a:xfrm>
        </p:grpSpPr>
        <p:sp>
          <p:nvSpPr>
            <p:cNvPr id="37" name="平行四辺形 36"/>
            <p:cNvSpPr/>
            <p:nvPr/>
          </p:nvSpPr>
          <p:spPr>
            <a:xfrm rot="16200000">
              <a:off x="1048269" y="4197827"/>
              <a:ext cx="1949605" cy="921393"/>
            </a:xfrm>
            <a:prstGeom prst="parallelogram">
              <a:avLst>
                <a:gd name="adj" fmla="val 60933"/>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平行四辺形 37"/>
            <p:cNvSpPr/>
            <p:nvPr/>
          </p:nvSpPr>
          <p:spPr>
            <a:xfrm rot="1881799">
              <a:off x="1520698" y="3780024"/>
              <a:ext cx="1379633" cy="324000"/>
            </a:xfrm>
            <a:prstGeom prst="parallelogram">
              <a:avLst>
                <a:gd name="adj" fmla="val 109284"/>
              </a:avLst>
            </a:prstGeom>
            <a:solidFill>
              <a:srgbClr val="FFFF99"/>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39" name="平行四辺形 38"/>
            <p:cNvSpPr/>
            <p:nvPr/>
          </p:nvSpPr>
          <p:spPr>
            <a:xfrm rot="20820000">
              <a:off x="2347211" y="4249964"/>
              <a:ext cx="671308" cy="1332000"/>
            </a:xfrm>
            <a:prstGeom prst="parallelogram">
              <a:avLst>
                <a:gd name="adj" fmla="val 42455"/>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31"/>
          <p:cNvGrpSpPr/>
          <p:nvPr/>
        </p:nvGrpSpPr>
        <p:grpSpPr>
          <a:xfrm>
            <a:off x="4140538" y="2242248"/>
            <a:ext cx="1615481" cy="1949605"/>
            <a:chOff x="1520700" y="3683721"/>
            <a:chExt cx="1491213" cy="1949605"/>
          </a:xfrm>
        </p:grpSpPr>
        <p:sp>
          <p:nvSpPr>
            <p:cNvPr id="33" name="平行四辺形 32"/>
            <p:cNvSpPr/>
            <p:nvPr/>
          </p:nvSpPr>
          <p:spPr>
            <a:xfrm rot="16200000">
              <a:off x="1048269" y="4197827"/>
              <a:ext cx="1949605" cy="921393"/>
            </a:xfrm>
            <a:prstGeom prst="parallelogram">
              <a:avLst>
                <a:gd name="adj" fmla="val 60933"/>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平行四辺形 33"/>
            <p:cNvSpPr/>
            <p:nvPr/>
          </p:nvSpPr>
          <p:spPr>
            <a:xfrm rot="1881799">
              <a:off x="1520700" y="3780023"/>
              <a:ext cx="1379634" cy="324000"/>
            </a:xfrm>
            <a:prstGeom prst="parallelogram">
              <a:avLst>
                <a:gd name="adj" fmla="val 109284"/>
              </a:avLst>
            </a:prstGeom>
            <a:solidFill>
              <a:srgbClr val="FFFF99"/>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35" name="平行四辺形 34"/>
            <p:cNvSpPr/>
            <p:nvPr/>
          </p:nvSpPr>
          <p:spPr>
            <a:xfrm rot="20820000">
              <a:off x="2347298" y="4249473"/>
              <a:ext cx="664615" cy="1332000"/>
            </a:xfrm>
            <a:prstGeom prst="parallelogram">
              <a:avLst>
                <a:gd name="adj" fmla="val 42455"/>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24"/>
          <p:cNvGrpSpPr/>
          <p:nvPr/>
        </p:nvGrpSpPr>
        <p:grpSpPr>
          <a:xfrm>
            <a:off x="2772000" y="2224285"/>
            <a:ext cx="1584004" cy="1949605"/>
            <a:chOff x="1431234" y="3665757"/>
            <a:chExt cx="1462157" cy="1949605"/>
          </a:xfrm>
        </p:grpSpPr>
        <p:sp>
          <p:nvSpPr>
            <p:cNvPr id="19" name="平行四辺形 18"/>
            <p:cNvSpPr/>
            <p:nvPr/>
          </p:nvSpPr>
          <p:spPr>
            <a:xfrm rot="16200000">
              <a:off x="924252" y="4179863"/>
              <a:ext cx="1949605" cy="921393"/>
            </a:xfrm>
            <a:prstGeom prst="parallelogram">
              <a:avLst>
                <a:gd name="adj" fmla="val 60933"/>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平行四辺形 20"/>
            <p:cNvSpPr/>
            <p:nvPr/>
          </p:nvSpPr>
          <p:spPr>
            <a:xfrm rot="1881799">
              <a:off x="1431234" y="3745472"/>
              <a:ext cx="1362461" cy="324000"/>
            </a:xfrm>
            <a:prstGeom prst="parallelogram">
              <a:avLst>
                <a:gd name="adj" fmla="val 109284"/>
              </a:avLst>
            </a:prstGeom>
            <a:solidFill>
              <a:srgbClr val="FFFF99"/>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23" name="平行四辺形 22"/>
            <p:cNvSpPr/>
            <p:nvPr/>
          </p:nvSpPr>
          <p:spPr>
            <a:xfrm rot="20820000">
              <a:off x="2228776" y="4211871"/>
              <a:ext cx="664615" cy="1332000"/>
            </a:xfrm>
            <a:prstGeom prst="parallelogram">
              <a:avLst>
                <a:gd name="adj" fmla="val 42455"/>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円/楕円 25"/>
          <p:cNvSpPr/>
          <p:nvPr/>
        </p:nvSpPr>
        <p:spPr>
          <a:xfrm>
            <a:off x="3522199" y="2852936"/>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132155" y="2592000"/>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3168000" y="3024000"/>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3444190" y="3312000"/>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3528000" y="3672823"/>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033556" y="3319168"/>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4536000" y="3024000"/>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5868000" y="3024000"/>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4932000" y="3672823"/>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6034836" y="3537378"/>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06765" y="3466972"/>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684773" y="2675272"/>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4344353" y="2772150"/>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6049328" y="2715454"/>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5726787" y="3287723"/>
            <a:ext cx="156017" cy="27089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51"/>
          <p:cNvGrpSpPr/>
          <p:nvPr/>
        </p:nvGrpSpPr>
        <p:grpSpPr>
          <a:xfrm>
            <a:off x="2919619" y="3081607"/>
            <a:ext cx="770757" cy="288032"/>
            <a:chOff x="1475656" y="2766282"/>
            <a:chExt cx="938989" cy="288032"/>
          </a:xfrm>
        </p:grpSpPr>
        <p:cxnSp>
          <p:nvCxnSpPr>
            <p:cNvPr id="53" name="直線コネクタ 52"/>
            <p:cNvCxnSpPr/>
            <p:nvPr/>
          </p:nvCxnSpPr>
          <p:spPr>
            <a:xfrm>
              <a:off x="1475656" y="3054314"/>
              <a:ext cx="93610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flipV="1">
              <a:off x="1622557" y="2766282"/>
              <a:ext cx="792088" cy="288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グループ化 54"/>
          <p:cNvGrpSpPr/>
          <p:nvPr/>
        </p:nvGrpSpPr>
        <p:grpSpPr>
          <a:xfrm>
            <a:off x="2690749" y="3384791"/>
            <a:ext cx="581609" cy="288032"/>
            <a:chOff x="1475656" y="2766282"/>
            <a:chExt cx="938989" cy="288032"/>
          </a:xfrm>
        </p:grpSpPr>
        <p:cxnSp>
          <p:nvCxnSpPr>
            <p:cNvPr id="56" name="直線コネクタ 55"/>
            <p:cNvCxnSpPr/>
            <p:nvPr/>
          </p:nvCxnSpPr>
          <p:spPr>
            <a:xfrm>
              <a:off x="1475656" y="3054314"/>
              <a:ext cx="93610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flipV="1">
              <a:off x="1622557" y="2766282"/>
              <a:ext cx="792088" cy="288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グループ化 74"/>
          <p:cNvGrpSpPr/>
          <p:nvPr/>
        </p:nvGrpSpPr>
        <p:grpSpPr>
          <a:xfrm>
            <a:off x="2004136" y="2492896"/>
            <a:ext cx="2628414" cy="264277"/>
            <a:chOff x="2042194" y="4725144"/>
            <a:chExt cx="2426228" cy="264277"/>
          </a:xfrm>
        </p:grpSpPr>
        <p:cxnSp>
          <p:nvCxnSpPr>
            <p:cNvPr id="59" name="直線コネクタ 58"/>
            <p:cNvCxnSpPr/>
            <p:nvPr/>
          </p:nvCxnSpPr>
          <p:spPr>
            <a:xfrm>
              <a:off x="2042194" y="4989421"/>
              <a:ext cx="106594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132923" y="4989421"/>
              <a:ext cx="89772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025672" y="4989421"/>
              <a:ext cx="4427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H="1" flipV="1">
              <a:off x="4102917" y="4725144"/>
              <a:ext cx="365505" cy="264277"/>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グループ化 75"/>
          <p:cNvGrpSpPr/>
          <p:nvPr/>
        </p:nvGrpSpPr>
        <p:grpSpPr>
          <a:xfrm>
            <a:off x="2212377" y="3287723"/>
            <a:ext cx="2628414" cy="173152"/>
            <a:chOff x="2042194" y="4725144"/>
            <a:chExt cx="2426228" cy="264277"/>
          </a:xfrm>
        </p:grpSpPr>
        <p:cxnSp>
          <p:nvCxnSpPr>
            <p:cNvPr id="77" name="直線コネクタ 76"/>
            <p:cNvCxnSpPr/>
            <p:nvPr/>
          </p:nvCxnSpPr>
          <p:spPr>
            <a:xfrm>
              <a:off x="2042194" y="4989421"/>
              <a:ext cx="106594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132923" y="4989421"/>
              <a:ext cx="89772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4025672" y="4989421"/>
              <a:ext cx="4427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flipV="1">
              <a:off x="4102917" y="4725144"/>
              <a:ext cx="365505" cy="264277"/>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グループ化 92"/>
          <p:cNvGrpSpPr/>
          <p:nvPr/>
        </p:nvGrpSpPr>
        <p:grpSpPr>
          <a:xfrm>
            <a:off x="2471893" y="3636000"/>
            <a:ext cx="3849260" cy="216023"/>
            <a:chOff x="2267744" y="4419543"/>
            <a:chExt cx="3674659" cy="163315"/>
          </a:xfrm>
        </p:grpSpPr>
        <p:cxnSp>
          <p:nvCxnSpPr>
            <p:cNvPr id="82" name="直線コネクタ 81"/>
            <p:cNvCxnSpPr/>
            <p:nvPr/>
          </p:nvCxnSpPr>
          <p:spPr>
            <a:xfrm>
              <a:off x="2267744" y="4581128"/>
              <a:ext cx="11568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010172" y="4581128"/>
              <a:ext cx="78493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496618" y="4581128"/>
              <a:ext cx="48348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4857880" y="4582858"/>
              <a:ext cx="48348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360572" y="4582858"/>
              <a:ext cx="5818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H="1" flipV="1">
              <a:off x="5529952" y="4419543"/>
              <a:ext cx="412451" cy="1615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グループ化 145"/>
          <p:cNvGrpSpPr/>
          <p:nvPr/>
        </p:nvGrpSpPr>
        <p:grpSpPr>
          <a:xfrm>
            <a:off x="2164631" y="3168000"/>
            <a:ext cx="5163833" cy="0"/>
            <a:chOff x="2046301" y="4871360"/>
            <a:chExt cx="4766615" cy="7200"/>
          </a:xfrm>
        </p:grpSpPr>
        <p:cxnSp>
          <p:nvCxnSpPr>
            <p:cNvPr id="95" name="直線コネクタ 94"/>
            <p:cNvCxnSpPr/>
            <p:nvPr/>
          </p:nvCxnSpPr>
          <p:spPr>
            <a:xfrm flipV="1">
              <a:off x="2046301" y="4871360"/>
              <a:ext cx="104509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3955491" y="4877497"/>
              <a:ext cx="398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V="1">
              <a:off x="3224421" y="4871360"/>
              <a:ext cx="79753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4487338" y="4878560"/>
              <a:ext cx="731077"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6414103" y="4877499"/>
              <a:ext cx="39881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5218400" y="4877497"/>
              <a:ext cx="3655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5683764" y="4878560"/>
              <a:ext cx="731077"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47" name="左中かっこ 146"/>
          <p:cNvSpPr/>
          <p:nvPr/>
        </p:nvSpPr>
        <p:spPr>
          <a:xfrm rot="5400000" flipV="1">
            <a:off x="4249490" y="-205426"/>
            <a:ext cx="377495" cy="329095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9" name="テキスト ボックス 148"/>
          <p:cNvSpPr txBox="1"/>
          <p:nvPr/>
        </p:nvSpPr>
        <p:spPr>
          <a:xfrm>
            <a:off x="7527286" y="2975108"/>
            <a:ext cx="1674186" cy="400110"/>
          </a:xfrm>
          <a:prstGeom prst="rect">
            <a:avLst/>
          </a:prstGeom>
          <a:noFill/>
        </p:spPr>
        <p:txBody>
          <a:bodyPr wrap="square" rtlCol="0">
            <a:spAutoFit/>
          </a:bodyPr>
          <a:lstStyle/>
          <a:p>
            <a:r>
              <a:rPr lang="ja-JP" altLang="en-US" sz="2000" dirty="0">
                <a:latin typeface="HGP創英角ｺﾞｼｯｸUB" pitchFamily="50" charset="-128"/>
                <a:ea typeface="HGP創英角ｺﾞｼｯｸUB" pitchFamily="50" charset="-128"/>
              </a:rPr>
              <a:t>システム障害</a:t>
            </a:r>
            <a:endParaRPr kumimoji="1" lang="ja-JP" altLang="en-US" sz="2000" dirty="0">
              <a:latin typeface="HGP創英角ｺﾞｼｯｸUB" pitchFamily="50" charset="-128"/>
              <a:ea typeface="HGP創英角ｺﾞｼｯｸUB" pitchFamily="50" charset="-128"/>
            </a:endParaRPr>
          </a:p>
        </p:txBody>
      </p:sp>
      <p:sp>
        <p:nvSpPr>
          <p:cNvPr id="150" name="テキスト ボックス 149"/>
          <p:cNvSpPr txBox="1"/>
          <p:nvPr/>
        </p:nvSpPr>
        <p:spPr>
          <a:xfrm>
            <a:off x="416496" y="2793122"/>
            <a:ext cx="1656184" cy="707886"/>
          </a:xfrm>
          <a:prstGeom prst="rect">
            <a:avLst/>
          </a:prstGeom>
          <a:noFill/>
        </p:spPr>
        <p:txBody>
          <a:bodyPr wrap="square" rtlCol="0">
            <a:spAutoFit/>
          </a:bodyPr>
          <a:lstStyle/>
          <a:p>
            <a:pPr algn="ctr"/>
            <a:r>
              <a:rPr lang="ja-JP" altLang="en-US" sz="2000" dirty="0">
                <a:latin typeface="HGP創英角ｺﾞｼｯｸUB" pitchFamily="50" charset="-128"/>
                <a:ea typeface="HGP創英角ｺﾞｼｯｸUB" pitchFamily="50" charset="-128"/>
              </a:rPr>
              <a:t>不具合</a:t>
            </a:r>
            <a:r>
              <a:rPr lang="en-US" altLang="ja-JP" sz="2000" dirty="0">
                <a:latin typeface="HGP創英角ｺﾞｼｯｸUB" pitchFamily="50" charset="-128"/>
                <a:ea typeface="HGP創英角ｺﾞｼｯｸUB" pitchFamily="50" charset="-128"/>
              </a:rPr>
              <a:t>/</a:t>
            </a:r>
            <a:r>
              <a:rPr lang="ja-JP" altLang="en-US" sz="2000" dirty="0">
                <a:latin typeface="HGP創英角ｺﾞｼｯｸUB" pitchFamily="50" charset="-128"/>
                <a:ea typeface="HGP創英角ｺﾞｼｯｸUB" pitchFamily="50" charset="-128"/>
              </a:rPr>
              <a:t>ミス</a:t>
            </a:r>
          </a:p>
          <a:p>
            <a:pPr algn="ctr"/>
            <a:r>
              <a:rPr lang="ja-JP" altLang="en-US" sz="2000" dirty="0">
                <a:latin typeface="HGP創英角ｺﾞｼｯｸUB" pitchFamily="50" charset="-128"/>
                <a:ea typeface="HGP創英角ｺﾞｼｯｸUB" pitchFamily="50" charset="-128"/>
              </a:rPr>
              <a:t>の要因</a:t>
            </a:r>
            <a:endParaRPr kumimoji="1" lang="en-US" altLang="ja-JP" sz="2000" dirty="0">
              <a:latin typeface="HGP創英角ｺﾞｼｯｸUB" pitchFamily="50" charset="-128"/>
              <a:ea typeface="HGP創英角ｺﾞｼｯｸUB" pitchFamily="50" charset="-128"/>
            </a:endParaRPr>
          </a:p>
        </p:txBody>
      </p:sp>
      <p:grpSp>
        <p:nvGrpSpPr>
          <p:cNvPr id="11" name="グループ化 48"/>
          <p:cNvGrpSpPr/>
          <p:nvPr/>
        </p:nvGrpSpPr>
        <p:grpSpPr>
          <a:xfrm>
            <a:off x="2456723" y="2717374"/>
            <a:ext cx="667761" cy="288032"/>
            <a:chOff x="1475656" y="2766282"/>
            <a:chExt cx="938989" cy="288032"/>
          </a:xfrm>
        </p:grpSpPr>
        <p:cxnSp>
          <p:nvCxnSpPr>
            <p:cNvPr id="50" name="直線コネクタ 49"/>
            <p:cNvCxnSpPr/>
            <p:nvPr/>
          </p:nvCxnSpPr>
          <p:spPr>
            <a:xfrm>
              <a:off x="1475656" y="3054314"/>
              <a:ext cx="93610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flipV="1">
              <a:off x="1622557" y="2766282"/>
              <a:ext cx="792088" cy="288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71" name="テキスト ボックス 70"/>
          <p:cNvSpPr txBox="1"/>
          <p:nvPr/>
        </p:nvSpPr>
        <p:spPr>
          <a:xfrm>
            <a:off x="2340000" y="1620000"/>
            <a:ext cx="1380506" cy="400110"/>
          </a:xfrm>
          <a:prstGeom prst="rect">
            <a:avLst/>
          </a:prstGeom>
          <a:noFill/>
        </p:spPr>
        <p:txBody>
          <a:bodyPr wrap="none" rtlCol="0">
            <a:spAutoFit/>
          </a:bodyPr>
          <a:lstStyle/>
          <a:p>
            <a:pPr algn="ctr"/>
            <a:r>
              <a:rPr kumimoji="1" lang="ja-JP" altLang="en-US" sz="2000" dirty="0">
                <a:solidFill>
                  <a:srgbClr val="0000FF"/>
                </a:solidFill>
                <a:latin typeface="HGP創英角ｺﾞｼｯｸUB" pitchFamily="50" charset="-128"/>
                <a:ea typeface="HGP創英角ｺﾞｼｯｸUB" pitchFamily="50" charset="-128"/>
              </a:rPr>
              <a:t>設計，準備</a:t>
            </a:r>
          </a:p>
        </p:txBody>
      </p:sp>
      <p:sp>
        <p:nvSpPr>
          <p:cNvPr id="72" name="テキスト ボックス 71"/>
          <p:cNvSpPr txBox="1"/>
          <p:nvPr/>
        </p:nvSpPr>
        <p:spPr>
          <a:xfrm>
            <a:off x="5220000" y="1620000"/>
            <a:ext cx="1380506" cy="400110"/>
          </a:xfrm>
          <a:prstGeom prst="rect">
            <a:avLst/>
          </a:prstGeom>
          <a:noFill/>
        </p:spPr>
        <p:txBody>
          <a:bodyPr wrap="none" rtlCol="0">
            <a:spAutoFit/>
          </a:bodyPr>
          <a:lstStyle/>
          <a:p>
            <a:pPr algn="ctr"/>
            <a:r>
              <a:rPr lang="ja-JP" altLang="en-US" sz="2000" dirty="0">
                <a:solidFill>
                  <a:srgbClr val="0000FF"/>
                </a:solidFill>
                <a:latin typeface="HGP創英角ｺﾞｼｯｸUB" pitchFamily="50" charset="-128"/>
                <a:ea typeface="HGP創英角ｺﾞｼｯｸUB" pitchFamily="50" charset="-128"/>
              </a:rPr>
              <a:t>運用，確認</a:t>
            </a:r>
            <a:endParaRPr kumimoji="1" lang="ja-JP" altLang="en-US" sz="2000" dirty="0">
              <a:solidFill>
                <a:srgbClr val="0000FF"/>
              </a:solidFill>
              <a:latin typeface="HGP創英角ｺﾞｼｯｸUB" pitchFamily="50" charset="-128"/>
              <a:ea typeface="HGP創英角ｺﾞｼｯｸUB" pitchFamily="50" charset="-128"/>
            </a:endParaRPr>
          </a:p>
        </p:txBody>
      </p:sp>
      <p:sp>
        <p:nvSpPr>
          <p:cNvPr id="74" name="テキスト ボックス 73"/>
          <p:cNvSpPr txBox="1"/>
          <p:nvPr/>
        </p:nvSpPr>
        <p:spPr>
          <a:xfrm>
            <a:off x="3780000" y="1620000"/>
            <a:ext cx="1380506" cy="400110"/>
          </a:xfrm>
          <a:prstGeom prst="rect">
            <a:avLst/>
          </a:prstGeom>
          <a:noFill/>
        </p:spPr>
        <p:txBody>
          <a:bodyPr wrap="none" rtlCol="0">
            <a:spAutoFit/>
          </a:bodyPr>
          <a:lstStyle/>
          <a:p>
            <a:pPr algn="ctr"/>
            <a:r>
              <a:rPr kumimoji="1" lang="ja-JP" altLang="en-US" sz="2000" dirty="0">
                <a:solidFill>
                  <a:srgbClr val="0000FF"/>
                </a:solidFill>
                <a:latin typeface="HGP創英角ｺﾞｼｯｸUB" pitchFamily="50" charset="-128"/>
                <a:ea typeface="HGP創英角ｺﾞｼｯｸUB" pitchFamily="50" charset="-128"/>
              </a:rPr>
              <a:t>試験，作業</a:t>
            </a:r>
          </a:p>
        </p:txBody>
      </p:sp>
      <p:sp>
        <p:nvSpPr>
          <p:cNvPr id="75" name="テキスト ボックス 74"/>
          <p:cNvSpPr txBox="1"/>
          <p:nvPr/>
        </p:nvSpPr>
        <p:spPr>
          <a:xfrm>
            <a:off x="2817175" y="879103"/>
            <a:ext cx="3113353" cy="461665"/>
          </a:xfrm>
          <a:prstGeom prst="rect">
            <a:avLst/>
          </a:prstGeom>
          <a:noFill/>
        </p:spPr>
        <p:txBody>
          <a:bodyPr wrap="none" rtlCol="0">
            <a:spAutoFit/>
          </a:bodyPr>
          <a:lstStyle/>
          <a:p>
            <a:r>
              <a:rPr kumimoji="1" lang="ja-JP" altLang="en-US" sz="2400" dirty="0">
                <a:latin typeface="HGP創英角ｺﾞｼｯｸUB" pitchFamily="50" charset="-128"/>
                <a:ea typeface="HGP創英角ｺﾞｼｯｸUB" pitchFamily="50" charset="-128"/>
              </a:rPr>
              <a:t>プロセス，</a:t>
            </a:r>
            <a:r>
              <a:rPr lang="ja-JP" altLang="en-US" sz="2400" dirty="0">
                <a:latin typeface="HGP創英角ｺﾞｼｯｸUB" pitchFamily="50" charset="-128"/>
                <a:ea typeface="HGP創英角ｺﾞｼｯｸUB" pitchFamily="50" charset="-128"/>
              </a:rPr>
              <a:t>アクティビティ</a:t>
            </a:r>
            <a:endParaRPr kumimoji="1" lang="ja-JP" altLang="en-US" sz="2400" dirty="0">
              <a:latin typeface="HGP創英角ｺﾞｼｯｸUB" pitchFamily="50" charset="-128"/>
              <a:ea typeface="HGP創英角ｺﾞｼｯｸUB" pitchFamily="50" charset="-128"/>
            </a:endParaRPr>
          </a:p>
        </p:txBody>
      </p:sp>
      <p:sp>
        <p:nvSpPr>
          <p:cNvPr id="76" name="メモ 75"/>
          <p:cNvSpPr/>
          <p:nvPr/>
        </p:nvSpPr>
        <p:spPr bwMode="auto">
          <a:xfrm>
            <a:off x="4520952" y="4941168"/>
            <a:ext cx="914400" cy="504056"/>
          </a:xfrm>
          <a:prstGeom prst="foldedCorner">
            <a:avLst>
              <a:gd name="adj" fmla="val 20834"/>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sng" strike="noStrike" cap="none" normalizeH="0" baseline="0" dirty="0">
                <a:ln>
                  <a:noFill/>
                </a:ln>
                <a:solidFill>
                  <a:srgbClr val="FF0000"/>
                </a:solidFill>
                <a:effectLst/>
                <a:latin typeface="HGP創英角ｺﾞｼｯｸUB" pitchFamily="50" charset="-128"/>
                <a:ea typeface="HGP創英角ｺﾞｼｯｸUB" pitchFamily="50" charset="-128"/>
              </a:rPr>
              <a:t>教訓</a:t>
            </a:r>
          </a:p>
        </p:txBody>
      </p:sp>
      <p:cxnSp>
        <p:nvCxnSpPr>
          <p:cNvPr id="84" name="直線矢印コネクタ 83"/>
          <p:cNvCxnSpPr>
            <a:stCxn id="76" idx="0"/>
            <a:endCxn id="42" idx="4"/>
          </p:cNvCxnSpPr>
          <p:nvPr/>
        </p:nvCxnSpPr>
        <p:spPr bwMode="auto">
          <a:xfrm flipV="1">
            <a:off x="4978152" y="3943713"/>
            <a:ext cx="31857" cy="997455"/>
          </a:xfrm>
          <a:prstGeom prst="straightConnector1">
            <a:avLst/>
          </a:prstGeom>
          <a:solidFill>
            <a:srgbClr val="FFFFFF"/>
          </a:solidFill>
          <a:ln w="38100" cap="rnd" cmpd="sng" algn="ctr">
            <a:solidFill>
              <a:srgbClr val="808080"/>
            </a:solidFill>
            <a:prstDash val="solid"/>
            <a:bevel/>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円/楕円 93"/>
          <p:cNvSpPr/>
          <p:nvPr/>
        </p:nvSpPr>
        <p:spPr>
          <a:xfrm>
            <a:off x="4940999" y="3662166"/>
            <a:ext cx="156017" cy="270890"/>
          </a:xfrm>
          <a:prstGeom prst="ellipse">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3140799" y="2582046"/>
            <a:ext cx="156017" cy="270890"/>
          </a:xfrm>
          <a:prstGeom prst="ellipse">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5877103" y="3014094"/>
            <a:ext cx="156017" cy="270890"/>
          </a:xfrm>
          <a:prstGeom prst="ellipse">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矢印コネクタ 101"/>
          <p:cNvCxnSpPr>
            <a:stCxn id="76" idx="0"/>
            <a:endCxn id="101" idx="4"/>
          </p:cNvCxnSpPr>
          <p:nvPr/>
        </p:nvCxnSpPr>
        <p:spPr bwMode="auto">
          <a:xfrm flipV="1">
            <a:off x="4978152" y="3284984"/>
            <a:ext cx="976960" cy="1656184"/>
          </a:xfrm>
          <a:prstGeom prst="straightConnector1">
            <a:avLst/>
          </a:prstGeom>
          <a:solidFill>
            <a:srgbClr val="FFFFFF"/>
          </a:solidFill>
          <a:ln w="38100" cap="rnd" cmpd="sng" algn="ctr">
            <a:solidFill>
              <a:srgbClr val="808080"/>
            </a:solidFill>
            <a:prstDash val="solid"/>
            <a:bevel/>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矢印コネクタ 102"/>
          <p:cNvCxnSpPr>
            <a:stCxn id="76" idx="0"/>
            <a:endCxn id="99" idx="4"/>
          </p:cNvCxnSpPr>
          <p:nvPr/>
        </p:nvCxnSpPr>
        <p:spPr bwMode="auto">
          <a:xfrm flipH="1" flipV="1">
            <a:off x="3218808" y="2852936"/>
            <a:ext cx="1759344" cy="2088232"/>
          </a:xfrm>
          <a:prstGeom prst="straightConnector1">
            <a:avLst/>
          </a:prstGeom>
          <a:solidFill>
            <a:srgbClr val="FFFFFF"/>
          </a:solidFill>
          <a:ln w="38100" cap="rnd" cmpd="sng" algn="ctr">
            <a:solidFill>
              <a:srgbClr val="808080"/>
            </a:solidFill>
            <a:prstDash val="solid"/>
            <a:bevel/>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テキスト ボックス 107"/>
          <p:cNvSpPr txBox="1"/>
          <p:nvPr/>
        </p:nvSpPr>
        <p:spPr>
          <a:xfrm>
            <a:off x="5281068" y="4293096"/>
            <a:ext cx="1616148" cy="830997"/>
          </a:xfrm>
          <a:prstGeom prst="rect">
            <a:avLst/>
          </a:prstGeom>
          <a:noFill/>
        </p:spPr>
        <p:txBody>
          <a:bodyPr wrap="none" rtlCol="0">
            <a:spAutoFit/>
          </a:bodyPr>
          <a:lstStyle/>
          <a:p>
            <a:pPr algn="r"/>
            <a:r>
              <a:rPr kumimoji="1" lang="ja-JP" altLang="en-US" sz="2400" dirty="0">
                <a:latin typeface="HGP創英角ﾎﾟｯﾌﾟ体" pitchFamily="50" charset="-128"/>
                <a:ea typeface="HGP創英角ﾎﾟｯﾌﾟ体" pitchFamily="50" charset="-128"/>
              </a:rPr>
              <a:t>穴をふさぐ</a:t>
            </a:r>
            <a:endParaRPr kumimoji="1" lang="en-US" altLang="ja-JP" sz="2400" dirty="0">
              <a:latin typeface="HGP創英角ﾎﾟｯﾌﾟ体" pitchFamily="50" charset="-128"/>
              <a:ea typeface="HGP創英角ﾎﾟｯﾌﾟ体" pitchFamily="50" charset="-128"/>
            </a:endParaRPr>
          </a:p>
          <a:p>
            <a:pPr algn="r"/>
            <a:r>
              <a:rPr lang="ja-JP" altLang="en-US" sz="2400" dirty="0">
                <a:latin typeface="HGP創英角ﾎﾟｯﾌﾟ体" pitchFamily="50" charset="-128"/>
                <a:ea typeface="HGP創英角ﾎﾟｯﾌﾟ体" pitchFamily="50" charset="-128"/>
              </a:rPr>
              <a:t>対策</a:t>
            </a:r>
            <a:endParaRPr kumimoji="1" lang="ja-JP" altLang="en-US" sz="2400" dirty="0">
              <a:latin typeface="HGP創英角ﾎﾟｯﾌﾟ体" pitchFamily="50" charset="-128"/>
              <a:ea typeface="HGP創英角ﾎﾟｯﾌﾟ体" pitchFamily="50" charset="-128"/>
            </a:endParaRPr>
          </a:p>
        </p:txBody>
      </p:sp>
      <p:sp>
        <p:nvSpPr>
          <p:cNvPr id="109" name="テキスト ボックス 108"/>
          <p:cNvSpPr txBox="1"/>
          <p:nvPr/>
        </p:nvSpPr>
        <p:spPr>
          <a:xfrm>
            <a:off x="4160912" y="5949280"/>
            <a:ext cx="1705916" cy="461665"/>
          </a:xfrm>
          <a:prstGeom prst="rect">
            <a:avLst/>
          </a:prstGeom>
          <a:noFill/>
        </p:spPr>
        <p:txBody>
          <a:bodyPr wrap="none" rtlCol="0">
            <a:spAutoFit/>
          </a:bodyPr>
          <a:lstStyle/>
          <a:p>
            <a:r>
              <a:rPr kumimoji="1" lang="ja-JP" altLang="en-US" sz="2400" dirty="0">
                <a:latin typeface="HGP創英角ｺﾞｼｯｸUB" pitchFamily="50" charset="-128"/>
                <a:ea typeface="HGP創英角ｺﾞｼｯｸUB" pitchFamily="50" charset="-128"/>
              </a:rPr>
              <a:t>多様な観点</a:t>
            </a:r>
          </a:p>
        </p:txBody>
      </p:sp>
      <p:sp>
        <p:nvSpPr>
          <p:cNvPr id="113" name="ストライプ矢印 112"/>
          <p:cNvSpPr/>
          <p:nvPr/>
        </p:nvSpPr>
        <p:spPr bwMode="auto">
          <a:xfrm rot="16200000">
            <a:off x="4746688" y="5454936"/>
            <a:ext cx="443488" cy="545200"/>
          </a:xfrm>
          <a:prstGeom prst="stripedRightArrow">
            <a:avLst>
              <a:gd name="adj1" fmla="val 50000"/>
              <a:gd name="adj2" fmla="val 32818"/>
            </a:avLst>
          </a:prstGeom>
          <a:solidFill>
            <a:schemeClr val="bg2">
              <a:lumMod val="60000"/>
              <a:lumOff val="40000"/>
            </a:scheme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14" name="右矢印吹き出し 113"/>
          <p:cNvSpPr/>
          <p:nvPr/>
        </p:nvSpPr>
        <p:spPr bwMode="auto">
          <a:xfrm>
            <a:off x="1496616" y="5949280"/>
            <a:ext cx="2736304" cy="576064"/>
          </a:xfrm>
          <a:prstGeom prst="rightArrowCallout">
            <a:avLst>
              <a:gd name="adj1" fmla="val 25000"/>
              <a:gd name="adj2" fmla="val 25000"/>
              <a:gd name="adj3" fmla="val 25000"/>
              <a:gd name="adj4" fmla="val 77237"/>
            </a:avLst>
          </a:prstGeom>
          <a:solidFill>
            <a:srgbClr val="FFFFFF"/>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創英角ｺﾞｼｯｸUB" pitchFamily="50" charset="-128"/>
                <a:ea typeface="HGP創英角ｺﾞｼｯｸUB" pitchFamily="50" charset="-128"/>
              </a:rPr>
              <a:t>広範囲の事例</a:t>
            </a:r>
          </a:p>
        </p:txBody>
      </p:sp>
      <p:sp>
        <p:nvSpPr>
          <p:cNvPr id="73" name="タイトル 72"/>
          <p:cNvSpPr>
            <a:spLocks noGrp="1"/>
          </p:cNvSpPr>
          <p:nvPr>
            <p:ph type="title"/>
          </p:nvPr>
        </p:nvSpPr>
        <p:spPr>
          <a:xfrm>
            <a:off x="432000" y="108000"/>
            <a:ext cx="8640000" cy="576000"/>
          </a:xfrm>
        </p:spPr>
        <p:txBody>
          <a:bodyPr/>
          <a:lstStyle/>
          <a:p>
            <a:r>
              <a:rPr kumimoji="1" lang="en-US" altLang="ja-JP" dirty="0">
                <a:latin typeface="+mj-ea"/>
              </a:rPr>
              <a:t>(1-1) </a:t>
            </a:r>
            <a:r>
              <a:rPr kumimoji="1" lang="ja-JP" altLang="en-US" dirty="0">
                <a:latin typeface="+mj-ea"/>
              </a:rPr>
              <a:t>運用プロセス観点でのヒューマンエラー対策</a:t>
            </a:r>
          </a:p>
        </p:txBody>
      </p:sp>
      <p:sp>
        <p:nvSpPr>
          <p:cNvPr id="12" name="テキスト ボックス 11"/>
          <p:cNvSpPr txBox="1"/>
          <p:nvPr/>
        </p:nvSpPr>
        <p:spPr>
          <a:xfrm>
            <a:off x="360000" y="900000"/>
            <a:ext cx="1620957" cy="892552"/>
          </a:xfrm>
          <a:prstGeom prst="rect">
            <a:avLst/>
          </a:prstGeom>
          <a:noFill/>
        </p:spPr>
        <p:txBody>
          <a:bodyPr wrap="none" rtlCol="0">
            <a:spAutoFit/>
          </a:bodyPr>
          <a:lstStyle/>
          <a:p>
            <a:pPr algn="ctr"/>
            <a:r>
              <a:rPr kumimoji="1" lang="ja-JP" altLang="en-US" sz="2800" u="sng" dirty="0">
                <a:latin typeface="HGP創英角ﾎﾟｯﾌﾟ体" panose="040B0A00000000000000" pitchFamily="50" charset="-128"/>
                <a:ea typeface="HGP創英角ﾎﾟｯﾌﾟ体" panose="040B0A00000000000000" pitchFamily="50" charset="-128"/>
              </a:rPr>
              <a:t>多層防御</a:t>
            </a:r>
          </a:p>
          <a:p>
            <a:pPr algn="ctr"/>
            <a:r>
              <a:rPr lang="en-US" altLang="ja-JP" sz="2400" dirty="0">
                <a:solidFill>
                  <a:schemeClr val="tx1">
                    <a:lumMod val="50000"/>
                    <a:lumOff val="50000"/>
                  </a:schemeClr>
                </a:solidFill>
                <a:latin typeface="HGP創英角ﾎﾟｯﾌﾟ体" panose="040B0A00000000000000" pitchFamily="50" charset="-128"/>
                <a:ea typeface="HGP創英角ﾎﾟｯﾌﾟ体" panose="040B0A00000000000000" pitchFamily="50" charset="-128"/>
              </a:rPr>
              <a:t>(</a:t>
            </a:r>
            <a:r>
              <a:rPr lang="ja-JP" altLang="en-US" sz="2400" dirty="0">
                <a:solidFill>
                  <a:schemeClr val="tx1">
                    <a:lumMod val="50000"/>
                    <a:lumOff val="50000"/>
                  </a:schemeClr>
                </a:solidFill>
                <a:latin typeface="HGP創英角ﾎﾟｯﾌﾟ体" panose="040B0A00000000000000" pitchFamily="50" charset="-128"/>
                <a:ea typeface="HGP創英角ﾎﾟｯﾌﾟ体" panose="040B0A00000000000000" pitchFamily="50" charset="-128"/>
              </a:rPr>
              <a:t>時間的</a:t>
            </a:r>
            <a:r>
              <a:rPr lang="en-US" altLang="ja-JP" sz="2400" dirty="0">
                <a:solidFill>
                  <a:schemeClr val="tx1">
                    <a:lumMod val="50000"/>
                    <a:lumOff val="50000"/>
                  </a:schemeClr>
                </a:solidFill>
                <a:latin typeface="HGP創英角ﾎﾟｯﾌﾟ体" panose="040B0A00000000000000" pitchFamily="50" charset="-128"/>
                <a:ea typeface="HGP創英角ﾎﾟｯﾌﾟ体" panose="040B0A00000000000000" pitchFamily="50" charset="-128"/>
              </a:rPr>
              <a:t>)</a:t>
            </a:r>
            <a:r>
              <a:rPr lang="ja-JP" altLang="en-US" sz="2400" baseline="30000" dirty="0">
                <a:solidFill>
                  <a:schemeClr val="tx1">
                    <a:lumMod val="50000"/>
                    <a:lumOff val="50000"/>
                  </a:schemeClr>
                </a:solidFill>
                <a:latin typeface="HGP創英角ﾎﾟｯﾌﾟ体" panose="040B0A00000000000000" pitchFamily="50" charset="-128"/>
                <a:ea typeface="HGP創英角ﾎﾟｯﾌﾟ体" panose="040B0A00000000000000" pitchFamily="50" charset="-128"/>
              </a:rPr>
              <a:t>*</a:t>
            </a:r>
            <a:endParaRPr kumimoji="1" lang="ja-JP" altLang="en-US" sz="2400" baseline="30000" dirty="0">
              <a:solidFill>
                <a:schemeClr val="tx1">
                  <a:lumMod val="50000"/>
                  <a:lumOff val="50000"/>
                </a:schemeClr>
              </a:solidFill>
              <a:latin typeface="HGP創英角ﾎﾟｯﾌﾟ体" panose="040B0A00000000000000" pitchFamily="50" charset="-128"/>
              <a:ea typeface="HGP創英角ﾎﾟｯﾌﾟ体" panose="040B0A00000000000000" pitchFamily="50" charset="-128"/>
            </a:endParaRPr>
          </a:p>
        </p:txBody>
      </p:sp>
      <p:sp>
        <p:nvSpPr>
          <p:cNvPr id="13" name="テキスト ボックス 12"/>
          <p:cNvSpPr txBox="1"/>
          <p:nvPr/>
        </p:nvSpPr>
        <p:spPr>
          <a:xfrm>
            <a:off x="6660000" y="5940000"/>
            <a:ext cx="3218808" cy="646331"/>
          </a:xfrm>
          <a:prstGeom prst="rect">
            <a:avLst/>
          </a:prstGeom>
          <a:noFill/>
        </p:spPr>
        <p:txBody>
          <a:bodyPr wrap="square" rtlCol="0">
            <a:spAutoFit/>
          </a:bodyPr>
          <a:lstStyle/>
          <a:p>
            <a:pPr marL="179388" indent="-179388"/>
            <a:r>
              <a:rPr kumimoji="1" lang="ja-JP" altLang="en-US" dirty="0">
                <a:solidFill>
                  <a:schemeClr val="tx1">
                    <a:lumMod val="50000"/>
                    <a:lumOff val="50000"/>
                  </a:schemeClr>
                </a:solidFill>
              </a:rPr>
              <a:t>* セキュリティ対策の多層防御は，一般に，空間的な対策．</a:t>
            </a:r>
          </a:p>
        </p:txBody>
      </p:sp>
      <p:sp>
        <p:nvSpPr>
          <p:cNvPr id="14" name="左中かっこ 13">
            <a:extLst>
              <a:ext uri="{FF2B5EF4-FFF2-40B4-BE49-F238E27FC236}">
                <a16:creationId xmlns:a16="http://schemas.microsoft.com/office/drawing/2014/main" id="{5E938E52-2293-8DDC-4772-68C74B2079AC}"/>
              </a:ext>
            </a:extLst>
          </p:cNvPr>
          <p:cNvSpPr/>
          <p:nvPr/>
        </p:nvSpPr>
        <p:spPr bwMode="auto">
          <a:xfrm>
            <a:off x="6660000" y="5292000"/>
            <a:ext cx="144016" cy="648072"/>
          </a:xfrm>
          <a:prstGeom prst="leftBrace">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ts val="600"/>
              </a:spcBef>
              <a:spcAft>
                <a:spcPct val="0"/>
              </a:spcAft>
              <a:buClrTx/>
              <a:buSzTx/>
              <a:buFont typeface="Arial" pitchFamily="34" charset="0"/>
              <a:buChar char="•"/>
              <a:tabLst/>
            </a:pPr>
            <a:r>
              <a:rPr kumimoji="1" lang="ja-JP" altLang="en-US" sz="2000" b="0" i="0" u="none" strike="noStrike" cap="none" normalizeH="0" baseline="0" dirty="0">
                <a:ln>
                  <a:noFill/>
                </a:ln>
                <a:effectLst/>
                <a:latin typeface="HGP創英角ｺﾞｼｯｸUB" pitchFamily="50" charset="-128"/>
                <a:ea typeface="HGP創英角ｺﾞｼｯｸUB" pitchFamily="50" charset="-128"/>
              </a:rPr>
              <a:t>プロダクト面（空間）</a:t>
            </a:r>
          </a:p>
          <a:p>
            <a:pPr marL="0" marR="0" indent="0" algn="l" defTabSz="914400" rtl="0" eaLnBrk="1" fontAlgn="base" latinLnBrk="0" hangingPunct="1">
              <a:lnSpc>
                <a:spcPct val="100000"/>
              </a:lnSpc>
              <a:spcBef>
                <a:spcPts val="600"/>
              </a:spcBef>
              <a:spcAft>
                <a:spcPct val="0"/>
              </a:spcAft>
              <a:buClrTx/>
              <a:buSzTx/>
              <a:buFont typeface="Arial" pitchFamily="34" charset="0"/>
              <a:buChar char="•"/>
              <a:tabLst/>
            </a:pPr>
            <a:r>
              <a:rPr lang="ja-JP" altLang="en-US" sz="2000" dirty="0">
                <a:latin typeface="HGP創英角ｺﾞｼｯｸUB" pitchFamily="50" charset="-128"/>
                <a:ea typeface="HGP創英角ｺﾞｼｯｸUB" pitchFamily="50" charset="-128"/>
              </a:rPr>
              <a:t>プロセス面（時間）</a:t>
            </a:r>
            <a:endParaRPr kumimoji="1" lang="ja-JP" altLang="en-US" sz="2000" b="0" i="0" u="none" strike="noStrike" cap="none" normalizeH="0" baseline="0" dirty="0">
              <a:ln>
                <a:noFill/>
              </a:ln>
              <a:effectLst/>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9285269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09"/>
                                        </p:tgtEl>
                                        <p:attrNameLst>
                                          <p:attrName>style.visibility</p:attrName>
                                        </p:attrNameLst>
                                      </p:cBhvr>
                                      <p:to>
                                        <p:strVal val="visible"/>
                                      </p:to>
                                    </p:set>
                                    <p:animEffect transition="in" filter="fade">
                                      <p:cBhvr>
                                        <p:cTn id="14" dur="500"/>
                                        <p:tgtEl>
                                          <p:spTgt spid="109"/>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down)">
                                      <p:cBhvr>
                                        <p:cTn id="23" dur="500"/>
                                        <p:tgtEl>
                                          <p:spTgt spid="103"/>
                                        </p:tgtEl>
                                      </p:cBhvr>
                                    </p:animEffect>
                                  </p:childTnLst>
                                </p:cTn>
                              </p:par>
                            </p:childTnLst>
                          </p:cTn>
                        </p:par>
                        <p:par>
                          <p:cTn id="24" fill="hold">
                            <p:stCondLst>
                              <p:cond delay="500"/>
                            </p:stCondLst>
                            <p:childTnLst>
                              <p:par>
                                <p:cTn id="25" presetID="22" presetClass="entr" presetSubtype="4" fill="hold" grpId="0" nodeType="afterEffect">
                                  <p:stCondLst>
                                    <p:cond delay="250"/>
                                  </p:stCondLst>
                                  <p:childTnLst>
                                    <p:set>
                                      <p:cBhvr>
                                        <p:cTn id="26" dur="1" fill="hold">
                                          <p:stCondLst>
                                            <p:cond delay="0"/>
                                          </p:stCondLst>
                                        </p:cTn>
                                        <p:tgtEl>
                                          <p:spTgt spid="99"/>
                                        </p:tgtEl>
                                        <p:attrNameLst>
                                          <p:attrName>style.visibility</p:attrName>
                                        </p:attrNameLst>
                                      </p:cBhvr>
                                      <p:to>
                                        <p:strVal val="visible"/>
                                      </p:to>
                                    </p:set>
                                    <p:animEffect transition="in" filter="wipe(down)">
                                      <p:cBhvr>
                                        <p:cTn id="27" dur="500"/>
                                        <p:tgtEl>
                                          <p:spTgt spid="99"/>
                                        </p:tgtEl>
                                      </p:cBhvr>
                                    </p:animEffect>
                                  </p:childTnLst>
                                </p:cTn>
                              </p:par>
                            </p:childTnLst>
                          </p:cTn>
                        </p:par>
                        <p:par>
                          <p:cTn id="28" fill="hold">
                            <p:stCondLst>
                              <p:cond delay="1250"/>
                            </p:stCondLst>
                            <p:childTnLst>
                              <p:par>
                                <p:cTn id="29" presetID="22" presetClass="entr" presetSubtype="4" fill="hold" nodeType="afterEffect">
                                  <p:stCondLst>
                                    <p:cond delay="250"/>
                                  </p:stCondLst>
                                  <p:childTnLst>
                                    <p:set>
                                      <p:cBhvr>
                                        <p:cTn id="30" dur="1" fill="hold">
                                          <p:stCondLst>
                                            <p:cond delay="0"/>
                                          </p:stCondLst>
                                        </p:cTn>
                                        <p:tgtEl>
                                          <p:spTgt spid="84"/>
                                        </p:tgtEl>
                                        <p:attrNameLst>
                                          <p:attrName>style.visibility</p:attrName>
                                        </p:attrNameLst>
                                      </p:cBhvr>
                                      <p:to>
                                        <p:strVal val="visible"/>
                                      </p:to>
                                    </p:set>
                                    <p:animEffect transition="in" filter="wipe(down)">
                                      <p:cBhvr>
                                        <p:cTn id="31" dur="500"/>
                                        <p:tgtEl>
                                          <p:spTgt spid="84"/>
                                        </p:tgtEl>
                                      </p:cBhvr>
                                    </p:animEffect>
                                  </p:childTnLst>
                                </p:cTn>
                              </p:par>
                            </p:childTnLst>
                          </p:cTn>
                        </p:par>
                        <p:par>
                          <p:cTn id="32" fill="hold">
                            <p:stCondLst>
                              <p:cond delay="2000"/>
                            </p:stCondLst>
                            <p:childTnLst>
                              <p:par>
                                <p:cTn id="33" presetID="22" presetClass="entr" presetSubtype="4" fill="hold" grpId="0" nodeType="afterEffect">
                                  <p:stCondLst>
                                    <p:cond delay="250"/>
                                  </p:stCondLst>
                                  <p:childTnLst>
                                    <p:set>
                                      <p:cBhvr>
                                        <p:cTn id="34" dur="1" fill="hold">
                                          <p:stCondLst>
                                            <p:cond delay="0"/>
                                          </p:stCondLst>
                                        </p:cTn>
                                        <p:tgtEl>
                                          <p:spTgt spid="94"/>
                                        </p:tgtEl>
                                        <p:attrNameLst>
                                          <p:attrName>style.visibility</p:attrName>
                                        </p:attrNameLst>
                                      </p:cBhvr>
                                      <p:to>
                                        <p:strVal val="visible"/>
                                      </p:to>
                                    </p:set>
                                    <p:animEffect transition="in" filter="wipe(down)">
                                      <p:cBhvr>
                                        <p:cTn id="35" dur="500"/>
                                        <p:tgtEl>
                                          <p:spTgt spid="94"/>
                                        </p:tgtEl>
                                      </p:cBhvr>
                                    </p:animEffect>
                                  </p:childTnLst>
                                </p:cTn>
                              </p:par>
                            </p:childTnLst>
                          </p:cTn>
                        </p:par>
                        <p:par>
                          <p:cTn id="36" fill="hold">
                            <p:stCondLst>
                              <p:cond delay="2750"/>
                            </p:stCondLst>
                            <p:childTnLst>
                              <p:par>
                                <p:cTn id="37" presetID="22" presetClass="entr" presetSubtype="4" fill="hold" nodeType="afterEffect">
                                  <p:stCondLst>
                                    <p:cond delay="250"/>
                                  </p:stCondLst>
                                  <p:childTnLst>
                                    <p:set>
                                      <p:cBhvr>
                                        <p:cTn id="38" dur="1" fill="hold">
                                          <p:stCondLst>
                                            <p:cond delay="0"/>
                                          </p:stCondLst>
                                        </p:cTn>
                                        <p:tgtEl>
                                          <p:spTgt spid="102"/>
                                        </p:tgtEl>
                                        <p:attrNameLst>
                                          <p:attrName>style.visibility</p:attrName>
                                        </p:attrNameLst>
                                      </p:cBhvr>
                                      <p:to>
                                        <p:strVal val="visible"/>
                                      </p:to>
                                    </p:set>
                                    <p:animEffect transition="in" filter="wipe(down)">
                                      <p:cBhvr>
                                        <p:cTn id="39" dur="500"/>
                                        <p:tgtEl>
                                          <p:spTgt spid="102"/>
                                        </p:tgtEl>
                                      </p:cBhvr>
                                    </p:animEffect>
                                  </p:childTnLst>
                                </p:cTn>
                              </p:par>
                            </p:childTnLst>
                          </p:cTn>
                        </p:par>
                        <p:par>
                          <p:cTn id="40" fill="hold">
                            <p:stCondLst>
                              <p:cond delay="3500"/>
                            </p:stCondLst>
                            <p:childTnLst>
                              <p:par>
                                <p:cTn id="41" presetID="22" presetClass="entr" presetSubtype="4" fill="hold" grpId="0" nodeType="afterEffect">
                                  <p:stCondLst>
                                    <p:cond delay="250"/>
                                  </p:stCondLst>
                                  <p:childTnLst>
                                    <p:set>
                                      <p:cBhvr>
                                        <p:cTn id="42" dur="1" fill="hold">
                                          <p:stCondLst>
                                            <p:cond delay="0"/>
                                          </p:stCondLst>
                                        </p:cTn>
                                        <p:tgtEl>
                                          <p:spTgt spid="101"/>
                                        </p:tgtEl>
                                        <p:attrNameLst>
                                          <p:attrName>style.visibility</p:attrName>
                                        </p:attrNameLst>
                                      </p:cBhvr>
                                      <p:to>
                                        <p:strVal val="visible"/>
                                      </p:to>
                                    </p:set>
                                    <p:animEffect transition="in" filter="wipe(down)">
                                      <p:cBhvr>
                                        <p:cTn id="43" dur="500"/>
                                        <p:tgtEl>
                                          <p:spTgt spid="101"/>
                                        </p:tgtEl>
                                      </p:cBhvr>
                                    </p:animEffect>
                                  </p:childTnLst>
                                </p:cTn>
                              </p:par>
                              <p:par>
                                <p:cTn id="44" presetID="14" presetClass="entr" presetSubtype="10" fill="hold" grpId="0" nodeType="withEffect">
                                  <p:stCondLst>
                                    <p:cond delay="500"/>
                                  </p:stCondLst>
                                  <p:childTnLst>
                                    <p:set>
                                      <p:cBhvr>
                                        <p:cTn id="45" dur="1" fill="hold">
                                          <p:stCondLst>
                                            <p:cond delay="0"/>
                                          </p:stCondLst>
                                        </p:cTn>
                                        <p:tgtEl>
                                          <p:spTgt spid="108"/>
                                        </p:tgtEl>
                                        <p:attrNameLst>
                                          <p:attrName>style.visibility</p:attrName>
                                        </p:attrNameLst>
                                      </p:cBhvr>
                                      <p:to>
                                        <p:strVal val="visible"/>
                                      </p:to>
                                    </p:set>
                                    <p:animEffect transition="in" filter="randombar(horizontal)">
                                      <p:cBhvr>
                                        <p:cTn id="4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94" grpId="0" animBg="1"/>
      <p:bldP spid="99" grpId="0" animBg="1"/>
      <p:bldP spid="101" grpId="0" animBg="1"/>
      <p:bldP spid="108" grpId="0"/>
      <p:bldP spid="109" grpId="0"/>
      <p:bldP spid="113" grpId="0" animBg="1"/>
      <p:bldP spid="1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p:cNvSpPr txBox="1"/>
          <p:nvPr/>
        </p:nvSpPr>
        <p:spPr>
          <a:xfrm>
            <a:off x="7114580" y="4437224"/>
            <a:ext cx="2585007" cy="1008000"/>
          </a:xfrm>
          <a:prstGeom prst="rect">
            <a:avLst/>
          </a:prstGeom>
          <a:noFill/>
          <a:ln w="12700">
            <a:solidFill>
              <a:schemeClr val="tx1"/>
            </a:solidFill>
          </a:ln>
        </p:spPr>
        <p:txBody>
          <a:bodyPr wrap="square" rtlCol="0">
            <a:spAutoFit/>
          </a:bodyPr>
          <a:lstStyle/>
          <a:p>
            <a:r>
              <a:rPr lang="ja-JP" altLang="en-US" sz="1600" dirty="0">
                <a:solidFill>
                  <a:schemeClr val="tx1"/>
                </a:solidFill>
                <a:latin typeface="+mj-ea"/>
                <a:ea typeface="+mj-ea"/>
              </a:rPr>
              <a:t>Ｌ</a:t>
            </a:r>
            <a:r>
              <a:rPr lang="en-US" altLang="ja-JP" sz="1600" dirty="0">
                <a:solidFill>
                  <a:schemeClr val="tx1"/>
                </a:solidFill>
                <a:latin typeface="+mj-ea"/>
                <a:ea typeface="+mj-ea"/>
              </a:rPr>
              <a:t>-</a:t>
            </a:r>
            <a:r>
              <a:rPr lang="ja-JP" altLang="en-US" sz="1600" dirty="0">
                <a:solidFill>
                  <a:schemeClr val="tx1"/>
                </a:solidFill>
                <a:latin typeface="+mj-ea"/>
                <a:ea typeface="+mj-ea"/>
              </a:rPr>
              <a:t>Ｌ（人）当事者、支援体制の観点から分析する</a:t>
            </a:r>
            <a:endParaRPr lang="en-US" altLang="ja-JP" sz="1600" dirty="0">
              <a:solidFill>
                <a:schemeClr val="tx1"/>
              </a:solidFill>
              <a:latin typeface="+mj-ea"/>
              <a:ea typeface="+mj-ea"/>
            </a:endParaRPr>
          </a:p>
          <a:p>
            <a:endParaRPr lang="en-US" altLang="ja-JP" dirty="0">
              <a:solidFill>
                <a:schemeClr val="tx1"/>
              </a:solidFill>
              <a:latin typeface="+mj-ea"/>
              <a:ea typeface="+mj-ea"/>
            </a:endParaRPr>
          </a:p>
        </p:txBody>
      </p:sp>
      <p:sp>
        <p:nvSpPr>
          <p:cNvPr id="42" name="テキスト ボックス 41"/>
          <p:cNvSpPr txBox="1"/>
          <p:nvPr/>
        </p:nvSpPr>
        <p:spPr>
          <a:xfrm>
            <a:off x="155108" y="1734176"/>
            <a:ext cx="2232000" cy="1138773"/>
          </a:xfrm>
          <a:prstGeom prst="rect">
            <a:avLst/>
          </a:prstGeom>
          <a:noFill/>
          <a:ln w="12700">
            <a:solidFill>
              <a:schemeClr val="tx1"/>
            </a:solidFill>
          </a:ln>
        </p:spPr>
        <p:txBody>
          <a:bodyPr wrap="square" rtlCol="0">
            <a:spAutoFit/>
          </a:bodyPr>
          <a:lstStyle/>
          <a:p>
            <a:r>
              <a:rPr lang="ja-JP" altLang="en-US" sz="1600" dirty="0">
                <a:solidFill>
                  <a:schemeClr val="tx1"/>
                </a:solidFill>
                <a:latin typeface="+mn-ea"/>
              </a:rPr>
              <a:t>Ｈ（ハードウェア）の</a:t>
            </a:r>
            <a:endParaRPr lang="en-US" altLang="ja-JP" sz="1600" dirty="0">
              <a:solidFill>
                <a:schemeClr val="tx1"/>
              </a:solidFill>
              <a:latin typeface="+mn-ea"/>
            </a:endParaRPr>
          </a:p>
          <a:p>
            <a:r>
              <a:rPr lang="ja-JP" altLang="en-US" sz="1600" dirty="0">
                <a:solidFill>
                  <a:schemeClr val="tx1"/>
                </a:solidFill>
                <a:latin typeface="+mn-ea"/>
              </a:rPr>
              <a:t>観点から分析する</a:t>
            </a:r>
            <a:endParaRPr lang="en-US" altLang="ja-JP" sz="1600" dirty="0">
              <a:solidFill>
                <a:schemeClr val="tx1"/>
              </a:solidFill>
              <a:latin typeface="+mn-ea"/>
            </a:endParaRPr>
          </a:p>
          <a:p>
            <a:endParaRPr kumimoji="1" lang="en-US" altLang="ja-JP" dirty="0">
              <a:latin typeface="+mn-ea"/>
            </a:endParaRPr>
          </a:p>
          <a:p>
            <a:endParaRPr kumimoji="1" lang="en-US" altLang="ja-JP" dirty="0">
              <a:latin typeface="+mn-ea"/>
            </a:endParaRPr>
          </a:p>
        </p:txBody>
      </p:sp>
      <p:sp>
        <p:nvSpPr>
          <p:cNvPr id="43" name="テキスト ボックス 42"/>
          <p:cNvSpPr txBox="1"/>
          <p:nvPr/>
        </p:nvSpPr>
        <p:spPr>
          <a:xfrm>
            <a:off x="161899" y="3157531"/>
            <a:ext cx="2232000" cy="1969770"/>
          </a:xfrm>
          <a:prstGeom prst="rect">
            <a:avLst/>
          </a:prstGeom>
          <a:noFill/>
          <a:ln w="12700">
            <a:solidFill>
              <a:schemeClr val="tx1"/>
            </a:solidFill>
          </a:ln>
        </p:spPr>
        <p:txBody>
          <a:bodyPr wrap="square" rtlCol="0">
            <a:spAutoFit/>
          </a:bodyPr>
          <a:lstStyle/>
          <a:p>
            <a:r>
              <a:rPr lang="ja-JP" altLang="en-US" sz="1600" dirty="0">
                <a:solidFill>
                  <a:schemeClr val="tx1"/>
                </a:solidFill>
                <a:latin typeface="+mn-ea"/>
              </a:rPr>
              <a:t>Ｓ（ソフトウェア）、運用の観点から分析する</a:t>
            </a:r>
            <a:endParaRPr lang="en-US" altLang="ja-JP" sz="1600" dirty="0">
              <a:solidFill>
                <a:schemeClr val="tx1"/>
              </a:solidFill>
              <a:latin typeface="+mn-ea"/>
            </a:endParaRPr>
          </a:p>
          <a:p>
            <a:endParaRPr kumimoji="1" lang="en-US" altLang="ja-JP" dirty="0">
              <a:latin typeface="+mn-ea"/>
            </a:endParaRPr>
          </a:p>
          <a:p>
            <a:endParaRPr lang="en-US" altLang="ja-JP" dirty="0">
              <a:latin typeface="+mn-ea"/>
            </a:endParaRPr>
          </a:p>
          <a:p>
            <a:endParaRPr kumimoji="1" lang="en-US" altLang="ja-JP" dirty="0">
              <a:latin typeface="+mn-ea"/>
            </a:endParaRPr>
          </a:p>
          <a:p>
            <a:endParaRPr kumimoji="1" lang="en-US" altLang="ja-JP" dirty="0">
              <a:latin typeface="+mn-ea"/>
            </a:endParaRPr>
          </a:p>
          <a:p>
            <a:endParaRPr kumimoji="1" lang="en-US" altLang="ja-JP" dirty="0">
              <a:latin typeface="+mn-ea"/>
            </a:endParaRPr>
          </a:p>
        </p:txBody>
      </p:sp>
      <p:sp>
        <p:nvSpPr>
          <p:cNvPr id="44" name="テキスト ボックス 43"/>
          <p:cNvSpPr txBox="1"/>
          <p:nvPr/>
        </p:nvSpPr>
        <p:spPr>
          <a:xfrm>
            <a:off x="7108012" y="2996952"/>
            <a:ext cx="2591575" cy="1260000"/>
          </a:xfrm>
          <a:prstGeom prst="rect">
            <a:avLst/>
          </a:prstGeom>
          <a:noFill/>
          <a:ln w="12700">
            <a:solidFill>
              <a:schemeClr val="tx1"/>
            </a:solidFill>
          </a:ln>
        </p:spPr>
        <p:txBody>
          <a:bodyPr wrap="square" rtlCol="0">
            <a:spAutoFit/>
          </a:bodyPr>
          <a:lstStyle/>
          <a:p>
            <a:r>
              <a:rPr lang="ja-JP" altLang="en-US" sz="1600" dirty="0">
                <a:solidFill>
                  <a:schemeClr val="tx1"/>
                </a:solidFill>
                <a:latin typeface="+mj-ea"/>
                <a:ea typeface="+mj-ea"/>
              </a:rPr>
              <a:t>Ｅ（環境）の観点から分析する</a:t>
            </a:r>
            <a:endParaRPr lang="en-US" altLang="ja-JP" sz="1600" dirty="0">
              <a:latin typeface="+mj-ea"/>
              <a:ea typeface="+mj-ea"/>
            </a:endParaRPr>
          </a:p>
          <a:p>
            <a:endParaRPr kumimoji="1" lang="en-US" altLang="ja-JP" dirty="0">
              <a:latin typeface="+mj-ea"/>
              <a:ea typeface="+mj-ea"/>
            </a:endParaRPr>
          </a:p>
          <a:p>
            <a:endParaRPr kumimoji="1" lang="en-US" altLang="ja-JP" dirty="0">
              <a:latin typeface="+mj-ea"/>
              <a:ea typeface="+mj-ea"/>
            </a:endParaRPr>
          </a:p>
        </p:txBody>
      </p:sp>
      <p:sp>
        <p:nvSpPr>
          <p:cNvPr id="41" name="テキスト ボックス 40"/>
          <p:cNvSpPr txBox="1"/>
          <p:nvPr/>
        </p:nvSpPr>
        <p:spPr>
          <a:xfrm>
            <a:off x="7114581" y="1740398"/>
            <a:ext cx="2591575" cy="1023357"/>
          </a:xfrm>
          <a:prstGeom prst="rect">
            <a:avLst/>
          </a:prstGeom>
          <a:noFill/>
          <a:ln w="12700">
            <a:solidFill>
              <a:schemeClr val="tx1"/>
            </a:solidFill>
          </a:ln>
        </p:spPr>
        <p:txBody>
          <a:bodyPr wrap="square" rtlCol="0">
            <a:spAutoFit/>
          </a:bodyPr>
          <a:lstStyle/>
          <a:p>
            <a:r>
              <a:rPr lang="ja-JP" altLang="en-US" sz="1600" dirty="0">
                <a:solidFill>
                  <a:schemeClr val="tx1"/>
                </a:solidFill>
                <a:latin typeface="+mn-ea"/>
              </a:rPr>
              <a:t>ｍ（マネジメント）の</a:t>
            </a:r>
            <a:endParaRPr lang="en-US" altLang="ja-JP" sz="1600" dirty="0">
              <a:solidFill>
                <a:schemeClr val="tx1"/>
              </a:solidFill>
              <a:latin typeface="+mn-ea"/>
            </a:endParaRPr>
          </a:p>
          <a:p>
            <a:r>
              <a:rPr lang="ja-JP" altLang="en-US" sz="1600" dirty="0">
                <a:solidFill>
                  <a:schemeClr val="tx1"/>
                </a:solidFill>
                <a:latin typeface="+mn-ea"/>
              </a:rPr>
              <a:t>観点から分析する</a:t>
            </a:r>
            <a:endParaRPr lang="en-US" altLang="ja-JP" sz="1600" dirty="0">
              <a:solidFill>
                <a:schemeClr val="tx1"/>
              </a:solidFill>
              <a:latin typeface="+mn-ea"/>
            </a:endParaRPr>
          </a:p>
          <a:p>
            <a:endParaRPr kumimoji="1" lang="en-US" altLang="ja-JP" dirty="0">
              <a:latin typeface="+mn-ea"/>
            </a:endParaRPr>
          </a:p>
          <a:p>
            <a:endParaRPr lang="en-US" altLang="ja-JP" sz="1050" dirty="0">
              <a:solidFill>
                <a:schemeClr val="tx1"/>
              </a:solidFill>
              <a:latin typeface="+mn-ea"/>
            </a:endParaRPr>
          </a:p>
        </p:txBody>
      </p:sp>
      <p:sp>
        <p:nvSpPr>
          <p:cNvPr id="21" name="正方形/長方形 20"/>
          <p:cNvSpPr/>
          <p:nvPr/>
        </p:nvSpPr>
        <p:spPr>
          <a:xfrm>
            <a:off x="5602519" y="6200527"/>
            <a:ext cx="3919080" cy="276999"/>
          </a:xfrm>
          <a:prstGeom prst="rect">
            <a:avLst/>
          </a:prstGeom>
        </p:spPr>
        <p:txBody>
          <a:bodyPr wrap="square">
            <a:spAutoFit/>
          </a:bodyPr>
          <a:lstStyle/>
          <a:p>
            <a:r>
              <a:rPr lang="ja-JP" altLang="en-US" sz="1200" dirty="0"/>
              <a:t>（出典）河野龍太郎　</a:t>
            </a:r>
            <a:r>
              <a:rPr lang="en-US" altLang="ja-JP" sz="1200" dirty="0"/>
              <a:t>m-SHEL</a:t>
            </a:r>
            <a:r>
              <a:rPr lang="ja-JP" altLang="en-US" sz="1200" dirty="0"/>
              <a:t>モデル、ヒューマンエラー</a:t>
            </a:r>
            <a:endParaRPr lang="en-US" altLang="ja-JP" sz="1200" dirty="0"/>
          </a:p>
        </p:txBody>
      </p:sp>
      <p:sp>
        <p:nvSpPr>
          <p:cNvPr id="19" name="テキスト ボックス 18"/>
          <p:cNvSpPr txBox="1"/>
          <p:nvPr/>
        </p:nvSpPr>
        <p:spPr>
          <a:xfrm>
            <a:off x="3849815" y="4904813"/>
            <a:ext cx="1239462" cy="276999"/>
          </a:xfrm>
          <a:prstGeom prst="rect">
            <a:avLst/>
          </a:prstGeom>
          <a:noFill/>
        </p:spPr>
        <p:txBody>
          <a:bodyPr wrap="square" rtlCol="0">
            <a:spAutoFit/>
          </a:bodyPr>
          <a:lstStyle/>
          <a:p>
            <a:r>
              <a:rPr lang="en-US" altLang="ja-JP" sz="1200" dirty="0">
                <a:latin typeface="HGPｺﾞｼｯｸE" panose="020B0900000000000000" pitchFamily="50" charset="-128"/>
                <a:ea typeface="HGPｺﾞｼｯｸE" panose="020B0900000000000000" pitchFamily="50" charset="-128"/>
              </a:rPr>
              <a:t>m-SHEL</a:t>
            </a:r>
            <a:r>
              <a:rPr lang="ja-JP" altLang="en-US" sz="1200" dirty="0">
                <a:latin typeface="HGPｺﾞｼｯｸE" panose="020B0900000000000000" pitchFamily="50" charset="-128"/>
                <a:ea typeface="HGPｺﾞｼｯｸE" panose="020B0900000000000000" pitchFamily="50" charset="-128"/>
              </a:rPr>
              <a:t>モデル</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23" name="テキスト ボックス 22"/>
          <p:cNvSpPr txBox="1"/>
          <p:nvPr/>
        </p:nvSpPr>
        <p:spPr>
          <a:xfrm>
            <a:off x="7721601" y="2348880"/>
            <a:ext cx="1800000" cy="307777"/>
          </a:xfrm>
          <a:prstGeom prst="rect">
            <a:avLst/>
          </a:prstGeom>
          <a:noFill/>
          <a:ln>
            <a:solidFill>
              <a:schemeClr val="tx1"/>
            </a:solidFill>
          </a:ln>
        </p:spPr>
        <p:txBody>
          <a:bodyPr wrap="square" rtlCol="0">
            <a:spAutoFit/>
          </a:bodyPr>
          <a:lstStyle/>
          <a:p>
            <a:r>
              <a:rPr lang="en-US" altLang="ja-JP" sz="1400" dirty="0">
                <a:latin typeface="+mn-ea"/>
              </a:rPr>
              <a:t>(2-1) </a:t>
            </a:r>
            <a:r>
              <a:rPr lang="ja-JP" altLang="en-US" sz="1400" dirty="0">
                <a:latin typeface="+mn-ea"/>
              </a:rPr>
              <a:t>ﾏﾈｰｼﾞﾒﾝﾄ</a:t>
            </a:r>
            <a:endParaRPr kumimoji="1" lang="ja-JP" altLang="en-US" sz="1400" dirty="0">
              <a:latin typeface="+mn-ea"/>
            </a:endParaRPr>
          </a:p>
        </p:txBody>
      </p:sp>
      <p:sp>
        <p:nvSpPr>
          <p:cNvPr id="24" name="テキスト ボックス 23"/>
          <p:cNvSpPr txBox="1"/>
          <p:nvPr/>
        </p:nvSpPr>
        <p:spPr>
          <a:xfrm>
            <a:off x="396241" y="3772736"/>
            <a:ext cx="1800000" cy="307777"/>
          </a:xfrm>
          <a:prstGeom prst="rect">
            <a:avLst/>
          </a:prstGeom>
          <a:noFill/>
          <a:ln>
            <a:solidFill>
              <a:schemeClr val="tx1"/>
            </a:solidFill>
          </a:ln>
        </p:spPr>
        <p:txBody>
          <a:bodyPr wrap="square" rtlCol="0">
            <a:spAutoFit/>
          </a:bodyPr>
          <a:lstStyle/>
          <a:p>
            <a:r>
              <a:rPr lang="en-US" altLang="ja-JP" sz="1400" dirty="0">
                <a:latin typeface="+mn-ea"/>
              </a:rPr>
              <a:t>(2-2) </a:t>
            </a:r>
            <a:r>
              <a:rPr lang="ja-JP" altLang="en-US" sz="1400" dirty="0">
                <a:latin typeface="+mn-ea"/>
              </a:rPr>
              <a:t>運用改善</a:t>
            </a:r>
            <a:endParaRPr kumimoji="1" lang="ja-JP" altLang="en-US" sz="1400" dirty="0">
              <a:latin typeface="+mn-ea"/>
            </a:endParaRPr>
          </a:p>
        </p:txBody>
      </p:sp>
      <p:sp>
        <p:nvSpPr>
          <p:cNvPr id="25" name="テキスト ボックス 24"/>
          <p:cNvSpPr txBox="1"/>
          <p:nvPr/>
        </p:nvSpPr>
        <p:spPr>
          <a:xfrm>
            <a:off x="396240" y="4216744"/>
            <a:ext cx="1800000" cy="307777"/>
          </a:xfrm>
          <a:prstGeom prst="rect">
            <a:avLst/>
          </a:prstGeom>
          <a:noFill/>
          <a:ln>
            <a:solidFill>
              <a:schemeClr val="tx1"/>
            </a:solidFill>
          </a:ln>
        </p:spPr>
        <p:txBody>
          <a:bodyPr wrap="square" rtlCol="0">
            <a:spAutoFit/>
          </a:bodyPr>
          <a:lstStyle/>
          <a:p>
            <a:r>
              <a:rPr lang="en-US" altLang="ja-JP" sz="1400" dirty="0">
                <a:latin typeface="+mn-ea"/>
              </a:rPr>
              <a:t>(2-3) SW</a:t>
            </a:r>
            <a:r>
              <a:rPr lang="ja-JP" altLang="en-US" sz="1400" dirty="0">
                <a:latin typeface="+mn-ea"/>
              </a:rPr>
              <a:t>改善</a:t>
            </a:r>
            <a:r>
              <a:rPr lang="en-US" altLang="ja-JP" sz="1400" dirty="0">
                <a:latin typeface="+mn-ea"/>
              </a:rPr>
              <a:t>(</a:t>
            </a:r>
            <a:r>
              <a:rPr lang="ja-JP" altLang="en-US" sz="1400" dirty="0">
                <a:latin typeface="+mn-ea"/>
              </a:rPr>
              <a:t>運用</a:t>
            </a:r>
            <a:r>
              <a:rPr lang="en-US" altLang="ja-JP" sz="1400" dirty="0">
                <a:latin typeface="+mn-ea"/>
              </a:rPr>
              <a:t>)</a:t>
            </a:r>
            <a:endParaRPr kumimoji="1" lang="ja-JP" altLang="en-US" sz="1400" dirty="0">
              <a:latin typeface="+mn-ea"/>
            </a:endParaRPr>
          </a:p>
        </p:txBody>
      </p:sp>
      <p:sp>
        <p:nvSpPr>
          <p:cNvPr id="26" name="テキスト ボックス 25"/>
          <p:cNvSpPr txBox="1"/>
          <p:nvPr/>
        </p:nvSpPr>
        <p:spPr>
          <a:xfrm>
            <a:off x="396240" y="4633391"/>
            <a:ext cx="1800000" cy="307777"/>
          </a:xfrm>
          <a:prstGeom prst="rect">
            <a:avLst/>
          </a:prstGeom>
          <a:noFill/>
          <a:ln>
            <a:solidFill>
              <a:schemeClr val="tx1"/>
            </a:solidFill>
          </a:ln>
        </p:spPr>
        <p:txBody>
          <a:bodyPr wrap="square" rtlCol="0">
            <a:spAutoFit/>
          </a:bodyPr>
          <a:lstStyle/>
          <a:p>
            <a:r>
              <a:rPr lang="en-US" altLang="ja-JP" sz="1400" dirty="0">
                <a:latin typeface="+mn-ea"/>
              </a:rPr>
              <a:t>(2-4) SW</a:t>
            </a:r>
            <a:r>
              <a:rPr lang="ja-JP" altLang="en-US" sz="1400" dirty="0">
                <a:latin typeface="+mn-ea"/>
              </a:rPr>
              <a:t>改善</a:t>
            </a:r>
            <a:r>
              <a:rPr lang="en-US" altLang="ja-JP" sz="1400" dirty="0">
                <a:latin typeface="+mn-ea"/>
              </a:rPr>
              <a:t>(</a:t>
            </a:r>
            <a:r>
              <a:rPr lang="ja-JP" altLang="en-US" sz="1400" dirty="0">
                <a:latin typeface="+mn-ea"/>
              </a:rPr>
              <a:t>業務</a:t>
            </a:r>
            <a:r>
              <a:rPr lang="en-US" altLang="ja-JP" sz="1400" dirty="0">
                <a:latin typeface="+mn-ea"/>
              </a:rPr>
              <a:t>)</a:t>
            </a:r>
            <a:endParaRPr kumimoji="1" lang="ja-JP" altLang="en-US" sz="1400" dirty="0">
              <a:latin typeface="+mn-ea"/>
            </a:endParaRPr>
          </a:p>
        </p:txBody>
      </p:sp>
      <p:sp>
        <p:nvSpPr>
          <p:cNvPr id="27" name="テキスト ボックス 26"/>
          <p:cNvSpPr txBox="1"/>
          <p:nvPr/>
        </p:nvSpPr>
        <p:spPr>
          <a:xfrm>
            <a:off x="396241" y="2374705"/>
            <a:ext cx="1800000" cy="307777"/>
          </a:xfrm>
          <a:prstGeom prst="rect">
            <a:avLst/>
          </a:prstGeom>
          <a:noFill/>
          <a:ln>
            <a:solidFill>
              <a:schemeClr val="tx1"/>
            </a:solidFill>
          </a:ln>
        </p:spPr>
        <p:txBody>
          <a:bodyPr wrap="square" rtlCol="0">
            <a:spAutoFit/>
          </a:bodyPr>
          <a:lstStyle/>
          <a:p>
            <a:r>
              <a:rPr lang="en-US" altLang="ja-JP" sz="1400" dirty="0">
                <a:latin typeface="+mn-ea"/>
              </a:rPr>
              <a:t>(2-5) HW</a:t>
            </a:r>
            <a:r>
              <a:rPr lang="ja-JP" altLang="en-US" sz="1400" dirty="0">
                <a:latin typeface="+mn-ea"/>
              </a:rPr>
              <a:t>改善</a:t>
            </a:r>
            <a:endParaRPr kumimoji="1" lang="ja-JP" altLang="en-US" sz="1400" dirty="0">
              <a:latin typeface="+mn-ea"/>
            </a:endParaRPr>
          </a:p>
        </p:txBody>
      </p:sp>
      <p:sp>
        <p:nvSpPr>
          <p:cNvPr id="28" name="テキスト ボックス 27"/>
          <p:cNvSpPr txBox="1"/>
          <p:nvPr/>
        </p:nvSpPr>
        <p:spPr>
          <a:xfrm>
            <a:off x="7721600" y="3488680"/>
            <a:ext cx="1800000" cy="307777"/>
          </a:xfrm>
          <a:prstGeom prst="rect">
            <a:avLst/>
          </a:prstGeom>
          <a:noFill/>
          <a:ln>
            <a:solidFill>
              <a:schemeClr val="tx1"/>
            </a:solidFill>
          </a:ln>
        </p:spPr>
        <p:txBody>
          <a:bodyPr wrap="square" rtlCol="0">
            <a:spAutoFit/>
          </a:bodyPr>
          <a:lstStyle/>
          <a:p>
            <a:r>
              <a:rPr lang="en-US" altLang="ja-JP" sz="1400" dirty="0">
                <a:latin typeface="+mn-ea"/>
              </a:rPr>
              <a:t>(2-6) </a:t>
            </a:r>
            <a:r>
              <a:rPr lang="ja-JP" altLang="en-US" sz="1400" dirty="0">
                <a:latin typeface="+mn-ea"/>
              </a:rPr>
              <a:t>ｵﾍﾟﾚｰｼｮﾝ環境</a:t>
            </a:r>
            <a:endParaRPr kumimoji="1" lang="ja-JP" altLang="en-US" sz="1400" dirty="0">
              <a:latin typeface="+mn-ea"/>
            </a:endParaRPr>
          </a:p>
        </p:txBody>
      </p:sp>
      <p:sp>
        <p:nvSpPr>
          <p:cNvPr id="29" name="テキスト ボックス 28"/>
          <p:cNvSpPr txBox="1"/>
          <p:nvPr/>
        </p:nvSpPr>
        <p:spPr>
          <a:xfrm>
            <a:off x="7721601" y="3866024"/>
            <a:ext cx="1800000" cy="307777"/>
          </a:xfrm>
          <a:prstGeom prst="rect">
            <a:avLst/>
          </a:prstGeom>
          <a:noFill/>
          <a:ln>
            <a:solidFill>
              <a:schemeClr val="tx1"/>
            </a:solidFill>
          </a:ln>
        </p:spPr>
        <p:txBody>
          <a:bodyPr wrap="square" rtlCol="0">
            <a:spAutoFit/>
          </a:bodyPr>
          <a:lstStyle/>
          <a:p>
            <a:r>
              <a:rPr lang="en-US" altLang="ja-JP" sz="1400" dirty="0">
                <a:latin typeface="+mn-ea"/>
              </a:rPr>
              <a:t>(2-7) </a:t>
            </a:r>
            <a:r>
              <a:rPr lang="ja-JP" altLang="en-US" sz="1400" dirty="0">
                <a:latin typeface="+mn-ea"/>
              </a:rPr>
              <a:t>開発環境</a:t>
            </a:r>
            <a:endParaRPr kumimoji="1" lang="ja-JP" altLang="en-US" sz="1400" dirty="0">
              <a:latin typeface="+mn-ea"/>
            </a:endParaRPr>
          </a:p>
        </p:txBody>
      </p:sp>
      <p:sp>
        <p:nvSpPr>
          <p:cNvPr id="30" name="テキスト ボックス 29"/>
          <p:cNvSpPr txBox="1"/>
          <p:nvPr/>
        </p:nvSpPr>
        <p:spPr>
          <a:xfrm>
            <a:off x="7721599" y="5042363"/>
            <a:ext cx="1800000" cy="307777"/>
          </a:xfrm>
          <a:prstGeom prst="rect">
            <a:avLst/>
          </a:prstGeom>
          <a:noFill/>
          <a:ln>
            <a:solidFill>
              <a:schemeClr val="tx1"/>
            </a:solidFill>
          </a:ln>
        </p:spPr>
        <p:txBody>
          <a:bodyPr wrap="square" rtlCol="0">
            <a:spAutoFit/>
          </a:bodyPr>
          <a:lstStyle/>
          <a:p>
            <a:r>
              <a:rPr lang="en-US" altLang="ja-JP" sz="1400" dirty="0">
                <a:latin typeface="+mn-ea"/>
              </a:rPr>
              <a:t>(2-8) </a:t>
            </a:r>
            <a:r>
              <a:rPr lang="ja-JP" altLang="en-US" sz="1400" dirty="0">
                <a:latin typeface="+mn-ea"/>
              </a:rPr>
              <a:t>支援体制</a:t>
            </a:r>
            <a:endParaRPr kumimoji="1" lang="ja-JP" altLang="en-US" sz="1400" dirty="0">
              <a:latin typeface="+mn-ea"/>
            </a:endParaRPr>
          </a:p>
        </p:txBody>
      </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017" y="2193891"/>
            <a:ext cx="3194144" cy="337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3470014" y="1787756"/>
            <a:ext cx="2600456" cy="369332"/>
          </a:xfrm>
          <a:prstGeom prst="rect">
            <a:avLst/>
          </a:prstGeom>
          <a:noFill/>
        </p:spPr>
        <p:txBody>
          <a:bodyPr wrap="square" rtlCol="0">
            <a:spAutoFit/>
          </a:bodyPr>
          <a:lstStyle/>
          <a:p>
            <a:r>
              <a:rPr kumimoji="1" lang="en-US" altLang="ja-JP" dirty="0">
                <a:solidFill>
                  <a:schemeClr val="tx1"/>
                </a:solidFill>
                <a:latin typeface="+mn-ea"/>
                <a:ea typeface="+mn-ea"/>
              </a:rPr>
              <a:t>m-SHEL</a:t>
            </a:r>
            <a:r>
              <a:rPr kumimoji="1" lang="ja-JP" altLang="en-US" dirty="0">
                <a:solidFill>
                  <a:schemeClr val="tx1"/>
                </a:solidFill>
                <a:latin typeface="+mn-ea"/>
                <a:ea typeface="+mn-ea"/>
              </a:rPr>
              <a:t>モデル</a:t>
            </a:r>
          </a:p>
        </p:txBody>
      </p:sp>
      <p:cxnSp>
        <p:nvCxnSpPr>
          <p:cNvPr id="46" name="曲線コネクタ 45"/>
          <p:cNvCxnSpPr>
            <a:stCxn id="42" idx="3"/>
          </p:cNvCxnSpPr>
          <p:nvPr/>
        </p:nvCxnSpPr>
        <p:spPr bwMode="auto">
          <a:xfrm>
            <a:off x="2387108" y="2303563"/>
            <a:ext cx="1645052" cy="636228"/>
          </a:xfrm>
          <a:prstGeom prst="curvedConnector3">
            <a:avLst>
              <a:gd name="adj1" fmla="val 50000"/>
            </a:avLst>
          </a:prstGeom>
          <a:solidFill>
            <a:srgbClr val="FFFFFF"/>
          </a:solidFill>
          <a:ln w="38100"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曲線コネクタ 46"/>
          <p:cNvCxnSpPr>
            <a:stCxn id="43" idx="3"/>
          </p:cNvCxnSpPr>
          <p:nvPr/>
        </p:nvCxnSpPr>
        <p:spPr bwMode="auto">
          <a:xfrm flipV="1">
            <a:off x="2393899" y="3816298"/>
            <a:ext cx="803462" cy="326118"/>
          </a:xfrm>
          <a:prstGeom prst="curvedConnector3">
            <a:avLst>
              <a:gd name="adj1" fmla="val 50000"/>
            </a:avLst>
          </a:prstGeom>
          <a:solidFill>
            <a:srgbClr val="FFFFFF"/>
          </a:solidFill>
          <a:ln w="38100"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曲線コネクタ 47"/>
          <p:cNvCxnSpPr>
            <a:stCxn id="41" idx="1"/>
          </p:cNvCxnSpPr>
          <p:nvPr/>
        </p:nvCxnSpPr>
        <p:spPr bwMode="auto">
          <a:xfrm rot="10800000" flipV="1">
            <a:off x="5862341" y="2252077"/>
            <a:ext cx="1252241" cy="582246"/>
          </a:xfrm>
          <a:prstGeom prst="curvedConnector3">
            <a:avLst>
              <a:gd name="adj1" fmla="val 50000"/>
            </a:avLst>
          </a:prstGeom>
          <a:solidFill>
            <a:srgbClr val="FFFFFF"/>
          </a:solidFill>
          <a:ln w="38100"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曲線コネクタ 48"/>
          <p:cNvCxnSpPr>
            <a:stCxn id="44" idx="1"/>
          </p:cNvCxnSpPr>
          <p:nvPr/>
        </p:nvCxnSpPr>
        <p:spPr bwMode="auto">
          <a:xfrm rot="10800000" flipV="1">
            <a:off x="5632250" y="3626952"/>
            <a:ext cx="1475763" cy="195014"/>
          </a:xfrm>
          <a:prstGeom prst="curvedConnector3">
            <a:avLst>
              <a:gd name="adj1" fmla="val 50000"/>
            </a:avLst>
          </a:prstGeom>
          <a:solidFill>
            <a:srgbClr val="FFFFFF"/>
          </a:solidFill>
          <a:ln w="38100"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曲線コネクタ 49"/>
          <p:cNvCxnSpPr>
            <a:stCxn id="45" idx="1"/>
          </p:cNvCxnSpPr>
          <p:nvPr/>
        </p:nvCxnSpPr>
        <p:spPr bwMode="auto">
          <a:xfrm rot="10800000" flipV="1">
            <a:off x="4653280" y="4941224"/>
            <a:ext cx="2461300" cy="7220"/>
          </a:xfrm>
          <a:prstGeom prst="curvedConnector3">
            <a:avLst>
              <a:gd name="adj1" fmla="val 50000"/>
            </a:avLst>
          </a:prstGeom>
          <a:solidFill>
            <a:srgbClr val="FFFFFF"/>
          </a:solidFill>
          <a:ln w="38100"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曲線コネクタ 50"/>
          <p:cNvCxnSpPr>
            <a:stCxn id="45" idx="1"/>
          </p:cNvCxnSpPr>
          <p:nvPr/>
        </p:nvCxnSpPr>
        <p:spPr bwMode="auto">
          <a:xfrm rot="10800000">
            <a:off x="4653278" y="4003392"/>
            <a:ext cx="2461302" cy="937833"/>
          </a:xfrm>
          <a:prstGeom prst="curvedConnector3">
            <a:avLst>
              <a:gd name="adj1" fmla="val 50000"/>
            </a:avLst>
          </a:prstGeom>
          <a:solidFill>
            <a:srgbClr val="FFFFFF"/>
          </a:solidFill>
          <a:ln w="38100"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1"/>
          <p:cNvSpPr>
            <a:spLocks noGrp="1"/>
          </p:cNvSpPr>
          <p:nvPr>
            <p:ph type="title"/>
          </p:nvPr>
        </p:nvSpPr>
        <p:spPr/>
        <p:txBody>
          <a:bodyPr/>
          <a:lstStyle/>
          <a:p>
            <a:r>
              <a:rPr lang="en-US" altLang="ja-JP" dirty="0">
                <a:latin typeface="HGPｺﾞｼｯｸE" panose="020B0900000000000000" pitchFamily="50" charset="-128"/>
                <a:ea typeface="HGPｺﾞｼｯｸE" panose="020B0900000000000000" pitchFamily="50" charset="-128"/>
              </a:rPr>
              <a:t>(2) </a:t>
            </a:r>
            <a:r>
              <a:rPr lang="ja-JP" altLang="en-US" dirty="0">
                <a:latin typeface="HGPｺﾞｼｯｸE" panose="020B0900000000000000" pitchFamily="50" charset="-128"/>
                <a:ea typeface="HGPｺﾞｼｯｸE" panose="020B0900000000000000" pitchFamily="50" charset="-128"/>
              </a:rPr>
              <a:t>関係性の観点でのヒューマンエラー対策例</a:t>
            </a:r>
            <a:endParaRPr kumimoji="1" lang="ja-JP" altLang="en-US" dirty="0"/>
          </a:p>
        </p:txBody>
      </p:sp>
      <p:sp>
        <p:nvSpPr>
          <p:cNvPr id="3" name="テキスト ボックス 2"/>
          <p:cNvSpPr txBox="1"/>
          <p:nvPr/>
        </p:nvSpPr>
        <p:spPr>
          <a:xfrm>
            <a:off x="360000" y="5292000"/>
            <a:ext cx="1500732" cy="1323439"/>
          </a:xfrm>
          <a:prstGeom prst="rect">
            <a:avLst/>
          </a:prstGeom>
          <a:noFill/>
        </p:spPr>
        <p:txBody>
          <a:bodyPr wrap="none" rtlCol="0">
            <a:spAutoFit/>
          </a:bodyPr>
          <a:lstStyle/>
          <a:p>
            <a:r>
              <a:rPr kumimoji="1" lang="en-US" altLang="ja-JP" sz="1600" dirty="0"/>
              <a:t>m:</a:t>
            </a:r>
            <a:r>
              <a:rPr kumimoji="1" lang="ja-JP" altLang="en-US" sz="1600" dirty="0"/>
              <a:t> マネジメント</a:t>
            </a:r>
          </a:p>
          <a:p>
            <a:r>
              <a:rPr kumimoji="1" lang="en-US" altLang="ja-JP" sz="1600" dirty="0"/>
              <a:t>S:</a:t>
            </a:r>
            <a:r>
              <a:rPr kumimoji="1" lang="ja-JP" altLang="en-US" sz="1600" dirty="0"/>
              <a:t> ソフトウェア</a:t>
            </a:r>
          </a:p>
          <a:p>
            <a:r>
              <a:rPr kumimoji="1" lang="en-US" altLang="ja-JP" sz="1600" dirty="0"/>
              <a:t>H:</a:t>
            </a:r>
            <a:r>
              <a:rPr kumimoji="1" lang="ja-JP" altLang="en-US" sz="1600" dirty="0"/>
              <a:t> ハードウェア</a:t>
            </a:r>
          </a:p>
          <a:p>
            <a:r>
              <a:rPr lang="en-US" altLang="ja-JP" sz="1600" dirty="0"/>
              <a:t>E:</a:t>
            </a:r>
            <a:r>
              <a:rPr lang="ja-JP" altLang="en-US" sz="1600" dirty="0"/>
              <a:t> 環境</a:t>
            </a:r>
          </a:p>
          <a:p>
            <a:r>
              <a:rPr lang="en-US" altLang="ja-JP" sz="1600" dirty="0"/>
              <a:t>L:</a:t>
            </a:r>
            <a:r>
              <a:rPr lang="ja-JP" altLang="en-US" sz="1600" dirty="0"/>
              <a:t> 人</a:t>
            </a:r>
            <a:endParaRPr kumimoji="1" lang="ja-JP" altLang="en-US" sz="1600" dirty="0"/>
          </a:p>
        </p:txBody>
      </p:sp>
    </p:spTree>
    <p:extLst>
      <p:ext uri="{BB962C8B-B14F-4D97-AF65-F5344CB8AC3E}">
        <p14:creationId xmlns:p14="http://schemas.microsoft.com/office/powerpoint/2010/main" val="4023295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下矢印吹き出し 52"/>
          <p:cNvSpPr/>
          <p:nvPr/>
        </p:nvSpPr>
        <p:spPr bwMode="auto">
          <a:xfrm>
            <a:off x="240592" y="1046024"/>
            <a:ext cx="9353893" cy="1877054"/>
          </a:xfrm>
          <a:prstGeom prst="downArrowCallout">
            <a:avLst>
              <a:gd name="adj1" fmla="val 23906"/>
              <a:gd name="adj2" fmla="val 24999"/>
              <a:gd name="adj3" fmla="val 11236"/>
              <a:gd name="adj4" fmla="val 79792"/>
            </a:avLst>
          </a:prstGeom>
          <a:no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50" name="正方形/長方形 49"/>
          <p:cNvSpPr/>
          <p:nvPr/>
        </p:nvSpPr>
        <p:spPr>
          <a:xfrm>
            <a:off x="1233199" y="6232753"/>
            <a:ext cx="8318466" cy="276999"/>
          </a:xfrm>
          <a:prstGeom prst="rect">
            <a:avLst/>
          </a:prstGeom>
        </p:spPr>
        <p:txBody>
          <a:bodyPr wrap="square">
            <a:spAutoFit/>
          </a:bodyPr>
          <a:lstStyle/>
          <a:p>
            <a:r>
              <a:rPr lang="ja-JP" altLang="en-US" sz="1200" dirty="0"/>
              <a:t>（参考）河野龍太郎　「医療におけるヒューマンエラー第２版」医学書院</a:t>
            </a:r>
            <a:r>
              <a:rPr lang="en-US" altLang="ja-JP" sz="1200" dirty="0"/>
              <a:t>2014</a:t>
            </a:r>
            <a:r>
              <a:rPr lang="ja-JP" altLang="en-US" sz="1200" dirty="0"/>
              <a:t>　　</a:t>
            </a:r>
            <a:endParaRPr lang="en-US" altLang="ja-JP" sz="1200" dirty="0"/>
          </a:p>
        </p:txBody>
      </p:sp>
      <p:sp>
        <p:nvSpPr>
          <p:cNvPr id="56" name="正方形/長方形 55"/>
          <p:cNvSpPr/>
          <p:nvPr/>
        </p:nvSpPr>
        <p:spPr>
          <a:xfrm>
            <a:off x="6334236" y="1157362"/>
            <a:ext cx="3066901" cy="388585"/>
          </a:xfrm>
          <a:prstGeom prst="rect">
            <a:avLst/>
          </a:prstGeom>
          <a:solidFill>
            <a:srgbClr val="CCFFFF"/>
          </a:solidFill>
          <a:ln w="254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b="1" kern="100" dirty="0">
                <a:latin typeface="Century"/>
                <a:ea typeface="ＭＳ 明朝"/>
                <a:cs typeface="Times New Roman"/>
              </a:rPr>
              <a:t>社会心理学的特性</a:t>
            </a:r>
          </a:p>
        </p:txBody>
      </p:sp>
      <p:sp>
        <p:nvSpPr>
          <p:cNvPr id="58" name="正方形/長方形 57"/>
          <p:cNvSpPr/>
          <p:nvPr/>
        </p:nvSpPr>
        <p:spPr>
          <a:xfrm>
            <a:off x="485246" y="1179157"/>
            <a:ext cx="1745047" cy="372405"/>
          </a:xfrm>
          <a:prstGeom prst="rect">
            <a:avLst/>
          </a:prstGeom>
          <a:solidFill>
            <a:srgbClr val="CCFFFF"/>
          </a:solidFill>
          <a:ln w="254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b="1" kern="100" dirty="0">
                <a:latin typeface="Century"/>
                <a:ea typeface="ＭＳ 明朝"/>
                <a:cs typeface="Times New Roman"/>
              </a:rPr>
              <a:t>生理学的特性</a:t>
            </a:r>
          </a:p>
        </p:txBody>
      </p:sp>
      <p:sp>
        <p:nvSpPr>
          <p:cNvPr id="60" name="正方形/長方形 59"/>
          <p:cNvSpPr/>
          <p:nvPr/>
        </p:nvSpPr>
        <p:spPr>
          <a:xfrm>
            <a:off x="2765310" y="1167909"/>
            <a:ext cx="3018432" cy="367904"/>
          </a:xfrm>
          <a:prstGeom prst="rect">
            <a:avLst/>
          </a:prstGeom>
          <a:solidFill>
            <a:srgbClr val="CCFFFF"/>
          </a:solidFill>
          <a:ln w="254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b="1" kern="100" dirty="0">
                <a:latin typeface="Century"/>
                <a:ea typeface="ＭＳ 明朝"/>
                <a:cs typeface="Times New Roman"/>
              </a:rPr>
              <a:t>認知的特性</a:t>
            </a:r>
          </a:p>
        </p:txBody>
      </p:sp>
      <p:sp>
        <p:nvSpPr>
          <p:cNvPr id="61" name="正方形/長方形 60"/>
          <p:cNvSpPr/>
          <p:nvPr/>
        </p:nvSpPr>
        <p:spPr>
          <a:xfrm>
            <a:off x="601686" y="1386515"/>
            <a:ext cx="1512168" cy="12397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latin typeface="Century"/>
                <a:ea typeface="ＭＳ 明朝"/>
                <a:cs typeface="Times New Roman"/>
              </a:rPr>
              <a:t>・生理現象</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・睡眠不足</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・緊張</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・ストレス</a:t>
            </a:r>
          </a:p>
        </p:txBody>
      </p:sp>
      <p:sp>
        <p:nvSpPr>
          <p:cNvPr id="63" name="正方形/長方形 62"/>
          <p:cNvSpPr/>
          <p:nvPr/>
        </p:nvSpPr>
        <p:spPr>
          <a:xfrm>
            <a:off x="2579636" y="1396635"/>
            <a:ext cx="1512168" cy="12397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latin typeface="Century"/>
                <a:ea typeface="ＭＳ 明朝"/>
                <a:cs typeface="Times New Roman"/>
              </a:rPr>
              <a:t>・思い込み</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・誤認</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・忘却</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・学習、経験</a:t>
            </a:r>
            <a:endParaRPr lang="en-US" altLang="ja-JP" sz="1400" b="1" kern="100" dirty="0">
              <a:latin typeface="Century"/>
              <a:ea typeface="ＭＳ 明朝"/>
              <a:cs typeface="Times New Roman"/>
            </a:endParaRPr>
          </a:p>
        </p:txBody>
      </p:sp>
      <p:sp>
        <p:nvSpPr>
          <p:cNvPr id="65" name="正方形/長方形 64"/>
          <p:cNvSpPr/>
          <p:nvPr/>
        </p:nvSpPr>
        <p:spPr>
          <a:xfrm>
            <a:off x="6226742" y="1406197"/>
            <a:ext cx="2981048" cy="12397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latin typeface="Century"/>
                <a:ea typeface="ＭＳ 明朝"/>
                <a:cs typeface="Times New Roman"/>
              </a:rPr>
              <a:t>・権威への服従</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・集団に合わせる心理</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・社会的手抜き</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・集団浅慮</a:t>
            </a:r>
            <a:endParaRPr lang="en-US" altLang="ja-JP" sz="1400" b="1" kern="100" dirty="0">
              <a:latin typeface="Century"/>
              <a:ea typeface="ＭＳ 明朝"/>
              <a:cs typeface="Times New Roman"/>
            </a:endParaRPr>
          </a:p>
        </p:txBody>
      </p:sp>
      <p:sp>
        <p:nvSpPr>
          <p:cNvPr id="67" name="正方形/長方形 66"/>
          <p:cNvSpPr/>
          <p:nvPr/>
        </p:nvSpPr>
        <p:spPr>
          <a:xfrm>
            <a:off x="3954871" y="1383935"/>
            <a:ext cx="1828871" cy="12397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latin typeface="Century"/>
                <a:ea typeface="ＭＳ 明朝"/>
                <a:cs typeface="Times New Roman"/>
              </a:rPr>
              <a:t>・正常化の偏見</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・こじつけ解釈</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・緊急時</a:t>
            </a:r>
            <a:endParaRPr lang="en-US" altLang="ja-JP" sz="1400" b="1" kern="100" dirty="0">
              <a:latin typeface="Century"/>
              <a:ea typeface="ＭＳ 明朝"/>
              <a:cs typeface="Times New Roman"/>
            </a:endParaRPr>
          </a:p>
          <a:p>
            <a:pPr>
              <a:spcAft>
                <a:spcPts val="0"/>
              </a:spcAft>
            </a:pPr>
            <a:r>
              <a:rPr lang="ja-JP" altLang="en-US" sz="1400" b="1" kern="100" dirty="0">
                <a:latin typeface="Century"/>
                <a:ea typeface="ＭＳ 明朝"/>
                <a:cs typeface="Times New Roman"/>
              </a:rPr>
              <a:t>・注意ちがい</a:t>
            </a:r>
            <a:endParaRPr lang="en-US" altLang="ja-JP" sz="1400" b="1" kern="100" dirty="0">
              <a:latin typeface="Century"/>
              <a:ea typeface="ＭＳ 明朝"/>
              <a:cs typeface="Times New Roman"/>
            </a:endParaRPr>
          </a:p>
        </p:txBody>
      </p:sp>
      <p:sp>
        <p:nvSpPr>
          <p:cNvPr id="68" name="正方形/長方形 67"/>
          <p:cNvSpPr/>
          <p:nvPr/>
        </p:nvSpPr>
        <p:spPr>
          <a:xfrm>
            <a:off x="7619263" y="2219988"/>
            <a:ext cx="1975222" cy="36074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400" b="1" kern="100" dirty="0">
                <a:latin typeface="Century"/>
                <a:ea typeface="ＭＳ 明朝"/>
                <a:cs typeface="Times New Roman"/>
              </a:rPr>
              <a:t>・ﾘｽｷｰ・ｼﾌﾄ現象</a:t>
            </a:r>
            <a:endParaRPr lang="en-US" altLang="ja-JP" sz="1400" b="1" kern="100" dirty="0">
              <a:latin typeface="Century"/>
              <a:ea typeface="ＭＳ 明朝"/>
              <a:cs typeface="Times New Roman"/>
            </a:endParaRPr>
          </a:p>
        </p:txBody>
      </p:sp>
      <p:sp>
        <p:nvSpPr>
          <p:cNvPr id="46" name="テキスト ボックス 45"/>
          <p:cNvSpPr txBox="1"/>
          <p:nvPr/>
        </p:nvSpPr>
        <p:spPr>
          <a:xfrm>
            <a:off x="2236974" y="3034359"/>
            <a:ext cx="6187359" cy="280426"/>
          </a:xfrm>
          <a:prstGeom prst="rect">
            <a:avLst/>
          </a:prstGeom>
          <a:noFill/>
          <a:ln w="12700">
            <a:solidFill>
              <a:schemeClr val="tx1"/>
            </a:solidFill>
          </a:ln>
        </p:spPr>
        <p:txBody>
          <a:bodyPr wrap="square" rtlCol="0">
            <a:spAutoFit/>
          </a:bodyPr>
          <a:lstStyle/>
          <a:p>
            <a:endParaRPr kumimoji="1" lang="ja-JP" altLang="en-US" sz="1050" dirty="0">
              <a:solidFill>
                <a:schemeClr val="tx1"/>
              </a:solidFill>
              <a:latin typeface="+mn-ea"/>
            </a:endParaRPr>
          </a:p>
        </p:txBody>
      </p:sp>
      <p:sp>
        <p:nvSpPr>
          <p:cNvPr id="47" name="テキスト ボックス 46"/>
          <p:cNvSpPr txBox="1"/>
          <p:nvPr/>
        </p:nvSpPr>
        <p:spPr>
          <a:xfrm>
            <a:off x="2292650" y="3424715"/>
            <a:ext cx="353943" cy="2238774"/>
          </a:xfrm>
          <a:prstGeom prst="rect">
            <a:avLst/>
          </a:prstGeom>
          <a:noFill/>
          <a:ln w="12700">
            <a:noFill/>
          </a:ln>
        </p:spPr>
        <p:txBody>
          <a:bodyPr vert="eaVert" wrap="square" rtlCol="0">
            <a:spAutoFit/>
          </a:bodyPr>
          <a:lstStyle/>
          <a:p>
            <a:r>
              <a:rPr kumimoji="1" lang="ja-JP" altLang="en-US" sz="1100" dirty="0">
                <a:solidFill>
                  <a:schemeClr val="tx1"/>
                </a:solidFill>
                <a:latin typeface="+mn-ea"/>
              </a:rPr>
              <a:t>やめる（なくす、減らす）</a:t>
            </a:r>
          </a:p>
        </p:txBody>
      </p:sp>
      <p:sp>
        <p:nvSpPr>
          <p:cNvPr id="48" name="テキスト ボックス 47"/>
          <p:cNvSpPr txBox="1"/>
          <p:nvPr/>
        </p:nvSpPr>
        <p:spPr>
          <a:xfrm>
            <a:off x="2726849" y="3423061"/>
            <a:ext cx="353943" cy="2235425"/>
          </a:xfrm>
          <a:prstGeom prst="rect">
            <a:avLst/>
          </a:prstGeom>
          <a:noFill/>
          <a:ln w="12700">
            <a:noFill/>
          </a:ln>
        </p:spPr>
        <p:txBody>
          <a:bodyPr vert="eaVert" wrap="square" rtlCol="0">
            <a:spAutoFit/>
          </a:bodyPr>
          <a:lstStyle/>
          <a:p>
            <a:r>
              <a:rPr kumimoji="1" lang="ja-JP" altLang="en-US" sz="1100" dirty="0">
                <a:solidFill>
                  <a:schemeClr val="tx1"/>
                </a:solidFill>
                <a:latin typeface="+mn-ea"/>
              </a:rPr>
              <a:t>できないようにする</a:t>
            </a:r>
          </a:p>
        </p:txBody>
      </p:sp>
      <p:sp>
        <p:nvSpPr>
          <p:cNvPr id="52" name="テキスト ボックス 51"/>
          <p:cNvSpPr txBox="1"/>
          <p:nvPr/>
        </p:nvSpPr>
        <p:spPr>
          <a:xfrm>
            <a:off x="3154652" y="3422214"/>
            <a:ext cx="353943" cy="2237249"/>
          </a:xfrm>
          <a:prstGeom prst="rect">
            <a:avLst/>
          </a:prstGeom>
          <a:noFill/>
          <a:ln w="12700">
            <a:noFill/>
          </a:ln>
        </p:spPr>
        <p:txBody>
          <a:bodyPr vert="eaVert" wrap="square" rtlCol="0">
            <a:spAutoFit/>
          </a:bodyPr>
          <a:lstStyle/>
          <a:p>
            <a:r>
              <a:rPr kumimoji="1" lang="ja-JP" altLang="en-US" sz="1100" dirty="0">
                <a:solidFill>
                  <a:schemeClr val="tx1"/>
                </a:solidFill>
                <a:latin typeface="+mn-ea"/>
              </a:rPr>
              <a:t>分かりやすくする</a:t>
            </a:r>
          </a:p>
        </p:txBody>
      </p:sp>
      <p:sp>
        <p:nvSpPr>
          <p:cNvPr id="55" name="テキスト ボックス 54"/>
          <p:cNvSpPr txBox="1"/>
          <p:nvPr/>
        </p:nvSpPr>
        <p:spPr>
          <a:xfrm>
            <a:off x="3585539" y="3424714"/>
            <a:ext cx="353943" cy="2234750"/>
          </a:xfrm>
          <a:prstGeom prst="rect">
            <a:avLst/>
          </a:prstGeom>
          <a:noFill/>
          <a:ln w="12700">
            <a:noFill/>
          </a:ln>
        </p:spPr>
        <p:txBody>
          <a:bodyPr vert="eaVert" wrap="square" rtlCol="0">
            <a:spAutoFit/>
          </a:bodyPr>
          <a:lstStyle/>
          <a:p>
            <a:r>
              <a:rPr kumimoji="1" lang="ja-JP" altLang="en-US" sz="1100" dirty="0">
                <a:solidFill>
                  <a:schemeClr val="tx1"/>
                </a:solidFill>
                <a:latin typeface="+mn-ea"/>
              </a:rPr>
              <a:t>やりやすくする</a:t>
            </a:r>
          </a:p>
        </p:txBody>
      </p:sp>
      <p:sp>
        <p:nvSpPr>
          <p:cNvPr id="59" name="テキスト ボックス 58"/>
          <p:cNvSpPr txBox="1"/>
          <p:nvPr/>
        </p:nvSpPr>
        <p:spPr>
          <a:xfrm>
            <a:off x="6336722" y="3426871"/>
            <a:ext cx="353943" cy="2228584"/>
          </a:xfrm>
          <a:prstGeom prst="rect">
            <a:avLst/>
          </a:prstGeom>
          <a:noFill/>
          <a:ln w="12700">
            <a:noFill/>
          </a:ln>
        </p:spPr>
        <p:txBody>
          <a:bodyPr vert="eaVert" wrap="square" rtlCol="0">
            <a:spAutoFit/>
          </a:bodyPr>
          <a:lstStyle/>
          <a:p>
            <a:r>
              <a:rPr kumimoji="1" lang="ja-JP" altLang="en-US" sz="1100" dirty="0">
                <a:solidFill>
                  <a:schemeClr val="tx1"/>
                </a:solidFill>
                <a:latin typeface="+mn-ea"/>
              </a:rPr>
              <a:t>知覚能力を持たせる</a:t>
            </a:r>
          </a:p>
        </p:txBody>
      </p:sp>
      <p:sp>
        <p:nvSpPr>
          <p:cNvPr id="64" name="テキスト ボックス 63"/>
          <p:cNvSpPr txBox="1"/>
          <p:nvPr/>
        </p:nvSpPr>
        <p:spPr>
          <a:xfrm>
            <a:off x="6762154" y="3425623"/>
            <a:ext cx="353943" cy="2233908"/>
          </a:xfrm>
          <a:prstGeom prst="rect">
            <a:avLst/>
          </a:prstGeom>
          <a:noFill/>
          <a:ln w="12700">
            <a:noFill/>
          </a:ln>
        </p:spPr>
        <p:txBody>
          <a:bodyPr vert="eaVert" wrap="square" rtlCol="0">
            <a:spAutoFit/>
          </a:bodyPr>
          <a:lstStyle/>
          <a:p>
            <a:r>
              <a:rPr kumimoji="1" lang="ja-JP" altLang="en-US" sz="1100" dirty="0">
                <a:solidFill>
                  <a:schemeClr val="tx1"/>
                </a:solidFill>
                <a:latin typeface="+mn-ea"/>
              </a:rPr>
              <a:t>認知・予測させる</a:t>
            </a:r>
          </a:p>
        </p:txBody>
      </p:sp>
      <p:sp>
        <p:nvSpPr>
          <p:cNvPr id="66" name="テキスト ボックス 65"/>
          <p:cNvSpPr txBox="1"/>
          <p:nvPr/>
        </p:nvSpPr>
        <p:spPr>
          <a:xfrm>
            <a:off x="7198577" y="3426140"/>
            <a:ext cx="353943" cy="2235883"/>
          </a:xfrm>
          <a:prstGeom prst="rect">
            <a:avLst/>
          </a:prstGeom>
          <a:noFill/>
          <a:ln w="12700">
            <a:noFill/>
          </a:ln>
        </p:spPr>
        <p:txBody>
          <a:bodyPr vert="eaVert" wrap="square" rtlCol="0">
            <a:spAutoFit/>
          </a:bodyPr>
          <a:lstStyle/>
          <a:p>
            <a:r>
              <a:rPr lang="ja-JP" altLang="en-US" sz="1100" dirty="0">
                <a:solidFill>
                  <a:schemeClr val="tx1"/>
                </a:solidFill>
                <a:latin typeface="+mn-ea"/>
              </a:rPr>
              <a:t>安全を優先させる</a:t>
            </a:r>
            <a:endParaRPr lang="en-US" altLang="ja-JP" sz="1100" dirty="0">
              <a:solidFill>
                <a:schemeClr val="tx1"/>
              </a:solidFill>
              <a:latin typeface="+mn-ea"/>
            </a:endParaRPr>
          </a:p>
        </p:txBody>
      </p:sp>
      <p:sp>
        <p:nvSpPr>
          <p:cNvPr id="69" name="テキスト ボックス 68"/>
          <p:cNvSpPr txBox="1"/>
          <p:nvPr/>
        </p:nvSpPr>
        <p:spPr>
          <a:xfrm>
            <a:off x="7625173" y="3426871"/>
            <a:ext cx="353943" cy="2239160"/>
          </a:xfrm>
          <a:prstGeom prst="rect">
            <a:avLst/>
          </a:prstGeom>
          <a:noFill/>
          <a:ln w="12700">
            <a:noFill/>
          </a:ln>
        </p:spPr>
        <p:txBody>
          <a:bodyPr vert="eaVert" wrap="square" rtlCol="0">
            <a:spAutoFit/>
          </a:bodyPr>
          <a:lstStyle/>
          <a:p>
            <a:r>
              <a:rPr kumimoji="1" lang="ja-JP" altLang="en-US" sz="1100" dirty="0">
                <a:solidFill>
                  <a:schemeClr val="tx1"/>
                </a:solidFill>
                <a:latin typeface="+mn-ea"/>
              </a:rPr>
              <a:t>できる能力を持たせる</a:t>
            </a:r>
          </a:p>
        </p:txBody>
      </p:sp>
      <p:sp>
        <p:nvSpPr>
          <p:cNvPr id="70" name="テキスト ボックス 69"/>
          <p:cNvSpPr txBox="1"/>
          <p:nvPr/>
        </p:nvSpPr>
        <p:spPr>
          <a:xfrm>
            <a:off x="8052574" y="3424216"/>
            <a:ext cx="353943" cy="2241816"/>
          </a:xfrm>
          <a:prstGeom prst="rect">
            <a:avLst/>
          </a:prstGeom>
          <a:noFill/>
          <a:ln w="12700">
            <a:noFill/>
          </a:ln>
        </p:spPr>
        <p:txBody>
          <a:bodyPr vert="eaVert" wrap="square" rtlCol="0">
            <a:spAutoFit/>
          </a:bodyPr>
          <a:lstStyle/>
          <a:p>
            <a:r>
              <a:rPr kumimoji="1" lang="ja-JP" altLang="en-US" sz="1100" dirty="0">
                <a:solidFill>
                  <a:schemeClr val="tx1"/>
                </a:solidFill>
                <a:latin typeface="+mn-ea"/>
              </a:rPr>
              <a:t>自分で気づかせる</a:t>
            </a:r>
          </a:p>
        </p:txBody>
      </p:sp>
      <p:sp>
        <p:nvSpPr>
          <p:cNvPr id="71" name="テキスト ボックス 70"/>
          <p:cNvSpPr txBox="1"/>
          <p:nvPr/>
        </p:nvSpPr>
        <p:spPr>
          <a:xfrm>
            <a:off x="4364260" y="3391983"/>
            <a:ext cx="353943" cy="2240092"/>
          </a:xfrm>
          <a:prstGeom prst="rect">
            <a:avLst/>
          </a:prstGeom>
          <a:noFill/>
          <a:ln w="12700">
            <a:noFill/>
          </a:ln>
        </p:spPr>
        <p:txBody>
          <a:bodyPr vert="eaVert" wrap="square" rtlCol="0">
            <a:spAutoFit/>
          </a:bodyPr>
          <a:lstStyle/>
          <a:p>
            <a:r>
              <a:rPr lang="ja-JP" altLang="en-US" sz="1100" dirty="0">
                <a:solidFill>
                  <a:schemeClr val="tx1"/>
                </a:solidFill>
                <a:latin typeface="+mn-ea"/>
              </a:rPr>
              <a:t>検出する</a:t>
            </a:r>
            <a:endParaRPr kumimoji="1" lang="ja-JP" altLang="en-US" sz="1100" dirty="0">
              <a:solidFill>
                <a:schemeClr val="tx1"/>
              </a:solidFill>
              <a:latin typeface="+mn-ea"/>
            </a:endParaRPr>
          </a:p>
        </p:txBody>
      </p:sp>
      <p:sp>
        <p:nvSpPr>
          <p:cNvPr id="72" name="テキスト ボックス 71"/>
          <p:cNvSpPr txBox="1"/>
          <p:nvPr/>
        </p:nvSpPr>
        <p:spPr>
          <a:xfrm>
            <a:off x="5532123" y="3434323"/>
            <a:ext cx="353943" cy="2236796"/>
          </a:xfrm>
          <a:prstGeom prst="rect">
            <a:avLst/>
          </a:prstGeom>
          <a:noFill/>
          <a:ln w="12700">
            <a:noFill/>
          </a:ln>
        </p:spPr>
        <p:txBody>
          <a:bodyPr vert="eaVert" wrap="square" rtlCol="0">
            <a:spAutoFit/>
          </a:bodyPr>
          <a:lstStyle/>
          <a:p>
            <a:r>
              <a:rPr lang="ja-JP" altLang="en-US" sz="1100" dirty="0">
                <a:solidFill>
                  <a:schemeClr val="tx1"/>
                </a:solidFill>
                <a:latin typeface="+mn-ea"/>
              </a:rPr>
              <a:t>備える</a:t>
            </a:r>
            <a:endParaRPr kumimoji="1" lang="ja-JP" altLang="en-US" sz="1100" dirty="0">
              <a:solidFill>
                <a:schemeClr val="tx1"/>
              </a:solidFill>
              <a:latin typeface="+mn-ea"/>
            </a:endParaRPr>
          </a:p>
        </p:txBody>
      </p:sp>
      <p:cxnSp>
        <p:nvCxnSpPr>
          <p:cNvPr id="73" name="直線コネクタ 72"/>
          <p:cNvCxnSpPr/>
          <p:nvPr/>
        </p:nvCxnSpPr>
        <p:spPr bwMode="auto">
          <a:xfrm>
            <a:off x="2646593" y="3289473"/>
            <a:ext cx="0" cy="1704527"/>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コネクタ 73"/>
          <p:cNvCxnSpPr/>
          <p:nvPr/>
        </p:nvCxnSpPr>
        <p:spPr bwMode="auto">
          <a:xfrm>
            <a:off x="3059392" y="3313755"/>
            <a:ext cx="17044" cy="1680245"/>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p:cNvCxnSpPr/>
          <p:nvPr/>
        </p:nvCxnSpPr>
        <p:spPr bwMode="auto">
          <a:xfrm>
            <a:off x="3508595" y="3322584"/>
            <a:ext cx="0" cy="1671416"/>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コネクタ 76"/>
          <p:cNvCxnSpPr/>
          <p:nvPr/>
        </p:nvCxnSpPr>
        <p:spPr bwMode="auto">
          <a:xfrm flipH="1">
            <a:off x="6670299" y="3289473"/>
            <a:ext cx="6971" cy="1718975"/>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p:cNvCxnSpPr/>
          <p:nvPr/>
        </p:nvCxnSpPr>
        <p:spPr bwMode="auto">
          <a:xfrm flipH="1">
            <a:off x="7119952" y="3320206"/>
            <a:ext cx="1716" cy="1651567"/>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コネクタ 78"/>
          <p:cNvCxnSpPr/>
          <p:nvPr/>
        </p:nvCxnSpPr>
        <p:spPr bwMode="auto">
          <a:xfrm flipH="1">
            <a:off x="7533411" y="3313755"/>
            <a:ext cx="19110" cy="1675708"/>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p:cNvCxnSpPr/>
          <p:nvPr/>
        </p:nvCxnSpPr>
        <p:spPr bwMode="auto">
          <a:xfrm flipH="1">
            <a:off x="7956104" y="3331431"/>
            <a:ext cx="14334" cy="1640342"/>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コネクタ 80"/>
          <p:cNvCxnSpPr/>
          <p:nvPr/>
        </p:nvCxnSpPr>
        <p:spPr bwMode="auto">
          <a:xfrm>
            <a:off x="3939482" y="3322584"/>
            <a:ext cx="0" cy="2255390"/>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コネクタ 82"/>
          <p:cNvCxnSpPr>
            <a:endCxn id="104" idx="0"/>
          </p:cNvCxnSpPr>
          <p:nvPr/>
        </p:nvCxnSpPr>
        <p:spPr bwMode="auto">
          <a:xfrm>
            <a:off x="4939929" y="3329518"/>
            <a:ext cx="3055" cy="2280783"/>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コネクタ 83"/>
          <p:cNvCxnSpPr/>
          <p:nvPr/>
        </p:nvCxnSpPr>
        <p:spPr bwMode="auto">
          <a:xfrm flipH="1">
            <a:off x="853352" y="3030884"/>
            <a:ext cx="1376941" cy="14632"/>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コネクタ 84"/>
          <p:cNvCxnSpPr/>
          <p:nvPr/>
        </p:nvCxnSpPr>
        <p:spPr bwMode="auto">
          <a:xfrm>
            <a:off x="860371" y="3058285"/>
            <a:ext cx="27553" cy="2908898"/>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テキスト ボックス 85"/>
          <p:cNvSpPr txBox="1"/>
          <p:nvPr/>
        </p:nvSpPr>
        <p:spPr>
          <a:xfrm>
            <a:off x="3052357" y="2996952"/>
            <a:ext cx="2153951" cy="307777"/>
          </a:xfrm>
          <a:prstGeom prst="rect">
            <a:avLst/>
          </a:prstGeom>
          <a:noFill/>
          <a:ln w="12700">
            <a:noFill/>
          </a:ln>
        </p:spPr>
        <p:txBody>
          <a:bodyPr wrap="square" rtlCol="0">
            <a:spAutoFit/>
          </a:bodyPr>
          <a:lstStyle/>
          <a:p>
            <a:pPr algn="ctr"/>
            <a:r>
              <a:rPr kumimoji="1" lang="ja-JP" altLang="en-US" sz="1400" dirty="0">
                <a:solidFill>
                  <a:schemeClr val="tx1"/>
                </a:solidFill>
                <a:latin typeface="+mn-ea"/>
              </a:rPr>
              <a:t>作業者環境の対策</a:t>
            </a:r>
          </a:p>
        </p:txBody>
      </p:sp>
      <p:sp>
        <p:nvSpPr>
          <p:cNvPr id="87" name="テキスト ボックス 86"/>
          <p:cNvSpPr txBox="1"/>
          <p:nvPr/>
        </p:nvSpPr>
        <p:spPr>
          <a:xfrm>
            <a:off x="568140" y="4259021"/>
            <a:ext cx="1489123" cy="523220"/>
          </a:xfrm>
          <a:prstGeom prst="rect">
            <a:avLst/>
          </a:prstGeom>
          <a:noFill/>
        </p:spPr>
        <p:txBody>
          <a:bodyPr wrap="square" rtlCol="0">
            <a:spAutoFit/>
          </a:bodyPr>
          <a:lstStyle/>
          <a:p>
            <a:pPr algn="r"/>
            <a:r>
              <a:rPr kumimoji="1" lang="ja-JP" altLang="en-US" sz="1400" dirty="0">
                <a:solidFill>
                  <a:schemeClr val="tx1"/>
                </a:solidFill>
                <a:latin typeface="+mn-ea"/>
              </a:rPr>
              <a:t>エラー対策の</a:t>
            </a:r>
            <a:endParaRPr kumimoji="1" lang="en-US" altLang="ja-JP" sz="1400" dirty="0">
              <a:solidFill>
                <a:schemeClr val="tx1"/>
              </a:solidFill>
              <a:latin typeface="+mn-ea"/>
            </a:endParaRPr>
          </a:p>
          <a:p>
            <a:pPr algn="r"/>
            <a:r>
              <a:rPr kumimoji="1" lang="ja-JP" altLang="en-US" sz="1400" dirty="0">
                <a:solidFill>
                  <a:schemeClr val="tx1"/>
                </a:solidFill>
                <a:latin typeface="+mn-ea"/>
              </a:rPr>
              <a:t>発想手順</a:t>
            </a:r>
          </a:p>
        </p:txBody>
      </p:sp>
      <p:sp>
        <p:nvSpPr>
          <p:cNvPr id="88" name="テキスト ボックス 87"/>
          <p:cNvSpPr txBox="1"/>
          <p:nvPr/>
        </p:nvSpPr>
        <p:spPr>
          <a:xfrm>
            <a:off x="6436215" y="2996952"/>
            <a:ext cx="1613129" cy="307777"/>
          </a:xfrm>
          <a:prstGeom prst="rect">
            <a:avLst/>
          </a:prstGeom>
          <a:noFill/>
        </p:spPr>
        <p:txBody>
          <a:bodyPr wrap="square" rtlCol="0">
            <a:spAutoFit/>
          </a:bodyPr>
          <a:lstStyle/>
          <a:p>
            <a:r>
              <a:rPr kumimoji="1" lang="ja-JP" altLang="en-US" sz="1400" dirty="0">
                <a:solidFill>
                  <a:schemeClr val="tx1"/>
                </a:solidFill>
                <a:latin typeface="+mn-ea"/>
              </a:rPr>
              <a:t>作業者自身の対策</a:t>
            </a:r>
          </a:p>
        </p:txBody>
      </p:sp>
      <p:cxnSp>
        <p:nvCxnSpPr>
          <p:cNvPr id="89" name="直線矢印コネクタ 88"/>
          <p:cNvCxnSpPr/>
          <p:nvPr/>
        </p:nvCxnSpPr>
        <p:spPr bwMode="auto">
          <a:xfrm>
            <a:off x="2085344" y="4562913"/>
            <a:ext cx="6964369" cy="15706"/>
          </a:xfrm>
          <a:prstGeom prst="straightConnector1">
            <a:avLst/>
          </a:prstGeom>
          <a:solidFill>
            <a:srgbClr val="FFFFFF"/>
          </a:solidFill>
          <a:ln w="38100"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テキスト ボックス 89"/>
          <p:cNvSpPr txBox="1"/>
          <p:nvPr/>
        </p:nvSpPr>
        <p:spPr>
          <a:xfrm>
            <a:off x="9058769" y="3828952"/>
            <a:ext cx="482195" cy="1077218"/>
          </a:xfrm>
          <a:prstGeom prst="rect">
            <a:avLst/>
          </a:prstGeom>
          <a:noFill/>
        </p:spPr>
        <p:txBody>
          <a:bodyPr wrap="square" rtlCol="0">
            <a:spAutoFit/>
          </a:bodyPr>
          <a:lstStyle/>
          <a:p>
            <a:r>
              <a:rPr kumimoji="1" lang="ja-JP" altLang="en-US" sz="1600" dirty="0">
                <a:solidFill>
                  <a:srgbClr val="FF0000"/>
                </a:solidFill>
                <a:latin typeface="+mn-ea"/>
              </a:rPr>
              <a:t>検</a:t>
            </a:r>
            <a:endParaRPr kumimoji="1" lang="en-US" altLang="ja-JP" sz="1600" dirty="0">
              <a:solidFill>
                <a:srgbClr val="FF0000"/>
              </a:solidFill>
              <a:latin typeface="+mn-ea"/>
            </a:endParaRPr>
          </a:p>
          <a:p>
            <a:r>
              <a:rPr kumimoji="1" lang="ja-JP" altLang="en-US" sz="1600" dirty="0">
                <a:solidFill>
                  <a:srgbClr val="FF0000"/>
                </a:solidFill>
                <a:latin typeface="+mn-ea"/>
              </a:rPr>
              <a:t>討</a:t>
            </a:r>
            <a:endParaRPr kumimoji="1" lang="en-US" altLang="ja-JP" sz="1600" dirty="0">
              <a:solidFill>
                <a:srgbClr val="FF0000"/>
              </a:solidFill>
              <a:latin typeface="+mn-ea"/>
            </a:endParaRPr>
          </a:p>
          <a:p>
            <a:r>
              <a:rPr kumimoji="1" lang="ja-JP" altLang="en-US" sz="1600" dirty="0">
                <a:solidFill>
                  <a:srgbClr val="FF0000"/>
                </a:solidFill>
                <a:latin typeface="+mn-ea"/>
              </a:rPr>
              <a:t>順</a:t>
            </a:r>
            <a:endParaRPr kumimoji="1" lang="en-US" altLang="ja-JP" sz="1600" dirty="0">
              <a:solidFill>
                <a:srgbClr val="FF0000"/>
              </a:solidFill>
              <a:latin typeface="+mn-ea"/>
            </a:endParaRPr>
          </a:p>
          <a:p>
            <a:r>
              <a:rPr kumimoji="1" lang="ja-JP" altLang="en-US" sz="1600" dirty="0">
                <a:solidFill>
                  <a:srgbClr val="FF0000"/>
                </a:solidFill>
                <a:latin typeface="+mn-ea"/>
              </a:rPr>
              <a:t>序</a:t>
            </a:r>
          </a:p>
        </p:txBody>
      </p:sp>
      <p:sp>
        <p:nvSpPr>
          <p:cNvPr id="91" name="右中かっこ 90"/>
          <p:cNvSpPr/>
          <p:nvPr/>
        </p:nvSpPr>
        <p:spPr bwMode="auto">
          <a:xfrm>
            <a:off x="8577211" y="5001254"/>
            <a:ext cx="570602" cy="479422"/>
          </a:xfrm>
          <a:prstGeom prst="rightBrace">
            <a:avLst>
              <a:gd name="adj1" fmla="val 24855"/>
              <a:gd name="adj2" fmla="val 49252"/>
            </a:avLst>
          </a:prstGeom>
          <a:noFill/>
          <a:ln w="38100" cap="flat" cmpd="sng" algn="ctr">
            <a:solidFill>
              <a:srgbClr val="FF0000"/>
            </a:solidFill>
            <a:prstDash val="dash"/>
            <a:round/>
            <a:headEnd type="none" w="med" len="med"/>
            <a:tailEnd type="none"/>
          </a:ln>
          <a:effectLst/>
        </p:spPr>
        <p:txBody>
          <a:bodyPr rtlCol="0" anchor="ctr"/>
          <a:lstStyle/>
          <a:p>
            <a:pPr algn="ctr"/>
            <a:endParaRPr kumimoji="1" lang="ja-JP" altLang="en-US" sz="1050">
              <a:latin typeface="+mn-ea"/>
            </a:endParaRPr>
          </a:p>
        </p:txBody>
      </p:sp>
      <p:sp>
        <p:nvSpPr>
          <p:cNvPr id="92" name="テキスト ボックス 91"/>
          <p:cNvSpPr txBox="1"/>
          <p:nvPr/>
        </p:nvSpPr>
        <p:spPr>
          <a:xfrm>
            <a:off x="9180077" y="4862719"/>
            <a:ext cx="430887" cy="1310237"/>
          </a:xfrm>
          <a:prstGeom prst="rect">
            <a:avLst/>
          </a:prstGeom>
          <a:noFill/>
        </p:spPr>
        <p:txBody>
          <a:bodyPr vert="eaVert" wrap="square" rtlCol="0">
            <a:spAutoFit/>
          </a:bodyPr>
          <a:lstStyle/>
          <a:p>
            <a:r>
              <a:rPr kumimoji="1" lang="ja-JP" altLang="en-US" sz="1600" dirty="0">
                <a:solidFill>
                  <a:srgbClr val="FF0000"/>
                </a:solidFill>
                <a:latin typeface="+mn-ea"/>
              </a:rPr>
              <a:t>対策の観点</a:t>
            </a:r>
          </a:p>
        </p:txBody>
      </p:sp>
      <p:cxnSp>
        <p:nvCxnSpPr>
          <p:cNvPr id="93" name="直線コネクタ 92"/>
          <p:cNvCxnSpPr/>
          <p:nvPr/>
        </p:nvCxnSpPr>
        <p:spPr bwMode="auto">
          <a:xfrm flipH="1">
            <a:off x="8412155" y="3328621"/>
            <a:ext cx="9055" cy="2646556"/>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線コネクタ 93"/>
          <p:cNvCxnSpPr/>
          <p:nvPr/>
        </p:nvCxnSpPr>
        <p:spPr bwMode="auto">
          <a:xfrm flipH="1">
            <a:off x="6276773" y="3058285"/>
            <a:ext cx="1781" cy="2506790"/>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線コネクタ 94"/>
          <p:cNvCxnSpPr>
            <a:stCxn id="46" idx="1"/>
          </p:cNvCxnSpPr>
          <p:nvPr/>
        </p:nvCxnSpPr>
        <p:spPr bwMode="auto">
          <a:xfrm>
            <a:off x="2236974" y="3174572"/>
            <a:ext cx="7208" cy="2800605"/>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線コネクタ 95"/>
          <p:cNvCxnSpPr/>
          <p:nvPr/>
        </p:nvCxnSpPr>
        <p:spPr bwMode="auto">
          <a:xfrm flipH="1" flipV="1">
            <a:off x="860371" y="4990674"/>
            <a:ext cx="7546147" cy="5058"/>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線コネクタ 96"/>
          <p:cNvCxnSpPr/>
          <p:nvPr/>
        </p:nvCxnSpPr>
        <p:spPr bwMode="auto">
          <a:xfrm flipH="1" flipV="1">
            <a:off x="887924" y="5960409"/>
            <a:ext cx="7542459" cy="14768"/>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テキスト ボックス 97"/>
          <p:cNvSpPr txBox="1"/>
          <p:nvPr/>
        </p:nvSpPr>
        <p:spPr>
          <a:xfrm>
            <a:off x="878753" y="5101437"/>
            <a:ext cx="1489123" cy="523220"/>
          </a:xfrm>
          <a:prstGeom prst="rect">
            <a:avLst/>
          </a:prstGeom>
          <a:noFill/>
        </p:spPr>
        <p:txBody>
          <a:bodyPr wrap="square" rtlCol="0">
            <a:spAutoFit/>
          </a:bodyPr>
          <a:lstStyle/>
          <a:p>
            <a:pPr algn="ctr"/>
            <a:r>
              <a:rPr lang="ja-JP" altLang="en-US" sz="1400" dirty="0">
                <a:latin typeface="+mn-ea"/>
              </a:rPr>
              <a:t>ＩＴ</a:t>
            </a:r>
            <a:r>
              <a:rPr kumimoji="1" lang="ja-JP" altLang="en-US" sz="1400" dirty="0">
                <a:solidFill>
                  <a:schemeClr val="tx1"/>
                </a:solidFill>
                <a:latin typeface="+mn-ea"/>
              </a:rPr>
              <a:t>対策の</a:t>
            </a:r>
            <a:endParaRPr kumimoji="1" lang="en-US" altLang="ja-JP" sz="1400" dirty="0">
              <a:solidFill>
                <a:schemeClr val="tx1"/>
              </a:solidFill>
              <a:latin typeface="+mn-ea"/>
            </a:endParaRPr>
          </a:p>
          <a:p>
            <a:pPr algn="ctr"/>
            <a:r>
              <a:rPr kumimoji="1" lang="ja-JP" altLang="en-US" sz="1400" dirty="0">
                <a:solidFill>
                  <a:schemeClr val="tx1"/>
                </a:solidFill>
                <a:latin typeface="+mn-ea"/>
              </a:rPr>
              <a:t>発想手順</a:t>
            </a:r>
          </a:p>
        </p:txBody>
      </p:sp>
      <p:sp>
        <p:nvSpPr>
          <p:cNvPr id="100" name="テキスト ボックス 99"/>
          <p:cNvSpPr txBox="1"/>
          <p:nvPr/>
        </p:nvSpPr>
        <p:spPr>
          <a:xfrm>
            <a:off x="2276427" y="5134648"/>
            <a:ext cx="1489123" cy="307777"/>
          </a:xfrm>
          <a:prstGeom prst="rect">
            <a:avLst/>
          </a:prstGeom>
          <a:noFill/>
        </p:spPr>
        <p:txBody>
          <a:bodyPr wrap="square" rtlCol="0">
            <a:spAutoFit/>
          </a:bodyPr>
          <a:lstStyle/>
          <a:p>
            <a:pPr algn="ctr"/>
            <a:r>
              <a:rPr lang="en-US" altLang="ja-JP" sz="1400" b="1" dirty="0">
                <a:latin typeface="+mn-ea"/>
              </a:rPr>
              <a:t>(3-1)  </a:t>
            </a:r>
            <a:r>
              <a:rPr lang="ja-JP" altLang="en-US" sz="1400" b="1" dirty="0">
                <a:latin typeface="+mn-ea"/>
              </a:rPr>
              <a:t>作業軽減</a:t>
            </a:r>
            <a:endParaRPr kumimoji="1" lang="ja-JP" altLang="en-US" sz="1400" b="1" dirty="0">
              <a:latin typeface="+mn-ea"/>
            </a:endParaRPr>
          </a:p>
        </p:txBody>
      </p:sp>
      <p:sp>
        <p:nvSpPr>
          <p:cNvPr id="101" name="テキスト ボックス 100"/>
          <p:cNvSpPr txBox="1"/>
          <p:nvPr/>
        </p:nvSpPr>
        <p:spPr>
          <a:xfrm>
            <a:off x="3848295" y="5038063"/>
            <a:ext cx="1197869" cy="523220"/>
          </a:xfrm>
          <a:prstGeom prst="rect">
            <a:avLst/>
          </a:prstGeom>
          <a:noFill/>
        </p:spPr>
        <p:txBody>
          <a:bodyPr wrap="square" rtlCol="0">
            <a:spAutoFit/>
          </a:bodyPr>
          <a:lstStyle/>
          <a:p>
            <a:pPr algn="ctr"/>
            <a:r>
              <a:rPr lang="en-US" altLang="ja-JP" sz="1400" b="1" dirty="0">
                <a:latin typeface="+mn-ea"/>
              </a:rPr>
              <a:t>(3-2) </a:t>
            </a:r>
          </a:p>
          <a:p>
            <a:pPr algn="ctr"/>
            <a:r>
              <a:rPr lang="ja-JP" altLang="en-US" sz="1400" b="1" dirty="0">
                <a:latin typeface="+mn-ea"/>
              </a:rPr>
              <a:t>チェック機能</a:t>
            </a:r>
            <a:endParaRPr kumimoji="1" lang="ja-JP" altLang="en-US" sz="1400" b="1" dirty="0">
              <a:latin typeface="+mn-ea"/>
            </a:endParaRPr>
          </a:p>
        </p:txBody>
      </p:sp>
      <p:sp>
        <p:nvSpPr>
          <p:cNvPr id="102" name="テキスト ボックス 101"/>
          <p:cNvSpPr txBox="1"/>
          <p:nvPr/>
        </p:nvSpPr>
        <p:spPr>
          <a:xfrm>
            <a:off x="5130470" y="5027119"/>
            <a:ext cx="1099620" cy="523220"/>
          </a:xfrm>
          <a:prstGeom prst="rect">
            <a:avLst/>
          </a:prstGeom>
          <a:noFill/>
        </p:spPr>
        <p:txBody>
          <a:bodyPr wrap="square" rtlCol="0">
            <a:spAutoFit/>
          </a:bodyPr>
          <a:lstStyle/>
          <a:p>
            <a:pPr algn="ctr"/>
            <a:r>
              <a:rPr lang="en-US" altLang="ja-JP" sz="1400" b="1" dirty="0">
                <a:latin typeface="+mn-ea"/>
              </a:rPr>
              <a:t>(3-3) </a:t>
            </a:r>
          </a:p>
          <a:p>
            <a:pPr algn="ctr"/>
            <a:r>
              <a:rPr lang="ja-JP" altLang="en-US" sz="1400" b="1" dirty="0">
                <a:latin typeface="+mn-ea"/>
              </a:rPr>
              <a:t>未然防止</a:t>
            </a:r>
            <a:endParaRPr kumimoji="1" lang="ja-JP" altLang="en-US" sz="1400" b="1" dirty="0">
              <a:latin typeface="+mn-ea"/>
            </a:endParaRPr>
          </a:p>
        </p:txBody>
      </p:sp>
      <p:sp>
        <p:nvSpPr>
          <p:cNvPr id="103" name="テキスト ボックス 102"/>
          <p:cNvSpPr txBox="1"/>
          <p:nvPr/>
        </p:nvSpPr>
        <p:spPr>
          <a:xfrm>
            <a:off x="6406992" y="5139231"/>
            <a:ext cx="1816364" cy="307777"/>
          </a:xfrm>
          <a:prstGeom prst="rect">
            <a:avLst/>
          </a:prstGeom>
          <a:noFill/>
        </p:spPr>
        <p:txBody>
          <a:bodyPr wrap="square" rtlCol="0">
            <a:spAutoFit/>
          </a:bodyPr>
          <a:lstStyle/>
          <a:p>
            <a:pPr algn="ctr"/>
            <a:r>
              <a:rPr lang="en-US" altLang="ja-JP" sz="1400" b="1" dirty="0">
                <a:latin typeface="+mn-ea"/>
              </a:rPr>
              <a:t>(3-4) </a:t>
            </a:r>
            <a:r>
              <a:rPr lang="ja-JP" altLang="en-US" sz="1400" b="1" dirty="0">
                <a:latin typeface="+mn-ea"/>
              </a:rPr>
              <a:t>能力向上</a:t>
            </a:r>
            <a:endParaRPr kumimoji="1" lang="ja-JP" altLang="en-US" sz="1400" b="1" dirty="0">
              <a:latin typeface="+mn-ea"/>
            </a:endParaRPr>
          </a:p>
        </p:txBody>
      </p:sp>
      <p:sp>
        <p:nvSpPr>
          <p:cNvPr id="104" name="テキスト ボックス 103"/>
          <p:cNvSpPr txBox="1"/>
          <p:nvPr/>
        </p:nvSpPr>
        <p:spPr>
          <a:xfrm>
            <a:off x="3441376" y="5610301"/>
            <a:ext cx="3003216" cy="307777"/>
          </a:xfrm>
          <a:prstGeom prst="rect">
            <a:avLst/>
          </a:prstGeom>
          <a:noFill/>
        </p:spPr>
        <p:txBody>
          <a:bodyPr wrap="square" rtlCol="0">
            <a:spAutoFit/>
          </a:bodyPr>
          <a:lstStyle/>
          <a:p>
            <a:pPr algn="ctr"/>
            <a:r>
              <a:rPr lang="ja-JP" altLang="en-US" sz="1400" b="1" dirty="0">
                <a:latin typeface="+mn-ea"/>
              </a:rPr>
              <a:t>運用改善策の多層防御</a:t>
            </a:r>
            <a:endParaRPr kumimoji="1" lang="ja-JP" altLang="en-US" sz="1400" b="1" dirty="0">
              <a:solidFill>
                <a:schemeClr val="tx1"/>
              </a:solidFill>
              <a:latin typeface="+mn-ea"/>
            </a:endParaRPr>
          </a:p>
        </p:txBody>
      </p:sp>
      <p:cxnSp>
        <p:nvCxnSpPr>
          <p:cNvPr id="105" name="直線コネクタ 104"/>
          <p:cNvCxnSpPr/>
          <p:nvPr/>
        </p:nvCxnSpPr>
        <p:spPr bwMode="auto">
          <a:xfrm flipH="1" flipV="1">
            <a:off x="2232470" y="5565075"/>
            <a:ext cx="6176866" cy="25798"/>
          </a:xfrm>
          <a:prstGeom prst="line">
            <a:avLst/>
          </a:prstGeom>
          <a:solidFill>
            <a:srgbClr val="FFFFFF"/>
          </a:solidFill>
          <a:ln w="127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1"/>
          <p:cNvSpPr>
            <a:spLocks noGrp="1"/>
          </p:cNvSpPr>
          <p:nvPr>
            <p:ph type="title"/>
          </p:nvPr>
        </p:nvSpPr>
        <p:spPr>
          <a:xfrm>
            <a:off x="432000" y="108000"/>
            <a:ext cx="8640000" cy="576000"/>
          </a:xfrm>
        </p:spPr>
        <p:txBody>
          <a:bodyPr/>
          <a:lstStyle/>
          <a:p>
            <a:r>
              <a:rPr lang="en-US" altLang="ja-JP" dirty="0">
                <a:latin typeface="+mj-ea"/>
              </a:rPr>
              <a:t>(3) </a:t>
            </a:r>
            <a:r>
              <a:rPr lang="ja-JP" altLang="en-US" dirty="0">
                <a:latin typeface="+mj-ea"/>
              </a:rPr>
              <a:t>人間特性の観点でのヒューマンエラー対策例</a:t>
            </a:r>
            <a:endParaRPr kumimoji="1" lang="ja-JP" altLang="en-US" dirty="0">
              <a:latin typeface="+mj-ea"/>
            </a:endParaRPr>
          </a:p>
        </p:txBody>
      </p:sp>
    </p:spTree>
    <p:extLst>
      <p:ext uri="{BB962C8B-B14F-4D97-AF65-F5344CB8AC3E}">
        <p14:creationId xmlns:p14="http://schemas.microsoft.com/office/powerpoint/2010/main" val="2856838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3605647" y="3249359"/>
            <a:ext cx="3476580" cy="461665"/>
          </a:xfrm>
          <a:prstGeom prst="rect">
            <a:avLst/>
          </a:prstGeom>
          <a:noFill/>
        </p:spPr>
        <p:txBody>
          <a:bodyPr wrap="square" rtlCol="0">
            <a:spAutoFit/>
          </a:bodyPr>
          <a:lstStyle/>
          <a:p>
            <a:r>
              <a:rPr lang="en-US" altLang="ja-JP" sz="2400" dirty="0">
                <a:latin typeface="HGPｺﾞｼｯｸE" panose="020B0900000000000000" pitchFamily="50" charset="-128"/>
                <a:ea typeface="HGPｺﾞｼｯｸE" panose="020B0900000000000000" pitchFamily="50" charset="-128"/>
              </a:rPr>
              <a:t>(3) </a:t>
            </a:r>
            <a:r>
              <a:rPr lang="ja-JP" altLang="en-US" sz="2400" dirty="0">
                <a:latin typeface="HGPｺﾞｼｯｸE" panose="020B0900000000000000" pitchFamily="50" charset="-128"/>
                <a:ea typeface="HGPｺﾞｼｯｸE" panose="020B0900000000000000" pitchFamily="50" charset="-128"/>
              </a:rPr>
              <a:t>人間特性</a:t>
            </a:r>
            <a:r>
              <a:rPr kumimoji="1" lang="ja-JP" altLang="en-US" sz="2400" dirty="0">
                <a:latin typeface="HGPｺﾞｼｯｸE" panose="020B0900000000000000" pitchFamily="50" charset="-128"/>
                <a:ea typeface="HGPｺﾞｼｯｸE" panose="020B0900000000000000" pitchFamily="50" charset="-128"/>
              </a:rPr>
              <a:t>の観点</a:t>
            </a:r>
          </a:p>
        </p:txBody>
      </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30" y="3904736"/>
            <a:ext cx="1510930" cy="15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右矢印 2"/>
          <p:cNvSpPr/>
          <p:nvPr/>
        </p:nvSpPr>
        <p:spPr bwMode="auto">
          <a:xfrm rot="20821599">
            <a:off x="3037842" y="1254922"/>
            <a:ext cx="1985138" cy="417086"/>
          </a:xfrm>
          <a:prstGeom prst="rightArrow">
            <a:avLst/>
          </a:prstGeom>
          <a:solidFill>
            <a:srgbClr val="FFC000"/>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 name="下矢印 3"/>
          <p:cNvSpPr/>
          <p:nvPr/>
        </p:nvSpPr>
        <p:spPr bwMode="auto">
          <a:xfrm>
            <a:off x="1459831" y="2349787"/>
            <a:ext cx="512433" cy="887448"/>
          </a:xfrm>
          <a:prstGeom prst="downArrow">
            <a:avLst/>
          </a:prstGeom>
          <a:solidFill>
            <a:srgbClr val="FFC000"/>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57" name="テキスト ボックス 56"/>
          <p:cNvSpPr txBox="1"/>
          <p:nvPr/>
        </p:nvSpPr>
        <p:spPr>
          <a:xfrm>
            <a:off x="384702" y="3211610"/>
            <a:ext cx="3884744" cy="461665"/>
          </a:xfrm>
          <a:prstGeom prst="rect">
            <a:avLst/>
          </a:prstGeom>
          <a:noFill/>
        </p:spPr>
        <p:txBody>
          <a:bodyPr wrap="square" rtlCol="0">
            <a:spAutoFit/>
          </a:bodyPr>
          <a:lstStyle/>
          <a:p>
            <a:r>
              <a:rPr lang="en-US" altLang="ja-JP" sz="2400" dirty="0">
                <a:latin typeface="HGPｺﾞｼｯｸE" panose="020B0900000000000000" pitchFamily="50" charset="-128"/>
                <a:ea typeface="HGPｺﾞｼｯｸE" panose="020B0900000000000000" pitchFamily="50" charset="-128"/>
              </a:rPr>
              <a:t>(2) </a:t>
            </a:r>
            <a:r>
              <a:rPr lang="ja-JP" altLang="en-US" sz="2400" dirty="0">
                <a:latin typeface="HGPｺﾞｼｯｸE" panose="020B0900000000000000" pitchFamily="50" charset="-128"/>
                <a:ea typeface="HGPｺﾞｼｯｸE" panose="020B0900000000000000" pitchFamily="50" charset="-128"/>
              </a:rPr>
              <a:t>関係性</a:t>
            </a:r>
            <a:r>
              <a:rPr kumimoji="1" lang="ja-JP" altLang="en-US" sz="2400" dirty="0">
                <a:latin typeface="HGPｺﾞｼｯｸE" panose="020B0900000000000000" pitchFamily="50" charset="-128"/>
                <a:ea typeface="HGPｺﾞｼｯｸE" panose="020B0900000000000000" pitchFamily="50" charset="-128"/>
              </a:rPr>
              <a:t>の観点</a:t>
            </a:r>
          </a:p>
        </p:txBody>
      </p:sp>
      <p:sp>
        <p:nvSpPr>
          <p:cNvPr id="58" name="テキスト ボックス 57"/>
          <p:cNvSpPr txBox="1"/>
          <p:nvPr/>
        </p:nvSpPr>
        <p:spPr>
          <a:xfrm>
            <a:off x="314234" y="891769"/>
            <a:ext cx="3990693" cy="461665"/>
          </a:xfrm>
          <a:prstGeom prst="rect">
            <a:avLst/>
          </a:prstGeom>
          <a:noFill/>
        </p:spPr>
        <p:txBody>
          <a:bodyPr wrap="square" rtlCol="0">
            <a:spAutoFit/>
          </a:bodyPr>
          <a:lstStyle/>
          <a:p>
            <a:r>
              <a:rPr lang="ja-JP" altLang="en-US" sz="2400" dirty="0">
                <a:latin typeface="HGPｺﾞｼｯｸE" panose="020B0900000000000000" pitchFamily="50" charset="-128"/>
                <a:ea typeface="HGPｺﾞｼｯｸE" panose="020B0900000000000000" pitchFamily="50" charset="-128"/>
              </a:rPr>
              <a:t>◆ヒューマンエラー対策</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59" name="角丸四角形 58"/>
          <p:cNvSpPr/>
          <p:nvPr/>
        </p:nvSpPr>
        <p:spPr>
          <a:xfrm>
            <a:off x="3865381" y="3799062"/>
            <a:ext cx="5544616" cy="173238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テキスト ボックス 173"/>
          <p:cNvSpPr txBox="1"/>
          <p:nvPr/>
        </p:nvSpPr>
        <p:spPr>
          <a:xfrm>
            <a:off x="4949259" y="839654"/>
            <a:ext cx="4809802" cy="461665"/>
          </a:xfrm>
          <a:prstGeom prst="rect">
            <a:avLst/>
          </a:prstGeom>
          <a:noFill/>
        </p:spPr>
        <p:txBody>
          <a:bodyPr wrap="square" rtlCol="0">
            <a:spAutoFit/>
          </a:bodyPr>
          <a:lstStyle/>
          <a:p>
            <a:r>
              <a:rPr lang="en-US" altLang="ja-JP" sz="2400" dirty="0">
                <a:latin typeface="HGPｺﾞｼｯｸE" panose="020B0900000000000000" pitchFamily="50" charset="-128"/>
                <a:ea typeface="HGPｺﾞｼｯｸE" panose="020B0900000000000000" pitchFamily="50" charset="-128"/>
              </a:rPr>
              <a:t>(1) IT</a:t>
            </a:r>
            <a:r>
              <a:rPr lang="ja-JP" altLang="en-US" sz="2400" dirty="0">
                <a:latin typeface="HGPｺﾞｼｯｸE" panose="020B0900000000000000" pitchFamily="50" charset="-128"/>
                <a:ea typeface="HGPｺﾞｼｯｸE" panose="020B0900000000000000" pitchFamily="50" charset="-128"/>
              </a:rPr>
              <a:t>運用</a:t>
            </a:r>
            <a:r>
              <a:rPr lang="en-US" altLang="ja-JP" sz="2400" dirty="0">
                <a:latin typeface="HGPｺﾞｼｯｸE" panose="020B0900000000000000" pitchFamily="50" charset="-128"/>
                <a:ea typeface="HGPｺﾞｼｯｸE" panose="020B0900000000000000" pitchFamily="50" charset="-128"/>
              </a:rPr>
              <a:t>/</a:t>
            </a:r>
            <a:r>
              <a:rPr lang="ja-JP" altLang="en-US" sz="2400" dirty="0">
                <a:latin typeface="HGPｺﾞｼｯｸE" panose="020B0900000000000000" pitchFamily="50" charset="-128"/>
                <a:ea typeface="HGPｺﾞｼｯｸE" panose="020B0900000000000000" pitchFamily="50" charset="-128"/>
              </a:rPr>
              <a:t>開発プロセスの観点</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75" name="角丸四角形 174"/>
          <p:cNvSpPr/>
          <p:nvPr/>
        </p:nvSpPr>
        <p:spPr>
          <a:xfrm>
            <a:off x="5044462" y="1400514"/>
            <a:ext cx="4548806" cy="1836721"/>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22214" y="3711024"/>
            <a:ext cx="2446610" cy="173797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5044462" y="1533667"/>
            <a:ext cx="4373035" cy="1596265"/>
          </a:xfrm>
          <a:prstGeom prst="rect">
            <a:avLst/>
          </a:prstGeom>
        </p:spPr>
      </p:pic>
      <p:sp>
        <p:nvSpPr>
          <p:cNvPr id="21" name="正方形/長方形 20"/>
          <p:cNvSpPr/>
          <p:nvPr/>
        </p:nvSpPr>
        <p:spPr>
          <a:xfrm>
            <a:off x="5122687" y="6301097"/>
            <a:ext cx="3919080" cy="276999"/>
          </a:xfrm>
          <a:prstGeom prst="rect">
            <a:avLst/>
          </a:prstGeom>
        </p:spPr>
        <p:txBody>
          <a:bodyPr wrap="square">
            <a:spAutoFit/>
          </a:bodyPr>
          <a:lstStyle/>
          <a:p>
            <a:r>
              <a:rPr lang="ja-JP" altLang="en-US" sz="1200" dirty="0"/>
              <a:t>（出典）河野龍太郎　</a:t>
            </a:r>
            <a:r>
              <a:rPr lang="en-US" altLang="ja-JP" sz="1200" dirty="0"/>
              <a:t>m-SHEL</a:t>
            </a:r>
            <a:r>
              <a:rPr lang="ja-JP" altLang="en-US" sz="1200" dirty="0"/>
              <a:t>モデル、ヒューマンエラー</a:t>
            </a:r>
            <a:endParaRPr lang="en-US" altLang="ja-JP" sz="1200" dirty="0"/>
          </a:p>
        </p:txBody>
      </p:sp>
      <p:sp>
        <p:nvSpPr>
          <p:cNvPr id="17" name="テキスト ボックス 16"/>
          <p:cNvSpPr txBox="1"/>
          <p:nvPr/>
        </p:nvSpPr>
        <p:spPr>
          <a:xfrm>
            <a:off x="1011316" y="1353434"/>
            <a:ext cx="2246851" cy="707886"/>
          </a:xfrm>
          <a:prstGeom prst="rect">
            <a:avLst/>
          </a:prstGeom>
          <a:noFill/>
        </p:spPr>
        <p:txBody>
          <a:bodyPr wrap="square" rtlCol="0">
            <a:spAutoFit/>
          </a:bodyPr>
          <a:lstStyle/>
          <a:p>
            <a:r>
              <a:rPr kumimoji="1" lang="ja-JP" altLang="en-US" sz="2000" dirty="0">
                <a:latin typeface="HGPｺﾞｼｯｸE" panose="020B0900000000000000" pitchFamily="50" charset="-128"/>
                <a:ea typeface="HGPｺﾞｼｯｸE" panose="020B0900000000000000" pitchFamily="50" charset="-128"/>
              </a:rPr>
              <a:t>３つの観点から</a:t>
            </a:r>
            <a:endParaRPr kumimoji="1" lang="en-US" altLang="ja-JP" sz="2000" dirty="0">
              <a:latin typeface="HGPｺﾞｼｯｸE" panose="020B0900000000000000" pitchFamily="50" charset="-128"/>
              <a:ea typeface="HGPｺﾞｼｯｸE" panose="020B0900000000000000" pitchFamily="50" charset="-128"/>
            </a:endParaRPr>
          </a:p>
          <a:p>
            <a:r>
              <a:rPr kumimoji="1" lang="ja-JP" altLang="en-US" sz="2000" dirty="0">
                <a:latin typeface="HGPｺﾞｼｯｸE" panose="020B0900000000000000" pitchFamily="50" charset="-128"/>
                <a:ea typeface="HGPｺﾞｼｯｸE" panose="020B0900000000000000" pitchFamily="50" charset="-128"/>
              </a:rPr>
              <a:t>対策を考える</a:t>
            </a:r>
          </a:p>
        </p:txBody>
      </p:sp>
      <p:sp>
        <p:nvSpPr>
          <p:cNvPr id="20" name="右矢印 19"/>
          <p:cNvSpPr/>
          <p:nvPr/>
        </p:nvSpPr>
        <p:spPr bwMode="auto">
          <a:xfrm rot="2254866">
            <a:off x="2579772" y="2352194"/>
            <a:ext cx="1738209" cy="494926"/>
          </a:xfrm>
          <a:prstGeom prst="rightArrow">
            <a:avLst/>
          </a:prstGeom>
          <a:solidFill>
            <a:srgbClr val="FFC000"/>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9" name="テキスト ボックス 18"/>
          <p:cNvSpPr txBox="1"/>
          <p:nvPr/>
        </p:nvSpPr>
        <p:spPr>
          <a:xfrm>
            <a:off x="1027713" y="3754406"/>
            <a:ext cx="1177208" cy="276999"/>
          </a:xfrm>
          <a:prstGeom prst="rect">
            <a:avLst/>
          </a:prstGeom>
          <a:noFill/>
        </p:spPr>
        <p:txBody>
          <a:bodyPr wrap="square" rtlCol="0">
            <a:spAutoFit/>
          </a:bodyPr>
          <a:lstStyle/>
          <a:p>
            <a:r>
              <a:rPr lang="en-US" altLang="ja-JP" sz="1200" dirty="0">
                <a:latin typeface="HGPｺﾞｼｯｸE" panose="020B0900000000000000" pitchFamily="50" charset="-128"/>
                <a:ea typeface="HGPｺﾞｼｯｸE" panose="020B0900000000000000" pitchFamily="50" charset="-128"/>
              </a:rPr>
              <a:t>m-SHEL</a:t>
            </a:r>
            <a:r>
              <a:rPr lang="ja-JP" altLang="en-US" sz="1200" dirty="0">
                <a:latin typeface="HGPｺﾞｼｯｸE" panose="020B0900000000000000" pitchFamily="50" charset="-128"/>
                <a:ea typeface="HGPｺﾞｼｯｸE" panose="020B0900000000000000" pitchFamily="50" charset="-128"/>
              </a:rPr>
              <a:t>モデル</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18" name="タイトル 1"/>
          <p:cNvSpPr>
            <a:spLocks noGrp="1"/>
          </p:cNvSpPr>
          <p:nvPr>
            <p:ph type="title"/>
          </p:nvPr>
        </p:nvSpPr>
        <p:spPr>
          <a:xfrm>
            <a:off x="432001" y="108000"/>
            <a:ext cx="7977383" cy="576000"/>
          </a:xfrm>
        </p:spPr>
        <p:txBody>
          <a:bodyPr>
            <a:normAutofit fontScale="90000"/>
          </a:bodyPr>
          <a:lstStyle/>
          <a:p>
            <a:r>
              <a:rPr lang="ja-JP" altLang="en-US" dirty="0">
                <a:solidFill>
                  <a:schemeClr val="tx1"/>
                </a:solidFill>
              </a:rPr>
              <a:t>３つの観点の組合せによるヒューマンエラー対策例</a:t>
            </a:r>
            <a:endParaRPr kumimoji="1" lang="ja-JP" altLang="en-US" dirty="0">
              <a:solidFill>
                <a:schemeClr val="tx1"/>
              </a:solidFill>
            </a:endParaRPr>
          </a:p>
        </p:txBody>
      </p:sp>
      <p:pic>
        <p:nvPicPr>
          <p:cNvPr id="5" name="図 4"/>
          <p:cNvPicPr>
            <a:picLocks noChangeAspect="1"/>
          </p:cNvPicPr>
          <p:nvPr/>
        </p:nvPicPr>
        <p:blipFill>
          <a:blip r:embed="rId5"/>
          <a:stretch>
            <a:fillRect/>
          </a:stretch>
        </p:blipFill>
        <p:spPr>
          <a:xfrm>
            <a:off x="4026313" y="4004877"/>
            <a:ext cx="5015454" cy="1321087"/>
          </a:xfrm>
          <a:prstGeom prst="rect">
            <a:avLst/>
          </a:prstGeom>
        </p:spPr>
      </p:pic>
      <p:sp>
        <p:nvSpPr>
          <p:cNvPr id="7" name="正方形/長方形 6"/>
          <p:cNvSpPr/>
          <p:nvPr/>
        </p:nvSpPr>
        <p:spPr>
          <a:xfrm>
            <a:off x="1616317" y="5737266"/>
            <a:ext cx="5293437" cy="461665"/>
          </a:xfrm>
          <a:prstGeom prst="rect">
            <a:avLst/>
          </a:prstGeom>
          <a:solidFill>
            <a:schemeClr val="bg1">
              <a:lumMod val="75000"/>
            </a:schemeClr>
          </a:solidFill>
        </p:spPr>
        <p:txBody>
          <a:bodyPr wrap="none">
            <a:spAutoFit/>
          </a:bodyPr>
          <a:lstStyle/>
          <a:p>
            <a:r>
              <a:rPr lang="ja-JP" altLang="en-US" sz="2400" dirty="0">
                <a:solidFill>
                  <a:srgbClr val="FF0000"/>
                </a:solidFill>
                <a:latin typeface="MS-Gothic"/>
              </a:rPr>
              <a:t>ヒューマンエラーは、多層防御で防げ！</a:t>
            </a:r>
            <a:endParaRPr lang="ja-JP" altLang="en-US" sz="2400" dirty="0">
              <a:solidFill>
                <a:srgbClr val="FF0000"/>
              </a:solidFill>
            </a:endParaRPr>
          </a:p>
        </p:txBody>
      </p:sp>
    </p:spTree>
    <p:extLst>
      <p:ext uri="{BB962C8B-B14F-4D97-AF65-F5344CB8AC3E}">
        <p14:creationId xmlns:p14="http://schemas.microsoft.com/office/powerpoint/2010/main" val="16720364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A2E54D-2D51-B000-E005-CAE00F2A0C5D}"/>
              </a:ext>
            </a:extLst>
          </p:cNvPr>
          <p:cNvSpPr>
            <a:spLocks noGrp="1"/>
          </p:cNvSpPr>
          <p:nvPr>
            <p:ph type="title"/>
          </p:nvPr>
        </p:nvSpPr>
        <p:spPr>
          <a:xfrm>
            <a:off x="180000" y="0"/>
            <a:ext cx="7560001" cy="576000"/>
          </a:xfrm>
        </p:spPr>
        <p:txBody>
          <a:bodyPr/>
          <a:lstStyle/>
          <a:p>
            <a:r>
              <a:rPr kumimoji="1" lang="ja-JP" altLang="en-US" dirty="0"/>
              <a:t>掲載教訓一覧</a:t>
            </a:r>
            <a:r>
              <a:rPr lang="ja-JP" altLang="en-US" dirty="0"/>
              <a:t>（</a:t>
            </a:r>
            <a:r>
              <a:rPr lang="en-US" altLang="ja-JP" dirty="0"/>
              <a:t>1</a:t>
            </a:r>
            <a:r>
              <a:rPr kumimoji="1" lang="en-US" altLang="ja-JP" dirty="0"/>
              <a:t>/2</a:t>
            </a:r>
            <a:r>
              <a:rPr kumimoji="1" lang="ja-JP" altLang="en-US" dirty="0"/>
              <a:t>）</a:t>
            </a:r>
          </a:p>
        </p:txBody>
      </p:sp>
      <p:pic>
        <p:nvPicPr>
          <p:cNvPr id="4" name="図 3">
            <a:extLst>
              <a:ext uri="{FF2B5EF4-FFF2-40B4-BE49-F238E27FC236}">
                <a16:creationId xmlns:a16="http://schemas.microsoft.com/office/drawing/2014/main" id="{BAF1B755-87AF-0204-E997-AF6DC3A0DF1D}"/>
              </a:ext>
            </a:extLst>
          </p:cNvPr>
          <p:cNvPicPr>
            <a:picLocks/>
          </p:cNvPicPr>
          <p:nvPr/>
        </p:nvPicPr>
        <p:blipFill>
          <a:blip r:embed="rId2"/>
          <a:stretch>
            <a:fillRect/>
          </a:stretch>
        </p:blipFill>
        <p:spPr>
          <a:xfrm>
            <a:off x="2520000" y="2160000"/>
            <a:ext cx="7000875" cy="4154329"/>
          </a:xfrm>
          <a:prstGeom prst="rect">
            <a:avLst/>
          </a:prstGeom>
        </p:spPr>
      </p:pic>
      <p:sp>
        <p:nvSpPr>
          <p:cNvPr id="6" name="テキスト ボックス 5">
            <a:extLst>
              <a:ext uri="{FF2B5EF4-FFF2-40B4-BE49-F238E27FC236}">
                <a16:creationId xmlns:a16="http://schemas.microsoft.com/office/drawing/2014/main" id="{0EAC262A-33AC-38BD-2F86-686FC94E4C79}"/>
              </a:ext>
            </a:extLst>
          </p:cNvPr>
          <p:cNvSpPr txBox="1"/>
          <p:nvPr/>
        </p:nvSpPr>
        <p:spPr>
          <a:xfrm>
            <a:off x="360000" y="1080000"/>
            <a:ext cx="6480000" cy="830997"/>
          </a:xfrm>
          <a:prstGeom prst="rect">
            <a:avLst/>
          </a:prstGeom>
          <a:noFill/>
        </p:spPr>
        <p:txBody>
          <a:bodyPr wrap="square">
            <a:spAutoFit/>
          </a:bodyPr>
          <a:lstStyle/>
          <a:p>
            <a:r>
              <a:rPr lang="ja-JP" altLang="en-US" sz="2400" dirty="0">
                <a:latin typeface="+mn-ea"/>
              </a:rPr>
              <a:t>ガバナンス／マネジメント領域の教訓：</a:t>
            </a:r>
            <a:r>
              <a:rPr lang="en-US" altLang="ja-JP" sz="2400" dirty="0">
                <a:latin typeface="+mn-ea"/>
              </a:rPr>
              <a:t>	21 </a:t>
            </a:r>
            <a:r>
              <a:rPr lang="ja-JP" altLang="en-US" sz="2400" dirty="0">
                <a:latin typeface="+mn-ea"/>
              </a:rPr>
              <a:t>件</a:t>
            </a:r>
            <a:endParaRPr lang="en-US" altLang="ja-JP" sz="2400" dirty="0">
              <a:latin typeface="+mn-ea"/>
            </a:endParaRPr>
          </a:p>
          <a:p>
            <a:r>
              <a:rPr lang="ja-JP" altLang="en-US" sz="2400" dirty="0">
                <a:latin typeface="+mn-ea"/>
              </a:rPr>
              <a:t>技術領域の教訓：</a:t>
            </a:r>
            <a:r>
              <a:rPr lang="en-US" altLang="ja-JP" sz="2400" dirty="0">
                <a:latin typeface="+mn-ea"/>
              </a:rPr>
              <a:t>				33 </a:t>
            </a:r>
            <a:r>
              <a:rPr lang="ja-JP" altLang="en-US" sz="2400" dirty="0">
                <a:latin typeface="+mn-ea"/>
              </a:rPr>
              <a:t>件</a:t>
            </a:r>
          </a:p>
        </p:txBody>
      </p:sp>
      <p:sp>
        <p:nvSpPr>
          <p:cNvPr id="3" name="矢印: 五方向 2">
            <a:extLst>
              <a:ext uri="{FF2B5EF4-FFF2-40B4-BE49-F238E27FC236}">
                <a16:creationId xmlns:a16="http://schemas.microsoft.com/office/drawing/2014/main" id="{46F166B9-D4AC-5A00-C36E-167632239FCD}"/>
              </a:ext>
            </a:extLst>
          </p:cNvPr>
          <p:cNvSpPr/>
          <p:nvPr/>
        </p:nvSpPr>
        <p:spPr bwMode="auto">
          <a:xfrm>
            <a:off x="2412000" y="3564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5" name="矢印: 五方向 4">
            <a:extLst>
              <a:ext uri="{FF2B5EF4-FFF2-40B4-BE49-F238E27FC236}">
                <a16:creationId xmlns:a16="http://schemas.microsoft.com/office/drawing/2014/main" id="{8982E1CE-147C-914E-3295-B7A4D4E9B363}"/>
              </a:ext>
            </a:extLst>
          </p:cNvPr>
          <p:cNvSpPr/>
          <p:nvPr/>
        </p:nvSpPr>
        <p:spPr bwMode="auto">
          <a:xfrm>
            <a:off x="2412000" y="4038212"/>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7" name="矢印: 五方向 6">
            <a:extLst>
              <a:ext uri="{FF2B5EF4-FFF2-40B4-BE49-F238E27FC236}">
                <a16:creationId xmlns:a16="http://schemas.microsoft.com/office/drawing/2014/main" id="{FB2F72C1-DDF0-4B29-B75C-ED4196F3E14B}"/>
              </a:ext>
            </a:extLst>
          </p:cNvPr>
          <p:cNvSpPr/>
          <p:nvPr/>
        </p:nvSpPr>
        <p:spPr bwMode="auto">
          <a:xfrm>
            <a:off x="2412000" y="4932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8" name="矢印: 五方向 7">
            <a:extLst>
              <a:ext uri="{FF2B5EF4-FFF2-40B4-BE49-F238E27FC236}">
                <a16:creationId xmlns:a16="http://schemas.microsoft.com/office/drawing/2014/main" id="{E18D4682-393E-2AE8-C3F8-3CBE6C43482D}"/>
              </a:ext>
            </a:extLst>
          </p:cNvPr>
          <p:cNvSpPr/>
          <p:nvPr/>
        </p:nvSpPr>
        <p:spPr bwMode="auto">
          <a:xfrm>
            <a:off x="2412000" y="5148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9" name="矢印: 五方向 8">
            <a:extLst>
              <a:ext uri="{FF2B5EF4-FFF2-40B4-BE49-F238E27FC236}">
                <a16:creationId xmlns:a16="http://schemas.microsoft.com/office/drawing/2014/main" id="{9A7041CF-9A7C-5A0E-FAC9-CD96C444DCE2}"/>
              </a:ext>
            </a:extLst>
          </p:cNvPr>
          <p:cNvSpPr/>
          <p:nvPr/>
        </p:nvSpPr>
        <p:spPr bwMode="auto">
          <a:xfrm>
            <a:off x="2412000" y="5688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0" name="テキスト ボックス 9">
            <a:extLst>
              <a:ext uri="{FF2B5EF4-FFF2-40B4-BE49-F238E27FC236}">
                <a16:creationId xmlns:a16="http://schemas.microsoft.com/office/drawing/2014/main" id="{9F3F4647-7238-17A9-CA6B-9845173CBAFF}"/>
              </a:ext>
            </a:extLst>
          </p:cNvPr>
          <p:cNvSpPr txBox="1"/>
          <p:nvPr/>
        </p:nvSpPr>
        <p:spPr>
          <a:xfrm>
            <a:off x="1080000" y="6120000"/>
            <a:ext cx="1080000" cy="360000"/>
          </a:xfrm>
          <a:prstGeom prst="rect">
            <a:avLst/>
          </a:prstGeom>
          <a:noFill/>
        </p:spPr>
        <p:txBody>
          <a:bodyPr wrap="none" lIns="36000" tIns="36000" rIns="36000" bIns="36000" rtlCol="0" anchor="ctr" anchorCtr="0">
            <a:spAutoFit/>
          </a:bodyPr>
          <a:lstStyle/>
          <a:p>
            <a:r>
              <a:rPr kumimoji="1" lang="ja-JP" altLang="en-US" sz="2000" dirty="0">
                <a:solidFill>
                  <a:srgbClr val="FF0000"/>
                </a:solidFill>
                <a:latin typeface="メイリオ" panose="020B0604030504040204" pitchFamily="50" charset="-128"/>
                <a:ea typeface="メイリオ" panose="020B0604030504040204" pitchFamily="50" charset="-128"/>
              </a:rPr>
              <a:t>（</a:t>
            </a:r>
            <a:r>
              <a:rPr kumimoji="1" lang="en-US" altLang="ja-JP" sz="2000" dirty="0">
                <a:solidFill>
                  <a:srgbClr val="FF0000"/>
                </a:solidFill>
                <a:latin typeface="メイリオ" panose="020B0604030504040204" pitchFamily="50" charset="-128"/>
                <a:ea typeface="メイリオ" panose="020B0604030504040204" pitchFamily="50" charset="-128"/>
              </a:rPr>
              <a:t>5</a:t>
            </a:r>
            <a:r>
              <a:rPr kumimoji="1" lang="ja-JP" altLang="en-US" sz="2000" dirty="0">
                <a:solidFill>
                  <a:srgbClr val="FF0000"/>
                </a:solidFill>
                <a:latin typeface="メイリオ" panose="020B0604030504040204" pitchFamily="50" charset="-128"/>
                <a:ea typeface="メイリオ" panose="020B0604030504040204" pitchFamily="50" charset="-128"/>
              </a:rPr>
              <a:t>件）</a:t>
            </a:r>
          </a:p>
        </p:txBody>
      </p:sp>
    </p:spTree>
    <p:extLst>
      <p:ext uri="{BB962C8B-B14F-4D97-AF65-F5344CB8AC3E}">
        <p14:creationId xmlns:p14="http://schemas.microsoft.com/office/powerpoint/2010/main" val="9540963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正方形/長方形 598"/>
          <p:cNvSpPr/>
          <p:nvPr/>
        </p:nvSpPr>
        <p:spPr>
          <a:xfrm>
            <a:off x="134866" y="1022785"/>
            <a:ext cx="3514706" cy="359215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正方形/長方形 439"/>
          <p:cNvSpPr/>
          <p:nvPr/>
        </p:nvSpPr>
        <p:spPr>
          <a:xfrm>
            <a:off x="4669399" y="3453896"/>
            <a:ext cx="5168957" cy="308942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5960543" y="500105"/>
            <a:ext cx="3863364" cy="282301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045366" y="509144"/>
            <a:ext cx="1056603" cy="276999"/>
          </a:xfrm>
          <a:prstGeom prst="rect">
            <a:avLst/>
          </a:prstGeom>
          <a:noFill/>
        </p:spPr>
        <p:txBody>
          <a:bodyPr wrap="square" rtlCol="0">
            <a:spAutoFit/>
          </a:bodyPr>
          <a:lstStyle/>
          <a:p>
            <a:r>
              <a:rPr lang="ja-JP" altLang="en-US" sz="1200" dirty="0">
                <a:latin typeface="HGPｺﾞｼｯｸE" panose="020B0900000000000000" pitchFamily="50" charset="-128"/>
                <a:ea typeface="HGPｺﾞｼｯｸE" panose="020B0900000000000000" pitchFamily="50" charset="-128"/>
              </a:rPr>
              <a:t>運用時</a:t>
            </a:r>
            <a:r>
              <a:rPr kumimoji="1" lang="ja-JP" altLang="en-US" sz="1200" dirty="0">
                <a:latin typeface="HGPｺﾞｼｯｸE" panose="020B0900000000000000" pitchFamily="50" charset="-128"/>
                <a:ea typeface="HGPｺﾞｼｯｸE" panose="020B0900000000000000" pitchFamily="50" charset="-128"/>
              </a:rPr>
              <a:t>対策</a:t>
            </a:r>
          </a:p>
        </p:txBody>
      </p:sp>
      <p:sp>
        <p:nvSpPr>
          <p:cNvPr id="6" name="テキスト ボックス 5"/>
          <p:cNvSpPr txBox="1"/>
          <p:nvPr/>
        </p:nvSpPr>
        <p:spPr>
          <a:xfrm>
            <a:off x="76642" y="764704"/>
            <a:ext cx="3057953" cy="276999"/>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問題（作業ミス・設定ミス）</a:t>
            </a:r>
          </a:p>
        </p:txBody>
      </p:sp>
      <p:sp>
        <p:nvSpPr>
          <p:cNvPr id="7" name="テキスト ボックス 6"/>
          <p:cNvSpPr txBox="1"/>
          <p:nvPr/>
        </p:nvSpPr>
        <p:spPr>
          <a:xfrm>
            <a:off x="320446" y="1223707"/>
            <a:ext cx="934078" cy="250044"/>
          </a:xfrm>
          <a:prstGeom prst="rect">
            <a:avLst/>
          </a:prstGeom>
          <a:noFill/>
          <a:ln>
            <a:solidFill>
              <a:schemeClr val="tx1"/>
            </a:solidFill>
          </a:ln>
        </p:spPr>
        <p:txBody>
          <a:bodyPr wrap="square" rtlCol="0">
            <a:spAutoFit/>
          </a:bodyPr>
          <a:lstStyle/>
          <a:p>
            <a:r>
              <a:rPr lang="ja-JP" altLang="en-US" sz="1000" dirty="0">
                <a:latin typeface="+mn-ea"/>
              </a:rPr>
              <a:t>運用・保守</a:t>
            </a:r>
            <a:endParaRPr kumimoji="1" lang="ja-JP" altLang="en-US" sz="1000" dirty="0">
              <a:latin typeface="+mn-ea"/>
            </a:endParaRPr>
          </a:p>
        </p:txBody>
      </p:sp>
      <p:sp>
        <p:nvSpPr>
          <p:cNvPr id="8" name="テキスト ボックス 7"/>
          <p:cNvSpPr txBox="1"/>
          <p:nvPr/>
        </p:nvSpPr>
        <p:spPr>
          <a:xfrm>
            <a:off x="1525926" y="3057927"/>
            <a:ext cx="1807183" cy="249007"/>
          </a:xfrm>
          <a:prstGeom prst="rect">
            <a:avLst/>
          </a:prstGeom>
          <a:noFill/>
          <a:ln>
            <a:solidFill>
              <a:schemeClr val="tx1"/>
            </a:solidFill>
          </a:ln>
        </p:spPr>
        <p:txBody>
          <a:bodyPr wrap="square" rtlCol="0">
            <a:spAutoFit/>
          </a:bodyPr>
          <a:lstStyle/>
          <a:p>
            <a:r>
              <a:rPr lang="ja-JP" altLang="en-US" sz="1000" dirty="0">
                <a:latin typeface="+mn-ea"/>
              </a:rPr>
              <a:t>障害発生時の作業ミス</a:t>
            </a:r>
            <a:endParaRPr kumimoji="1" lang="ja-JP" altLang="en-US" sz="1000" dirty="0">
              <a:latin typeface="+mn-ea"/>
            </a:endParaRPr>
          </a:p>
        </p:txBody>
      </p:sp>
      <p:sp>
        <p:nvSpPr>
          <p:cNvPr id="9" name="テキスト ボックス 8"/>
          <p:cNvSpPr txBox="1"/>
          <p:nvPr/>
        </p:nvSpPr>
        <p:spPr>
          <a:xfrm>
            <a:off x="306300" y="4251581"/>
            <a:ext cx="936141" cy="254178"/>
          </a:xfrm>
          <a:prstGeom prst="rect">
            <a:avLst/>
          </a:prstGeom>
          <a:noFill/>
          <a:ln>
            <a:solidFill>
              <a:schemeClr val="tx1"/>
            </a:solidFill>
          </a:ln>
        </p:spPr>
        <p:txBody>
          <a:bodyPr wrap="square" rtlCol="0">
            <a:spAutoFit/>
          </a:bodyPr>
          <a:lstStyle/>
          <a:p>
            <a:r>
              <a:rPr lang="ja-JP" altLang="en-US" sz="1000" dirty="0">
                <a:latin typeface="+mn-ea"/>
              </a:rPr>
              <a:t>窓口</a:t>
            </a:r>
            <a:endParaRPr kumimoji="1" lang="ja-JP" altLang="en-US" sz="1000" dirty="0">
              <a:latin typeface="+mn-ea"/>
            </a:endParaRPr>
          </a:p>
        </p:txBody>
      </p:sp>
      <p:cxnSp>
        <p:nvCxnSpPr>
          <p:cNvPr id="10" name="直線矢印コネクタ 9"/>
          <p:cNvCxnSpPr>
            <a:stCxn id="13" idx="3"/>
            <a:endCxn id="26" idx="1"/>
          </p:cNvCxnSpPr>
          <p:nvPr/>
        </p:nvCxnSpPr>
        <p:spPr>
          <a:xfrm flipV="1">
            <a:off x="1254524" y="1925312"/>
            <a:ext cx="283484" cy="145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7" idx="3"/>
            <a:endCxn id="25" idx="1"/>
          </p:cNvCxnSpPr>
          <p:nvPr/>
        </p:nvCxnSpPr>
        <p:spPr>
          <a:xfrm flipV="1">
            <a:off x="1254524" y="1205232"/>
            <a:ext cx="283484" cy="1434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17" idx="3"/>
            <a:endCxn id="8" idx="1"/>
          </p:cNvCxnSpPr>
          <p:nvPr/>
        </p:nvCxnSpPr>
        <p:spPr>
          <a:xfrm flipV="1">
            <a:off x="1242442" y="3182431"/>
            <a:ext cx="283484" cy="472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27587" y="1947610"/>
            <a:ext cx="926937" cy="246221"/>
          </a:xfrm>
          <a:prstGeom prst="rect">
            <a:avLst/>
          </a:prstGeom>
          <a:noFill/>
          <a:ln>
            <a:solidFill>
              <a:schemeClr val="tx1"/>
            </a:solidFill>
          </a:ln>
        </p:spPr>
        <p:txBody>
          <a:bodyPr wrap="square" rtlCol="0">
            <a:spAutoFit/>
          </a:bodyPr>
          <a:lstStyle/>
          <a:p>
            <a:r>
              <a:rPr lang="ja-JP" altLang="en-US" sz="1000" dirty="0">
                <a:latin typeface="+mn-ea"/>
              </a:rPr>
              <a:t>システム更改</a:t>
            </a:r>
            <a:endParaRPr kumimoji="1" lang="ja-JP" altLang="en-US" sz="1000" dirty="0">
              <a:latin typeface="+mn-ea"/>
            </a:endParaRPr>
          </a:p>
        </p:txBody>
      </p:sp>
      <p:cxnSp>
        <p:nvCxnSpPr>
          <p:cNvPr id="14" name="直線矢印コネクタ 13"/>
          <p:cNvCxnSpPr>
            <a:stCxn id="7" idx="3"/>
            <a:endCxn id="27" idx="1"/>
          </p:cNvCxnSpPr>
          <p:nvPr/>
        </p:nvCxnSpPr>
        <p:spPr>
          <a:xfrm>
            <a:off x="1254524" y="1348729"/>
            <a:ext cx="283484" cy="2162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3" idx="3"/>
            <a:endCxn id="28" idx="1"/>
          </p:cNvCxnSpPr>
          <p:nvPr/>
        </p:nvCxnSpPr>
        <p:spPr>
          <a:xfrm>
            <a:off x="1254524" y="2070721"/>
            <a:ext cx="289144" cy="176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523128" y="3673016"/>
            <a:ext cx="1800118" cy="249007"/>
          </a:xfrm>
          <a:prstGeom prst="rect">
            <a:avLst/>
          </a:prstGeom>
          <a:noFill/>
          <a:ln>
            <a:solidFill>
              <a:schemeClr val="tx1"/>
            </a:solidFill>
          </a:ln>
        </p:spPr>
        <p:txBody>
          <a:bodyPr wrap="square" rtlCol="0">
            <a:spAutoFit/>
          </a:bodyPr>
          <a:lstStyle/>
          <a:p>
            <a:r>
              <a:rPr lang="ja-JP" altLang="en-US" sz="1000" dirty="0">
                <a:latin typeface="+mn-ea"/>
              </a:rPr>
              <a:t>監視漏れ</a:t>
            </a:r>
            <a:endParaRPr kumimoji="1" lang="ja-JP" altLang="en-US" sz="1000" dirty="0">
              <a:latin typeface="+mn-ea"/>
            </a:endParaRPr>
          </a:p>
        </p:txBody>
      </p:sp>
      <p:sp>
        <p:nvSpPr>
          <p:cNvPr id="17" name="テキスト ボックス 16"/>
          <p:cNvSpPr txBox="1"/>
          <p:nvPr/>
        </p:nvSpPr>
        <p:spPr>
          <a:xfrm>
            <a:off x="277083" y="3531786"/>
            <a:ext cx="965359" cy="246221"/>
          </a:xfrm>
          <a:prstGeom prst="rect">
            <a:avLst/>
          </a:prstGeom>
          <a:noFill/>
          <a:ln>
            <a:solidFill>
              <a:schemeClr val="tx1"/>
            </a:solidFill>
          </a:ln>
        </p:spPr>
        <p:txBody>
          <a:bodyPr wrap="square" rtlCol="0">
            <a:spAutoFit/>
          </a:bodyPr>
          <a:lstStyle/>
          <a:p>
            <a:r>
              <a:rPr lang="ja-JP" altLang="en-US" sz="1000" dirty="0">
                <a:latin typeface="+mn-ea"/>
              </a:rPr>
              <a:t>障害発生時</a:t>
            </a:r>
            <a:endParaRPr kumimoji="1" lang="ja-JP" altLang="en-US" sz="1000" dirty="0">
              <a:latin typeface="+mn-ea"/>
            </a:endParaRPr>
          </a:p>
        </p:txBody>
      </p:sp>
      <p:sp>
        <p:nvSpPr>
          <p:cNvPr id="18" name="テキスト ボックス 17"/>
          <p:cNvSpPr txBox="1"/>
          <p:nvPr/>
        </p:nvSpPr>
        <p:spPr>
          <a:xfrm>
            <a:off x="1531585" y="3961048"/>
            <a:ext cx="1806246" cy="249007"/>
          </a:xfrm>
          <a:prstGeom prst="rect">
            <a:avLst/>
          </a:prstGeom>
          <a:noFill/>
          <a:ln>
            <a:solidFill>
              <a:schemeClr val="tx1"/>
            </a:solidFill>
          </a:ln>
        </p:spPr>
        <p:txBody>
          <a:bodyPr wrap="square" rtlCol="0">
            <a:spAutoFit/>
          </a:bodyPr>
          <a:lstStyle/>
          <a:p>
            <a:r>
              <a:rPr lang="ja-JP" altLang="en-US" sz="1000" dirty="0">
                <a:latin typeface="+mn-ea"/>
              </a:rPr>
              <a:t>放置</a:t>
            </a:r>
            <a:endParaRPr kumimoji="1" lang="ja-JP" altLang="en-US" sz="1000" dirty="0">
              <a:latin typeface="+mn-ea"/>
            </a:endParaRPr>
          </a:p>
        </p:txBody>
      </p:sp>
      <p:cxnSp>
        <p:nvCxnSpPr>
          <p:cNvPr id="19" name="直線矢印コネクタ 18"/>
          <p:cNvCxnSpPr>
            <a:stCxn id="17" idx="3"/>
            <a:endCxn id="16" idx="1"/>
          </p:cNvCxnSpPr>
          <p:nvPr/>
        </p:nvCxnSpPr>
        <p:spPr>
          <a:xfrm>
            <a:off x="1242442" y="3654897"/>
            <a:ext cx="280686" cy="14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7" idx="3"/>
            <a:endCxn id="18" idx="1"/>
          </p:cNvCxnSpPr>
          <p:nvPr/>
        </p:nvCxnSpPr>
        <p:spPr>
          <a:xfrm>
            <a:off x="1242442" y="3654897"/>
            <a:ext cx="289143" cy="4306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525926" y="3380380"/>
            <a:ext cx="1798294" cy="253611"/>
          </a:xfrm>
          <a:prstGeom prst="rect">
            <a:avLst/>
          </a:prstGeom>
          <a:noFill/>
          <a:ln>
            <a:solidFill>
              <a:schemeClr val="tx1"/>
            </a:solidFill>
          </a:ln>
        </p:spPr>
        <p:txBody>
          <a:bodyPr wrap="square" rtlCol="0">
            <a:spAutoFit/>
          </a:bodyPr>
          <a:lstStyle/>
          <a:p>
            <a:r>
              <a:rPr lang="ja-JP" altLang="en-US" sz="1000" dirty="0">
                <a:latin typeface="+mn-ea"/>
              </a:rPr>
              <a:t>情報共有ミス</a:t>
            </a:r>
            <a:endParaRPr kumimoji="1" lang="ja-JP" altLang="en-US" sz="1000" dirty="0">
              <a:latin typeface="+mn-ea"/>
            </a:endParaRPr>
          </a:p>
        </p:txBody>
      </p:sp>
      <p:cxnSp>
        <p:nvCxnSpPr>
          <p:cNvPr id="22" name="直線矢印コネクタ 21"/>
          <p:cNvCxnSpPr>
            <a:stCxn id="17" idx="3"/>
            <a:endCxn id="21" idx="1"/>
          </p:cNvCxnSpPr>
          <p:nvPr/>
        </p:nvCxnSpPr>
        <p:spPr>
          <a:xfrm flipV="1">
            <a:off x="1242442" y="3507186"/>
            <a:ext cx="283484" cy="1477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531585" y="4256752"/>
            <a:ext cx="1794178" cy="249007"/>
          </a:xfrm>
          <a:prstGeom prst="rect">
            <a:avLst/>
          </a:prstGeom>
          <a:noFill/>
          <a:ln>
            <a:solidFill>
              <a:schemeClr val="tx1"/>
            </a:solidFill>
          </a:ln>
        </p:spPr>
        <p:txBody>
          <a:bodyPr wrap="square" rtlCol="0">
            <a:spAutoFit/>
          </a:bodyPr>
          <a:lstStyle/>
          <a:p>
            <a:r>
              <a:rPr lang="ja-JP" altLang="en-US" sz="1000" dirty="0">
                <a:latin typeface="+mn-ea"/>
              </a:rPr>
              <a:t>窓口の作業ミス</a:t>
            </a:r>
            <a:endParaRPr kumimoji="1" lang="ja-JP" altLang="en-US" sz="1000" dirty="0">
              <a:latin typeface="+mn-ea"/>
            </a:endParaRPr>
          </a:p>
        </p:txBody>
      </p:sp>
      <p:cxnSp>
        <p:nvCxnSpPr>
          <p:cNvPr id="24" name="直線矢印コネクタ 23"/>
          <p:cNvCxnSpPr>
            <a:stCxn id="9" idx="3"/>
            <a:endCxn id="23" idx="1"/>
          </p:cNvCxnSpPr>
          <p:nvPr/>
        </p:nvCxnSpPr>
        <p:spPr>
          <a:xfrm>
            <a:off x="1242441" y="4378670"/>
            <a:ext cx="289144" cy="25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538008" y="1080728"/>
            <a:ext cx="1808701" cy="249007"/>
          </a:xfrm>
          <a:prstGeom prst="rect">
            <a:avLst/>
          </a:prstGeom>
          <a:noFill/>
          <a:ln>
            <a:solidFill>
              <a:schemeClr val="tx1"/>
            </a:solidFill>
          </a:ln>
        </p:spPr>
        <p:txBody>
          <a:bodyPr wrap="square" rtlCol="0">
            <a:spAutoFit/>
          </a:bodyPr>
          <a:lstStyle/>
          <a:p>
            <a:r>
              <a:rPr lang="ja-JP" altLang="en-US" sz="1000" dirty="0">
                <a:latin typeface="+mn-ea"/>
              </a:rPr>
              <a:t>サービス実施中の作業ミス</a:t>
            </a:r>
          </a:p>
        </p:txBody>
      </p:sp>
      <p:sp>
        <p:nvSpPr>
          <p:cNvPr id="26" name="テキスト ボックス 25"/>
          <p:cNvSpPr txBox="1"/>
          <p:nvPr/>
        </p:nvSpPr>
        <p:spPr>
          <a:xfrm>
            <a:off x="1538008" y="1800808"/>
            <a:ext cx="1782590" cy="249007"/>
          </a:xfrm>
          <a:prstGeom prst="rect">
            <a:avLst/>
          </a:prstGeom>
          <a:noFill/>
          <a:ln>
            <a:solidFill>
              <a:schemeClr val="tx1"/>
            </a:solidFill>
          </a:ln>
        </p:spPr>
        <p:txBody>
          <a:bodyPr wrap="square" rtlCol="0">
            <a:spAutoFit/>
          </a:bodyPr>
          <a:lstStyle/>
          <a:p>
            <a:r>
              <a:rPr lang="ja-JP" altLang="en-US" sz="1000" dirty="0">
                <a:latin typeface="+mn-ea"/>
              </a:rPr>
              <a:t>サービス実施中の作業ミス</a:t>
            </a:r>
          </a:p>
        </p:txBody>
      </p:sp>
      <p:sp>
        <p:nvSpPr>
          <p:cNvPr id="27" name="テキスト ボックス 26"/>
          <p:cNvSpPr txBox="1"/>
          <p:nvPr/>
        </p:nvSpPr>
        <p:spPr>
          <a:xfrm>
            <a:off x="1538008" y="1440221"/>
            <a:ext cx="1792985" cy="249554"/>
          </a:xfrm>
          <a:prstGeom prst="rect">
            <a:avLst/>
          </a:prstGeom>
          <a:noFill/>
          <a:ln>
            <a:solidFill>
              <a:schemeClr val="tx1"/>
            </a:solidFill>
          </a:ln>
        </p:spPr>
        <p:txBody>
          <a:bodyPr wrap="square" rtlCol="0">
            <a:spAutoFit/>
          </a:bodyPr>
          <a:lstStyle/>
          <a:p>
            <a:r>
              <a:rPr lang="ja-JP" altLang="en-US" sz="1000" dirty="0">
                <a:latin typeface="+mn-ea"/>
              </a:rPr>
              <a:t>サービス停止時の作業ミス</a:t>
            </a:r>
          </a:p>
        </p:txBody>
      </p:sp>
      <p:sp>
        <p:nvSpPr>
          <p:cNvPr id="28" name="テキスト ボックス 27"/>
          <p:cNvSpPr txBox="1"/>
          <p:nvPr/>
        </p:nvSpPr>
        <p:spPr>
          <a:xfrm>
            <a:off x="1543668" y="2121823"/>
            <a:ext cx="1800866" cy="250273"/>
          </a:xfrm>
          <a:prstGeom prst="rect">
            <a:avLst/>
          </a:prstGeom>
          <a:noFill/>
          <a:ln>
            <a:solidFill>
              <a:schemeClr val="tx1"/>
            </a:solidFill>
          </a:ln>
        </p:spPr>
        <p:txBody>
          <a:bodyPr wrap="square" rtlCol="0">
            <a:spAutoFit/>
          </a:bodyPr>
          <a:lstStyle/>
          <a:p>
            <a:r>
              <a:rPr lang="ja-JP" altLang="en-US" sz="1000" dirty="0">
                <a:latin typeface="+mn-ea"/>
              </a:rPr>
              <a:t>サービス停止時の作業ミス</a:t>
            </a:r>
          </a:p>
        </p:txBody>
      </p:sp>
      <p:sp>
        <p:nvSpPr>
          <p:cNvPr id="29" name="テキスト ボックス 28"/>
          <p:cNvSpPr txBox="1"/>
          <p:nvPr/>
        </p:nvSpPr>
        <p:spPr>
          <a:xfrm>
            <a:off x="1538008" y="2451666"/>
            <a:ext cx="1818481" cy="246221"/>
          </a:xfrm>
          <a:prstGeom prst="rect">
            <a:avLst/>
          </a:prstGeom>
          <a:noFill/>
          <a:ln>
            <a:solidFill>
              <a:schemeClr val="tx1"/>
            </a:solidFill>
          </a:ln>
        </p:spPr>
        <p:txBody>
          <a:bodyPr wrap="square" rtlCol="0">
            <a:spAutoFit/>
          </a:bodyPr>
          <a:lstStyle/>
          <a:p>
            <a:r>
              <a:rPr lang="ja-JP" altLang="en-US" sz="1000" dirty="0">
                <a:latin typeface="+mn-ea"/>
              </a:rPr>
              <a:t>データ削除</a:t>
            </a:r>
            <a:r>
              <a:rPr lang="en-US" altLang="ja-JP" sz="1000" dirty="0">
                <a:latin typeface="+mn-ea"/>
              </a:rPr>
              <a:t>/</a:t>
            </a:r>
            <a:r>
              <a:rPr lang="ja-JP" altLang="en-US" sz="1000" dirty="0">
                <a:latin typeface="+mn-ea"/>
              </a:rPr>
              <a:t>戻し忘れ</a:t>
            </a:r>
            <a:endParaRPr kumimoji="1" lang="ja-JP" altLang="en-US" sz="1000" dirty="0">
              <a:latin typeface="+mn-ea"/>
            </a:endParaRPr>
          </a:p>
        </p:txBody>
      </p:sp>
      <p:cxnSp>
        <p:nvCxnSpPr>
          <p:cNvPr id="30" name="直線矢印コネクタ 29"/>
          <p:cNvCxnSpPr>
            <a:stCxn id="168" idx="3"/>
            <a:endCxn id="29" idx="1"/>
          </p:cNvCxnSpPr>
          <p:nvPr/>
        </p:nvCxnSpPr>
        <p:spPr>
          <a:xfrm flipV="1">
            <a:off x="1254524" y="2574777"/>
            <a:ext cx="283484" cy="144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836504" y="4214451"/>
            <a:ext cx="1087080" cy="415498"/>
          </a:xfrm>
          <a:prstGeom prst="rect">
            <a:avLst/>
          </a:prstGeom>
          <a:noFill/>
          <a:ln>
            <a:solidFill>
              <a:schemeClr val="tx1"/>
            </a:solidFill>
          </a:ln>
        </p:spPr>
        <p:txBody>
          <a:bodyPr wrap="square" rtlCol="0">
            <a:spAutoFit/>
          </a:bodyPr>
          <a:lstStyle/>
          <a:p>
            <a:r>
              <a:rPr lang="ja-JP" altLang="en-US" sz="1000" dirty="0">
                <a:latin typeface="+mn-ea"/>
              </a:rPr>
              <a:t>サービス実施中の運用対策</a:t>
            </a:r>
            <a:endParaRPr kumimoji="1" lang="ja-JP" altLang="en-US" sz="1000" dirty="0">
              <a:latin typeface="+mn-ea"/>
            </a:endParaRPr>
          </a:p>
        </p:txBody>
      </p:sp>
      <p:sp>
        <p:nvSpPr>
          <p:cNvPr id="33" name="テキスト ボックス 32"/>
          <p:cNvSpPr txBox="1"/>
          <p:nvPr/>
        </p:nvSpPr>
        <p:spPr>
          <a:xfrm>
            <a:off x="4844228" y="4784862"/>
            <a:ext cx="1087081" cy="415498"/>
          </a:xfrm>
          <a:prstGeom prst="rect">
            <a:avLst/>
          </a:prstGeom>
          <a:noFill/>
          <a:ln>
            <a:solidFill>
              <a:schemeClr val="tx1"/>
            </a:solidFill>
          </a:ln>
        </p:spPr>
        <p:txBody>
          <a:bodyPr wrap="square" rtlCol="0">
            <a:spAutoFit/>
          </a:bodyPr>
          <a:lstStyle/>
          <a:p>
            <a:r>
              <a:rPr lang="ja-JP" altLang="en-US" sz="1000" dirty="0">
                <a:latin typeface="+mn-ea"/>
              </a:rPr>
              <a:t>システム更改時の運用対策</a:t>
            </a:r>
            <a:endParaRPr kumimoji="1" lang="ja-JP" altLang="en-US" sz="1000" dirty="0">
              <a:latin typeface="+mn-ea"/>
            </a:endParaRPr>
          </a:p>
        </p:txBody>
      </p:sp>
      <p:sp>
        <p:nvSpPr>
          <p:cNvPr id="34" name="テキスト ボックス 33"/>
          <p:cNvSpPr txBox="1"/>
          <p:nvPr/>
        </p:nvSpPr>
        <p:spPr>
          <a:xfrm>
            <a:off x="4844228" y="5355273"/>
            <a:ext cx="1087081" cy="415498"/>
          </a:xfrm>
          <a:prstGeom prst="rect">
            <a:avLst/>
          </a:prstGeom>
          <a:noFill/>
          <a:ln>
            <a:solidFill>
              <a:schemeClr val="tx1"/>
            </a:solidFill>
          </a:ln>
        </p:spPr>
        <p:txBody>
          <a:bodyPr wrap="square" rtlCol="0">
            <a:spAutoFit/>
          </a:bodyPr>
          <a:lstStyle/>
          <a:p>
            <a:r>
              <a:rPr lang="ja-JP" altLang="en-US" sz="1000" dirty="0">
                <a:latin typeface="+mn-ea"/>
              </a:rPr>
              <a:t>障害発生時の運用対策</a:t>
            </a:r>
            <a:endParaRPr kumimoji="1" lang="ja-JP" altLang="en-US" sz="1000" dirty="0">
              <a:latin typeface="+mn-ea"/>
            </a:endParaRPr>
          </a:p>
        </p:txBody>
      </p:sp>
      <p:cxnSp>
        <p:nvCxnSpPr>
          <p:cNvPr id="35" name="直線矢印コネクタ 34"/>
          <p:cNvCxnSpPr>
            <a:stCxn id="29" idx="3"/>
            <a:endCxn id="367" idx="1"/>
          </p:cNvCxnSpPr>
          <p:nvPr/>
        </p:nvCxnSpPr>
        <p:spPr>
          <a:xfrm flipV="1">
            <a:off x="3356489" y="2001356"/>
            <a:ext cx="2742242" cy="573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599" idx="2"/>
            <a:endCxn id="867" idx="0"/>
          </p:cNvCxnSpPr>
          <p:nvPr/>
        </p:nvCxnSpPr>
        <p:spPr>
          <a:xfrm flipH="1">
            <a:off x="1888628" y="4614936"/>
            <a:ext cx="3591" cy="287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633378" y="3187186"/>
            <a:ext cx="1328332" cy="276999"/>
          </a:xfrm>
          <a:prstGeom prst="rect">
            <a:avLst/>
          </a:prstGeom>
          <a:noFill/>
        </p:spPr>
        <p:txBody>
          <a:bodyPr wrap="square" rtlCol="0">
            <a:spAutoFit/>
          </a:bodyPr>
          <a:lstStyle/>
          <a:p>
            <a:r>
              <a:rPr lang="ja-JP" altLang="en-US" sz="1200" dirty="0">
                <a:latin typeface="HGPｺﾞｼｯｸE" panose="020B0900000000000000" pitchFamily="50" charset="-128"/>
                <a:ea typeface="HGPｺﾞｼｯｸE" panose="020B0900000000000000" pitchFamily="50" charset="-128"/>
              </a:rPr>
              <a:t>開発時</a:t>
            </a:r>
            <a:r>
              <a:rPr kumimoji="1" lang="ja-JP" altLang="en-US" sz="1200" dirty="0">
                <a:latin typeface="HGPｺﾞｼｯｸE" panose="020B0900000000000000" pitchFamily="50" charset="-128"/>
                <a:ea typeface="HGPｺﾞｼｯｸE" panose="020B0900000000000000" pitchFamily="50" charset="-128"/>
              </a:rPr>
              <a:t>対策</a:t>
            </a:r>
          </a:p>
        </p:txBody>
      </p:sp>
      <p:cxnSp>
        <p:nvCxnSpPr>
          <p:cNvPr id="38" name="直線矢印コネクタ 37"/>
          <p:cNvCxnSpPr>
            <a:stCxn id="27" idx="3"/>
            <a:endCxn id="367" idx="1"/>
          </p:cNvCxnSpPr>
          <p:nvPr/>
        </p:nvCxnSpPr>
        <p:spPr>
          <a:xfrm>
            <a:off x="3330993" y="1564998"/>
            <a:ext cx="2767738" cy="436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26" idx="3"/>
            <a:endCxn id="32" idx="1"/>
          </p:cNvCxnSpPr>
          <p:nvPr/>
        </p:nvCxnSpPr>
        <p:spPr>
          <a:xfrm>
            <a:off x="3320598" y="1925312"/>
            <a:ext cx="1515906" cy="2496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28" idx="3"/>
            <a:endCxn id="367" idx="1"/>
          </p:cNvCxnSpPr>
          <p:nvPr/>
        </p:nvCxnSpPr>
        <p:spPr>
          <a:xfrm flipV="1">
            <a:off x="3344534" y="2001356"/>
            <a:ext cx="2754197" cy="245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8" idx="3"/>
            <a:endCxn id="367" idx="1"/>
          </p:cNvCxnSpPr>
          <p:nvPr/>
        </p:nvCxnSpPr>
        <p:spPr>
          <a:xfrm flipV="1">
            <a:off x="3333109" y="2001356"/>
            <a:ext cx="2765622" cy="1181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21" idx="3"/>
            <a:endCxn id="367" idx="1"/>
          </p:cNvCxnSpPr>
          <p:nvPr/>
        </p:nvCxnSpPr>
        <p:spPr>
          <a:xfrm flipV="1">
            <a:off x="3324220" y="2001356"/>
            <a:ext cx="2774511" cy="1505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16" idx="3"/>
            <a:endCxn id="367" idx="1"/>
          </p:cNvCxnSpPr>
          <p:nvPr/>
        </p:nvCxnSpPr>
        <p:spPr>
          <a:xfrm flipV="1">
            <a:off x="3323246" y="2001356"/>
            <a:ext cx="2775485" cy="1796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23" idx="3"/>
            <a:endCxn id="367" idx="1"/>
          </p:cNvCxnSpPr>
          <p:nvPr/>
        </p:nvCxnSpPr>
        <p:spPr>
          <a:xfrm flipV="1">
            <a:off x="3325763" y="2001356"/>
            <a:ext cx="2772968" cy="23799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25" idx="3"/>
            <a:endCxn id="32" idx="1"/>
          </p:cNvCxnSpPr>
          <p:nvPr/>
        </p:nvCxnSpPr>
        <p:spPr>
          <a:xfrm>
            <a:off x="3346709" y="1205232"/>
            <a:ext cx="1489795" cy="32169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26" idx="3"/>
            <a:endCxn id="367" idx="1"/>
          </p:cNvCxnSpPr>
          <p:nvPr/>
        </p:nvCxnSpPr>
        <p:spPr>
          <a:xfrm>
            <a:off x="3320598" y="1925312"/>
            <a:ext cx="2778133" cy="760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26" idx="3"/>
            <a:endCxn id="33" idx="1"/>
          </p:cNvCxnSpPr>
          <p:nvPr/>
        </p:nvCxnSpPr>
        <p:spPr>
          <a:xfrm>
            <a:off x="3320598" y="1925312"/>
            <a:ext cx="1523630" cy="306729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28" idx="3"/>
            <a:endCxn id="33" idx="1"/>
          </p:cNvCxnSpPr>
          <p:nvPr/>
        </p:nvCxnSpPr>
        <p:spPr>
          <a:xfrm>
            <a:off x="3344534" y="2246960"/>
            <a:ext cx="1499694" cy="274565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29" idx="3"/>
            <a:endCxn id="33" idx="1"/>
          </p:cNvCxnSpPr>
          <p:nvPr/>
        </p:nvCxnSpPr>
        <p:spPr>
          <a:xfrm>
            <a:off x="3356489" y="2574777"/>
            <a:ext cx="1487739" cy="241783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8" idx="3"/>
            <a:endCxn id="34" idx="1"/>
          </p:cNvCxnSpPr>
          <p:nvPr/>
        </p:nvCxnSpPr>
        <p:spPr>
          <a:xfrm>
            <a:off x="3333109" y="3182431"/>
            <a:ext cx="1511119" cy="23805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21" idx="3"/>
            <a:endCxn id="34" idx="1"/>
          </p:cNvCxnSpPr>
          <p:nvPr/>
        </p:nvCxnSpPr>
        <p:spPr>
          <a:xfrm>
            <a:off x="3324220" y="3507186"/>
            <a:ext cx="1520008" cy="205583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16" idx="3"/>
            <a:endCxn id="34" idx="1"/>
          </p:cNvCxnSpPr>
          <p:nvPr/>
        </p:nvCxnSpPr>
        <p:spPr>
          <a:xfrm>
            <a:off x="3323246" y="3797520"/>
            <a:ext cx="1520982" cy="176550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18" idx="3"/>
            <a:endCxn id="367" idx="1"/>
          </p:cNvCxnSpPr>
          <p:nvPr/>
        </p:nvCxnSpPr>
        <p:spPr>
          <a:xfrm flipV="1">
            <a:off x="3337831" y="2001356"/>
            <a:ext cx="2760900" cy="20841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4736653" y="3492643"/>
            <a:ext cx="1138143" cy="577081"/>
          </a:xfrm>
          <a:prstGeom prst="rect">
            <a:avLst/>
          </a:prstGeom>
          <a:noFill/>
          <a:ln>
            <a:noFill/>
          </a:ln>
        </p:spPr>
        <p:txBody>
          <a:bodyPr wrap="square" rtlCol="0">
            <a:spAutoFit/>
          </a:bodyPr>
          <a:lstStyle/>
          <a:p>
            <a:r>
              <a:rPr lang="ja-JP" altLang="en-US" sz="1050" dirty="0">
                <a:latin typeface="+mn-ea"/>
              </a:rPr>
              <a:t>開発時に対策を</a:t>
            </a:r>
            <a:endParaRPr lang="en-US" altLang="ja-JP" sz="1050" dirty="0">
              <a:latin typeface="+mn-ea"/>
            </a:endParaRPr>
          </a:p>
          <a:p>
            <a:r>
              <a:rPr lang="ja-JP" altLang="en-US" sz="1050" dirty="0">
                <a:latin typeface="+mn-ea"/>
              </a:rPr>
              <a:t>打つ必要がある場合</a:t>
            </a:r>
            <a:endParaRPr kumimoji="1" lang="ja-JP" altLang="en-US" sz="1050" dirty="0">
              <a:latin typeface="+mn-ea"/>
            </a:endParaRPr>
          </a:p>
        </p:txBody>
      </p:sp>
      <p:sp>
        <p:nvSpPr>
          <p:cNvPr id="367" name="角丸四角形 366"/>
          <p:cNvSpPr/>
          <p:nvPr/>
        </p:nvSpPr>
        <p:spPr>
          <a:xfrm>
            <a:off x="6098731" y="1081656"/>
            <a:ext cx="756670" cy="18394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n-ea"/>
            </a:endParaRPr>
          </a:p>
        </p:txBody>
      </p:sp>
      <p:sp>
        <p:nvSpPr>
          <p:cNvPr id="368" name="テキスト ボックス 367"/>
          <p:cNvSpPr txBox="1"/>
          <p:nvPr/>
        </p:nvSpPr>
        <p:spPr>
          <a:xfrm>
            <a:off x="6223502" y="1493700"/>
            <a:ext cx="524411" cy="246221"/>
          </a:xfrm>
          <a:prstGeom prst="rect">
            <a:avLst/>
          </a:prstGeom>
          <a:noFill/>
          <a:ln>
            <a:solidFill>
              <a:schemeClr val="tx1"/>
            </a:solidFill>
          </a:ln>
        </p:spPr>
        <p:txBody>
          <a:bodyPr wrap="square" rtlCol="0">
            <a:spAutoFit/>
          </a:bodyPr>
          <a:lstStyle/>
          <a:p>
            <a:r>
              <a:rPr lang="ja-JP" altLang="en-US" sz="1000" dirty="0">
                <a:latin typeface="+mn-ea"/>
              </a:rPr>
              <a:t>準備</a:t>
            </a:r>
            <a:endParaRPr kumimoji="1" lang="ja-JP" altLang="en-US" sz="1000" dirty="0">
              <a:latin typeface="+mn-ea"/>
            </a:endParaRPr>
          </a:p>
        </p:txBody>
      </p:sp>
      <p:sp>
        <p:nvSpPr>
          <p:cNvPr id="369" name="テキスト ボックス 368"/>
          <p:cNvSpPr txBox="1"/>
          <p:nvPr/>
        </p:nvSpPr>
        <p:spPr>
          <a:xfrm>
            <a:off x="6223502" y="1963350"/>
            <a:ext cx="512140" cy="246221"/>
          </a:xfrm>
          <a:prstGeom prst="rect">
            <a:avLst/>
          </a:prstGeom>
          <a:noFill/>
          <a:ln>
            <a:solidFill>
              <a:schemeClr val="tx1"/>
            </a:solidFill>
          </a:ln>
        </p:spPr>
        <p:txBody>
          <a:bodyPr wrap="square" rtlCol="0">
            <a:spAutoFit/>
          </a:bodyPr>
          <a:lstStyle/>
          <a:p>
            <a:r>
              <a:rPr lang="ja-JP" altLang="en-US" sz="1000" dirty="0">
                <a:latin typeface="+mn-ea"/>
              </a:rPr>
              <a:t>作業</a:t>
            </a:r>
            <a:endParaRPr kumimoji="1" lang="ja-JP" altLang="en-US" sz="1000" dirty="0">
              <a:latin typeface="+mn-ea"/>
            </a:endParaRPr>
          </a:p>
        </p:txBody>
      </p:sp>
      <p:sp>
        <p:nvSpPr>
          <p:cNvPr id="370" name="テキスト ボックス 369"/>
          <p:cNvSpPr txBox="1"/>
          <p:nvPr/>
        </p:nvSpPr>
        <p:spPr>
          <a:xfrm>
            <a:off x="6201602" y="2457388"/>
            <a:ext cx="546633" cy="246221"/>
          </a:xfrm>
          <a:prstGeom prst="rect">
            <a:avLst/>
          </a:prstGeom>
          <a:noFill/>
          <a:ln>
            <a:solidFill>
              <a:schemeClr val="tx1"/>
            </a:solidFill>
          </a:ln>
        </p:spPr>
        <p:txBody>
          <a:bodyPr wrap="square" rtlCol="0">
            <a:spAutoFit/>
          </a:bodyPr>
          <a:lstStyle/>
          <a:p>
            <a:r>
              <a:rPr lang="ja-JP" altLang="en-US" sz="1000" dirty="0">
                <a:latin typeface="+mn-ea"/>
              </a:rPr>
              <a:t>確認</a:t>
            </a:r>
            <a:endParaRPr kumimoji="1" lang="ja-JP" altLang="en-US" sz="1000" dirty="0">
              <a:latin typeface="+mn-ea"/>
            </a:endParaRPr>
          </a:p>
        </p:txBody>
      </p:sp>
      <p:sp>
        <p:nvSpPr>
          <p:cNvPr id="371" name="角丸四角形 370"/>
          <p:cNvSpPr/>
          <p:nvPr/>
        </p:nvSpPr>
        <p:spPr>
          <a:xfrm>
            <a:off x="6981074" y="582796"/>
            <a:ext cx="1411688" cy="2642762"/>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n-ea"/>
            </a:endParaRPr>
          </a:p>
        </p:txBody>
      </p:sp>
      <p:sp>
        <p:nvSpPr>
          <p:cNvPr id="372" name="テキスト ボックス 371"/>
          <p:cNvSpPr txBox="1"/>
          <p:nvPr/>
        </p:nvSpPr>
        <p:spPr>
          <a:xfrm>
            <a:off x="7037512" y="582796"/>
            <a:ext cx="1200389" cy="253916"/>
          </a:xfrm>
          <a:prstGeom prst="rect">
            <a:avLst/>
          </a:prstGeom>
          <a:noFill/>
        </p:spPr>
        <p:txBody>
          <a:bodyPr wrap="square" rtlCol="0">
            <a:spAutoFit/>
          </a:bodyPr>
          <a:lstStyle/>
          <a:p>
            <a:pPr algn="ctr"/>
            <a:r>
              <a:rPr kumimoji="1" lang="ja-JP" altLang="en-US" sz="1000" dirty="0">
                <a:latin typeface="+mn-ea"/>
              </a:rPr>
              <a:t>関係性</a:t>
            </a:r>
            <a:r>
              <a:rPr kumimoji="1" lang="en-US" altLang="ja-JP" sz="1000" dirty="0">
                <a:latin typeface="+mn-ea"/>
              </a:rPr>
              <a:t>m-SHEL</a:t>
            </a:r>
            <a:endParaRPr kumimoji="1" lang="ja-JP" altLang="en-US" sz="1000" dirty="0">
              <a:latin typeface="+mn-ea"/>
            </a:endParaRPr>
          </a:p>
        </p:txBody>
      </p:sp>
      <p:sp>
        <p:nvSpPr>
          <p:cNvPr id="373" name="テキスト ボックス 372"/>
          <p:cNvSpPr txBox="1"/>
          <p:nvPr/>
        </p:nvSpPr>
        <p:spPr>
          <a:xfrm>
            <a:off x="7141538" y="870828"/>
            <a:ext cx="989403" cy="253916"/>
          </a:xfrm>
          <a:prstGeom prst="rect">
            <a:avLst/>
          </a:prstGeom>
          <a:noFill/>
          <a:ln>
            <a:solidFill>
              <a:schemeClr val="tx1"/>
            </a:solidFill>
          </a:ln>
        </p:spPr>
        <p:txBody>
          <a:bodyPr wrap="square" rtlCol="0">
            <a:spAutoFit/>
          </a:bodyPr>
          <a:lstStyle/>
          <a:p>
            <a:r>
              <a:rPr lang="ja-JP" altLang="en-US" sz="1000" dirty="0">
                <a:latin typeface="+mn-ea"/>
              </a:rPr>
              <a:t>ﾏﾈｰｼﾞﾒﾝﾄ</a:t>
            </a:r>
            <a:endParaRPr kumimoji="1" lang="ja-JP" altLang="en-US" sz="1000" dirty="0">
              <a:latin typeface="+mn-ea"/>
            </a:endParaRPr>
          </a:p>
        </p:txBody>
      </p:sp>
      <p:sp>
        <p:nvSpPr>
          <p:cNvPr id="374" name="角丸四角形 373"/>
          <p:cNvSpPr/>
          <p:nvPr/>
        </p:nvSpPr>
        <p:spPr>
          <a:xfrm>
            <a:off x="8563573" y="1041703"/>
            <a:ext cx="1104208" cy="19665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n-ea"/>
            </a:endParaRPr>
          </a:p>
        </p:txBody>
      </p:sp>
      <p:sp>
        <p:nvSpPr>
          <p:cNvPr id="375" name="テキスト ボックス 374"/>
          <p:cNvSpPr txBox="1"/>
          <p:nvPr/>
        </p:nvSpPr>
        <p:spPr>
          <a:xfrm>
            <a:off x="8463981" y="1014844"/>
            <a:ext cx="1200389" cy="253916"/>
          </a:xfrm>
          <a:prstGeom prst="rect">
            <a:avLst/>
          </a:prstGeom>
          <a:noFill/>
        </p:spPr>
        <p:txBody>
          <a:bodyPr wrap="square" rtlCol="0">
            <a:spAutoFit/>
          </a:bodyPr>
          <a:lstStyle/>
          <a:p>
            <a:pPr algn="ctr"/>
            <a:r>
              <a:rPr kumimoji="1" lang="ja-JP" altLang="en-US" sz="1000" dirty="0">
                <a:latin typeface="+mn-ea"/>
              </a:rPr>
              <a:t>人間特性</a:t>
            </a:r>
          </a:p>
        </p:txBody>
      </p:sp>
      <p:sp>
        <p:nvSpPr>
          <p:cNvPr id="376" name="テキスト ボックス 375"/>
          <p:cNvSpPr txBox="1"/>
          <p:nvPr/>
        </p:nvSpPr>
        <p:spPr>
          <a:xfrm>
            <a:off x="8707849" y="1326282"/>
            <a:ext cx="829993" cy="253916"/>
          </a:xfrm>
          <a:prstGeom prst="rect">
            <a:avLst/>
          </a:prstGeom>
          <a:noFill/>
          <a:ln>
            <a:solidFill>
              <a:schemeClr val="tx1"/>
            </a:solidFill>
          </a:ln>
        </p:spPr>
        <p:txBody>
          <a:bodyPr wrap="square" rtlCol="0">
            <a:spAutoFit/>
          </a:bodyPr>
          <a:lstStyle/>
          <a:p>
            <a:r>
              <a:rPr lang="ja-JP" altLang="en-US" sz="1000" dirty="0">
                <a:latin typeface="+mn-ea"/>
              </a:rPr>
              <a:t>作業軽減</a:t>
            </a:r>
            <a:endParaRPr kumimoji="1" lang="ja-JP" altLang="en-US" sz="1000" dirty="0">
              <a:latin typeface="+mn-ea"/>
            </a:endParaRPr>
          </a:p>
        </p:txBody>
      </p:sp>
      <p:sp>
        <p:nvSpPr>
          <p:cNvPr id="377" name="テキスト ボックス 376"/>
          <p:cNvSpPr txBox="1"/>
          <p:nvPr/>
        </p:nvSpPr>
        <p:spPr>
          <a:xfrm>
            <a:off x="7141890" y="1158860"/>
            <a:ext cx="1004988" cy="253916"/>
          </a:xfrm>
          <a:prstGeom prst="rect">
            <a:avLst/>
          </a:prstGeom>
          <a:noFill/>
          <a:ln>
            <a:solidFill>
              <a:schemeClr val="tx1"/>
            </a:solidFill>
          </a:ln>
        </p:spPr>
        <p:txBody>
          <a:bodyPr wrap="square" rtlCol="0">
            <a:spAutoFit/>
          </a:bodyPr>
          <a:lstStyle/>
          <a:p>
            <a:r>
              <a:rPr lang="ja-JP" altLang="en-US" sz="1000" dirty="0">
                <a:latin typeface="+mn-ea"/>
              </a:rPr>
              <a:t>運用改善</a:t>
            </a:r>
            <a:endParaRPr kumimoji="1" lang="ja-JP" altLang="en-US" sz="1000" dirty="0">
              <a:latin typeface="+mn-ea"/>
            </a:endParaRPr>
          </a:p>
        </p:txBody>
      </p:sp>
      <p:sp>
        <p:nvSpPr>
          <p:cNvPr id="378" name="テキスト ボックス 377"/>
          <p:cNvSpPr txBox="1"/>
          <p:nvPr/>
        </p:nvSpPr>
        <p:spPr>
          <a:xfrm>
            <a:off x="7132214" y="1446892"/>
            <a:ext cx="1004988" cy="253916"/>
          </a:xfrm>
          <a:prstGeom prst="rect">
            <a:avLst/>
          </a:prstGeom>
          <a:noFill/>
          <a:ln>
            <a:solidFill>
              <a:schemeClr val="tx1"/>
            </a:solidFill>
          </a:ln>
        </p:spPr>
        <p:txBody>
          <a:bodyPr wrap="square" rtlCol="0">
            <a:spAutoFit/>
          </a:bodyPr>
          <a:lstStyle/>
          <a:p>
            <a:r>
              <a:rPr lang="en-US" altLang="ja-JP" sz="1000" dirty="0">
                <a:latin typeface="+mn-ea"/>
              </a:rPr>
              <a:t>SW</a:t>
            </a:r>
            <a:r>
              <a:rPr lang="ja-JP" altLang="en-US" sz="1000" dirty="0">
                <a:latin typeface="+mn-ea"/>
              </a:rPr>
              <a:t>改善</a:t>
            </a:r>
            <a:r>
              <a:rPr lang="en-US" altLang="ja-JP" sz="1000" dirty="0">
                <a:latin typeface="+mn-ea"/>
              </a:rPr>
              <a:t>(</a:t>
            </a:r>
            <a:r>
              <a:rPr lang="ja-JP" altLang="en-US" sz="1000" dirty="0">
                <a:latin typeface="+mn-ea"/>
              </a:rPr>
              <a:t>運用</a:t>
            </a:r>
            <a:r>
              <a:rPr lang="en-US" altLang="ja-JP" sz="1000" dirty="0">
                <a:latin typeface="+mn-ea"/>
              </a:rPr>
              <a:t>)</a:t>
            </a:r>
            <a:endParaRPr kumimoji="1" lang="ja-JP" altLang="en-US" sz="1000" dirty="0">
              <a:latin typeface="+mn-ea"/>
            </a:endParaRPr>
          </a:p>
        </p:txBody>
      </p:sp>
      <p:sp>
        <p:nvSpPr>
          <p:cNvPr id="379" name="テキスト ボックス 378"/>
          <p:cNvSpPr txBox="1"/>
          <p:nvPr/>
        </p:nvSpPr>
        <p:spPr>
          <a:xfrm>
            <a:off x="7129166" y="1735802"/>
            <a:ext cx="1030435" cy="253038"/>
          </a:xfrm>
          <a:prstGeom prst="rect">
            <a:avLst/>
          </a:prstGeom>
          <a:noFill/>
          <a:ln>
            <a:solidFill>
              <a:schemeClr val="tx1"/>
            </a:solidFill>
          </a:ln>
        </p:spPr>
        <p:txBody>
          <a:bodyPr wrap="square" rtlCol="0">
            <a:spAutoFit/>
          </a:bodyPr>
          <a:lstStyle/>
          <a:p>
            <a:r>
              <a:rPr lang="en-US" altLang="ja-JP" sz="1000" dirty="0">
                <a:latin typeface="+mn-ea"/>
              </a:rPr>
              <a:t>SW</a:t>
            </a:r>
            <a:r>
              <a:rPr lang="ja-JP" altLang="en-US" sz="1000" dirty="0">
                <a:latin typeface="+mn-ea"/>
              </a:rPr>
              <a:t>改善</a:t>
            </a:r>
            <a:r>
              <a:rPr lang="en-US" altLang="ja-JP" sz="1000" dirty="0">
                <a:latin typeface="+mn-ea"/>
              </a:rPr>
              <a:t>(</a:t>
            </a:r>
            <a:r>
              <a:rPr lang="ja-JP" altLang="en-US" sz="1000" dirty="0">
                <a:latin typeface="+mn-ea"/>
              </a:rPr>
              <a:t>業務</a:t>
            </a:r>
            <a:r>
              <a:rPr lang="en-US" altLang="ja-JP" sz="1000" dirty="0">
                <a:latin typeface="+mn-ea"/>
              </a:rPr>
              <a:t>)</a:t>
            </a:r>
            <a:endParaRPr kumimoji="1" lang="ja-JP" altLang="en-US" sz="1000" dirty="0">
              <a:latin typeface="+mn-ea"/>
            </a:endParaRPr>
          </a:p>
        </p:txBody>
      </p:sp>
      <p:sp>
        <p:nvSpPr>
          <p:cNvPr id="380" name="テキスト ボックス 379"/>
          <p:cNvSpPr txBox="1"/>
          <p:nvPr/>
        </p:nvSpPr>
        <p:spPr>
          <a:xfrm>
            <a:off x="7123506" y="2030651"/>
            <a:ext cx="1030435" cy="246221"/>
          </a:xfrm>
          <a:prstGeom prst="rect">
            <a:avLst/>
          </a:prstGeom>
          <a:noFill/>
          <a:ln>
            <a:solidFill>
              <a:schemeClr val="tx1"/>
            </a:solidFill>
          </a:ln>
        </p:spPr>
        <p:txBody>
          <a:bodyPr wrap="square" rtlCol="0">
            <a:spAutoFit/>
          </a:bodyPr>
          <a:lstStyle/>
          <a:p>
            <a:r>
              <a:rPr lang="en-US" altLang="ja-JP" sz="1000" dirty="0">
                <a:latin typeface="+mn-ea"/>
              </a:rPr>
              <a:t>HW</a:t>
            </a:r>
            <a:r>
              <a:rPr lang="ja-JP" altLang="en-US" sz="1000" dirty="0">
                <a:latin typeface="+mn-ea"/>
              </a:rPr>
              <a:t>改善</a:t>
            </a:r>
            <a:endParaRPr kumimoji="1" lang="ja-JP" altLang="en-US" sz="1000" dirty="0">
              <a:latin typeface="+mn-ea"/>
            </a:endParaRPr>
          </a:p>
        </p:txBody>
      </p:sp>
      <p:sp>
        <p:nvSpPr>
          <p:cNvPr id="381" name="テキスト ボックス 380"/>
          <p:cNvSpPr txBox="1"/>
          <p:nvPr/>
        </p:nvSpPr>
        <p:spPr>
          <a:xfrm>
            <a:off x="7127050" y="2310988"/>
            <a:ext cx="1037968" cy="253916"/>
          </a:xfrm>
          <a:prstGeom prst="rect">
            <a:avLst/>
          </a:prstGeom>
          <a:noFill/>
          <a:ln>
            <a:solidFill>
              <a:schemeClr val="tx1"/>
            </a:solidFill>
          </a:ln>
        </p:spPr>
        <p:txBody>
          <a:bodyPr wrap="square" rtlCol="0">
            <a:spAutoFit/>
          </a:bodyPr>
          <a:lstStyle/>
          <a:p>
            <a:r>
              <a:rPr lang="ja-JP" altLang="en-US" sz="1000" dirty="0">
                <a:latin typeface="+mn-ea"/>
              </a:rPr>
              <a:t>ｵﾍﾟﾚｰｼｮﾝ環境</a:t>
            </a:r>
            <a:endParaRPr kumimoji="1" lang="ja-JP" altLang="en-US" sz="1000" dirty="0">
              <a:latin typeface="+mn-ea"/>
            </a:endParaRPr>
          </a:p>
        </p:txBody>
      </p:sp>
      <p:sp>
        <p:nvSpPr>
          <p:cNvPr id="382" name="テキスト ボックス 381"/>
          <p:cNvSpPr txBox="1"/>
          <p:nvPr/>
        </p:nvSpPr>
        <p:spPr>
          <a:xfrm>
            <a:off x="7120346" y="2599020"/>
            <a:ext cx="1021573" cy="253916"/>
          </a:xfrm>
          <a:prstGeom prst="rect">
            <a:avLst/>
          </a:prstGeom>
          <a:noFill/>
          <a:ln>
            <a:solidFill>
              <a:schemeClr val="tx1"/>
            </a:solidFill>
          </a:ln>
        </p:spPr>
        <p:txBody>
          <a:bodyPr wrap="square" rtlCol="0">
            <a:spAutoFit/>
          </a:bodyPr>
          <a:lstStyle/>
          <a:p>
            <a:r>
              <a:rPr lang="ja-JP" altLang="en-US" sz="1000" dirty="0">
                <a:latin typeface="+mn-ea"/>
              </a:rPr>
              <a:t>開発環境</a:t>
            </a:r>
            <a:endParaRPr kumimoji="1" lang="ja-JP" altLang="en-US" sz="1000" dirty="0">
              <a:latin typeface="+mn-ea"/>
            </a:endParaRPr>
          </a:p>
        </p:txBody>
      </p:sp>
      <p:sp>
        <p:nvSpPr>
          <p:cNvPr id="383" name="テキスト ボックス 382"/>
          <p:cNvSpPr txBox="1"/>
          <p:nvPr/>
        </p:nvSpPr>
        <p:spPr>
          <a:xfrm>
            <a:off x="7121005" y="2881330"/>
            <a:ext cx="1033405" cy="253916"/>
          </a:xfrm>
          <a:prstGeom prst="rect">
            <a:avLst/>
          </a:prstGeom>
          <a:noFill/>
          <a:ln>
            <a:solidFill>
              <a:schemeClr val="tx1"/>
            </a:solidFill>
          </a:ln>
        </p:spPr>
        <p:txBody>
          <a:bodyPr wrap="square" rtlCol="0">
            <a:spAutoFit/>
          </a:bodyPr>
          <a:lstStyle/>
          <a:p>
            <a:r>
              <a:rPr lang="ja-JP" altLang="en-US" sz="1000" dirty="0">
                <a:latin typeface="+mn-ea"/>
              </a:rPr>
              <a:t>支援体制</a:t>
            </a:r>
            <a:endParaRPr kumimoji="1" lang="ja-JP" altLang="en-US" sz="1000" dirty="0">
              <a:latin typeface="+mn-ea"/>
            </a:endParaRPr>
          </a:p>
        </p:txBody>
      </p:sp>
      <p:sp>
        <p:nvSpPr>
          <p:cNvPr id="384" name="テキスト ボックス 383"/>
          <p:cNvSpPr txBox="1"/>
          <p:nvPr/>
        </p:nvSpPr>
        <p:spPr>
          <a:xfrm>
            <a:off x="8706943" y="1753534"/>
            <a:ext cx="816920" cy="253916"/>
          </a:xfrm>
          <a:prstGeom prst="rect">
            <a:avLst/>
          </a:prstGeom>
          <a:noFill/>
          <a:ln>
            <a:solidFill>
              <a:schemeClr val="tx1"/>
            </a:solidFill>
          </a:ln>
        </p:spPr>
        <p:txBody>
          <a:bodyPr wrap="square" rtlCol="0">
            <a:spAutoFit/>
          </a:bodyPr>
          <a:lstStyle/>
          <a:p>
            <a:r>
              <a:rPr lang="ja-JP" altLang="en-US" sz="1000" dirty="0">
                <a:latin typeface="+mn-ea"/>
              </a:rPr>
              <a:t>ﾁｪｯｸ機能</a:t>
            </a:r>
            <a:endParaRPr kumimoji="1" lang="ja-JP" altLang="en-US" sz="1000" dirty="0">
              <a:latin typeface="+mn-ea"/>
            </a:endParaRPr>
          </a:p>
        </p:txBody>
      </p:sp>
      <p:sp>
        <p:nvSpPr>
          <p:cNvPr id="385" name="テキスト ボックス 384"/>
          <p:cNvSpPr txBox="1"/>
          <p:nvPr/>
        </p:nvSpPr>
        <p:spPr>
          <a:xfrm>
            <a:off x="8700325" y="2151675"/>
            <a:ext cx="816920" cy="253916"/>
          </a:xfrm>
          <a:prstGeom prst="rect">
            <a:avLst/>
          </a:prstGeom>
          <a:noFill/>
          <a:ln>
            <a:solidFill>
              <a:schemeClr val="tx1"/>
            </a:solidFill>
          </a:ln>
        </p:spPr>
        <p:txBody>
          <a:bodyPr wrap="square" rtlCol="0">
            <a:spAutoFit/>
          </a:bodyPr>
          <a:lstStyle/>
          <a:p>
            <a:r>
              <a:rPr lang="ja-JP" altLang="en-US" sz="1000" dirty="0">
                <a:latin typeface="+mn-ea"/>
              </a:rPr>
              <a:t>未然防止</a:t>
            </a:r>
            <a:endParaRPr kumimoji="1" lang="ja-JP" altLang="en-US" sz="1000" dirty="0">
              <a:latin typeface="+mn-ea"/>
            </a:endParaRPr>
          </a:p>
        </p:txBody>
      </p:sp>
      <p:sp>
        <p:nvSpPr>
          <p:cNvPr id="386" name="テキスト ボックス 385"/>
          <p:cNvSpPr txBox="1"/>
          <p:nvPr/>
        </p:nvSpPr>
        <p:spPr>
          <a:xfrm>
            <a:off x="8684131" y="2583218"/>
            <a:ext cx="833114" cy="254150"/>
          </a:xfrm>
          <a:prstGeom prst="rect">
            <a:avLst/>
          </a:prstGeom>
          <a:noFill/>
          <a:ln>
            <a:solidFill>
              <a:schemeClr val="tx1"/>
            </a:solidFill>
          </a:ln>
        </p:spPr>
        <p:txBody>
          <a:bodyPr wrap="square" rtlCol="0">
            <a:spAutoFit/>
          </a:bodyPr>
          <a:lstStyle/>
          <a:p>
            <a:r>
              <a:rPr lang="ja-JP" altLang="en-US" sz="1000" dirty="0">
                <a:latin typeface="+mn-ea"/>
              </a:rPr>
              <a:t>能力向上</a:t>
            </a:r>
            <a:endParaRPr kumimoji="1" lang="ja-JP" altLang="en-US" sz="1000" dirty="0">
              <a:latin typeface="+mn-ea"/>
            </a:endParaRPr>
          </a:p>
        </p:txBody>
      </p:sp>
      <p:cxnSp>
        <p:nvCxnSpPr>
          <p:cNvPr id="387" name="直線矢印コネクタ 386"/>
          <p:cNvCxnSpPr>
            <a:stCxn id="369" idx="3"/>
            <a:endCxn id="373" idx="1"/>
          </p:cNvCxnSpPr>
          <p:nvPr/>
        </p:nvCxnSpPr>
        <p:spPr>
          <a:xfrm flipV="1">
            <a:off x="6735642" y="997786"/>
            <a:ext cx="405896" cy="1088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8" name="直線矢印コネクタ 387"/>
          <p:cNvCxnSpPr>
            <a:stCxn id="369" idx="3"/>
            <a:endCxn id="378" idx="1"/>
          </p:cNvCxnSpPr>
          <p:nvPr/>
        </p:nvCxnSpPr>
        <p:spPr>
          <a:xfrm flipV="1">
            <a:off x="6735642" y="1573850"/>
            <a:ext cx="396572" cy="5126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直線矢印コネクタ 388"/>
          <p:cNvCxnSpPr>
            <a:stCxn id="369" idx="3"/>
            <a:endCxn id="379" idx="1"/>
          </p:cNvCxnSpPr>
          <p:nvPr/>
        </p:nvCxnSpPr>
        <p:spPr>
          <a:xfrm flipV="1">
            <a:off x="6735642" y="1862321"/>
            <a:ext cx="393524" cy="224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直線矢印コネクタ 389"/>
          <p:cNvCxnSpPr>
            <a:stCxn id="369" idx="3"/>
            <a:endCxn id="381" idx="1"/>
          </p:cNvCxnSpPr>
          <p:nvPr/>
        </p:nvCxnSpPr>
        <p:spPr>
          <a:xfrm>
            <a:off x="6735642" y="2086461"/>
            <a:ext cx="391408" cy="3514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直線矢印コネクタ 390"/>
          <p:cNvCxnSpPr>
            <a:stCxn id="369" idx="3"/>
            <a:endCxn id="383" idx="1"/>
          </p:cNvCxnSpPr>
          <p:nvPr/>
        </p:nvCxnSpPr>
        <p:spPr>
          <a:xfrm>
            <a:off x="6735642" y="2086461"/>
            <a:ext cx="385363" cy="921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2" name="直線矢印コネクタ 391"/>
          <p:cNvCxnSpPr>
            <a:stCxn id="369" idx="3"/>
            <a:endCxn id="380" idx="1"/>
          </p:cNvCxnSpPr>
          <p:nvPr/>
        </p:nvCxnSpPr>
        <p:spPr>
          <a:xfrm>
            <a:off x="6735642" y="2086461"/>
            <a:ext cx="387864" cy="673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直線矢印コネクタ 392"/>
          <p:cNvCxnSpPr>
            <a:stCxn id="369" idx="3"/>
            <a:endCxn id="382" idx="1"/>
          </p:cNvCxnSpPr>
          <p:nvPr/>
        </p:nvCxnSpPr>
        <p:spPr>
          <a:xfrm>
            <a:off x="6735642" y="2086461"/>
            <a:ext cx="384704" cy="639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直線矢印コネクタ 393"/>
          <p:cNvCxnSpPr>
            <a:stCxn id="369" idx="3"/>
            <a:endCxn id="377" idx="1"/>
          </p:cNvCxnSpPr>
          <p:nvPr/>
        </p:nvCxnSpPr>
        <p:spPr>
          <a:xfrm flipV="1">
            <a:off x="6735642" y="1285818"/>
            <a:ext cx="406248" cy="800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直線矢印コネクタ 394"/>
          <p:cNvCxnSpPr>
            <a:stCxn id="379" idx="3"/>
            <a:endCxn id="376" idx="1"/>
          </p:cNvCxnSpPr>
          <p:nvPr/>
        </p:nvCxnSpPr>
        <p:spPr>
          <a:xfrm flipV="1">
            <a:off x="8159601" y="1453240"/>
            <a:ext cx="548248" cy="409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6" name="直線矢印コネクタ 395"/>
          <p:cNvCxnSpPr>
            <a:stCxn id="379" idx="3"/>
            <a:endCxn id="384" idx="1"/>
          </p:cNvCxnSpPr>
          <p:nvPr/>
        </p:nvCxnSpPr>
        <p:spPr>
          <a:xfrm>
            <a:off x="8159601" y="1862321"/>
            <a:ext cx="547342" cy="18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7" name="直線矢印コネクタ 396"/>
          <p:cNvCxnSpPr>
            <a:stCxn id="379" idx="3"/>
            <a:endCxn id="385" idx="1"/>
          </p:cNvCxnSpPr>
          <p:nvPr/>
        </p:nvCxnSpPr>
        <p:spPr>
          <a:xfrm>
            <a:off x="8159601" y="1862321"/>
            <a:ext cx="540724" cy="416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直線矢印コネクタ 397"/>
          <p:cNvCxnSpPr>
            <a:stCxn id="379" idx="3"/>
            <a:endCxn id="386" idx="1"/>
          </p:cNvCxnSpPr>
          <p:nvPr/>
        </p:nvCxnSpPr>
        <p:spPr>
          <a:xfrm>
            <a:off x="8159601" y="1862321"/>
            <a:ext cx="524530" cy="847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9" name="直線コネクタ 398"/>
          <p:cNvCxnSpPr>
            <a:stCxn id="368" idx="3"/>
          </p:cNvCxnSpPr>
          <p:nvPr/>
        </p:nvCxnSpPr>
        <p:spPr bwMode="auto">
          <a:xfrm flipV="1">
            <a:off x="6747913" y="1414574"/>
            <a:ext cx="180081" cy="202237"/>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 name="直線コネクタ 399"/>
          <p:cNvCxnSpPr>
            <a:stCxn id="370" idx="3"/>
          </p:cNvCxnSpPr>
          <p:nvPr/>
        </p:nvCxnSpPr>
        <p:spPr bwMode="auto">
          <a:xfrm>
            <a:off x="6748235" y="2580499"/>
            <a:ext cx="218581" cy="448738"/>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1" name="直線コネクタ 400"/>
          <p:cNvCxnSpPr>
            <a:stCxn id="373" idx="3"/>
          </p:cNvCxnSpPr>
          <p:nvPr/>
        </p:nvCxnSpPr>
        <p:spPr bwMode="auto">
          <a:xfrm>
            <a:off x="8130941" y="994804"/>
            <a:ext cx="387092" cy="2516"/>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2" name="直線コネクタ 401"/>
          <p:cNvCxnSpPr>
            <a:stCxn id="377" idx="3"/>
          </p:cNvCxnSpPr>
          <p:nvPr/>
        </p:nvCxnSpPr>
        <p:spPr bwMode="auto">
          <a:xfrm flipV="1">
            <a:off x="8146878" y="1095995"/>
            <a:ext cx="358028" cy="189823"/>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3" name="直線コネクタ 402"/>
          <p:cNvCxnSpPr>
            <a:stCxn id="378" idx="3"/>
          </p:cNvCxnSpPr>
          <p:nvPr/>
        </p:nvCxnSpPr>
        <p:spPr bwMode="auto">
          <a:xfrm flipV="1">
            <a:off x="8137202" y="1297542"/>
            <a:ext cx="388889" cy="276308"/>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4" name="直線コネクタ 403"/>
          <p:cNvCxnSpPr>
            <a:endCxn id="380" idx="3"/>
          </p:cNvCxnSpPr>
          <p:nvPr/>
        </p:nvCxnSpPr>
        <p:spPr bwMode="auto">
          <a:xfrm flipH="1" flipV="1">
            <a:off x="8153941" y="2153762"/>
            <a:ext cx="364494" cy="596449"/>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 name="直線コネクタ 404"/>
          <p:cNvCxnSpPr>
            <a:stCxn id="381" idx="3"/>
          </p:cNvCxnSpPr>
          <p:nvPr/>
        </p:nvCxnSpPr>
        <p:spPr bwMode="auto">
          <a:xfrm>
            <a:off x="8165018" y="2437946"/>
            <a:ext cx="367675" cy="432267"/>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6" name="直線コネクタ 405"/>
          <p:cNvCxnSpPr>
            <a:stCxn id="382" idx="3"/>
          </p:cNvCxnSpPr>
          <p:nvPr/>
        </p:nvCxnSpPr>
        <p:spPr bwMode="auto">
          <a:xfrm>
            <a:off x="8141919" y="2725978"/>
            <a:ext cx="378532" cy="323469"/>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 name="直線コネクタ 406"/>
          <p:cNvCxnSpPr/>
          <p:nvPr/>
        </p:nvCxnSpPr>
        <p:spPr bwMode="auto">
          <a:xfrm>
            <a:off x="8162218" y="3042292"/>
            <a:ext cx="362732" cy="126958"/>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8" name="直線コネクタ 407"/>
          <p:cNvCxnSpPr>
            <a:stCxn id="370" idx="3"/>
          </p:cNvCxnSpPr>
          <p:nvPr/>
        </p:nvCxnSpPr>
        <p:spPr bwMode="auto">
          <a:xfrm>
            <a:off x="6748235" y="2580499"/>
            <a:ext cx="150497" cy="597897"/>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 name="直線コネクタ 408"/>
          <p:cNvCxnSpPr>
            <a:stCxn id="368" idx="3"/>
            <a:endCxn id="492" idx="3"/>
          </p:cNvCxnSpPr>
          <p:nvPr/>
        </p:nvCxnSpPr>
        <p:spPr bwMode="auto">
          <a:xfrm flipV="1">
            <a:off x="6747913" y="1237505"/>
            <a:ext cx="189681" cy="379306"/>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1" name="角丸四角形 440"/>
          <p:cNvSpPr/>
          <p:nvPr/>
        </p:nvSpPr>
        <p:spPr>
          <a:xfrm>
            <a:off x="6103429" y="3624119"/>
            <a:ext cx="717824" cy="1892031"/>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n-ea"/>
            </a:endParaRPr>
          </a:p>
        </p:txBody>
      </p:sp>
      <p:sp>
        <p:nvSpPr>
          <p:cNvPr id="442" name="テキスト ボックス 441"/>
          <p:cNvSpPr txBox="1"/>
          <p:nvPr/>
        </p:nvSpPr>
        <p:spPr>
          <a:xfrm>
            <a:off x="6180810" y="4081844"/>
            <a:ext cx="552652" cy="400110"/>
          </a:xfrm>
          <a:prstGeom prst="rect">
            <a:avLst/>
          </a:prstGeom>
          <a:noFill/>
          <a:ln>
            <a:solidFill>
              <a:schemeClr val="tx1"/>
            </a:solidFill>
          </a:ln>
        </p:spPr>
        <p:txBody>
          <a:bodyPr wrap="square" rtlCol="0">
            <a:spAutoFit/>
          </a:bodyPr>
          <a:lstStyle/>
          <a:p>
            <a:r>
              <a:rPr lang="ja-JP" altLang="en-US" sz="1000" dirty="0">
                <a:latin typeface="+mn-ea"/>
              </a:rPr>
              <a:t>要件定義</a:t>
            </a:r>
            <a:endParaRPr kumimoji="1" lang="ja-JP" altLang="en-US" sz="1000" dirty="0">
              <a:latin typeface="+mn-ea"/>
            </a:endParaRPr>
          </a:p>
        </p:txBody>
      </p:sp>
      <p:sp>
        <p:nvSpPr>
          <p:cNvPr id="443" name="テキスト ボックス 442"/>
          <p:cNvSpPr txBox="1"/>
          <p:nvPr/>
        </p:nvSpPr>
        <p:spPr>
          <a:xfrm>
            <a:off x="6181873" y="4907821"/>
            <a:ext cx="552652" cy="246221"/>
          </a:xfrm>
          <a:prstGeom prst="rect">
            <a:avLst/>
          </a:prstGeom>
          <a:noFill/>
          <a:ln>
            <a:solidFill>
              <a:schemeClr val="tx1"/>
            </a:solidFill>
          </a:ln>
        </p:spPr>
        <p:txBody>
          <a:bodyPr wrap="square" rtlCol="0">
            <a:spAutoFit/>
          </a:bodyPr>
          <a:lstStyle/>
          <a:p>
            <a:r>
              <a:rPr lang="ja-JP" altLang="en-US" sz="1000" dirty="0">
                <a:latin typeface="+mn-ea"/>
              </a:rPr>
              <a:t>設計</a:t>
            </a:r>
            <a:endParaRPr kumimoji="1" lang="ja-JP" altLang="en-US" sz="1000" dirty="0">
              <a:latin typeface="+mn-ea"/>
            </a:endParaRPr>
          </a:p>
        </p:txBody>
      </p:sp>
      <p:sp>
        <p:nvSpPr>
          <p:cNvPr id="445" name="角丸四角形 444"/>
          <p:cNvSpPr/>
          <p:nvPr/>
        </p:nvSpPr>
        <p:spPr>
          <a:xfrm>
            <a:off x="6963688" y="3585823"/>
            <a:ext cx="1411688" cy="2838871"/>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n-ea"/>
            </a:endParaRPr>
          </a:p>
        </p:txBody>
      </p:sp>
      <p:sp>
        <p:nvSpPr>
          <p:cNvPr id="446" name="テキスト ボックス 445"/>
          <p:cNvSpPr txBox="1"/>
          <p:nvPr/>
        </p:nvSpPr>
        <p:spPr>
          <a:xfrm>
            <a:off x="7031602" y="3617760"/>
            <a:ext cx="1200389" cy="253916"/>
          </a:xfrm>
          <a:prstGeom prst="rect">
            <a:avLst/>
          </a:prstGeom>
          <a:noFill/>
        </p:spPr>
        <p:txBody>
          <a:bodyPr wrap="square" rtlCol="0">
            <a:spAutoFit/>
          </a:bodyPr>
          <a:lstStyle/>
          <a:p>
            <a:pPr algn="ctr"/>
            <a:r>
              <a:rPr kumimoji="1" lang="ja-JP" altLang="en-US" sz="1000" dirty="0">
                <a:latin typeface="+mn-ea"/>
              </a:rPr>
              <a:t>関係性</a:t>
            </a:r>
            <a:r>
              <a:rPr kumimoji="1" lang="en-US" altLang="ja-JP" sz="1000" dirty="0">
                <a:latin typeface="+mn-ea"/>
              </a:rPr>
              <a:t>m-SHEL</a:t>
            </a:r>
            <a:endParaRPr kumimoji="1" lang="ja-JP" altLang="en-US" sz="1000" dirty="0">
              <a:latin typeface="+mn-ea"/>
            </a:endParaRPr>
          </a:p>
        </p:txBody>
      </p:sp>
      <p:sp>
        <p:nvSpPr>
          <p:cNvPr id="447" name="テキスト ボックス 446"/>
          <p:cNvSpPr txBox="1"/>
          <p:nvPr/>
        </p:nvSpPr>
        <p:spPr>
          <a:xfrm>
            <a:off x="7148455" y="3852899"/>
            <a:ext cx="989403" cy="253916"/>
          </a:xfrm>
          <a:prstGeom prst="rect">
            <a:avLst/>
          </a:prstGeom>
          <a:noFill/>
          <a:ln>
            <a:solidFill>
              <a:schemeClr val="tx1"/>
            </a:solidFill>
          </a:ln>
        </p:spPr>
        <p:txBody>
          <a:bodyPr wrap="square" rtlCol="0">
            <a:spAutoFit/>
          </a:bodyPr>
          <a:lstStyle/>
          <a:p>
            <a:r>
              <a:rPr lang="ja-JP" altLang="en-US" sz="1000" dirty="0">
                <a:latin typeface="+mn-ea"/>
              </a:rPr>
              <a:t>ﾏﾈｰｼﾞﾒﾝﾄ</a:t>
            </a:r>
            <a:endParaRPr kumimoji="1" lang="ja-JP" altLang="en-US" sz="1000" dirty="0">
              <a:latin typeface="+mn-ea"/>
            </a:endParaRPr>
          </a:p>
        </p:txBody>
      </p:sp>
      <p:sp>
        <p:nvSpPr>
          <p:cNvPr id="448" name="角丸四角形 447"/>
          <p:cNvSpPr/>
          <p:nvPr/>
        </p:nvSpPr>
        <p:spPr>
          <a:xfrm>
            <a:off x="8562708" y="3577035"/>
            <a:ext cx="1118448" cy="21937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n-ea"/>
            </a:endParaRPr>
          </a:p>
        </p:txBody>
      </p:sp>
      <p:sp>
        <p:nvSpPr>
          <p:cNvPr id="449" name="テキスト ボックス 448"/>
          <p:cNvSpPr txBox="1"/>
          <p:nvPr/>
        </p:nvSpPr>
        <p:spPr>
          <a:xfrm>
            <a:off x="8458071" y="3681806"/>
            <a:ext cx="1200389" cy="253916"/>
          </a:xfrm>
          <a:prstGeom prst="rect">
            <a:avLst/>
          </a:prstGeom>
          <a:noFill/>
        </p:spPr>
        <p:txBody>
          <a:bodyPr wrap="square" rtlCol="0">
            <a:spAutoFit/>
          </a:bodyPr>
          <a:lstStyle/>
          <a:p>
            <a:pPr algn="ctr"/>
            <a:r>
              <a:rPr kumimoji="1" lang="ja-JP" altLang="en-US" sz="1000" dirty="0">
                <a:latin typeface="+mn-ea"/>
              </a:rPr>
              <a:t>人間特性</a:t>
            </a:r>
          </a:p>
        </p:txBody>
      </p:sp>
      <p:sp>
        <p:nvSpPr>
          <p:cNvPr id="450" name="テキスト ボックス 449"/>
          <p:cNvSpPr txBox="1"/>
          <p:nvPr/>
        </p:nvSpPr>
        <p:spPr>
          <a:xfrm>
            <a:off x="8701916" y="4109587"/>
            <a:ext cx="829993" cy="253916"/>
          </a:xfrm>
          <a:prstGeom prst="rect">
            <a:avLst/>
          </a:prstGeom>
          <a:noFill/>
          <a:ln>
            <a:solidFill>
              <a:schemeClr val="tx1"/>
            </a:solidFill>
          </a:ln>
        </p:spPr>
        <p:txBody>
          <a:bodyPr wrap="square" rtlCol="0">
            <a:spAutoFit/>
          </a:bodyPr>
          <a:lstStyle/>
          <a:p>
            <a:r>
              <a:rPr lang="ja-JP" altLang="en-US" sz="1000" dirty="0">
                <a:latin typeface="+mn-ea"/>
              </a:rPr>
              <a:t>作業軽減</a:t>
            </a:r>
            <a:endParaRPr kumimoji="1" lang="ja-JP" altLang="en-US" sz="1000" dirty="0">
              <a:latin typeface="+mn-ea"/>
            </a:endParaRPr>
          </a:p>
        </p:txBody>
      </p:sp>
      <p:sp>
        <p:nvSpPr>
          <p:cNvPr id="451" name="テキスト ボックス 450"/>
          <p:cNvSpPr txBox="1"/>
          <p:nvPr/>
        </p:nvSpPr>
        <p:spPr>
          <a:xfrm>
            <a:off x="7148807" y="4163715"/>
            <a:ext cx="1004988" cy="253916"/>
          </a:xfrm>
          <a:prstGeom prst="rect">
            <a:avLst/>
          </a:prstGeom>
          <a:noFill/>
          <a:ln>
            <a:solidFill>
              <a:schemeClr val="tx1"/>
            </a:solidFill>
          </a:ln>
        </p:spPr>
        <p:txBody>
          <a:bodyPr wrap="square" rtlCol="0">
            <a:spAutoFit/>
          </a:bodyPr>
          <a:lstStyle/>
          <a:p>
            <a:r>
              <a:rPr lang="ja-JP" altLang="en-US" sz="1000" dirty="0">
                <a:latin typeface="+mn-ea"/>
              </a:rPr>
              <a:t>運用改善</a:t>
            </a:r>
            <a:endParaRPr kumimoji="1" lang="ja-JP" altLang="en-US" sz="1000" dirty="0">
              <a:latin typeface="+mn-ea"/>
            </a:endParaRPr>
          </a:p>
        </p:txBody>
      </p:sp>
      <p:sp>
        <p:nvSpPr>
          <p:cNvPr id="452" name="テキスト ボックス 451"/>
          <p:cNvSpPr txBox="1"/>
          <p:nvPr/>
        </p:nvSpPr>
        <p:spPr>
          <a:xfrm>
            <a:off x="7139131" y="4489594"/>
            <a:ext cx="1004988" cy="253916"/>
          </a:xfrm>
          <a:prstGeom prst="rect">
            <a:avLst/>
          </a:prstGeom>
          <a:noFill/>
          <a:ln>
            <a:solidFill>
              <a:schemeClr val="tx1"/>
            </a:solidFill>
          </a:ln>
        </p:spPr>
        <p:txBody>
          <a:bodyPr wrap="square" rtlCol="0">
            <a:spAutoFit/>
          </a:bodyPr>
          <a:lstStyle/>
          <a:p>
            <a:r>
              <a:rPr lang="en-US" altLang="ja-JP" sz="1000" dirty="0">
                <a:latin typeface="+mn-ea"/>
              </a:rPr>
              <a:t>SW</a:t>
            </a:r>
            <a:r>
              <a:rPr lang="ja-JP" altLang="en-US" sz="1000" dirty="0">
                <a:latin typeface="+mn-ea"/>
              </a:rPr>
              <a:t>改善</a:t>
            </a:r>
            <a:r>
              <a:rPr lang="en-US" altLang="ja-JP" sz="1000" dirty="0">
                <a:latin typeface="+mn-ea"/>
              </a:rPr>
              <a:t>(</a:t>
            </a:r>
            <a:r>
              <a:rPr lang="ja-JP" altLang="en-US" sz="1000" dirty="0">
                <a:latin typeface="+mn-ea"/>
              </a:rPr>
              <a:t>運用</a:t>
            </a:r>
            <a:r>
              <a:rPr lang="en-US" altLang="ja-JP" sz="1000" dirty="0">
                <a:latin typeface="+mn-ea"/>
              </a:rPr>
              <a:t>)</a:t>
            </a:r>
            <a:endParaRPr kumimoji="1" lang="ja-JP" altLang="en-US" sz="1000" dirty="0">
              <a:latin typeface="+mn-ea"/>
            </a:endParaRPr>
          </a:p>
        </p:txBody>
      </p:sp>
      <p:sp>
        <p:nvSpPr>
          <p:cNvPr id="453" name="テキスト ボックス 452"/>
          <p:cNvSpPr txBox="1"/>
          <p:nvPr/>
        </p:nvSpPr>
        <p:spPr>
          <a:xfrm>
            <a:off x="7136083" y="4809420"/>
            <a:ext cx="1030435" cy="253038"/>
          </a:xfrm>
          <a:prstGeom prst="rect">
            <a:avLst/>
          </a:prstGeom>
          <a:noFill/>
          <a:ln>
            <a:solidFill>
              <a:schemeClr val="tx1"/>
            </a:solidFill>
          </a:ln>
        </p:spPr>
        <p:txBody>
          <a:bodyPr wrap="square" rtlCol="0">
            <a:spAutoFit/>
          </a:bodyPr>
          <a:lstStyle/>
          <a:p>
            <a:r>
              <a:rPr lang="en-US" altLang="ja-JP" sz="1000" dirty="0">
                <a:latin typeface="+mn-ea"/>
              </a:rPr>
              <a:t>SW</a:t>
            </a:r>
            <a:r>
              <a:rPr lang="ja-JP" altLang="en-US" sz="1000" dirty="0">
                <a:latin typeface="+mn-ea"/>
              </a:rPr>
              <a:t>改善</a:t>
            </a:r>
            <a:r>
              <a:rPr lang="en-US" altLang="ja-JP" sz="1000" dirty="0">
                <a:latin typeface="+mn-ea"/>
              </a:rPr>
              <a:t>(</a:t>
            </a:r>
            <a:r>
              <a:rPr lang="ja-JP" altLang="en-US" sz="1000" dirty="0">
                <a:latin typeface="+mn-ea"/>
              </a:rPr>
              <a:t>業務</a:t>
            </a:r>
            <a:r>
              <a:rPr lang="en-US" altLang="ja-JP" sz="1000" dirty="0">
                <a:latin typeface="+mn-ea"/>
              </a:rPr>
              <a:t>)</a:t>
            </a:r>
            <a:endParaRPr kumimoji="1" lang="ja-JP" altLang="en-US" sz="1000" dirty="0">
              <a:latin typeface="+mn-ea"/>
            </a:endParaRPr>
          </a:p>
        </p:txBody>
      </p:sp>
      <p:sp>
        <p:nvSpPr>
          <p:cNvPr id="454" name="テキスト ボックス 453"/>
          <p:cNvSpPr txBox="1"/>
          <p:nvPr/>
        </p:nvSpPr>
        <p:spPr>
          <a:xfrm>
            <a:off x="7130423" y="5128828"/>
            <a:ext cx="1030435" cy="246221"/>
          </a:xfrm>
          <a:prstGeom prst="rect">
            <a:avLst/>
          </a:prstGeom>
          <a:noFill/>
          <a:ln>
            <a:solidFill>
              <a:schemeClr val="tx1"/>
            </a:solidFill>
          </a:ln>
        </p:spPr>
        <p:txBody>
          <a:bodyPr wrap="square" rtlCol="0">
            <a:spAutoFit/>
          </a:bodyPr>
          <a:lstStyle/>
          <a:p>
            <a:r>
              <a:rPr lang="en-US" altLang="ja-JP" sz="1000" dirty="0">
                <a:latin typeface="+mn-ea"/>
              </a:rPr>
              <a:t>HW</a:t>
            </a:r>
            <a:r>
              <a:rPr lang="ja-JP" altLang="en-US" sz="1000" dirty="0">
                <a:latin typeface="+mn-ea"/>
              </a:rPr>
              <a:t>改善</a:t>
            </a:r>
            <a:endParaRPr kumimoji="1" lang="ja-JP" altLang="en-US" sz="1000" dirty="0">
              <a:latin typeface="+mn-ea"/>
            </a:endParaRPr>
          </a:p>
        </p:txBody>
      </p:sp>
      <p:sp>
        <p:nvSpPr>
          <p:cNvPr id="455" name="テキスト ボックス 454"/>
          <p:cNvSpPr txBox="1"/>
          <p:nvPr/>
        </p:nvSpPr>
        <p:spPr>
          <a:xfrm>
            <a:off x="7133967" y="5427679"/>
            <a:ext cx="1020314" cy="246221"/>
          </a:xfrm>
          <a:prstGeom prst="rect">
            <a:avLst/>
          </a:prstGeom>
          <a:noFill/>
          <a:ln>
            <a:solidFill>
              <a:schemeClr val="tx1"/>
            </a:solidFill>
          </a:ln>
        </p:spPr>
        <p:txBody>
          <a:bodyPr wrap="square" rtlCol="0">
            <a:spAutoFit/>
          </a:bodyPr>
          <a:lstStyle/>
          <a:p>
            <a:r>
              <a:rPr lang="ja-JP" altLang="en-US" sz="1000" dirty="0">
                <a:latin typeface="+mn-ea"/>
              </a:rPr>
              <a:t>ｵﾍﾟﾚｰｼｮﾝ環境</a:t>
            </a:r>
            <a:endParaRPr kumimoji="1" lang="ja-JP" altLang="en-US" sz="1000" dirty="0">
              <a:latin typeface="+mn-ea"/>
            </a:endParaRPr>
          </a:p>
        </p:txBody>
      </p:sp>
      <p:sp>
        <p:nvSpPr>
          <p:cNvPr id="456" name="テキスト ボックス 455"/>
          <p:cNvSpPr txBox="1"/>
          <p:nvPr/>
        </p:nvSpPr>
        <p:spPr>
          <a:xfrm>
            <a:off x="7127263" y="5760930"/>
            <a:ext cx="1021573" cy="253916"/>
          </a:xfrm>
          <a:prstGeom prst="rect">
            <a:avLst/>
          </a:prstGeom>
          <a:noFill/>
          <a:ln>
            <a:solidFill>
              <a:schemeClr val="tx1"/>
            </a:solidFill>
          </a:ln>
        </p:spPr>
        <p:txBody>
          <a:bodyPr wrap="square" rtlCol="0">
            <a:spAutoFit/>
          </a:bodyPr>
          <a:lstStyle/>
          <a:p>
            <a:r>
              <a:rPr lang="ja-JP" altLang="en-US" sz="1000" dirty="0">
                <a:latin typeface="+mn-ea"/>
              </a:rPr>
              <a:t>開発環境</a:t>
            </a:r>
            <a:endParaRPr kumimoji="1" lang="ja-JP" altLang="en-US" sz="1000" dirty="0">
              <a:latin typeface="+mn-ea"/>
            </a:endParaRPr>
          </a:p>
        </p:txBody>
      </p:sp>
      <p:sp>
        <p:nvSpPr>
          <p:cNvPr id="457" name="テキスト ボックス 456"/>
          <p:cNvSpPr txBox="1"/>
          <p:nvPr/>
        </p:nvSpPr>
        <p:spPr>
          <a:xfrm>
            <a:off x="7127922" y="6084284"/>
            <a:ext cx="1039487" cy="252227"/>
          </a:xfrm>
          <a:prstGeom prst="rect">
            <a:avLst/>
          </a:prstGeom>
          <a:noFill/>
          <a:ln>
            <a:solidFill>
              <a:schemeClr val="tx1"/>
            </a:solidFill>
          </a:ln>
        </p:spPr>
        <p:txBody>
          <a:bodyPr wrap="square" rtlCol="0">
            <a:spAutoFit/>
          </a:bodyPr>
          <a:lstStyle/>
          <a:p>
            <a:r>
              <a:rPr lang="ja-JP" altLang="en-US" sz="1000" dirty="0">
                <a:latin typeface="+mn-ea"/>
              </a:rPr>
              <a:t>支援体制</a:t>
            </a:r>
            <a:endParaRPr kumimoji="1" lang="ja-JP" altLang="en-US" sz="1000" dirty="0">
              <a:latin typeface="+mn-ea"/>
            </a:endParaRPr>
          </a:p>
        </p:txBody>
      </p:sp>
      <p:sp>
        <p:nvSpPr>
          <p:cNvPr id="458" name="テキスト ボックス 457"/>
          <p:cNvSpPr txBox="1"/>
          <p:nvPr/>
        </p:nvSpPr>
        <p:spPr>
          <a:xfrm>
            <a:off x="8690631" y="4488459"/>
            <a:ext cx="847658" cy="246221"/>
          </a:xfrm>
          <a:prstGeom prst="rect">
            <a:avLst/>
          </a:prstGeom>
          <a:noFill/>
          <a:ln>
            <a:solidFill>
              <a:schemeClr val="tx1"/>
            </a:solidFill>
          </a:ln>
        </p:spPr>
        <p:txBody>
          <a:bodyPr wrap="square" rtlCol="0">
            <a:spAutoFit/>
          </a:bodyPr>
          <a:lstStyle/>
          <a:p>
            <a:r>
              <a:rPr lang="ja-JP" altLang="en-US" sz="1000" dirty="0">
                <a:latin typeface="+mn-ea"/>
              </a:rPr>
              <a:t>ﾁｪｯｸ機能</a:t>
            </a:r>
            <a:endParaRPr kumimoji="1" lang="ja-JP" altLang="en-US" sz="1000" dirty="0">
              <a:latin typeface="+mn-ea"/>
            </a:endParaRPr>
          </a:p>
        </p:txBody>
      </p:sp>
      <p:sp>
        <p:nvSpPr>
          <p:cNvPr id="459" name="テキスト ボックス 458"/>
          <p:cNvSpPr txBox="1"/>
          <p:nvPr/>
        </p:nvSpPr>
        <p:spPr>
          <a:xfrm>
            <a:off x="8693990" y="4874185"/>
            <a:ext cx="843471" cy="252660"/>
          </a:xfrm>
          <a:prstGeom prst="rect">
            <a:avLst/>
          </a:prstGeom>
          <a:noFill/>
          <a:ln>
            <a:solidFill>
              <a:schemeClr val="tx1"/>
            </a:solidFill>
          </a:ln>
        </p:spPr>
        <p:txBody>
          <a:bodyPr wrap="square" rtlCol="0">
            <a:spAutoFit/>
          </a:bodyPr>
          <a:lstStyle/>
          <a:p>
            <a:r>
              <a:rPr lang="ja-JP" altLang="en-US" sz="1000" dirty="0">
                <a:latin typeface="+mn-ea"/>
              </a:rPr>
              <a:t>未然防止</a:t>
            </a:r>
            <a:endParaRPr kumimoji="1" lang="ja-JP" altLang="en-US" sz="1000" dirty="0">
              <a:latin typeface="+mn-ea"/>
            </a:endParaRPr>
          </a:p>
        </p:txBody>
      </p:sp>
      <p:sp>
        <p:nvSpPr>
          <p:cNvPr id="460" name="テキスト ボックス 459"/>
          <p:cNvSpPr txBox="1"/>
          <p:nvPr/>
        </p:nvSpPr>
        <p:spPr>
          <a:xfrm>
            <a:off x="8700883" y="5232162"/>
            <a:ext cx="830788" cy="246221"/>
          </a:xfrm>
          <a:prstGeom prst="rect">
            <a:avLst/>
          </a:prstGeom>
          <a:noFill/>
          <a:ln>
            <a:solidFill>
              <a:schemeClr val="tx1"/>
            </a:solidFill>
          </a:ln>
        </p:spPr>
        <p:txBody>
          <a:bodyPr wrap="square" rtlCol="0">
            <a:spAutoFit/>
          </a:bodyPr>
          <a:lstStyle/>
          <a:p>
            <a:r>
              <a:rPr lang="ja-JP" altLang="en-US" sz="1000" dirty="0">
                <a:latin typeface="+mn-ea"/>
              </a:rPr>
              <a:t>能力向上</a:t>
            </a:r>
            <a:endParaRPr kumimoji="1" lang="ja-JP" altLang="en-US" sz="1000" dirty="0">
              <a:latin typeface="+mn-ea"/>
            </a:endParaRPr>
          </a:p>
        </p:txBody>
      </p:sp>
      <p:cxnSp>
        <p:nvCxnSpPr>
          <p:cNvPr id="461" name="直線矢印コネクタ 460"/>
          <p:cNvCxnSpPr>
            <a:stCxn id="443" idx="3"/>
            <a:endCxn id="447" idx="1"/>
          </p:cNvCxnSpPr>
          <p:nvPr/>
        </p:nvCxnSpPr>
        <p:spPr>
          <a:xfrm flipV="1">
            <a:off x="6734525" y="3979857"/>
            <a:ext cx="413930" cy="1051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2" name="直線矢印コネクタ 461"/>
          <p:cNvCxnSpPr>
            <a:stCxn id="443" idx="3"/>
            <a:endCxn id="452" idx="1"/>
          </p:cNvCxnSpPr>
          <p:nvPr/>
        </p:nvCxnSpPr>
        <p:spPr>
          <a:xfrm flipV="1">
            <a:off x="6734525" y="4616552"/>
            <a:ext cx="404606" cy="414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直線矢印コネクタ 462"/>
          <p:cNvCxnSpPr>
            <a:stCxn id="443" idx="3"/>
            <a:endCxn id="453" idx="1"/>
          </p:cNvCxnSpPr>
          <p:nvPr/>
        </p:nvCxnSpPr>
        <p:spPr>
          <a:xfrm flipV="1">
            <a:off x="6734525" y="4935939"/>
            <a:ext cx="401558" cy="949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4" name="直線矢印コネクタ 463"/>
          <p:cNvCxnSpPr>
            <a:stCxn id="443" idx="3"/>
            <a:endCxn id="454" idx="1"/>
          </p:cNvCxnSpPr>
          <p:nvPr/>
        </p:nvCxnSpPr>
        <p:spPr>
          <a:xfrm>
            <a:off x="6734525" y="5030932"/>
            <a:ext cx="395898" cy="2210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5" name="直線矢印コネクタ 464"/>
          <p:cNvCxnSpPr>
            <a:stCxn id="443" idx="3"/>
            <a:endCxn id="455" idx="1"/>
          </p:cNvCxnSpPr>
          <p:nvPr/>
        </p:nvCxnSpPr>
        <p:spPr>
          <a:xfrm>
            <a:off x="6734525" y="5030932"/>
            <a:ext cx="399442" cy="519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6" name="直線矢印コネクタ 465"/>
          <p:cNvCxnSpPr>
            <a:stCxn id="443" idx="3"/>
            <a:endCxn id="456" idx="1"/>
          </p:cNvCxnSpPr>
          <p:nvPr/>
        </p:nvCxnSpPr>
        <p:spPr>
          <a:xfrm>
            <a:off x="6734525" y="5030932"/>
            <a:ext cx="392738" cy="856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7" name="直線矢印コネクタ 466"/>
          <p:cNvCxnSpPr>
            <a:stCxn id="443" idx="3"/>
            <a:endCxn id="457" idx="1"/>
          </p:cNvCxnSpPr>
          <p:nvPr/>
        </p:nvCxnSpPr>
        <p:spPr>
          <a:xfrm>
            <a:off x="6734525" y="5030932"/>
            <a:ext cx="393397" cy="1179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直線矢印コネクタ 467"/>
          <p:cNvCxnSpPr>
            <a:stCxn id="443" idx="3"/>
            <a:endCxn id="451" idx="1"/>
          </p:cNvCxnSpPr>
          <p:nvPr/>
        </p:nvCxnSpPr>
        <p:spPr>
          <a:xfrm flipV="1">
            <a:off x="6734525" y="4290673"/>
            <a:ext cx="414282" cy="740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9" name="直線矢印コネクタ 468"/>
          <p:cNvCxnSpPr>
            <a:stCxn id="453" idx="3"/>
            <a:endCxn id="450" idx="1"/>
          </p:cNvCxnSpPr>
          <p:nvPr/>
        </p:nvCxnSpPr>
        <p:spPr>
          <a:xfrm flipV="1">
            <a:off x="8166518" y="4236545"/>
            <a:ext cx="535398" cy="699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0" name="直線矢印コネクタ 469"/>
          <p:cNvCxnSpPr>
            <a:stCxn id="453" idx="3"/>
            <a:endCxn id="458" idx="1"/>
          </p:cNvCxnSpPr>
          <p:nvPr/>
        </p:nvCxnSpPr>
        <p:spPr>
          <a:xfrm flipV="1">
            <a:off x="8166518" y="4611570"/>
            <a:ext cx="524113" cy="3243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1" name="直線矢印コネクタ 470"/>
          <p:cNvCxnSpPr>
            <a:stCxn id="453" idx="3"/>
            <a:endCxn id="459" idx="1"/>
          </p:cNvCxnSpPr>
          <p:nvPr/>
        </p:nvCxnSpPr>
        <p:spPr>
          <a:xfrm>
            <a:off x="8166518" y="4935939"/>
            <a:ext cx="527472" cy="64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2" name="直線矢印コネクタ 471"/>
          <p:cNvCxnSpPr>
            <a:stCxn id="453" idx="3"/>
            <a:endCxn id="460" idx="1"/>
          </p:cNvCxnSpPr>
          <p:nvPr/>
        </p:nvCxnSpPr>
        <p:spPr>
          <a:xfrm>
            <a:off x="8166518" y="4935939"/>
            <a:ext cx="534365" cy="419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3" name="直線コネクタ 472"/>
          <p:cNvCxnSpPr>
            <a:stCxn id="442" idx="3"/>
          </p:cNvCxnSpPr>
          <p:nvPr/>
        </p:nvCxnSpPr>
        <p:spPr bwMode="auto">
          <a:xfrm flipV="1">
            <a:off x="6733462" y="4162877"/>
            <a:ext cx="241253" cy="119022"/>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 name="直線コネクタ 474"/>
          <p:cNvCxnSpPr>
            <a:stCxn id="447" idx="3"/>
          </p:cNvCxnSpPr>
          <p:nvPr/>
        </p:nvCxnSpPr>
        <p:spPr bwMode="auto">
          <a:xfrm>
            <a:off x="8137858" y="3976875"/>
            <a:ext cx="387092" cy="2516"/>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 name="直線コネクタ 475"/>
          <p:cNvCxnSpPr>
            <a:stCxn id="451" idx="3"/>
          </p:cNvCxnSpPr>
          <p:nvPr/>
        </p:nvCxnSpPr>
        <p:spPr bwMode="auto">
          <a:xfrm flipV="1">
            <a:off x="8153795" y="4100850"/>
            <a:ext cx="358028" cy="189823"/>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7" name="直線コネクタ 476"/>
          <p:cNvCxnSpPr>
            <a:stCxn id="452" idx="3"/>
          </p:cNvCxnSpPr>
          <p:nvPr/>
        </p:nvCxnSpPr>
        <p:spPr bwMode="auto">
          <a:xfrm flipV="1">
            <a:off x="8144119" y="4272820"/>
            <a:ext cx="352153" cy="343732"/>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8" name="直線コネクタ 477"/>
          <p:cNvCxnSpPr>
            <a:endCxn id="454" idx="3"/>
          </p:cNvCxnSpPr>
          <p:nvPr/>
        </p:nvCxnSpPr>
        <p:spPr bwMode="auto">
          <a:xfrm flipH="1" flipV="1">
            <a:off x="8160858" y="5251939"/>
            <a:ext cx="364494" cy="596449"/>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9" name="直線コネクタ 478"/>
          <p:cNvCxnSpPr>
            <a:stCxn id="455" idx="3"/>
          </p:cNvCxnSpPr>
          <p:nvPr/>
        </p:nvCxnSpPr>
        <p:spPr bwMode="auto">
          <a:xfrm>
            <a:off x="8154281" y="5550790"/>
            <a:ext cx="385329" cy="436115"/>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直線コネクタ 479"/>
          <p:cNvCxnSpPr>
            <a:stCxn id="456" idx="3"/>
          </p:cNvCxnSpPr>
          <p:nvPr/>
        </p:nvCxnSpPr>
        <p:spPr bwMode="auto">
          <a:xfrm>
            <a:off x="8148836" y="5887888"/>
            <a:ext cx="378532" cy="323469"/>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直線コネクタ 480"/>
          <p:cNvCxnSpPr>
            <a:stCxn id="457" idx="3"/>
          </p:cNvCxnSpPr>
          <p:nvPr/>
        </p:nvCxnSpPr>
        <p:spPr bwMode="auto">
          <a:xfrm>
            <a:off x="8167409" y="6210398"/>
            <a:ext cx="316120" cy="105282"/>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 name="直線コネクタ 482"/>
          <p:cNvCxnSpPr>
            <a:stCxn id="442" idx="3"/>
          </p:cNvCxnSpPr>
          <p:nvPr/>
        </p:nvCxnSpPr>
        <p:spPr bwMode="auto">
          <a:xfrm flipV="1">
            <a:off x="6733462" y="3934025"/>
            <a:ext cx="228622" cy="347874"/>
          </a:xfrm>
          <a:prstGeom prst="line">
            <a:avLst/>
          </a:prstGeom>
          <a:solidFill>
            <a:srgbClr val="FFFF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2" name="テキスト ボックス 491"/>
          <p:cNvSpPr txBox="1"/>
          <p:nvPr/>
        </p:nvSpPr>
        <p:spPr>
          <a:xfrm>
            <a:off x="6045366" y="1114394"/>
            <a:ext cx="892228" cy="246221"/>
          </a:xfrm>
          <a:prstGeom prst="rect">
            <a:avLst/>
          </a:prstGeom>
          <a:noFill/>
        </p:spPr>
        <p:txBody>
          <a:bodyPr wrap="square" rtlCol="0">
            <a:spAutoFit/>
          </a:bodyPr>
          <a:lstStyle/>
          <a:p>
            <a:pPr algn="ctr"/>
            <a:r>
              <a:rPr kumimoji="1" lang="ja-JP" altLang="en-US" sz="1000" dirty="0">
                <a:latin typeface="+mn-ea"/>
              </a:rPr>
              <a:t>フェーズ</a:t>
            </a:r>
          </a:p>
        </p:txBody>
      </p:sp>
      <p:sp>
        <p:nvSpPr>
          <p:cNvPr id="493" name="テキスト ボックス 492"/>
          <p:cNvSpPr txBox="1"/>
          <p:nvPr/>
        </p:nvSpPr>
        <p:spPr>
          <a:xfrm>
            <a:off x="6015579" y="3656238"/>
            <a:ext cx="892228" cy="246221"/>
          </a:xfrm>
          <a:prstGeom prst="rect">
            <a:avLst/>
          </a:prstGeom>
          <a:noFill/>
        </p:spPr>
        <p:txBody>
          <a:bodyPr wrap="square" rtlCol="0">
            <a:spAutoFit/>
          </a:bodyPr>
          <a:lstStyle/>
          <a:p>
            <a:pPr algn="ctr"/>
            <a:r>
              <a:rPr kumimoji="1" lang="ja-JP" altLang="en-US" sz="1000" dirty="0">
                <a:latin typeface="+mn-ea"/>
              </a:rPr>
              <a:t>フェーズ</a:t>
            </a:r>
          </a:p>
        </p:txBody>
      </p:sp>
      <p:cxnSp>
        <p:nvCxnSpPr>
          <p:cNvPr id="510" name="直線矢印コネクタ 509"/>
          <p:cNvCxnSpPr>
            <a:stCxn id="32" idx="3"/>
            <a:endCxn id="441" idx="1"/>
          </p:cNvCxnSpPr>
          <p:nvPr/>
        </p:nvCxnSpPr>
        <p:spPr>
          <a:xfrm>
            <a:off x="5923584" y="4422200"/>
            <a:ext cx="179845" cy="147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3" name="直線矢印コネクタ 512"/>
          <p:cNvCxnSpPr>
            <a:stCxn id="33" idx="3"/>
            <a:endCxn id="441" idx="1"/>
          </p:cNvCxnSpPr>
          <p:nvPr/>
        </p:nvCxnSpPr>
        <p:spPr>
          <a:xfrm flipV="1">
            <a:off x="5931309" y="4570135"/>
            <a:ext cx="172120" cy="422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6" name="直線矢印コネクタ 515"/>
          <p:cNvCxnSpPr>
            <a:stCxn id="34" idx="3"/>
            <a:endCxn id="441" idx="1"/>
          </p:cNvCxnSpPr>
          <p:nvPr/>
        </p:nvCxnSpPr>
        <p:spPr>
          <a:xfrm flipV="1">
            <a:off x="5931309" y="4570135"/>
            <a:ext cx="172120" cy="992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7" name="正方形/長方形 826"/>
          <p:cNvSpPr/>
          <p:nvPr/>
        </p:nvSpPr>
        <p:spPr>
          <a:xfrm>
            <a:off x="273282" y="5232078"/>
            <a:ext cx="812304" cy="740094"/>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000" kern="100" dirty="0">
                <a:latin typeface="+mn-ea"/>
                <a:cs typeface="Times New Roman"/>
              </a:rPr>
              <a:t>・生理現象</a:t>
            </a:r>
            <a:endParaRPr lang="en-US" altLang="ja-JP" sz="1000" kern="100" dirty="0">
              <a:latin typeface="+mn-ea"/>
              <a:cs typeface="Times New Roman"/>
            </a:endParaRPr>
          </a:p>
          <a:p>
            <a:pPr>
              <a:spcAft>
                <a:spcPts val="0"/>
              </a:spcAft>
            </a:pPr>
            <a:r>
              <a:rPr lang="ja-JP" altLang="en-US" sz="1000" kern="100" dirty="0">
                <a:latin typeface="+mn-ea"/>
                <a:cs typeface="Times New Roman"/>
              </a:rPr>
              <a:t>・睡眠不足</a:t>
            </a:r>
            <a:endParaRPr lang="en-US" altLang="ja-JP" sz="1000" kern="100" dirty="0">
              <a:latin typeface="+mn-ea"/>
              <a:cs typeface="Times New Roman"/>
            </a:endParaRPr>
          </a:p>
          <a:p>
            <a:pPr>
              <a:spcAft>
                <a:spcPts val="0"/>
              </a:spcAft>
            </a:pPr>
            <a:r>
              <a:rPr lang="ja-JP" altLang="en-US" sz="1000" kern="100" dirty="0">
                <a:latin typeface="+mn-ea"/>
                <a:cs typeface="Times New Roman"/>
              </a:rPr>
              <a:t>・緊張</a:t>
            </a:r>
            <a:endParaRPr lang="en-US" altLang="ja-JP" sz="1000" kern="100" dirty="0">
              <a:latin typeface="+mn-ea"/>
              <a:cs typeface="Times New Roman"/>
            </a:endParaRPr>
          </a:p>
          <a:p>
            <a:pPr>
              <a:spcAft>
                <a:spcPts val="0"/>
              </a:spcAft>
            </a:pPr>
            <a:r>
              <a:rPr lang="ja-JP" altLang="en-US" sz="1000" kern="100" dirty="0">
                <a:latin typeface="+mn-ea"/>
                <a:cs typeface="Times New Roman"/>
              </a:rPr>
              <a:t>・ストレス</a:t>
            </a:r>
          </a:p>
        </p:txBody>
      </p:sp>
      <p:sp>
        <p:nvSpPr>
          <p:cNvPr id="828" name="テキスト ボックス 827"/>
          <p:cNvSpPr txBox="1"/>
          <p:nvPr/>
        </p:nvSpPr>
        <p:spPr>
          <a:xfrm>
            <a:off x="210282" y="4995316"/>
            <a:ext cx="961594" cy="246221"/>
          </a:xfrm>
          <a:prstGeom prst="rect">
            <a:avLst/>
          </a:prstGeom>
          <a:noFill/>
          <a:ln>
            <a:solidFill>
              <a:schemeClr val="tx1"/>
            </a:solidFill>
          </a:ln>
        </p:spPr>
        <p:txBody>
          <a:bodyPr wrap="square" rtlCol="0">
            <a:spAutoFit/>
          </a:bodyPr>
          <a:lstStyle/>
          <a:p>
            <a:r>
              <a:rPr lang="zh-CN" altLang="en-US" sz="1000" dirty="0">
                <a:latin typeface="ＭＳ Ｐゴシック" panose="020B0600070205080204" pitchFamily="50" charset="-128"/>
                <a:ea typeface="ＭＳ Ｐゴシック" panose="020B0600070205080204" pitchFamily="50" charset="-128"/>
              </a:rPr>
              <a:t>生理学的特性</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830" name="正方形/長方形 829"/>
          <p:cNvSpPr/>
          <p:nvPr/>
        </p:nvSpPr>
        <p:spPr>
          <a:xfrm>
            <a:off x="1243218" y="5317494"/>
            <a:ext cx="1512168" cy="123970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000" kern="100" dirty="0">
                <a:latin typeface="+mn-ea"/>
                <a:cs typeface="Times New Roman"/>
              </a:rPr>
              <a:t>・思い込み</a:t>
            </a:r>
            <a:endParaRPr lang="en-US" altLang="ja-JP" sz="1000" kern="100" dirty="0">
              <a:latin typeface="+mn-ea"/>
              <a:cs typeface="Times New Roman"/>
            </a:endParaRPr>
          </a:p>
          <a:p>
            <a:pPr>
              <a:spcAft>
                <a:spcPts val="0"/>
              </a:spcAft>
            </a:pPr>
            <a:r>
              <a:rPr lang="ja-JP" altLang="en-US" sz="1000" kern="100" dirty="0">
                <a:latin typeface="+mn-ea"/>
                <a:cs typeface="Times New Roman"/>
              </a:rPr>
              <a:t>・誤認</a:t>
            </a:r>
            <a:endParaRPr lang="en-US" altLang="ja-JP" sz="1000" kern="100" dirty="0">
              <a:latin typeface="+mn-ea"/>
              <a:cs typeface="Times New Roman"/>
            </a:endParaRPr>
          </a:p>
          <a:p>
            <a:pPr>
              <a:spcAft>
                <a:spcPts val="0"/>
              </a:spcAft>
            </a:pPr>
            <a:r>
              <a:rPr lang="ja-JP" altLang="en-US" sz="1000" kern="100" dirty="0">
                <a:latin typeface="+mn-ea"/>
                <a:cs typeface="Times New Roman"/>
              </a:rPr>
              <a:t>・忘却</a:t>
            </a:r>
            <a:endParaRPr lang="en-US" altLang="ja-JP" sz="1000" kern="100" dirty="0">
              <a:latin typeface="+mn-ea"/>
              <a:cs typeface="Times New Roman"/>
            </a:endParaRPr>
          </a:p>
          <a:p>
            <a:pPr>
              <a:spcAft>
                <a:spcPts val="0"/>
              </a:spcAft>
            </a:pPr>
            <a:r>
              <a:rPr lang="ja-JP" altLang="en-US" sz="1000" kern="100" dirty="0">
                <a:latin typeface="+mn-ea"/>
                <a:cs typeface="Times New Roman"/>
              </a:rPr>
              <a:t>・学習、経験</a:t>
            </a:r>
            <a:endParaRPr lang="en-US" altLang="ja-JP" sz="1000" kern="100" dirty="0">
              <a:latin typeface="+mn-ea"/>
              <a:cs typeface="Times New Roman"/>
            </a:endParaRPr>
          </a:p>
          <a:p>
            <a:pPr>
              <a:spcAft>
                <a:spcPts val="0"/>
              </a:spcAft>
            </a:pPr>
            <a:r>
              <a:rPr lang="ja-JP" altLang="en-US" sz="1000" kern="100" dirty="0">
                <a:latin typeface="+mn-ea"/>
                <a:cs typeface="Times New Roman"/>
              </a:rPr>
              <a:t>・正常化の偏見</a:t>
            </a:r>
            <a:endParaRPr lang="en-US" altLang="ja-JP" sz="1000" kern="100" dirty="0">
              <a:latin typeface="+mn-ea"/>
              <a:cs typeface="Times New Roman"/>
            </a:endParaRPr>
          </a:p>
          <a:p>
            <a:pPr>
              <a:spcAft>
                <a:spcPts val="0"/>
              </a:spcAft>
            </a:pPr>
            <a:r>
              <a:rPr lang="ja-JP" altLang="en-US" sz="1000" kern="100" dirty="0">
                <a:latin typeface="+mn-ea"/>
                <a:cs typeface="Times New Roman"/>
              </a:rPr>
              <a:t>・こじつけ解釈　</a:t>
            </a:r>
            <a:endParaRPr lang="en-US" altLang="ja-JP" sz="1000" kern="100" dirty="0">
              <a:latin typeface="+mn-ea"/>
              <a:cs typeface="Times New Roman"/>
            </a:endParaRPr>
          </a:p>
          <a:p>
            <a:pPr>
              <a:spcAft>
                <a:spcPts val="0"/>
              </a:spcAft>
            </a:pPr>
            <a:r>
              <a:rPr lang="ja-JP" altLang="en-US" sz="1000" kern="100" dirty="0">
                <a:latin typeface="+mn-ea"/>
                <a:cs typeface="Times New Roman"/>
              </a:rPr>
              <a:t>・緊急時　　　　</a:t>
            </a:r>
            <a:endParaRPr lang="en-US" altLang="ja-JP" sz="1000" kern="100" dirty="0">
              <a:latin typeface="+mn-ea"/>
              <a:cs typeface="Times New Roman"/>
            </a:endParaRPr>
          </a:p>
          <a:p>
            <a:pPr>
              <a:spcAft>
                <a:spcPts val="0"/>
              </a:spcAft>
            </a:pPr>
            <a:r>
              <a:rPr lang="ja-JP" altLang="en-US" sz="1000" kern="100" dirty="0">
                <a:latin typeface="+mn-ea"/>
                <a:cs typeface="Times New Roman"/>
              </a:rPr>
              <a:t>・注意ちがい</a:t>
            </a:r>
            <a:endParaRPr lang="en-US" altLang="ja-JP" sz="1000" kern="100" dirty="0">
              <a:latin typeface="+mn-ea"/>
              <a:cs typeface="Times New Roman"/>
            </a:endParaRPr>
          </a:p>
        </p:txBody>
      </p:sp>
      <p:sp>
        <p:nvSpPr>
          <p:cNvPr id="831" name="テキスト ボックス 830"/>
          <p:cNvSpPr txBox="1"/>
          <p:nvPr/>
        </p:nvSpPr>
        <p:spPr>
          <a:xfrm>
            <a:off x="1243218" y="4995316"/>
            <a:ext cx="955549" cy="246221"/>
          </a:xfrm>
          <a:prstGeom prst="rect">
            <a:avLst/>
          </a:prstGeom>
          <a:noFill/>
          <a:ln>
            <a:solidFill>
              <a:schemeClr val="tx1"/>
            </a:solidFill>
          </a:ln>
        </p:spPr>
        <p:txBody>
          <a:bodyPr wrap="square" rtlCol="0">
            <a:spAutoFit/>
          </a:bodyPr>
          <a:lstStyle/>
          <a:p>
            <a:r>
              <a:rPr lang="zh-CN" altLang="en-US" sz="1000" dirty="0">
                <a:latin typeface="ＭＳ Ｐゴシック" panose="020B0600070205080204" pitchFamily="50" charset="-128"/>
                <a:ea typeface="ＭＳ Ｐゴシック" panose="020B0600070205080204" pitchFamily="50" charset="-128"/>
              </a:rPr>
              <a:t>認知的特性</a:t>
            </a:r>
          </a:p>
        </p:txBody>
      </p:sp>
      <p:sp>
        <p:nvSpPr>
          <p:cNvPr id="832" name="正方形/長方形 831"/>
          <p:cNvSpPr/>
          <p:nvPr/>
        </p:nvSpPr>
        <p:spPr>
          <a:xfrm>
            <a:off x="2262419" y="5287504"/>
            <a:ext cx="1438195" cy="87166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000" kern="100" dirty="0">
                <a:latin typeface="+mn-ea"/>
                <a:cs typeface="Times New Roman"/>
              </a:rPr>
              <a:t>・権威への服従</a:t>
            </a:r>
            <a:endParaRPr lang="en-US" altLang="ja-JP" sz="1000" kern="100" dirty="0">
              <a:latin typeface="+mn-ea"/>
              <a:cs typeface="Times New Roman"/>
            </a:endParaRPr>
          </a:p>
          <a:p>
            <a:pPr>
              <a:spcAft>
                <a:spcPts val="0"/>
              </a:spcAft>
            </a:pPr>
            <a:r>
              <a:rPr lang="ja-JP" altLang="en-US" sz="1000" kern="100" dirty="0">
                <a:latin typeface="+mn-ea"/>
                <a:cs typeface="Times New Roman"/>
              </a:rPr>
              <a:t>・集団に合わせる心理</a:t>
            </a:r>
            <a:endParaRPr lang="en-US" altLang="ja-JP" sz="1000" kern="100" dirty="0">
              <a:latin typeface="+mn-ea"/>
              <a:cs typeface="Times New Roman"/>
            </a:endParaRPr>
          </a:p>
          <a:p>
            <a:pPr>
              <a:spcAft>
                <a:spcPts val="0"/>
              </a:spcAft>
            </a:pPr>
            <a:r>
              <a:rPr lang="ja-JP" altLang="en-US" sz="1000" kern="100" dirty="0">
                <a:latin typeface="+mn-ea"/>
                <a:cs typeface="Times New Roman"/>
              </a:rPr>
              <a:t>・社会的手抜き　　　　</a:t>
            </a:r>
            <a:endParaRPr lang="en-US" altLang="ja-JP" sz="1000" kern="100" dirty="0">
              <a:latin typeface="+mn-ea"/>
              <a:cs typeface="Times New Roman"/>
            </a:endParaRPr>
          </a:p>
          <a:p>
            <a:pPr>
              <a:spcAft>
                <a:spcPts val="0"/>
              </a:spcAft>
            </a:pPr>
            <a:r>
              <a:rPr lang="ja-JP" altLang="en-US" sz="1000" kern="100" dirty="0">
                <a:latin typeface="+mn-ea"/>
                <a:cs typeface="Times New Roman"/>
              </a:rPr>
              <a:t>・集団浅慮　　　　　　</a:t>
            </a:r>
            <a:endParaRPr lang="en-US" altLang="ja-JP" sz="1000" kern="100" dirty="0">
              <a:latin typeface="+mn-ea"/>
              <a:cs typeface="Times New Roman"/>
            </a:endParaRPr>
          </a:p>
          <a:p>
            <a:pPr>
              <a:spcAft>
                <a:spcPts val="0"/>
              </a:spcAft>
            </a:pPr>
            <a:r>
              <a:rPr lang="ja-JP" altLang="en-US" sz="1000" kern="100" dirty="0">
                <a:latin typeface="+mn-ea"/>
                <a:cs typeface="Times New Roman"/>
              </a:rPr>
              <a:t>・ﾘｽｷｰ・ｼﾌﾄ</a:t>
            </a:r>
            <a:endParaRPr lang="en-US" altLang="ja-JP" sz="1000" kern="100" dirty="0">
              <a:latin typeface="+mn-ea"/>
              <a:cs typeface="Times New Roman"/>
            </a:endParaRPr>
          </a:p>
        </p:txBody>
      </p:sp>
      <p:sp>
        <p:nvSpPr>
          <p:cNvPr id="833" name="テキスト ボックス 832"/>
          <p:cNvSpPr txBox="1"/>
          <p:nvPr/>
        </p:nvSpPr>
        <p:spPr>
          <a:xfrm>
            <a:off x="2272537" y="4995669"/>
            <a:ext cx="1256672" cy="246221"/>
          </a:xfrm>
          <a:prstGeom prst="rect">
            <a:avLst/>
          </a:prstGeom>
          <a:noFill/>
          <a:ln>
            <a:solidFill>
              <a:schemeClr val="tx1"/>
            </a:solidFill>
          </a:ln>
        </p:spPr>
        <p:txBody>
          <a:bodyPr wrap="square" rtlCol="0">
            <a:spAutoFit/>
          </a:bodyPr>
          <a:lstStyle/>
          <a:p>
            <a:r>
              <a:rPr lang="zh-CN" altLang="en-US" sz="1000" dirty="0">
                <a:latin typeface="ＭＳ Ｐゴシック" panose="020B0600070205080204" pitchFamily="50" charset="-128"/>
                <a:ea typeface="ＭＳ Ｐゴシック" panose="020B0600070205080204" pitchFamily="50" charset="-128"/>
              </a:rPr>
              <a:t>社会心理学的特性</a:t>
            </a:r>
          </a:p>
        </p:txBody>
      </p:sp>
      <p:sp>
        <p:nvSpPr>
          <p:cNvPr id="867" name="正方形/長方形 866"/>
          <p:cNvSpPr/>
          <p:nvPr/>
        </p:nvSpPr>
        <p:spPr>
          <a:xfrm>
            <a:off x="134866" y="4901970"/>
            <a:ext cx="3507524" cy="16552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1" name="テキスト ボックス 870"/>
          <p:cNvSpPr txBox="1"/>
          <p:nvPr/>
        </p:nvSpPr>
        <p:spPr>
          <a:xfrm>
            <a:off x="76642" y="4653136"/>
            <a:ext cx="1384376" cy="276999"/>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問題（人間特性）</a:t>
            </a:r>
          </a:p>
        </p:txBody>
      </p:sp>
      <p:cxnSp>
        <p:nvCxnSpPr>
          <p:cNvPr id="875" name="直線矢印コネクタ 874"/>
          <p:cNvCxnSpPr>
            <a:endCxn id="448" idx="2"/>
          </p:cNvCxnSpPr>
          <p:nvPr/>
        </p:nvCxnSpPr>
        <p:spPr>
          <a:xfrm flipV="1">
            <a:off x="9121932" y="5770771"/>
            <a:ext cx="0" cy="720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1" name="カギ線コネクタ 880"/>
          <p:cNvCxnSpPr>
            <a:stCxn id="867" idx="3"/>
          </p:cNvCxnSpPr>
          <p:nvPr/>
        </p:nvCxnSpPr>
        <p:spPr>
          <a:xfrm>
            <a:off x="3642390" y="5729583"/>
            <a:ext cx="5473287" cy="723229"/>
          </a:xfrm>
          <a:prstGeom prst="bentConnector3">
            <a:avLst>
              <a:gd name="adj1" fmla="val 12467"/>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8" name="直線矢印コネクタ 887"/>
          <p:cNvCxnSpPr>
            <a:stCxn id="448" idx="0"/>
            <a:endCxn id="374" idx="2"/>
          </p:cNvCxnSpPr>
          <p:nvPr/>
        </p:nvCxnSpPr>
        <p:spPr>
          <a:xfrm flipH="1" flipV="1">
            <a:off x="9115677" y="3008288"/>
            <a:ext cx="6255" cy="5687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a:stCxn id="23" idx="3"/>
            <a:endCxn id="34" idx="1"/>
          </p:cNvCxnSpPr>
          <p:nvPr/>
        </p:nvCxnSpPr>
        <p:spPr>
          <a:xfrm>
            <a:off x="3325763" y="4381256"/>
            <a:ext cx="1518465" cy="1181766"/>
          </a:xfrm>
          <a:prstGeom prst="straightConnector1">
            <a:avLst/>
          </a:prstGeom>
          <a:ln>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8" name="テキスト ボックス 167"/>
          <p:cNvSpPr txBox="1"/>
          <p:nvPr/>
        </p:nvSpPr>
        <p:spPr>
          <a:xfrm>
            <a:off x="327587" y="2595682"/>
            <a:ext cx="926937" cy="246221"/>
          </a:xfrm>
          <a:prstGeom prst="rect">
            <a:avLst/>
          </a:prstGeom>
          <a:noFill/>
          <a:ln>
            <a:solidFill>
              <a:schemeClr val="tx1"/>
            </a:solidFill>
          </a:ln>
        </p:spPr>
        <p:txBody>
          <a:bodyPr wrap="square" rtlCol="0">
            <a:spAutoFit/>
          </a:bodyPr>
          <a:lstStyle/>
          <a:p>
            <a:r>
              <a:rPr lang="ja-JP" altLang="en-US" sz="1000" dirty="0">
                <a:latin typeface="+mn-ea"/>
              </a:rPr>
              <a:t>テスト時</a:t>
            </a:r>
            <a:endParaRPr kumimoji="1" lang="ja-JP" altLang="en-US" sz="1000" dirty="0">
              <a:latin typeface="+mn-ea"/>
            </a:endParaRPr>
          </a:p>
        </p:txBody>
      </p:sp>
      <p:sp>
        <p:nvSpPr>
          <p:cNvPr id="185" name="テキスト ボックス 184"/>
          <p:cNvSpPr txBox="1"/>
          <p:nvPr/>
        </p:nvSpPr>
        <p:spPr>
          <a:xfrm>
            <a:off x="1538008" y="2736912"/>
            <a:ext cx="1818481" cy="249007"/>
          </a:xfrm>
          <a:prstGeom prst="rect">
            <a:avLst/>
          </a:prstGeom>
          <a:noFill/>
          <a:ln>
            <a:solidFill>
              <a:schemeClr val="tx1"/>
            </a:solidFill>
          </a:ln>
        </p:spPr>
        <p:txBody>
          <a:bodyPr wrap="square" rtlCol="0">
            <a:spAutoFit/>
          </a:bodyPr>
          <a:lstStyle/>
          <a:p>
            <a:r>
              <a:rPr lang="ja-JP" altLang="en-US" sz="1000" dirty="0">
                <a:latin typeface="+mn-ea"/>
              </a:rPr>
              <a:t>テスト確認漏れ</a:t>
            </a:r>
            <a:endParaRPr kumimoji="1" lang="ja-JP" altLang="en-US" sz="1000" dirty="0">
              <a:latin typeface="+mn-ea"/>
            </a:endParaRPr>
          </a:p>
        </p:txBody>
      </p:sp>
      <p:cxnSp>
        <p:nvCxnSpPr>
          <p:cNvPr id="186" name="直線矢印コネクタ 185"/>
          <p:cNvCxnSpPr>
            <a:stCxn id="168" idx="3"/>
            <a:endCxn id="185" idx="1"/>
          </p:cNvCxnSpPr>
          <p:nvPr/>
        </p:nvCxnSpPr>
        <p:spPr>
          <a:xfrm>
            <a:off x="1254524" y="2718793"/>
            <a:ext cx="283484" cy="14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線矢印コネクタ 188"/>
          <p:cNvCxnSpPr>
            <a:stCxn id="185" idx="3"/>
            <a:endCxn id="367" idx="1"/>
          </p:cNvCxnSpPr>
          <p:nvPr/>
        </p:nvCxnSpPr>
        <p:spPr>
          <a:xfrm flipV="1">
            <a:off x="3356489" y="2001356"/>
            <a:ext cx="2742242" cy="860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ヒューマンエラーの原因と対策例一覧</a:t>
            </a:r>
          </a:p>
        </p:txBody>
      </p:sp>
    </p:spTree>
    <p:extLst>
      <p:ext uri="{BB962C8B-B14F-4D97-AF65-F5344CB8AC3E}">
        <p14:creationId xmlns:p14="http://schemas.microsoft.com/office/powerpoint/2010/main" val="3409097807"/>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999" y="2160000"/>
            <a:ext cx="8640000" cy="576000"/>
          </a:xfrm>
        </p:spPr>
        <p:txBody>
          <a:bodyPr/>
          <a:lstStyle/>
          <a:p>
            <a:r>
              <a:rPr lang="ja-JP" altLang="en-US" sz="3200" dirty="0">
                <a:latin typeface="HGP創英角ﾎﾟｯﾌﾟ体" panose="040B0A00000000000000" pitchFamily="50" charset="-128"/>
                <a:ea typeface="HGP創英角ﾎﾟｯﾌﾟ体" panose="040B0A00000000000000" pitchFamily="50" charset="-128"/>
              </a:rPr>
              <a:t>システムの高負荷／過負荷に関する問題と対策</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3" name="フローチャート : 代替処理 7"/>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トピックス（４）</a:t>
            </a:r>
          </a:p>
        </p:txBody>
      </p:sp>
      <p:sp>
        <p:nvSpPr>
          <p:cNvPr id="4" name="正方形/長方形 3"/>
          <p:cNvSpPr/>
          <p:nvPr/>
        </p:nvSpPr>
        <p:spPr>
          <a:xfrm>
            <a:off x="2520000" y="5400000"/>
            <a:ext cx="7380000" cy="400110"/>
          </a:xfrm>
          <a:prstGeom prst="rect">
            <a:avLst/>
          </a:prstGeom>
        </p:spPr>
        <p:txBody>
          <a:bodyPr wrap="square">
            <a:spAutoFit/>
          </a:bodyPr>
          <a:lstStyle/>
          <a:p>
            <a:r>
              <a:rPr lang="ja-JP" altLang="en-US" sz="2000" dirty="0">
                <a:solidFill>
                  <a:srgbClr val="3333FF"/>
                </a:solidFill>
                <a:latin typeface="+mn-ea"/>
              </a:rPr>
              <a:t>情報処理システム高信頼化教訓集（</a:t>
            </a:r>
            <a:r>
              <a:rPr lang="en-US" altLang="ja-JP" sz="2000" dirty="0">
                <a:solidFill>
                  <a:srgbClr val="3333FF"/>
                </a:solidFill>
                <a:latin typeface="+mn-ea"/>
              </a:rPr>
              <a:t>IT</a:t>
            </a:r>
            <a:r>
              <a:rPr lang="ja-JP" altLang="en-US" sz="2000" dirty="0">
                <a:solidFill>
                  <a:srgbClr val="3333FF"/>
                </a:solidFill>
                <a:latin typeface="+mn-ea"/>
              </a:rPr>
              <a:t>サービス編</a:t>
            </a:r>
            <a:r>
              <a:rPr lang="ja-JP" altLang="en-US" sz="2000" dirty="0">
                <a:solidFill>
                  <a:srgbClr val="3333FF"/>
                </a:solidFill>
                <a:latin typeface="+mn-ea"/>
                <a:cs typeface="Arial" panose="020B0604020202020204" pitchFamily="34" charset="0"/>
              </a:rPr>
              <a:t>） </a:t>
            </a:r>
            <a:r>
              <a:rPr lang="en-US" altLang="ja-JP" sz="2000" dirty="0">
                <a:solidFill>
                  <a:srgbClr val="3333FF"/>
                </a:solidFill>
                <a:latin typeface="+mn-ea"/>
              </a:rPr>
              <a:t>4.4</a:t>
            </a:r>
            <a:r>
              <a:rPr lang="ja-JP" altLang="en-US" sz="2000" dirty="0">
                <a:solidFill>
                  <a:srgbClr val="3333FF"/>
                </a:solidFill>
                <a:latin typeface="+mn-ea"/>
              </a:rPr>
              <a:t>節</a:t>
            </a:r>
            <a:endParaRPr lang="en-US" altLang="ja-JP" sz="2000" dirty="0">
              <a:solidFill>
                <a:srgbClr val="3333FF"/>
              </a:solidFill>
              <a:latin typeface="+mn-ea"/>
            </a:endParaRPr>
          </a:p>
        </p:txBody>
      </p:sp>
    </p:spTree>
    <p:extLst>
      <p:ext uri="{BB962C8B-B14F-4D97-AF65-F5344CB8AC3E}">
        <p14:creationId xmlns:p14="http://schemas.microsoft.com/office/powerpoint/2010/main" val="39529908"/>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テキスト ボックス 5"/>
          <p:cNvSpPr txBox="1">
            <a:spLocks noChangeArrowheads="1"/>
          </p:cNvSpPr>
          <p:nvPr/>
        </p:nvSpPr>
        <p:spPr bwMode="auto">
          <a:xfrm>
            <a:off x="236688" y="2826789"/>
            <a:ext cx="1908000" cy="6440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直接原因</a:t>
            </a:r>
            <a:endParaRPr lang="en-US" altLang="ja-JP" sz="1794">
              <a:solidFill>
                <a:srgbClr val="000000"/>
              </a:solidFill>
            </a:endParaRPr>
          </a:p>
          <a:p>
            <a:pPr eaLnBrk="1" hangingPunct="1">
              <a:spcBef>
                <a:spcPct val="0"/>
              </a:spcBef>
              <a:buClrTx/>
              <a:buFontTx/>
              <a:buNone/>
            </a:pPr>
            <a:r>
              <a:rPr lang="en-US" altLang="ja-JP" sz="1794">
                <a:solidFill>
                  <a:srgbClr val="000000"/>
                </a:solidFill>
              </a:rPr>
              <a:t>(</a:t>
            </a:r>
            <a:r>
              <a:rPr lang="ja-JP" altLang="en-US" sz="1794">
                <a:solidFill>
                  <a:srgbClr val="000000"/>
                </a:solidFill>
              </a:rPr>
              <a:t>高負荷・過負荷</a:t>
            </a:r>
            <a:r>
              <a:rPr lang="en-US" altLang="ja-JP" sz="1794">
                <a:solidFill>
                  <a:srgbClr val="000000"/>
                </a:solidFill>
              </a:rPr>
              <a:t>)</a:t>
            </a:r>
          </a:p>
        </p:txBody>
      </p:sp>
      <p:sp>
        <p:nvSpPr>
          <p:cNvPr id="19459" name="テキスト ボックス 6"/>
          <p:cNvSpPr txBox="1">
            <a:spLocks noChangeArrowheads="1"/>
          </p:cNvSpPr>
          <p:nvPr/>
        </p:nvSpPr>
        <p:spPr bwMode="auto">
          <a:xfrm>
            <a:off x="2722335" y="2132856"/>
            <a:ext cx="2349905" cy="3687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一時的なリソース不足</a:t>
            </a:r>
          </a:p>
        </p:txBody>
      </p:sp>
      <p:sp>
        <p:nvSpPr>
          <p:cNvPr id="19460" name="テキスト ボックス 7"/>
          <p:cNvSpPr txBox="1">
            <a:spLocks noChangeArrowheads="1"/>
          </p:cNvSpPr>
          <p:nvPr/>
        </p:nvSpPr>
        <p:spPr bwMode="auto">
          <a:xfrm>
            <a:off x="2733411" y="1027492"/>
            <a:ext cx="2356236" cy="3687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元々の処理能力不足</a:t>
            </a:r>
          </a:p>
        </p:txBody>
      </p:sp>
      <p:sp>
        <p:nvSpPr>
          <p:cNvPr id="19461" name="テキスト ボックス 8"/>
          <p:cNvSpPr txBox="1">
            <a:spLocks noChangeArrowheads="1"/>
          </p:cNvSpPr>
          <p:nvPr/>
        </p:nvSpPr>
        <p:spPr bwMode="auto">
          <a:xfrm>
            <a:off x="2720752" y="3933056"/>
            <a:ext cx="1993859" cy="3687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想定を超える負荷</a:t>
            </a:r>
          </a:p>
        </p:txBody>
      </p:sp>
      <p:sp>
        <p:nvSpPr>
          <p:cNvPr id="19462" name="テキスト ボックス 16"/>
          <p:cNvSpPr txBox="1">
            <a:spLocks noChangeArrowheads="1"/>
          </p:cNvSpPr>
          <p:nvPr/>
        </p:nvSpPr>
        <p:spPr bwMode="auto">
          <a:xfrm>
            <a:off x="2733411" y="5338103"/>
            <a:ext cx="1965376" cy="6440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環境の変化への</a:t>
            </a:r>
            <a:endParaRPr lang="en-US" altLang="ja-JP" sz="1794">
              <a:solidFill>
                <a:srgbClr val="000000"/>
              </a:solidFill>
            </a:endParaRPr>
          </a:p>
          <a:p>
            <a:pPr eaLnBrk="1" hangingPunct="1">
              <a:spcBef>
                <a:spcPct val="0"/>
              </a:spcBef>
              <a:buClrTx/>
              <a:buFontTx/>
              <a:buNone/>
            </a:pPr>
            <a:r>
              <a:rPr lang="ja-JP" altLang="en-US" sz="1794">
                <a:solidFill>
                  <a:srgbClr val="000000"/>
                </a:solidFill>
              </a:rPr>
              <a:t>対応遅れ</a:t>
            </a:r>
          </a:p>
        </p:txBody>
      </p:sp>
      <p:sp>
        <p:nvSpPr>
          <p:cNvPr id="19463" name="テキスト ボックス 26"/>
          <p:cNvSpPr txBox="1">
            <a:spLocks noChangeArrowheads="1"/>
          </p:cNvSpPr>
          <p:nvPr/>
        </p:nvSpPr>
        <p:spPr bwMode="auto">
          <a:xfrm>
            <a:off x="5552800" y="1213330"/>
            <a:ext cx="1020667" cy="3671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設定ミス</a:t>
            </a:r>
          </a:p>
        </p:txBody>
      </p:sp>
      <p:cxnSp>
        <p:nvCxnSpPr>
          <p:cNvPr id="19464" name="直線コネクタ 3"/>
          <p:cNvCxnSpPr>
            <a:cxnSpLocks noChangeShapeType="1"/>
            <a:stCxn id="19460" idx="3"/>
            <a:endCxn id="19463" idx="1"/>
          </p:cNvCxnSpPr>
          <p:nvPr/>
        </p:nvCxnSpPr>
        <p:spPr bwMode="auto">
          <a:xfrm>
            <a:off x="5089647" y="1211845"/>
            <a:ext cx="463153" cy="185047"/>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5" name="直線コネクタ 10"/>
          <p:cNvCxnSpPr>
            <a:cxnSpLocks noChangeShapeType="1"/>
            <a:stCxn id="19458" idx="3"/>
            <a:endCxn id="19460" idx="1"/>
          </p:cNvCxnSpPr>
          <p:nvPr/>
        </p:nvCxnSpPr>
        <p:spPr bwMode="auto">
          <a:xfrm flipV="1">
            <a:off x="2144688" y="1211845"/>
            <a:ext cx="588723" cy="1936969"/>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6" name="直線コネクタ 12"/>
          <p:cNvCxnSpPr>
            <a:cxnSpLocks noChangeShapeType="1"/>
            <a:stCxn id="19458" idx="3"/>
            <a:endCxn id="19459" idx="1"/>
          </p:cNvCxnSpPr>
          <p:nvPr/>
        </p:nvCxnSpPr>
        <p:spPr bwMode="auto">
          <a:xfrm flipV="1">
            <a:off x="2144688" y="2317209"/>
            <a:ext cx="577647" cy="831605"/>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7" name="直線コネクタ 14"/>
          <p:cNvCxnSpPr>
            <a:cxnSpLocks noChangeShapeType="1"/>
            <a:stCxn id="19458" idx="3"/>
            <a:endCxn id="19461" idx="1"/>
          </p:cNvCxnSpPr>
          <p:nvPr/>
        </p:nvCxnSpPr>
        <p:spPr bwMode="auto">
          <a:xfrm>
            <a:off x="2144688" y="3148814"/>
            <a:ext cx="576064" cy="968595"/>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8" name="直線コネクタ 28"/>
          <p:cNvCxnSpPr>
            <a:cxnSpLocks noChangeShapeType="1"/>
            <a:stCxn id="19458" idx="3"/>
            <a:endCxn id="19462" idx="1"/>
          </p:cNvCxnSpPr>
          <p:nvPr/>
        </p:nvCxnSpPr>
        <p:spPr bwMode="auto">
          <a:xfrm>
            <a:off x="2144688" y="3148814"/>
            <a:ext cx="588723" cy="2511313"/>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9" name="テキスト ボックス 33"/>
          <p:cNvSpPr txBox="1">
            <a:spLocks noChangeArrowheads="1"/>
          </p:cNvSpPr>
          <p:nvPr/>
        </p:nvSpPr>
        <p:spPr bwMode="auto">
          <a:xfrm>
            <a:off x="5538559" y="1718306"/>
            <a:ext cx="1859353" cy="3671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ハードウェア故障</a:t>
            </a:r>
          </a:p>
        </p:txBody>
      </p:sp>
      <p:sp>
        <p:nvSpPr>
          <p:cNvPr id="19470" name="テキスト ボックス 34"/>
          <p:cNvSpPr txBox="1">
            <a:spLocks noChangeArrowheads="1"/>
          </p:cNvSpPr>
          <p:nvPr/>
        </p:nvSpPr>
        <p:spPr bwMode="auto">
          <a:xfrm>
            <a:off x="5538559" y="2088594"/>
            <a:ext cx="2164762" cy="3687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運用ミス（作業ミス）</a:t>
            </a:r>
          </a:p>
        </p:txBody>
      </p:sp>
      <p:sp>
        <p:nvSpPr>
          <p:cNvPr id="19471" name="テキスト ボックス 35"/>
          <p:cNvSpPr txBox="1">
            <a:spLocks noChangeArrowheads="1"/>
          </p:cNvSpPr>
          <p:nvPr/>
        </p:nvSpPr>
        <p:spPr bwMode="auto">
          <a:xfrm>
            <a:off x="5538559" y="2447806"/>
            <a:ext cx="3228153" cy="645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プログラムバグ</a:t>
            </a:r>
            <a:endParaRPr lang="en-US" altLang="ja-JP" sz="1794">
              <a:solidFill>
                <a:srgbClr val="000000"/>
              </a:solidFill>
            </a:endParaRPr>
          </a:p>
          <a:p>
            <a:pPr eaLnBrk="1" hangingPunct="1">
              <a:spcBef>
                <a:spcPct val="0"/>
              </a:spcBef>
              <a:buClrTx/>
              <a:buFontTx/>
              <a:buNone/>
            </a:pPr>
            <a:r>
              <a:rPr lang="en-US" altLang="ja-JP" sz="1794">
                <a:solidFill>
                  <a:srgbClr val="000000"/>
                </a:solidFill>
              </a:rPr>
              <a:t>(</a:t>
            </a:r>
            <a:r>
              <a:rPr lang="ja-JP" altLang="en-US" sz="1794">
                <a:solidFill>
                  <a:srgbClr val="000000"/>
                </a:solidFill>
              </a:rPr>
              <a:t>処理の集中による発現を含む</a:t>
            </a:r>
            <a:r>
              <a:rPr lang="en-US" altLang="ja-JP" sz="1794">
                <a:solidFill>
                  <a:srgbClr val="000000"/>
                </a:solidFill>
              </a:rPr>
              <a:t>)</a:t>
            </a:r>
            <a:endParaRPr lang="ja-JP" altLang="en-US" sz="1794">
              <a:solidFill>
                <a:srgbClr val="000000"/>
              </a:solidFill>
            </a:endParaRPr>
          </a:p>
        </p:txBody>
      </p:sp>
      <p:sp>
        <p:nvSpPr>
          <p:cNvPr id="19472" name="テキスト ボックス 37"/>
          <p:cNvSpPr txBox="1">
            <a:spLocks noChangeArrowheads="1"/>
          </p:cNvSpPr>
          <p:nvPr/>
        </p:nvSpPr>
        <p:spPr bwMode="auto">
          <a:xfrm>
            <a:off x="5541724" y="4672880"/>
            <a:ext cx="2641072" cy="368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サービス再開後の過負荷</a:t>
            </a:r>
          </a:p>
        </p:txBody>
      </p:sp>
      <p:sp>
        <p:nvSpPr>
          <p:cNvPr id="19473" name="テキスト ボックス 38"/>
          <p:cNvSpPr txBox="1">
            <a:spLocks noChangeArrowheads="1"/>
          </p:cNvSpPr>
          <p:nvPr/>
        </p:nvSpPr>
        <p:spPr bwMode="auto">
          <a:xfrm>
            <a:off x="5538559" y="3183814"/>
            <a:ext cx="2457510" cy="3687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機能追加、リニューアル</a:t>
            </a:r>
          </a:p>
        </p:txBody>
      </p:sp>
      <p:sp>
        <p:nvSpPr>
          <p:cNvPr id="19474" name="テキスト ボックス 40"/>
          <p:cNvSpPr txBox="1">
            <a:spLocks noChangeArrowheads="1"/>
          </p:cNvSpPr>
          <p:nvPr/>
        </p:nvSpPr>
        <p:spPr bwMode="auto">
          <a:xfrm>
            <a:off x="5538559" y="3552521"/>
            <a:ext cx="1327657" cy="368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災害の発生</a:t>
            </a:r>
          </a:p>
        </p:txBody>
      </p:sp>
      <p:sp>
        <p:nvSpPr>
          <p:cNvPr id="19475" name="テキスト ボックス 41"/>
          <p:cNvSpPr txBox="1">
            <a:spLocks noChangeArrowheads="1"/>
          </p:cNvSpPr>
          <p:nvPr/>
        </p:nvSpPr>
        <p:spPr bwMode="auto">
          <a:xfrm>
            <a:off x="5538559" y="3925974"/>
            <a:ext cx="2061903" cy="368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処理の極端な集中</a:t>
            </a:r>
          </a:p>
        </p:txBody>
      </p:sp>
      <p:sp>
        <p:nvSpPr>
          <p:cNvPr id="19476" name="テキスト ボックス 42"/>
          <p:cNvSpPr txBox="1">
            <a:spLocks noChangeArrowheads="1"/>
          </p:cNvSpPr>
          <p:nvPr/>
        </p:nvSpPr>
        <p:spPr bwMode="auto">
          <a:xfrm flipH="1">
            <a:off x="5538559" y="4294679"/>
            <a:ext cx="2517643" cy="3671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設定ミス </a:t>
            </a:r>
            <a:r>
              <a:rPr lang="en-US" altLang="ja-JP" sz="1794">
                <a:solidFill>
                  <a:srgbClr val="000000"/>
                </a:solidFill>
              </a:rPr>
              <a:t>+ </a:t>
            </a:r>
            <a:r>
              <a:rPr lang="ja-JP" altLang="en-US" sz="1794">
                <a:solidFill>
                  <a:srgbClr val="000000"/>
                </a:solidFill>
              </a:rPr>
              <a:t>処理の集中</a:t>
            </a:r>
          </a:p>
        </p:txBody>
      </p:sp>
      <p:sp>
        <p:nvSpPr>
          <p:cNvPr id="19477" name="テキスト ボックス 43"/>
          <p:cNvSpPr txBox="1">
            <a:spLocks noChangeArrowheads="1"/>
          </p:cNvSpPr>
          <p:nvPr/>
        </p:nvSpPr>
        <p:spPr bwMode="auto">
          <a:xfrm>
            <a:off x="5529064" y="5164037"/>
            <a:ext cx="2625248" cy="368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システムの限界値を超過</a:t>
            </a:r>
          </a:p>
        </p:txBody>
      </p:sp>
      <p:sp>
        <p:nvSpPr>
          <p:cNvPr id="19478" name="テキスト ボックス 44"/>
          <p:cNvSpPr txBox="1">
            <a:spLocks noChangeArrowheads="1"/>
          </p:cNvSpPr>
          <p:nvPr/>
        </p:nvSpPr>
        <p:spPr bwMode="auto">
          <a:xfrm>
            <a:off x="5529064" y="5532742"/>
            <a:ext cx="3030349" cy="6440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容量設計の不備</a:t>
            </a:r>
            <a:endParaRPr lang="en-US" altLang="ja-JP" sz="1794">
              <a:solidFill>
                <a:srgbClr val="000000"/>
              </a:solidFill>
            </a:endParaRPr>
          </a:p>
          <a:p>
            <a:pPr eaLnBrk="1" hangingPunct="1">
              <a:spcBef>
                <a:spcPct val="0"/>
              </a:spcBef>
              <a:buClrTx/>
              <a:buFontTx/>
              <a:buNone/>
            </a:pPr>
            <a:r>
              <a:rPr lang="en-US" altLang="ja-JP" sz="1794">
                <a:solidFill>
                  <a:srgbClr val="000000"/>
                </a:solidFill>
              </a:rPr>
              <a:t>(</a:t>
            </a:r>
            <a:r>
              <a:rPr lang="ja-JP" altLang="en-US" sz="1794">
                <a:solidFill>
                  <a:srgbClr val="000000"/>
                </a:solidFill>
              </a:rPr>
              <a:t>性能不備による処理の遅延</a:t>
            </a:r>
            <a:r>
              <a:rPr lang="en-US" altLang="ja-JP" sz="1794">
                <a:solidFill>
                  <a:srgbClr val="000000"/>
                </a:solidFill>
              </a:rPr>
              <a:t>)</a:t>
            </a:r>
            <a:endParaRPr lang="ja-JP" altLang="en-US" sz="1794">
              <a:solidFill>
                <a:srgbClr val="000000"/>
              </a:solidFill>
            </a:endParaRPr>
          </a:p>
        </p:txBody>
      </p:sp>
      <p:sp>
        <p:nvSpPr>
          <p:cNvPr id="19479" name="テキスト ボックス 45"/>
          <p:cNvSpPr txBox="1">
            <a:spLocks noChangeArrowheads="1"/>
          </p:cNvSpPr>
          <p:nvPr/>
        </p:nvSpPr>
        <p:spPr bwMode="auto">
          <a:xfrm>
            <a:off x="5529064" y="6173626"/>
            <a:ext cx="2474918" cy="368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a:solidFill>
                  <a:srgbClr val="000000"/>
                </a:solidFill>
              </a:rPr>
              <a:t>業務処理量の予測不備</a:t>
            </a:r>
          </a:p>
        </p:txBody>
      </p:sp>
      <p:cxnSp>
        <p:nvCxnSpPr>
          <p:cNvPr id="19480" name="直線コネクタ 30"/>
          <p:cNvCxnSpPr>
            <a:cxnSpLocks noChangeShapeType="1"/>
            <a:stCxn id="19459" idx="3"/>
            <a:endCxn id="19469" idx="1"/>
          </p:cNvCxnSpPr>
          <p:nvPr/>
        </p:nvCxnSpPr>
        <p:spPr bwMode="auto">
          <a:xfrm flipV="1">
            <a:off x="5072240" y="1901868"/>
            <a:ext cx="466319" cy="415341"/>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1" name="直線コネクタ 47"/>
          <p:cNvCxnSpPr>
            <a:cxnSpLocks noChangeShapeType="1"/>
            <a:stCxn id="19459" idx="3"/>
            <a:endCxn id="19470" idx="1"/>
          </p:cNvCxnSpPr>
          <p:nvPr/>
        </p:nvCxnSpPr>
        <p:spPr bwMode="auto">
          <a:xfrm flipV="1">
            <a:off x="5072240" y="2272947"/>
            <a:ext cx="466319" cy="44262"/>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2" name="直線コネクタ 49"/>
          <p:cNvCxnSpPr>
            <a:cxnSpLocks noChangeShapeType="1"/>
            <a:stCxn id="19459" idx="3"/>
            <a:endCxn id="19471" idx="1"/>
          </p:cNvCxnSpPr>
          <p:nvPr/>
        </p:nvCxnSpPr>
        <p:spPr bwMode="auto">
          <a:xfrm>
            <a:off x="5072240" y="2317209"/>
            <a:ext cx="466319" cy="453413"/>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3" name="直線コネクタ 53"/>
          <p:cNvCxnSpPr>
            <a:cxnSpLocks noChangeShapeType="1"/>
            <a:stCxn id="19461" idx="3"/>
            <a:endCxn id="19473" idx="1"/>
          </p:cNvCxnSpPr>
          <p:nvPr/>
        </p:nvCxnSpPr>
        <p:spPr bwMode="auto">
          <a:xfrm flipV="1">
            <a:off x="4714611" y="3368167"/>
            <a:ext cx="823948" cy="749242"/>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4" name="直線コネクタ 59"/>
          <p:cNvCxnSpPr>
            <a:cxnSpLocks noChangeShapeType="1"/>
            <a:stCxn id="19461" idx="3"/>
            <a:endCxn id="19474" idx="1"/>
          </p:cNvCxnSpPr>
          <p:nvPr/>
        </p:nvCxnSpPr>
        <p:spPr bwMode="auto">
          <a:xfrm flipV="1">
            <a:off x="4714611" y="3736874"/>
            <a:ext cx="823948" cy="380535"/>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5" name="直線コネクタ 61"/>
          <p:cNvCxnSpPr>
            <a:cxnSpLocks noChangeShapeType="1"/>
            <a:stCxn id="19461" idx="3"/>
            <a:endCxn id="19475" idx="1"/>
          </p:cNvCxnSpPr>
          <p:nvPr/>
        </p:nvCxnSpPr>
        <p:spPr bwMode="auto">
          <a:xfrm flipV="1">
            <a:off x="4714611" y="4110327"/>
            <a:ext cx="823948" cy="7082"/>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6" name="直線コネクタ 63"/>
          <p:cNvCxnSpPr>
            <a:cxnSpLocks noChangeShapeType="1"/>
            <a:stCxn id="19461" idx="3"/>
            <a:endCxn id="19476" idx="3"/>
          </p:cNvCxnSpPr>
          <p:nvPr/>
        </p:nvCxnSpPr>
        <p:spPr bwMode="auto">
          <a:xfrm>
            <a:off x="4714611" y="4117409"/>
            <a:ext cx="823948" cy="360832"/>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7" name="直線コネクタ 65"/>
          <p:cNvCxnSpPr>
            <a:cxnSpLocks noChangeShapeType="1"/>
            <a:stCxn id="19462" idx="3"/>
            <a:endCxn id="19477" idx="1"/>
          </p:cNvCxnSpPr>
          <p:nvPr/>
        </p:nvCxnSpPr>
        <p:spPr bwMode="auto">
          <a:xfrm flipV="1">
            <a:off x="4698787" y="5348390"/>
            <a:ext cx="830277" cy="311737"/>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8" name="直線コネクタ 67"/>
          <p:cNvCxnSpPr>
            <a:cxnSpLocks noChangeShapeType="1"/>
            <a:stCxn id="19462" idx="3"/>
            <a:endCxn id="19478" idx="1"/>
          </p:cNvCxnSpPr>
          <p:nvPr/>
        </p:nvCxnSpPr>
        <p:spPr bwMode="auto">
          <a:xfrm>
            <a:off x="4698787" y="5660127"/>
            <a:ext cx="830277" cy="194640"/>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9" name="直線コネクタ 69"/>
          <p:cNvCxnSpPr>
            <a:cxnSpLocks noChangeShapeType="1"/>
            <a:stCxn id="19462" idx="3"/>
            <a:endCxn id="19479" idx="1"/>
          </p:cNvCxnSpPr>
          <p:nvPr/>
        </p:nvCxnSpPr>
        <p:spPr bwMode="auto">
          <a:xfrm>
            <a:off x="4698787" y="5660127"/>
            <a:ext cx="830277" cy="697852"/>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0" name="テキスト ボックス 70"/>
          <p:cNvSpPr txBox="1">
            <a:spLocks noChangeArrowheads="1"/>
          </p:cNvSpPr>
          <p:nvPr/>
        </p:nvSpPr>
        <p:spPr bwMode="auto">
          <a:xfrm>
            <a:off x="6595621" y="1199089"/>
            <a:ext cx="292749"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1</a:t>
            </a:r>
            <a:endParaRPr lang="ja-JP" altLang="en-US" sz="1794">
              <a:solidFill>
                <a:srgbClr val="FF0000"/>
              </a:solidFill>
            </a:endParaRPr>
          </a:p>
        </p:txBody>
      </p:sp>
      <p:sp>
        <p:nvSpPr>
          <p:cNvPr id="19491" name="テキスト ボックス 71"/>
          <p:cNvSpPr txBox="1">
            <a:spLocks noChangeArrowheads="1"/>
          </p:cNvSpPr>
          <p:nvPr/>
        </p:nvSpPr>
        <p:spPr bwMode="auto">
          <a:xfrm>
            <a:off x="7405824" y="1715141"/>
            <a:ext cx="487388" cy="36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10</a:t>
            </a:r>
            <a:endParaRPr lang="ja-JP" altLang="en-US" sz="1794">
              <a:solidFill>
                <a:srgbClr val="FF0000"/>
              </a:solidFill>
            </a:endParaRPr>
          </a:p>
        </p:txBody>
      </p:sp>
      <p:sp>
        <p:nvSpPr>
          <p:cNvPr id="19492" name="テキスト ボックス 72"/>
          <p:cNvSpPr txBox="1">
            <a:spLocks noChangeArrowheads="1"/>
          </p:cNvSpPr>
          <p:nvPr/>
        </p:nvSpPr>
        <p:spPr bwMode="auto">
          <a:xfrm>
            <a:off x="7741299" y="2077518"/>
            <a:ext cx="292749"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4</a:t>
            </a:r>
            <a:endParaRPr lang="ja-JP" altLang="en-US" sz="1794">
              <a:solidFill>
                <a:srgbClr val="FF0000"/>
              </a:solidFill>
            </a:endParaRPr>
          </a:p>
        </p:txBody>
      </p:sp>
      <p:sp>
        <p:nvSpPr>
          <p:cNvPr id="19493" name="テキスト ボックス 73"/>
          <p:cNvSpPr txBox="1">
            <a:spLocks noChangeArrowheads="1"/>
          </p:cNvSpPr>
          <p:nvPr/>
        </p:nvSpPr>
        <p:spPr bwMode="auto">
          <a:xfrm>
            <a:off x="8763548" y="2569652"/>
            <a:ext cx="292749" cy="36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5</a:t>
            </a:r>
            <a:endParaRPr lang="ja-JP" altLang="en-US" sz="1794">
              <a:solidFill>
                <a:srgbClr val="FF0000"/>
              </a:solidFill>
            </a:endParaRPr>
          </a:p>
        </p:txBody>
      </p:sp>
      <p:sp>
        <p:nvSpPr>
          <p:cNvPr id="19494" name="テキスト ボックス 74"/>
          <p:cNvSpPr txBox="1">
            <a:spLocks noChangeArrowheads="1"/>
          </p:cNvSpPr>
          <p:nvPr/>
        </p:nvSpPr>
        <p:spPr bwMode="auto">
          <a:xfrm>
            <a:off x="8182796" y="4679210"/>
            <a:ext cx="292750"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2</a:t>
            </a:r>
            <a:endParaRPr lang="ja-JP" altLang="en-US" sz="1794">
              <a:solidFill>
                <a:srgbClr val="FF0000"/>
              </a:solidFill>
            </a:endParaRPr>
          </a:p>
        </p:txBody>
      </p:sp>
      <p:sp>
        <p:nvSpPr>
          <p:cNvPr id="19495" name="テキスト ボックス 75"/>
          <p:cNvSpPr txBox="1">
            <a:spLocks noChangeArrowheads="1"/>
          </p:cNvSpPr>
          <p:nvPr/>
        </p:nvSpPr>
        <p:spPr bwMode="auto">
          <a:xfrm>
            <a:off x="8045125" y="3182233"/>
            <a:ext cx="292749"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3</a:t>
            </a:r>
            <a:endParaRPr lang="ja-JP" altLang="en-US" sz="1794">
              <a:solidFill>
                <a:srgbClr val="FF0000"/>
              </a:solidFill>
            </a:endParaRPr>
          </a:p>
        </p:txBody>
      </p:sp>
      <p:sp>
        <p:nvSpPr>
          <p:cNvPr id="19496" name="テキスト ボックス 77"/>
          <p:cNvSpPr txBox="1">
            <a:spLocks noChangeArrowheads="1"/>
          </p:cNvSpPr>
          <p:nvPr/>
        </p:nvSpPr>
        <p:spPr bwMode="auto">
          <a:xfrm>
            <a:off x="6891534" y="3566762"/>
            <a:ext cx="292750" cy="36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2</a:t>
            </a:r>
            <a:endParaRPr lang="ja-JP" altLang="en-US" sz="1794">
              <a:solidFill>
                <a:srgbClr val="FF0000"/>
              </a:solidFill>
            </a:endParaRPr>
          </a:p>
        </p:txBody>
      </p:sp>
      <p:sp>
        <p:nvSpPr>
          <p:cNvPr id="19497" name="テキスト ボックス 78"/>
          <p:cNvSpPr txBox="1">
            <a:spLocks noChangeArrowheads="1"/>
          </p:cNvSpPr>
          <p:nvPr/>
        </p:nvSpPr>
        <p:spPr bwMode="auto">
          <a:xfrm>
            <a:off x="7614705" y="3916480"/>
            <a:ext cx="292749"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9</a:t>
            </a:r>
            <a:endParaRPr lang="ja-JP" altLang="en-US" sz="1794">
              <a:solidFill>
                <a:srgbClr val="FF0000"/>
              </a:solidFill>
            </a:endParaRPr>
          </a:p>
        </p:txBody>
      </p:sp>
      <p:sp>
        <p:nvSpPr>
          <p:cNvPr id="19498" name="テキスト ボックス 79"/>
          <p:cNvSpPr txBox="1">
            <a:spLocks noChangeArrowheads="1"/>
          </p:cNvSpPr>
          <p:nvPr/>
        </p:nvSpPr>
        <p:spPr bwMode="auto">
          <a:xfrm>
            <a:off x="8105258" y="4294679"/>
            <a:ext cx="292749" cy="3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2</a:t>
            </a:r>
            <a:endParaRPr lang="ja-JP" altLang="en-US" sz="1794">
              <a:solidFill>
                <a:srgbClr val="FF0000"/>
              </a:solidFill>
            </a:endParaRPr>
          </a:p>
        </p:txBody>
      </p:sp>
      <p:sp>
        <p:nvSpPr>
          <p:cNvPr id="19499" name="テキスト ボックス 80"/>
          <p:cNvSpPr txBox="1">
            <a:spLocks noChangeArrowheads="1"/>
          </p:cNvSpPr>
          <p:nvPr/>
        </p:nvSpPr>
        <p:spPr bwMode="auto">
          <a:xfrm>
            <a:off x="8163806" y="5154542"/>
            <a:ext cx="292750"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4</a:t>
            </a:r>
            <a:endParaRPr lang="ja-JP" altLang="en-US" sz="1794">
              <a:solidFill>
                <a:srgbClr val="FF0000"/>
              </a:solidFill>
            </a:endParaRPr>
          </a:p>
        </p:txBody>
      </p:sp>
      <p:sp>
        <p:nvSpPr>
          <p:cNvPr id="19500" name="テキスト ボックス 81"/>
          <p:cNvSpPr txBox="1">
            <a:spLocks noChangeArrowheads="1"/>
          </p:cNvSpPr>
          <p:nvPr/>
        </p:nvSpPr>
        <p:spPr bwMode="auto">
          <a:xfrm>
            <a:off x="8559413" y="5512171"/>
            <a:ext cx="292750"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6</a:t>
            </a:r>
            <a:endParaRPr lang="ja-JP" altLang="en-US" sz="1794">
              <a:solidFill>
                <a:srgbClr val="FF0000"/>
              </a:solidFill>
            </a:endParaRPr>
          </a:p>
        </p:txBody>
      </p:sp>
      <p:sp>
        <p:nvSpPr>
          <p:cNvPr id="19501" name="テキスト ボックス 82"/>
          <p:cNvSpPr txBox="1">
            <a:spLocks noChangeArrowheads="1"/>
          </p:cNvSpPr>
          <p:nvPr/>
        </p:nvSpPr>
        <p:spPr bwMode="auto">
          <a:xfrm>
            <a:off x="8016642" y="6186285"/>
            <a:ext cx="292749"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1</a:t>
            </a:r>
            <a:endParaRPr lang="ja-JP" altLang="en-US" sz="1794">
              <a:solidFill>
                <a:srgbClr val="FF0000"/>
              </a:solidFill>
            </a:endParaRPr>
          </a:p>
        </p:txBody>
      </p:sp>
      <p:sp>
        <p:nvSpPr>
          <p:cNvPr id="19502" name="テキスト ボックス 2"/>
          <p:cNvSpPr txBox="1">
            <a:spLocks noChangeArrowheads="1"/>
          </p:cNvSpPr>
          <p:nvPr/>
        </p:nvSpPr>
        <p:spPr bwMode="auto">
          <a:xfrm>
            <a:off x="8016642" y="2068023"/>
            <a:ext cx="602905" cy="3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(T8)</a:t>
            </a:r>
            <a:endParaRPr lang="ja-JP" altLang="en-US" sz="1794">
              <a:solidFill>
                <a:srgbClr val="FF0000"/>
              </a:solidFill>
            </a:endParaRPr>
          </a:p>
        </p:txBody>
      </p:sp>
      <p:sp>
        <p:nvSpPr>
          <p:cNvPr id="19503" name="テキスト ボックス 52"/>
          <p:cNvSpPr txBox="1">
            <a:spLocks noChangeArrowheads="1"/>
          </p:cNvSpPr>
          <p:nvPr/>
        </p:nvSpPr>
        <p:spPr bwMode="auto">
          <a:xfrm>
            <a:off x="9049619" y="2575982"/>
            <a:ext cx="727917" cy="36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(T11)</a:t>
            </a:r>
            <a:endParaRPr lang="ja-JP" altLang="en-US" sz="1794">
              <a:solidFill>
                <a:srgbClr val="FF0000"/>
              </a:solidFill>
            </a:endParaRPr>
          </a:p>
        </p:txBody>
      </p:sp>
      <p:sp>
        <p:nvSpPr>
          <p:cNvPr id="19504" name="テキスト ボックス 54"/>
          <p:cNvSpPr txBox="1">
            <a:spLocks noChangeArrowheads="1"/>
          </p:cNvSpPr>
          <p:nvPr/>
        </p:nvSpPr>
        <p:spPr bwMode="auto">
          <a:xfrm>
            <a:off x="8266665" y="3182233"/>
            <a:ext cx="726334"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(T14)</a:t>
            </a:r>
            <a:endParaRPr lang="ja-JP" altLang="en-US" sz="1794">
              <a:solidFill>
                <a:srgbClr val="FF0000"/>
              </a:solidFill>
            </a:endParaRPr>
          </a:p>
        </p:txBody>
      </p:sp>
      <p:sp>
        <p:nvSpPr>
          <p:cNvPr id="19505" name="テキスト ボックス 55"/>
          <p:cNvSpPr txBox="1">
            <a:spLocks noChangeArrowheads="1"/>
          </p:cNvSpPr>
          <p:nvPr/>
        </p:nvSpPr>
        <p:spPr bwMode="auto">
          <a:xfrm>
            <a:off x="7928026" y="3922809"/>
            <a:ext cx="1792891"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(G12, G13, G14)</a:t>
            </a:r>
            <a:endParaRPr lang="ja-JP" altLang="en-US" sz="1794">
              <a:solidFill>
                <a:srgbClr val="FF0000"/>
              </a:solidFill>
            </a:endParaRPr>
          </a:p>
        </p:txBody>
      </p:sp>
      <p:sp>
        <p:nvSpPr>
          <p:cNvPr id="19506" name="テキスト ボックス 56"/>
          <p:cNvSpPr txBox="1">
            <a:spLocks noChangeArrowheads="1"/>
          </p:cNvSpPr>
          <p:nvPr/>
        </p:nvSpPr>
        <p:spPr bwMode="auto">
          <a:xfrm>
            <a:off x="8456557" y="5145047"/>
            <a:ext cx="1109282" cy="3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(T4, T18)</a:t>
            </a:r>
            <a:endParaRPr lang="ja-JP" altLang="en-US" sz="1794">
              <a:solidFill>
                <a:srgbClr val="FF0000"/>
              </a:solidFill>
            </a:endParaRPr>
          </a:p>
        </p:txBody>
      </p:sp>
      <p:sp>
        <p:nvSpPr>
          <p:cNvPr id="19507" name="テキスト ボックス 58"/>
          <p:cNvSpPr txBox="1">
            <a:spLocks noChangeArrowheads="1"/>
          </p:cNvSpPr>
          <p:nvPr/>
        </p:nvSpPr>
        <p:spPr bwMode="auto">
          <a:xfrm>
            <a:off x="8312555" y="6173626"/>
            <a:ext cx="620312"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(G5)</a:t>
            </a:r>
            <a:endParaRPr lang="ja-JP" altLang="en-US" sz="1794">
              <a:solidFill>
                <a:srgbClr val="FF0000"/>
              </a:solidFill>
            </a:endParaRPr>
          </a:p>
        </p:txBody>
      </p:sp>
      <p:sp>
        <p:nvSpPr>
          <p:cNvPr id="19508" name="テキスト ボックス 60"/>
          <p:cNvSpPr txBox="1">
            <a:spLocks noChangeArrowheads="1"/>
          </p:cNvSpPr>
          <p:nvPr/>
        </p:nvSpPr>
        <p:spPr bwMode="auto">
          <a:xfrm>
            <a:off x="5555965" y="846207"/>
            <a:ext cx="1204176" cy="3684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ja-JP" altLang="en-US" sz="1794" dirty="0">
                <a:solidFill>
                  <a:srgbClr val="000000"/>
                </a:solidFill>
              </a:rPr>
              <a:t>見積り誤り</a:t>
            </a:r>
          </a:p>
        </p:txBody>
      </p:sp>
      <p:sp>
        <p:nvSpPr>
          <p:cNvPr id="19509" name="テキスト ボックス 64"/>
          <p:cNvSpPr txBox="1">
            <a:spLocks noChangeArrowheads="1"/>
          </p:cNvSpPr>
          <p:nvPr/>
        </p:nvSpPr>
        <p:spPr bwMode="auto">
          <a:xfrm>
            <a:off x="6969074" y="836712"/>
            <a:ext cx="898819" cy="3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2  (G5)</a:t>
            </a:r>
            <a:endParaRPr lang="ja-JP" altLang="en-US" sz="1794">
              <a:solidFill>
                <a:srgbClr val="FF0000"/>
              </a:solidFill>
            </a:endParaRPr>
          </a:p>
        </p:txBody>
      </p:sp>
      <p:sp>
        <p:nvSpPr>
          <p:cNvPr id="19510" name="テキスト ボックス 66"/>
          <p:cNvSpPr txBox="1">
            <a:spLocks noChangeArrowheads="1"/>
          </p:cNvSpPr>
          <p:nvPr/>
        </p:nvSpPr>
        <p:spPr bwMode="auto">
          <a:xfrm>
            <a:off x="4795315" y="1405693"/>
            <a:ext cx="292749" cy="3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3</a:t>
            </a:r>
            <a:endParaRPr lang="ja-JP" altLang="en-US" sz="1794">
              <a:solidFill>
                <a:srgbClr val="FF0000"/>
              </a:solidFill>
            </a:endParaRPr>
          </a:p>
        </p:txBody>
      </p:sp>
      <p:sp>
        <p:nvSpPr>
          <p:cNvPr id="19511" name="テキスト ボックス 68"/>
          <p:cNvSpPr txBox="1">
            <a:spLocks noChangeArrowheads="1"/>
          </p:cNvSpPr>
          <p:nvPr/>
        </p:nvSpPr>
        <p:spPr bwMode="auto">
          <a:xfrm>
            <a:off x="4599094" y="2514222"/>
            <a:ext cx="462069"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19</a:t>
            </a:r>
            <a:endParaRPr lang="ja-JP" altLang="en-US" sz="1794">
              <a:solidFill>
                <a:srgbClr val="FF0000"/>
              </a:solidFill>
            </a:endParaRPr>
          </a:p>
        </p:txBody>
      </p:sp>
      <p:sp>
        <p:nvSpPr>
          <p:cNvPr id="19512" name="テキスト ボックス 83"/>
          <p:cNvSpPr txBox="1">
            <a:spLocks noChangeArrowheads="1"/>
          </p:cNvSpPr>
          <p:nvPr/>
        </p:nvSpPr>
        <p:spPr bwMode="auto">
          <a:xfrm>
            <a:off x="4233553" y="4314422"/>
            <a:ext cx="488971" cy="3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18</a:t>
            </a:r>
            <a:endParaRPr lang="ja-JP" altLang="en-US" sz="1794">
              <a:solidFill>
                <a:srgbClr val="FF0000"/>
              </a:solidFill>
            </a:endParaRPr>
          </a:p>
        </p:txBody>
      </p:sp>
      <p:sp>
        <p:nvSpPr>
          <p:cNvPr id="19513" name="テキスト ボックス 84"/>
          <p:cNvSpPr txBox="1">
            <a:spLocks noChangeArrowheads="1"/>
          </p:cNvSpPr>
          <p:nvPr/>
        </p:nvSpPr>
        <p:spPr bwMode="auto">
          <a:xfrm>
            <a:off x="4233553" y="5997975"/>
            <a:ext cx="447828" cy="36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11</a:t>
            </a:r>
            <a:endParaRPr lang="ja-JP" altLang="en-US" sz="1794">
              <a:solidFill>
                <a:srgbClr val="FF0000"/>
              </a:solidFill>
            </a:endParaRPr>
          </a:p>
        </p:txBody>
      </p:sp>
      <p:sp>
        <p:nvSpPr>
          <p:cNvPr id="19514" name="テキスト ボックス 85"/>
          <p:cNvSpPr txBox="1">
            <a:spLocks noChangeArrowheads="1"/>
          </p:cNvSpPr>
          <p:nvPr/>
        </p:nvSpPr>
        <p:spPr bwMode="auto">
          <a:xfrm>
            <a:off x="1688451" y="3491409"/>
            <a:ext cx="462069" cy="36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a:solidFill>
                  <a:srgbClr val="FF0000"/>
                </a:solidFill>
              </a:rPr>
              <a:t>51</a:t>
            </a:r>
            <a:endParaRPr lang="ja-JP" altLang="en-US" sz="1794">
              <a:solidFill>
                <a:srgbClr val="FF0000"/>
              </a:solidFill>
            </a:endParaRPr>
          </a:p>
        </p:txBody>
      </p:sp>
      <p:sp>
        <p:nvSpPr>
          <p:cNvPr id="19515" name="テキスト ボックス 86"/>
          <p:cNvSpPr txBox="1">
            <a:spLocks noChangeArrowheads="1"/>
          </p:cNvSpPr>
          <p:nvPr/>
        </p:nvSpPr>
        <p:spPr bwMode="auto">
          <a:xfrm>
            <a:off x="8658192" y="5814414"/>
            <a:ext cx="1191352" cy="3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dirty="0">
                <a:solidFill>
                  <a:srgbClr val="FF0000"/>
                </a:solidFill>
              </a:rPr>
              <a:t>G13, G14)</a:t>
            </a:r>
            <a:endParaRPr lang="ja-JP" altLang="en-US" sz="1794" dirty="0">
              <a:solidFill>
                <a:srgbClr val="FF0000"/>
              </a:solidFill>
            </a:endParaRPr>
          </a:p>
        </p:txBody>
      </p:sp>
      <p:cxnSp>
        <p:nvCxnSpPr>
          <p:cNvPr id="19516" name="直線コネクタ 87"/>
          <p:cNvCxnSpPr>
            <a:cxnSpLocks noChangeShapeType="1"/>
            <a:stCxn id="19461" idx="3"/>
            <a:endCxn id="19472" idx="1"/>
          </p:cNvCxnSpPr>
          <p:nvPr/>
        </p:nvCxnSpPr>
        <p:spPr bwMode="auto">
          <a:xfrm>
            <a:off x="4714611" y="4117409"/>
            <a:ext cx="827113" cy="739824"/>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17" name="直線コネクタ 88"/>
          <p:cNvCxnSpPr>
            <a:cxnSpLocks noChangeShapeType="1"/>
            <a:stCxn id="19460" idx="3"/>
            <a:endCxn id="19508" idx="1"/>
          </p:cNvCxnSpPr>
          <p:nvPr/>
        </p:nvCxnSpPr>
        <p:spPr bwMode="auto">
          <a:xfrm flipV="1">
            <a:off x="5089647" y="1030424"/>
            <a:ext cx="466318" cy="181421"/>
          </a:xfrm>
          <a:prstGeom prst="line">
            <a:avLst/>
          </a:prstGeom>
          <a:noFill/>
          <a:ln w="9525"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1"/>
          <p:cNvSpPr>
            <a:spLocks noGrp="1"/>
          </p:cNvSpPr>
          <p:nvPr>
            <p:ph type="title"/>
          </p:nvPr>
        </p:nvSpPr>
        <p:spPr/>
        <p:txBody>
          <a:bodyPr/>
          <a:lstStyle/>
          <a:p>
            <a:r>
              <a:rPr kumimoji="1" lang="ja-JP" altLang="en-US" dirty="0">
                <a:latin typeface="+mj-ea"/>
              </a:rPr>
              <a:t>高付加</a:t>
            </a:r>
            <a:r>
              <a:rPr kumimoji="1" lang="en-US" altLang="ja-JP" dirty="0">
                <a:latin typeface="+mj-ea"/>
              </a:rPr>
              <a:t>/</a:t>
            </a:r>
            <a:r>
              <a:rPr kumimoji="1" lang="ja-JP" altLang="en-US" dirty="0">
                <a:latin typeface="+mj-ea"/>
              </a:rPr>
              <a:t>過負荷の原因の分類</a:t>
            </a:r>
          </a:p>
        </p:txBody>
      </p:sp>
      <p:sp>
        <p:nvSpPr>
          <p:cNvPr id="63" name="テキスト ボックス 86"/>
          <p:cNvSpPr txBox="1">
            <a:spLocks noChangeArrowheads="1"/>
          </p:cNvSpPr>
          <p:nvPr/>
        </p:nvSpPr>
        <p:spPr bwMode="auto">
          <a:xfrm>
            <a:off x="9057456" y="5513753"/>
            <a:ext cx="792205" cy="3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n"/>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a:spcBef>
                <a:spcPct val="20000"/>
              </a:spcBef>
              <a:buClr>
                <a:schemeClr val="hlink"/>
              </a:buClr>
              <a:buSzPct val="80000"/>
              <a:buFont typeface="Wingdings" panose="05000000000000000000" pitchFamily="2" charset="2"/>
              <a:buChar char="p"/>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a:spcBef>
                <a:spcPct val="20000"/>
              </a:spcBef>
              <a:buClr>
                <a:schemeClr val="hlink"/>
              </a:buClr>
              <a:buFont typeface="ＭＳ Ｐゴシック" panose="020B0600070205080204" pitchFamily="50" charset="-128"/>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spcBef>
                <a:spcPct val="20000"/>
              </a:spcBef>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hlink"/>
              </a:buClr>
              <a:buFont typeface="Arial" panose="020B0604020202020204" pitchFamily="34" charset="0"/>
              <a:defRPr kumimoji="1" sz="84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buClrTx/>
              <a:buFontTx/>
              <a:buNone/>
            </a:pPr>
            <a:r>
              <a:rPr lang="en-US" altLang="ja-JP" sz="1794" dirty="0">
                <a:solidFill>
                  <a:srgbClr val="FF0000"/>
                </a:solidFill>
              </a:rPr>
              <a:t>(G12, </a:t>
            </a:r>
            <a:endParaRPr lang="ja-JP" altLang="en-US" sz="1794" dirty="0">
              <a:solidFill>
                <a:srgbClr val="FF0000"/>
              </a:solidFill>
            </a:endParaRPr>
          </a:p>
        </p:txBody>
      </p:sp>
      <p:sp>
        <p:nvSpPr>
          <p:cNvPr id="4" name="テキスト ボックス 3"/>
          <p:cNvSpPr txBox="1"/>
          <p:nvPr/>
        </p:nvSpPr>
        <p:spPr>
          <a:xfrm>
            <a:off x="180000" y="5508000"/>
            <a:ext cx="2506807" cy="1077218"/>
          </a:xfrm>
          <a:prstGeom prst="rect">
            <a:avLst/>
          </a:prstGeom>
          <a:noFill/>
        </p:spPr>
        <p:txBody>
          <a:bodyPr wrap="square" rtlCol="0">
            <a:spAutoFit/>
          </a:bodyPr>
          <a:lstStyle/>
          <a:p>
            <a:r>
              <a:rPr kumimoji="1" lang="en-US" altLang="ja-JP" sz="1600" dirty="0">
                <a:solidFill>
                  <a:srgbClr val="3333FF"/>
                </a:solidFill>
                <a:latin typeface="+mn-ea"/>
              </a:rPr>
              <a:t>&lt;</a:t>
            </a:r>
            <a:r>
              <a:rPr lang="ja-JP" altLang="en-US" sz="1600" dirty="0">
                <a:solidFill>
                  <a:srgbClr val="3333FF"/>
                </a:solidFill>
                <a:latin typeface="+mn-ea"/>
              </a:rPr>
              <a:t>対象</a:t>
            </a:r>
            <a:r>
              <a:rPr kumimoji="1" lang="en-US" altLang="ja-JP" sz="1600" dirty="0">
                <a:solidFill>
                  <a:srgbClr val="3333FF"/>
                </a:solidFill>
                <a:latin typeface="+mn-ea"/>
              </a:rPr>
              <a:t>&gt;</a:t>
            </a:r>
            <a:endParaRPr kumimoji="1" lang="ja-JP" altLang="en-US" sz="1600" dirty="0">
              <a:solidFill>
                <a:srgbClr val="3333FF"/>
              </a:solidFill>
              <a:latin typeface="+mn-ea"/>
            </a:endParaRPr>
          </a:p>
          <a:p>
            <a:r>
              <a:rPr kumimoji="1" lang="ja-JP" altLang="en-US" sz="1600" dirty="0">
                <a:solidFill>
                  <a:srgbClr val="3333FF"/>
                </a:solidFill>
                <a:latin typeface="+mn-ea"/>
              </a:rPr>
              <a:t>教訓集の障害事例，及び</a:t>
            </a:r>
          </a:p>
          <a:p>
            <a:r>
              <a:rPr lang="en-US" altLang="ja-JP" sz="1600" dirty="0">
                <a:solidFill>
                  <a:srgbClr val="3333FF"/>
                </a:solidFill>
                <a:latin typeface="+mn-ea"/>
              </a:rPr>
              <a:t>SEC</a:t>
            </a:r>
            <a:r>
              <a:rPr lang="ja-JP" altLang="en-US" sz="1600" dirty="0">
                <a:solidFill>
                  <a:srgbClr val="3333FF"/>
                </a:solidFill>
                <a:latin typeface="+mn-ea"/>
              </a:rPr>
              <a:t>ジャーナル掲載の報道障害事例（</a:t>
            </a:r>
            <a:r>
              <a:rPr lang="en-US" altLang="ja-JP" sz="1600" dirty="0">
                <a:solidFill>
                  <a:srgbClr val="3333FF"/>
                </a:solidFill>
                <a:latin typeface="+mn-ea"/>
              </a:rPr>
              <a:t>2010</a:t>
            </a:r>
            <a:r>
              <a:rPr lang="ja-JP" altLang="en-US" sz="1600" dirty="0">
                <a:solidFill>
                  <a:srgbClr val="3333FF"/>
                </a:solidFill>
                <a:latin typeface="+mn-ea"/>
              </a:rPr>
              <a:t>～</a:t>
            </a:r>
            <a:r>
              <a:rPr lang="en-US" altLang="ja-JP" sz="1600" dirty="0">
                <a:solidFill>
                  <a:srgbClr val="3333FF"/>
                </a:solidFill>
                <a:latin typeface="+mn-ea"/>
              </a:rPr>
              <a:t>2016</a:t>
            </a:r>
            <a:r>
              <a:rPr lang="ja-JP" altLang="en-US" sz="1600" dirty="0">
                <a:solidFill>
                  <a:srgbClr val="3333FF"/>
                </a:solidFill>
                <a:latin typeface="+mn-ea"/>
              </a:rPr>
              <a:t>年）</a:t>
            </a:r>
            <a:endParaRPr kumimoji="1" lang="ja-JP" altLang="en-US" sz="1600" dirty="0">
              <a:solidFill>
                <a:srgbClr val="3333FF"/>
              </a:solidFill>
              <a:latin typeface="+mn-ea"/>
            </a:endParaRPr>
          </a:p>
        </p:txBody>
      </p:sp>
    </p:spTree>
    <p:extLst>
      <p:ext uri="{BB962C8B-B14F-4D97-AF65-F5344CB8AC3E}">
        <p14:creationId xmlns:p14="http://schemas.microsoft.com/office/powerpoint/2010/main" val="2714983733"/>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左右矢印 35"/>
          <p:cNvSpPr/>
          <p:nvPr/>
        </p:nvSpPr>
        <p:spPr bwMode="auto">
          <a:xfrm>
            <a:off x="1003787" y="1221720"/>
            <a:ext cx="2922744" cy="221540"/>
          </a:xfrm>
          <a:prstGeom prst="leftRightArrow">
            <a:avLst/>
          </a:prstGeom>
          <a:solidFill>
            <a:srgbClr val="9BD1E9"/>
          </a:solidFill>
          <a:ln w="25400" cap="flat" cmpd="sng" algn="ctr">
            <a:solidFill>
              <a:schemeClr val="accent2">
                <a:lumMod val="90000"/>
              </a:schemeClr>
            </a:solidFill>
            <a:prstDash val="solid"/>
            <a:round/>
            <a:headEnd type="none" w="med" len="med"/>
            <a:tailEnd type="none" w="med" len="med"/>
          </a:ln>
          <a:effectLst/>
        </p:spPr>
        <p:txBody>
          <a:bodyPr wrap="none"/>
          <a:lstStyle/>
          <a:p>
            <a:pPr eaLnBrk="1" hangingPunct="1">
              <a:lnSpc>
                <a:spcPct val="90000"/>
              </a:lnSpc>
              <a:buClr>
                <a:schemeClr val="hlink"/>
              </a:buClr>
              <a:buFont typeface="Wingdings" pitchFamily="2" charset="2"/>
              <a:buNone/>
              <a:defRPr/>
            </a:pPr>
            <a:endParaRPr lang="ja-JP" altLang="en-US" sz="1600"/>
          </a:p>
        </p:txBody>
      </p:sp>
      <p:sp>
        <p:nvSpPr>
          <p:cNvPr id="37" name="左右矢印 36"/>
          <p:cNvSpPr/>
          <p:nvPr/>
        </p:nvSpPr>
        <p:spPr bwMode="auto">
          <a:xfrm>
            <a:off x="1016447" y="2393697"/>
            <a:ext cx="2704369" cy="226288"/>
          </a:xfrm>
          <a:prstGeom prst="leftRightArrow">
            <a:avLst/>
          </a:prstGeom>
          <a:solidFill>
            <a:srgbClr val="9BD1E9"/>
          </a:solidFill>
          <a:ln w="25400" cap="flat" cmpd="sng" algn="ctr">
            <a:solidFill>
              <a:schemeClr val="accent2">
                <a:lumMod val="90000"/>
              </a:schemeClr>
            </a:solidFill>
            <a:prstDash val="solid"/>
            <a:round/>
            <a:headEnd type="none" w="med" len="med"/>
            <a:tailEnd type="none" w="med" len="med"/>
          </a:ln>
          <a:effectLst/>
        </p:spPr>
        <p:txBody>
          <a:bodyPr wrap="none"/>
          <a:lstStyle/>
          <a:p>
            <a:pPr eaLnBrk="1" hangingPunct="1">
              <a:lnSpc>
                <a:spcPct val="90000"/>
              </a:lnSpc>
              <a:buClr>
                <a:schemeClr val="hlink"/>
              </a:buClr>
              <a:buFont typeface="Wingdings" pitchFamily="2" charset="2"/>
              <a:buNone/>
              <a:defRPr/>
            </a:pPr>
            <a:endParaRPr lang="ja-JP" altLang="en-US" sz="1600"/>
          </a:p>
        </p:txBody>
      </p:sp>
      <p:sp>
        <p:nvSpPr>
          <p:cNvPr id="38" name="左右矢印 37"/>
          <p:cNvSpPr/>
          <p:nvPr/>
        </p:nvSpPr>
        <p:spPr bwMode="auto">
          <a:xfrm>
            <a:off x="1016446" y="3693728"/>
            <a:ext cx="2892679" cy="215210"/>
          </a:xfrm>
          <a:prstGeom prst="leftRightArrow">
            <a:avLst/>
          </a:prstGeom>
          <a:solidFill>
            <a:srgbClr val="9BD1E9"/>
          </a:solidFill>
          <a:ln w="25400" cap="flat" cmpd="sng" algn="ctr">
            <a:solidFill>
              <a:schemeClr val="accent2">
                <a:lumMod val="90000"/>
              </a:schemeClr>
            </a:solidFill>
            <a:prstDash val="solid"/>
            <a:round/>
            <a:headEnd type="none" w="med" len="med"/>
            <a:tailEnd type="none" w="med" len="med"/>
          </a:ln>
          <a:effectLst/>
        </p:spPr>
        <p:txBody>
          <a:bodyPr wrap="none"/>
          <a:lstStyle/>
          <a:p>
            <a:pPr eaLnBrk="1" hangingPunct="1">
              <a:lnSpc>
                <a:spcPct val="90000"/>
              </a:lnSpc>
              <a:buClr>
                <a:schemeClr val="hlink"/>
              </a:buClr>
              <a:buFont typeface="Wingdings" pitchFamily="2" charset="2"/>
              <a:buNone/>
              <a:defRPr/>
            </a:pPr>
            <a:endParaRPr lang="ja-JP" altLang="en-US" sz="1600"/>
          </a:p>
        </p:txBody>
      </p:sp>
      <p:sp>
        <p:nvSpPr>
          <p:cNvPr id="39" name="左右矢印 38"/>
          <p:cNvSpPr/>
          <p:nvPr/>
        </p:nvSpPr>
        <p:spPr bwMode="auto">
          <a:xfrm>
            <a:off x="1016447" y="5232984"/>
            <a:ext cx="2704369" cy="232616"/>
          </a:xfrm>
          <a:prstGeom prst="leftRightArrow">
            <a:avLst/>
          </a:prstGeom>
          <a:solidFill>
            <a:srgbClr val="9BD1E9"/>
          </a:solidFill>
          <a:ln w="25400" cap="flat" cmpd="sng" algn="ctr">
            <a:solidFill>
              <a:schemeClr val="accent2">
                <a:lumMod val="90000"/>
              </a:schemeClr>
            </a:solidFill>
            <a:prstDash val="solid"/>
            <a:round/>
            <a:headEnd type="none" w="med" len="med"/>
            <a:tailEnd type="none" w="med" len="med"/>
          </a:ln>
          <a:effectLst/>
        </p:spPr>
        <p:txBody>
          <a:bodyPr wrap="none"/>
          <a:lstStyle/>
          <a:p>
            <a:pPr eaLnBrk="1" hangingPunct="1">
              <a:lnSpc>
                <a:spcPct val="90000"/>
              </a:lnSpc>
              <a:buClr>
                <a:schemeClr val="hlink"/>
              </a:buClr>
              <a:buFont typeface="Wingdings" pitchFamily="2" charset="2"/>
              <a:buNone/>
              <a:defRPr/>
            </a:pPr>
            <a:endParaRPr lang="ja-JP" altLang="en-US" sz="1600"/>
          </a:p>
        </p:txBody>
      </p:sp>
      <p:sp>
        <p:nvSpPr>
          <p:cNvPr id="3" name="角丸四角形 2"/>
          <p:cNvSpPr/>
          <p:nvPr/>
        </p:nvSpPr>
        <p:spPr bwMode="auto">
          <a:xfrm>
            <a:off x="350244" y="1053336"/>
            <a:ext cx="631389" cy="5400000"/>
          </a:xfrm>
          <a:prstGeom prst="roundRect">
            <a:avLst/>
          </a:prstGeom>
          <a:noFill/>
          <a:ln w="38100" cap="flat" cmpd="sng" algn="ctr">
            <a:solidFill>
              <a:schemeClr val="accent2">
                <a:lumMod val="50000"/>
              </a:schemeClr>
            </a:solidFill>
            <a:prstDash val="solid"/>
            <a:round/>
            <a:headEnd type="none" w="med" len="med"/>
            <a:tailEnd type="none" w="med" len="med"/>
          </a:ln>
          <a:effectLst/>
        </p:spPr>
        <p:txBody>
          <a:bodyPr wrap="none" anchor="ctr"/>
          <a:lstStyle/>
          <a:p>
            <a:pPr algn="ctr" eaLnBrk="1" hangingPunct="1">
              <a:lnSpc>
                <a:spcPct val="90000"/>
              </a:lnSpc>
              <a:buClr>
                <a:schemeClr val="hlink"/>
              </a:buClr>
              <a:buFont typeface="Wingdings" pitchFamily="2" charset="2"/>
              <a:buNone/>
              <a:defRPr/>
            </a:pPr>
            <a:endParaRPr lang="ja-JP" altLang="en-US" sz="1600" dirty="0"/>
          </a:p>
        </p:txBody>
      </p:sp>
      <p:sp>
        <p:nvSpPr>
          <p:cNvPr id="20487" name="テキスト ボックス 3"/>
          <p:cNvSpPr txBox="1">
            <a:spLocks noChangeArrowheads="1"/>
          </p:cNvSpPr>
          <p:nvPr/>
        </p:nvSpPr>
        <p:spPr bwMode="auto">
          <a:xfrm>
            <a:off x="1188930" y="1095127"/>
            <a:ext cx="2531885" cy="461665"/>
          </a:xfrm>
          <a:prstGeom prst="rect">
            <a:avLst/>
          </a:prstGeom>
          <a:solidFill>
            <a:srgbClr val="FFFF00"/>
          </a:solidFill>
          <a:ln w="9525">
            <a:solidFill>
              <a:schemeClr val="tx1"/>
            </a:solidFill>
            <a:miter lim="800000"/>
            <a:headEnd/>
            <a:tailEnd/>
          </a:ln>
        </p:spPr>
        <p:txBody>
          <a:bodyPr>
            <a:spAutoFit/>
          </a:bodyPr>
          <a:lstStyle>
            <a:lvl1pPr>
              <a:spcBef>
                <a:spcPct val="20000"/>
              </a:spcBef>
              <a:buClr>
                <a:schemeClr val="hlink"/>
              </a:buClr>
              <a:buFont typeface="Wingdings" panose="05000000000000000000" pitchFamily="2" charset="2"/>
              <a:buChar char="n"/>
              <a:defRPr kumimoji="1" sz="26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chemeClr val="hlink"/>
              </a:buClr>
              <a:buSzPct val="80000"/>
              <a:buFont typeface="Wingdings" panose="05000000000000000000" pitchFamily="2" charset="2"/>
              <a:buChar char="n"/>
              <a:defRPr kumimoji="1" sz="20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chemeClr val="hlink"/>
              </a:buClr>
              <a:buSzPct val="70000"/>
              <a:buFont typeface="Wingdings" panose="05000000000000000000" pitchFamily="2" charset="2"/>
              <a:buChar char="l"/>
              <a:defRPr kumimoji="1">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ct val="0"/>
              </a:spcBef>
              <a:buClrTx/>
              <a:buFontTx/>
              <a:buNone/>
            </a:pPr>
            <a:r>
              <a:rPr lang="ja-JP" altLang="en-US" sz="2400"/>
              <a:t>企画・要件定義</a:t>
            </a:r>
          </a:p>
        </p:txBody>
      </p:sp>
      <p:sp>
        <p:nvSpPr>
          <p:cNvPr id="20488" name="テキスト ボックス 4"/>
          <p:cNvSpPr txBox="1">
            <a:spLocks noChangeArrowheads="1"/>
          </p:cNvSpPr>
          <p:nvPr/>
        </p:nvSpPr>
        <p:spPr bwMode="auto">
          <a:xfrm>
            <a:off x="1426295" y="2221213"/>
            <a:ext cx="1569660" cy="461665"/>
          </a:xfrm>
          <a:prstGeom prst="rect">
            <a:avLst/>
          </a:prstGeom>
          <a:solidFill>
            <a:srgbClr val="FFFF00"/>
          </a:solidFill>
          <a:ln w="9525">
            <a:solidFill>
              <a:schemeClr val="tx1"/>
            </a:solidFill>
            <a:miter lim="800000"/>
            <a:headEnd/>
            <a:tailEnd/>
          </a:ln>
        </p:spPr>
        <p:txBody>
          <a:bodyPr wrap="none">
            <a:spAutoFit/>
          </a:bodyPr>
          <a:lstStyle>
            <a:lvl1pPr>
              <a:spcBef>
                <a:spcPct val="20000"/>
              </a:spcBef>
              <a:buClr>
                <a:schemeClr val="hlink"/>
              </a:buClr>
              <a:buFont typeface="Wingdings" panose="05000000000000000000" pitchFamily="2" charset="2"/>
              <a:buChar char="n"/>
              <a:defRPr kumimoji="1" sz="26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chemeClr val="hlink"/>
              </a:buClr>
              <a:buSzPct val="80000"/>
              <a:buFont typeface="Wingdings" panose="05000000000000000000" pitchFamily="2" charset="2"/>
              <a:buChar char="n"/>
              <a:defRPr kumimoji="1" sz="20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chemeClr val="hlink"/>
              </a:buClr>
              <a:buSzPct val="70000"/>
              <a:buFont typeface="Wingdings" panose="05000000000000000000" pitchFamily="2" charset="2"/>
              <a:buChar char="l"/>
              <a:defRPr kumimoji="1">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ct val="0"/>
              </a:spcBef>
              <a:buClrTx/>
              <a:buFontTx/>
              <a:buNone/>
            </a:pPr>
            <a:r>
              <a:rPr lang="ja-JP" altLang="en-US" sz="2400"/>
              <a:t>設計・製造</a:t>
            </a:r>
          </a:p>
        </p:txBody>
      </p:sp>
      <p:sp>
        <p:nvSpPr>
          <p:cNvPr id="20489" name="テキスト ボックス 5"/>
          <p:cNvSpPr txBox="1">
            <a:spLocks noChangeArrowheads="1"/>
          </p:cNvSpPr>
          <p:nvPr/>
        </p:nvSpPr>
        <p:spPr bwMode="auto">
          <a:xfrm>
            <a:off x="1946914" y="3540234"/>
            <a:ext cx="899605" cy="461665"/>
          </a:xfrm>
          <a:prstGeom prst="rect">
            <a:avLst/>
          </a:prstGeom>
          <a:solidFill>
            <a:srgbClr val="FFFF00"/>
          </a:solidFill>
          <a:ln w="9525">
            <a:solidFill>
              <a:schemeClr val="tx1"/>
            </a:solidFill>
            <a:miter lim="800000"/>
            <a:headEnd/>
            <a:tailEnd/>
          </a:ln>
        </p:spPr>
        <p:txBody>
          <a:bodyPr wrap="none">
            <a:spAutoFit/>
          </a:bodyPr>
          <a:lstStyle>
            <a:lvl1pPr>
              <a:spcBef>
                <a:spcPct val="20000"/>
              </a:spcBef>
              <a:buClr>
                <a:schemeClr val="hlink"/>
              </a:buClr>
              <a:buFont typeface="Wingdings" panose="05000000000000000000" pitchFamily="2" charset="2"/>
              <a:buChar char="n"/>
              <a:defRPr kumimoji="1" sz="26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chemeClr val="hlink"/>
              </a:buClr>
              <a:buSzPct val="80000"/>
              <a:buFont typeface="Wingdings" panose="05000000000000000000" pitchFamily="2" charset="2"/>
              <a:buChar char="n"/>
              <a:defRPr kumimoji="1" sz="20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chemeClr val="hlink"/>
              </a:buClr>
              <a:buSzPct val="70000"/>
              <a:buFont typeface="Wingdings" panose="05000000000000000000" pitchFamily="2" charset="2"/>
              <a:buChar char="l"/>
              <a:defRPr kumimoji="1">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ct val="0"/>
              </a:spcBef>
              <a:buClrTx/>
              <a:buFontTx/>
              <a:buNone/>
            </a:pPr>
            <a:r>
              <a:rPr lang="ja-JP" altLang="en-US" sz="2400"/>
              <a:t>テスト</a:t>
            </a:r>
          </a:p>
        </p:txBody>
      </p:sp>
      <p:sp>
        <p:nvSpPr>
          <p:cNvPr id="20490" name="テキスト ボックス 7"/>
          <p:cNvSpPr txBox="1">
            <a:spLocks noChangeArrowheads="1"/>
          </p:cNvSpPr>
          <p:nvPr/>
        </p:nvSpPr>
        <p:spPr bwMode="auto">
          <a:xfrm>
            <a:off x="2014958" y="5101642"/>
            <a:ext cx="800219" cy="461665"/>
          </a:xfrm>
          <a:prstGeom prst="rect">
            <a:avLst/>
          </a:prstGeom>
          <a:solidFill>
            <a:srgbClr val="FFFF00"/>
          </a:solidFill>
          <a:ln w="9525">
            <a:solidFill>
              <a:schemeClr val="tx1"/>
            </a:solidFill>
            <a:miter lim="800000"/>
            <a:headEnd/>
            <a:tailEnd/>
          </a:ln>
        </p:spPr>
        <p:txBody>
          <a:bodyPr wrap="none">
            <a:spAutoFit/>
          </a:bodyPr>
          <a:lstStyle>
            <a:lvl1pPr>
              <a:spcBef>
                <a:spcPct val="20000"/>
              </a:spcBef>
              <a:buClr>
                <a:schemeClr val="hlink"/>
              </a:buClr>
              <a:buFont typeface="Wingdings" panose="05000000000000000000" pitchFamily="2" charset="2"/>
              <a:buChar char="n"/>
              <a:defRPr kumimoji="1" sz="26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chemeClr val="hlink"/>
              </a:buClr>
              <a:buSzPct val="80000"/>
              <a:buFont typeface="Wingdings" panose="05000000000000000000" pitchFamily="2" charset="2"/>
              <a:buChar char="n"/>
              <a:defRPr kumimoji="1" sz="20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chemeClr val="hlink"/>
              </a:buClr>
              <a:buSzPct val="70000"/>
              <a:buFont typeface="Wingdings" panose="05000000000000000000" pitchFamily="2" charset="2"/>
              <a:buChar char="l"/>
              <a:defRPr kumimoji="1">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ct val="0"/>
              </a:spcBef>
              <a:buClrTx/>
              <a:buFontTx/>
              <a:buNone/>
            </a:pPr>
            <a:r>
              <a:rPr lang="ja-JP" altLang="en-US" sz="2400"/>
              <a:t>運用</a:t>
            </a:r>
          </a:p>
        </p:txBody>
      </p:sp>
      <p:sp>
        <p:nvSpPr>
          <p:cNvPr id="20491" name="テキスト ボックス 8"/>
          <p:cNvSpPr txBox="1">
            <a:spLocks noChangeArrowheads="1"/>
          </p:cNvSpPr>
          <p:nvPr/>
        </p:nvSpPr>
        <p:spPr bwMode="auto">
          <a:xfrm>
            <a:off x="344488" y="1746894"/>
            <a:ext cx="615553" cy="294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Font typeface="Wingdings" panose="05000000000000000000" pitchFamily="2" charset="2"/>
              <a:buChar char="n"/>
              <a:defRPr kumimoji="1" sz="26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chemeClr val="hlink"/>
              </a:buClr>
              <a:buSzPct val="90000"/>
              <a:buFont typeface="Wingdings" panose="05000000000000000000" pitchFamily="2" charset="2"/>
              <a:buChar char="l"/>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chemeClr val="hlink"/>
              </a:buClr>
              <a:buSzPct val="80000"/>
              <a:buFont typeface="Wingdings" panose="05000000000000000000" pitchFamily="2" charset="2"/>
              <a:buChar char="n"/>
              <a:defRPr kumimoji="1" sz="20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chemeClr val="hlink"/>
              </a:buClr>
              <a:buSzPct val="70000"/>
              <a:buFont typeface="Wingdings" panose="05000000000000000000" pitchFamily="2" charset="2"/>
              <a:buChar char="l"/>
              <a:defRPr kumimoji="1">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16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ct val="0"/>
              </a:spcBef>
              <a:buClrTx/>
              <a:buFontTx/>
              <a:buNone/>
            </a:pPr>
            <a:r>
              <a:rPr lang="ja-JP" altLang="en-US" sz="2800" dirty="0"/>
              <a:t>性能品質の管理</a:t>
            </a:r>
          </a:p>
        </p:txBody>
      </p:sp>
      <p:sp>
        <p:nvSpPr>
          <p:cNvPr id="6" name="テキスト ボックス 9"/>
          <p:cNvSpPr txBox="1">
            <a:spLocks noChangeArrowheads="1"/>
          </p:cNvSpPr>
          <p:nvPr/>
        </p:nvSpPr>
        <p:spPr bwMode="auto">
          <a:xfrm>
            <a:off x="3937608" y="1066643"/>
            <a:ext cx="5400000" cy="461665"/>
          </a:xfrm>
          <a:prstGeom prst="rect">
            <a:avLst/>
          </a:prstGeom>
          <a:noFill/>
          <a:ln w="38100">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Font typeface="Wingdings" pitchFamily="2" charset="2"/>
              <a:buChar char="n"/>
              <a:defRPr kumimoji="1" sz="26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SzPct val="90000"/>
              <a:buFont typeface="Wingdings" pitchFamily="2" charset="2"/>
              <a:buChar char="l"/>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SzPct val="80000"/>
              <a:buFont typeface="Wingdings" pitchFamily="2" charset="2"/>
              <a:buChar char="n"/>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SzPct val="70000"/>
              <a:buFont typeface="Wingdings" pitchFamily="2" charset="2"/>
              <a:buChar char="l"/>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9pPr>
          </a:lstStyle>
          <a:p>
            <a:pPr eaLnBrk="1" hangingPunct="1">
              <a:spcBef>
                <a:spcPct val="0"/>
              </a:spcBef>
              <a:buClrTx/>
              <a:buFontTx/>
              <a:buNone/>
              <a:defRPr/>
            </a:pPr>
            <a:r>
              <a:rPr lang="ja-JP" altLang="en-US" sz="2400" dirty="0"/>
              <a:t>（</a:t>
            </a:r>
            <a:r>
              <a:rPr lang="en-US" altLang="ja-JP" sz="2400" dirty="0"/>
              <a:t>1-1</a:t>
            </a:r>
            <a:r>
              <a:rPr lang="ja-JP" altLang="en-US" sz="2400" dirty="0"/>
              <a:t>）性能に関する要件定義</a:t>
            </a:r>
          </a:p>
        </p:txBody>
      </p:sp>
      <p:sp>
        <p:nvSpPr>
          <p:cNvPr id="7" name="テキスト ボックス 10"/>
          <p:cNvSpPr txBox="1">
            <a:spLocks noChangeArrowheads="1"/>
          </p:cNvSpPr>
          <p:nvPr/>
        </p:nvSpPr>
        <p:spPr bwMode="auto">
          <a:xfrm>
            <a:off x="3942354" y="5386479"/>
            <a:ext cx="5400000" cy="461665"/>
          </a:xfrm>
          <a:prstGeom prst="rect">
            <a:avLst/>
          </a:prstGeom>
          <a:noFill/>
          <a:ln w="38100">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Font typeface="Wingdings" pitchFamily="2" charset="2"/>
              <a:buChar char="n"/>
              <a:defRPr kumimoji="1" sz="26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SzPct val="90000"/>
              <a:buFont typeface="Wingdings" pitchFamily="2" charset="2"/>
              <a:buChar char="l"/>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SzPct val="80000"/>
              <a:buFont typeface="Wingdings" pitchFamily="2" charset="2"/>
              <a:buChar char="n"/>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SzPct val="70000"/>
              <a:buFont typeface="Wingdings" pitchFamily="2" charset="2"/>
              <a:buChar char="l"/>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9pPr>
          </a:lstStyle>
          <a:p>
            <a:pPr eaLnBrk="1" hangingPunct="1">
              <a:spcBef>
                <a:spcPct val="0"/>
              </a:spcBef>
              <a:buClrTx/>
              <a:buFontTx/>
              <a:buNone/>
              <a:defRPr/>
            </a:pPr>
            <a:r>
              <a:rPr lang="ja-JP" altLang="en-US" sz="2400" dirty="0"/>
              <a:t>（</a:t>
            </a:r>
            <a:r>
              <a:rPr lang="en-US" altLang="ja-JP" sz="2400" dirty="0"/>
              <a:t>4-3</a:t>
            </a:r>
            <a:r>
              <a:rPr lang="ja-JP" altLang="en-US" sz="2400" dirty="0"/>
              <a:t>）障害後のシステム再開</a:t>
            </a:r>
          </a:p>
        </p:txBody>
      </p:sp>
      <p:sp>
        <p:nvSpPr>
          <p:cNvPr id="8" name="テキスト ボックス 11"/>
          <p:cNvSpPr txBox="1">
            <a:spLocks noChangeArrowheads="1"/>
          </p:cNvSpPr>
          <p:nvPr/>
        </p:nvSpPr>
        <p:spPr bwMode="auto">
          <a:xfrm>
            <a:off x="3942355" y="2895327"/>
            <a:ext cx="5400000" cy="461665"/>
          </a:xfrm>
          <a:prstGeom prst="rect">
            <a:avLst/>
          </a:prstGeom>
          <a:noFill/>
          <a:ln w="38100">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Font typeface="Wingdings" pitchFamily="2" charset="2"/>
              <a:buChar char="n"/>
              <a:defRPr kumimoji="1" sz="26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SzPct val="90000"/>
              <a:buFont typeface="Wingdings" pitchFamily="2" charset="2"/>
              <a:buChar char="l"/>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SzPct val="80000"/>
              <a:buFont typeface="Wingdings" pitchFamily="2" charset="2"/>
              <a:buChar char="n"/>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SzPct val="70000"/>
              <a:buFont typeface="Wingdings" pitchFamily="2" charset="2"/>
              <a:buChar char="l"/>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9pPr>
          </a:lstStyle>
          <a:p>
            <a:pPr eaLnBrk="1" hangingPunct="1">
              <a:spcBef>
                <a:spcPct val="0"/>
              </a:spcBef>
              <a:buClrTx/>
              <a:buFontTx/>
              <a:buNone/>
              <a:defRPr/>
            </a:pPr>
            <a:r>
              <a:rPr lang="ja-JP" altLang="en-US" sz="2400" dirty="0"/>
              <a:t>（</a:t>
            </a:r>
            <a:r>
              <a:rPr lang="en-US" altLang="ja-JP" sz="2400" dirty="0"/>
              <a:t>2-3</a:t>
            </a:r>
            <a:r>
              <a:rPr lang="ja-JP" altLang="en-US" sz="2400" dirty="0"/>
              <a:t>）システム拡張機能の設計と実装</a:t>
            </a:r>
          </a:p>
        </p:txBody>
      </p:sp>
      <p:sp>
        <p:nvSpPr>
          <p:cNvPr id="9" name="テキスト ボックス 12"/>
          <p:cNvSpPr txBox="1">
            <a:spLocks noChangeArrowheads="1"/>
          </p:cNvSpPr>
          <p:nvPr/>
        </p:nvSpPr>
        <p:spPr bwMode="auto">
          <a:xfrm>
            <a:off x="3942354" y="3543399"/>
            <a:ext cx="5400000" cy="461665"/>
          </a:xfrm>
          <a:prstGeom prst="rect">
            <a:avLst/>
          </a:prstGeom>
          <a:noFill/>
          <a:ln w="38100">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Font typeface="Wingdings" pitchFamily="2" charset="2"/>
              <a:buChar char="n"/>
              <a:defRPr kumimoji="1" sz="26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SzPct val="90000"/>
              <a:buFont typeface="Wingdings" pitchFamily="2" charset="2"/>
              <a:buChar char="l"/>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SzPct val="80000"/>
              <a:buFont typeface="Wingdings" pitchFamily="2" charset="2"/>
              <a:buChar char="n"/>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SzPct val="70000"/>
              <a:buFont typeface="Wingdings" pitchFamily="2" charset="2"/>
              <a:buChar char="l"/>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9pPr>
          </a:lstStyle>
          <a:p>
            <a:pPr eaLnBrk="1" hangingPunct="1">
              <a:spcBef>
                <a:spcPct val="0"/>
              </a:spcBef>
              <a:buClrTx/>
              <a:buFontTx/>
              <a:buNone/>
              <a:defRPr/>
            </a:pPr>
            <a:r>
              <a:rPr lang="ja-JP" altLang="en-US" sz="2400" dirty="0"/>
              <a:t>（</a:t>
            </a:r>
            <a:r>
              <a:rPr lang="en-US" altLang="ja-JP" sz="2400" dirty="0"/>
              <a:t>3-1</a:t>
            </a:r>
            <a:r>
              <a:rPr lang="ja-JP" altLang="en-US" sz="2400" dirty="0"/>
              <a:t>）性能品質の確認</a:t>
            </a:r>
          </a:p>
        </p:txBody>
      </p:sp>
      <p:sp>
        <p:nvSpPr>
          <p:cNvPr id="10" name="テキスト ボックス 14"/>
          <p:cNvSpPr txBox="1">
            <a:spLocks noChangeArrowheads="1"/>
          </p:cNvSpPr>
          <p:nvPr/>
        </p:nvSpPr>
        <p:spPr bwMode="auto">
          <a:xfrm>
            <a:off x="3942355" y="2300335"/>
            <a:ext cx="5400000" cy="461665"/>
          </a:xfrm>
          <a:prstGeom prst="rect">
            <a:avLst/>
          </a:prstGeom>
          <a:noFill/>
          <a:ln w="38100">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Font typeface="Wingdings" pitchFamily="2" charset="2"/>
              <a:buChar char="n"/>
              <a:defRPr kumimoji="1" sz="26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SzPct val="90000"/>
              <a:buFont typeface="Wingdings" pitchFamily="2" charset="2"/>
              <a:buChar char="l"/>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SzPct val="80000"/>
              <a:buFont typeface="Wingdings" pitchFamily="2" charset="2"/>
              <a:buChar char="n"/>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SzPct val="70000"/>
              <a:buFont typeface="Wingdings" pitchFamily="2" charset="2"/>
              <a:buChar char="l"/>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9pPr>
          </a:lstStyle>
          <a:p>
            <a:pPr eaLnBrk="1" hangingPunct="1">
              <a:spcBef>
                <a:spcPct val="0"/>
              </a:spcBef>
              <a:buClrTx/>
              <a:buFontTx/>
              <a:buNone/>
              <a:defRPr/>
            </a:pPr>
            <a:r>
              <a:rPr lang="ja-JP" altLang="en-US" sz="2400" dirty="0"/>
              <a:t>（</a:t>
            </a:r>
            <a:r>
              <a:rPr lang="en-US" altLang="ja-JP" sz="2400" dirty="0"/>
              <a:t>2-2</a:t>
            </a:r>
            <a:r>
              <a:rPr lang="ja-JP" altLang="en-US" sz="2400" dirty="0"/>
              <a:t>）負荷制御機能の設計と実装</a:t>
            </a:r>
          </a:p>
        </p:txBody>
      </p:sp>
      <p:sp>
        <p:nvSpPr>
          <p:cNvPr id="11" name="テキスト ボックス 19"/>
          <p:cNvSpPr txBox="1">
            <a:spLocks noChangeArrowheads="1"/>
          </p:cNvSpPr>
          <p:nvPr/>
        </p:nvSpPr>
        <p:spPr bwMode="auto">
          <a:xfrm>
            <a:off x="3942355" y="4190164"/>
            <a:ext cx="5364000" cy="461665"/>
          </a:xfrm>
          <a:prstGeom prst="rect">
            <a:avLst/>
          </a:prstGeom>
          <a:noFill/>
          <a:ln w="38100">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Font typeface="Wingdings" pitchFamily="2" charset="2"/>
              <a:buChar char="n"/>
              <a:defRPr kumimoji="1" sz="26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SzPct val="90000"/>
              <a:buFont typeface="Wingdings" pitchFamily="2" charset="2"/>
              <a:buChar char="l"/>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SzPct val="80000"/>
              <a:buFont typeface="Wingdings" pitchFamily="2" charset="2"/>
              <a:buChar char="n"/>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SzPct val="70000"/>
              <a:buFont typeface="Wingdings" pitchFamily="2" charset="2"/>
              <a:buChar char="l"/>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9pPr>
          </a:lstStyle>
          <a:p>
            <a:pPr eaLnBrk="1" hangingPunct="1">
              <a:spcBef>
                <a:spcPct val="0"/>
              </a:spcBef>
              <a:buClrTx/>
              <a:buFontTx/>
              <a:buNone/>
              <a:defRPr/>
            </a:pPr>
            <a:r>
              <a:rPr lang="ja-JP" altLang="en-US" sz="2400" dirty="0"/>
              <a:t>（</a:t>
            </a:r>
            <a:r>
              <a:rPr lang="en-US" altLang="ja-JP" sz="2400" dirty="0"/>
              <a:t>4-1</a:t>
            </a:r>
            <a:r>
              <a:rPr lang="ja-JP" altLang="en-US" sz="2400" dirty="0"/>
              <a:t>）システム運転状況の監視</a:t>
            </a:r>
          </a:p>
        </p:txBody>
      </p:sp>
      <p:sp>
        <p:nvSpPr>
          <p:cNvPr id="29717" name="テキスト ボックス 21"/>
          <p:cNvSpPr txBox="1">
            <a:spLocks noChangeArrowheads="1"/>
          </p:cNvSpPr>
          <p:nvPr/>
        </p:nvSpPr>
        <p:spPr bwMode="auto">
          <a:xfrm>
            <a:off x="3942353" y="1711671"/>
            <a:ext cx="5400000" cy="461665"/>
          </a:xfrm>
          <a:prstGeom prst="rect">
            <a:avLst/>
          </a:prstGeom>
          <a:noFill/>
          <a:ln w="38100">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Font typeface="Wingdings" pitchFamily="2" charset="2"/>
              <a:buChar char="n"/>
              <a:defRPr kumimoji="1" sz="26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SzPct val="90000"/>
              <a:buFont typeface="Wingdings" pitchFamily="2" charset="2"/>
              <a:buChar char="l"/>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SzPct val="80000"/>
              <a:buFont typeface="Wingdings" pitchFamily="2" charset="2"/>
              <a:buChar char="n"/>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SzPct val="70000"/>
              <a:buFont typeface="Wingdings" pitchFamily="2" charset="2"/>
              <a:buChar char="l"/>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9pPr>
          </a:lstStyle>
          <a:p>
            <a:pPr eaLnBrk="1" hangingPunct="1">
              <a:spcBef>
                <a:spcPct val="0"/>
              </a:spcBef>
              <a:buClrTx/>
              <a:buFontTx/>
              <a:buNone/>
              <a:defRPr/>
            </a:pPr>
            <a:r>
              <a:rPr lang="ja-JP" altLang="en-US" sz="2400" dirty="0"/>
              <a:t>（</a:t>
            </a:r>
            <a:r>
              <a:rPr lang="en-US" altLang="ja-JP" sz="2400" dirty="0"/>
              <a:t>2-1</a:t>
            </a:r>
            <a:r>
              <a:rPr lang="ja-JP" altLang="en-US" sz="2400" dirty="0"/>
              <a:t>）性能設計と性能見積り</a:t>
            </a:r>
          </a:p>
        </p:txBody>
      </p:sp>
      <p:sp>
        <p:nvSpPr>
          <p:cNvPr id="41" name="左中かっこ 40"/>
          <p:cNvSpPr/>
          <p:nvPr/>
        </p:nvSpPr>
        <p:spPr bwMode="auto">
          <a:xfrm>
            <a:off x="3761958" y="1835100"/>
            <a:ext cx="164573" cy="1326075"/>
          </a:xfrm>
          <a:prstGeom prst="leftBrace">
            <a:avLst/>
          </a:prstGeom>
          <a:noFill/>
          <a:ln w="38100" cap="flat" cmpd="sng" algn="ctr">
            <a:solidFill>
              <a:schemeClr val="accent2">
                <a:lumMod val="90000"/>
              </a:schemeClr>
            </a:solidFill>
            <a:prstDash val="solid"/>
            <a:round/>
            <a:headEnd type="none" w="med" len="med"/>
            <a:tailEnd type="none" w="med" len="med"/>
          </a:ln>
          <a:effectLst/>
        </p:spPr>
        <p:txBody>
          <a:bodyPr wrap="none"/>
          <a:lstStyle/>
          <a:p>
            <a:pPr eaLnBrk="1" hangingPunct="1">
              <a:lnSpc>
                <a:spcPct val="90000"/>
              </a:lnSpc>
              <a:buClr>
                <a:schemeClr val="hlink"/>
              </a:buClr>
              <a:buFont typeface="Wingdings" pitchFamily="2" charset="2"/>
              <a:buNone/>
              <a:defRPr/>
            </a:pPr>
            <a:endParaRPr lang="ja-JP" altLang="en-US" sz="1600"/>
          </a:p>
        </p:txBody>
      </p:sp>
      <p:sp>
        <p:nvSpPr>
          <p:cNvPr id="43" name="左中かっこ 42"/>
          <p:cNvSpPr/>
          <p:nvPr/>
        </p:nvSpPr>
        <p:spPr bwMode="auto">
          <a:xfrm>
            <a:off x="3761959" y="4316758"/>
            <a:ext cx="175650" cy="2066651"/>
          </a:xfrm>
          <a:prstGeom prst="leftBrace">
            <a:avLst/>
          </a:prstGeom>
          <a:noFill/>
          <a:ln w="38100" cap="flat" cmpd="sng" algn="ctr">
            <a:solidFill>
              <a:schemeClr val="accent2">
                <a:lumMod val="90000"/>
              </a:schemeClr>
            </a:solidFill>
            <a:prstDash val="solid"/>
            <a:round/>
            <a:headEnd type="none" w="med" len="med"/>
            <a:tailEnd type="none" w="med" len="med"/>
          </a:ln>
          <a:effectLst/>
        </p:spPr>
        <p:txBody>
          <a:bodyPr wrap="none"/>
          <a:lstStyle/>
          <a:p>
            <a:pPr eaLnBrk="1" hangingPunct="1">
              <a:lnSpc>
                <a:spcPct val="90000"/>
              </a:lnSpc>
              <a:buClr>
                <a:schemeClr val="hlink"/>
              </a:buClr>
              <a:buFont typeface="Wingdings" pitchFamily="2" charset="2"/>
              <a:buNone/>
              <a:defRPr/>
            </a:pPr>
            <a:endParaRPr lang="ja-JP" altLang="en-US" sz="1600"/>
          </a:p>
        </p:txBody>
      </p:sp>
      <p:sp>
        <p:nvSpPr>
          <p:cNvPr id="30" name="テキスト ボックス 19"/>
          <p:cNvSpPr txBox="1">
            <a:spLocks noChangeArrowheads="1"/>
          </p:cNvSpPr>
          <p:nvPr/>
        </p:nvSpPr>
        <p:spPr bwMode="auto">
          <a:xfrm>
            <a:off x="3937608" y="4797816"/>
            <a:ext cx="5405647" cy="461665"/>
          </a:xfrm>
          <a:prstGeom prst="rect">
            <a:avLst/>
          </a:prstGeom>
          <a:noFill/>
          <a:ln w="38100">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Font typeface="Wingdings" pitchFamily="2" charset="2"/>
              <a:buChar char="n"/>
              <a:defRPr kumimoji="1" sz="26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SzPct val="90000"/>
              <a:buFont typeface="Wingdings" pitchFamily="2" charset="2"/>
              <a:buChar char="l"/>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SzPct val="80000"/>
              <a:buFont typeface="Wingdings" pitchFamily="2" charset="2"/>
              <a:buChar char="n"/>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SzPct val="70000"/>
              <a:buFont typeface="Wingdings" pitchFamily="2" charset="2"/>
              <a:buChar char="l"/>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9pPr>
          </a:lstStyle>
          <a:p>
            <a:pPr eaLnBrk="1" hangingPunct="1">
              <a:spcBef>
                <a:spcPct val="0"/>
              </a:spcBef>
              <a:buClrTx/>
              <a:buFontTx/>
              <a:buNone/>
              <a:defRPr/>
            </a:pPr>
            <a:r>
              <a:rPr lang="ja-JP" altLang="en-US" sz="2400" dirty="0"/>
              <a:t>（</a:t>
            </a:r>
            <a:r>
              <a:rPr lang="en-US" altLang="ja-JP" sz="2400" dirty="0"/>
              <a:t>4-2</a:t>
            </a:r>
            <a:r>
              <a:rPr lang="ja-JP" altLang="en-US" sz="2400" dirty="0"/>
              <a:t>）システム拡張の適時な判断と実施</a:t>
            </a:r>
          </a:p>
        </p:txBody>
      </p:sp>
      <p:sp>
        <p:nvSpPr>
          <p:cNvPr id="26" name="テキスト ボックス 10"/>
          <p:cNvSpPr txBox="1">
            <a:spLocks noChangeArrowheads="1"/>
          </p:cNvSpPr>
          <p:nvPr/>
        </p:nvSpPr>
        <p:spPr bwMode="auto">
          <a:xfrm>
            <a:off x="3942355" y="5975143"/>
            <a:ext cx="5400000" cy="461665"/>
          </a:xfrm>
          <a:prstGeom prst="rect">
            <a:avLst/>
          </a:prstGeom>
          <a:noFill/>
          <a:ln w="38100">
            <a:solidFill>
              <a:schemeClr val="accent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Font typeface="Wingdings" pitchFamily="2" charset="2"/>
              <a:buChar char="n"/>
              <a:defRPr kumimoji="1" sz="26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SzPct val="90000"/>
              <a:buFont typeface="Wingdings" pitchFamily="2" charset="2"/>
              <a:buChar char="l"/>
              <a:defRPr kumimoji="1" sz="24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SzPct val="80000"/>
              <a:buFont typeface="Wingdings" pitchFamily="2" charset="2"/>
              <a:buChar char="n"/>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SzPct val="70000"/>
              <a:buFont typeface="Wingdings" pitchFamily="2" charset="2"/>
              <a:buChar char="l"/>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1600">
                <a:solidFill>
                  <a:schemeClr val="tx1"/>
                </a:solidFill>
                <a:latin typeface="HGP創英角ｺﾞｼｯｸUB" pitchFamily="50" charset="-128"/>
                <a:ea typeface="HGP創英角ｺﾞｼｯｸUB" pitchFamily="50" charset="-128"/>
              </a:defRPr>
            </a:lvl9pPr>
          </a:lstStyle>
          <a:p>
            <a:pPr eaLnBrk="1" hangingPunct="1">
              <a:spcBef>
                <a:spcPct val="0"/>
              </a:spcBef>
              <a:buClrTx/>
              <a:buFontTx/>
              <a:buNone/>
              <a:defRPr/>
            </a:pPr>
            <a:r>
              <a:rPr lang="ja-JP" altLang="en-US" sz="2400" dirty="0"/>
              <a:t>（</a:t>
            </a:r>
            <a:r>
              <a:rPr lang="en-US" altLang="ja-JP" sz="2400" dirty="0"/>
              <a:t>4-4</a:t>
            </a:r>
            <a:r>
              <a:rPr lang="ja-JP" altLang="en-US" sz="2400" dirty="0"/>
              <a:t>）クラウドを利用する際の運用管理</a:t>
            </a:r>
          </a:p>
        </p:txBody>
      </p:sp>
      <p:sp>
        <p:nvSpPr>
          <p:cNvPr id="4" name="タイトル 3"/>
          <p:cNvSpPr>
            <a:spLocks noGrp="1"/>
          </p:cNvSpPr>
          <p:nvPr>
            <p:ph type="title"/>
          </p:nvPr>
        </p:nvSpPr>
        <p:spPr/>
        <p:txBody>
          <a:bodyPr/>
          <a:lstStyle/>
          <a:p>
            <a:r>
              <a:rPr lang="ja-JP" altLang="en-US" dirty="0">
                <a:latin typeface="+mj-ea"/>
              </a:rPr>
              <a:t>高負荷／過負荷の対策観点</a:t>
            </a:r>
            <a:endParaRPr kumimoji="1" lang="ja-JP" altLang="en-US" dirty="0">
              <a:latin typeface="+mj-ea"/>
            </a:endParaRPr>
          </a:p>
        </p:txBody>
      </p:sp>
    </p:spTree>
    <p:extLst>
      <p:ext uri="{BB962C8B-B14F-4D97-AF65-F5344CB8AC3E}">
        <p14:creationId xmlns:p14="http://schemas.microsoft.com/office/powerpoint/2010/main" val="136863875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内　容</a:t>
            </a:r>
          </a:p>
        </p:txBody>
      </p:sp>
      <p:sp>
        <p:nvSpPr>
          <p:cNvPr id="4" name="正方形/長方形 3"/>
          <p:cNvSpPr/>
          <p:nvPr/>
        </p:nvSpPr>
        <p:spPr>
          <a:xfrm>
            <a:off x="540000" y="1080000"/>
            <a:ext cx="9000000" cy="4478149"/>
          </a:xfrm>
          <a:prstGeom prst="rect">
            <a:avLst/>
          </a:prstGeom>
        </p:spPr>
        <p:txBody>
          <a:bodyPr wrap="square">
            <a:spAutoFit/>
          </a:bodyPr>
          <a:lstStyle/>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背景</a:t>
            </a:r>
          </a:p>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最近の障害事例と関連“教訓”</a:t>
            </a: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マイナンバー関連システム</a:t>
            </a: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交通，通信，金融分野の各重要インフラシステム</a:t>
            </a:r>
          </a:p>
          <a:p>
            <a:pPr marL="360000" indent="-360000">
              <a:spcBef>
                <a:spcPts val="600"/>
              </a:spcBef>
              <a:buFont typeface="+mj-lt"/>
              <a:buAutoNum type="arabicPeriod"/>
            </a:pPr>
            <a:r>
              <a:rPr lang="ja-JP" altLang="en-US" sz="2400" dirty="0">
                <a:solidFill>
                  <a:schemeClr val="bg2"/>
                </a:solidFill>
                <a:latin typeface="メイリオ" panose="020B0604030504040204" pitchFamily="50" charset="-128"/>
                <a:ea typeface="メイリオ" panose="020B0604030504040204" pitchFamily="50" charset="-128"/>
              </a:rPr>
              <a:t> 障害事例の分析から見える傾向の考察</a:t>
            </a:r>
            <a:endParaRPr lang="en-US" altLang="ja-JP" sz="2400" dirty="0">
              <a:solidFill>
                <a:schemeClr val="bg2"/>
              </a:solidFill>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ルール化の境目</a:t>
            </a:r>
            <a:endParaRPr lang="en-US" altLang="ja-JP" sz="2400" dirty="0">
              <a:solidFill>
                <a:schemeClr val="bg2"/>
              </a:solidFill>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レジリエンスエンジニアリング</a:t>
            </a: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ヒューマンエラーの問題と対策</a:t>
            </a:r>
            <a:endParaRPr lang="en-US" altLang="ja-JP" sz="2400" dirty="0">
              <a:solidFill>
                <a:schemeClr val="bg2"/>
              </a:solidFill>
              <a:latin typeface="メイリオ" panose="020B0604030504040204" pitchFamily="50" charset="-128"/>
              <a:ea typeface="メイリオ" panose="020B0604030504040204" pitchFamily="50" charset="-128"/>
            </a:endParaRPr>
          </a:p>
          <a:p>
            <a:pPr marL="817200" lvl="2" indent="-360000">
              <a:spcBef>
                <a:spcPts val="600"/>
              </a:spcBef>
              <a:buFont typeface="Wingdings" panose="05000000000000000000" pitchFamily="2" charset="2"/>
              <a:buChar char="Ø"/>
            </a:pPr>
            <a:r>
              <a:rPr lang="ja-JP" altLang="en-US" sz="2400" dirty="0">
                <a:solidFill>
                  <a:schemeClr val="bg2"/>
                </a:solidFill>
                <a:latin typeface="メイリオ" panose="020B0604030504040204" pitchFamily="50" charset="-128"/>
                <a:ea typeface="メイリオ" panose="020B0604030504040204" pitchFamily="50" charset="-128"/>
              </a:rPr>
              <a:t> システムの高負荷／過負荷に関する問題と対策</a:t>
            </a:r>
          </a:p>
          <a:p>
            <a:pPr marL="360000" indent="-360000">
              <a:spcBef>
                <a:spcPts val="600"/>
              </a:spcBef>
              <a:buFont typeface="+mj-lt"/>
              <a:buAutoNum type="arabicPeriod"/>
            </a:pPr>
            <a:r>
              <a:rPr lang="ja-JP" altLang="en-US" sz="2400" b="1" dirty="0">
                <a:latin typeface="メイリオ" panose="020B0604030504040204" pitchFamily="50" charset="-128"/>
                <a:ea typeface="メイリオ" panose="020B0604030504040204" pitchFamily="50" charset="-128"/>
              </a:rPr>
              <a:t> まとめ</a:t>
            </a:r>
          </a:p>
        </p:txBody>
      </p:sp>
    </p:spTree>
    <p:extLst>
      <p:ext uri="{BB962C8B-B14F-4D97-AF65-F5344CB8AC3E}">
        <p14:creationId xmlns:p14="http://schemas.microsoft.com/office/powerpoint/2010/main" val="126289133"/>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60000" y="5868000"/>
            <a:ext cx="9540000" cy="738664"/>
          </a:xfrm>
          <a:prstGeom prst="rect">
            <a:avLst/>
          </a:prstGeom>
        </p:spPr>
        <p:txBody>
          <a:bodyPr wrap="square">
            <a:spAutoFit/>
          </a:bodyPr>
          <a:lstStyle/>
          <a:p>
            <a:r>
              <a:rPr lang="en-US" altLang="ja-JP" sz="1400" dirty="0"/>
              <a:t>&lt;</a:t>
            </a:r>
            <a:r>
              <a:rPr lang="ja-JP" altLang="en-US" sz="1400" dirty="0"/>
              <a:t>出典</a:t>
            </a:r>
            <a:r>
              <a:rPr lang="en-US" altLang="ja-JP" sz="1400" dirty="0"/>
              <a:t>&gt;</a:t>
            </a:r>
            <a:r>
              <a:rPr lang="ja-JP" altLang="en-US" sz="1400" dirty="0"/>
              <a:t>　</a:t>
            </a:r>
            <a:r>
              <a:rPr lang="en-US" altLang="ja-JP" sz="1400" dirty="0"/>
              <a:t> </a:t>
            </a:r>
            <a:r>
              <a:rPr lang="en-US" altLang="ja-JP" sz="1400" i="1" dirty="0">
                <a:latin typeface="Arial" panose="020B0604020202020204" pitchFamily="34" charset="0"/>
                <a:cs typeface="Arial" panose="020B0604020202020204" pitchFamily="34" charset="0"/>
              </a:rPr>
              <a:t>http://honz.jp/articles/print/43771</a:t>
            </a:r>
            <a:endParaRPr lang="en-US" altLang="zh-CN" sz="1400" i="1" dirty="0">
              <a:latin typeface="Arial" panose="020B0604020202020204" pitchFamily="34" charset="0"/>
              <a:cs typeface="Arial" panose="020B0604020202020204" pitchFamily="34" charset="0"/>
            </a:endParaRPr>
          </a:p>
          <a:p>
            <a:r>
              <a:rPr lang="zh-CN" altLang="en-US" sz="1400" dirty="0"/>
              <a:t>堀内勉</a:t>
            </a:r>
            <a:r>
              <a:rPr lang="ja-JP" altLang="en-US" sz="1400" dirty="0"/>
              <a:t>：</a:t>
            </a:r>
            <a:r>
              <a:rPr lang="en-US" altLang="ja-JP" sz="1400" dirty="0"/>
              <a:t>『</a:t>
            </a:r>
            <a:r>
              <a:rPr lang="ja-JP" altLang="en-US" sz="1400" dirty="0"/>
              <a:t>失敗の科学 失敗から学習する組織、学習できない組織</a:t>
            </a:r>
            <a:r>
              <a:rPr lang="en-US" altLang="ja-JP" sz="1400" dirty="0"/>
              <a:t>』</a:t>
            </a:r>
            <a:r>
              <a:rPr lang="ja-JP" altLang="en-US" sz="1400" dirty="0"/>
              <a:t> 失敗と、どのように向き合うのか？</a:t>
            </a:r>
            <a:r>
              <a:rPr lang="en-US" altLang="ja-JP" sz="1400" dirty="0"/>
              <a:t>,</a:t>
            </a:r>
            <a:r>
              <a:rPr lang="ja-JP" altLang="en-US" sz="1400" dirty="0"/>
              <a:t> </a:t>
            </a:r>
            <a:r>
              <a:rPr lang="en-US" altLang="ja-JP" sz="1400" dirty="0"/>
              <a:t>HONZ,</a:t>
            </a:r>
            <a:r>
              <a:rPr lang="en-US" altLang="zh-CN" sz="1400" dirty="0"/>
              <a:t> 2017</a:t>
            </a:r>
            <a:r>
              <a:rPr lang="zh-CN" altLang="en-US" sz="1400" dirty="0"/>
              <a:t>年</a:t>
            </a:r>
            <a:r>
              <a:rPr lang="en-US" altLang="zh-CN" sz="1400" dirty="0"/>
              <a:t>2</a:t>
            </a:r>
            <a:r>
              <a:rPr lang="ja-JP" altLang="en-US" sz="1400" dirty="0"/>
              <a:t>月</a:t>
            </a:r>
            <a:r>
              <a:rPr lang="en-US" altLang="zh-CN" sz="1400" dirty="0"/>
              <a:t>4</a:t>
            </a:r>
            <a:r>
              <a:rPr lang="ja-JP" altLang="en-US" sz="1400" dirty="0"/>
              <a:t>日</a:t>
            </a:r>
            <a:r>
              <a:rPr lang="en-US" altLang="ja-JP" sz="1400" dirty="0"/>
              <a:t>.</a:t>
            </a:r>
            <a:endParaRPr lang="ja-JP" altLang="en-US" sz="1400" dirty="0"/>
          </a:p>
          <a:p>
            <a:r>
              <a:rPr lang="ja-JP" altLang="en-US" sz="1400" dirty="0"/>
              <a:t>（マシュー・サイド著</a:t>
            </a:r>
            <a:r>
              <a:rPr lang="en-US" altLang="ja-JP" sz="1400" dirty="0"/>
              <a:t>『</a:t>
            </a:r>
            <a:r>
              <a:rPr lang="ja-JP" altLang="en-US" sz="1400" dirty="0"/>
              <a:t>失敗の科学 失敗から学習する組織、学習できない組織</a:t>
            </a:r>
            <a:r>
              <a:rPr lang="en-US" altLang="ja-JP" sz="1400" dirty="0"/>
              <a:t>』</a:t>
            </a:r>
            <a:r>
              <a:rPr lang="ja-JP" altLang="en-US" sz="1400" dirty="0"/>
              <a:t>の書評）</a:t>
            </a:r>
          </a:p>
        </p:txBody>
      </p:sp>
      <p:sp>
        <p:nvSpPr>
          <p:cNvPr id="4" name="正方形/長方形 3"/>
          <p:cNvSpPr/>
          <p:nvPr/>
        </p:nvSpPr>
        <p:spPr>
          <a:xfrm>
            <a:off x="360000" y="900000"/>
            <a:ext cx="9360000" cy="646331"/>
          </a:xfrm>
          <a:prstGeom prst="rect">
            <a:avLst/>
          </a:prstGeom>
        </p:spPr>
        <p:txBody>
          <a:bodyPr wrap="square">
            <a:spAutoFit/>
          </a:bodyPr>
          <a:lstStyle/>
          <a:p>
            <a:r>
              <a:rPr lang="ja-JP" altLang="en-US" dirty="0">
                <a:solidFill>
                  <a:schemeClr val="tx1">
                    <a:lumMod val="50000"/>
                    <a:lumOff val="50000"/>
                  </a:schemeClr>
                </a:solidFill>
              </a:rPr>
              <a:t>航空業界と医学界という２つの業界を取り上げ、今なお医療過誤が繰り返される医学界に対して、航空業界における安全管理がいかに進化してきたかを明らかにしている。</a:t>
            </a:r>
          </a:p>
        </p:txBody>
      </p:sp>
      <p:sp>
        <p:nvSpPr>
          <p:cNvPr id="5" name="正方形/長方形 4"/>
          <p:cNvSpPr/>
          <p:nvPr/>
        </p:nvSpPr>
        <p:spPr>
          <a:xfrm>
            <a:off x="360000" y="1548000"/>
            <a:ext cx="9360000" cy="1200329"/>
          </a:xfrm>
          <a:prstGeom prst="rect">
            <a:avLst/>
          </a:prstGeom>
        </p:spPr>
        <p:txBody>
          <a:bodyPr wrap="square">
            <a:spAutoFit/>
          </a:bodyPr>
          <a:lstStyle/>
          <a:p>
            <a:r>
              <a:rPr lang="en-US" altLang="ja-JP" dirty="0">
                <a:solidFill>
                  <a:schemeClr val="tx1">
                    <a:lumMod val="50000"/>
                    <a:lumOff val="50000"/>
                  </a:schemeClr>
                </a:solidFill>
                <a:latin typeface="+mn-ea"/>
              </a:rPr>
              <a:t>『</a:t>
            </a:r>
            <a:r>
              <a:rPr lang="ja-JP" altLang="en-US" dirty="0">
                <a:solidFill>
                  <a:schemeClr val="tx1">
                    <a:lumMod val="50000"/>
                    <a:lumOff val="50000"/>
                  </a:schemeClr>
                </a:solidFill>
                <a:latin typeface="+mn-ea"/>
              </a:rPr>
              <a:t>ハドソン川の奇跡</a:t>
            </a:r>
            <a:r>
              <a:rPr lang="en-US" altLang="ja-JP" dirty="0">
                <a:solidFill>
                  <a:schemeClr val="tx1">
                    <a:lumMod val="50000"/>
                    <a:lumOff val="50000"/>
                  </a:schemeClr>
                </a:solidFill>
                <a:latin typeface="+mn-ea"/>
              </a:rPr>
              <a:t>』</a:t>
            </a:r>
            <a:r>
              <a:rPr lang="ja-JP" altLang="en-US" dirty="0">
                <a:solidFill>
                  <a:schemeClr val="tx1">
                    <a:lumMod val="50000"/>
                    <a:lumOff val="50000"/>
                  </a:schemeClr>
                </a:solidFill>
                <a:latin typeface="+mn-ea"/>
              </a:rPr>
              <a:t>で有名な不時着水事故機の機長インタビュー：</a:t>
            </a:r>
          </a:p>
          <a:p>
            <a:pPr lvl="1"/>
            <a:r>
              <a:rPr lang="ja-JP" altLang="en-US" u="sng" dirty="0">
                <a:latin typeface="+mn-ea"/>
              </a:rPr>
              <a:t>我々が身に付けたすべての</a:t>
            </a:r>
            <a:r>
              <a:rPr lang="ja-JP" altLang="en-US" dirty="0">
                <a:solidFill>
                  <a:schemeClr val="tx1">
                    <a:lumMod val="50000"/>
                    <a:lumOff val="50000"/>
                  </a:schemeClr>
                </a:solidFill>
                <a:latin typeface="+mn-ea"/>
              </a:rPr>
              <a:t>航空知識、すべてのルール、すべての操作技術</a:t>
            </a:r>
            <a:r>
              <a:rPr lang="ja-JP" altLang="en-US" u="sng" dirty="0">
                <a:latin typeface="+mn-ea"/>
              </a:rPr>
              <a:t>は、どこかで誰かが命を落としたために学ぶことができたものばかり</a:t>
            </a:r>
            <a:r>
              <a:rPr lang="ja-JP" altLang="en-US" dirty="0">
                <a:solidFill>
                  <a:schemeClr val="tx1">
                    <a:lumMod val="50000"/>
                    <a:lumOff val="50000"/>
                  </a:schemeClr>
                </a:solidFill>
                <a:latin typeface="+mn-ea"/>
              </a:rPr>
              <a:t>です。・・・これらの教訓を忘れて一から学び直すのは、人道的に許されることではないのです。</a:t>
            </a:r>
          </a:p>
        </p:txBody>
      </p:sp>
      <p:sp>
        <p:nvSpPr>
          <p:cNvPr id="6" name="正方形/長方形 5"/>
          <p:cNvSpPr/>
          <p:nvPr/>
        </p:nvSpPr>
        <p:spPr>
          <a:xfrm>
            <a:off x="360000" y="2880000"/>
            <a:ext cx="9360000" cy="1015663"/>
          </a:xfrm>
          <a:prstGeom prst="rect">
            <a:avLst/>
          </a:prstGeom>
        </p:spPr>
        <p:txBody>
          <a:bodyPr wrap="square">
            <a:spAutoFit/>
          </a:bodyPr>
          <a:lstStyle/>
          <a:p>
            <a:r>
              <a:rPr lang="ja-JP" altLang="en-US" sz="2000" dirty="0">
                <a:latin typeface="+mn-ea"/>
              </a:rPr>
              <a:t>企業が失敗を単なる失敗に終わらせず、</a:t>
            </a:r>
            <a:r>
              <a:rPr lang="ja-JP" altLang="en-US" sz="2000" u="sng" dirty="0">
                <a:solidFill>
                  <a:srgbClr val="0000FF"/>
                </a:solidFill>
                <a:latin typeface="+mn-ea"/>
              </a:rPr>
              <a:t>次につなげる形で活かす</a:t>
            </a:r>
            <a:r>
              <a:rPr lang="ja-JP" altLang="en-US" sz="2000" dirty="0">
                <a:latin typeface="+mn-ea"/>
              </a:rPr>
              <a:t>ためのポイント：</a:t>
            </a:r>
            <a:endParaRPr lang="en-US" altLang="ja-JP" sz="2000" dirty="0">
              <a:latin typeface="+mn-ea"/>
            </a:endParaRPr>
          </a:p>
          <a:p>
            <a:pPr marL="285750" indent="-285750">
              <a:buFont typeface="Wingdings" panose="05000000000000000000" pitchFamily="2" charset="2"/>
              <a:buChar char="p"/>
            </a:pPr>
            <a:r>
              <a:rPr lang="ja-JP" altLang="en-US" sz="2000" dirty="0">
                <a:solidFill>
                  <a:srgbClr val="FF0000"/>
                </a:solidFill>
                <a:latin typeface="+mn-ea"/>
              </a:rPr>
              <a:t>学習チャンスを最大限に活かすシステム作り</a:t>
            </a:r>
            <a:endParaRPr lang="en-US" altLang="ja-JP" sz="2000" dirty="0">
              <a:solidFill>
                <a:srgbClr val="FF0000"/>
              </a:solidFill>
              <a:latin typeface="+mn-ea"/>
            </a:endParaRPr>
          </a:p>
          <a:p>
            <a:pPr marL="285750" indent="-285750">
              <a:buFont typeface="Wingdings" panose="05000000000000000000" pitchFamily="2" charset="2"/>
              <a:buChar char="p"/>
            </a:pPr>
            <a:r>
              <a:rPr lang="ja-JP" altLang="en-US" sz="2000" dirty="0">
                <a:solidFill>
                  <a:srgbClr val="FF0000"/>
                </a:solidFill>
                <a:latin typeface="+mn-ea"/>
              </a:rPr>
              <a:t>現場のスタッフからのキチンとした情報提供</a:t>
            </a:r>
          </a:p>
        </p:txBody>
      </p:sp>
      <p:sp>
        <p:nvSpPr>
          <p:cNvPr id="7" name="正方形/長方形 6"/>
          <p:cNvSpPr/>
          <p:nvPr/>
        </p:nvSpPr>
        <p:spPr>
          <a:xfrm>
            <a:off x="288000" y="5040000"/>
            <a:ext cx="9720000" cy="1015663"/>
          </a:xfrm>
          <a:prstGeom prst="rect">
            <a:avLst/>
          </a:prstGeom>
        </p:spPr>
        <p:txBody>
          <a:bodyPr wrap="square">
            <a:spAutoFit/>
          </a:bodyPr>
          <a:lstStyle/>
          <a:p>
            <a:r>
              <a:rPr lang="ja-JP" altLang="en-US" sz="1500" dirty="0">
                <a:latin typeface="+mn-ea"/>
              </a:rPr>
              <a:t>ミシガン州立大学の心理学者モーザー</a:t>
            </a:r>
          </a:p>
          <a:p>
            <a:pPr marL="176213" indent="-176213">
              <a:buFont typeface="Arial" panose="020B0604020202020204" pitchFamily="34" charset="0"/>
              <a:buChar char="•"/>
            </a:pPr>
            <a:r>
              <a:rPr lang="ja-JP" altLang="en-US" sz="1500" dirty="0">
                <a:latin typeface="+mn-ea"/>
              </a:rPr>
              <a:t>固定型マインドセット（</a:t>
            </a:r>
            <a:r>
              <a:rPr lang="en-US" altLang="ja-JP" sz="1500" dirty="0">
                <a:latin typeface="+mn-ea"/>
              </a:rPr>
              <a:t>fixed mindset</a:t>
            </a:r>
            <a:r>
              <a:rPr lang="ja-JP" altLang="en-US" sz="1500" dirty="0">
                <a:latin typeface="+mn-ea"/>
              </a:rPr>
              <a:t>）：自分の知性や才能は生まれ持ったものでほぼ変えることはできない</a:t>
            </a:r>
          </a:p>
          <a:p>
            <a:pPr marL="176213" indent="-176213">
              <a:buFont typeface="Arial" panose="020B0604020202020204" pitchFamily="34" charset="0"/>
              <a:buChar char="•"/>
            </a:pPr>
            <a:r>
              <a:rPr lang="ja-JP" altLang="en-US" sz="1500" dirty="0">
                <a:latin typeface="+mn-ea"/>
              </a:rPr>
              <a:t>成長型マインドセット（</a:t>
            </a:r>
            <a:r>
              <a:rPr lang="en-US" altLang="ja-JP" sz="1500" dirty="0">
                <a:latin typeface="+mn-ea"/>
              </a:rPr>
              <a:t>growth mindset</a:t>
            </a:r>
            <a:r>
              <a:rPr lang="ja-JP" altLang="en-US" sz="1500" dirty="0">
                <a:latin typeface="+mn-ea"/>
              </a:rPr>
              <a:t>）：知性や才能は根気よく努力を続ければ自分の資質を更に高めて成長できる</a:t>
            </a:r>
          </a:p>
        </p:txBody>
      </p:sp>
      <p:sp>
        <p:nvSpPr>
          <p:cNvPr id="8" name="正方形/長方形 7"/>
          <p:cNvSpPr/>
          <p:nvPr/>
        </p:nvSpPr>
        <p:spPr>
          <a:xfrm>
            <a:off x="360000" y="3960000"/>
            <a:ext cx="9360000" cy="1015663"/>
          </a:xfrm>
          <a:prstGeom prst="rect">
            <a:avLst/>
          </a:prstGeom>
        </p:spPr>
        <p:txBody>
          <a:bodyPr wrap="square">
            <a:spAutoFit/>
          </a:bodyPr>
          <a:lstStyle/>
          <a:p>
            <a:r>
              <a:rPr lang="ja-JP" altLang="en-US" sz="2000" u="sng" dirty="0"/>
              <a:t>企業の特徴（マインドセット）と組織文化</a:t>
            </a:r>
          </a:p>
          <a:p>
            <a:pPr marL="285750" indent="-285750">
              <a:buFont typeface="Wingdings" panose="05000000000000000000" pitchFamily="2" charset="2"/>
              <a:buChar char="Ø"/>
            </a:pPr>
            <a:r>
              <a:rPr lang="ja-JP" altLang="en-US" sz="2000" dirty="0"/>
              <a:t>固定型：社員はミスや非難を恐れる傾向、社内ではミスが報告されない傾向</a:t>
            </a:r>
          </a:p>
          <a:p>
            <a:pPr marL="285750" indent="-285750">
              <a:buFont typeface="Wingdings" panose="05000000000000000000" pitchFamily="2" charset="2"/>
              <a:buChar char="Ø"/>
            </a:pPr>
            <a:r>
              <a:rPr lang="ja-JP" altLang="en-US" sz="2000" dirty="0"/>
              <a:t>成長型：ミスに対する反応がはるかに健全で、誠実で協力的な雰囲気が浸透</a:t>
            </a:r>
          </a:p>
        </p:txBody>
      </p:sp>
      <p:sp>
        <p:nvSpPr>
          <p:cNvPr id="10" name="フローチャート : 代替処理 8">
            <a:extLst>
              <a:ext uri="{FF2B5EF4-FFF2-40B4-BE49-F238E27FC236}">
                <a16:creationId xmlns:a16="http://schemas.microsoft.com/office/drawing/2014/main" id="{CD66E604-4FE5-ACFB-4B97-875ED9358B74}"/>
              </a:ext>
            </a:extLst>
          </p:cNvPr>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まとめ（に代えて）</a:t>
            </a:r>
          </a:p>
        </p:txBody>
      </p:sp>
      <p:sp>
        <p:nvSpPr>
          <p:cNvPr id="2" name="タイトル 1"/>
          <p:cNvSpPr>
            <a:spLocks noGrp="1"/>
          </p:cNvSpPr>
          <p:nvPr>
            <p:ph type="title"/>
          </p:nvPr>
        </p:nvSpPr>
        <p:spPr>
          <a:xfrm>
            <a:off x="432001" y="252000"/>
            <a:ext cx="7560001" cy="576000"/>
          </a:xfrm>
        </p:spPr>
        <p:txBody>
          <a:bodyPr/>
          <a:lstStyle/>
          <a:p>
            <a:r>
              <a:rPr lang="ja-JP" altLang="en-US" dirty="0"/>
              <a:t>失敗から学習する組織、学習できない組織</a:t>
            </a:r>
            <a:endParaRPr kumimoji="1" lang="ja-JP" altLang="en-US" dirty="0"/>
          </a:p>
        </p:txBody>
      </p:sp>
    </p:spTree>
    <p:extLst>
      <p:ext uri="{BB962C8B-B14F-4D97-AF65-F5344CB8AC3E}">
        <p14:creationId xmlns:p14="http://schemas.microsoft.com/office/powerpoint/2010/main" val="2600344729"/>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4488" y="1052736"/>
            <a:ext cx="3775393" cy="523220"/>
          </a:xfrm>
          <a:prstGeom prst="rect">
            <a:avLst/>
          </a:prstGeom>
        </p:spPr>
        <p:txBody>
          <a:bodyPr wrap="none">
            <a:spAutoFit/>
          </a:bodyPr>
          <a:lstStyle/>
          <a:p>
            <a:r>
              <a:rPr lang="ja-JP" altLang="en-US" sz="2800" u="sng" dirty="0">
                <a:latin typeface="メイリオ" pitchFamily="50" charset="-128"/>
                <a:ea typeface="メイリオ" pitchFamily="50" charset="-128"/>
              </a:rPr>
              <a:t>「他山の石」の意味</a:t>
            </a:r>
            <a:r>
              <a:rPr lang="en-US" altLang="ja-JP" sz="2800" baseline="30000" dirty="0">
                <a:latin typeface="メイリオ" pitchFamily="50" charset="-128"/>
                <a:ea typeface="メイリオ" pitchFamily="50" charset="-128"/>
              </a:rPr>
              <a:t>※</a:t>
            </a:r>
            <a:endParaRPr lang="ja-JP" altLang="en-US" sz="2800" baseline="30000" dirty="0">
              <a:latin typeface="メイリオ" pitchFamily="50" charset="-128"/>
              <a:ea typeface="メイリオ" pitchFamily="50" charset="-128"/>
            </a:endParaRPr>
          </a:p>
        </p:txBody>
      </p:sp>
      <p:sp>
        <p:nvSpPr>
          <p:cNvPr id="4" name="正方形/長方形 3"/>
          <p:cNvSpPr/>
          <p:nvPr/>
        </p:nvSpPr>
        <p:spPr>
          <a:xfrm>
            <a:off x="344488" y="5877272"/>
            <a:ext cx="9561512" cy="646331"/>
          </a:xfrm>
          <a:prstGeom prst="rect">
            <a:avLst/>
          </a:prstGeom>
        </p:spPr>
        <p:txBody>
          <a:bodyPr wrap="square">
            <a:spAutoFit/>
          </a:bodyPr>
          <a:lstStyle/>
          <a:p>
            <a:r>
              <a:rPr lang="en-US" altLang="ja-JP" dirty="0">
                <a:latin typeface="Arial" pitchFamily="34" charset="0"/>
                <a:cs typeface="Arial" pitchFamily="34" charset="0"/>
              </a:rPr>
              <a:t>※(</a:t>
            </a:r>
            <a:r>
              <a:rPr lang="ja-JP" altLang="en-US" dirty="0">
                <a:latin typeface="Arial" pitchFamily="34" charset="0"/>
                <a:cs typeface="Arial" pitchFamily="34" charset="0"/>
              </a:rPr>
              <a:t>出典</a:t>
            </a:r>
            <a:r>
              <a:rPr lang="en-US" altLang="ja-JP" dirty="0">
                <a:latin typeface="Arial" pitchFamily="34" charset="0"/>
                <a:cs typeface="Arial" pitchFamily="34" charset="0"/>
              </a:rPr>
              <a:t>)</a:t>
            </a:r>
            <a:r>
              <a:rPr lang="ja-JP" altLang="en-US" dirty="0">
                <a:latin typeface="Arial" pitchFamily="34" charset="0"/>
                <a:cs typeface="Arial" pitchFamily="34" charset="0"/>
              </a:rPr>
              <a:t> 文化庁月報　平成</a:t>
            </a:r>
            <a:r>
              <a:rPr lang="en-US" altLang="ja-JP" dirty="0">
                <a:latin typeface="Arial" pitchFamily="34" charset="0"/>
                <a:cs typeface="Arial" pitchFamily="34" charset="0"/>
              </a:rPr>
              <a:t>23</a:t>
            </a:r>
            <a:r>
              <a:rPr lang="ja-JP" altLang="en-US" dirty="0">
                <a:latin typeface="Arial" pitchFamily="34" charset="0"/>
                <a:cs typeface="Arial" pitchFamily="34" charset="0"/>
              </a:rPr>
              <a:t>年</a:t>
            </a:r>
            <a:r>
              <a:rPr lang="en-US" altLang="ja-JP" dirty="0">
                <a:latin typeface="Arial" pitchFamily="34" charset="0"/>
                <a:cs typeface="Arial" pitchFamily="34" charset="0"/>
              </a:rPr>
              <a:t>10</a:t>
            </a:r>
            <a:r>
              <a:rPr lang="ja-JP" altLang="en-US" dirty="0">
                <a:latin typeface="Arial" pitchFamily="34" charset="0"/>
                <a:cs typeface="Arial" pitchFamily="34" charset="0"/>
              </a:rPr>
              <a:t>月号</a:t>
            </a:r>
            <a:r>
              <a:rPr lang="en-US" altLang="ja-JP" dirty="0">
                <a:latin typeface="Arial" pitchFamily="34" charset="0"/>
                <a:cs typeface="Arial" pitchFamily="34" charset="0"/>
              </a:rPr>
              <a:t>(No.517)</a:t>
            </a:r>
            <a:endParaRPr lang="ja-JP" altLang="en-US" dirty="0">
              <a:latin typeface="Arial" pitchFamily="34" charset="0"/>
              <a:cs typeface="Arial" pitchFamily="34" charset="0"/>
            </a:endParaRPr>
          </a:p>
          <a:p>
            <a:r>
              <a:rPr lang="ja-JP" altLang="en-US" i="1" dirty="0">
                <a:latin typeface="Arial" pitchFamily="34" charset="0"/>
                <a:cs typeface="Arial" pitchFamily="34" charset="0"/>
              </a:rPr>
              <a:t>　　</a:t>
            </a:r>
            <a:r>
              <a:rPr lang="en-US" altLang="ja-JP" i="1" dirty="0">
                <a:latin typeface="Arial" pitchFamily="34" charset="0"/>
                <a:cs typeface="Arial" pitchFamily="34" charset="0"/>
              </a:rPr>
              <a:t>http://www.bunka.go.jp/publish/bunkachou_geppou/2011_10/series_08/series_08.html</a:t>
            </a:r>
            <a:endParaRPr lang="ja-JP" altLang="en-US" i="1" dirty="0">
              <a:latin typeface="Arial" pitchFamily="34" charset="0"/>
              <a:cs typeface="Arial" pitchFamily="34" charset="0"/>
            </a:endParaRPr>
          </a:p>
        </p:txBody>
      </p:sp>
      <p:sp>
        <p:nvSpPr>
          <p:cNvPr id="5" name="正方形/長方形 4"/>
          <p:cNvSpPr/>
          <p:nvPr/>
        </p:nvSpPr>
        <p:spPr>
          <a:xfrm>
            <a:off x="1064568" y="1700808"/>
            <a:ext cx="7488832" cy="1538883"/>
          </a:xfrm>
          <a:prstGeom prst="rect">
            <a:avLst/>
          </a:prstGeom>
        </p:spPr>
        <p:txBody>
          <a:bodyPr wrap="square">
            <a:spAutoFit/>
          </a:bodyPr>
          <a:lstStyle/>
          <a:p>
            <a:pPr>
              <a:spcBef>
                <a:spcPts val="600"/>
              </a:spcBef>
            </a:pPr>
            <a:r>
              <a:rPr lang="ja-JP" altLang="en-US" sz="2800" dirty="0">
                <a:latin typeface="メイリオ" pitchFamily="50" charset="-128"/>
                <a:ea typeface="メイリオ" pitchFamily="50" charset="-128"/>
              </a:rPr>
              <a:t>他人の誤った言行やつまらない出来事でも</a:t>
            </a:r>
          </a:p>
          <a:p>
            <a:pPr>
              <a:spcBef>
                <a:spcPts val="600"/>
              </a:spcBef>
            </a:pPr>
            <a:r>
              <a:rPr lang="ja-JP" altLang="en-US" sz="2800" dirty="0">
                <a:latin typeface="メイリオ" pitchFamily="50" charset="-128"/>
                <a:ea typeface="メイリオ" pitchFamily="50" charset="-128"/>
              </a:rPr>
              <a:t>それを参考にしてよく用いれば，</a:t>
            </a:r>
          </a:p>
          <a:p>
            <a:pPr>
              <a:spcBef>
                <a:spcPts val="600"/>
              </a:spcBef>
            </a:pPr>
            <a:r>
              <a:rPr lang="ja-JP" altLang="en-US" sz="2800" dirty="0">
                <a:latin typeface="メイリオ" pitchFamily="50" charset="-128"/>
                <a:ea typeface="メイリオ" pitchFamily="50" charset="-128"/>
              </a:rPr>
              <a:t>自分の修養の助けとなる</a:t>
            </a:r>
          </a:p>
        </p:txBody>
      </p:sp>
      <p:sp>
        <p:nvSpPr>
          <p:cNvPr id="6" name="テキスト ボックス 5"/>
          <p:cNvSpPr txBox="1"/>
          <p:nvPr/>
        </p:nvSpPr>
        <p:spPr>
          <a:xfrm>
            <a:off x="560512" y="3708321"/>
            <a:ext cx="8167621" cy="584775"/>
          </a:xfrm>
          <a:prstGeom prst="rect">
            <a:avLst/>
          </a:prstGeom>
          <a:noFill/>
        </p:spPr>
        <p:txBody>
          <a:bodyPr wrap="none" rtlCol="0">
            <a:spAutoFit/>
          </a:bodyPr>
          <a:lstStyle/>
          <a:p>
            <a:r>
              <a:rPr kumimoji="1" lang="ja-JP" altLang="en-US" sz="3200" dirty="0">
                <a:latin typeface="HGP創英角ｺﾞｼｯｸUB" pitchFamily="50" charset="-128"/>
                <a:ea typeface="HGP創英角ｺﾞｼｯｸUB" pitchFamily="50" charset="-128"/>
              </a:rPr>
              <a:t>失敗に学ぶ　→　</a:t>
            </a:r>
            <a:r>
              <a:rPr lang="ja-JP" altLang="en-US" sz="3200" dirty="0">
                <a:latin typeface="HGP創英角ｺﾞｼｯｸUB" pitchFamily="50" charset="-128"/>
                <a:ea typeface="HGP創英角ｺﾞｼｯｸUB" pitchFamily="50" charset="-128"/>
              </a:rPr>
              <a:t>類似障害の発生を防止できる</a:t>
            </a:r>
            <a:endParaRPr kumimoji="1" lang="ja-JP" altLang="en-US" sz="3200" dirty="0">
              <a:latin typeface="HGP創英角ｺﾞｼｯｸUB" pitchFamily="50" charset="-128"/>
              <a:ea typeface="HGP創英角ｺﾞｼｯｸUB" pitchFamily="50" charset="-128"/>
            </a:endParaRPr>
          </a:p>
        </p:txBody>
      </p:sp>
      <p:sp>
        <p:nvSpPr>
          <p:cNvPr id="7" name="テキスト ボックス 6"/>
          <p:cNvSpPr txBox="1"/>
          <p:nvPr/>
        </p:nvSpPr>
        <p:spPr>
          <a:xfrm>
            <a:off x="416496" y="4869160"/>
            <a:ext cx="2698175"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「対岸の火事」</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乗算記号 7"/>
          <p:cNvSpPr/>
          <p:nvPr/>
        </p:nvSpPr>
        <p:spPr bwMode="auto">
          <a:xfrm>
            <a:off x="1302296" y="4653136"/>
            <a:ext cx="914400" cy="914400"/>
          </a:xfrm>
          <a:prstGeom prst="mathMultiply">
            <a:avLst>
              <a:gd name="adj1" fmla="val 12409"/>
            </a:avLst>
          </a:prstGeom>
          <a:solidFill>
            <a:srgbClr val="FF0000">
              <a:alpha val="6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「他山の石」</a:t>
            </a:r>
          </a:p>
        </p:txBody>
      </p:sp>
      <p:sp>
        <p:nvSpPr>
          <p:cNvPr id="10" name="フローチャート : 代替処理 8"/>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まとめ（に代えて）</a:t>
            </a:r>
          </a:p>
        </p:txBody>
      </p:sp>
    </p:spTree>
    <p:extLst>
      <p:ext uri="{BB962C8B-B14F-4D97-AF65-F5344CB8AC3E}">
        <p14:creationId xmlns:p14="http://schemas.microsoft.com/office/powerpoint/2010/main" val="2530345969"/>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252000"/>
            <a:ext cx="7560001" cy="576000"/>
          </a:xfrm>
        </p:spPr>
        <p:txBody>
          <a:bodyPr/>
          <a:lstStyle/>
          <a:p>
            <a:r>
              <a:rPr lang="ja-JP" altLang="en-US" dirty="0">
                <a:latin typeface="+mj-ea"/>
              </a:rPr>
              <a:t>「正常化の偏見」</a:t>
            </a:r>
            <a:endParaRPr kumimoji="1" lang="ja-JP" altLang="en-US" dirty="0">
              <a:latin typeface="+mj-ea"/>
            </a:endParaRPr>
          </a:p>
        </p:txBody>
      </p:sp>
      <p:sp>
        <p:nvSpPr>
          <p:cNvPr id="9" name="テキスト ボックス 8"/>
          <p:cNvSpPr txBox="1"/>
          <p:nvPr/>
        </p:nvSpPr>
        <p:spPr>
          <a:xfrm>
            <a:off x="416496" y="1124744"/>
            <a:ext cx="6365845" cy="1608133"/>
          </a:xfrm>
          <a:prstGeom prst="rect">
            <a:avLst/>
          </a:prstGeom>
          <a:noFill/>
        </p:spPr>
        <p:txBody>
          <a:bodyPr wrap="none" rtlCol="0">
            <a:spAutoFit/>
          </a:bodyPr>
          <a:lstStyle/>
          <a:p>
            <a:pPr>
              <a:lnSpc>
                <a:spcPct val="150000"/>
              </a:lnSpc>
              <a:spcBef>
                <a:spcPts val="1200"/>
              </a:spcBef>
            </a:pPr>
            <a:r>
              <a:rPr lang="ja-JP" altLang="en-US" sz="3200" dirty="0">
                <a:latin typeface="HGP創英角ｺﾞｼｯｸUB" pitchFamily="50" charset="-128"/>
                <a:ea typeface="HGP創英角ｺﾞｼｯｸUB" pitchFamily="50" charset="-128"/>
              </a:rPr>
              <a:t>人の性：「</a:t>
            </a:r>
            <a:r>
              <a:rPr lang="ja-JP" altLang="en-US" sz="3200" u="sng" dirty="0">
                <a:solidFill>
                  <a:srgbClr val="FF0000"/>
                </a:solidFill>
                <a:latin typeface="HGP創英角ｺﾞｼｯｸUB" pitchFamily="50" charset="-128"/>
                <a:ea typeface="HGP創英角ｺﾞｼｯｸUB" pitchFamily="50" charset="-128"/>
              </a:rPr>
              <a:t>自分だけは大丈夫</a:t>
            </a:r>
            <a:r>
              <a:rPr lang="ja-JP" altLang="en-US" sz="3200" dirty="0">
                <a:latin typeface="HGP創英角ｺﾞｼｯｸUB" pitchFamily="50" charset="-128"/>
                <a:ea typeface="HGP創英角ｺﾞｼｯｸUB" pitchFamily="50" charset="-128"/>
              </a:rPr>
              <a:t>」と思う </a:t>
            </a:r>
          </a:p>
          <a:p>
            <a:pPr>
              <a:lnSpc>
                <a:spcPct val="150000"/>
              </a:lnSpc>
              <a:spcBef>
                <a:spcPts val="1200"/>
              </a:spcBef>
            </a:pPr>
            <a:r>
              <a:rPr lang="ja-JP" altLang="en-US" sz="3200" dirty="0">
                <a:latin typeface="HGP創英角ｺﾞｼｯｸUB" pitchFamily="50" charset="-128"/>
                <a:ea typeface="HGP創英角ｺﾞｼｯｸUB" pitchFamily="50" charset="-128"/>
              </a:rPr>
              <a:t>　　　</a:t>
            </a:r>
            <a:r>
              <a:rPr lang="en-US" altLang="ja-JP" sz="3200" dirty="0">
                <a:latin typeface="HGP創英角ｺﾞｼｯｸUB" pitchFamily="50" charset="-128"/>
                <a:ea typeface="HGP創英角ｺﾞｼｯｸUB" pitchFamily="50" charset="-128"/>
              </a:rPr>
              <a:t>…</a:t>
            </a:r>
            <a:r>
              <a:rPr lang="ja-JP" altLang="en-US" sz="3200" dirty="0">
                <a:latin typeface="HGP創英角ｺﾞｼｯｸUB" pitchFamily="50" charset="-128"/>
                <a:ea typeface="HGP創英角ｺﾞｼｯｸUB" pitchFamily="50" charset="-128"/>
              </a:rPr>
              <a:t> </a:t>
            </a:r>
            <a:r>
              <a:rPr lang="ja-JP" altLang="en-US" sz="3200" u="sng" dirty="0">
                <a:solidFill>
                  <a:srgbClr val="0000FF"/>
                </a:solidFill>
                <a:latin typeface="HGP創英角ｺﾞｼｯｸUB" pitchFamily="50" charset="-128"/>
                <a:ea typeface="HGP創英角ｺﾞｼｯｸUB" pitchFamily="50" charset="-128"/>
              </a:rPr>
              <a:t>正常化の偏見</a:t>
            </a:r>
            <a:r>
              <a:rPr lang="en-US" altLang="ja-JP" sz="3200" baseline="30000" dirty="0">
                <a:solidFill>
                  <a:srgbClr val="0000FF"/>
                </a:solidFill>
                <a:latin typeface="HGP創英角ｺﾞｼｯｸUB" pitchFamily="50" charset="-128"/>
                <a:ea typeface="HGP創英角ｺﾞｼｯｸUB" pitchFamily="50" charset="-128"/>
              </a:rPr>
              <a:t>※</a:t>
            </a:r>
            <a:endParaRPr kumimoji="1" lang="ja-JP" altLang="en-US" sz="3200" baseline="30000" dirty="0">
              <a:solidFill>
                <a:srgbClr val="0000FF"/>
              </a:solidFill>
              <a:latin typeface="HGP創英角ｺﾞｼｯｸUB" pitchFamily="50" charset="-128"/>
              <a:ea typeface="HGP創英角ｺﾞｼｯｸUB" pitchFamily="50" charset="-128"/>
            </a:endParaRPr>
          </a:p>
        </p:txBody>
      </p:sp>
      <p:sp>
        <p:nvSpPr>
          <p:cNvPr id="10" name="正方形/長方形 9"/>
          <p:cNvSpPr/>
          <p:nvPr/>
        </p:nvSpPr>
        <p:spPr>
          <a:xfrm>
            <a:off x="584052" y="5461773"/>
            <a:ext cx="9001000" cy="830997"/>
          </a:xfrm>
          <a:prstGeom prst="rect">
            <a:avLst/>
          </a:prstGeom>
        </p:spPr>
        <p:txBody>
          <a:bodyPr wrap="square">
            <a:spAutoFit/>
          </a:bodyPr>
          <a:lstStyle/>
          <a:p>
            <a:r>
              <a:rPr lang="en-US" altLang="ja-JP" sz="1600" dirty="0">
                <a:solidFill>
                  <a:schemeClr val="bg2">
                    <a:lumMod val="50000"/>
                  </a:schemeClr>
                </a:solidFill>
                <a:latin typeface="HGP創英角ｺﾞｼｯｸUB" pitchFamily="50" charset="-128"/>
                <a:ea typeface="HGP創英角ｺﾞｼｯｸUB" pitchFamily="50" charset="-128"/>
              </a:rPr>
              <a:t>※</a:t>
            </a:r>
            <a:r>
              <a:rPr lang="ja-JP" altLang="en-US" sz="1600" dirty="0">
                <a:solidFill>
                  <a:schemeClr val="bg2">
                    <a:lumMod val="50000"/>
                  </a:schemeClr>
                </a:solidFill>
                <a:latin typeface="HGP創英角ｺﾞｼｯｸUB" pitchFamily="50" charset="-128"/>
                <a:ea typeface="HGP創英角ｺﾞｼｯｸUB" pitchFamily="50" charset="-128"/>
              </a:rPr>
              <a:t> </a:t>
            </a:r>
            <a:r>
              <a:rPr lang="en-US" altLang="ja-JP" sz="1600" dirty="0">
                <a:solidFill>
                  <a:schemeClr val="bg2">
                    <a:lumMod val="50000"/>
                  </a:schemeClr>
                </a:solidFill>
                <a:latin typeface="HGP創英角ｺﾞｼｯｸUB" pitchFamily="50" charset="-128"/>
                <a:ea typeface="HGP創英角ｺﾞｼｯｸUB" pitchFamily="50" charset="-128"/>
              </a:rPr>
              <a:t>(</a:t>
            </a:r>
            <a:r>
              <a:rPr lang="ja-JP" altLang="en-US" sz="1600" dirty="0">
                <a:solidFill>
                  <a:schemeClr val="bg2">
                    <a:lumMod val="50000"/>
                  </a:schemeClr>
                </a:solidFill>
                <a:latin typeface="HGP創英角ｺﾞｼｯｸUB" pitchFamily="50" charset="-128"/>
                <a:ea typeface="HGP創英角ｺﾞｼｯｸUB" pitchFamily="50" charset="-128"/>
              </a:rPr>
              <a:t>出典</a:t>
            </a:r>
            <a:r>
              <a:rPr lang="en-US" altLang="ja-JP" sz="1600" dirty="0">
                <a:solidFill>
                  <a:schemeClr val="bg2">
                    <a:lumMod val="50000"/>
                  </a:schemeClr>
                </a:solidFill>
                <a:latin typeface="HGP創英角ｺﾞｼｯｸUB" pitchFamily="50" charset="-128"/>
                <a:ea typeface="HGP創英角ｺﾞｼｯｸUB" pitchFamily="50" charset="-128"/>
              </a:rPr>
              <a:t>) </a:t>
            </a:r>
          </a:p>
          <a:p>
            <a:r>
              <a:rPr lang="ja-JP" altLang="en-US" sz="1600" dirty="0">
                <a:solidFill>
                  <a:schemeClr val="bg2">
                    <a:lumMod val="50000"/>
                  </a:schemeClr>
                </a:solidFill>
                <a:latin typeface="HGP創英角ｺﾞｼｯｸUB" pitchFamily="50" charset="-128"/>
                <a:ea typeface="HGP創英角ｺﾞｼｯｸUB" pitchFamily="50" charset="-128"/>
              </a:rPr>
              <a:t>　　人はなぜ「自分は大丈夫」と思うのか，防災研究家の片田群馬大学教授に聞く，</a:t>
            </a:r>
            <a:r>
              <a:rPr lang="en-US" altLang="ja-JP" sz="1600" dirty="0" err="1">
                <a:solidFill>
                  <a:schemeClr val="bg2">
                    <a:lumMod val="50000"/>
                  </a:schemeClr>
                </a:solidFill>
                <a:latin typeface="HGP創英角ｺﾞｼｯｸUB" pitchFamily="50" charset="-128"/>
                <a:ea typeface="HGP創英角ｺﾞｼｯｸUB" pitchFamily="50" charset="-128"/>
              </a:rPr>
              <a:t>ITpro</a:t>
            </a:r>
            <a:r>
              <a:rPr lang="en-US" altLang="ja-JP" sz="1600" dirty="0">
                <a:solidFill>
                  <a:schemeClr val="bg2">
                    <a:lumMod val="50000"/>
                  </a:schemeClr>
                </a:solidFill>
                <a:latin typeface="HGP創英角ｺﾞｼｯｸUB" pitchFamily="50" charset="-128"/>
                <a:ea typeface="HGP創英角ｺﾞｼｯｸUB" pitchFamily="50" charset="-128"/>
              </a:rPr>
              <a:t> 2007/04/11</a:t>
            </a:r>
          </a:p>
          <a:p>
            <a:r>
              <a:rPr lang="ja-JP" altLang="en-US" sz="1600" i="1" dirty="0">
                <a:solidFill>
                  <a:schemeClr val="bg2">
                    <a:lumMod val="50000"/>
                  </a:schemeClr>
                </a:solidFill>
                <a:latin typeface="HGP創英角ｺﾞｼｯｸUB" pitchFamily="50" charset="-128"/>
                <a:ea typeface="HGP創英角ｺﾞｼｯｸUB" pitchFamily="50" charset="-128"/>
              </a:rPr>
              <a:t>　　　</a:t>
            </a:r>
            <a:r>
              <a:rPr lang="en-US" altLang="ja-JP" sz="1600" i="1" dirty="0">
                <a:solidFill>
                  <a:schemeClr val="bg2">
                    <a:lumMod val="50000"/>
                  </a:schemeClr>
                </a:solidFill>
                <a:latin typeface="HGP創英角ｺﾞｼｯｸUB" pitchFamily="50" charset="-128"/>
                <a:ea typeface="HGP創英角ｺﾞｼｯｸUB" pitchFamily="50" charset="-128"/>
              </a:rPr>
              <a:t>http://itpro.nikkeibp.co.jp/article/Interview/20070409/267753/</a:t>
            </a:r>
            <a:endParaRPr lang="ja-JP" altLang="en-US" sz="1600" i="1" dirty="0">
              <a:solidFill>
                <a:schemeClr val="bg2">
                  <a:lumMod val="50000"/>
                </a:schemeClr>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560512" y="3501008"/>
            <a:ext cx="6465231" cy="584775"/>
          </a:xfrm>
          <a:prstGeom prst="rect">
            <a:avLst/>
          </a:prstGeom>
          <a:noFill/>
        </p:spPr>
        <p:txBody>
          <a:bodyPr wrap="none" rtlCol="0">
            <a:spAutoFit/>
          </a:bodyPr>
          <a:lstStyle/>
          <a:p>
            <a:r>
              <a:rPr kumimoji="1" lang="ja-JP" altLang="en-US" sz="3200" dirty="0">
                <a:latin typeface="HGP創英角ｺﾞｼｯｸUB" pitchFamily="50" charset="-128"/>
                <a:ea typeface="HGP創英角ｺﾞｼｯｸUB" pitchFamily="50" charset="-128"/>
              </a:rPr>
              <a:t>→ </a:t>
            </a:r>
            <a:r>
              <a:rPr lang="ja-JP" altLang="en-US" sz="3200" dirty="0">
                <a:latin typeface="HGP創英角ｺﾞｼｯｸUB" pitchFamily="50" charset="-128"/>
                <a:ea typeface="HGP創英角ｺﾞｼｯｸUB" pitchFamily="50" charset="-128"/>
              </a:rPr>
              <a:t>確かに大丈夫，という確認が必要</a:t>
            </a:r>
            <a:endParaRPr kumimoji="1" lang="ja-JP" altLang="en-US" sz="3200" dirty="0">
              <a:latin typeface="HGP創英角ｺﾞｼｯｸUB" pitchFamily="50" charset="-128"/>
              <a:ea typeface="HGP創英角ｺﾞｼｯｸUB" pitchFamily="50" charset="-128"/>
            </a:endParaRPr>
          </a:p>
        </p:txBody>
      </p:sp>
      <p:sp>
        <p:nvSpPr>
          <p:cNvPr id="7" name="フローチャート : 代替処理 8"/>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まとめ（に代えて）</a:t>
            </a:r>
          </a:p>
        </p:txBody>
      </p:sp>
    </p:spTree>
    <p:extLst>
      <p:ext uri="{BB962C8B-B14F-4D97-AF65-F5344CB8AC3E}">
        <p14:creationId xmlns:p14="http://schemas.microsoft.com/office/powerpoint/2010/main" val="119548219"/>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1" y="252000"/>
            <a:ext cx="7560001" cy="576000"/>
          </a:xfrm>
        </p:spPr>
        <p:txBody>
          <a:bodyPr/>
          <a:lstStyle/>
          <a:p>
            <a:r>
              <a:rPr lang="ja-JP" altLang="en-US" dirty="0">
                <a:latin typeface="+mj-ea"/>
              </a:rPr>
              <a:t>「正常性バイアス」</a:t>
            </a:r>
            <a:endParaRPr kumimoji="1" lang="ja-JP" altLang="en-US" dirty="0">
              <a:latin typeface="+mj-ea"/>
            </a:endParaRPr>
          </a:p>
        </p:txBody>
      </p:sp>
      <p:sp>
        <p:nvSpPr>
          <p:cNvPr id="4" name="正方形/長方形 3"/>
          <p:cNvSpPr/>
          <p:nvPr/>
        </p:nvSpPr>
        <p:spPr>
          <a:xfrm>
            <a:off x="272480" y="1124744"/>
            <a:ext cx="9273527" cy="3477875"/>
          </a:xfrm>
          <a:prstGeom prst="rect">
            <a:avLst/>
          </a:prstGeom>
        </p:spPr>
        <p:txBody>
          <a:bodyPr wrap="square">
            <a:spAutoFit/>
          </a:bodyPr>
          <a:lstStyle/>
          <a:p>
            <a:r>
              <a:rPr lang="ja-JP" altLang="en-US" sz="2800" u="sng" dirty="0">
                <a:solidFill>
                  <a:srgbClr val="3333FF"/>
                </a:solidFill>
              </a:rPr>
              <a:t>正常性バイアス</a:t>
            </a:r>
          </a:p>
          <a:p>
            <a:r>
              <a:rPr lang="ja-JP" altLang="en-US" sz="2400" dirty="0"/>
              <a:t>正当な理由もなく，</a:t>
            </a:r>
            <a:r>
              <a:rPr lang="ja-JP" altLang="en-US" sz="2400" u="sng" dirty="0"/>
              <a:t>自分にとって都合の悪い情報を無視</a:t>
            </a:r>
            <a:r>
              <a:rPr lang="ja-JP" altLang="en-US" sz="2400" dirty="0"/>
              <a:t>したり，</a:t>
            </a:r>
            <a:r>
              <a:rPr lang="ja-JP" altLang="en-US" sz="2400" u="sng" dirty="0"/>
              <a:t>過小評価</a:t>
            </a:r>
            <a:r>
              <a:rPr lang="ja-JP" altLang="en-US" sz="2400" dirty="0"/>
              <a:t>したりしてしまう人の特性．（社会心理学，防災・危機管理心理学等の分野で使用）</a:t>
            </a:r>
          </a:p>
          <a:p>
            <a:endParaRPr lang="ja-JP" altLang="en-US" sz="2400" dirty="0"/>
          </a:p>
          <a:p>
            <a:r>
              <a:rPr lang="ja-JP" altLang="en-US" sz="2400" dirty="0"/>
              <a:t>自然災害や火事，事故・事件等の犯罪等といった自分にとって何らかの被害が客観的に予想される状況下にあっても，都合の悪い情報を無視したり，何の根拠もなく</a:t>
            </a:r>
            <a:r>
              <a:rPr lang="ja-JP" altLang="en-US" sz="2400" u="sng" dirty="0">
                <a:solidFill>
                  <a:srgbClr val="FF0000"/>
                </a:solidFill>
              </a:rPr>
              <a:t>「自分は大丈夫」</a:t>
            </a:r>
            <a:r>
              <a:rPr lang="ja-JP" altLang="en-US" sz="2400" dirty="0"/>
              <a:t>，</a:t>
            </a:r>
            <a:r>
              <a:rPr lang="ja-JP" altLang="en-US" sz="2400" u="sng" dirty="0">
                <a:solidFill>
                  <a:srgbClr val="FF0000"/>
                </a:solidFill>
              </a:rPr>
              <a:t>「今回は大丈夫」</a:t>
            </a:r>
            <a:r>
              <a:rPr lang="ja-JP" altLang="en-US" sz="2400" dirty="0"/>
              <a:t>，</a:t>
            </a:r>
            <a:r>
              <a:rPr lang="ja-JP" altLang="en-US" sz="2400" u="sng" dirty="0">
                <a:solidFill>
                  <a:srgbClr val="FF0000"/>
                </a:solidFill>
              </a:rPr>
              <a:t>「まだ大丈夫」</a:t>
            </a:r>
            <a:r>
              <a:rPr lang="ja-JP" altLang="en-US" sz="2400" dirty="0"/>
              <a:t>等と過小評価するなどし，逃げ遅れの原因となる．</a:t>
            </a:r>
          </a:p>
        </p:txBody>
      </p:sp>
      <p:sp>
        <p:nvSpPr>
          <p:cNvPr id="5" name="正方形/長方形 4"/>
          <p:cNvSpPr/>
          <p:nvPr/>
        </p:nvSpPr>
        <p:spPr>
          <a:xfrm>
            <a:off x="3656856" y="5517232"/>
            <a:ext cx="5516254" cy="861774"/>
          </a:xfrm>
          <a:prstGeom prst="rect">
            <a:avLst/>
          </a:prstGeom>
        </p:spPr>
        <p:txBody>
          <a:bodyPr wrap="none">
            <a:spAutoFit/>
          </a:bodyPr>
          <a:lstStyle/>
          <a:p>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 </a:t>
            </a:r>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出典</a:t>
            </a:r>
            <a:r>
              <a:rPr lang="en-US" altLang="ja-JP" sz="1600" dirty="0">
                <a:latin typeface="HGP創英角ｺﾞｼｯｸUB" pitchFamily="50" charset="-128"/>
                <a:ea typeface="HGP創英角ｺﾞｼｯｸUB" pitchFamily="50" charset="-128"/>
              </a:rPr>
              <a:t>) </a:t>
            </a:r>
          </a:p>
          <a:p>
            <a:r>
              <a:rPr lang="ja-JP" altLang="en-US" sz="1600" dirty="0">
                <a:latin typeface="+mn-ea"/>
              </a:rPr>
              <a:t>防災システム研究所　防災・危機管理アドバイザー　山村武彦</a:t>
            </a:r>
          </a:p>
          <a:p>
            <a:r>
              <a:rPr lang="en-US" altLang="ja-JP" sz="1600" dirty="0">
                <a:latin typeface="+mn-ea"/>
              </a:rPr>
              <a:t>http://www.bo-sai.co.jp/bias.htm</a:t>
            </a:r>
            <a:endParaRPr lang="ja-JP" altLang="en-US" sz="1600" dirty="0">
              <a:latin typeface="+mn-ea"/>
            </a:endParaRPr>
          </a:p>
        </p:txBody>
      </p:sp>
      <p:sp>
        <p:nvSpPr>
          <p:cNvPr id="7" name="フローチャート : 代替処理 8"/>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まとめ（に代えて）</a:t>
            </a:r>
          </a:p>
        </p:txBody>
      </p:sp>
    </p:spTree>
    <p:extLst>
      <p:ext uri="{BB962C8B-B14F-4D97-AF65-F5344CB8AC3E}">
        <p14:creationId xmlns:p14="http://schemas.microsoft.com/office/powerpoint/2010/main" val="1279885929"/>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252000"/>
            <a:ext cx="7560001" cy="576000"/>
          </a:xfrm>
        </p:spPr>
        <p:txBody>
          <a:bodyPr/>
          <a:lstStyle/>
          <a:p>
            <a:r>
              <a:rPr lang="ja-JP" altLang="en-US" dirty="0">
                <a:latin typeface="+mj-ea"/>
              </a:rPr>
              <a:t>「正常化の偏見」／「正常性バイアス」</a:t>
            </a:r>
            <a:endParaRPr kumimoji="1" lang="ja-JP" altLang="en-US" dirty="0">
              <a:latin typeface="+mj-ea"/>
            </a:endParaRPr>
          </a:p>
        </p:txBody>
      </p:sp>
      <p:sp>
        <p:nvSpPr>
          <p:cNvPr id="3" name="正方形/長方形 2"/>
          <p:cNvSpPr/>
          <p:nvPr/>
        </p:nvSpPr>
        <p:spPr>
          <a:xfrm>
            <a:off x="360000" y="1080000"/>
            <a:ext cx="9360000" cy="1815882"/>
          </a:xfrm>
          <a:prstGeom prst="rect">
            <a:avLst/>
          </a:prstGeom>
        </p:spPr>
        <p:txBody>
          <a:bodyPr wrap="square">
            <a:spAutoFit/>
          </a:bodyPr>
          <a:lstStyle/>
          <a:p>
            <a:r>
              <a:rPr lang="ja-JP" altLang="en-US" sz="2800" dirty="0"/>
              <a:t>他システムの障害事例や他者の失敗例を見聞きしても，</a:t>
            </a:r>
          </a:p>
          <a:p>
            <a:r>
              <a:rPr lang="ja-JP" altLang="en-US" sz="2800" dirty="0">
                <a:solidFill>
                  <a:schemeClr val="tx1">
                    <a:lumMod val="50000"/>
                    <a:lumOff val="50000"/>
                  </a:schemeClr>
                </a:solidFill>
              </a:rPr>
              <a:t>　「自分たちのシステムは大丈夫」</a:t>
            </a:r>
          </a:p>
          <a:p>
            <a:r>
              <a:rPr lang="ja-JP" altLang="en-US" sz="2800" dirty="0"/>
              <a:t>　</a:t>
            </a:r>
            <a:r>
              <a:rPr lang="ja-JP" altLang="en-US" sz="2800" dirty="0">
                <a:solidFill>
                  <a:schemeClr val="tx1">
                    <a:lumMod val="50000"/>
                    <a:lumOff val="50000"/>
                  </a:schemeClr>
                </a:solidFill>
              </a:rPr>
              <a:t>「自分たちだったら，そんなへ</a:t>
            </a:r>
            <a:r>
              <a:rPr lang="ja-JP" altLang="en-US" sz="2800" dirty="0" err="1">
                <a:solidFill>
                  <a:schemeClr val="tx1">
                    <a:lumMod val="50000"/>
                    <a:lumOff val="50000"/>
                  </a:schemeClr>
                </a:solidFill>
              </a:rPr>
              <a:t>ま</a:t>
            </a:r>
            <a:r>
              <a:rPr lang="ja-JP" altLang="en-US" sz="2800" dirty="0">
                <a:solidFill>
                  <a:schemeClr val="tx1">
                    <a:lumMod val="50000"/>
                    <a:lumOff val="50000"/>
                  </a:schemeClr>
                </a:solidFill>
              </a:rPr>
              <a:t>はやらない」</a:t>
            </a:r>
          </a:p>
          <a:p>
            <a:r>
              <a:rPr lang="ja-JP" altLang="en-US" sz="2800" dirty="0"/>
              <a:t>等と言ってそれを気にかけないということは，ありませんか？</a:t>
            </a:r>
          </a:p>
        </p:txBody>
      </p:sp>
      <p:sp>
        <p:nvSpPr>
          <p:cNvPr id="5" name="テキスト ボックス 4"/>
          <p:cNvSpPr txBox="1"/>
          <p:nvPr/>
        </p:nvSpPr>
        <p:spPr>
          <a:xfrm>
            <a:off x="359999" y="3600000"/>
            <a:ext cx="9360000" cy="1384995"/>
          </a:xfrm>
          <a:prstGeom prst="rect">
            <a:avLst/>
          </a:prstGeom>
          <a:noFill/>
        </p:spPr>
        <p:txBody>
          <a:bodyPr wrap="none" rtlCol="0">
            <a:spAutoFit/>
          </a:bodyPr>
          <a:lstStyle/>
          <a:p>
            <a:r>
              <a:rPr lang="ja-JP" altLang="en-US" sz="2800" dirty="0"/>
              <a:t>その</a:t>
            </a:r>
            <a:r>
              <a:rPr kumimoji="1" lang="ja-JP" altLang="en-US" sz="2800" dirty="0"/>
              <a:t>根拠はありますか？</a:t>
            </a:r>
          </a:p>
          <a:p>
            <a:endParaRPr lang="ja-JP" altLang="en-US" sz="2800" dirty="0"/>
          </a:p>
          <a:p>
            <a:r>
              <a:rPr kumimoji="1" lang="ja-JP" altLang="en-US" sz="2800" dirty="0"/>
              <a:t>その理由を経営層や利用者に，論理的に説明できますか？</a:t>
            </a:r>
          </a:p>
        </p:txBody>
      </p:sp>
      <p:sp>
        <p:nvSpPr>
          <p:cNvPr id="6" name="フローチャート : 代替処理 8"/>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まとめ（に代えて）</a:t>
            </a:r>
          </a:p>
        </p:txBody>
      </p:sp>
    </p:spTree>
    <p:extLst>
      <p:ext uri="{BB962C8B-B14F-4D97-AF65-F5344CB8AC3E}">
        <p14:creationId xmlns:p14="http://schemas.microsoft.com/office/powerpoint/2010/main" val="13463895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9AAE707-A903-31F8-2F7A-B4FDFC00368C}"/>
              </a:ext>
            </a:extLst>
          </p:cNvPr>
          <p:cNvPicPr>
            <a:picLocks noChangeAspect="1"/>
          </p:cNvPicPr>
          <p:nvPr/>
        </p:nvPicPr>
        <p:blipFill>
          <a:blip r:embed="rId2"/>
          <a:stretch>
            <a:fillRect/>
          </a:stretch>
        </p:blipFill>
        <p:spPr>
          <a:xfrm>
            <a:off x="2520000" y="360000"/>
            <a:ext cx="6915150" cy="6253163"/>
          </a:xfrm>
          <a:prstGeom prst="rect">
            <a:avLst/>
          </a:prstGeom>
        </p:spPr>
      </p:pic>
      <p:sp>
        <p:nvSpPr>
          <p:cNvPr id="6" name="タイトル 5">
            <a:extLst>
              <a:ext uri="{FF2B5EF4-FFF2-40B4-BE49-F238E27FC236}">
                <a16:creationId xmlns:a16="http://schemas.microsoft.com/office/drawing/2014/main" id="{2F8B4531-1E66-6087-6AEE-D9AC3538D793}"/>
              </a:ext>
            </a:extLst>
          </p:cNvPr>
          <p:cNvSpPr>
            <a:spLocks noGrp="1"/>
          </p:cNvSpPr>
          <p:nvPr>
            <p:ph type="title"/>
          </p:nvPr>
        </p:nvSpPr>
        <p:spPr>
          <a:xfrm>
            <a:off x="180000" y="0"/>
            <a:ext cx="7560001" cy="576000"/>
          </a:xfrm>
        </p:spPr>
        <p:txBody>
          <a:bodyPr/>
          <a:lstStyle/>
          <a:p>
            <a:r>
              <a:rPr kumimoji="1" lang="ja-JP" altLang="en-US" dirty="0"/>
              <a:t>掲載教訓一覧</a:t>
            </a:r>
            <a:r>
              <a:rPr lang="ja-JP" altLang="en-US" dirty="0"/>
              <a:t>（</a:t>
            </a:r>
            <a:r>
              <a:rPr lang="en-US" altLang="ja-JP" dirty="0"/>
              <a:t>2</a:t>
            </a:r>
            <a:r>
              <a:rPr kumimoji="1" lang="en-US" altLang="ja-JP" dirty="0"/>
              <a:t>/2</a:t>
            </a:r>
            <a:r>
              <a:rPr kumimoji="1" lang="ja-JP" altLang="en-US" dirty="0"/>
              <a:t>）</a:t>
            </a:r>
          </a:p>
        </p:txBody>
      </p:sp>
      <p:sp>
        <p:nvSpPr>
          <p:cNvPr id="3" name="矢印: 五方向 2">
            <a:extLst>
              <a:ext uri="{FF2B5EF4-FFF2-40B4-BE49-F238E27FC236}">
                <a16:creationId xmlns:a16="http://schemas.microsoft.com/office/drawing/2014/main" id="{C572FFE9-D73A-EFB5-1CB4-039B9C5336B8}"/>
              </a:ext>
            </a:extLst>
          </p:cNvPr>
          <p:cNvSpPr/>
          <p:nvPr/>
        </p:nvSpPr>
        <p:spPr bwMode="auto">
          <a:xfrm>
            <a:off x="2340000" y="1332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5" name="矢印: 五方向 4">
            <a:extLst>
              <a:ext uri="{FF2B5EF4-FFF2-40B4-BE49-F238E27FC236}">
                <a16:creationId xmlns:a16="http://schemas.microsoft.com/office/drawing/2014/main" id="{FCCD1A1B-D805-A06C-2529-3960DF27E588}"/>
              </a:ext>
            </a:extLst>
          </p:cNvPr>
          <p:cNvSpPr/>
          <p:nvPr/>
        </p:nvSpPr>
        <p:spPr bwMode="auto">
          <a:xfrm>
            <a:off x="2340000" y="2232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7" name="矢印: 五方向 6">
            <a:extLst>
              <a:ext uri="{FF2B5EF4-FFF2-40B4-BE49-F238E27FC236}">
                <a16:creationId xmlns:a16="http://schemas.microsoft.com/office/drawing/2014/main" id="{D9EF0977-C5C5-6A21-D705-AF1EFF860214}"/>
              </a:ext>
            </a:extLst>
          </p:cNvPr>
          <p:cNvSpPr/>
          <p:nvPr/>
        </p:nvSpPr>
        <p:spPr bwMode="auto">
          <a:xfrm>
            <a:off x="2340000" y="1800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8" name="矢印: 五方向 7">
            <a:extLst>
              <a:ext uri="{FF2B5EF4-FFF2-40B4-BE49-F238E27FC236}">
                <a16:creationId xmlns:a16="http://schemas.microsoft.com/office/drawing/2014/main" id="{2FF1AFB5-8A5B-DD0E-3360-B4799F9CEDAC}"/>
              </a:ext>
            </a:extLst>
          </p:cNvPr>
          <p:cNvSpPr/>
          <p:nvPr/>
        </p:nvSpPr>
        <p:spPr bwMode="auto">
          <a:xfrm>
            <a:off x="2340000" y="2556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9" name="矢印: 五方向 8">
            <a:extLst>
              <a:ext uri="{FF2B5EF4-FFF2-40B4-BE49-F238E27FC236}">
                <a16:creationId xmlns:a16="http://schemas.microsoft.com/office/drawing/2014/main" id="{C838DA4E-50A0-B958-E195-72FDC1C0396C}"/>
              </a:ext>
            </a:extLst>
          </p:cNvPr>
          <p:cNvSpPr/>
          <p:nvPr/>
        </p:nvSpPr>
        <p:spPr bwMode="auto">
          <a:xfrm>
            <a:off x="2340000" y="6372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0" name="矢印: 五方向 9">
            <a:extLst>
              <a:ext uri="{FF2B5EF4-FFF2-40B4-BE49-F238E27FC236}">
                <a16:creationId xmlns:a16="http://schemas.microsoft.com/office/drawing/2014/main" id="{EB03583E-9CEE-26D7-4E59-C33EFE74BED0}"/>
              </a:ext>
            </a:extLst>
          </p:cNvPr>
          <p:cNvSpPr/>
          <p:nvPr/>
        </p:nvSpPr>
        <p:spPr bwMode="auto">
          <a:xfrm>
            <a:off x="2340000" y="4212038"/>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1" name="矢印: 五方向 10">
            <a:extLst>
              <a:ext uri="{FF2B5EF4-FFF2-40B4-BE49-F238E27FC236}">
                <a16:creationId xmlns:a16="http://schemas.microsoft.com/office/drawing/2014/main" id="{31A430ED-134A-B7E9-8768-9F72F760D873}"/>
              </a:ext>
            </a:extLst>
          </p:cNvPr>
          <p:cNvSpPr/>
          <p:nvPr/>
        </p:nvSpPr>
        <p:spPr bwMode="auto">
          <a:xfrm>
            <a:off x="2340000" y="6012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2" name="矢印: 五方向 11">
            <a:extLst>
              <a:ext uri="{FF2B5EF4-FFF2-40B4-BE49-F238E27FC236}">
                <a16:creationId xmlns:a16="http://schemas.microsoft.com/office/drawing/2014/main" id="{C6364996-8878-FA2E-2E14-F8157944BA7A}"/>
              </a:ext>
            </a:extLst>
          </p:cNvPr>
          <p:cNvSpPr/>
          <p:nvPr/>
        </p:nvSpPr>
        <p:spPr bwMode="auto">
          <a:xfrm>
            <a:off x="2340000" y="3168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3" name="矢印: 五方向 12">
            <a:extLst>
              <a:ext uri="{FF2B5EF4-FFF2-40B4-BE49-F238E27FC236}">
                <a16:creationId xmlns:a16="http://schemas.microsoft.com/office/drawing/2014/main" id="{342867E2-4835-779A-CE45-2BE8EF7D6D7F}"/>
              </a:ext>
            </a:extLst>
          </p:cNvPr>
          <p:cNvSpPr/>
          <p:nvPr/>
        </p:nvSpPr>
        <p:spPr bwMode="auto">
          <a:xfrm>
            <a:off x="2340000" y="4644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4" name="矢印: 五方向 13">
            <a:extLst>
              <a:ext uri="{FF2B5EF4-FFF2-40B4-BE49-F238E27FC236}">
                <a16:creationId xmlns:a16="http://schemas.microsoft.com/office/drawing/2014/main" id="{E30FB010-03EC-9D0D-B652-9CA2EAE98552}"/>
              </a:ext>
            </a:extLst>
          </p:cNvPr>
          <p:cNvSpPr/>
          <p:nvPr/>
        </p:nvSpPr>
        <p:spPr bwMode="auto">
          <a:xfrm>
            <a:off x="2340000" y="6156000"/>
            <a:ext cx="180000" cy="72000"/>
          </a:xfrm>
          <a:prstGeom prst="homePlate">
            <a:avLst/>
          </a:prstGeom>
          <a:solidFill>
            <a:srgbClr val="FF0000">
              <a:alpha val="50000"/>
            </a:srgbClr>
          </a:solidFill>
          <a:ln w="6350" cap="flat" cmpd="sng" algn="ctr">
            <a:solidFill>
              <a:schemeClr val="tx1">
                <a:alpha val="5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2" name="テキスト ボックス 1">
            <a:extLst>
              <a:ext uri="{FF2B5EF4-FFF2-40B4-BE49-F238E27FC236}">
                <a16:creationId xmlns:a16="http://schemas.microsoft.com/office/drawing/2014/main" id="{D95626A7-6495-80E2-4EBA-05C8A7E9F091}"/>
              </a:ext>
            </a:extLst>
          </p:cNvPr>
          <p:cNvSpPr txBox="1"/>
          <p:nvPr/>
        </p:nvSpPr>
        <p:spPr>
          <a:xfrm>
            <a:off x="1080000" y="6120000"/>
            <a:ext cx="1080000" cy="360000"/>
          </a:xfrm>
          <a:prstGeom prst="rect">
            <a:avLst/>
          </a:prstGeom>
          <a:noFill/>
        </p:spPr>
        <p:txBody>
          <a:bodyPr wrap="none" lIns="36000" tIns="36000" rIns="36000" bIns="36000" rtlCol="0" anchor="ctr" anchorCtr="0">
            <a:spAutoFit/>
          </a:bodyPr>
          <a:lstStyle/>
          <a:p>
            <a:r>
              <a:rPr kumimoji="1" lang="ja-JP" altLang="en-US" sz="2000" dirty="0">
                <a:solidFill>
                  <a:srgbClr val="FF0000"/>
                </a:solidFill>
                <a:latin typeface="メイリオ" panose="020B0604030504040204" pitchFamily="50" charset="-128"/>
                <a:ea typeface="メイリオ" panose="020B0604030504040204" pitchFamily="50" charset="-128"/>
              </a:rPr>
              <a:t>（</a:t>
            </a:r>
            <a:r>
              <a:rPr kumimoji="1" lang="en-US" altLang="ja-JP" sz="2000" dirty="0">
                <a:solidFill>
                  <a:srgbClr val="FF0000"/>
                </a:solidFill>
                <a:latin typeface="メイリオ" panose="020B0604030504040204" pitchFamily="50" charset="-128"/>
                <a:ea typeface="メイリオ" panose="020B0604030504040204" pitchFamily="50" charset="-128"/>
              </a:rPr>
              <a:t>10</a:t>
            </a:r>
            <a:r>
              <a:rPr kumimoji="1" lang="ja-JP" altLang="en-US" sz="2000" dirty="0">
                <a:solidFill>
                  <a:srgbClr val="FF0000"/>
                </a:solidFill>
                <a:latin typeface="メイリオ" panose="020B0604030504040204" pitchFamily="50" charset="-128"/>
                <a:ea typeface="メイリオ" panose="020B0604030504040204" pitchFamily="50" charset="-128"/>
              </a:rPr>
              <a:t>件）</a:t>
            </a:r>
          </a:p>
        </p:txBody>
      </p:sp>
    </p:spTree>
    <p:extLst>
      <p:ext uri="{BB962C8B-B14F-4D97-AF65-F5344CB8AC3E}">
        <p14:creationId xmlns:p14="http://schemas.microsoft.com/office/powerpoint/2010/main" val="15769069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4488" y="889556"/>
            <a:ext cx="5958682" cy="523220"/>
          </a:xfrm>
          <a:prstGeom prst="rect">
            <a:avLst/>
          </a:prstGeom>
        </p:spPr>
        <p:txBody>
          <a:bodyPr wrap="none">
            <a:spAutoFit/>
          </a:bodyPr>
          <a:lstStyle/>
          <a:p>
            <a:r>
              <a:rPr lang="ja-JP" altLang="en-US" sz="2800" u="sng" dirty="0">
                <a:latin typeface="メイリオ" pitchFamily="50" charset="-128"/>
                <a:ea typeface="メイリオ" pitchFamily="50" charset="-128"/>
              </a:rPr>
              <a:t>「情けは人のためならず」の意味</a:t>
            </a:r>
            <a:r>
              <a:rPr lang="en-US" altLang="ja-JP" sz="2800" baseline="30000" dirty="0">
                <a:latin typeface="メイリオ" pitchFamily="50" charset="-128"/>
                <a:ea typeface="メイリオ" pitchFamily="50" charset="-128"/>
              </a:rPr>
              <a:t>※1</a:t>
            </a:r>
            <a:endParaRPr lang="ja-JP" altLang="en-US" sz="2800" baseline="30000" dirty="0">
              <a:latin typeface="メイリオ" pitchFamily="50" charset="-128"/>
              <a:ea typeface="メイリオ" pitchFamily="50" charset="-128"/>
            </a:endParaRPr>
          </a:p>
        </p:txBody>
      </p:sp>
      <p:sp>
        <p:nvSpPr>
          <p:cNvPr id="5" name="正方形/長方形 4"/>
          <p:cNvSpPr/>
          <p:nvPr/>
        </p:nvSpPr>
        <p:spPr>
          <a:xfrm>
            <a:off x="1064568" y="1412776"/>
            <a:ext cx="7488832" cy="1031051"/>
          </a:xfrm>
          <a:prstGeom prst="rect">
            <a:avLst/>
          </a:prstGeom>
        </p:spPr>
        <p:txBody>
          <a:bodyPr wrap="square">
            <a:spAutoFit/>
          </a:bodyPr>
          <a:lstStyle/>
          <a:p>
            <a:pPr>
              <a:spcBef>
                <a:spcPts val="600"/>
              </a:spcBef>
            </a:pPr>
            <a:r>
              <a:rPr lang="ja-JP" altLang="en-US" sz="2800" dirty="0">
                <a:latin typeface="メイリオ" pitchFamily="50" charset="-128"/>
                <a:ea typeface="メイリオ" pitchFamily="50" charset="-128"/>
              </a:rPr>
              <a:t>人に対して情けを掛けておけば，</a:t>
            </a:r>
          </a:p>
          <a:p>
            <a:pPr>
              <a:spcBef>
                <a:spcPts val="600"/>
              </a:spcBef>
            </a:pPr>
            <a:r>
              <a:rPr lang="ja-JP" altLang="en-US" sz="2800" dirty="0">
                <a:latin typeface="メイリオ" pitchFamily="50" charset="-128"/>
                <a:ea typeface="メイリオ" pitchFamily="50" charset="-128"/>
              </a:rPr>
              <a:t>巡り巡って自分に良い報いが返ってくる</a:t>
            </a:r>
          </a:p>
        </p:txBody>
      </p:sp>
      <p:sp>
        <p:nvSpPr>
          <p:cNvPr id="6" name="正方形/長方形 5"/>
          <p:cNvSpPr/>
          <p:nvPr/>
        </p:nvSpPr>
        <p:spPr>
          <a:xfrm>
            <a:off x="360000" y="5400000"/>
            <a:ext cx="9561512" cy="646331"/>
          </a:xfrm>
          <a:prstGeom prst="rect">
            <a:avLst/>
          </a:prstGeom>
        </p:spPr>
        <p:txBody>
          <a:bodyPr wrap="square">
            <a:spAutoFit/>
          </a:bodyPr>
          <a:lstStyle/>
          <a:p>
            <a:r>
              <a:rPr lang="en-US" altLang="ja-JP" dirty="0">
                <a:latin typeface="Arial" pitchFamily="34" charset="0"/>
                <a:cs typeface="Arial" pitchFamily="34" charset="0"/>
              </a:rPr>
              <a:t>※1</a:t>
            </a:r>
            <a:r>
              <a:rPr lang="ja-JP" altLang="en-US" dirty="0">
                <a:latin typeface="Arial" pitchFamily="34" charset="0"/>
                <a:cs typeface="Arial" pitchFamily="34" charset="0"/>
              </a:rPr>
              <a:t> </a:t>
            </a:r>
            <a:r>
              <a:rPr lang="en-US" altLang="ja-JP" dirty="0">
                <a:latin typeface="Arial" pitchFamily="34" charset="0"/>
                <a:cs typeface="Arial" pitchFamily="34" charset="0"/>
              </a:rPr>
              <a:t>(</a:t>
            </a:r>
            <a:r>
              <a:rPr lang="ja-JP" altLang="en-US" dirty="0">
                <a:latin typeface="Arial" pitchFamily="34" charset="0"/>
                <a:cs typeface="Arial" pitchFamily="34" charset="0"/>
              </a:rPr>
              <a:t>出典</a:t>
            </a:r>
            <a:r>
              <a:rPr lang="en-US" altLang="ja-JP" dirty="0">
                <a:latin typeface="Arial" pitchFamily="34" charset="0"/>
                <a:cs typeface="Arial" pitchFamily="34" charset="0"/>
              </a:rPr>
              <a:t>)</a:t>
            </a:r>
            <a:r>
              <a:rPr lang="ja-JP" altLang="en-US" dirty="0">
                <a:latin typeface="Arial" pitchFamily="34" charset="0"/>
                <a:cs typeface="Arial" pitchFamily="34" charset="0"/>
              </a:rPr>
              <a:t> 文化庁月報　平成</a:t>
            </a:r>
            <a:r>
              <a:rPr lang="en-US" altLang="ja-JP" dirty="0">
                <a:latin typeface="Arial" pitchFamily="34" charset="0"/>
                <a:cs typeface="Arial" pitchFamily="34" charset="0"/>
              </a:rPr>
              <a:t>24</a:t>
            </a:r>
            <a:r>
              <a:rPr lang="ja-JP" altLang="en-US" dirty="0">
                <a:latin typeface="Arial" pitchFamily="34" charset="0"/>
                <a:cs typeface="Arial" pitchFamily="34" charset="0"/>
              </a:rPr>
              <a:t>年</a:t>
            </a:r>
            <a:r>
              <a:rPr lang="en-US" altLang="ja-JP" dirty="0">
                <a:latin typeface="Arial" pitchFamily="34" charset="0"/>
                <a:cs typeface="Arial" pitchFamily="34" charset="0"/>
              </a:rPr>
              <a:t>3</a:t>
            </a:r>
            <a:r>
              <a:rPr lang="ja-JP" altLang="en-US" dirty="0">
                <a:latin typeface="Arial" pitchFamily="34" charset="0"/>
                <a:cs typeface="Arial" pitchFamily="34" charset="0"/>
              </a:rPr>
              <a:t>月号</a:t>
            </a:r>
            <a:r>
              <a:rPr lang="en-US" altLang="ja-JP" dirty="0">
                <a:latin typeface="Arial" pitchFamily="34" charset="0"/>
                <a:cs typeface="Arial" pitchFamily="34" charset="0"/>
              </a:rPr>
              <a:t>(No.522)</a:t>
            </a:r>
            <a:endParaRPr lang="ja-JP" altLang="en-US" dirty="0">
              <a:latin typeface="Arial" pitchFamily="34" charset="0"/>
              <a:cs typeface="Arial" pitchFamily="34" charset="0"/>
            </a:endParaRPr>
          </a:p>
          <a:p>
            <a:r>
              <a:rPr lang="ja-JP" altLang="en-US" i="1" dirty="0">
                <a:latin typeface="Arial" pitchFamily="34" charset="0"/>
                <a:cs typeface="Arial" pitchFamily="34" charset="0"/>
              </a:rPr>
              <a:t>　　</a:t>
            </a:r>
            <a:r>
              <a:rPr lang="en-US" altLang="ja-JP" i="1" dirty="0">
                <a:latin typeface="Arial" pitchFamily="34" charset="0"/>
                <a:cs typeface="Arial" pitchFamily="34" charset="0"/>
              </a:rPr>
              <a:t>http://www.bunka.go.jp/publish/bunkachou_geppou/2012_03/series_08/series_08.html</a:t>
            </a:r>
            <a:endParaRPr lang="ja-JP" altLang="en-US" i="1" dirty="0">
              <a:latin typeface="Arial" pitchFamily="34" charset="0"/>
              <a:cs typeface="Arial" pitchFamily="34" charset="0"/>
            </a:endParaRPr>
          </a:p>
        </p:txBody>
      </p:sp>
      <p:sp>
        <p:nvSpPr>
          <p:cNvPr id="7" name="正方形/長方形 6"/>
          <p:cNvSpPr/>
          <p:nvPr/>
        </p:nvSpPr>
        <p:spPr>
          <a:xfrm>
            <a:off x="488504" y="2636912"/>
            <a:ext cx="3050835" cy="461665"/>
          </a:xfrm>
          <a:prstGeom prst="rect">
            <a:avLst/>
          </a:prstGeom>
        </p:spPr>
        <p:txBody>
          <a:bodyPr wrap="none">
            <a:spAutoFit/>
          </a:bodyPr>
          <a:lstStyle/>
          <a:p>
            <a:r>
              <a:rPr lang="ja-JP" altLang="en-US" sz="2400" dirty="0">
                <a:latin typeface="HGP創英角ｺﾞｼｯｸUB" pitchFamily="50" charset="-128"/>
                <a:ea typeface="HGP創英角ｺﾞｼｯｸUB" pitchFamily="50" charset="-128"/>
              </a:rPr>
              <a:t>“社会間接互恵性”</a:t>
            </a:r>
            <a:r>
              <a:rPr lang="en-US" altLang="ja-JP" sz="2400" baseline="30000" dirty="0">
                <a:latin typeface="メイリオ" pitchFamily="50" charset="-128"/>
                <a:ea typeface="メイリオ" pitchFamily="50" charset="-128"/>
              </a:rPr>
              <a:t> ※2</a:t>
            </a:r>
            <a:endParaRPr lang="ja-JP" altLang="en-US" sz="2400" baseline="30000" dirty="0">
              <a:latin typeface="メイリオ" pitchFamily="50" charset="-128"/>
              <a:ea typeface="メイリオ" pitchFamily="50" charset="-128"/>
            </a:endParaRPr>
          </a:p>
        </p:txBody>
      </p:sp>
      <p:sp>
        <p:nvSpPr>
          <p:cNvPr id="8" name="正方形/長方形 7"/>
          <p:cNvSpPr/>
          <p:nvPr/>
        </p:nvSpPr>
        <p:spPr>
          <a:xfrm>
            <a:off x="1064568" y="3170585"/>
            <a:ext cx="8280920" cy="1200329"/>
          </a:xfrm>
          <a:prstGeom prst="rect">
            <a:avLst/>
          </a:prstGeom>
        </p:spPr>
        <p:txBody>
          <a:bodyPr wrap="square">
            <a:spAutoFit/>
          </a:bodyPr>
          <a:lstStyle/>
          <a:p>
            <a:pPr>
              <a:spcBef>
                <a:spcPts val="600"/>
              </a:spcBef>
            </a:pPr>
            <a:r>
              <a:rPr lang="ja-JP" altLang="en-US" sz="2400" dirty="0">
                <a:latin typeface="メイリオ" pitchFamily="50" charset="-128"/>
                <a:ea typeface="メイリオ" pitchFamily="50" charset="-128"/>
              </a:rPr>
              <a:t>ある個体が利他行動</a:t>
            </a:r>
            <a:r>
              <a:rPr lang="en-US" altLang="ja-JP" sz="2400" dirty="0">
                <a:latin typeface="メイリオ" pitchFamily="50" charset="-128"/>
                <a:ea typeface="メイリオ" pitchFamily="50" charset="-128"/>
              </a:rPr>
              <a:t>(</a:t>
            </a:r>
            <a:r>
              <a:rPr lang="ja-JP" altLang="en-US" sz="2400" dirty="0">
                <a:latin typeface="メイリオ" pitchFamily="50" charset="-128"/>
                <a:ea typeface="メイリオ" pitchFamily="50" charset="-128"/>
              </a:rPr>
              <a:t>他者に親切にする行動</a:t>
            </a:r>
            <a:r>
              <a:rPr lang="en-US" altLang="ja-JP" sz="2400" dirty="0">
                <a:latin typeface="メイリオ" pitchFamily="50" charset="-128"/>
                <a:ea typeface="メイリオ" pitchFamily="50" charset="-128"/>
              </a:rPr>
              <a:t>)</a:t>
            </a:r>
            <a:r>
              <a:rPr lang="ja-JP" altLang="en-US" sz="2400" dirty="0">
                <a:latin typeface="メイリオ" pitchFamily="50" charset="-128"/>
                <a:ea typeface="メイリオ" pitchFamily="50" charset="-128"/>
              </a:rPr>
              <a:t>を行った結果、その個体の評価が高まり、他者に行った利他行動が回り回って別の他者から返ってくる仕組み</a:t>
            </a:r>
          </a:p>
        </p:txBody>
      </p:sp>
      <p:sp>
        <p:nvSpPr>
          <p:cNvPr id="9" name="正方形/長方形 8"/>
          <p:cNvSpPr/>
          <p:nvPr/>
        </p:nvSpPr>
        <p:spPr>
          <a:xfrm>
            <a:off x="360000" y="5976000"/>
            <a:ext cx="9561512" cy="646331"/>
          </a:xfrm>
          <a:prstGeom prst="rect">
            <a:avLst/>
          </a:prstGeom>
        </p:spPr>
        <p:txBody>
          <a:bodyPr wrap="square">
            <a:spAutoFit/>
          </a:bodyPr>
          <a:lstStyle/>
          <a:p>
            <a:r>
              <a:rPr lang="en-US" altLang="ja-JP" dirty="0">
                <a:latin typeface="Arial" pitchFamily="34" charset="0"/>
                <a:cs typeface="Arial" pitchFamily="34" charset="0"/>
              </a:rPr>
              <a:t>※2</a:t>
            </a:r>
            <a:r>
              <a:rPr lang="ja-JP" altLang="en-US" dirty="0">
                <a:latin typeface="Arial" pitchFamily="34" charset="0"/>
                <a:cs typeface="Arial" pitchFamily="34" charset="0"/>
              </a:rPr>
              <a:t> </a:t>
            </a:r>
            <a:r>
              <a:rPr lang="en-US" altLang="ja-JP" dirty="0">
                <a:latin typeface="Arial" pitchFamily="34" charset="0"/>
                <a:cs typeface="Arial" pitchFamily="34" charset="0"/>
              </a:rPr>
              <a:t>(</a:t>
            </a:r>
            <a:r>
              <a:rPr lang="ja-JP" altLang="en-US" dirty="0">
                <a:latin typeface="Arial" pitchFamily="34" charset="0"/>
                <a:cs typeface="Arial" pitchFamily="34" charset="0"/>
              </a:rPr>
              <a:t>出典</a:t>
            </a:r>
            <a:r>
              <a:rPr lang="en-US" altLang="ja-JP" dirty="0">
                <a:latin typeface="Arial" pitchFamily="34" charset="0"/>
                <a:cs typeface="Arial" pitchFamily="34" charset="0"/>
              </a:rPr>
              <a:t>)</a:t>
            </a:r>
            <a:r>
              <a:rPr lang="ja-JP" altLang="en-US" dirty="0">
                <a:latin typeface="Arial" pitchFamily="34" charset="0"/>
                <a:cs typeface="Arial" pitchFamily="34" charset="0"/>
              </a:rPr>
              <a:t> </a:t>
            </a:r>
            <a:r>
              <a:rPr lang="zh-CN" altLang="en-US" dirty="0">
                <a:latin typeface="Arial" pitchFamily="34" charset="0"/>
                <a:cs typeface="Arial" pitchFamily="34" charset="0"/>
              </a:rPr>
              <a:t>大阪大学大学院人間科学研究科</a:t>
            </a:r>
            <a:r>
              <a:rPr lang="ja-JP" altLang="en-US" dirty="0">
                <a:latin typeface="Arial" pitchFamily="34" charset="0"/>
                <a:cs typeface="Arial" pitchFamily="34" charset="0"/>
              </a:rPr>
              <a:t>の実証実験成果から　</a:t>
            </a:r>
            <a:r>
              <a:rPr lang="en-US" altLang="ja-JP" dirty="0">
                <a:latin typeface="Arial" pitchFamily="34" charset="0"/>
                <a:cs typeface="Arial" pitchFamily="34" charset="0"/>
              </a:rPr>
              <a:t>2013</a:t>
            </a:r>
            <a:r>
              <a:rPr lang="ja-JP" altLang="en-US" dirty="0">
                <a:latin typeface="Arial" pitchFamily="34" charset="0"/>
                <a:cs typeface="Arial" pitchFamily="34" charset="0"/>
              </a:rPr>
              <a:t>年</a:t>
            </a:r>
            <a:r>
              <a:rPr lang="en-US" altLang="ja-JP" dirty="0">
                <a:latin typeface="Arial" pitchFamily="34" charset="0"/>
                <a:cs typeface="Arial" pitchFamily="34" charset="0"/>
              </a:rPr>
              <a:t>8</a:t>
            </a:r>
            <a:r>
              <a:rPr lang="ja-JP" altLang="en-US" dirty="0">
                <a:latin typeface="Arial" pitchFamily="34" charset="0"/>
                <a:cs typeface="Arial" pitchFamily="34" charset="0"/>
              </a:rPr>
              <a:t>月</a:t>
            </a:r>
            <a:r>
              <a:rPr lang="en-US" altLang="ja-JP" dirty="0">
                <a:latin typeface="Arial" pitchFamily="34" charset="0"/>
                <a:cs typeface="Arial" pitchFamily="34" charset="0"/>
              </a:rPr>
              <a:t>8</a:t>
            </a:r>
            <a:r>
              <a:rPr lang="ja-JP" altLang="en-US" dirty="0">
                <a:latin typeface="Arial" pitchFamily="34" charset="0"/>
                <a:cs typeface="Arial" pitchFamily="34" charset="0"/>
              </a:rPr>
              <a:t>日</a:t>
            </a:r>
          </a:p>
          <a:p>
            <a:r>
              <a:rPr lang="ja-JP" altLang="en-US" i="1" dirty="0">
                <a:latin typeface="Arial" pitchFamily="34" charset="0"/>
                <a:cs typeface="Arial" pitchFamily="34" charset="0"/>
              </a:rPr>
              <a:t>　　</a:t>
            </a:r>
            <a:r>
              <a:rPr lang="en-US" altLang="ja-JP" i="1" dirty="0">
                <a:latin typeface="Arial" pitchFamily="34" charset="0"/>
                <a:cs typeface="Arial" pitchFamily="34" charset="0"/>
              </a:rPr>
              <a:t>http://www.osaka-u.ac.jp/ja/news/ResearchRelease/2013/08/20130808_1</a:t>
            </a:r>
            <a:endParaRPr lang="ja-JP" altLang="en-US" i="1" dirty="0">
              <a:latin typeface="Arial" pitchFamily="34" charset="0"/>
              <a:cs typeface="Arial" pitchFamily="34" charset="0"/>
            </a:endParaRPr>
          </a:p>
        </p:txBody>
      </p:sp>
      <p:sp>
        <p:nvSpPr>
          <p:cNvPr id="10" name="正方形/長方形 9"/>
          <p:cNvSpPr/>
          <p:nvPr/>
        </p:nvSpPr>
        <p:spPr>
          <a:xfrm>
            <a:off x="1064568" y="4322713"/>
            <a:ext cx="8352928" cy="707886"/>
          </a:xfrm>
          <a:prstGeom prst="rect">
            <a:avLst/>
          </a:prstGeom>
        </p:spPr>
        <p:txBody>
          <a:bodyPr wrap="square">
            <a:spAutoFit/>
          </a:bodyPr>
          <a:lstStyle/>
          <a:p>
            <a:r>
              <a:rPr lang="ja-JP" altLang="en-US" sz="2000" dirty="0">
                <a:solidFill>
                  <a:srgbClr val="0000FF"/>
                </a:solidFill>
              </a:rPr>
              <a:t>「ヒト」は，日常生活で困っている他人を見ると，それが自分の知らない人であっても助けたい衝動にかられ，多くの場合何らかの親切を行う性質を持つ</a:t>
            </a:r>
          </a:p>
        </p:txBody>
      </p:sp>
      <p:sp>
        <p:nvSpPr>
          <p:cNvPr id="2" name="タイトル 1"/>
          <p:cNvSpPr>
            <a:spLocks noGrp="1"/>
          </p:cNvSpPr>
          <p:nvPr>
            <p:ph type="title"/>
          </p:nvPr>
        </p:nvSpPr>
        <p:spPr>
          <a:xfrm>
            <a:off x="432001" y="252000"/>
            <a:ext cx="7560001" cy="576000"/>
          </a:xfrm>
        </p:spPr>
        <p:txBody>
          <a:bodyPr/>
          <a:lstStyle/>
          <a:p>
            <a:r>
              <a:rPr lang="ja-JP" altLang="en-US" dirty="0">
                <a:latin typeface="+mj-ea"/>
              </a:rPr>
              <a:t>「情けは人のためならず」</a:t>
            </a:r>
            <a:endParaRPr kumimoji="1" lang="ja-JP" altLang="en-US" dirty="0">
              <a:latin typeface="+mj-ea"/>
            </a:endParaRPr>
          </a:p>
        </p:txBody>
      </p:sp>
      <p:sp>
        <p:nvSpPr>
          <p:cNvPr id="12" name="フローチャート : 代替処理 8"/>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まとめ（に代えて）</a:t>
            </a:r>
          </a:p>
        </p:txBody>
      </p:sp>
    </p:spTree>
    <p:extLst>
      <p:ext uri="{BB962C8B-B14F-4D97-AF65-F5344CB8AC3E}">
        <p14:creationId xmlns:p14="http://schemas.microsoft.com/office/powerpoint/2010/main" val="3357782425"/>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4" descr="山下似顔絵.jpg"/>
          <p:cNvPicPr>
            <a:picLocks noChangeAspect="1"/>
          </p:cNvPicPr>
          <p:nvPr/>
        </p:nvPicPr>
        <p:blipFill>
          <a:blip r:embed="rId2" cstate="print"/>
          <a:srcRect/>
          <a:stretch>
            <a:fillRect/>
          </a:stretch>
        </p:blipFill>
        <p:spPr bwMode="auto">
          <a:xfrm>
            <a:off x="7147986" y="2132856"/>
            <a:ext cx="2737847" cy="4428561"/>
          </a:xfrm>
          <a:prstGeom prst="rect">
            <a:avLst/>
          </a:prstGeom>
          <a:noFill/>
          <a:ln w="9525">
            <a:noFill/>
            <a:miter lim="800000"/>
            <a:headEnd/>
            <a:tailEnd/>
          </a:ln>
        </p:spPr>
      </p:pic>
      <p:sp>
        <p:nvSpPr>
          <p:cNvPr id="51202" name="タイトル 1"/>
          <p:cNvSpPr>
            <a:spLocks noGrp="1"/>
          </p:cNvSpPr>
          <p:nvPr>
            <p:ph type="title"/>
          </p:nvPr>
        </p:nvSpPr>
        <p:spPr>
          <a:xfrm>
            <a:off x="180000" y="900000"/>
            <a:ext cx="7560001" cy="2520280"/>
          </a:xfrm>
          <a:noFill/>
        </p:spPr>
        <p:txBody>
          <a:bodyPr/>
          <a:lstStyle/>
          <a:p>
            <a:r>
              <a:rPr lang="ja-JP" altLang="en-US" sz="7200" dirty="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ご清聴，ありがとう</a:t>
            </a:r>
            <a:br>
              <a:rPr lang="ja-JP" altLang="en-US" sz="7200" dirty="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br>
            <a:r>
              <a:rPr lang="ja-JP" altLang="en-US" sz="7200" dirty="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ございました</a:t>
            </a:r>
          </a:p>
        </p:txBody>
      </p:sp>
      <p:sp>
        <p:nvSpPr>
          <p:cNvPr id="2" name="正方形/長方形 1">
            <a:hlinkClick r:id="rId3"/>
          </p:cNvPr>
          <p:cNvSpPr/>
          <p:nvPr/>
        </p:nvSpPr>
        <p:spPr>
          <a:xfrm>
            <a:off x="360000" y="3600000"/>
            <a:ext cx="6840000" cy="369332"/>
          </a:xfrm>
          <a:prstGeom prst="rect">
            <a:avLst/>
          </a:prstGeom>
        </p:spPr>
        <p:txBody>
          <a:bodyPr wrap="none">
            <a:spAutoFit/>
          </a:bodyPr>
          <a:lstStyle/>
          <a:p>
            <a:r>
              <a:rPr lang="en-US" altLang="ja-JP" i="1" dirty="0">
                <a:solidFill>
                  <a:srgbClr val="3333FF"/>
                </a:solidFill>
                <a:latin typeface="Arial" panose="020B0604020202020204" pitchFamily="34" charset="0"/>
                <a:cs typeface="Arial" panose="020B0604020202020204" pitchFamily="34" charset="0"/>
              </a:rPr>
              <a:t>https://www.ipa.go.jp/archive/digital/iot-en-ci/system/system.html</a:t>
            </a:r>
            <a:endParaRPr lang="ja-JP" altLang="en-US" i="1" dirty="0">
              <a:solidFill>
                <a:srgbClr val="3333FF"/>
              </a:solidFill>
              <a:latin typeface="Arial" panose="020B0604020202020204" pitchFamily="34" charset="0"/>
              <a:cs typeface="Arial" panose="020B0604020202020204" pitchFamily="34" charset="0"/>
            </a:endParaRPr>
          </a:p>
        </p:txBody>
      </p:sp>
      <p:sp>
        <p:nvSpPr>
          <p:cNvPr id="4" name="正方形/長方形 3"/>
          <p:cNvSpPr/>
          <p:nvPr/>
        </p:nvSpPr>
        <p:spPr>
          <a:xfrm>
            <a:off x="360000" y="5832012"/>
            <a:ext cx="9289032" cy="400110"/>
          </a:xfrm>
          <a:prstGeom prst="rect">
            <a:avLst/>
          </a:prstGeom>
        </p:spPr>
        <p:txBody>
          <a:bodyPr wrap="square">
            <a:spAutoFit/>
          </a:bodyPr>
          <a:lstStyle/>
          <a:p>
            <a:r>
              <a:rPr lang="ja-JP" altLang="en-US" sz="2000" dirty="0"/>
              <a:t>情報処理システム高信頼化教訓集（組込みシステム編）</a:t>
            </a:r>
            <a:r>
              <a:rPr lang="ja-JP" altLang="en-US" sz="1600" dirty="0"/>
              <a:t>－</a:t>
            </a:r>
            <a:r>
              <a:rPr lang="en-US" altLang="ja-JP" sz="1600" dirty="0"/>
              <a:t>2015</a:t>
            </a:r>
            <a:r>
              <a:rPr lang="ja-JP" altLang="en-US" sz="1600" dirty="0"/>
              <a:t>年度版－</a:t>
            </a:r>
            <a:endParaRPr lang="en-US" altLang="ja-JP" sz="1600" dirty="0"/>
          </a:p>
        </p:txBody>
      </p:sp>
      <p:sp>
        <p:nvSpPr>
          <p:cNvPr id="5" name="正方形/長方形 4">
            <a:hlinkClick r:id="rId4" action="ppaction://hlinksldjump"/>
          </p:cNvPr>
          <p:cNvSpPr/>
          <p:nvPr/>
        </p:nvSpPr>
        <p:spPr>
          <a:xfrm>
            <a:off x="360000" y="5085104"/>
            <a:ext cx="7200000" cy="400110"/>
          </a:xfrm>
          <a:prstGeom prst="rect">
            <a:avLst/>
          </a:prstGeom>
        </p:spPr>
        <p:txBody>
          <a:bodyPr wrap="square">
            <a:spAutoFit/>
          </a:bodyPr>
          <a:lstStyle/>
          <a:p>
            <a:r>
              <a:rPr lang="ja-JP" altLang="en-US" sz="2000" dirty="0"/>
              <a:t>情報処理システム高信頼化教訓集（</a:t>
            </a:r>
            <a:r>
              <a:rPr lang="en-US" altLang="ja-JP" sz="2000" dirty="0"/>
              <a:t>IT</a:t>
            </a:r>
            <a:r>
              <a:rPr lang="ja-JP" altLang="en-US" sz="2000" dirty="0"/>
              <a:t>サービス編）</a:t>
            </a:r>
            <a:endParaRPr lang="en-US" altLang="ja-JP" dirty="0"/>
          </a:p>
        </p:txBody>
      </p:sp>
      <p:sp>
        <p:nvSpPr>
          <p:cNvPr id="6" name="テキスト ボックス 5">
            <a:hlinkClick r:id="rId5"/>
          </p:cNvPr>
          <p:cNvSpPr txBox="1"/>
          <p:nvPr/>
        </p:nvSpPr>
        <p:spPr>
          <a:xfrm>
            <a:off x="1080000" y="6156012"/>
            <a:ext cx="4976042" cy="338554"/>
          </a:xfrm>
          <a:prstGeom prst="rect">
            <a:avLst/>
          </a:prstGeom>
          <a:noFill/>
        </p:spPr>
        <p:txBody>
          <a:bodyPr wrap="none" rtlCol="0">
            <a:spAutoFit/>
          </a:bodyPr>
          <a:lstStyle/>
          <a:p>
            <a:r>
              <a:rPr lang="en-US" altLang="ja-JP" sz="1600" i="1" dirty="0">
                <a:solidFill>
                  <a:schemeClr val="accent1">
                    <a:lumMod val="50000"/>
                  </a:schemeClr>
                </a:solidFill>
              </a:rPr>
              <a:t>https://www.ipa.go.jp/archive/files/000051619.pdf</a:t>
            </a:r>
            <a:endParaRPr kumimoji="1" lang="ja-JP" altLang="en-US" sz="1600" i="1" dirty="0">
              <a:solidFill>
                <a:schemeClr val="accent1">
                  <a:lumMod val="50000"/>
                </a:schemeClr>
              </a:solidFill>
            </a:endParaRPr>
          </a:p>
        </p:txBody>
      </p:sp>
      <p:sp>
        <p:nvSpPr>
          <p:cNvPr id="7" name="テキスト ボックス 6">
            <a:hlinkClick r:id="rId6"/>
          </p:cNvPr>
          <p:cNvSpPr txBox="1"/>
          <p:nvPr/>
        </p:nvSpPr>
        <p:spPr>
          <a:xfrm>
            <a:off x="1080000" y="5409104"/>
            <a:ext cx="4466287" cy="338554"/>
          </a:xfrm>
          <a:prstGeom prst="rect">
            <a:avLst/>
          </a:prstGeom>
          <a:noFill/>
        </p:spPr>
        <p:txBody>
          <a:bodyPr wrap="none" rtlCol="0">
            <a:spAutoFit/>
          </a:bodyPr>
          <a:lstStyle/>
          <a:p>
            <a:r>
              <a:rPr lang="en-US" altLang="ja-JP" sz="1600" i="1" dirty="0">
                <a:solidFill>
                  <a:srgbClr val="0000FF"/>
                </a:solidFill>
              </a:rPr>
              <a:t>https://www.ipa.go.jp/publish/tn20190228.html</a:t>
            </a:r>
            <a:endParaRPr kumimoji="1" lang="ja-JP" altLang="en-US" sz="1600" i="1" dirty="0">
              <a:solidFill>
                <a:srgbClr val="0000FF"/>
              </a:solidFill>
            </a:endParaRP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EDD02-B7E3-6A3D-5CEE-F26D8D3BF34B}"/>
              </a:ext>
            </a:extLst>
          </p:cNvPr>
          <p:cNvSpPr>
            <a:spLocks noGrp="1"/>
          </p:cNvSpPr>
          <p:nvPr>
            <p:ph type="title"/>
          </p:nvPr>
        </p:nvSpPr>
        <p:spPr/>
        <p:txBody>
          <a:bodyPr/>
          <a:lstStyle/>
          <a:p>
            <a:r>
              <a:rPr kumimoji="1" lang="ja-JP" altLang="en-US"/>
              <a:t>ミッション・ビジョン・バリュー</a:t>
            </a:r>
          </a:p>
        </p:txBody>
      </p:sp>
      <p:sp>
        <p:nvSpPr>
          <p:cNvPr id="3" name="日付プレースホルダー 2">
            <a:extLst>
              <a:ext uri="{FF2B5EF4-FFF2-40B4-BE49-F238E27FC236}">
                <a16:creationId xmlns:a16="http://schemas.microsoft.com/office/drawing/2014/main" id="{A3437ADC-0888-57DF-CAAF-1ADF51BB9BFE}"/>
              </a:ext>
            </a:extLst>
          </p:cNvPr>
          <p:cNvSpPr>
            <a:spLocks noGrp="1"/>
          </p:cNvSpPr>
          <p:nvPr>
            <p:ph type="dt" sz="half" idx="10"/>
          </p:nvPr>
        </p:nvSpPr>
        <p:spPr/>
        <p:txBody>
          <a:bodyPr/>
          <a:lstStyle/>
          <a:p>
            <a:r>
              <a:rPr lang="en-US" altLang="ja-JP"/>
              <a:t>2023/8/22</a:t>
            </a:r>
            <a:endParaRPr lang="ja-JP" altLang="en-US"/>
          </a:p>
        </p:txBody>
      </p:sp>
      <p:sp>
        <p:nvSpPr>
          <p:cNvPr id="5" name="スライド番号プレースホルダー 4">
            <a:extLst>
              <a:ext uri="{FF2B5EF4-FFF2-40B4-BE49-F238E27FC236}">
                <a16:creationId xmlns:a16="http://schemas.microsoft.com/office/drawing/2014/main" id="{C9E879AE-86D6-09CA-B54D-4EFB798DB954}"/>
              </a:ext>
            </a:extLst>
          </p:cNvPr>
          <p:cNvSpPr>
            <a:spLocks noGrp="1"/>
          </p:cNvSpPr>
          <p:nvPr>
            <p:ph type="sldNum" sz="quarter" idx="12"/>
          </p:nvPr>
        </p:nvSpPr>
        <p:spPr/>
        <p:txBody>
          <a:bodyPr/>
          <a:lstStyle/>
          <a:p>
            <a:fld id="{DBFB1F43-6F2E-4538-AABB-23AEDF146290}" type="slidenum">
              <a:rPr lang="ja-JP" altLang="en-US">
                <a:solidFill>
                  <a:srgbClr val="FFFFFF"/>
                </a:solidFill>
              </a:rPr>
              <a:pPr/>
              <a:t>82</a:t>
            </a:fld>
            <a:endParaRPr lang="ja-JP" altLang="en-US">
              <a:solidFill>
                <a:srgbClr val="FFFFFF"/>
              </a:solidFill>
            </a:endParaRPr>
          </a:p>
        </p:txBody>
      </p:sp>
    </p:spTree>
    <p:extLst>
      <p:ext uri="{BB962C8B-B14F-4D97-AF65-F5344CB8AC3E}">
        <p14:creationId xmlns:p14="http://schemas.microsoft.com/office/powerpoint/2010/main" val="3133309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6B526D3-0EBB-1C35-74C2-D5EF88EE822E}"/>
              </a:ext>
            </a:extLst>
          </p:cNvPr>
          <p:cNvPicPr>
            <a:picLocks noChangeAspect="1"/>
          </p:cNvPicPr>
          <p:nvPr/>
        </p:nvPicPr>
        <p:blipFill>
          <a:blip r:embed="rId2"/>
          <a:stretch>
            <a:fillRect/>
          </a:stretch>
        </p:blipFill>
        <p:spPr>
          <a:xfrm>
            <a:off x="1136576" y="1368638"/>
            <a:ext cx="7704856" cy="5012690"/>
          </a:xfrm>
          <a:prstGeom prst="rect">
            <a:avLst/>
          </a:prstGeom>
        </p:spPr>
      </p:pic>
      <p:grpSp>
        <p:nvGrpSpPr>
          <p:cNvPr id="26" name="グループ化 25">
            <a:extLst>
              <a:ext uri="{FF2B5EF4-FFF2-40B4-BE49-F238E27FC236}">
                <a16:creationId xmlns:a16="http://schemas.microsoft.com/office/drawing/2014/main" id="{381B27BE-4ECD-976D-2D98-0BA87D9980FA}"/>
              </a:ext>
            </a:extLst>
          </p:cNvPr>
          <p:cNvGrpSpPr/>
          <p:nvPr/>
        </p:nvGrpSpPr>
        <p:grpSpPr>
          <a:xfrm>
            <a:off x="1517163" y="1701975"/>
            <a:ext cx="6922588" cy="4387012"/>
            <a:chOff x="1424196" y="1593444"/>
            <a:chExt cx="6614462" cy="4207912"/>
          </a:xfrm>
        </p:grpSpPr>
        <p:sp>
          <p:nvSpPr>
            <p:cNvPr id="5" name="テキスト ボックス 4">
              <a:extLst>
                <a:ext uri="{FF2B5EF4-FFF2-40B4-BE49-F238E27FC236}">
                  <a16:creationId xmlns:a16="http://schemas.microsoft.com/office/drawing/2014/main" id="{4DA550DF-31DD-0DE3-121A-DE0A351A6EFE}"/>
                </a:ext>
              </a:extLst>
            </p:cNvPr>
            <p:cNvSpPr txBox="1"/>
            <p:nvPr/>
          </p:nvSpPr>
          <p:spPr>
            <a:xfrm>
              <a:off x="2453875" y="1809468"/>
              <a:ext cx="965997"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DX推進企業</a:t>
              </a:r>
            </a:p>
          </p:txBody>
        </p:sp>
        <p:sp>
          <p:nvSpPr>
            <p:cNvPr id="6" name="テキスト ボックス 5">
              <a:extLst>
                <a:ext uri="{FF2B5EF4-FFF2-40B4-BE49-F238E27FC236}">
                  <a16:creationId xmlns:a16="http://schemas.microsoft.com/office/drawing/2014/main" id="{220F08C4-436B-7BA7-D46B-20E6D03EB3BD}"/>
                </a:ext>
              </a:extLst>
            </p:cNvPr>
            <p:cNvSpPr txBox="1"/>
            <p:nvPr/>
          </p:nvSpPr>
          <p:spPr>
            <a:xfrm>
              <a:off x="4170919" y="1593444"/>
              <a:ext cx="1049153"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アーキテクチャ人材</a:t>
              </a:r>
            </a:p>
          </p:txBody>
        </p:sp>
        <p:sp>
          <p:nvSpPr>
            <p:cNvPr id="7" name="テキスト ボックス 6">
              <a:extLst>
                <a:ext uri="{FF2B5EF4-FFF2-40B4-BE49-F238E27FC236}">
                  <a16:creationId xmlns:a16="http://schemas.microsoft.com/office/drawing/2014/main" id="{6BB93616-4E11-6634-0D78-DE0C312B8A90}"/>
                </a:ext>
              </a:extLst>
            </p:cNvPr>
            <p:cNvSpPr txBox="1"/>
            <p:nvPr/>
          </p:nvSpPr>
          <p:spPr>
            <a:xfrm>
              <a:off x="5920353" y="1737460"/>
              <a:ext cx="965997"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高度</a:t>
              </a:r>
              <a:r>
                <a:rPr lang="en" altLang="ja-JP" sz="900" dirty="0">
                  <a:latin typeface="Meiryo UI" panose="020B0604030504040204" pitchFamily="34" charset="-128"/>
                  <a:ea typeface="Meiryo UI" panose="020B0604030504040204" pitchFamily="34" charset="-128"/>
                </a:rPr>
                <a:t>IT</a:t>
              </a:r>
              <a:r>
                <a:rPr lang="ja-JP" altLang="en-US" sz="900" dirty="0">
                  <a:latin typeface="Meiryo UI" panose="020B0604030504040204" pitchFamily="34" charset="-128"/>
                  <a:ea typeface="Meiryo UI" panose="020B0604030504040204" pitchFamily="34" charset="-128"/>
                </a:rPr>
                <a:t>人材</a:t>
              </a:r>
            </a:p>
          </p:txBody>
        </p:sp>
        <p:sp>
          <p:nvSpPr>
            <p:cNvPr id="8" name="テキスト ボックス 7">
              <a:extLst>
                <a:ext uri="{FF2B5EF4-FFF2-40B4-BE49-F238E27FC236}">
                  <a16:creationId xmlns:a16="http://schemas.microsoft.com/office/drawing/2014/main" id="{646878B6-EDD8-12F8-5182-2EB76478BE9E}"/>
                </a:ext>
              </a:extLst>
            </p:cNvPr>
            <p:cNvSpPr txBox="1"/>
            <p:nvPr/>
          </p:nvSpPr>
          <p:spPr>
            <a:xfrm>
              <a:off x="6670506" y="2297420"/>
              <a:ext cx="1368152"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ソフトウェア開発人材</a:t>
              </a:r>
            </a:p>
          </p:txBody>
        </p:sp>
        <p:sp>
          <p:nvSpPr>
            <p:cNvPr id="9" name="テキスト ボックス 8">
              <a:extLst>
                <a:ext uri="{FF2B5EF4-FFF2-40B4-BE49-F238E27FC236}">
                  <a16:creationId xmlns:a16="http://schemas.microsoft.com/office/drawing/2014/main" id="{9CF0AF36-896C-D95A-76E7-8251060F711B}"/>
                </a:ext>
              </a:extLst>
            </p:cNvPr>
            <p:cNvSpPr txBox="1"/>
            <p:nvPr/>
          </p:nvSpPr>
          <p:spPr>
            <a:xfrm>
              <a:off x="6451292" y="2939053"/>
              <a:ext cx="1020140"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ソフトウェア開発</a:t>
              </a:r>
            </a:p>
          </p:txBody>
        </p:sp>
        <p:sp>
          <p:nvSpPr>
            <p:cNvPr id="10" name="テキスト ボックス 9">
              <a:extLst>
                <a:ext uri="{FF2B5EF4-FFF2-40B4-BE49-F238E27FC236}">
                  <a16:creationId xmlns:a16="http://schemas.microsoft.com/office/drawing/2014/main" id="{1DEC2008-0244-F985-327B-205C6CA95B26}"/>
                </a:ext>
              </a:extLst>
            </p:cNvPr>
            <p:cNvSpPr txBox="1"/>
            <p:nvPr/>
          </p:nvSpPr>
          <p:spPr>
            <a:xfrm>
              <a:off x="6613222" y="3401323"/>
              <a:ext cx="1020140" cy="221408"/>
            </a:xfrm>
            <a:prstGeom prst="rect">
              <a:avLst/>
            </a:prstGeom>
            <a:noFill/>
          </p:spPr>
          <p:txBody>
            <a:bodyPr wrap="square">
              <a:spAutoFit/>
            </a:bodyPr>
            <a:lstStyle/>
            <a:p>
              <a:pPr algn="ctr"/>
              <a:r>
                <a:rPr lang="ja-JP" altLang="en-US" sz="900">
                  <a:latin typeface="Meiryo UI" panose="020B0604030504040204" pitchFamily="34" charset="-128"/>
                  <a:ea typeface="Meiryo UI" panose="020B0604030504040204" pitchFamily="34" charset="-128"/>
                </a:rPr>
                <a:t>アーキテクチャ設計</a:t>
              </a:r>
            </a:p>
          </p:txBody>
        </p:sp>
        <p:sp>
          <p:nvSpPr>
            <p:cNvPr id="11" name="テキスト ボックス 10">
              <a:extLst>
                <a:ext uri="{FF2B5EF4-FFF2-40B4-BE49-F238E27FC236}">
                  <a16:creationId xmlns:a16="http://schemas.microsoft.com/office/drawing/2014/main" id="{463726B1-3807-EE3D-A108-A07E001A89B8}"/>
                </a:ext>
              </a:extLst>
            </p:cNvPr>
            <p:cNvSpPr txBox="1"/>
            <p:nvPr/>
          </p:nvSpPr>
          <p:spPr>
            <a:xfrm>
              <a:off x="6601416" y="3851756"/>
              <a:ext cx="1020139" cy="221408"/>
            </a:xfrm>
            <a:prstGeom prst="rect">
              <a:avLst/>
            </a:prstGeom>
            <a:noFill/>
          </p:spPr>
          <p:txBody>
            <a:bodyPr wrap="square">
              <a:spAutoFit/>
            </a:bodyPr>
            <a:lstStyle/>
            <a:p>
              <a:pPr algn="ctr"/>
              <a:r>
                <a:rPr lang="en" altLang="ja-JP" sz="900" dirty="0">
                  <a:latin typeface="Meiryo UI" panose="020B0604030504040204" pitchFamily="34" charset="-128"/>
                  <a:ea typeface="Meiryo UI" panose="020B0604030504040204" pitchFamily="34" charset="-128"/>
                </a:rPr>
                <a:t>DX</a:t>
              </a:r>
              <a:r>
                <a:rPr lang="ja-JP" altLang="en-US" sz="900" dirty="0">
                  <a:latin typeface="Meiryo UI" panose="020B0604030504040204" pitchFamily="34" charset="-128"/>
                  <a:ea typeface="Meiryo UI" panose="020B0604030504040204" pitchFamily="34" charset="-128"/>
                </a:rPr>
                <a:t>推進指標</a:t>
              </a:r>
            </a:p>
          </p:txBody>
        </p:sp>
        <p:sp>
          <p:nvSpPr>
            <p:cNvPr id="12" name="テキスト ボックス 11">
              <a:extLst>
                <a:ext uri="{FF2B5EF4-FFF2-40B4-BE49-F238E27FC236}">
                  <a16:creationId xmlns:a16="http://schemas.microsoft.com/office/drawing/2014/main" id="{2ABF2354-BC2C-90BC-C481-63566E47B9B2}"/>
                </a:ext>
              </a:extLst>
            </p:cNvPr>
            <p:cNvSpPr txBox="1"/>
            <p:nvPr/>
          </p:nvSpPr>
          <p:spPr>
            <a:xfrm>
              <a:off x="6512773" y="4326148"/>
              <a:ext cx="651515" cy="221408"/>
            </a:xfrm>
            <a:prstGeom prst="rect">
              <a:avLst/>
            </a:prstGeom>
            <a:noFill/>
          </p:spPr>
          <p:txBody>
            <a:bodyPr wrap="square">
              <a:spAutoFit/>
            </a:bodyPr>
            <a:lstStyle/>
            <a:p>
              <a:pPr algn="ctr"/>
              <a:r>
                <a:rPr lang="en" altLang="ja-JP" sz="900" dirty="0">
                  <a:latin typeface="Meiryo UI" panose="020B0604030504040204" pitchFamily="34" charset="-128"/>
                  <a:ea typeface="Meiryo UI" panose="020B0604030504040204" pitchFamily="34" charset="-128"/>
                </a:rPr>
                <a:t>J-CRAT</a:t>
              </a:r>
            </a:p>
          </p:txBody>
        </p:sp>
        <p:sp>
          <p:nvSpPr>
            <p:cNvPr id="13" name="テキスト ボックス 12">
              <a:extLst>
                <a:ext uri="{FF2B5EF4-FFF2-40B4-BE49-F238E27FC236}">
                  <a16:creationId xmlns:a16="http://schemas.microsoft.com/office/drawing/2014/main" id="{631A001C-F5AA-1E33-24E6-868BF1DBB564}"/>
                </a:ext>
              </a:extLst>
            </p:cNvPr>
            <p:cNvSpPr txBox="1"/>
            <p:nvPr/>
          </p:nvSpPr>
          <p:spPr>
            <a:xfrm>
              <a:off x="6511676" y="5123722"/>
              <a:ext cx="965997"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大学・研究機関</a:t>
              </a:r>
            </a:p>
          </p:txBody>
        </p:sp>
        <p:sp>
          <p:nvSpPr>
            <p:cNvPr id="14" name="テキスト ボックス 13">
              <a:extLst>
                <a:ext uri="{FF2B5EF4-FFF2-40B4-BE49-F238E27FC236}">
                  <a16:creationId xmlns:a16="http://schemas.microsoft.com/office/drawing/2014/main" id="{1ADCE03E-AE07-C794-C881-506CDF44E1C8}"/>
                </a:ext>
              </a:extLst>
            </p:cNvPr>
            <p:cNvSpPr txBox="1"/>
            <p:nvPr/>
          </p:nvSpPr>
          <p:spPr>
            <a:xfrm>
              <a:off x="5118171" y="5574432"/>
              <a:ext cx="965997"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国・政府機関</a:t>
              </a:r>
            </a:p>
          </p:txBody>
        </p:sp>
        <p:sp>
          <p:nvSpPr>
            <p:cNvPr id="15" name="テキスト ボックス 14">
              <a:extLst>
                <a:ext uri="{FF2B5EF4-FFF2-40B4-BE49-F238E27FC236}">
                  <a16:creationId xmlns:a16="http://schemas.microsoft.com/office/drawing/2014/main" id="{69E0D4E4-9361-6D8D-5F4B-86532AA6610A}"/>
                </a:ext>
              </a:extLst>
            </p:cNvPr>
            <p:cNvSpPr txBox="1"/>
            <p:nvPr/>
          </p:nvSpPr>
          <p:spPr>
            <a:xfrm>
              <a:off x="3185175" y="5579948"/>
              <a:ext cx="1170801"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デジタル活用企業</a:t>
              </a:r>
            </a:p>
          </p:txBody>
        </p:sp>
        <p:sp>
          <p:nvSpPr>
            <p:cNvPr id="16" name="テキスト ボックス 15">
              <a:extLst>
                <a:ext uri="{FF2B5EF4-FFF2-40B4-BE49-F238E27FC236}">
                  <a16:creationId xmlns:a16="http://schemas.microsoft.com/office/drawing/2014/main" id="{9FE20C68-5101-E3D8-188F-92A838DF790A}"/>
                </a:ext>
              </a:extLst>
            </p:cNvPr>
            <p:cNvSpPr txBox="1"/>
            <p:nvPr/>
          </p:nvSpPr>
          <p:spPr>
            <a:xfrm>
              <a:off x="1817023" y="5114391"/>
              <a:ext cx="1170801"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情報セキュリティ人材</a:t>
              </a:r>
            </a:p>
          </p:txBody>
        </p:sp>
        <p:sp>
          <p:nvSpPr>
            <p:cNvPr id="17" name="テキスト ボックス 16">
              <a:extLst>
                <a:ext uri="{FF2B5EF4-FFF2-40B4-BE49-F238E27FC236}">
                  <a16:creationId xmlns:a16="http://schemas.microsoft.com/office/drawing/2014/main" id="{62C69BBF-6D45-B1EA-056B-E8160D52AA14}"/>
                </a:ext>
              </a:extLst>
            </p:cNvPr>
            <p:cNvSpPr txBox="1"/>
            <p:nvPr/>
          </p:nvSpPr>
          <p:spPr>
            <a:xfrm>
              <a:off x="2228034" y="4331634"/>
              <a:ext cx="659789" cy="221408"/>
            </a:xfrm>
            <a:prstGeom prst="rect">
              <a:avLst/>
            </a:prstGeom>
            <a:noFill/>
          </p:spPr>
          <p:txBody>
            <a:bodyPr wrap="square">
              <a:spAutoFit/>
            </a:bodyPr>
            <a:lstStyle/>
            <a:p>
              <a:pPr algn="ctr"/>
              <a:r>
                <a:rPr lang="en" altLang="ja-JP" sz="900" dirty="0">
                  <a:latin typeface="Meiryo UI" panose="020B0604030504040204" pitchFamily="34" charset="-128"/>
                  <a:ea typeface="Meiryo UI" panose="020B0604030504040204" pitchFamily="34" charset="-128"/>
                </a:rPr>
                <a:t>J-CSIP</a:t>
              </a:r>
              <a:endParaRPr lang="ja-JP" altLang="en-US" sz="900" dirty="0">
                <a:latin typeface="Meiryo UI" panose="020B0604030504040204" pitchFamily="34" charset="-128"/>
                <a:ea typeface="Meiryo UI" panose="020B0604030504040204" pitchFamily="34" charset="-128"/>
              </a:endParaRPr>
            </a:p>
          </p:txBody>
        </p:sp>
        <p:sp>
          <p:nvSpPr>
            <p:cNvPr id="18" name="テキスト ボックス 17">
              <a:extLst>
                <a:ext uri="{FF2B5EF4-FFF2-40B4-BE49-F238E27FC236}">
                  <a16:creationId xmlns:a16="http://schemas.microsoft.com/office/drawing/2014/main" id="{C8B6E4BF-317C-2126-6F5D-AFA151668420}"/>
                </a:ext>
              </a:extLst>
            </p:cNvPr>
            <p:cNvSpPr txBox="1"/>
            <p:nvPr/>
          </p:nvSpPr>
          <p:spPr>
            <a:xfrm>
              <a:off x="1907704" y="3861048"/>
              <a:ext cx="864096"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スキル標準</a:t>
              </a:r>
            </a:p>
          </p:txBody>
        </p:sp>
        <p:sp>
          <p:nvSpPr>
            <p:cNvPr id="19" name="テキスト ボックス 18">
              <a:extLst>
                <a:ext uri="{FF2B5EF4-FFF2-40B4-BE49-F238E27FC236}">
                  <a16:creationId xmlns:a16="http://schemas.microsoft.com/office/drawing/2014/main" id="{F6A068FB-C0EF-EB0B-D5EC-7A8CF26B048C}"/>
                </a:ext>
              </a:extLst>
            </p:cNvPr>
            <p:cNvSpPr txBox="1"/>
            <p:nvPr/>
          </p:nvSpPr>
          <p:spPr>
            <a:xfrm>
              <a:off x="1940002" y="3402593"/>
              <a:ext cx="659789" cy="221408"/>
            </a:xfrm>
            <a:prstGeom prst="rect">
              <a:avLst/>
            </a:prstGeom>
            <a:noFill/>
          </p:spPr>
          <p:txBody>
            <a:bodyPr wrap="square">
              <a:spAutoFit/>
            </a:bodyPr>
            <a:lstStyle/>
            <a:p>
              <a:pPr algn="ctr"/>
              <a:r>
                <a:rPr lang="ja-JP" altLang="en-US" sz="900">
                  <a:latin typeface="Meiryo UI" panose="020B0604030504040204" pitchFamily="34" charset="-128"/>
                  <a:ea typeface="Meiryo UI" panose="020B0604030504040204" pitchFamily="34" charset="-128"/>
                </a:rPr>
                <a:t>未 踏</a:t>
              </a:r>
            </a:p>
          </p:txBody>
        </p:sp>
        <p:sp>
          <p:nvSpPr>
            <p:cNvPr id="20" name="テキスト ボックス 19">
              <a:extLst>
                <a:ext uri="{FF2B5EF4-FFF2-40B4-BE49-F238E27FC236}">
                  <a16:creationId xmlns:a16="http://schemas.microsoft.com/office/drawing/2014/main" id="{3D4059E0-0323-A3CA-A8CE-F25D6F26E298}"/>
                </a:ext>
              </a:extLst>
            </p:cNvPr>
            <p:cNvSpPr txBox="1"/>
            <p:nvPr/>
          </p:nvSpPr>
          <p:spPr>
            <a:xfrm>
              <a:off x="2074687" y="2944820"/>
              <a:ext cx="659789"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試 験</a:t>
              </a:r>
            </a:p>
          </p:txBody>
        </p:sp>
        <p:sp>
          <p:nvSpPr>
            <p:cNvPr id="21" name="テキスト ボックス 20">
              <a:extLst>
                <a:ext uri="{FF2B5EF4-FFF2-40B4-BE49-F238E27FC236}">
                  <a16:creationId xmlns:a16="http://schemas.microsoft.com/office/drawing/2014/main" id="{89DB2A5B-2BAC-6C58-DF10-91EB277895EF}"/>
                </a:ext>
              </a:extLst>
            </p:cNvPr>
            <p:cNvSpPr txBox="1"/>
            <p:nvPr/>
          </p:nvSpPr>
          <p:spPr>
            <a:xfrm>
              <a:off x="1424196" y="2364984"/>
              <a:ext cx="1050227" cy="221408"/>
            </a:xfrm>
            <a:prstGeom prst="rect">
              <a:avLst/>
            </a:prstGeom>
            <a:noFill/>
          </p:spPr>
          <p:txBody>
            <a:bodyPr wrap="square">
              <a:spAutoFit/>
            </a:bodyPr>
            <a:lstStyle/>
            <a:p>
              <a:pPr algn="ctr"/>
              <a:r>
                <a:rPr lang="ja-JP" altLang="en-US" sz="900" dirty="0">
                  <a:latin typeface="Meiryo UI" panose="020B0604030504040204" pitchFamily="34" charset="-128"/>
                  <a:ea typeface="Meiryo UI" panose="020B0604030504040204" pitchFamily="34" charset="-128"/>
                </a:rPr>
                <a:t>デジタル推進人材</a:t>
              </a:r>
            </a:p>
          </p:txBody>
        </p:sp>
        <p:sp>
          <p:nvSpPr>
            <p:cNvPr id="22" name="テキスト ボックス 21">
              <a:extLst>
                <a:ext uri="{FF2B5EF4-FFF2-40B4-BE49-F238E27FC236}">
                  <a16:creationId xmlns:a16="http://schemas.microsoft.com/office/drawing/2014/main" id="{BBB5AFF9-F43D-E057-22CE-F351087868C5}"/>
                </a:ext>
              </a:extLst>
            </p:cNvPr>
            <p:cNvSpPr txBox="1"/>
            <p:nvPr/>
          </p:nvSpPr>
          <p:spPr>
            <a:xfrm>
              <a:off x="3232652" y="2750409"/>
              <a:ext cx="1287996" cy="797072"/>
            </a:xfrm>
            <a:prstGeom prst="rect">
              <a:avLst/>
            </a:prstGeom>
            <a:noFill/>
          </p:spPr>
          <p:txBody>
            <a:bodyPr wrap="square">
              <a:spAutoFit/>
            </a:bodyPr>
            <a:lstStyle/>
            <a:p>
              <a:pPr algn="ctr"/>
              <a:r>
                <a:rPr lang="ja-JP" altLang="en-US" sz="1600" b="1" dirty="0">
                  <a:solidFill>
                    <a:schemeClr val="bg1"/>
                  </a:solidFill>
                  <a:latin typeface="Meiryo UI" panose="020B0604030504040204" pitchFamily="34" charset="-128"/>
                  <a:ea typeface="Meiryo UI" panose="020B0604030504040204" pitchFamily="34" charset="-128"/>
                </a:rPr>
                <a:t>デジタル</a:t>
              </a:r>
            </a:p>
            <a:p>
              <a:pPr algn="ctr"/>
              <a:r>
                <a:rPr lang="ja-JP" altLang="en-US" sz="1600" b="1" dirty="0">
                  <a:solidFill>
                    <a:schemeClr val="bg1"/>
                  </a:solidFill>
                  <a:latin typeface="Meiryo UI" panose="020B0604030504040204" pitchFamily="34" charset="-128"/>
                  <a:ea typeface="Meiryo UI" panose="020B0604030504040204" pitchFamily="34" charset="-128"/>
                </a:rPr>
                <a:t>⼈材の</a:t>
              </a:r>
            </a:p>
            <a:p>
              <a:pPr algn="ctr"/>
              <a:r>
                <a:rPr lang="ja-JP" altLang="en-US" sz="1600" b="1" dirty="0">
                  <a:solidFill>
                    <a:schemeClr val="bg1"/>
                  </a:solidFill>
                  <a:latin typeface="Meiryo UI" panose="020B0604030504040204" pitchFamily="34" charset="-128"/>
                  <a:ea typeface="Meiryo UI" panose="020B0604030504040204" pitchFamily="34" charset="-128"/>
                </a:rPr>
                <a:t>育成</a:t>
              </a:r>
            </a:p>
          </p:txBody>
        </p:sp>
        <p:sp>
          <p:nvSpPr>
            <p:cNvPr id="23" name="テキスト ボックス 22">
              <a:extLst>
                <a:ext uri="{FF2B5EF4-FFF2-40B4-BE49-F238E27FC236}">
                  <a16:creationId xmlns:a16="http://schemas.microsoft.com/office/drawing/2014/main" id="{91A0316F-4071-66A9-256F-C5C972F8D60C}"/>
                </a:ext>
              </a:extLst>
            </p:cNvPr>
            <p:cNvSpPr txBox="1"/>
            <p:nvPr/>
          </p:nvSpPr>
          <p:spPr>
            <a:xfrm>
              <a:off x="4940188" y="2750409"/>
              <a:ext cx="1287996" cy="797072"/>
            </a:xfrm>
            <a:prstGeom prst="rect">
              <a:avLst/>
            </a:prstGeom>
            <a:noFill/>
          </p:spPr>
          <p:txBody>
            <a:bodyPr wrap="square">
              <a:spAutoFit/>
            </a:bodyPr>
            <a:lstStyle/>
            <a:p>
              <a:pPr algn="ctr"/>
              <a:r>
                <a:rPr lang="ja-JP" altLang="en-US" sz="1600" b="1" dirty="0">
                  <a:solidFill>
                    <a:schemeClr val="bg1"/>
                  </a:solidFill>
                  <a:latin typeface="Meiryo UI" panose="020B0604030504040204" pitchFamily="34" charset="-128"/>
                  <a:ea typeface="Meiryo UI" panose="020B0604030504040204" pitchFamily="34" charset="-128"/>
                </a:rPr>
                <a:t>デジタル</a:t>
              </a:r>
            </a:p>
            <a:p>
              <a:pPr algn="ctr"/>
              <a:r>
                <a:rPr lang="ja-JP" altLang="en-US" sz="1600" b="1" dirty="0">
                  <a:solidFill>
                    <a:schemeClr val="bg1"/>
                  </a:solidFill>
                  <a:latin typeface="Meiryo UI" panose="020B0604030504040204" pitchFamily="34" charset="-128"/>
                  <a:ea typeface="Meiryo UI" panose="020B0604030504040204" pitchFamily="34" charset="-128"/>
                </a:rPr>
                <a:t>基盤の</a:t>
              </a:r>
            </a:p>
            <a:p>
              <a:pPr algn="ctr"/>
              <a:r>
                <a:rPr lang="ja-JP" altLang="en-US" sz="1600" b="1" dirty="0">
                  <a:solidFill>
                    <a:schemeClr val="bg1"/>
                  </a:solidFill>
                  <a:latin typeface="Meiryo UI" panose="020B0604030504040204" pitchFamily="34" charset="-128"/>
                  <a:ea typeface="Meiryo UI" panose="020B0604030504040204" pitchFamily="34" charset="-128"/>
                </a:rPr>
                <a:t>提供</a:t>
              </a:r>
            </a:p>
          </p:txBody>
        </p:sp>
        <p:sp>
          <p:nvSpPr>
            <p:cNvPr id="24" name="テキスト ボックス 23">
              <a:extLst>
                <a:ext uri="{FF2B5EF4-FFF2-40B4-BE49-F238E27FC236}">
                  <a16:creationId xmlns:a16="http://schemas.microsoft.com/office/drawing/2014/main" id="{75F08814-5F83-7EB0-92D4-B4C726EBE974}"/>
                </a:ext>
              </a:extLst>
            </p:cNvPr>
            <p:cNvSpPr txBox="1"/>
            <p:nvPr/>
          </p:nvSpPr>
          <p:spPr>
            <a:xfrm>
              <a:off x="3927578" y="4151258"/>
              <a:ext cx="1620253" cy="797072"/>
            </a:xfrm>
            <a:prstGeom prst="rect">
              <a:avLst/>
            </a:prstGeom>
            <a:noFill/>
          </p:spPr>
          <p:txBody>
            <a:bodyPr wrap="square">
              <a:spAutoFit/>
            </a:bodyPr>
            <a:lstStyle/>
            <a:p>
              <a:pPr algn="ctr"/>
              <a:r>
                <a:rPr lang="ja-JP" altLang="en-US" sz="1600" b="1">
                  <a:solidFill>
                    <a:schemeClr val="bg1"/>
                  </a:solidFill>
                  <a:latin typeface="Meiryo UI" panose="020B0604030504040204" pitchFamily="34" charset="-128"/>
                  <a:ea typeface="Meiryo UI" panose="020B0604030504040204" pitchFamily="34" charset="-128"/>
                </a:rPr>
                <a:t>サイバー</a:t>
              </a:r>
            </a:p>
            <a:p>
              <a:pPr algn="ctr"/>
              <a:r>
                <a:rPr lang="ja-JP" altLang="en-US" sz="1600" b="1">
                  <a:solidFill>
                    <a:schemeClr val="bg1"/>
                  </a:solidFill>
                  <a:latin typeface="Meiryo UI" panose="020B0604030504040204" pitchFamily="34" charset="-128"/>
                  <a:ea typeface="Meiryo UI" panose="020B0604030504040204" pitchFamily="34" charset="-128"/>
                </a:rPr>
                <a:t>セキュリティの</a:t>
              </a:r>
            </a:p>
            <a:p>
              <a:pPr algn="ctr"/>
              <a:r>
                <a:rPr lang="ja-JP" altLang="en-US" sz="1600" b="1">
                  <a:solidFill>
                    <a:schemeClr val="bg1"/>
                  </a:solidFill>
                  <a:latin typeface="Meiryo UI" panose="020B0604030504040204" pitchFamily="34" charset="-128"/>
                  <a:ea typeface="Meiryo UI" panose="020B0604030504040204" pitchFamily="34" charset="-128"/>
                </a:rPr>
                <a:t>確保</a:t>
              </a:r>
            </a:p>
          </p:txBody>
        </p:sp>
      </p:grpSp>
      <p:sp>
        <p:nvSpPr>
          <p:cNvPr id="29" name="タイトル 1">
            <a:extLst>
              <a:ext uri="{FF2B5EF4-FFF2-40B4-BE49-F238E27FC236}">
                <a16:creationId xmlns:a16="http://schemas.microsoft.com/office/drawing/2014/main" id="{34A012B2-2568-61F0-0A7A-90DE8C3768A5}"/>
              </a:ext>
            </a:extLst>
          </p:cNvPr>
          <p:cNvSpPr>
            <a:spLocks noGrp="1"/>
          </p:cNvSpPr>
          <p:nvPr>
            <p:ph type="title"/>
          </p:nvPr>
        </p:nvSpPr>
        <p:spPr/>
        <p:txBody>
          <a:bodyPr/>
          <a:lstStyle/>
          <a:p>
            <a:r>
              <a:rPr kumimoji="1" lang="ja-JP" altLang="en-US" dirty="0"/>
              <a:t>第五期事業ポートフォリオ</a:t>
            </a:r>
          </a:p>
        </p:txBody>
      </p:sp>
      <p:sp>
        <p:nvSpPr>
          <p:cNvPr id="25" name="スライド番号プレースホルダー 4">
            <a:extLst>
              <a:ext uri="{FF2B5EF4-FFF2-40B4-BE49-F238E27FC236}">
                <a16:creationId xmlns:a16="http://schemas.microsoft.com/office/drawing/2014/main" id="{2953EDBB-92EF-04AF-2EA6-BA7A0A8BD1E9}"/>
              </a:ext>
            </a:extLst>
          </p:cNvPr>
          <p:cNvSpPr>
            <a:spLocks noGrp="1"/>
          </p:cNvSpPr>
          <p:nvPr>
            <p:ph type="sldNum" sz="quarter" idx="12"/>
          </p:nvPr>
        </p:nvSpPr>
        <p:spPr/>
        <p:txBody>
          <a:bodyPr/>
          <a:lstStyle/>
          <a:p>
            <a:fld id="{DBFB1F43-6F2E-4538-AABB-23AEDF146290}" type="slidenum">
              <a:rPr lang="ja-JP" altLang="en-US">
                <a:solidFill>
                  <a:srgbClr val="FFFFFF"/>
                </a:solidFill>
              </a:rPr>
              <a:pPr/>
              <a:t>83</a:t>
            </a:fld>
            <a:endParaRPr lang="ja-JP" altLang="en-US">
              <a:solidFill>
                <a:srgbClr val="FFFFFF"/>
              </a:solidFill>
            </a:endParaRPr>
          </a:p>
        </p:txBody>
      </p:sp>
      <p:sp>
        <p:nvSpPr>
          <p:cNvPr id="2" name="日付プレースホルダー 1">
            <a:extLst>
              <a:ext uri="{FF2B5EF4-FFF2-40B4-BE49-F238E27FC236}">
                <a16:creationId xmlns:a16="http://schemas.microsoft.com/office/drawing/2014/main" id="{CA8A9799-6C09-FEC2-35E2-FB546F4518C6}"/>
              </a:ext>
            </a:extLst>
          </p:cNvPr>
          <p:cNvSpPr>
            <a:spLocks noGrp="1"/>
          </p:cNvSpPr>
          <p:nvPr>
            <p:ph type="dt" sz="half" idx="10"/>
          </p:nvPr>
        </p:nvSpPr>
        <p:spPr/>
        <p:txBody>
          <a:bodyPr/>
          <a:lstStyle/>
          <a:p>
            <a:r>
              <a:rPr lang="en-US" altLang="ja-JP"/>
              <a:t>2023/8/22</a:t>
            </a:r>
            <a:endParaRPr lang="ja-JP" altLang="en-US"/>
          </a:p>
        </p:txBody>
      </p:sp>
    </p:spTree>
    <p:extLst>
      <p:ext uri="{BB962C8B-B14F-4D97-AF65-F5344CB8AC3E}">
        <p14:creationId xmlns:p14="http://schemas.microsoft.com/office/powerpoint/2010/main" val="8412896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3888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sz="4000" dirty="0">
                <a:latin typeface="HGP創英角ｺﾞｼｯｸUB" pitchFamily="50" charset="-128"/>
                <a:ea typeface="HGP創英角ｺﾞｼｯｸUB" pitchFamily="50" charset="-128"/>
              </a:rPr>
              <a:t>以降，参考</a:t>
            </a:r>
            <a:endParaRPr kumimoji="1" lang="ja-JP" altLang="en-US" sz="40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082733955"/>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0000" y="1260000"/>
            <a:ext cx="8452955" cy="1231106"/>
          </a:xfrm>
          <a:prstGeom prst="rect">
            <a:avLst/>
          </a:prstGeom>
          <a:noFill/>
        </p:spPr>
        <p:txBody>
          <a:bodyPr wrap="none" rtlCol="0">
            <a:spAutoFit/>
          </a:bodyPr>
          <a:lstStyle/>
          <a:p>
            <a:pPr>
              <a:spcBef>
                <a:spcPts val="1200"/>
              </a:spcBef>
            </a:pPr>
            <a:r>
              <a:rPr lang="ja-JP" altLang="en-US" sz="3200" dirty="0">
                <a:latin typeface="HGP創英角ﾎﾟｯﾌﾟ体" pitchFamily="50" charset="-128"/>
                <a:ea typeface="HGP創英角ﾎﾟｯﾌﾟ体" pitchFamily="50" charset="-128"/>
              </a:rPr>
              <a:t>ソフトウェアは，それ自身，複雑化・大規模化し，</a:t>
            </a:r>
          </a:p>
          <a:p>
            <a:pPr>
              <a:spcBef>
                <a:spcPts val="1200"/>
              </a:spcBef>
            </a:pPr>
            <a:r>
              <a:rPr kumimoji="1" lang="ja-JP" altLang="en-US" sz="3200" dirty="0">
                <a:latin typeface="HGP創英角ﾎﾟｯﾌﾟ体" pitchFamily="50" charset="-128"/>
                <a:ea typeface="HGP創英角ﾎﾟｯﾌﾟ体" pitchFamily="50" charset="-128"/>
              </a:rPr>
              <a:t>システム間連携により，複雑化は一層進展</a:t>
            </a:r>
          </a:p>
        </p:txBody>
      </p:sp>
      <p:sp>
        <p:nvSpPr>
          <p:cNvPr id="4" name="ストライプ矢印 3"/>
          <p:cNvSpPr/>
          <p:nvPr/>
        </p:nvSpPr>
        <p:spPr bwMode="auto">
          <a:xfrm rot="5400000">
            <a:off x="3932096" y="2834944"/>
            <a:ext cx="540000" cy="720000"/>
          </a:xfrm>
          <a:prstGeom prst="stripedRightArrow">
            <a:avLst>
              <a:gd name="adj1" fmla="val 50000"/>
              <a:gd name="adj2" fmla="val 33165"/>
            </a:avLst>
          </a:prstGeom>
          <a:solidFill>
            <a:schemeClr val="bg1">
              <a:lumMod val="50000"/>
            </a:scheme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5" name="テキスト ボックス 4"/>
          <p:cNvSpPr txBox="1"/>
          <p:nvPr/>
        </p:nvSpPr>
        <p:spPr>
          <a:xfrm>
            <a:off x="900000" y="3744000"/>
            <a:ext cx="6534161" cy="646331"/>
          </a:xfrm>
          <a:prstGeom prst="rect">
            <a:avLst/>
          </a:prstGeom>
          <a:noFill/>
        </p:spPr>
        <p:txBody>
          <a:bodyPr wrap="none" rtlCol="0">
            <a:spAutoFit/>
          </a:bodyPr>
          <a:lstStyle/>
          <a:p>
            <a:r>
              <a:rPr kumimoji="1" lang="ja-JP" altLang="en-US" sz="3600" u="sng" dirty="0">
                <a:solidFill>
                  <a:srgbClr val="0000FF"/>
                </a:solidFill>
                <a:latin typeface="HGP創英角ｺﾞｼｯｸUB" pitchFamily="50" charset="-128"/>
                <a:ea typeface="HGP創英角ｺﾞｼｯｸUB" pitchFamily="50" charset="-128"/>
              </a:rPr>
              <a:t>停止・異常動作等のリスクの増大</a:t>
            </a:r>
          </a:p>
        </p:txBody>
      </p:sp>
      <p:sp>
        <p:nvSpPr>
          <p:cNvPr id="6" name="テキスト ボックス 5"/>
          <p:cNvSpPr txBox="1"/>
          <p:nvPr/>
        </p:nvSpPr>
        <p:spPr>
          <a:xfrm>
            <a:off x="848544" y="4581128"/>
            <a:ext cx="8456161" cy="523220"/>
          </a:xfrm>
          <a:prstGeom prst="rect">
            <a:avLst/>
          </a:prstGeom>
          <a:noFill/>
        </p:spPr>
        <p:txBody>
          <a:bodyPr wrap="none" rtlCol="0">
            <a:spAutoFit/>
          </a:bodyPr>
          <a:lstStyle/>
          <a:p>
            <a:r>
              <a:rPr kumimoji="1" lang="ja-JP" altLang="en-US" sz="2800" dirty="0">
                <a:solidFill>
                  <a:schemeClr val="bg2">
                    <a:lumMod val="50000"/>
                  </a:schemeClr>
                </a:solidFill>
                <a:latin typeface="HGP創英角ｺﾞｼｯｸUB" pitchFamily="50" charset="-128"/>
                <a:ea typeface="HGP創英角ｺﾞｼｯｸUB" pitchFamily="50" charset="-128"/>
              </a:rPr>
              <a:t>∵ 市民生活や社会経済活動がＩＴシステムに大きく依存</a:t>
            </a:r>
          </a:p>
        </p:txBody>
      </p:sp>
      <p:sp>
        <p:nvSpPr>
          <p:cNvPr id="7" name="フローチャート : 代替処理 6"/>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障害事例情報分析・共有の背景</a:t>
            </a:r>
            <a:endPar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endParaRPr>
          </a:p>
        </p:txBody>
      </p:sp>
      <p:sp>
        <p:nvSpPr>
          <p:cNvPr id="2" name="タイトル 1"/>
          <p:cNvSpPr>
            <a:spLocks noGrp="1"/>
          </p:cNvSpPr>
          <p:nvPr>
            <p:ph type="title"/>
          </p:nvPr>
        </p:nvSpPr>
        <p:spPr>
          <a:xfrm>
            <a:off x="432001" y="252000"/>
            <a:ext cx="7560001" cy="576000"/>
          </a:xfrm>
        </p:spPr>
        <p:txBody>
          <a:bodyPr/>
          <a:lstStyle/>
          <a:p>
            <a:r>
              <a:rPr kumimoji="1" lang="ja-JP" altLang="en-US" dirty="0"/>
              <a:t>背景</a:t>
            </a:r>
          </a:p>
        </p:txBody>
      </p:sp>
      <p:sp>
        <p:nvSpPr>
          <p:cNvPr id="10" name="テキスト ボックス 9"/>
          <p:cNvSpPr txBox="1"/>
          <p:nvPr/>
        </p:nvSpPr>
        <p:spPr>
          <a:xfrm>
            <a:off x="900000" y="5508000"/>
            <a:ext cx="8060220" cy="584775"/>
          </a:xfrm>
          <a:prstGeom prst="rect">
            <a:avLst/>
          </a:prstGeom>
          <a:noFill/>
        </p:spPr>
        <p:txBody>
          <a:bodyPr wrap="non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社会リスクに比例して，</a:t>
            </a:r>
            <a:r>
              <a:rPr kumimoji="1" lang="ja-JP" altLang="en-US" sz="3200" u="sng" dirty="0">
                <a:latin typeface="HGP創英角ｺﾞｼｯｸUB" panose="020B0900000000000000" pitchFamily="50" charset="-128"/>
                <a:ea typeface="HGP創英角ｺﾞｼｯｸUB" panose="020B0900000000000000" pitchFamily="50" charset="-128"/>
                <a:hlinkClick r:id="" action="ppaction://noaction"/>
              </a:rPr>
              <a:t>ビジネス・リスク</a:t>
            </a:r>
            <a:r>
              <a:rPr kumimoji="1" lang="ja-JP" altLang="en-US" sz="3200" dirty="0">
                <a:latin typeface="HGP創英角ｺﾞｼｯｸUB" panose="020B0900000000000000" pitchFamily="50" charset="-128"/>
                <a:ea typeface="HGP創英角ｺﾞｼｯｸUB" panose="020B0900000000000000" pitchFamily="50" charset="-128"/>
              </a:rPr>
              <a:t>も増大</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sugiu\Desktop\Winshot\WS0000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03" y="1728000"/>
            <a:ext cx="7482623" cy="4860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545288" y="5951021"/>
            <a:ext cx="2360712" cy="646331"/>
          </a:xfrm>
          <a:prstGeom prst="rect">
            <a:avLst/>
          </a:prstGeom>
          <a:noFill/>
        </p:spPr>
        <p:txBody>
          <a:bodyPr wrap="square" rtlCol="0">
            <a:spAutoFit/>
          </a:bodyPr>
          <a:lstStyle/>
          <a:p>
            <a:pPr marL="622300" indent="-622300"/>
            <a:r>
              <a:rPr lang="en-US" altLang="ja-JP" sz="1200" dirty="0"/>
              <a:t>&lt;</a:t>
            </a:r>
            <a:r>
              <a:rPr lang="ja-JP" altLang="en-US" sz="1200" dirty="0"/>
              <a:t>出典</a:t>
            </a:r>
            <a:r>
              <a:rPr lang="en-US" altLang="ja-JP" sz="1200" dirty="0"/>
              <a:t>&gt;</a:t>
            </a:r>
            <a:r>
              <a:rPr lang="ja-JP" altLang="en-US" sz="1200" dirty="0"/>
              <a:t> </a:t>
            </a:r>
            <a:endParaRPr lang="en-US" altLang="ja-JP" sz="1200" dirty="0"/>
          </a:p>
          <a:p>
            <a:r>
              <a:rPr lang="en-US" altLang="ja-JP" sz="1200" dirty="0"/>
              <a:t>NISC: </a:t>
            </a:r>
            <a:r>
              <a:rPr lang="ja-JP" altLang="en-US" sz="1200" dirty="0"/>
              <a:t>重要インフラの情報セキュリティ対策に係る第２次行動計画</a:t>
            </a:r>
            <a:endParaRPr kumimoji="1" lang="ja-JP" altLang="en-US" sz="1200" dirty="0"/>
          </a:p>
        </p:txBody>
      </p:sp>
      <p:sp>
        <p:nvSpPr>
          <p:cNvPr id="9" name="テキスト ボックス 8"/>
          <p:cNvSpPr txBox="1"/>
          <p:nvPr/>
        </p:nvSpPr>
        <p:spPr>
          <a:xfrm>
            <a:off x="360000" y="828000"/>
            <a:ext cx="9000000" cy="83099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2400" dirty="0">
                <a:solidFill>
                  <a:srgbClr val="0000FF"/>
                </a:solidFill>
              </a:rPr>
              <a:t>IT</a:t>
            </a:r>
            <a:r>
              <a:rPr kumimoji="1" lang="ja-JP" altLang="en-US" sz="2400" dirty="0">
                <a:solidFill>
                  <a:srgbClr val="0000FF"/>
                </a:solidFill>
              </a:rPr>
              <a:t>障害を引き起こす脅威（要因）としては，意図的要因（情報セキュリティ関連）と</a:t>
            </a:r>
            <a:r>
              <a:rPr kumimoji="1" lang="ja-JP" altLang="en-US" sz="2400" u="sng" dirty="0">
                <a:solidFill>
                  <a:srgbClr val="FF0000"/>
                </a:solidFill>
              </a:rPr>
              <a:t>非意図的要因</a:t>
            </a:r>
            <a:r>
              <a:rPr kumimoji="1" lang="ja-JP" altLang="en-US" sz="2400" dirty="0">
                <a:solidFill>
                  <a:srgbClr val="0000FF"/>
                </a:solidFill>
              </a:rPr>
              <a:t>（システム障害関連），災害等がある．</a:t>
            </a:r>
          </a:p>
        </p:txBody>
      </p:sp>
      <p:sp>
        <p:nvSpPr>
          <p:cNvPr id="3" name="正方形/長方形 2"/>
          <p:cNvSpPr/>
          <p:nvPr/>
        </p:nvSpPr>
        <p:spPr bwMode="auto">
          <a:xfrm>
            <a:off x="560512" y="3933056"/>
            <a:ext cx="6912768" cy="972000"/>
          </a:xfrm>
          <a:prstGeom prst="rect">
            <a:avLst/>
          </a:prstGeom>
          <a:noFill/>
          <a:ln w="76200" cap="flat" cmpd="sng" algn="ctr">
            <a:solidFill>
              <a:srgbClr val="FF0000">
                <a:alpha val="50196"/>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4" name="ホームベース 13"/>
          <p:cNvSpPr/>
          <p:nvPr/>
        </p:nvSpPr>
        <p:spPr bwMode="auto">
          <a:xfrm flipH="1">
            <a:off x="7560000" y="4248000"/>
            <a:ext cx="648000" cy="360000"/>
          </a:xfrm>
          <a:prstGeom prst="homePlate">
            <a:avLst/>
          </a:prstGeom>
          <a:solidFill>
            <a:srgbClr val="FF0000">
              <a:alpha val="50196"/>
            </a:srgb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5" name="テキスト ボックス 14"/>
          <p:cNvSpPr txBox="1"/>
          <p:nvPr/>
        </p:nvSpPr>
        <p:spPr>
          <a:xfrm>
            <a:off x="8280000" y="4212000"/>
            <a:ext cx="1580882" cy="400110"/>
          </a:xfrm>
          <a:prstGeom prst="rect">
            <a:avLst/>
          </a:prstGeom>
          <a:noFill/>
        </p:spPr>
        <p:txBody>
          <a:bodyPr wrap="none" rtlCol="0">
            <a:spAutoFit/>
          </a:bodyPr>
          <a:lstStyle/>
          <a:p>
            <a:r>
              <a:rPr kumimoji="1" lang="ja-JP" altLang="en-US" sz="2000" dirty="0">
                <a:latin typeface="HGP創英角ｺﾞｼｯｸUB" pitchFamily="50" charset="-128"/>
                <a:ea typeface="HGP創英角ｺﾞｼｯｸUB" pitchFamily="50" charset="-128"/>
              </a:rPr>
              <a:t>ここでの注目</a:t>
            </a:r>
          </a:p>
        </p:txBody>
      </p:sp>
      <p:sp>
        <p:nvSpPr>
          <p:cNvPr id="11" name="フローチャート : 代替処理 6"/>
          <p:cNvSpPr/>
          <p:nvPr/>
        </p:nvSpPr>
        <p:spPr bwMode="auto">
          <a:xfrm>
            <a:off x="0" y="0"/>
            <a:ext cx="360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障害事例情報分析・共有の背景</a:t>
            </a:r>
            <a:endPar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endParaRPr>
          </a:p>
        </p:txBody>
      </p:sp>
      <p:sp>
        <p:nvSpPr>
          <p:cNvPr id="2" name="タイトル 1"/>
          <p:cNvSpPr>
            <a:spLocks noGrp="1"/>
          </p:cNvSpPr>
          <p:nvPr>
            <p:ph type="title"/>
          </p:nvPr>
        </p:nvSpPr>
        <p:spPr>
          <a:xfrm>
            <a:off x="432001" y="252000"/>
            <a:ext cx="7560001" cy="576000"/>
          </a:xfrm>
        </p:spPr>
        <p:txBody>
          <a:bodyPr/>
          <a:lstStyle/>
          <a:p>
            <a:r>
              <a:rPr lang="ja-JP" altLang="en-US" dirty="0">
                <a:latin typeface="+mj-ea"/>
              </a:rPr>
              <a:t>ＩＴ障害を引き起こす脅威（</a:t>
            </a:r>
            <a:r>
              <a:rPr kumimoji="1" lang="ja-JP" altLang="en-US" dirty="0">
                <a:latin typeface="+mj-ea"/>
              </a:rPr>
              <a:t>要因）</a:t>
            </a:r>
          </a:p>
        </p:txBody>
      </p:sp>
    </p:spTree>
    <p:extLst>
      <p:ext uri="{BB962C8B-B14F-4D97-AF65-F5344CB8AC3E}">
        <p14:creationId xmlns:p14="http://schemas.microsoft.com/office/powerpoint/2010/main" val="2634512914"/>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88032" y="720000"/>
            <a:ext cx="6073313" cy="6120000"/>
          </a:xfrm>
          <a:prstGeom prst="rect">
            <a:avLst/>
          </a:prstGeom>
        </p:spPr>
      </p:pic>
      <p:sp>
        <p:nvSpPr>
          <p:cNvPr id="16" name="テキスト ボックス 15"/>
          <p:cNvSpPr txBox="1"/>
          <p:nvPr/>
        </p:nvSpPr>
        <p:spPr>
          <a:xfrm>
            <a:off x="377781" y="1340768"/>
            <a:ext cx="553998" cy="2041585"/>
          </a:xfrm>
          <a:prstGeom prst="rect">
            <a:avLst/>
          </a:prstGeom>
          <a:noFill/>
        </p:spPr>
        <p:txBody>
          <a:bodyPr vert="eaVert" wrap="none" rtlCol="0">
            <a:spAutoFit/>
          </a:bodyPr>
          <a:lstStyle/>
          <a:p>
            <a:pPr algn="ctr"/>
            <a:r>
              <a:rPr lang="ja-JP" altLang="en-US" sz="2400" dirty="0">
                <a:solidFill>
                  <a:srgbClr val="0000FF"/>
                </a:solidFill>
                <a:latin typeface="HGP創英角ｺﾞｼｯｸUB" pitchFamily="50" charset="-128"/>
                <a:ea typeface="HGP創英角ｺﾞｼｯｸUB" pitchFamily="50" charset="-128"/>
              </a:rPr>
              <a:t>大　←　影響度</a:t>
            </a:r>
          </a:p>
        </p:txBody>
      </p:sp>
      <p:sp>
        <p:nvSpPr>
          <p:cNvPr id="17" name="テキスト ボックス 16"/>
          <p:cNvSpPr txBox="1"/>
          <p:nvPr/>
        </p:nvSpPr>
        <p:spPr>
          <a:xfrm>
            <a:off x="2394005" y="6093296"/>
            <a:ext cx="2441694" cy="461665"/>
          </a:xfrm>
          <a:prstGeom prst="rect">
            <a:avLst/>
          </a:prstGeom>
          <a:noFill/>
        </p:spPr>
        <p:txBody>
          <a:bodyPr wrap="none" rtlCol="0">
            <a:spAutoFit/>
          </a:bodyPr>
          <a:lstStyle/>
          <a:p>
            <a:pPr algn="ctr"/>
            <a:r>
              <a:rPr kumimoji="1" lang="ja-JP" altLang="en-US" sz="2400" dirty="0">
                <a:solidFill>
                  <a:srgbClr val="0000FF"/>
                </a:solidFill>
                <a:latin typeface="HGP創英角ｺﾞｼｯｸUB" pitchFamily="50" charset="-128"/>
                <a:ea typeface="HGP創英角ｺﾞｼｯｸUB" pitchFamily="50" charset="-128"/>
              </a:rPr>
              <a:t>発生確率　→　大</a:t>
            </a:r>
          </a:p>
        </p:txBody>
      </p:sp>
      <p:sp>
        <p:nvSpPr>
          <p:cNvPr id="19" name="角丸四角形 18"/>
          <p:cNvSpPr>
            <a:spLocks/>
          </p:cNvSpPr>
          <p:nvPr/>
        </p:nvSpPr>
        <p:spPr bwMode="auto">
          <a:xfrm>
            <a:off x="4357916" y="2060848"/>
            <a:ext cx="1440160" cy="648072"/>
          </a:xfrm>
          <a:prstGeom prst="roundRect">
            <a:avLst/>
          </a:prstGeom>
          <a:noFill/>
          <a:ln w="38100"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rPr>
              <a:t>サイバー攻撃</a:t>
            </a:r>
          </a:p>
        </p:txBody>
      </p:sp>
      <p:sp>
        <p:nvSpPr>
          <p:cNvPr id="20" name="テキスト ボックス 19"/>
          <p:cNvSpPr txBox="1"/>
          <p:nvPr/>
        </p:nvSpPr>
        <p:spPr>
          <a:xfrm>
            <a:off x="3906173" y="1753071"/>
            <a:ext cx="902811"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財政危機</a:t>
            </a:r>
          </a:p>
        </p:txBody>
      </p:sp>
      <p:sp>
        <p:nvSpPr>
          <p:cNvPr id="21" name="テキスト ボックス 20"/>
          <p:cNvSpPr txBox="1"/>
          <p:nvPr/>
        </p:nvSpPr>
        <p:spPr>
          <a:xfrm>
            <a:off x="4678394" y="836712"/>
            <a:ext cx="723275"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水</a:t>
            </a:r>
            <a:r>
              <a:rPr kumimoji="1" lang="ja-JP" altLang="en-US" sz="1400" dirty="0">
                <a:latin typeface="HGP創英角ｺﾞｼｯｸUB" pitchFamily="50" charset="-128"/>
                <a:ea typeface="HGP創英角ｺﾞｼｯｸUB" pitchFamily="50" charset="-128"/>
              </a:rPr>
              <a:t>危機</a:t>
            </a:r>
          </a:p>
        </p:txBody>
      </p:sp>
      <p:sp>
        <p:nvSpPr>
          <p:cNvPr id="22" name="テキスト ボックス 21"/>
          <p:cNvSpPr txBox="1"/>
          <p:nvPr/>
        </p:nvSpPr>
        <p:spPr>
          <a:xfrm>
            <a:off x="4195172" y="1340768"/>
            <a:ext cx="1261884" cy="451406"/>
          </a:xfrm>
          <a:prstGeom prst="rect">
            <a:avLst/>
          </a:prstGeom>
          <a:noFill/>
        </p:spPr>
        <p:txBody>
          <a:bodyPr wrap="none" rtlCol="0">
            <a:spAutoFit/>
          </a:bodyPr>
          <a:lstStyle/>
          <a:p>
            <a:pPr algn="r">
              <a:lnSpc>
                <a:spcPts val="1400"/>
              </a:lnSpc>
            </a:pPr>
            <a:r>
              <a:rPr lang="ja-JP" altLang="en-US" sz="1400" dirty="0">
                <a:latin typeface="HGP創英角ｺﾞｼｯｸUB" pitchFamily="50" charset="-128"/>
                <a:ea typeface="HGP創英角ｺﾞｼｯｸUB" pitchFamily="50" charset="-128"/>
              </a:rPr>
              <a:t>気候変動適応</a:t>
            </a:r>
          </a:p>
          <a:p>
            <a:pPr algn="r">
              <a:lnSpc>
                <a:spcPts val="1400"/>
              </a:lnSpc>
            </a:pPr>
            <a:r>
              <a:rPr lang="ja-JP" altLang="en-US" sz="1400" dirty="0">
                <a:latin typeface="HGP創英角ｺﾞｼｯｸUB" pitchFamily="50" charset="-128"/>
                <a:ea typeface="HGP創英角ｺﾞｼｯｸUB" pitchFamily="50" charset="-128"/>
              </a:rPr>
              <a:t>失敗</a:t>
            </a:r>
            <a:endParaRPr kumimoji="1" lang="ja-JP" altLang="en-US" sz="1400" dirty="0">
              <a:latin typeface="HGP創英角ｺﾞｼｯｸUB" pitchFamily="50" charset="-128"/>
              <a:ea typeface="HGP創英角ｺﾞｼｯｸUB" pitchFamily="50" charset="-128"/>
            </a:endParaRPr>
          </a:p>
        </p:txBody>
      </p:sp>
      <p:sp>
        <p:nvSpPr>
          <p:cNvPr id="23" name="テキスト ボックス 22"/>
          <p:cNvSpPr txBox="1"/>
          <p:nvPr/>
        </p:nvSpPr>
        <p:spPr>
          <a:xfrm>
            <a:off x="5005988" y="1753071"/>
            <a:ext cx="1531188"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失業・不完全雇用</a:t>
            </a:r>
            <a:endParaRPr kumimoji="1" lang="ja-JP" altLang="en-US" sz="1400" dirty="0">
              <a:latin typeface="HGP創英角ｺﾞｼｯｸUB" pitchFamily="50" charset="-128"/>
              <a:ea typeface="HGP創英角ｺﾞｼｯｸUB" pitchFamily="50" charset="-128"/>
            </a:endParaRPr>
          </a:p>
        </p:txBody>
      </p:sp>
      <p:sp>
        <p:nvSpPr>
          <p:cNvPr id="24" name="テキスト ボックス 23"/>
          <p:cNvSpPr txBox="1"/>
          <p:nvPr/>
        </p:nvSpPr>
        <p:spPr>
          <a:xfrm>
            <a:off x="5517043" y="3340976"/>
            <a:ext cx="902811"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異常気象</a:t>
            </a:r>
            <a:endParaRPr kumimoji="1" lang="ja-JP" altLang="en-US" sz="1400" dirty="0">
              <a:latin typeface="HGP創英角ｺﾞｼｯｸUB" pitchFamily="50" charset="-128"/>
              <a:ea typeface="HGP創英角ｺﾞｼｯｸUB" pitchFamily="50" charset="-128"/>
            </a:endParaRPr>
          </a:p>
        </p:txBody>
      </p:sp>
      <p:sp>
        <p:nvSpPr>
          <p:cNvPr id="26" name="テキスト ボックス 25"/>
          <p:cNvSpPr txBox="1"/>
          <p:nvPr/>
        </p:nvSpPr>
        <p:spPr>
          <a:xfrm>
            <a:off x="1896966" y="1916832"/>
            <a:ext cx="1471858" cy="451406"/>
          </a:xfrm>
          <a:prstGeom prst="rect">
            <a:avLst/>
          </a:prstGeom>
          <a:noFill/>
        </p:spPr>
        <p:txBody>
          <a:bodyPr wrap="square" rtlCol="0">
            <a:spAutoFit/>
          </a:bodyPr>
          <a:lstStyle/>
          <a:p>
            <a:pPr>
              <a:lnSpc>
                <a:spcPts val="1400"/>
              </a:lnSpc>
            </a:pPr>
            <a:r>
              <a:rPr lang="ja-JP" altLang="en-US" sz="1400" dirty="0">
                <a:latin typeface="HGP創英角ｺﾞｼｯｸUB" pitchFamily="50" charset="-128"/>
                <a:ea typeface="HGP創英角ｺﾞｼｯｸUB" pitchFamily="50" charset="-128"/>
              </a:rPr>
              <a:t>生物多様性損失</a:t>
            </a:r>
            <a:endParaRPr lang="en-US" altLang="ja-JP" sz="1400" dirty="0">
              <a:latin typeface="HGP創英角ｺﾞｼｯｸUB" pitchFamily="50" charset="-128"/>
              <a:ea typeface="HGP創英角ｺﾞｼｯｸUB" pitchFamily="50" charset="-128"/>
            </a:endParaRPr>
          </a:p>
          <a:p>
            <a:pPr>
              <a:lnSpc>
                <a:spcPts val="1400"/>
              </a:lnSpc>
            </a:pPr>
            <a:r>
              <a:rPr lang="ja-JP" altLang="en-US" sz="1400" dirty="0">
                <a:latin typeface="HGP創英角ｺﾞｼｯｸUB" pitchFamily="50" charset="-128"/>
                <a:ea typeface="HGP創英角ｺﾞｼｯｸUB" pitchFamily="50" charset="-128"/>
              </a:rPr>
              <a:t>と生態系崩壊</a:t>
            </a:r>
            <a:endParaRPr kumimoji="1" lang="ja-JP" altLang="en-US" sz="1400" dirty="0">
              <a:latin typeface="HGP創英角ｺﾞｼｯｸUB" pitchFamily="50" charset="-128"/>
              <a:ea typeface="HGP創英角ｺﾞｼｯｸUB" pitchFamily="50" charset="-128"/>
            </a:endParaRPr>
          </a:p>
        </p:txBody>
      </p:sp>
      <p:sp>
        <p:nvSpPr>
          <p:cNvPr id="27" name="フローチャート : 代替処理 26"/>
          <p:cNvSpPr/>
          <p:nvPr/>
        </p:nvSpPr>
        <p:spPr bwMode="auto">
          <a:xfrm>
            <a:off x="0" y="0"/>
            <a:ext cx="10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dirty="0">
                <a:solidFill>
                  <a:srgbClr val="0000FF"/>
                </a:solidFill>
                <a:latin typeface="HGP創英角ﾎﾟｯﾌﾟ体" pitchFamily="50" charset="-128"/>
                <a:ea typeface="HGP創英角ﾎﾟｯﾌﾟ体" pitchFamily="50" charset="-128"/>
              </a:rPr>
              <a:t>データ例</a:t>
            </a: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グローバル・リスク</a:t>
            </a:r>
            <a:r>
              <a:rPr lang="en-US" altLang="ja-JP" dirty="0">
                <a:latin typeface="+mj-ea"/>
              </a:rPr>
              <a:t>(2015)</a:t>
            </a:r>
            <a:endParaRPr kumimoji="1" lang="ja-JP" altLang="en-US" dirty="0">
              <a:latin typeface="+mj-ea"/>
            </a:endParaRPr>
          </a:p>
        </p:txBody>
      </p:sp>
      <p:sp>
        <p:nvSpPr>
          <p:cNvPr id="14" name="正方形/長方形 13"/>
          <p:cNvSpPr/>
          <p:nvPr/>
        </p:nvSpPr>
        <p:spPr>
          <a:xfrm>
            <a:off x="6120000" y="5400000"/>
            <a:ext cx="3080792" cy="784830"/>
          </a:xfrm>
          <a:prstGeom prst="rect">
            <a:avLst/>
          </a:prstGeom>
        </p:spPr>
        <p:txBody>
          <a:bodyPr wrap="square">
            <a:spAutoFit/>
          </a:bodyPr>
          <a:lstStyle/>
          <a:p>
            <a:pPr>
              <a:lnSpc>
                <a:spcPts val="1800"/>
              </a:lnSpc>
            </a:pPr>
            <a:r>
              <a:rPr lang="en-US" altLang="ja-JP" sz="1600" dirty="0">
                <a:latin typeface="HGP創英角ｺﾞｼｯｸUB" pitchFamily="50" charset="-128"/>
                <a:ea typeface="HGP創英角ｺﾞｼｯｸUB" pitchFamily="50" charset="-128"/>
              </a:rPr>
              <a:t>&lt;</a:t>
            </a:r>
            <a:r>
              <a:rPr lang="ja-JP" altLang="en-US" sz="1600" dirty="0">
                <a:latin typeface="HGP創英角ｺﾞｼｯｸUB" pitchFamily="50" charset="-128"/>
                <a:ea typeface="HGP創英角ｺﾞｼｯｸUB" pitchFamily="50" charset="-128"/>
              </a:rPr>
              <a:t>左図の出典</a:t>
            </a:r>
            <a:r>
              <a:rPr lang="en-US" altLang="ja-JP" sz="1600" dirty="0">
                <a:latin typeface="HGP創英角ｺﾞｼｯｸUB" pitchFamily="50" charset="-128"/>
                <a:ea typeface="HGP創英角ｺﾞｼｯｸUB" pitchFamily="50" charset="-128"/>
              </a:rPr>
              <a:t>&gt;</a:t>
            </a:r>
            <a:endParaRPr lang="ja-JP" altLang="en-US" sz="1600" dirty="0">
              <a:latin typeface="HGP創英角ｺﾞｼｯｸUB" pitchFamily="50" charset="-128"/>
              <a:ea typeface="HGP創英角ｺﾞｼｯｸUB" pitchFamily="50" charset="-128"/>
            </a:endParaRPr>
          </a:p>
          <a:p>
            <a:pPr>
              <a:lnSpc>
                <a:spcPts val="1800"/>
              </a:lnSpc>
            </a:pPr>
            <a:r>
              <a:rPr lang="en-US" altLang="ja-JP" sz="1600" dirty="0">
                <a:latin typeface="HGP創英角ｺﾞｼｯｸUB" pitchFamily="50" charset="-128"/>
                <a:ea typeface="HGP創英角ｺﾞｼｯｸUB" pitchFamily="50" charset="-128"/>
              </a:rPr>
              <a:t>Global Risks 2015</a:t>
            </a:r>
            <a:r>
              <a:rPr lang="ja-JP" altLang="en-US" sz="1600" dirty="0">
                <a:latin typeface="HGP創英角ｺﾞｼｯｸUB" pitchFamily="50" charset="-128"/>
                <a:ea typeface="HGP創英角ｺﾞｼｯｸUB" pitchFamily="50" charset="-128"/>
              </a:rPr>
              <a:t> </a:t>
            </a:r>
            <a:r>
              <a:rPr lang="en-US" altLang="ja-JP" sz="1600" dirty="0">
                <a:solidFill>
                  <a:schemeClr val="bg2">
                    <a:lumMod val="50000"/>
                  </a:schemeClr>
                </a:solidFill>
                <a:latin typeface="HGP創英角ｺﾞｼｯｸUB" pitchFamily="50" charset="-128"/>
                <a:ea typeface="HGP創英角ｺﾞｼｯｸUB" pitchFamily="50" charset="-128"/>
              </a:rPr>
              <a:t>10th Edition</a:t>
            </a:r>
            <a:r>
              <a:rPr lang="en-US" altLang="ja-JP" sz="1600" dirty="0">
                <a:latin typeface="HGP創英角ｺﾞｼｯｸUB" pitchFamily="50" charset="-128"/>
                <a:ea typeface="HGP創英角ｺﾞｼｯｸUB" pitchFamily="50" charset="-128"/>
              </a:rPr>
              <a:t>,</a:t>
            </a:r>
          </a:p>
          <a:p>
            <a:pPr>
              <a:lnSpc>
                <a:spcPts val="1800"/>
              </a:lnSpc>
            </a:pPr>
            <a:r>
              <a:rPr lang="en-US" altLang="ja-JP" sz="1600" dirty="0">
                <a:latin typeface="HGP創英角ｺﾞｼｯｸUB" pitchFamily="50" charset="-128"/>
                <a:ea typeface="HGP創英角ｺﾞｼｯｸUB" pitchFamily="50" charset="-128"/>
              </a:rPr>
              <a:t>the World Economic Forum</a:t>
            </a:r>
            <a:endParaRPr lang="ja-JP" altLang="en-US" sz="1600" dirty="0">
              <a:latin typeface="HGP創英角ｺﾞｼｯｸUB" pitchFamily="50" charset="-128"/>
              <a:ea typeface="HGP創英角ｺﾞｼｯｸUB" pitchFamily="50" charset="-128"/>
            </a:endParaRPr>
          </a:p>
        </p:txBody>
      </p:sp>
      <p:sp>
        <p:nvSpPr>
          <p:cNvPr id="13" name="正方形/長方形 12"/>
          <p:cNvSpPr/>
          <p:nvPr/>
        </p:nvSpPr>
        <p:spPr>
          <a:xfrm>
            <a:off x="6120000" y="6336000"/>
            <a:ext cx="2908168" cy="253916"/>
          </a:xfrm>
          <a:prstGeom prst="rect">
            <a:avLst/>
          </a:prstGeom>
        </p:spPr>
        <p:txBody>
          <a:bodyPr wrap="none">
            <a:spAutoFit/>
          </a:bodyPr>
          <a:lstStyle/>
          <a:p>
            <a:r>
              <a:rPr lang="en-US" altLang="ja-JP" sz="1050" dirty="0">
                <a:latin typeface="HGP創英角ｺﾞｼｯｸUB" pitchFamily="50" charset="-128"/>
                <a:ea typeface="HGP創英角ｺﾞｼｯｸUB" pitchFamily="50" charset="-128"/>
              </a:rPr>
              <a:t>Figure 1.1: The Global Risks Landscape 2015</a:t>
            </a:r>
            <a:endParaRPr lang="ja-JP" altLang="en-US" sz="1050" dirty="0">
              <a:latin typeface="HGP創英角ｺﾞｼｯｸUB" pitchFamily="50" charset="-128"/>
              <a:ea typeface="HGP創英角ｺﾞｼｯｸUB" pitchFamily="50" charset="-128"/>
            </a:endParaRPr>
          </a:p>
        </p:txBody>
      </p:sp>
      <p:grpSp>
        <p:nvGrpSpPr>
          <p:cNvPr id="58" name="グループ化 57"/>
          <p:cNvGrpSpPr/>
          <p:nvPr/>
        </p:nvGrpSpPr>
        <p:grpSpPr>
          <a:xfrm>
            <a:off x="6897216" y="1556792"/>
            <a:ext cx="2936776" cy="3304236"/>
            <a:chOff x="6897216" y="1927170"/>
            <a:chExt cx="2936776" cy="3304236"/>
          </a:xfrm>
        </p:grpSpPr>
        <p:sp>
          <p:nvSpPr>
            <p:cNvPr id="45" name="正方形/長方形 44"/>
            <p:cNvSpPr>
              <a:spLocks noChangeAspect="1"/>
            </p:cNvSpPr>
            <p:nvPr/>
          </p:nvSpPr>
          <p:spPr bwMode="auto">
            <a:xfrm>
              <a:off x="7509504" y="2568528"/>
              <a:ext cx="1980000" cy="1980000"/>
            </a:xfrm>
            <a:prstGeom prst="rect">
              <a:avLst/>
            </a:prstGeom>
            <a:solidFill>
              <a:srgbClr val="FF3300"/>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28" name="直線コネクタ 27"/>
            <p:cNvCxnSpPr/>
            <p:nvPr/>
          </p:nvCxnSpPr>
          <p:spPr>
            <a:xfrm>
              <a:off x="7506000" y="2388528"/>
              <a:ext cx="0" cy="2160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8604000" y="3468528"/>
              <a:ext cx="0" cy="2160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553400" y="4543150"/>
              <a:ext cx="1005403" cy="338554"/>
            </a:xfrm>
            <a:prstGeom prst="rect">
              <a:avLst/>
            </a:prstGeom>
            <a:noFill/>
          </p:spPr>
          <p:txBody>
            <a:bodyPr wrap="none" rtlCol="0">
              <a:spAutoFit/>
            </a:bodyPr>
            <a:lstStyle/>
            <a:p>
              <a:r>
                <a:rPr lang="ja-JP" altLang="en-US" sz="1600" dirty="0">
                  <a:latin typeface="HGP創英角ｺﾞｼｯｸUB" pitchFamily="50" charset="-128"/>
                  <a:ea typeface="HGP創英角ｺﾞｼｯｸUB" pitchFamily="50" charset="-128"/>
                </a:rPr>
                <a:t>発生確率</a:t>
              </a:r>
              <a:endParaRPr kumimoji="1" lang="ja-JP" altLang="en-US" sz="1600" dirty="0">
                <a:latin typeface="HGP創英角ｺﾞｼｯｸUB" pitchFamily="50" charset="-128"/>
                <a:ea typeface="HGP創英角ｺﾞｼｯｸUB" pitchFamily="50" charset="-128"/>
              </a:endParaRPr>
            </a:p>
          </p:txBody>
        </p:sp>
        <p:sp>
          <p:nvSpPr>
            <p:cNvPr id="36" name="テキスト ボックス 35"/>
            <p:cNvSpPr txBox="1"/>
            <p:nvPr/>
          </p:nvSpPr>
          <p:spPr>
            <a:xfrm>
              <a:off x="7121261" y="2505440"/>
              <a:ext cx="424027" cy="810415"/>
            </a:xfrm>
            <a:prstGeom prst="rect">
              <a:avLst/>
            </a:prstGeom>
            <a:noFill/>
          </p:spPr>
          <p:txBody>
            <a:bodyPr vert="wordArtVertRtl" wrap="none" rtlCol="0" anchor="ctr" anchorCtr="1">
              <a:spAutoFit/>
            </a:bodyPr>
            <a:lstStyle/>
            <a:p>
              <a:r>
                <a:rPr kumimoji="1" lang="ja-JP" altLang="en-US" sz="1600" dirty="0">
                  <a:latin typeface="HGP創英角ｺﾞｼｯｸUB" pitchFamily="50" charset="-128"/>
                  <a:ea typeface="HGP創英角ｺﾞｼｯｸUB" pitchFamily="50" charset="-128"/>
                </a:rPr>
                <a:t>影響度</a:t>
              </a:r>
            </a:p>
          </p:txBody>
        </p:sp>
        <p:sp>
          <p:nvSpPr>
            <p:cNvPr id="44" name="直角三角形 43"/>
            <p:cNvSpPr>
              <a:spLocks noChangeAspect="1"/>
            </p:cNvSpPr>
            <p:nvPr/>
          </p:nvSpPr>
          <p:spPr bwMode="auto">
            <a:xfrm>
              <a:off x="7509424" y="3276000"/>
              <a:ext cx="1260000" cy="1260000"/>
            </a:xfrm>
            <a:prstGeom prst="rtTriangle">
              <a:avLst/>
            </a:prstGeom>
            <a:solidFill>
              <a:srgbClr val="99FF99"/>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6" name="フローチャート : 結合子 45"/>
            <p:cNvSpPr>
              <a:spLocks noChangeAspect="1"/>
            </p:cNvSpPr>
            <p:nvPr/>
          </p:nvSpPr>
          <p:spPr bwMode="auto">
            <a:xfrm>
              <a:off x="8625408" y="3081504"/>
              <a:ext cx="288000" cy="288000"/>
            </a:xfrm>
            <a:prstGeom prst="flowChartConnector">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7" name="フローチャート : 結合子 46"/>
            <p:cNvSpPr>
              <a:spLocks noChangeAspect="1"/>
            </p:cNvSpPr>
            <p:nvPr/>
          </p:nvSpPr>
          <p:spPr bwMode="auto">
            <a:xfrm>
              <a:off x="7761312" y="3945600"/>
              <a:ext cx="288000" cy="288000"/>
            </a:xfrm>
            <a:prstGeom prst="flowChartConnector">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49" name="直線矢印コネクタ 48"/>
            <p:cNvCxnSpPr>
              <a:stCxn id="46" idx="3"/>
              <a:endCxn id="47" idx="7"/>
            </p:cNvCxnSpPr>
            <p:nvPr/>
          </p:nvCxnSpPr>
          <p:spPr bwMode="auto">
            <a:xfrm flipH="1">
              <a:off x="8007135" y="3327327"/>
              <a:ext cx="660450" cy="660450"/>
            </a:xfrm>
            <a:prstGeom prst="straightConnector1">
              <a:avLst/>
            </a:prstGeom>
            <a:solidFill>
              <a:srgbClr val="FFFF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p:cNvSpPr txBox="1"/>
            <p:nvPr/>
          </p:nvSpPr>
          <p:spPr>
            <a:xfrm>
              <a:off x="8254714" y="3657568"/>
              <a:ext cx="1579278" cy="400110"/>
            </a:xfrm>
            <a:prstGeom prst="rect">
              <a:avLst/>
            </a:prstGeom>
            <a:noFill/>
          </p:spPr>
          <p:txBody>
            <a:bodyPr wrap="none" rtlCol="0">
              <a:spAutoFit/>
            </a:bodyPr>
            <a:lstStyle/>
            <a:p>
              <a:r>
                <a:rPr kumimoji="1" lang="ja-JP" altLang="en-US" sz="2000" dirty="0"/>
                <a:t>リスクの低減</a:t>
              </a:r>
            </a:p>
          </p:txBody>
        </p:sp>
        <p:sp>
          <p:nvSpPr>
            <p:cNvPr id="56" name="線吹き出し 2 (枠付き) 55"/>
            <p:cNvSpPr/>
            <p:nvPr/>
          </p:nvSpPr>
          <p:spPr bwMode="auto">
            <a:xfrm>
              <a:off x="7530031" y="1927170"/>
              <a:ext cx="1953025" cy="349702"/>
            </a:xfrm>
            <a:prstGeom prst="borderCallout2">
              <a:avLst>
                <a:gd name="adj1" fmla="val 100929"/>
                <a:gd name="adj2" fmla="val 50526"/>
                <a:gd name="adj3" fmla="val 138284"/>
                <a:gd name="adj4" fmla="val 43530"/>
                <a:gd name="adj5" fmla="val 265653"/>
                <a:gd name="adj6" fmla="val 43628"/>
              </a:avLst>
            </a:prstGeom>
            <a:solidFill>
              <a:srgbClr val="FFFFFF"/>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受容できないリスク</a:t>
              </a:r>
            </a:p>
          </p:txBody>
        </p:sp>
        <p:sp>
          <p:nvSpPr>
            <p:cNvPr id="57" name="線吹き出し 2 (枠付き) 56"/>
            <p:cNvSpPr/>
            <p:nvPr/>
          </p:nvSpPr>
          <p:spPr bwMode="auto">
            <a:xfrm>
              <a:off x="6897216" y="4881704"/>
              <a:ext cx="1718988" cy="349702"/>
            </a:xfrm>
            <a:prstGeom prst="borderCallout2">
              <a:avLst>
                <a:gd name="adj1" fmla="val 3808"/>
                <a:gd name="adj2" fmla="val 49675"/>
                <a:gd name="adj3" fmla="val -55959"/>
                <a:gd name="adj4" fmla="val 49367"/>
                <a:gd name="adj5" fmla="val -141508"/>
                <a:gd name="adj6" fmla="val 66369"/>
              </a:avLst>
            </a:prstGeom>
            <a:solidFill>
              <a:srgbClr val="FFFFFF"/>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受容できるリスク</a:t>
              </a:r>
            </a:p>
          </p:txBody>
        </p:sp>
      </p:grpSp>
      <p:sp>
        <p:nvSpPr>
          <p:cNvPr id="33" name="テキスト ボックス 32"/>
          <p:cNvSpPr txBox="1"/>
          <p:nvPr/>
        </p:nvSpPr>
        <p:spPr>
          <a:xfrm>
            <a:off x="2892640" y="1412776"/>
            <a:ext cx="980240" cy="630942"/>
          </a:xfrm>
          <a:prstGeom prst="rect">
            <a:avLst/>
          </a:prstGeom>
          <a:noFill/>
        </p:spPr>
        <p:txBody>
          <a:bodyPr wrap="square" rtlCol="0">
            <a:spAutoFit/>
          </a:bodyPr>
          <a:lstStyle/>
          <a:p>
            <a:pPr algn="r">
              <a:lnSpc>
                <a:spcPts val="1400"/>
              </a:lnSpc>
            </a:pPr>
            <a:r>
              <a:rPr lang="ja-JP" altLang="en-US" sz="1400" dirty="0">
                <a:latin typeface="HGP創英角ｺﾞｼｯｸUB" pitchFamily="50" charset="-128"/>
                <a:ea typeface="HGP創英角ｺﾞｼｯｸUB" pitchFamily="50" charset="-128"/>
              </a:rPr>
              <a:t>エネルギー</a:t>
            </a:r>
          </a:p>
          <a:p>
            <a:pPr algn="r">
              <a:lnSpc>
                <a:spcPts val="1400"/>
              </a:lnSpc>
            </a:pPr>
            <a:r>
              <a:rPr lang="ja-JP" altLang="en-US" sz="1400" dirty="0">
                <a:latin typeface="HGP創英角ｺﾞｼｯｸUB" pitchFamily="50" charset="-128"/>
                <a:ea typeface="HGP創英角ｺﾞｼｯｸUB" pitchFamily="50" charset="-128"/>
              </a:rPr>
              <a:t>価格</a:t>
            </a:r>
          </a:p>
          <a:p>
            <a:pPr algn="r">
              <a:lnSpc>
                <a:spcPts val="1400"/>
              </a:lnSpc>
            </a:pPr>
            <a:r>
              <a:rPr lang="ja-JP" altLang="en-US" sz="1400" dirty="0">
                <a:latin typeface="HGP創英角ｺﾞｼｯｸUB" pitchFamily="50" charset="-128"/>
                <a:ea typeface="HGP創英角ｺﾞｼｯｸUB" pitchFamily="50" charset="-128"/>
              </a:rPr>
              <a:t>打撃</a:t>
            </a:r>
            <a:endParaRPr kumimoji="1" lang="ja-JP" altLang="en-US" sz="1400" dirty="0">
              <a:latin typeface="HGP創英角ｺﾞｼｯｸUB" pitchFamily="50" charset="-128"/>
              <a:ea typeface="HGP創英角ｺﾞｼｯｸUB" pitchFamily="50" charset="-128"/>
            </a:endParaRPr>
          </a:p>
        </p:txBody>
      </p:sp>
      <p:sp>
        <p:nvSpPr>
          <p:cNvPr id="34" name="テキスト ボックス 33"/>
          <p:cNvSpPr txBox="1"/>
          <p:nvPr/>
        </p:nvSpPr>
        <p:spPr>
          <a:xfrm>
            <a:off x="3078564" y="960983"/>
            <a:ext cx="1082348"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伝染病拡散</a:t>
            </a:r>
            <a:endParaRPr kumimoji="1" lang="ja-JP" altLang="en-US" sz="1400" dirty="0">
              <a:latin typeface="HGP創英角ｺﾞｼｯｸUB" pitchFamily="50" charset="-128"/>
              <a:ea typeface="HGP創英角ｺﾞｼｯｸUB" pitchFamily="50" charset="-128"/>
            </a:endParaRPr>
          </a:p>
        </p:txBody>
      </p:sp>
      <p:sp>
        <p:nvSpPr>
          <p:cNvPr id="35" name="テキスト ボックス 34"/>
          <p:cNvSpPr txBox="1"/>
          <p:nvPr/>
        </p:nvSpPr>
        <p:spPr>
          <a:xfrm>
            <a:off x="5601072" y="1177394"/>
            <a:ext cx="723275" cy="451406"/>
          </a:xfrm>
          <a:prstGeom prst="rect">
            <a:avLst/>
          </a:prstGeom>
          <a:noFill/>
        </p:spPr>
        <p:txBody>
          <a:bodyPr wrap="none" rtlCol="0">
            <a:spAutoFit/>
          </a:bodyPr>
          <a:lstStyle/>
          <a:p>
            <a:pPr algn="r">
              <a:lnSpc>
                <a:spcPts val="1400"/>
              </a:lnSpc>
            </a:pPr>
            <a:r>
              <a:rPr lang="ja-JP" altLang="en-US" sz="1400" dirty="0">
                <a:latin typeface="HGP創英角ｺﾞｼｯｸUB" pitchFamily="50" charset="-128"/>
                <a:ea typeface="HGP創英角ｺﾞｼｯｸUB" pitchFamily="50" charset="-128"/>
              </a:rPr>
              <a:t>国家間</a:t>
            </a:r>
          </a:p>
          <a:p>
            <a:pPr algn="r">
              <a:lnSpc>
                <a:spcPts val="1400"/>
              </a:lnSpc>
            </a:pPr>
            <a:r>
              <a:rPr lang="ja-JP" altLang="en-US" sz="1400" dirty="0">
                <a:latin typeface="HGP創英角ｺﾞｼｯｸUB" pitchFamily="50" charset="-128"/>
                <a:ea typeface="HGP創英角ｺﾞｼｯｸUB" pitchFamily="50" charset="-128"/>
              </a:rPr>
              <a:t>対立</a:t>
            </a:r>
            <a:endParaRPr kumimoji="1" lang="ja-JP" altLang="en-US" sz="1400" dirty="0">
              <a:latin typeface="HGP創英角ｺﾞｼｯｸUB" pitchFamily="50" charset="-128"/>
              <a:ea typeface="HGP創英角ｺﾞｼｯｸUB" pitchFamily="50" charset="-128"/>
            </a:endParaRPr>
          </a:p>
        </p:txBody>
      </p:sp>
      <p:sp>
        <p:nvSpPr>
          <p:cNvPr id="37" name="テキスト ボックス 36"/>
          <p:cNvSpPr txBox="1"/>
          <p:nvPr/>
        </p:nvSpPr>
        <p:spPr>
          <a:xfrm>
            <a:off x="776536" y="1249402"/>
            <a:ext cx="902811" cy="451406"/>
          </a:xfrm>
          <a:prstGeom prst="rect">
            <a:avLst/>
          </a:prstGeom>
          <a:noFill/>
        </p:spPr>
        <p:txBody>
          <a:bodyPr wrap="none" rtlCol="0">
            <a:spAutoFit/>
          </a:bodyPr>
          <a:lstStyle/>
          <a:p>
            <a:pPr>
              <a:lnSpc>
                <a:spcPts val="1400"/>
              </a:lnSpc>
            </a:pPr>
            <a:r>
              <a:rPr lang="ja-JP" altLang="en-US" sz="1400" dirty="0">
                <a:latin typeface="HGP創英角ｺﾞｼｯｸUB" pitchFamily="50" charset="-128"/>
                <a:ea typeface="HGP創英角ｺﾞｼｯｸUB" pitchFamily="50" charset="-128"/>
              </a:rPr>
              <a:t>大量破壊</a:t>
            </a:r>
          </a:p>
          <a:p>
            <a:pPr>
              <a:lnSpc>
                <a:spcPts val="1400"/>
              </a:lnSpc>
            </a:pPr>
            <a:r>
              <a:rPr lang="ja-JP" altLang="en-US" sz="1400" dirty="0">
                <a:latin typeface="HGP創英角ｺﾞｼｯｸUB" pitchFamily="50" charset="-128"/>
                <a:ea typeface="HGP創英角ｺﾞｼｯｸUB" pitchFamily="50" charset="-128"/>
              </a:rPr>
              <a:t>兵器</a:t>
            </a:r>
            <a:endParaRPr kumimoji="1" lang="ja-JP" altLang="en-US" sz="1400" dirty="0">
              <a:latin typeface="HGP創英角ｺﾞｼｯｸUB" pitchFamily="50" charset="-128"/>
              <a:ea typeface="HGP創英角ｺﾞｼｯｸUB" pitchFamily="50" charset="-128"/>
            </a:endParaRPr>
          </a:p>
        </p:txBody>
      </p:sp>
      <p:sp>
        <p:nvSpPr>
          <p:cNvPr id="38" name="正方形/長方形 37"/>
          <p:cNvSpPr/>
          <p:nvPr/>
        </p:nvSpPr>
        <p:spPr>
          <a:xfrm>
            <a:off x="6120000" y="6084000"/>
            <a:ext cx="3805850" cy="307777"/>
          </a:xfrm>
          <a:prstGeom prst="rect">
            <a:avLst/>
          </a:prstGeom>
        </p:spPr>
        <p:txBody>
          <a:bodyPr wrap="none">
            <a:spAutoFit/>
          </a:bodyPr>
          <a:lstStyle/>
          <a:p>
            <a:r>
              <a:rPr lang="en-US" altLang="ja-JP" sz="1400" i="1" dirty="0">
                <a:latin typeface="Arial" panose="020B0604020202020204" pitchFamily="34" charset="0"/>
                <a:cs typeface="Arial" panose="020B0604020202020204" pitchFamily="34" charset="0"/>
              </a:rPr>
              <a:t>http://reports.weforum.org/global-risks-2015/</a:t>
            </a:r>
            <a:endParaRPr lang="ja-JP" altLang="en-US" sz="1400" i="1" dirty="0">
              <a:latin typeface="Arial" panose="020B0604020202020204" pitchFamily="34" charset="0"/>
              <a:cs typeface="Arial" panose="020B0604020202020204" pitchFamily="34" charset="0"/>
            </a:endParaRPr>
          </a:p>
        </p:txBody>
      </p:sp>
      <p:sp>
        <p:nvSpPr>
          <p:cNvPr id="3" name="正方形/長方形 2"/>
          <p:cNvSpPr/>
          <p:nvPr/>
        </p:nvSpPr>
        <p:spPr>
          <a:xfrm>
            <a:off x="931780" y="4537862"/>
            <a:ext cx="6728616" cy="1200329"/>
          </a:xfrm>
          <a:prstGeom prst="rect">
            <a:avLst/>
          </a:prstGeom>
        </p:spPr>
        <p:txBody>
          <a:bodyPr wrap="square">
            <a:spAutoFit/>
          </a:bodyPr>
          <a:lstStyle/>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“重要インフラの</a:t>
            </a:r>
            <a:r>
              <a:rPr lang="en-US" altLang="ja-JP" sz="2400" dirty="0">
                <a:solidFill>
                  <a:srgbClr val="FF0000"/>
                </a:solidFill>
                <a:latin typeface="HGP創英角ﾎﾟｯﾌﾟ体" panose="040B0A00000000000000" pitchFamily="50" charset="-128"/>
                <a:ea typeface="HGP創英角ﾎﾟｯﾌﾟ体" panose="040B0A00000000000000" pitchFamily="50" charset="-128"/>
              </a:rPr>
              <a:t>IT</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システム障害”は</a:t>
            </a:r>
            <a:endParaRPr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“サイバー攻撃”に比べ，発生確率は小さいものの，</a:t>
            </a:r>
            <a:endParaRPr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発生時の影響は大きい</a:t>
            </a:r>
          </a:p>
        </p:txBody>
      </p:sp>
      <p:sp>
        <p:nvSpPr>
          <p:cNvPr id="18" name="角丸四角形 17"/>
          <p:cNvSpPr>
            <a:spLocks/>
          </p:cNvSpPr>
          <p:nvPr/>
        </p:nvSpPr>
        <p:spPr bwMode="auto">
          <a:xfrm>
            <a:off x="1263448" y="980728"/>
            <a:ext cx="1800200" cy="936104"/>
          </a:xfrm>
          <a:prstGeom prst="roundRect">
            <a:avLst/>
          </a:prstGeom>
          <a:noFill/>
          <a:ln w="38100"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重要インフラの</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IT</a:t>
            </a:r>
            <a:r>
              <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システム障害</a:t>
            </a:r>
          </a:p>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endParaRPr>
          </a:p>
        </p:txBody>
      </p:sp>
      <p:sp>
        <p:nvSpPr>
          <p:cNvPr id="39" name="動作設定ボタン: 情報 2">
            <a:hlinkClick r:id="rId4" action="ppaction://hlinksldjump" highlightClick="1"/>
          </p:cNvPr>
          <p:cNvSpPr>
            <a:spLocks noChangeAspect="1"/>
          </p:cNvSpPr>
          <p:nvPr/>
        </p:nvSpPr>
        <p:spPr bwMode="auto">
          <a:xfrm>
            <a:off x="630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2016</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0" name="動作設定ボタン: 情報 2">
            <a:hlinkClick r:id="rId5" action="ppaction://hlinksldjump" highlightClick="1"/>
          </p:cNvPr>
          <p:cNvSpPr>
            <a:spLocks noChangeAspect="1"/>
          </p:cNvSpPr>
          <p:nvPr/>
        </p:nvSpPr>
        <p:spPr bwMode="auto">
          <a:xfrm>
            <a:off x="684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2017</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1" name="テキスト ボックス 40"/>
          <p:cNvSpPr txBox="1"/>
          <p:nvPr/>
        </p:nvSpPr>
        <p:spPr>
          <a:xfrm>
            <a:off x="3335018" y="2060461"/>
            <a:ext cx="837089"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テロ攻撃</a:t>
            </a:r>
          </a:p>
        </p:txBody>
      </p:sp>
      <p:sp>
        <p:nvSpPr>
          <p:cNvPr id="42" name="角丸四角形 40"/>
          <p:cNvSpPr>
            <a:spLocks/>
          </p:cNvSpPr>
          <p:nvPr/>
        </p:nvSpPr>
        <p:spPr bwMode="auto">
          <a:xfrm>
            <a:off x="3600000" y="3132000"/>
            <a:ext cx="1199560" cy="648072"/>
          </a:xfrm>
          <a:prstGeom prst="roundRect">
            <a:avLst/>
          </a:prstGeom>
          <a:solidFill>
            <a:srgbClr val="CCFFFF">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rPr>
              <a:t>情報漏洩</a:t>
            </a:r>
          </a:p>
        </p:txBody>
      </p:sp>
      <p:sp>
        <p:nvSpPr>
          <p:cNvPr id="43" name="動作設定ボタン: 情報 2">
            <a:hlinkClick r:id="rId6" action="ppaction://hlinksldjump" highlightClick="1"/>
            <a:extLst>
              <a:ext uri="{FF2B5EF4-FFF2-40B4-BE49-F238E27FC236}">
                <a16:creationId xmlns:a16="http://schemas.microsoft.com/office/drawing/2014/main" id="{4D509F75-AE1C-4CAB-9A10-98AEBBEA8735}"/>
              </a:ext>
            </a:extLst>
          </p:cNvPr>
          <p:cNvSpPr>
            <a:spLocks noChangeAspect="1"/>
          </p:cNvSpPr>
          <p:nvPr/>
        </p:nvSpPr>
        <p:spPr bwMode="auto">
          <a:xfrm>
            <a:off x="738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2018</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13157053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1" y="252000"/>
            <a:ext cx="7905375" cy="576000"/>
          </a:xfrm>
        </p:spPr>
        <p:txBody>
          <a:bodyPr/>
          <a:lstStyle/>
          <a:p>
            <a:r>
              <a:rPr kumimoji="1" lang="ja-JP" altLang="en-US" dirty="0">
                <a:latin typeface="+mj-ea"/>
              </a:rPr>
              <a:t>グローバル・リスク（続）</a:t>
            </a:r>
          </a:p>
        </p:txBody>
      </p:sp>
      <p:pic>
        <p:nvPicPr>
          <p:cNvPr id="9011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584848" y="813616"/>
            <a:ext cx="6321152" cy="290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17096" y="3690391"/>
            <a:ext cx="3744416" cy="288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 y="836712"/>
            <a:ext cx="3677537" cy="567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bwMode="auto">
          <a:xfrm>
            <a:off x="3744000" y="1908000"/>
            <a:ext cx="4140000" cy="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9" name="テキスト ボックス 8"/>
          <p:cNvSpPr txBox="1"/>
          <p:nvPr/>
        </p:nvSpPr>
        <p:spPr>
          <a:xfrm>
            <a:off x="52998" y="4653136"/>
            <a:ext cx="2348720" cy="707886"/>
          </a:xfrm>
          <a:prstGeom prst="rect">
            <a:avLst/>
          </a:prstGeom>
          <a:noFill/>
        </p:spPr>
        <p:txBody>
          <a:bodyPr wrap="none" rtlCol="0">
            <a:spAutoFit/>
          </a:bodyPr>
          <a:lstStyle/>
          <a:p>
            <a:r>
              <a:rPr kumimoji="1" lang="ja-JP" altLang="en-US" sz="2000" dirty="0"/>
              <a:t>技術リスクの増大</a:t>
            </a:r>
            <a:endParaRPr kumimoji="1" lang="en-US" altLang="ja-JP" sz="2000" dirty="0"/>
          </a:p>
          <a:p>
            <a:r>
              <a:rPr kumimoji="1" lang="ja-JP" altLang="en-US" sz="2000" dirty="0"/>
              <a:t>（</a:t>
            </a:r>
            <a:r>
              <a:rPr lang="en-US" altLang="ja-JP" sz="2000" dirty="0"/>
              <a:t>2014</a:t>
            </a:r>
            <a:r>
              <a:rPr lang="ja-JP" altLang="en-US" sz="2000" dirty="0"/>
              <a:t>年→</a:t>
            </a:r>
            <a:r>
              <a:rPr lang="en-US" altLang="ja-JP" sz="2000" dirty="0"/>
              <a:t>2015</a:t>
            </a:r>
            <a:r>
              <a:rPr lang="ja-JP" altLang="en-US" sz="2000" dirty="0"/>
              <a:t>年）</a:t>
            </a:r>
            <a:endParaRPr kumimoji="1" lang="ja-JP" altLang="en-US" sz="2000" dirty="0"/>
          </a:p>
        </p:txBody>
      </p:sp>
      <p:sp>
        <p:nvSpPr>
          <p:cNvPr id="10" name="正方形/長方形 9"/>
          <p:cNvSpPr/>
          <p:nvPr/>
        </p:nvSpPr>
        <p:spPr>
          <a:xfrm>
            <a:off x="2720752" y="6093296"/>
            <a:ext cx="3805850" cy="307777"/>
          </a:xfrm>
          <a:prstGeom prst="rect">
            <a:avLst/>
          </a:prstGeom>
        </p:spPr>
        <p:txBody>
          <a:bodyPr wrap="none">
            <a:spAutoFit/>
          </a:bodyPr>
          <a:lstStyle/>
          <a:p>
            <a:r>
              <a:rPr lang="en-US" altLang="ja-JP" sz="1400" i="1" dirty="0">
                <a:latin typeface="Arial" panose="020B0604020202020204" pitchFamily="34" charset="0"/>
                <a:cs typeface="Arial" panose="020B0604020202020204" pitchFamily="34" charset="0"/>
              </a:rPr>
              <a:t>http://reports.weforum.org/global-risks-2015/</a:t>
            </a:r>
            <a:endParaRPr lang="ja-JP" altLang="en-US" sz="1400" i="1" dirty="0">
              <a:latin typeface="Arial" panose="020B0604020202020204" pitchFamily="34" charset="0"/>
              <a:cs typeface="Arial" panose="020B0604020202020204" pitchFamily="34" charset="0"/>
            </a:endParaRPr>
          </a:p>
        </p:txBody>
      </p:sp>
      <p:cxnSp>
        <p:nvCxnSpPr>
          <p:cNvPr id="11" name="直線コネクタ 10"/>
          <p:cNvCxnSpPr/>
          <p:nvPr/>
        </p:nvCxnSpPr>
        <p:spPr bwMode="auto">
          <a:xfrm>
            <a:off x="668640" y="2420888"/>
            <a:ext cx="1152000" cy="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テキスト ボックス 6"/>
          <p:cNvSpPr txBox="1"/>
          <p:nvPr/>
        </p:nvSpPr>
        <p:spPr>
          <a:xfrm>
            <a:off x="6825208" y="6042774"/>
            <a:ext cx="1313180" cy="338554"/>
          </a:xfrm>
          <a:prstGeom prst="rect">
            <a:avLst/>
          </a:prstGeom>
          <a:noFill/>
        </p:spPr>
        <p:txBody>
          <a:bodyPr wrap="none" rtlCol="0">
            <a:spAutoFit/>
          </a:bodyPr>
          <a:lstStyle/>
          <a:p>
            <a:r>
              <a:rPr kumimoji="1" lang="ja-JP" altLang="en-US" sz="1600" dirty="0">
                <a:solidFill>
                  <a:schemeClr val="bg1">
                    <a:lumMod val="50000"/>
                  </a:schemeClr>
                </a:solidFill>
              </a:rPr>
              <a:t>（参考：俯瞰）</a:t>
            </a:r>
          </a:p>
        </p:txBody>
      </p:sp>
      <p:sp>
        <p:nvSpPr>
          <p:cNvPr id="8" name="テキスト ボックス 7"/>
          <p:cNvSpPr txBox="1"/>
          <p:nvPr/>
        </p:nvSpPr>
        <p:spPr>
          <a:xfrm>
            <a:off x="5642840" y="4436204"/>
            <a:ext cx="646331" cy="369332"/>
          </a:xfrm>
          <a:prstGeom prst="rect">
            <a:avLst/>
          </a:prstGeom>
          <a:noFill/>
        </p:spPr>
        <p:txBody>
          <a:bodyPr wrap="none" rtlCol="0">
            <a:spAutoFit/>
          </a:bodyPr>
          <a:lstStyle/>
          <a:p>
            <a:r>
              <a:rPr kumimoji="1" lang="ja-JP" altLang="en-US" dirty="0">
                <a:solidFill>
                  <a:schemeClr val="bg1">
                    <a:lumMod val="50000"/>
                  </a:schemeClr>
                </a:solidFill>
              </a:rPr>
              <a:t>経済</a:t>
            </a:r>
          </a:p>
        </p:txBody>
      </p:sp>
      <p:sp>
        <p:nvSpPr>
          <p:cNvPr id="14" name="テキスト ボックス 13"/>
          <p:cNvSpPr txBox="1"/>
          <p:nvPr/>
        </p:nvSpPr>
        <p:spPr>
          <a:xfrm>
            <a:off x="5642839" y="5733256"/>
            <a:ext cx="646331" cy="369332"/>
          </a:xfrm>
          <a:prstGeom prst="rect">
            <a:avLst/>
          </a:prstGeom>
          <a:noFill/>
        </p:spPr>
        <p:txBody>
          <a:bodyPr wrap="none" rtlCol="0">
            <a:spAutoFit/>
          </a:bodyPr>
          <a:lstStyle/>
          <a:p>
            <a:r>
              <a:rPr kumimoji="1" lang="ja-JP" altLang="en-US" dirty="0">
                <a:solidFill>
                  <a:schemeClr val="bg1">
                    <a:lumMod val="50000"/>
                  </a:schemeClr>
                </a:solidFill>
              </a:rPr>
              <a:t>地域</a:t>
            </a:r>
          </a:p>
        </p:txBody>
      </p:sp>
      <p:sp>
        <p:nvSpPr>
          <p:cNvPr id="15" name="テキスト ボックス 14"/>
          <p:cNvSpPr txBox="1"/>
          <p:nvPr/>
        </p:nvSpPr>
        <p:spPr>
          <a:xfrm>
            <a:off x="7689304" y="4221088"/>
            <a:ext cx="646331" cy="369332"/>
          </a:xfrm>
          <a:prstGeom prst="rect">
            <a:avLst/>
          </a:prstGeom>
          <a:noFill/>
        </p:spPr>
        <p:txBody>
          <a:bodyPr wrap="none" rtlCol="0">
            <a:spAutoFit/>
          </a:bodyPr>
          <a:lstStyle/>
          <a:p>
            <a:r>
              <a:rPr lang="ja-JP" altLang="en-US" dirty="0">
                <a:solidFill>
                  <a:schemeClr val="bg1">
                    <a:lumMod val="50000"/>
                  </a:schemeClr>
                </a:solidFill>
              </a:rPr>
              <a:t>社会</a:t>
            </a:r>
            <a:endParaRPr kumimoji="1" lang="ja-JP" altLang="en-US" dirty="0">
              <a:solidFill>
                <a:schemeClr val="bg1">
                  <a:lumMod val="50000"/>
                </a:schemeClr>
              </a:solidFill>
            </a:endParaRPr>
          </a:p>
        </p:txBody>
      </p:sp>
      <p:sp>
        <p:nvSpPr>
          <p:cNvPr id="16" name="テキスト ボックス 15"/>
          <p:cNvSpPr txBox="1"/>
          <p:nvPr/>
        </p:nvSpPr>
        <p:spPr>
          <a:xfrm>
            <a:off x="7689304" y="4941168"/>
            <a:ext cx="646331" cy="369332"/>
          </a:xfrm>
          <a:prstGeom prst="rect">
            <a:avLst/>
          </a:prstGeom>
          <a:noFill/>
        </p:spPr>
        <p:txBody>
          <a:bodyPr wrap="none" rtlCol="0">
            <a:spAutoFit/>
          </a:bodyPr>
          <a:lstStyle/>
          <a:p>
            <a:r>
              <a:rPr lang="ja-JP" altLang="en-US" dirty="0">
                <a:solidFill>
                  <a:schemeClr val="bg1">
                    <a:lumMod val="50000"/>
                  </a:schemeClr>
                </a:solidFill>
              </a:rPr>
              <a:t>技術</a:t>
            </a:r>
            <a:endParaRPr kumimoji="1" lang="ja-JP" altLang="en-US" dirty="0">
              <a:solidFill>
                <a:schemeClr val="bg1">
                  <a:lumMod val="50000"/>
                </a:schemeClr>
              </a:solidFill>
            </a:endParaRPr>
          </a:p>
        </p:txBody>
      </p:sp>
      <p:sp>
        <p:nvSpPr>
          <p:cNvPr id="17" name="テキスト ボックス 16"/>
          <p:cNvSpPr txBox="1"/>
          <p:nvPr/>
        </p:nvSpPr>
        <p:spPr>
          <a:xfrm>
            <a:off x="7329264" y="5593273"/>
            <a:ext cx="646331" cy="369332"/>
          </a:xfrm>
          <a:prstGeom prst="rect">
            <a:avLst/>
          </a:prstGeom>
          <a:noFill/>
        </p:spPr>
        <p:txBody>
          <a:bodyPr wrap="none" rtlCol="0">
            <a:spAutoFit/>
          </a:bodyPr>
          <a:lstStyle/>
          <a:p>
            <a:r>
              <a:rPr lang="ja-JP" altLang="en-US" dirty="0">
                <a:solidFill>
                  <a:schemeClr val="bg1">
                    <a:lumMod val="50000"/>
                  </a:schemeClr>
                </a:solidFill>
              </a:rPr>
              <a:t>環境</a:t>
            </a:r>
            <a:endParaRPr kumimoji="1" lang="ja-JP" altLang="en-US" dirty="0">
              <a:solidFill>
                <a:schemeClr val="bg1">
                  <a:lumMod val="50000"/>
                </a:schemeClr>
              </a:solidFill>
            </a:endParaRPr>
          </a:p>
        </p:txBody>
      </p:sp>
      <p:sp>
        <p:nvSpPr>
          <p:cNvPr id="3" name="テキスト ボックス 2"/>
          <p:cNvSpPr txBox="1"/>
          <p:nvPr/>
        </p:nvSpPr>
        <p:spPr>
          <a:xfrm>
            <a:off x="3600400" y="2780928"/>
            <a:ext cx="2092239" cy="707886"/>
          </a:xfrm>
          <a:prstGeom prst="rect">
            <a:avLst/>
          </a:prstGeom>
          <a:noFill/>
        </p:spPr>
        <p:txBody>
          <a:bodyPr wrap="none" rtlCol="0">
            <a:spAutoFit/>
          </a:bodyPr>
          <a:lstStyle/>
          <a:p>
            <a:r>
              <a:rPr kumimoji="1" lang="ja-JP" altLang="en-US" sz="2000" dirty="0"/>
              <a:t>技術リスクの増大</a:t>
            </a:r>
            <a:endParaRPr kumimoji="1" lang="en-US" altLang="ja-JP" sz="2000" dirty="0"/>
          </a:p>
          <a:p>
            <a:r>
              <a:rPr kumimoji="1" lang="ja-JP" altLang="en-US" sz="2000" dirty="0"/>
              <a:t>（</a:t>
            </a:r>
            <a:r>
              <a:rPr lang="ja-JP" altLang="en-US" sz="2000" dirty="0"/>
              <a:t>過去</a:t>
            </a:r>
            <a:r>
              <a:rPr lang="en-US" altLang="ja-JP" sz="2000" dirty="0"/>
              <a:t>10</a:t>
            </a:r>
            <a:r>
              <a:rPr lang="ja-JP" altLang="en-US" sz="2000" dirty="0"/>
              <a:t>年間）</a:t>
            </a:r>
            <a:endParaRPr kumimoji="1" lang="ja-JP" altLang="en-US" sz="2000" dirty="0"/>
          </a:p>
        </p:txBody>
      </p:sp>
      <p:sp>
        <p:nvSpPr>
          <p:cNvPr id="18" name="フローチャート : 代替処理 17"/>
          <p:cNvSpPr/>
          <p:nvPr/>
        </p:nvSpPr>
        <p:spPr bwMode="auto">
          <a:xfrm>
            <a:off x="0" y="0"/>
            <a:ext cx="10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dirty="0">
                <a:solidFill>
                  <a:srgbClr val="0000FF"/>
                </a:solidFill>
                <a:latin typeface="HGP創英角ﾎﾟｯﾌﾟ体" pitchFamily="50" charset="-128"/>
                <a:ea typeface="HGP創英角ﾎﾟｯﾌﾟ体" pitchFamily="50" charset="-128"/>
              </a:rPr>
              <a:t>データ例</a:t>
            </a:r>
          </a:p>
        </p:txBody>
      </p:sp>
      <p:sp>
        <p:nvSpPr>
          <p:cNvPr id="12" name="テキスト ボックス 11"/>
          <p:cNvSpPr txBox="1"/>
          <p:nvPr/>
        </p:nvSpPr>
        <p:spPr>
          <a:xfrm>
            <a:off x="2936776" y="4676943"/>
            <a:ext cx="2755863" cy="1200329"/>
          </a:xfrm>
          <a:prstGeom prst="rect">
            <a:avLst/>
          </a:prstGeom>
          <a:noFill/>
        </p:spPr>
        <p:txBody>
          <a:bodyPr wrap="square" rtlCol="0">
            <a:spAutoFit/>
          </a:bodyPr>
          <a:lstStyle/>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“重要インフラの</a:t>
            </a:r>
            <a:endParaRPr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r>
              <a:rPr lang="en-US" altLang="ja-JP" sz="2400" dirty="0">
                <a:solidFill>
                  <a:srgbClr val="FF0000"/>
                </a:solidFill>
                <a:latin typeface="HGP創英角ﾎﾟｯﾌﾟ体" panose="040B0A00000000000000" pitchFamily="50" charset="-128"/>
                <a:ea typeface="HGP創英角ﾎﾟｯﾌﾟ体" panose="040B0A00000000000000" pitchFamily="50" charset="-128"/>
              </a:rPr>
              <a:t>IT</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システム障害“</a:t>
            </a:r>
            <a:r>
              <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rPr>
              <a:t>の</a:t>
            </a:r>
            <a:endParaRPr kumimoji="1"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r>
              <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rPr>
              <a:t>リスクは，</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増大傾向</a:t>
            </a:r>
            <a:endPar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8998667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6908" y="1124744"/>
            <a:ext cx="5019323" cy="954107"/>
          </a:xfrm>
          <a:prstGeom prst="rect">
            <a:avLst/>
          </a:prstGeom>
          <a:noFill/>
        </p:spPr>
        <p:txBody>
          <a:bodyPr wrap="none" rtlCol="0">
            <a:spAutoFit/>
          </a:bodyPr>
          <a:lstStyle/>
          <a:p>
            <a:r>
              <a:rPr kumimoji="1" lang="ja-JP" altLang="en-US" sz="2800" dirty="0"/>
              <a:t>システムの</a:t>
            </a:r>
          </a:p>
          <a:p>
            <a:r>
              <a:rPr kumimoji="1" lang="ja-JP" altLang="en-US" sz="2800" u="sng" dirty="0">
                <a:solidFill>
                  <a:srgbClr val="FF3300"/>
                </a:solidFill>
              </a:rPr>
              <a:t>構築時</a:t>
            </a:r>
            <a:r>
              <a:rPr kumimoji="1" lang="ja-JP" altLang="en-US" sz="2800" dirty="0"/>
              <a:t>→初期リスク（故障）回避</a:t>
            </a:r>
          </a:p>
        </p:txBody>
      </p:sp>
      <p:sp>
        <p:nvSpPr>
          <p:cNvPr id="13" name="テキスト ボックス 12"/>
          <p:cNvSpPr txBox="1"/>
          <p:nvPr/>
        </p:nvSpPr>
        <p:spPr>
          <a:xfrm>
            <a:off x="546908" y="3864334"/>
            <a:ext cx="4615366" cy="954107"/>
          </a:xfrm>
          <a:prstGeom prst="rect">
            <a:avLst/>
          </a:prstGeom>
          <a:noFill/>
        </p:spPr>
        <p:txBody>
          <a:bodyPr wrap="none" rtlCol="0">
            <a:spAutoFit/>
          </a:bodyPr>
          <a:lstStyle/>
          <a:p>
            <a:r>
              <a:rPr kumimoji="1" lang="ja-JP" altLang="en-US" sz="2800" dirty="0"/>
              <a:t>システムの</a:t>
            </a:r>
          </a:p>
          <a:p>
            <a:r>
              <a:rPr kumimoji="1" lang="ja-JP" altLang="en-US" sz="2800" u="sng" dirty="0">
                <a:solidFill>
                  <a:srgbClr val="FF0000"/>
                </a:solidFill>
              </a:rPr>
              <a:t>運用時</a:t>
            </a:r>
            <a:r>
              <a:rPr kumimoji="1" lang="ja-JP" altLang="en-US" sz="2800" dirty="0"/>
              <a:t>→様々なリスクに対応</a:t>
            </a:r>
          </a:p>
        </p:txBody>
      </p:sp>
      <p:sp>
        <p:nvSpPr>
          <p:cNvPr id="4" name="テキスト ボックス 3"/>
          <p:cNvSpPr txBox="1"/>
          <p:nvPr/>
        </p:nvSpPr>
        <p:spPr>
          <a:xfrm>
            <a:off x="1492564" y="2204864"/>
            <a:ext cx="7560000" cy="540000"/>
          </a:xfrm>
          <a:prstGeom prst="rect">
            <a:avLst/>
          </a:prstGeom>
          <a:noFill/>
        </p:spPr>
        <p:txBody>
          <a:bodyPr wrap="square" rtlCol="0">
            <a:spAutoFit/>
          </a:bodyPr>
          <a:lstStyle/>
          <a:p>
            <a:r>
              <a:rPr kumimoji="1" lang="ja-JP" altLang="en-US" sz="2400" dirty="0"/>
              <a:t>ソフトウェア／システムズ・エンジニアリング技法の活用</a:t>
            </a:r>
          </a:p>
        </p:txBody>
      </p:sp>
      <p:sp>
        <p:nvSpPr>
          <p:cNvPr id="7" name="ストライプ矢印 6"/>
          <p:cNvSpPr/>
          <p:nvPr/>
        </p:nvSpPr>
        <p:spPr bwMode="auto">
          <a:xfrm rot="5400000">
            <a:off x="185223" y="2754635"/>
            <a:ext cx="1728190" cy="484632"/>
          </a:xfrm>
          <a:prstGeom prst="stripedRightArrow">
            <a:avLst/>
          </a:prstGeom>
          <a:solidFill>
            <a:schemeClr val="bg1">
              <a:lumMod val="75000"/>
            </a:scheme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bg1">
                  <a:lumMod val="50000"/>
                </a:schemeClr>
              </a:solidFill>
              <a:effectLst/>
              <a:latin typeface="HGPｺﾞｼｯｸE" pitchFamily="50" charset="-128"/>
              <a:ea typeface="HGPｺﾞｼｯｸE" pitchFamily="50" charset="-128"/>
            </a:endParaRPr>
          </a:p>
        </p:txBody>
      </p:sp>
      <p:sp>
        <p:nvSpPr>
          <p:cNvPr id="17" name="テキスト ボックス 16"/>
          <p:cNvSpPr txBox="1"/>
          <p:nvPr/>
        </p:nvSpPr>
        <p:spPr>
          <a:xfrm>
            <a:off x="1105063" y="3140968"/>
            <a:ext cx="2263761" cy="461665"/>
          </a:xfrm>
          <a:prstGeom prst="rect">
            <a:avLst/>
          </a:prstGeom>
          <a:noFill/>
        </p:spPr>
        <p:txBody>
          <a:bodyPr wrap="none" rtlCol="0">
            <a:spAutoFit/>
          </a:bodyPr>
          <a:lstStyle/>
          <a:p>
            <a:r>
              <a:rPr kumimoji="1" lang="ja-JP" altLang="en-US" sz="2400" i="1" dirty="0">
                <a:solidFill>
                  <a:srgbClr val="0000FF"/>
                </a:solidFill>
              </a:rPr>
              <a:t>はるかに長期間</a:t>
            </a:r>
          </a:p>
        </p:txBody>
      </p:sp>
      <p:sp>
        <p:nvSpPr>
          <p:cNvPr id="18" name="テキスト ボックス 17"/>
          <p:cNvSpPr txBox="1"/>
          <p:nvPr/>
        </p:nvSpPr>
        <p:spPr>
          <a:xfrm>
            <a:off x="1630480" y="4902259"/>
            <a:ext cx="3318468" cy="830997"/>
          </a:xfrm>
          <a:prstGeom prst="rect">
            <a:avLst/>
          </a:prstGeom>
          <a:noFill/>
        </p:spPr>
        <p:txBody>
          <a:bodyPr wrap="square" rtlCol="0">
            <a:spAutoFit/>
          </a:bodyPr>
          <a:lstStyle/>
          <a:p>
            <a:r>
              <a:rPr kumimoji="1" lang="ja-JP" altLang="en-US" sz="2400" dirty="0">
                <a:solidFill>
                  <a:srgbClr val="0000FF"/>
                </a:solidFill>
              </a:rPr>
              <a:t>体系的な取組みが必要</a:t>
            </a:r>
          </a:p>
          <a:p>
            <a:r>
              <a:rPr lang="ja-JP" altLang="en-US" sz="2400" dirty="0">
                <a:solidFill>
                  <a:srgbClr val="0000FF"/>
                </a:solidFill>
              </a:rPr>
              <a:t>着目点は</a:t>
            </a:r>
            <a:r>
              <a:rPr lang="ja-JP" altLang="en-US" sz="2400" dirty="0" err="1">
                <a:solidFill>
                  <a:srgbClr val="0000FF"/>
                </a:solidFill>
              </a:rPr>
              <a:t>．．．</a:t>
            </a:r>
            <a:endParaRPr kumimoji="1" lang="ja-JP" altLang="en-US" sz="2400" dirty="0">
              <a:solidFill>
                <a:srgbClr val="0000FF"/>
              </a:solidFill>
            </a:endParaRPr>
          </a:p>
        </p:txBody>
      </p:sp>
      <p:sp>
        <p:nvSpPr>
          <p:cNvPr id="2" name="タイトル 1"/>
          <p:cNvSpPr>
            <a:spLocks noGrp="1"/>
          </p:cNvSpPr>
          <p:nvPr>
            <p:ph type="title"/>
          </p:nvPr>
        </p:nvSpPr>
        <p:spPr>
          <a:xfrm>
            <a:off x="432001" y="108000"/>
            <a:ext cx="7560001" cy="576000"/>
          </a:xfrm>
        </p:spPr>
        <p:txBody>
          <a:bodyPr/>
          <a:lstStyle/>
          <a:p>
            <a:r>
              <a:rPr lang="ja-JP" altLang="en-US" dirty="0">
                <a:latin typeface="+mj-ea"/>
              </a:rPr>
              <a:t>情報処理システムの信頼性向上</a:t>
            </a:r>
            <a:endParaRPr kumimoji="1" lang="ja-JP" altLang="en-US" dirty="0">
              <a:latin typeface="+mj-ea"/>
            </a:endParaRPr>
          </a:p>
        </p:txBody>
      </p:sp>
    </p:spTree>
    <p:extLst>
      <p:ext uri="{BB962C8B-B14F-4D97-AF65-F5344CB8AC3E}">
        <p14:creationId xmlns:p14="http://schemas.microsoft.com/office/powerpoint/2010/main" val="1335217520"/>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88000" y="720000"/>
            <a:ext cx="6069056" cy="6151942"/>
          </a:xfrm>
          <a:prstGeom prst="rect">
            <a:avLst/>
          </a:prstGeom>
        </p:spPr>
      </p:pic>
      <p:sp>
        <p:nvSpPr>
          <p:cNvPr id="16" name="テキスト ボックス 15"/>
          <p:cNvSpPr txBox="1"/>
          <p:nvPr/>
        </p:nvSpPr>
        <p:spPr>
          <a:xfrm>
            <a:off x="377781" y="1340768"/>
            <a:ext cx="553998" cy="2041585"/>
          </a:xfrm>
          <a:prstGeom prst="rect">
            <a:avLst/>
          </a:prstGeom>
          <a:noFill/>
        </p:spPr>
        <p:txBody>
          <a:bodyPr vert="eaVert" wrap="none" rtlCol="0">
            <a:spAutoFit/>
          </a:bodyPr>
          <a:lstStyle/>
          <a:p>
            <a:pPr algn="ctr"/>
            <a:r>
              <a:rPr lang="ja-JP" altLang="en-US" sz="2400" dirty="0">
                <a:solidFill>
                  <a:srgbClr val="0000FF"/>
                </a:solidFill>
                <a:latin typeface="HGP創英角ｺﾞｼｯｸUB" pitchFamily="50" charset="-128"/>
                <a:ea typeface="HGP創英角ｺﾞｼｯｸUB" pitchFamily="50" charset="-128"/>
              </a:rPr>
              <a:t>大　←　影響度</a:t>
            </a:r>
          </a:p>
        </p:txBody>
      </p:sp>
      <p:sp>
        <p:nvSpPr>
          <p:cNvPr id="17" name="テキスト ボックス 16"/>
          <p:cNvSpPr txBox="1"/>
          <p:nvPr/>
        </p:nvSpPr>
        <p:spPr>
          <a:xfrm>
            <a:off x="2394005" y="6093296"/>
            <a:ext cx="2441694" cy="461665"/>
          </a:xfrm>
          <a:prstGeom prst="rect">
            <a:avLst/>
          </a:prstGeom>
          <a:noFill/>
        </p:spPr>
        <p:txBody>
          <a:bodyPr wrap="none" rtlCol="0">
            <a:spAutoFit/>
          </a:bodyPr>
          <a:lstStyle/>
          <a:p>
            <a:pPr algn="ctr"/>
            <a:r>
              <a:rPr kumimoji="1" lang="ja-JP" altLang="en-US" sz="2400" dirty="0">
                <a:solidFill>
                  <a:srgbClr val="0000FF"/>
                </a:solidFill>
                <a:latin typeface="HGP創英角ｺﾞｼｯｸUB" pitchFamily="50" charset="-128"/>
                <a:ea typeface="HGP創英角ｺﾞｼｯｸUB" pitchFamily="50" charset="-128"/>
              </a:rPr>
              <a:t>発生確率　→　大</a:t>
            </a:r>
          </a:p>
        </p:txBody>
      </p:sp>
      <p:sp>
        <p:nvSpPr>
          <p:cNvPr id="27" name="フローチャート : 代替処理 26"/>
          <p:cNvSpPr/>
          <p:nvPr/>
        </p:nvSpPr>
        <p:spPr bwMode="auto">
          <a:xfrm>
            <a:off x="0" y="0"/>
            <a:ext cx="10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dirty="0">
                <a:solidFill>
                  <a:srgbClr val="0000FF"/>
                </a:solidFill>
                <a:latin typeface="HGP創英角ﾎﾟｯﾌﾟ体" pitchFamily="50" charset="-128"/>
                <a:ea typeface="HGP創英角ﾎﾟｯﾌﾟ体" pitchFamily="50" charset="-128"/>
              </a:rPr>
              <a:t>データ例</a:t>
            </a: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グローバル・リスク</a:t>
            </a:r>
            <a:r>
              <a:rPr kumimoji="1" lang="en-US" altLang="ja-JP" dirty="0">
                <a:latin typeface="+mj-ea"/>
              </a:rPr>
              <a:t>(2016)</a:t>
            </a:r>
            <a:endParaRPr kumimoji="1" lang="ja-JP" altLang="en-US" dirty="0">
              <a:latin typeface="+mj-ea"/>
            </a:endParaRPr>
          </a:p>
        </p:txBody>
      </p:sp>
      <p:sp>
        <p:nvSpPr>
          <p:cNvPr id="14" name="正方形/長方形 13"/>
          <p:cNvSpPr/>
          <p:nvPr/>
        </p:nvSpPr>
        <p:spPr>
          <a:xfrm>
            <a:off x="6300000" y="5400000"/>
            <a:ext cx="3600000" cy="784830"/>
          </a:xfrm>
          <a:prstGeom prst="rect">
            <a:avLst/>
          </a:prstGeom>
        </p:spPr>
        <p:txBody>
          <a:bodyPr wrap="square">
            <a:spAutoFit/>
          </a:bodyPr>
          <a:lstStyle/>
          <a:p>
            <a:pPr>
              <a:lnSpc>
                <a:spcPts val="1800"/>
              </a:lnSpc>
            </a:pPr>
            <a:r>
              <a:rPr lang="en-US" altLang="ja-JP" sz="1400" dirty="0">
                <a:latin typeface="HGP創英角ｺﾞｼｯｸUB" pitchFamily="50" charset="-128"/>
                <a:ea typeface="HGP創英角ｺﾞｼｯｸUB" pitchFamily="50" charset="-128"/>
              </a:rPr>
              <a:t>&lt;</a:t>
            </a:r>
            <a:r>
              <a:rPr lang="ja-JP" altLang="en-US" sz="1400" dirty="0">
                <a:latin typeface="HGP創英角ｺﾞｼｯｸUB" pitchFamily="50" charset="-128"/>
                <a:ea typeface="HGP創英角ｺﾞｼｯｸUB" pitchFamily="50" charset="-128"/>
              </a:rPr>
              <a:t>左図の出典</a:t>
            </a:r>
            <a:r>
              <a:rPr lang="en-US" altLang="ja-JP" sz="1400" dirty="0">
                <a:latin typeface="HGP創英角ｺﾞｼｯｸUB" pitchFamily="50" charset="-128"/>
                <a:ea typeface="HGP創英角ｺﾞｼｯｸUB" pitchFamily="50" charset="-128"/>
              </a:rPr>
              <a:t>&gt;</a:t>
            </a:r>
            <a:endParaRPr lang="ja-JP" altLang="en-US" sz="1400" dirty="0">
              <a:latin typeface="HGP創英角ｺﾞｼｯｸUB" pitchFamily="50" charset="-128"/>
              <a:ea typeface="HGP創英角ｺﾞｼｯｸUB" pitchFamily="50" charset="-128"/>
            </a:endParaRPr>
          </a:p>
          <a:p>
            <a:pPr>
              <a:lnSpc>
                <a:spcPts val="1800"/>
              </a:lnSpc>
            </a:pPr>
            <a:r>
              <a:rPr lang="en-US" altLang="ja-JP" sz="1400" dirty="0">
                <a:latin typeface="HGP創英角ｺﾞｼｯｸUB" pitchFamily="50" charset="-128"/>
                <a:ea typeface="HGP創英角ｺﾞｼｯｸUB" pitchFamily="50" charset="-128"/>
              </a:rPr>
              <a:t>The</a:t>
            </a:r>
            <a:r>
              <a:rPr lang="ja-JP" altLang="en-US" sz="1400" dirty="0">
                <a:latin typeface="HGP創英角ｺﾞｼｯｸUB" pitchFamily="50" charset="-128"/>
                <a:ea typeface="HGP創英角ｺﾞｼｯｸUB" pitchFamily="50" charset="-128"/>
              </a:rPr>
              <a:t> </a:t>
            </a:r>
            <a:r>
              <a:rPr lang="en-US" altLang="ja-JP" sz="1400" dirty="0">
                <a:latin typeface="HGP創英角ｺﾞｼｯｸUB" pitchFamily="50" charset="-128"/>
                <a:ea typeface="HGP創英角ｺﾞｼｯｸUB" pitchFamily="50" charset="-128"/>
              </a:rPr>
              <a:t>Global Risks Report 2016</a:t>
            </a:r>
            <a:r>
              <a:rPr lang="ja-JP" altLang="en-US" sz="1400" dirty="0">
                <a:latin typeface="HGP創英角ｺﾞｼｯｸUB" pitchFamily="50" charset="-128"/>
                <a:ea typeface="HGP創英角ｺﾞｼｯｸUB" pitchFamily="50" charset="-128"/>
              </a:rPr>
              <a:t> </a:t>
            </a:r>
            <a:r>
              <a:rPr lang="en-US" altLang="ja-JP" sz="1400" dirty="0">
                <a:solidFill>
                  <a:schemeClr val="bg2">
                    <a:lumMod val="50000"/>
                  </a:schemeClr>
                </a:solidFill>
                <a:latin typeface="HGP創英角ｺﾞｼｯｸUB" pitchFamily="50" charset="-128"/>
                <a:ea typeface="HGP創英角ｺﾞｼｯｸUB" pitchFamily="50" charset="-128"/>
              </a:rPr>
              <a:t>11th Edition</a:t>
            </a:r>
            <a:r>
              <a:rPr lang="en-US" altLang="ja-JP" sz="1400" dirty="0">
                <a:latin typeface="HGP創英角ｺﾞｼｯｸUB" pitchFamily="50" charset="-128"/>
                <a:ea typeface="HGP創英角ｺﾞｼｯｸUB" pitchFamily="50" charset="-128"/>
              </a:rPr>
              <a:t>,</a:t>
            </a:r>
          </a:p>
          <a:p>
            <a:pPr>
              <a:lnSpc>
                <a:spcPts val="1800"/>
              </a:lnSpc>
            </a:pPr>
            <a:r>
              <a:rPr lang="en-US" altLang="ja-JP" sz="1400" dirty="0">
                <a:latin typeface="HGP創英角ｺﾞｼｯｸUB" pitchFamily="50" charset="-128"/>
                <a:ea typeface="HGP創英角ｺﾞｼｯｸUB" pitchFamily="50" charset="-128"/>
              </a:rPr>
              <a:t>the World Economic Forum</a:t>
            </a:r>
            <a:endParaRPr lang="ja-JP" altLang="en-US" sz="1400" dirty="0">
              <a:latin typeface="HGP創英角ｺﾞｼｯｸUB" pitchFamily="50" charset="-128"/>
              <a:ea typeface="HGP創英角ｺﾞｼｯｸUB" pitchFamily="50" charset="-128"/>
            </a:endParaRPr>
          </a:p>
        </p:txBody>
      </p:sp>
      <p:sp>
        <p:nvSpPr>
          <p:cNvPr id="13" name="正方形/長方形 12"/>
          <p:cNvSpPr/>
          <p:nvPr/>
        </p:nvSpPr>
        <p:spPr>
          <a:xfrm>
            <a:off x="6321152" y="6336000"/>
            <a:ext cx="2863284" cy="253916"/>
          </a:xfrm>
          <a:prstGeom prst="rect">
            <a:avLst/>
          </a:prstGeom>
        </p:spPr>
        <p:txBody>
          <a:bodyPr wrap="none">
            <a:spAutoFit/>
          </a:bodyPr>
          <a:lstStyle/>
          <a:p>
            <a:r>
              <a:rPr lang="en-US" altLang="ja-JP" sz="1050" dirty="0">
                <a:latin typeface="HGP創英角ｺﾞｼｯｸUB" pitchFamily="50" charset="-128"/>
                <a:ea typeface="HGP創英角ｺﾞｼｯｸUB" pitchFamily="50" charset="-128"/>
              </a:rPr>
              <a:t>Figure 1: The Global Risks Landscape 2016</a:t>
            </a:r>
            <a:endParaRPr lang="ja-JP" altLang="en-US" sz="1050" dirty="0">
              <a:latin typeface="HGP創英角ｺﾞｼｯｸUB" pitchFamily="50" charset="-128"/>
              <a:ea typeface="HGP創英角ｺﾞｼｯｸUB" pitchFamily="50" charset="-128"/>
            </a:endParaRPr>
          </a:p>
        </p:txBody>
      </p:sp>
      <p:grpSp>
        <p:nvGrpSpPr>
          <p:cNvPr id="58" name="グループ化 57"/>
          <p:cNvGrpSpPr/>
          <p:nvPr/>
        </p:nvGrpSpPr>
        <p:grpSpPr>
          <a:xfrm>
            <a:off x="6897216" y="1556792"/>
            <a:ext cx="2936776" cy="3304236"/>
            <a:chOff x="6897216" y="1927170"/>
            <a:chExt cx="2936776" cy="3304236"/>
          </a:xfrm>
        </p:grpSpPr>
        <p:sp>
          <p:nvSpPr>
            <p:cNvPr id="45" name="正方形/長方形 44"/>
            <p:cNvSpPr>
              <a:spLocks noChangeAspect="1"/>
            </p:cNvSpPr>
            <p:nvPr/>
          </p:nvSpPr>
          <p:spPr bwMode="auto">
            <a:xfrm>
              <a:off x="7509504" y="2568528"/>
              <a:ext cx="1980000" cy="1980000"/>
            </a:xfrm>
            <a:prstGeom prst="rect">
              <a:avLst/>
            </a:prstGeom>
            <a:solidFill>
              <a:srgbClr val="FF3300"/>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28" name="直線コネクタ 27"/>
            <p:cNvCxnSpPr/>
            <p:nvPr/>
          </p:nvCxnSpPr>
          <p:spPr>
            <a:xfrm>
              <a:off x="7506000" y="2388528"/>
              <a:ext cx="0" cy="2160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8604000" y="3468528"/>
              <a:ext cx="0" cy="2160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553400" y="4543150"/>
              <a:ext cx="1005403" cy="338554"/>
            </a:xfrm>
            <a:prstGeom prst="rect">
              <a:avLst/>
            </a:prstGeom>
            <a:noFill/>
          </p:spPr>
          <p:txBody>
            <a:bodyPr wrap="none" rtlCol="0">
              <a:spAutoFit/>
            </a:bodyPr>
            <a:lstStyle/>
            <a:p>
              <a:r>
                <a:rPr lang="ja-JP" altLang="en-US" sz="1600" dirty="0">
                  <a:latin typeface="HGP創英角ｺﾞｼｯｸUB" pitchFamily="50" charset="-128"/>
                  <a:ea typeface="HGP創英角ｺﾞｼｯｸUB" pitchFamily="50" charset="-128"/>
                </a:rPr>
                <a:t>発生確率</a:t>
              </a:r>
              <a:endParaRPr kumimoji="1" lang="ja-JP" altLang="en-US" sz="1600" dirty="0">
                <a:latin typeface="HGP創英角ｺﾞｼｯｸUB" pitchFamily="50" charset="-128"/>
                <a:ea typeface="HGP創英角ｺﾞｼｯｸUB" pitchFamily="50" charset="-128"/>
              </a:endParaRPr>
            </a:p>
          </p:txBody>
        </p:sp>
        <p:sp>
          <p:nvSpPr>
            <p:cNvPr id="36" name="テキスト ボックス 35"/>
            <p:cNvSpPr txBox="1"/>
            <p:nvPr/>
          </p:nvSpPr>
          <p:spPr>
            <a:xfrm>
              <a:off x="7121261" y="2505440"/>
              <a:ext cx="424027" cy="810415"/>
            </a:xfrm>
            <a:prstGeom prst="rect">
              <a:avLst/>
            </a:prstGeom>
            <a:noFill/>
          </p:spPr>
          <p:txBody>
            <a:bodyPr vert="wordArtVertRtl" wrap="none" rtlCol="0" anchor="ctr" anchorCtr="1">
              <a:spAutoFit/>
            </a:bodyPr>
            <a:lstStyle/>
            <a:p>
              <a:r>
                <a:rPr kumimoji="1" lang="ja-JP" altLang="en-US" sz="1600" dirty="0">
                  <a:latin typeface="HGP創英角ｺﾞｼｯｸUB" pitchFamily="50" charset="-128"/>
                  <a:ea typeface="HGP創英角ｺﾞｼｯｸUB" pitchFamily="50" charset="-128"/>
                </a:rPr>
                <a:t>影響度</a:t>
              </a:r>
            </a:p>
          </p:txBody>
        </p:sp>
        <p:sp>
          <p:nvSpPr>
            <p:cNvPr id="44" name="直角三角形 43"/>
            <p:cNvSpPr>
              <a:spLocks noChangeAspect="1"/>
            </p:cNvSpPr>
            <p:nvPr/>
          </p:nvSpPr>
          <p:spPr bwMode="auto">
            <a:xfrm>
              <a:off x="7509424" y="3276000"/>
              <a:ext cx="1260000" cy="1260000"/>
            </a:xfrm>
            <a:prstGeom prst="rtTriangle">
              <a:avLst/>
            </a:prstGeom>
            <a:solidFill>
              <a:srgbClr val="99FF99"/>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6" name="フローチャート : 結合子 45"/>
            <p:cNvSpPr>
              <a:spLocks noChangeAspect="1"/>
            </p:cNvSpPr>
            <p:nvPr/>
          </p:nvSpPr>
          <p:spPr bwMode="auto">
            <a:xfrm>
              <a:off x="8625408" y="3081504"/>
              <a:ext cx="288000" cy="288000"/>
            </a:xfrm>
            <a:prstGeom prst="flowChartConnector">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7" name="フローチャート : 結合子 46"/>
            <p:cNvSpPr>
              <a:spLocks noChangeAspect="1"/>
            </p:cNvSpPr>
            <p:nvPr/>
          </p:nvSpPr>
          <p:spPr bwMode="auto">
            <a:xfrm>
              <a:off x="7761312" y="3945600"/>
              <a:ext cx="288000" cy="288000"/>
            </a:xfrm>
            <a:prstGeom prst="flowChartConnector">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49" name="直線矢印コネクタ 48"/>
            <p:cNvCxnSpPr>
              <a:stCxn id="46" idx="3"/>
              <a:endCxn id="47" idx="7"/>
            </p:cNvCxnSpPr>
            <p:nvPr/>
          </p:nvCxnSpPr>
          <p:spPr bwMode="auto">
            <a:xfrm flipH="1">
              <a:off x="8007135" y="3327327"/>
              <a:ext cx="660450" cy="660450"/>
            </a:xfrm>
            <a:prstGeom prst="straightConnector1">
              <a:avLst/>
            </a:prstGeom>
            <a:solidFill>
              <a:srgbClr val="FFFF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p:cNvSpPr txBox="1"/>
            <p:nvPr/>
          </p:nvSpPr>
          <p:spPr>
            <a:xfrm>
              <a:off x="8254714" y="3657568"/>
              <a:ext cx="1579278" cy="400110"/>
            </a:xfrm>
            <a:prstGeom prst="rect">
              <a:avLst/>
            </a:prstGeom>
            <a:noFill/>
          </p:spPr>
          <p:txBody>
            <a:bodyPr wrap="none" rtlCol="0">
              <a:spAutoFit/>
            </a:bodyPr>
            <a:lstStyle/>
            <a:p>
              <a:r>
                <a:rPr kumimoji="1" lang="ja-JP" altLang="en-US" sz="2000" dirty="0"/>
                <a:t>リスクの低減</a:t>
              </a:r>
            </a:p>
          </p:txBody>
        </p:sp>
        <p:sp>
          <p:nvSpPr>
            <p:cNvPr id="56" name="線吹き出し 2 (枠付き) 55"/>
            <p:cNvSpPr/>
            <p:nvPr/>
          </p:nvSpPr>
          <p:spPr bwMode="auto">
            <a:xfrm>
              <a:off x="7530031" y="1927170"/>
              <a:ext cx="1953025" cy="349702"/>
            </a:xfrm>
            <a:prstGeom prst="borderCallout2">
              <a:avLst>
                <a:gd name="adj1" fmla="val 100929"/>
                <a:gd name="adj2" fmla="val 50526"/>
                <a:gd name="adj3" fmla="val 138284"/>
                <a:gd name="adj4" fmla="val 43530"/>
                <a:gd name="adj5" fmla="val 265653"/>
                <a:gd name="adj6" fmla="val 43628"/>
              </a:avLst>
            </a:prstGeom>
            <a:solidFill>
              <a:srgbClr val="FFFFFF"/>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受容できないリスク</a:t>
              </a:r>
            </a:p>
          </p:txBody>
        </p:sp>
        <p:sp>
          <p:nvSpPr>
            <p:cNvPr id="57" name="線吹き出し 2 (枠付き) 56"/>
            <p:cNvSpPr/>
            <p:nvPr/>
          </p:nvSpPr>
          <p:spPr bwMode="auto">
            <a:xfrm>
              <a:off x="6897216" y="4881704"/>
              <a:ext cx="1718988" cy="349702"/>
            </a:xfrm>
            <a:prstGeom prst="borderCallout2">
              <a:avLst>
                <a:gd name="adj1" fmla="val 3808"/>
                <a:gd name="adj2" fmla="val 49675"/>
                <a:gd name="adj3" fmla="val -55959"/>
                <a:gd name="adj4" fmla="val 49367"/>
                <a:gd name="adj5" fmla="val -141508"/>
                <a:gd name="adj6" fmla="val 66369"/>
              </a:avLst>
            </a:prstGeom>
            <a:solidFill>
              <a:srgbClr val="FFFFFF"/>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受容できるリスク</a:t>
              </a:r>
            </a:p>
          </p:txBody>
        </p:sp>
      </p:grpSp>
      <p:sp>
        <p:nvSpPr>
          <p:cNvPr id="38" name="正方形/長方形 37"/>
          <p:cNvSpPr/>
          <p:nvPr/>
        </p:nvSpPr>
        <p:spPr>
          <a:xfrm>
            <a:off x="5760000" y="6084000"/>
            <a:ext cx="4140000" cy="276999"/>
          </a:xfrm>
          <a:prstGeom prst="rect">
            <a:avLst/>
          </a:prstGeom>
        </p:spPr>
        <p:txBody>
          <a:bodyPr wrap="none">
            <a:spAutoFit/>
          </a:bodyPr>
          <a:lstStyle/>
          <a:p>
            <a:r>
              <a:rPr lang="en-US" altLang="ja-JP" sz="1200" i="1" dirty="0">
                <a:latin typeface="Arial" panose="020B0604020202020204" pitchFamily="34" charset="0"/>
                <a:cs typeface="Arial" panose="020B0604020202020204" pitchFamily="34" charset="0"/>
              </a:rPr>
              <a:t>http://www.weforum.org/reports/the-global-risks-report-2016</a:t>
            </a:r>
            <a:endParaRPr lang="ja-JP" altLang="en-US" sz="1200" i="1" dirty="0">
              <a:latin typeface="Arial" panose="020B0604020202020204" pitchFamily="34" charset="0"/>
              <a:cs typeface="Arial" panose="020B0604020202020204" pitchFamily="34" charset="0"/>
            </a:endParaRPr>
          </a:p>
        </p:txBody>
      </p:sp>
      <p:sp>
        <p:nvSpPr>
          <p:cNvPr id="40" name="角丸四角形 39"/>
          <p:cNvSpPr>
            <a:spLocks/>
          </p:cNvSpPr>
          <p:nvPr/>
        </p:nvSpPr>
        <p:spPr bwMode="auto">
          <a:xfrm>
            <a:off x="1116000" y="2340000"/>
            <a:ext cx="1800200" cy="936104"/>
          </a:xfrm>
          <a:prstGeom prst="roundRect">
            <a:avLst/>
          </a:prstGeom>
          <a:solidFill>
            <a:srgbClr val="FFCC66">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rgbClr val="FF0000"/>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2000" dirty="0">
              <a:solidFill>
                <a:srgbClr val="FF0000"/>
              </a:solidFill>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重要インフラの</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IT</a:t>
            </a:r>
            <a:r>
              <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システム障害</a:t>
            </a:r>
          </a:p>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endParaRPr>
          </a:p>
        </p:txBody>
      </p:sp>
      <p:sp>
        <p:nvSpPr>
          <p:cNvPr id="42" name="テキスト ボックス 41"/>
          <p:cNvSpPr txBox="1"/>
          <p:nvPr/>
        </p:nvSpPr>
        <p:spPr>
          <a:xfrm>
            <a:off x="4808984" y="673298"/>
            <a:ext cx="1620065" cy="271869"/>
          </a:xfrm>
          <a:prstGeom prst="rect">
            <a:avLst/>
          </a:prstGeom>
          <a:noFill/>
        </p:spPr>
        <p:txBody>
          <a:bodyPr wrap="square" rtlCol="0">
            <a:spAutoFit/>
          </a:bodyPr>
          <a:lstStyle/>
          <a:p>
            <a:pPr algn="r">
              <a:lnSpc>
                <a:spcPts val="1400"/>
              </a:lnSpc>
            </a:pPr>
            <a:r>
              <a:rPr lang="ja-JP" altLang="en-US" sz="1400" dirty="0">
                <a:latin typeface="HGP創英角ｺﾞｼｯｸUB" pitchFamily="50" charset="-128"/>
                <a:ea typeface="HGP創英角ｺﾞｼｯｸUB" pitchFamily="50" charset="-128"/>
              </a:rPr>
              <a:t>気候変動適応失敗</a:t>
            </a:r>
            <a:endParaRPr kumimoji="1" lang="ja-JP" altLang="en-US" sz="1400" dirty="0">
              <a:latin typeface="HGP創英角ｺﾞｼｯｸUB" pitchFamily="50" charset="-128"/>
              <a:ea typeface="HGP創英角ｺﾞｼｯｸUB" pitchFamily="50" charset="-128"/>
            </a:endParaRPr>
          </a:p>
        </p:txBody>
      </p:sp>
      <p:sp>
        <p:nvSpPr>
          <p:cNvPr id="43" name="テキスト ボックス 42"/>
          <p:cNvSpPr txBox="1"/>
          <p:nvPr/>
        </p:nvSpPr>
        <p:spPr>
          <a:xfrm>
            <a:off x="5313040" y="1401351"/>
            <a:ext cx="1082348"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大規模移民</a:t>
            </a:r>
          </a:p>
        </p:txBody>
      </p:sp>
      <p:sp>
        <p:nvSpPr>
          <p:cNvPr id="48" name="テキスト ボックス 47"/>
          <p:cNvSpPr txBox="1"/>
          <p:nvPr/>
        </p:nvSpPr>
        <p:spPr>
          <a:xfrm>
            <a:off x="4112424" y="970815"/>
            <a:ext cx="723275"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水</a:t>
            </a:r>
            <a:r>
              <a:rPr kumimoji="1" lang="ja-JP" altLang="en-US" sz="1400" dirty="0">
                <a:latin typeface="HGP創英角ｺﾞｼｯｸUB" pitchFamily="50" charset="-128"/>
                <a:ea typeface="HGP創英角ｺﾞｼｯｸUB" pitchFamily="50" charset="-128"/>
              </a:rPr>
              <a:t>危機</a:t>
            </a:r>
          </a:p>
        </p:txBody>
      </p:sp>
      <p:sp>
        <p:nvSpPr>
          <p:cNvPr id="50" name="テキスト ボックス 49"/>
          <p:cNvSpPr txBox="1"/>
          <p:nvPr/>
        </p:nvSpPr>
        <p:spPr>
          <a:xfrm>
            <a:off x="1030269" y="1001492"/>
            <a:ext cx="1328218" cy="271869"/>
          </a:xfrm>
          <a:prstGeom prst="rect">
            <a:avLst/>
          </a:prstGeom>
          <a:noFill/>
        </p:spPr>
        <p:txBody>
          <a:bodyPr wrap="square" rtlCol="0">
            <a:spAutoFit/>
          </a:bodyPr>
          <a:lstStyle/>
          <a:p>
            <a:pPr>
              <a:lnSpc>
                <a:spcPts val="1400"/>
              </a:lnSpc>
            </a:pPr>
            <a:r>
              <a:rPr lang="ja-JP" altLang="en-US" sz="1400" dirty="0">
                <a:latin typeface="HGP創英角ｺﾞｼｯｸUB" pitchFamily="50" charset="-128"/>
                <a:ea typeface="HGP創英角ｺﾞｼｯｸUB" pitchFamily="50" charset="-128"/>
              </a:rPr>
              <a:t>大量破壊兵器</a:t>
            </a:r>
            <a:endParaRPr kumimoji="1" lang="ja-JP" altLang="en-US" sz="1400" dirty="0">
              <a:latin typeface="HGP創英角ｺﾞｼｯｸUB" pitchFamily="50" charset="-128"/>
              <a:ea typeface="HGP創英角ｺﾞｼｯｸUB" pitchFamily="50" charset="-128"/>
            </a:endParaRPr>
          </a:p>
        </p:txBody>
      </p:sp>
      <p:sp>
        <p:nvSpPr>
          <p:cNvPr id="51" name="テキスト ボックス 50"/>
          <p:cNvSpPr txBox="1"/>
          <p:nvPr/>
        </p:nvSpPr>
        <p:spPr>
          <a:xfrm>
            <a:off x="1505231" y="1650768"/>
            <a:ext cx="1082348"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伝染病拡散</a:t>
            </a:r>
            <a:endParaRPr kumimoji="1" lang="ja-JP" altLang="en-US" sz="1400" dirty="0">
              <a:latin typeface="HGP創英角ｺﾞｼｯｸUB" pitchFamily="50" charset="-128"/>
              <a:ea typeface="HGP創英角ｺﾞｼｯｸUB" pitchFamily="50" charset="-128"/>
            </a:endParaRPr>
          </a:p>
        </p:txBody>
      </p:sp>
      <p:sp>
        <p:nvSpPr>
          <p:cNvPr id="52" name="テキスト ボックス 51"/>
          <p:cNvSpPr txBox="1"/>
          <p:nvPr/>
        </p:nvSpPr>
        <p:spPr>
          <a:xfrm>
            <a:off x="2233572" y="1146159"/>
            <a:ext cx="1734368" cy="271869"/>
          </a:xfrm>
          <a:prstGeom prst="rect">
            <a:avLst/>
          </a:prstGeom>
          <a:noFill/>
        </p:spPr>
        <p:txBody>
          <a:bodyPr wrap="square" rtlCol="0">
            <a:spAutoFit/>
          </a:bodyPr>
          <a:lstStyle/>
          <a:p>
            <a:pPr algn="ctr">
              <a:lnSpc>
                <a:spcPts val="1400"/>
              </a:lnSpc>
            </a:pPr>
            <a:r>
              <a:rPr lang="ja-JP" altLang="en-US" sz="1400" dirty="0">
                <a:latin typeface="HGP創英角ｺﾞｼｯｸUB" pitchFamily="50" charset="-128"/>
                <a:ea typeface="HGP創英角ｺﾞｼｯｸUB" pitchFamily="50" charset="-128"/>
              </a:rPr>
              <a:t>エネルギー価格打撃</a:t>
            </a:r>
            <a:endParaRPr kumimoji="1" lang="ja-JP" altLang="en-US" sz="1400" dirty="0">
              <a:latin typeface="HGP創英角ｺﾞｼｯｸUB" pitchFamily="50" charset="-128"/>
              <a:ea typeface="HGP創英角ｺﾞｼｯｸUB" pitchFamily="50" charset="-128"/>
            </a:endParaRPr>
          </a:p>
        </p:txBody>
      </p:sp>
      <p:sp>
        <p:nvSpPr>
          <p:cNvPr id="53" name="テキスト ボックス 52"/>
          <p:cNvSpPr txBox="1"/>
          <p:nvPr/>
        </p:nvSpPr>
        <p:spPr>
          <a:xfrm>
            <a:off x="2761062" y="1582780"/>
            <a:ext cx="1471858" cy="451406"/>
          </a:xfrm>
          <a:prstGeom prst="rect">
            <a:avLst/>
          </a:prstGeom>
          <a:noFill/>
        </p:spPr>
        <p:txBody>
          <a:bodyPr wrap="square" rtlCol="0">
            <a:spAutoFit/>
          </a:bodyPr>
          <a:lstStyle/>
          <a:p>
            <a:pPr>
              <a:lnSpc>
                <a:spcPts val="1400"/>
              </a:lnSpc>
            </a:pPr>
            <a:r>
              <a:rPr lang="ja-JP" altLang="en-US" sz="1400" dirty="0">
                <a:latin typeface="HGP創英角ｺﾞｼｯｸUB" pitchFamily="50" charset="-128"/>
                <a:ea typeface="HGP創英角ｺﾞｼｯｸUB" pitchFamily="50" charset="-128"/>
              </a:rPr>
              <a:t>生物多様性損失</a:t>
            </a:r>
            <a:endParaRPr lang="en-US" altLang="ja-JP" sz="1400" dirty="0">
              <a:latin typeface="HGP創英角ｺﾞｼｯｸUB" pitchFamily="50" charset="-128"/>
              <a:ea typeface="HGP創英角ｺﾞｼｯｸUB" pitchFamily="50" charset="-128"/>
            </a:endParaRPr>
          </a:p>
          <a:p>
            <a:pPr>
              <a:lnSpc>
                <a:spcPts val="1400"/>
              </a:lnSpc>
            </a:pPr>
            <a:r>
              <a:rPr lang="ja-JP" altLang="en-US" sz="1400" dirty="0">
                <a:latin typeface="HGP創英角ｺﾞｼｯｸUB" pitchFamily="50" charset="-128"/>
                <a:ea typeface="HGP創英角ｺﾞｼｯｸUB" pitchFamily="50" charset="-128"/>
              </a:rPr>
              <a:t>と生態系崩壊</a:t>
            </a:r>
            <a:endParaRPr kumimoji="1" lang="ja-JP" altLang="en-US" sz="1400" dirty="0">
              <a:latin typeface="HGP創英角ｺﾞｼｯｸUB" pitchFamily="50" charset="-128"/>
              <a:ea typeface="HGP創英角ｺﾞｼｯｸUB" pitchFamily="50" charset="-128"/>
            </a:endParaRPr>
          </a:p>
        </p:txBody>
      </p:sp>
      <p:sp>
        <p:nvSpPr>
          <p:cNvPr id="54" name="テキスト ボックス 53"/>
          <p:cNvSpPr txBox="1"/>
          <p:nvPr/>
        </p:nvSpPr>
        <p:spPr>
          <a:xfrm>
            <a:off x="3118416" y="2030597"/>
            <a:ext cx="895956" cy="307777"/>
          </a:xfrm>
          <a:prstGeom prst="rect">
            <a:avLst/>
          </a:prstGeom>
          <a:noFill/>
        </p:spPr>
        <p:txBody>
          <a:bodyPr wrap="square" rtlCol="0">
            <a:spAutoFit/>
          </a:bodyPr>
          <a:lstStyle/>
          <a:p>
            <a:r>
              <a:rPr lang="ja-JP" altLang="en-US" sz="1400" dirty="0">
                <a:latin typeface="HGP創英角ｺﾞｼｯｸUB" pitchFamily="50" charset="-128"/>
                <a:ea typeface="HGP創英角ｺﾞｼｯｸUB" pitchFamily="50" charset="-128"/>
              </a:rPr>
              <a:t>食料</a:t>
            </a:r>
            <a:r>
              <a:rPr kumimoji="1" lang="ja-JP" altLang="en-US" sz="1400" dirty="0">
                <a:latin typeface="HGP創英角ｺﾞｼｯｸUB" pitchFamily="50" charset="-128"/>
                <a:ea typeface="HGP創英角ｺﾞｼｯｸUB" pitchFamily="50" charset="-128"/>
              </a:rPr>
              <a:t>危機</a:t>
            </a:r>
          </a:p>
        </p:txBody>
      </p:sp>
      <p:sp>
        <p:nvSpPr>
          <p:cNvPr id="59" name="テキスト ボックス 58"/>
          <p:cNvSpPr txBox="1"/>
          <p:nvPr/>
        </p:nvSpPr>
        <p:spPr>
          <a:xfrm>
            <a:off x="4051595" y="1469766"/>
            <a:ext cx="902811"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財政危機</a:t>
            </a:r>
          </a:p>
        </p:txBody>
      </p:sp>
      <p:sp>
        <p:nvSpPr>
          <p:cNvPr id="60" name="テキスト ボックス 59"/>
          <p:cNvSpPr txBox="1"/>
          <p:nvPr/>
        </p:nvSpPr>
        <p:spPr>
          <a:xfrm>
            <a:off x="5163316" y="2062215"/>
            <a:ext cx="1107271" cy="271869"/>
          </a:xfrm>
          <a:prstGeom prst="rect">
            <a:avLst/>
          </a:prstGeom>
          <a:noFill/>
        </p:spPr>
        <p:txBody>
          <a:bodyPr wrap="square" rtlCol="0">
            <a:spAutoFit/>
          </a:bodyPr>
          <a:lstStyle/>
          <a:p>
            <a:pPr algn="r">
              <a:lnSpc>
                <a:spcPts val="1400"/>
              </a:lnSpc>
            </a:pPr>
            <a:r>
              <a:rPr lang="ja-JP" altLang="en-US" sz="1400" dirty="0">
                <a:latin typeface="HGP創英角ｺﾞｼｯｸUB" pitchFamily="50" charset="-128"/>
                <a:ea typeface="HGP創英角ｺﾞｼｯｸUB" pitchFamily="50" charset="-128"/>
              </a:rPr>
              <a:t>国家間対立</a:t>
            </a:r>
            <a:endParaRPr kumimoji="1" lang="ja-JP" altLang="en-US" sz="1400" dirty="0">
              <a:latin typeface="HGP創英角ｺﾞｼｯｸUB" pitchFamily="50" charset="-128"/>
              <a:ea typeface="HGP創英角ｺﾞｼｯｸUB" pitchFamily="50" charset="-128"/>
            </a:endParaRPr>
          </a:p>
        </p:txBody>
      </p:sp>
      <p:sp>
        <p:nvSpPr>
          <p:cNvPr id="61" name="テキスト ボックス 60"/>
          <p:cNvSpPr txBox="1"/>
          <p:nvPr/>
        </p:nvSpPr>
        <p:spPr>
          <a:xfrm>
            <a:off x="4235335" y="2093815"/>
            <a:ext cx="773492" cy="738664"/>
          </a:xfrm>
          <a:prstGeom prst="rect">
            <a:avLst/>
          </a:prstGeom>
          <a:noFill/>
        </p:spPr>
        <p:txBody>
          <a:bodyPr wrap="square" rtlCol="0">
            <a:spAutoFit/>
          </a:bodyPr>
          <a:lstStyle/>
          <a:p>
            <a:r>
              <a:rPr lang="ja-JP" altLang="en-US" sz="1400" dirty="0">
                <a:latin typeface="HGP創英角ｺﾞｼｯｸUB" pitchFamily="50" charset="-128"/>
                <a:ea typeface="HGP創英角ｺﾞｼｯｸUB" pitchFamily="50" charset="-128"/>
              </a:rPr>
              <a:t>失業・不完全雇用</a:t>
            </a:r>
            <a:endParaRPr kumimoji="1" lang="ja-JP" altLang="en-US" sz="1400" dirty="0">
              <a:latin typeface="HGP創英角ｺﾞｼｯｸUB" pitchFamily="50" charset="-128"/>
              <a:ea typeface="HGP創英角ｺﾞｼｯｸUB" pitchFamily="50" charset="-128"/>
            </a:endParaRPr>
          </a:p>
        </p:txBody>
      </p:sp>
      <p:sp>
        <p:nvSpPr>
          <p:cNvPr id="41" name="角丸四角形 40"/>
          <p:cNvSpPr>
            <a:spLocks/>
          </p:cNvSpPr>
          <p:nvPr/>
        </p:nvSpPr>
        <p:spPr bwMode="auto">
          <a:xfrm>
            <a:off x="4572000" y="1944000"/>
            <a:ext cx="1440160" cy="648072"/>
          </a:xfrm>
          <a:prstGeom prst="roundRect">
            <a:avLst/>
          </a:prstGeom>
          <a:solidFill>
            <a:srgbClr val="CCFFFF">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rPr>
              <a:t>サイバー攻撃</a:t>
            </a:r>
          </a:p>
        </p:txBody>
      </p:sp>
      <p:sp>
        <p:nvSpPr>
          <p:cNvPr id="62" name="テキスト ボックス 61"/>
          <p:cNvSpPr txBox="1"/>
          <p:nvPr/>
        </p:nvSpPr>
        <p:spPr>
          <a:xfrm>
            <a:off x="5473411" y="2719167"/>
            <a:ext cx="902811"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異常気象</a:t>
            </a:r>
            <a:endParaRPr kumimoji="1" lang="ja-JP" altLang="en-US" sz="1400" dirty="0">
              <a:latin typeface="HGP創英角ｺﾞｼｯｸUB" pitchFamily="50" charset="-128"/>
              <a:ea typeface="HGP創英角ｺﾞｼｯｸUB" pitchFamily="50" charset="-128"/>
            </a:endParaRPr>
          </a:p>
        </p:txBody>
      </p:sp>
      <p:sp>
        <p:nvSpPr>
          <p:cNvPr id="37" name="正方形/長方形 36"/>
          <p:cNvSpPr/>
          <p:nvPr/>
        </p:nvSpPr>
        <p:spPr>
          <a:xfrm>
            <a:off x="931779" y="4537862"/>
            <a:ext cx="5497269" cy="1200329"/>
          </a:xfrm>
          <a:prstGeom prst="rect">
            <a:avLst/>
          </a:prstGeom>
        </p:spPr>
        <p:txBody>
          <a:bodyPr wrap="square">
            <a:spAutoFit/>
          </a:bodyPr>
          <a:lstStyle/>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“サイバー攻撃”は</a:t>
            </a: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“重要インフラの</a:t>
            </a:r>
            <a:r>
              <a:rPr lang="en-US" altLang="ja-JP" sz="2400" dirty="0">
                <a:solidFill>
                  <a:srgbClr val="FF0000"/>
                </a:solidFill>
                <a:latin typeface="HGP創英角ﾎﾟｯﾌﾟ体" panose="040B0A00000000000000" pitchFamily="50" charset="-128"/>
                <a:ea typeface="HGP創英角ﾎﾟｯﾌﾟ体" panose="040B0A00000000000000" pitchFamily="50" charset="-128"/>
              </a:rPr>
              <a:t>IT</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システム障害”に比べ，</a:t>
            </a: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発生確率，発生時の影響ともに大きい</a:t>
            </a:r>
          </a:p>
        </p:txBody>
      </p:sp>
      <p:sp>
        <p:nvSpPr>
          <p:cNvPr id="39" name="動作設定ボタン: 情報 2">
            <a:hlinkClick r:id="rId3" action="ppaction://hlinksldjump" highlightClick="1"/>
          </p:cNvPr>
          <p:cNvSpPr>
            <a:spLocks noChangeAspect="1"/>
          </p:cNvSpPr>
          <p:nvPr/>
        </p:nvSpPr>
        <p:spPr bwMode="auto">
          <a:xfrm>
            <a:off x="684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2017</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63" name="動作設定ボタン: 情報 2">
            <a:hlinkClick r:id="rId4" action="ppaction://hlinksldjump" highlightClick="1"/>
          </p:cNvPr>
          <p:cNvSpPr>
            <a:spLocks noChangeAspect="1"/>
          </p:cNvSpPr>
          <p:nvPr/>
        </p:nvSpPr>
        <p:spPr bwMode="auto">
          <a:xfrm>
            <a:off x="630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2015</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64" name="テキスト ボックス 63"/>
          <p:cNvSpPr txBox="1"/>
          <p:nvPr/>
        </p:nvSpPr>
        <p:spPr>
          <a:xfrm>
            <a:off x="3540415" y="2459434"/>
            <a:ext cx="837089"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テロ攻撃</a:t>
            </a:r>
          </a:p>
        </p:txBody>
      </p:sp>
      <p:sp>
        <p:nvSpPr>
          <p:cNvPr id="65" name="角丸四角形 40"/>
          <p:cNvSpPr>
            <a:spLocks/>
          </p:cNvSpPr>
          <p:nvPr/>
        </p:nvSpPr>
        <p:spPr bwMode="auto">
          <a:xfrm>
            <a:off x="3744000" y="3132000"/>
            <a:ext cx="1199560" cy="648072"/>
          </a:xfrm>
          <a:prstGeom prst="roundRect">
            <a:avLst/>
          </a:prstGeom>
          <a:solidFill>
            <a:srgbClr val="CCFFFF">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rPr>
              <a:t>情報漏洩</a:t>
            </a:r>
          </a:p>
        </p:txBody>
      </p:sp>
      <p:sp>
        <p:nvSpPr>
          <p:cNvPr id="66" name="動作設定ボタン: 情報 2">
            <a:hlinkClick r:id="rId5" action="ppaction://hlinksldjump" highlightClick="1"/>
            <a:extLst>
              <a:ext uri="{FF2B5EF4-FFF2-40B4-BE49-F238E27FC236}">
                <a16:creationId xmlns:a16="http://schemas.microsoft.com/office/drawing/2014/main" id="{11C39B0A-F7D7-4F95-8B01-7CEC3F142EEE}"/>
              </a:ext>
            </a:extLst>
          </p:cNvPr>
          <p:cNvSpPr>
            <a:spLocks noChangeAspect="1"/>
          </p:cNvSpPr>
          <p:nvPr/>
        </p:nvSpPr>
        <p:spPr bwMode="auto">
          <a:xfrm>
            <a:off x="738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2018</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27386223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p:cNvPicPr>
            <a:picLocks noChangeAspect="1"/>
          </p:cNvPicPr>
          <p:nvPr/>
        </p:nvPicPr>
        <p:blipFill>
          <a:blip r:embed="rId2"/>
          <a:stretch>
            <a:fillRect/>
          </a:stretch>
        </p:blipFill>
        <p:spPr>
          <a:xfrm>
            <a:off x="0" y="468000"/>
            <a:ext cx="6084000" cy="6118870"/>
          </a:xfrm>
          <a:prstGeom prst="rect">
            <a:avLst/>
          </a:prstGeom>
        </p:spPr>
      </p:pic>
      <p:sp>
        <p:nvSpPr>
          <p:cNvPr id="16" name="テキスト ボックス 15"/>
          <p:cNvSpPr txBox="1"/>
          <p:nvPr/>
        </p:nvSpPr>
        <p:spPr>
          <a:xfrm>
            <a:off x="377781" y="1340768"/>
            <a:ext cx="553998" cy="2041585"/>
          </a:xfrm>
          <a:prstGeom prst="rect">
            <a:avLst/>
          </a:prstGeom>
          <a:noFill/>
        </p:spPr>
        <p:txBody>
          <a:bodyPr vert="eaVert" wrap="none" rtlCol="0">
            <a:spAutoFit/>
          </a:bodyPr>
          <a:lstStyle/>
          <a:p>
            <a:pPr algn="ctr"/>
            <a:r>
              <a:rPr lang="ja-JP" altLang="en-US" sz="2400" dirty="0">
                <a:solidFill>
                  <a:srgbClr val="0000FF"/>
                </a:solidFill>
                <a:latin typeface="HGP創英角ｺﾞｼｯｸUB" pitchFamily="50" charset="-128"/>
                <a:ea typeface="HGP創英角ｺﾞｼｯｸUB" pitchFamily="50" charset="-128"/>
              </a:rPr>
              <a:t>大　←　影響度</a:t>
            </a:r>
          </a:p>
        </p:txBody>
      </p:sp>
      <p:sp>
        <p:nvSpPr>
          <p:cNvPr id="17" name="テキスト ボックス 16"/>
          <p:cNvSpPr txBox="1"/>
          <p:nvPr/>
        </p:nvSpPr>
        <p:spPr>
          <a:xfrm>
            <a:off x="2394005" y="6093296"/>
            <a:ext cx="2441694" cy="461665"/>
          </a:xfrm>
          <a:prstGeom prst="rect">
            <a:avLst/>
          </a:prstGeom>
          <a:noFill/>
        </p:spPr>
        <p:txBody>
          <a:bodyPr wrap="none" rtlCol="0">
            <a:spAutoFit/>
          </a:bodyPr>
          <a:lstStyle/>
          <a:p>
            <a:pPr algn="ctr"/>
            <a:r>
              <a:rPr kumimoji="1" lang="ja-JP" altLang="en-US" sz="2400" dirty="0">
                <a:solidFill>
                  <a:srgbClr val="0000FF"/>
                </a:solidFill>
                <a:latin typeface="HGP創英角ｺﾞｼｯｸUB" pitchFamily="50" charset="-128"/>
                <a:ea typeface="HGP創英角ｺﾞｼｯｸUB" pitchFamily="50" charset="-128"/>
              </a:rPr>
              <a:t>発生確率　→　大</a:t>
            </a:r>
          </a:p>
        </p:txBody>
      </p:sp>
      <p:sp>
        <p:nvSpPr>
          <p:cNvPr id="27" name="フローチャート : 代替処理 26"/>
          <p:cNvSpPr/>
          <p:nvPr/>
        </p:nvSpPr>
        <p:spPr bwMode="auto">
          <a:xfrm>
            <a:off x="0" y="0"/>
            <a:ext cx="10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dirty="0">
                <a:solidFill>
                  <a:srgbClr val="0000FF"/>
                </a:solidFill>
                <a:latin typeface="HGP創英角ﾎﾟｯﾌﾟ体" pitchFamily="50" charset="-128"/>
                <a:ea typeface="HGP創英角ﾎﾟｯﾌﾟ体" pitchFamily="50" charset="-128"/>
              </a:rPr>
              <a:t>データ例</a:t>
            </a: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グローバル・リスク</a:t>
            </a:r>
            <a:r>
              <a:rPr kumimoji="1" lang="en-US" altLang="ja-JP" dirty="0">
                <a:latin typeface="+mj-ea"/>
              </a:rPr>
              <a:t>(2017)</a:t>
            </a:r>
            <a:endParaRPr kumimoji="1" lang="ja-JP" altLang="en-US" dirty="0">
              <a:latin typeface="+mj-ea"/>
            </a:endParaRPr>
          </a:p>
        </p:txBody>
      </p:sp>
      <p:sp>
        <p:nvSpPr>
          <p:cNvPr id="14" name="正方形/長方形 13"/>
          <p:cNvSpPr/>
          <p:nvPr/>
        </p:nvSpPr>
        <p:spPr>
          <a:xfrm>
            <a:off x="6300000" y="5400000"/>
            <a:ext cx="3600000" cy="784830"/>
          </a:xfrm>
          <a:prstGeom prst="rect">
            <a:avLst/>
          </a:prstGeom>
        </p:spPr>
        <p:txBody>
          <a:bodyPr wrap="square">
            <a:spAutoFit/>
          </a:bodyPr>
          <a:lstStyle/>
          <a:p>
            <a:pPr>
              <a:lnSpc>
                <a:spcPts val="1800"/>
              </a:lnSpc>
            </a:pPr>
            <a:r>
              <a:rPr lang="en-US" altLang="ja-JP" sz="1400" dirty="0">
                <a:latin typeface="HGP創英角ｺﾞｼｯｸUB" pitchFamily="50" charset="-128"/>
                <a:ea typeface="HGP創英角ｺﾞｼｯｸUB" pitchFamily="50" charset="-128"/>
              </a:rPr>
              <a:t>&lt;</a:t>
            </a:r>
            <a:r>
              <a:rPr lang="ja-JP" altLang="en-US" sz="1400" dirty="0">
                <a:latin typeface="HGP創英角ｺﾞｼｯｸUB" pitchFamily="50" charset="-128"/>
                <a:ea typeface="HGP創英角ｺﾞｼｯｸUB" pitchFamily="50" charset="-128"/>
              </a:rPr>
              <a:t>左図の出典</a:t>
            </a:r>
            <a:r>
              <a:rPr lang="en-US" altLang="ja-JP" sz="1400" dirty="0">
                <a:latin typeface="HGP創英角ｺﾞｼｯｸUB" pitchFamily="50" charset="-128"/>
                <a:ea typeface="HGP創英角ｺﾞｼｯｸUB" pitchFamily="50" charset="-128"/>
              </a:rPr>
              <a:t>&gt;</a:t>
            </a:r>
            <a:endParaRPr lang="ja-JP" altLang="en-US" sz="1400" dirty="0">
              <a:latin typeface="HGP創英角ｺﾞｼｯｸUB" pitchFamily="50" charset="-128"/>
              <a:ea typeface="HGP創英角ｺﾞｼｯｸUB" pitchFamily="50" charset="-128"/>
            </a:endParaRPr>
          </a:p>
          <a:p>
            <a:pPr>
              <a:lnSpc>
                <a:spcPts val="1800"/>
              </a:lnSpc>
            </a:pPr>
            <a:r>
              <a:rPr lang="en-US" altLang="ja-JP" sz="1400" dirty="0">
                <a:latin typeface="HGP創英角ｺﾞｼｯｸUB" pitchFamily="50" charset="-128"/>
                <a:ea typeface="HGP創英角ｺﾞｼｯｸUB" pitchFamily="50" charset="-128"/>
              </a:rPr>
              <a:t>The</a:t>
            </a:r>
            <a:r>
              <a:rPr lang="ja-JP" altLang="en-US" sz="1400" dirty="0">
                <a:latin typeface="HGP創英角ｺﾞｼｯｸUB" pitchFamily="50" charset="-128"/>
                <a:ea typeface="HGP創英角ｺﾞｼｯｸUB" pitchFamily="50" charset="-128"/>
              </a:rPr>
              <a:t> </a:t>
            </a:r>
            <a:r>
              <a:rPr lang="en-US" altLang="ja-JP" sz="1400" dirty="0">
                <a:latin typeface="HGP創英角ｺﾞｼｯｸUB" pitchFamily="50" charset="-128"/>
                <a:ea typeface="HGP創英角ｺﾞｼｯｸUB" pitchFamily="50" charset="-128"/>
              </a:rPr>
              <a:t>Global Risks Report 2017</a:t>
            </a:r>
            <a:r>
              <a:rPr lang="ja-JP" altLang="en-US" sz="1400" dirty="0">
                <a:latin typeface="HGP創英角ｺﾞｼｯｸUB" pitchFamily="50" charset="-128"/>
                <a:ea typeface="HGP創英角ｺﾞｼｯｸUB" pitchFamily="50" charset="-128"/>
              </a:rPr>
              <a:t> </a:t>
            </a:r>
            <a:r>
              <a:rPr lang="en-US" altLang="ja-JP" sz="1400" dirty="0">
                <a:solidFill>
                  <a:schemeClr val="bg2">
                    <a:lumMod val="50000"/>
                  </a:schemeClr>
                </a:solidFill>
                <a:latin typeface="HGP創英角ｺﾞｼｯｸUB" pitchFamily="50" charset="-128"/>
                <a:ea typeface="HGP創英角ｺﾞｼｯｸUB" pitchFamily="50" charset="-128"/>
              </a:rPr>
              <a:t>12th Edition</a:t>
            </a:r>
            <a:r>
              <a:rPr lang="en-US" altLang="ja-JP" sz="1400" dirty="0">
                <a:latin typeface="HGP創英角ｺﾞｼｯｸUB" pitchFamily="50" charset="-128"/>
                <a:ea typeface="HGP創英角ｺﾞｼｯｸUB" pitchFamily="50" charset="-128"/>
              </a:rPr>
              <a:t>,</a:t>
            </a:r>
          </a:p>
          <a:p>
            <a:pPr>
              <a:lnSpc>
                <a:spcPts val="1800"/>
              </a:lnSpc>
            </a:pPr>
            <a:r>
              <a:rPr lang="en-US" altLang="ja-JP" sz="1400" dirty="0">
                <a:latin typeface="HGP創英角ｺﾞｼｯｸUB" pitchFamily="50" charset="-128"/>
                <a:ea typeface="HGP創英角ｺﾞｼｯｸUB" pitchFamily="50" charset="-128"/>
              </a:rPr>
              <a:t>the World Economic Forum</a:t>
            </a:r>
            <a:endParaRPr lang="ja-JP" altLang="en-US" sz="1400" dirty="0">
              <a:latin typeface="HGP創英角ｺﾞｼｯｸUB" pitchFamily="50" charset="-128"/>
              <a:ea typeface="HGP創英角ｺﾞｼｯｸUB" pitchFamily="50" charset="-128"/>
            </a:endParaRPr>
          </a:p>
        </p:txBody>
      </p:sp>
      <p:sp>
        <p:nvSpPr>
          <p:cNvPr id="13" name="正方形/長方形 12"/>
          <p:cNvSpPr/>
          <p:nvPr/>
        </p:nvSpPr>
        <p:spPr>
          <a:xfrm>
            <a:off x="6321152" y="6336000"/>
            <a:ext cx="2792752" cy="253916"/>
          </a:xfrm>
          <a:prstGeom prst="rect">
            <a:avLst/>
          </a:prstGeom>
        </p:spPr>
        <p:txBody>
          <a:bodyPr wrap="none">
            <a:spAutoFit/>
          </a:bodyPr>
          <a:lstStyle/>
          <a:p>
            <a:r>
              <a:rPr lang="en-US" altLang="ja-JP" sz="1050" dirty="0">
                <a:latin typeface="HGP創英角ｺﾞｼｯｸUB" pitchFamily="50" charset="-128"/>
                <a:ea typeface="HGP創英角ｺﾞｼｯｸUB" pitchFamily="50" charset="-128"/>
              </a:rPr>
              <a:t>Figure 3: The Global Risks Landscape 2017</a:t>
            </a:r>
            <a:endParaRPr lang="ja-JP" altLang="en-US" sz="1050" dirty="0">
              <a:latin typeface="HGP創英角ｺﾞｼｯｸUB" pitchFamily="50" charset="-128"/>
              <a:ea typeface="HGP創英角ｺﾞｼｯｸUB" pitchFamily="50" charset="-128"/>
            </a:endParaRPr>
          </a:p>
        </p:txBody>
      </p:sp>
      <p:grpSp>
        <p:nvGrpSpPr>
          <p:cNvPr id="58" name="グループ化 57"/>
          <p:cNvGrpSpPr/>
          <p:nvPr/>
        </p:nvGrpSpPr>
        <p:grpSpPr>
          <a:xfrm>
            <a:off x="6897216" y="1556792"/>
            <a:ext cx="2936776" cy="3304236"/>
            <a:chOff x="6897216" y="1927170"/>
            <a:chExt cx="2936776" cy="3304236"/>
          </a:xfrm>
        </p:grpSpPr>
        <p:sp>
          <p:nvSpPr>
            <p:cNvPr id="45" name="正方形/長方形 44"/>
            <p:cNvSpPr>
              <a:spLocks noChangeAspect="1"/>
            </p:cNvSpPr>
            <p:nvPr/>
          </p:nvSpPr>
          <p:spPr bwMode="auto">
            <a:xfrm>
              <a:off x="7509504" y="2568528"/>
              <a:ext cx="1980000" cy="1980000"/>
            </a:xfrm>
            <a:prstGeom prst="rect">
              <a:avLst/>
            </a:prstGeom>
            <a:solidFill>
              <a:srgbClr val="FF3300"/>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28" name="直線コネクタ 27"/>
            <p:cNvCxnSpPr/>
            <p:nvPr/>
          </p:nvCxnSpPr>
          <p:spPr>
            <a:xfrm>
              <a:off x="7506000" y="2388528"/>
              <a:ext cx="0" cy="2160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8604000" y="3468528"/>
              <a:ext cx="0" cy="2160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553400" y="4543150"/>
              <a:ext cx="1005403" cy="338554"/>
            </a:xfrm>
            <a:prstGeom prst="rect">
              <a:avLst/>
            </a:prstGeom>
            <a:noFill/>
          </p:spPr>
          <p:txBody>
            <a:bodyPr wrap="none" rtlCol="0">
              <a:spAutoFit/>
            </a:bodyPr>
            <a:lstStyle/>
            <a:p>
              <a:r>
                <a:rPr lang="ja-JP" altLang="en-US" sz="1600" dirty="0">
                  <a:latin typeface="HGP創英角ｺﾞｼｯｸUB" pitchFamily="50" charset="-128"/>
                  <a:ea typeface="HGP創英角ｺﾞｼｯｸUB" pitchFamily="50" charset="-128"/>
                </a:rPr>
                <a:t>発生確率</a:t>
              </a:r>
              <a:endParaRPr kumimoji="1" lang="ja-JP" altLang="en-US" sz="1600" dirty="0">
                <a:latin typeface="HGP創英角ｺﾞｼｯｸUB" pitchFamily="50" charset="-128"/>
                <a:ea typeface="HGP創英角ｺﾞｼｯｸUB" pitchFamily="50" charset="-128"/>
              </a:endParaRPr>
            </a:p>
          </p:txBody>
        </p:sp>
        <p:sp>
          <p:nvSpPr>
            <p:cNvPr id="36" name="テキスト ボックス 35"/>
            <p:cNvSpPr txBox="1"/>
            <p:nvPr/>
          </p:nvSpPr>
          <p:spPr>
            <a:xfrm>
              <a:off x="7121261" y="2505440"/>
              <a:ext cx="424027" cy="810415"/>
            </a:xfrm>
            <a:prstGeom prst="rect">
              <a:avLst/>
            </a:prstGeom>
            <a:noFill/>
          </p:spPr>
          <p:txBody>
            <a:bodyPr vert="wordArtVertRtl" wrap="none" rtlCol="0" anchor="ctr" anchorCtr="1">
              <a:spAutoFit/>
            </a:bodyPr>
            <a:lstStyle/>
            <a:p>
              <a:r>
                <a:rPr kumimoji="1" lang="ja-JP" altLang="en-US" sz="1600" dirty="0">
                  <a:latin typeface="HGP創英角ｺﾞｼｯｸUB" pitchFamily="50" charset="-128"/>
                  <a:ea typeface="HGP創英角ｺﾞｼｯｸUB" pitchFamily="50" charset="-128"/>
                </a:rPr>
                <a:t>影響度</a:t>
              </a:r>
            </a:p>
          </p:txBody>
        </p:sp>
        <p:sp>
          <p:nvSpPr>
            <p:cNvPr id="44" name="直角三角形 43"/>
            <p:cNvSpPr>
              <a:spLocks noChangeAspect="1"/>
            </p:cNvSpPr>
            <p:nvPr/>
          </p:nvSpPr>
          <p:spPr bwMode="auto">
            <a:xfrm>
              <a:off x="7509424" y="3276000"/>
              <a:ext cx="1260000" cy="1260000"/>
            </a:xfrm>
            <a:prstGeom prst="rtTriangle">
              <a:avLst/>
            </a:prstGeom>
            <a:solidFill>
              <a:srgbClr val="99FF99"/>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6" name="フローチャート : 結合子 45"/>
            <p:cNvSpPr>
              <a:spLocks noChangeAspect="1"/>
            </p:cNvSpPr>
            <p:nvPr/>
          </p:nvSpPr>
          <p:spPr bwMode="auto">
            <a:xfrm>
              <a:off x="8625408" y="3081504"/>
              <a:ext cx="288000" cy="288000"/>
            </a:xfrm>
            <a:prstGeom prst="flowChartConnector">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7" name="フローチャート : 結合子 46"/>
            <p:cNvSpPr>
              <a:spLocks noChangeAspect="1"/>
            </p:cNvSpPr>
            <p:nvPr/>
          </p:nvSpPr>
          <p:spPr bwMode="auto">
            <a:xfrm>
              <a:off x="7761312" y="3945600"/>
              <a:ext cx="288000" cy="288000"/>
            </a:xfrm>
            <a:prstGeom prst="flowChartConnector">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49" name="直線矢印コネクタ 48"/>
            <p:cNvCxnSpPr>
              <a:stCxn id="46" idx="3"/>
              <a:endCxn id="47" idx="7"/>
            </p:cNvCxnSpPr>
            <p:nvPr/>
          </p:nvCxnSpPr>
          <p:spPr bwMode="auto">
            <a:xfrm flipH="1">
              <a:off x="8007135" y="3327327"/>
              <a:ext cx="660450" cy="660450"/>
            </a:xfrm>
            <a:prstGeom prst="straightConnector1">
              <a:avLst/>
            </a:prstGeom>
            <a:solidFill>
              <a:srgbClr val="FFFF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p:cNvSpPr txBox="1"/>
            <p:nvPr/>
          </p:nvSpPr>
          <p:spPr>
            <a:xfrm>
              <a:off x="8254714" y="3657568"/>
              <a:ext cx="1579278" cy="400110"/>
            </a:xfrm>
            <a:prstGeom prst="rect">
              <a:avLst/>
            </a:prstGeom>
            <a:noFill/>
          </p:spPr>
          <p:txBody>
            <a:bodyPr wrap="none" rtlCol="0">
              <a:spAutoFit/>
            </a:bodyPr>
            <a:lstStyle/>
            <a:p>
              <a:r>
                <a:rPr kumimoji="1" lang="ja-JP" altLang="en-US" sz="2000" dirty="0"/>
                <a:t>リスクの低減</a:t>
              </a:r>
            </a:p>
          </p:txBody>
        </p:sp>
        <p:sp>
          <p:nvSpPr>
            <p:cNvPr id="56" name="線吹き出し 2 (枠付き) 55"/>
            <p:cNvSpPr/>
            <p:nvPr/>
          </p:nvSpPr>
          <p:spPr bwMode="auto">
            <a:xfrm>
              <a:off x="7530031" y="1927170"/>
              <a:ext cx="1953025" cy="349702"/>
            </a:xfrm>
            <a:prstGeom prst="borderCallout2">
              <a:avLst>
                <a:gd name="adj1" fmla="val 100929"/>
                <a:gd name="adj2" fmla="val 50526"/>
                <a:gd name="adj3" fmla="val 138284"/>
                <a:gd name="adj4" fmla="val 43530"/>
                <a:gd name="adj5" fmla="val 265653"/>
                <a:gd name="adj6" fmla="val 43628"/>
              </a:avLst>
            </a:prstGeom>
            <a:solidFill>
              <a:srgbClr val="FFFFFF"/>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受容できないリスク</a:t>
              </a:r>
            </a:p>
          </p:txBody>
        </p:sp>
        <p:sp>
          <p:nvSpPr>
            <p:cNvPr id="57" name="線吹き出し 2 (枠付き) 56"/>
            <p:cNvSpPr/>
            <p:nvPr/>
          </p:nvSpPr>
          <p:spPr bwMode="auto">
            <a:xfrm>
              <a:off x="6897216" y="4881704"/>
              <a:ext cx="1718988" cy="349702"/>
            </a:xfrm>
            <a:prstGeom prst="borderCallout2">
              <a:avLst>
                <a:gd name="adj1" fmla="val 3808"/>
                <a:gd name="adj2" fmla="val 49675"/>
                <a:gd name="adj3" fmla="val -55959"/>
                <a:gd name="adj4" fmla="val 49367"/>
                <a:gd name="adj5" fmla="val -141508"/>
                <a:gd name="adj6" fmla="val 66369"/>
              </a:avLst>
            </a:prstGeom>
            <a:solidFill>
              <a:srgbClr val="FFFFFF"/>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受容できるリスク</a:t>
              </a:r>
            </a:p>
          </p:txBody>
        </p:sp>
      </p:grpSp>
      <p:sp>
        <p:nvSpPr>
          <p:cNvPr id="38" name="正方形/長方形 37"/>
          <p:cNvSpPr/>
          <p:nvPr/>
        </p:nvSpPr>
        <p:spPr>
          <a:xfrm>
            <a:off x="5760000" y="6084000"/>
            <a:ext cx="4236609" cy="276999"/>
          </a:xfrm>
          <a:prstGeom prst="rect">
            <a:avLst/>
          </a:prstGeom>
        </p:spPr>
        <p:txBody>
          <a:bodyPr wrap="none">
            <a:spAutoFit/>
          </a:bodyPr>
          <a:lstStyle/>
          <a:p>
            <a:r>
              <a:rPr lang="en-US" altLang="ja-JP" sz="1200" i="1" dirty="0">
                <a:latin typeface="Arial" panose="020B0604020202020204" pitchFamily="34" charset="0"/>
                <a:cs typeface="Arial" panose="020B0604020202020204" pitchFamily="34" charset="0"/>
              </a:rPr>
              <a:t>http://www.weforum.org/reports/the-global-risks-report-2017</a:t>
            </a:r>
            <a:endParaRPr lang="ja-JP" altLang="en-US" sz="1200" i="1" dirty="0">
              <a:latin typeface="Arial" panose="020B0604020202020204" pitchFamily="34" charset="0"/>
              <a:cs typeface="Arial" panose="020B0604020202020204" pitchFamily="34" charset="0"/>
            </a:endParaRPr>
          </a:p>
        </p:txBody>
      </p:sp>
      <p:sp>
        <p:nvSpPr>
          <p:cNvPr id="40" name="角丸四角形 39"/>
          <p:cNvSpPr>
            <a:spLocks/>
          </p:cNvSpPr>
          <p:nvPr/>
        </p:nvSpPr>
        <p:spPr bwMode="auto">
          <a:xfrm>
            <a:off x="661609" y="3487245"/>
            <a:ext cx="1800200" cy="936104"/>
          </a:xfrm>
          <a:prstGeom prst="roundRect">
            <a:avLst/>
          </a:prstGeom>
          <a:solidFill>
            <a:srgbClr val="FFCC66">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rgbClr val="FF0000"/>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2000" dirty="0">
              <a:solidFill>
                <a:srgbClr val="FF0000"/>
              </a:solidFill>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重要インフラの</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IT</a:t>
            </a:r>
            <a:r>
              <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システム障害</a:t>
            </a:r>
          </a:p>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endParaRPr>
          </a:p>
        </p:txBody>
      </p:sp>
      <p:sp>
        <p:nvSpPr>
          <p:cNvPr id="42" name="テキスト ボックス 41"/>
          <p:cNvSpPr txBox="1"/>
          <p:nvPr/>
        </p:nvSpPr>
        <p:spPr>
          <a:xfrm>
            <a:off x="2759391" y="1750677"/>
            <a:ext cx="1620065" cy="271869"/>
          </a:xfrm>
          <a:prstGeom prst="rect">
            <a:avLst/>
          </a:prstGeom>
          <a:noFill/>
        </p:spPr>
        <p:txBody>
          <a:bodyPr wrap="square" rtlCol="0">
            <a:spAutoFit/>
          </a:bodyPr>
          <a:lstStyle/>
          <a:p>
            <a:pPr algn="r">
              <a:lnSpc>
                <a:spcPts val="1400"/>
              </a:lnSpc>
            </a:pPr>
            <a:r>
              <a:rPr lang="ja-JP" altLang="en-US" sz="1400" dirty="0">
                <a:latin typeface="HGP創英角ｺﾞｼｯｸUB" pitchFamily="50" charset="-128"/>
                <a:ea typeface="HGP創英角ｺﾞｼｯｸUB" pitchFamily="50" charset="-128"/>
              </a:rPr>
              <a:t>気候変動適応失敗</a:t>
            </a:r>
            <a:endParaRPr kumimoji="1" lang="ja-JP" altLang="en-US" sz="1400" dirty="0">
              <a:latin typeface="HGP創英角ｺﾞｼｯｸUB" pitchFamily="50" charset="-128"/>
              <a:ea typeface="HGP創英角ｺﾞｼｯｸUB" pitchFamily="50" charset="-128"/>
            </a:endParaRPr>
          </a:p>
        </p:txBody>
      </p:sp>
      <p:sp>
        <p:nvSpPr>
          <p:cNvPr id="43" name="テキスト ボックス 42"/>
          <p:cNvSpPr txBox="1"/>
          <p:nvPr/>
        </p:nvSpPr>
        <p:spPr>
          <a:xfrm>
            <a:off x="5171478" y="1864261"/>
            <a:ext cx="1082348"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大規模移民</a:t>
            </a:r>
          </a:p>
        </p:txBody>
      </p:sp>
      <p:sp>
        <p:nvSpPr>
          <p:cNvPr id="48" name="テキスト ボックス 47"/>
          <p:cNvSpPr txBox="1"/>
          <p:nvPr/>
        </p:nvSpPr>
        <p:spPr>
          <a:xfrm>
            <a:off x="3042000" y="1258420"/>
            <a:ext cx="723275"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水</a:t>
            </a:r>
            <a:r>
              <a:rPr kumimoji="1" lang="ja-JP" altLang="en-US" sz="1400" dirty="0">
                <a:latin typeface="HGP創英角ｺﾞｼｯｸUB" pitchFamily="50" charset="-128"/>
                <a:ea typeface="HGP創英角ｺﾞｼｯｸUB" pitchFamily="50" charset="-128"/>
              </a:rPr>
              <a:t>危機</a:t>
            </a:r>
          </a:p>
        </p:txBody>
      </p:sp>
      <p:sp>
        <p:nvSpPr>
          <p:cNvPr id="50" name="テキスト ボックス 49"/>
          <p:cNvSpPr txBox="1"/>
          <p:nvPr/>
        </p:nvSpPr>
        <p:spPr>
          <a:xfrm>
            <a:off x="560512" y="1001492"/>
            <a:ext cx="1328218" cy="271869"/>
          </a:xfrm>
          <a:prstGeom prst="rect">
            <a:avLst/>
          </a:prstGeom>
          <a:noFill/>
        </p:spPr>
        <p:txBody>
          <a:bodyPr wrap="square" rtlCol="0">
            <a:spAutoFit/>
          </a:bodyPr>
          <a:lstStyle/>
          <a:p>
            <a:pPr>
              <a:lnSpc>
                <a:spcPts val="1400"/>
              </a:lnSpc>
            </a:pPr>
            <a:r>
              <a:rPr lang="ja-JP" altLang="en-US" sz="1400" dirty="0">
                <a:latin typeface="HGP創英角ｺﾞｼｯｸUB" pitchFamily="50" charset="-128"/>
                <a:ea typeface="HGP創英角ｺﾞｼｯｸUB" pitchFamily="50" charset="-128"/>
              </a:rPr>
              <a:t>大量破壊兵器</a:t>
            </a:r>
            <a:endParaRPr kumimoji="1" lang="ja-JP" altLang="en-US" sz="1400" dirty="0">
              <a:latin typeface="HGP創英角ｺﾞｼｯｸUB" pitchFamily="50" charset="-128"/>
              <a:ea typeface="HGP創英角ｺﾞｼｯｸUB" pitchFamily="50" charset="-128"/>
            </a:endParaRPr>
          </a:p>
        </p:txBody>
      </p:sp>
      <p:sp>
        <p:nvSpPr>
          <p:cNvPr id="51" name="テキスト ボックス 50"/>
          <p:cNvSpPr txBox="1"/>
          <p:nvPr/>
        </p:nvSpPr>
        <p:spPr>
          <a:xfrm>
            <a:off x="1408138" y="2236433"/>
            <a:ext cx="1082348"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伝染病拡散</a:t>
            </a:r>
            <a:endParaRPr kumimoji="1" lang="ja-JP" altLang="en-US" sz="1400" dirty="0">
              <a:latin typeface="HGP創英角ｺﾞｼｯｸUB" pitchFamily="50" charset="-128"/>
              <a:ea typeface="HGP創英角ｺﾞｼｯｸUB" pitchFamily="50" charset="-128"/>
            </a:endParaRPr>
          </a:p>
        </p:txBody>
      </p:sp>
      <p:sp>
        <p:nvSpPr>
          <p:cNvPr id="52" name="テキスト ボックス 51"/>
          <p:cNvSpPr txBox="1"/>
          <p:nvPr/>
        </p:nvSpPr>
        <p:spPr>
          <a:xfrm>
            <a:off x="2824766" y="3960951"/>
            <a:ext cx="1734368" cy="271869"/>
          </a:xfrm>
          <a:prstGeom prst="rect">
            <a:avLst/>
          </a:prstGeom>
          <a:noFill/>
        </p:spPr>
        <p:txBody>
          <a:bodyPr wrap="square" rtlCol="0">
            <a:spAutoFit/>
          </a:bodyPr>
          <a:lstStyle/>
          <a:p>
            <a:pPr algn="ctr">
              <a:lnSpc>
                <a:spcPts val="1400"/>
              </a:lnSpc>
            </a:pPr>
            <a:r>
              <a:rPr lang="ja-JP" altLang="en-US" sz="1400" dirty="0">
                <a:latin typeface="HGP創英角ｺﾞｼｯｸUB" pitchFamily="50" charset="-128"/>
                <a:ea typeface="HGP創英角ｺﾞｼｯｸUB" pitchFamily="50" charset="-128"/>
              </a:rPr>
              <a:t>エネルギー価格打撃</a:t>
            </a:r>
            <a:endParaRPr kumimoji="1" lang="ja-JP" altLang="en-US" sz="1400" dirty="0">
              <a:latin typeface="HGP創英角ｺﾞｼｯｸUB" pitchFamily="50" charset="-128"/>
              <a:ea typeface="HGP創英角ｺﾞｼｯｸUB" pitchFamily="50" charset="-128"/>
            </a:endParaRPr>
          </a:p>
        </p:txBody>
      </p:sp>
      <p:sp>
        <p:nvSpPr>
          <p:cNvPr id="53" name="テキスト ボックス 52"/>
          <p:cNvSpPr txBox="1"/>
          <p:nvPr/>
        </p:nvSpPr>
        <p:spPr>
          <a:xfrm>
            <a:off x="1354480" y="2745090"/>
            <a:ext cx="2198607" cy="451406"/>
          </a:xfrm>
          <a:prstGeom prst="rect">
            <a:avLst/>
          </a:prstGeom>
          <a:noFill/>
        </p:spPr>
        <p:txBody>
          <a:bodyPr wrap="square" rtlCol="0">
            <a:spAutoFit/>
          </a:bodyPr>
          <a:lstStyle/>
          <a:p>
            <a:pPr>
              <a:lnSpc>
                <a:spcPts val="1400"/>
              </a:lnSpc>
            </a:pPr>
            <a:r>
              <a:rPr lang="ja-JP" altLang="en-US" sz="1400" dirty="0">
                <a:latin typeface="HGP創英角ｺﾞｼｯｸUB" pitchFamily="50" charset="-128"/>
                <a:ea typeface="HGP創英角ｺﾞｼｯｸUB" pitchFamily="50" charset="-128"/>
              </a:rPr>
              <a:t>生物多様性損失と生態系崩壊</a:t>
            </a:r>
            <a:endParaRPr kumimoji="1" lang="ja-JP" altLang="en-US" sz="1400" dirty="0">
              <a:latin typeface="HGP創英角ｺﾞｼｯｸUB" pitchFamily="50" charset="-128"/>
              <a:ea typeface="HGP創英角ｺﾞｼｯｸUB" pitchFamily="50" charset="-128"/>
            </a:endParaRPr>
          </a:p>
        </p:txBody>
      </p:sp>
      <p:sp>
        <p:nvSpPr>
          <p:cNvPr id="54" name="テキスト ボックス 53"/>
          <p:cNvSpPr txBox="1"/>
          <p:nvPr/>
        </p:nvSpPr>
        <p:spPr>
          <a:xfrm>
            <a:off x="2483453" y="2478918"/>
            <a:ext cx="895956" cy="307777"/>
          </a:xfrm>
          <a:prstGeom prst="rect">
            <a:avLst/>
          </a:prstGeom>
          <a:noFill/>
        </p:spPr>
        <p:txBody>
          <a:bodyPr wrap="square" rtlCol="0">
            <a:spAutoFit/>
          </a:bodyPr>
          <a:lstStyle/>
          <a:p>
            <a:r>
              <a:rPr lang="ja-JP" altLang="en-US" sz="1400" dirty="0">
                <a:latin typeface="HGP創英角ｺﾞｼｯｸUB" pitchFamily="50" charset="-128"/>
                <a:ea typeface="HGP創英角ｺﾞｼｯｸUB" pitchFamily="50" charset="-128"/>
              </a:rPr>
              <a:t>食料</a:t>
            </a:r>
            <a:r>
              <a:rPr kumimoji="1" lang="ja-JP" altLang="en-US" sz="1400" dirty="0">
                <a:latin typeface="HGP創英角ｺﾞｼｯｸUB" pitchFamily="50" charset="-128"/>
                <a:ea typeface="HGP創英角ｺﾞｼｯｸUB" pitchFamily="50" charset="-128"/>
              </a:rPr>
              <a:t>危機</a:t>
            </a:r>
          </a:p>
        </p:txBody>
      </p:sp>
      <p:sp>
        <p:nvSpPr>
          <p:cNvPr id="59" name="テキスト ボックス 58"/>
          <p:cNvSpPr txBox="1"/>
          <p:nvPr/>
        </p:nvSpPr>
        <p:spPr>
          <a:xfrm>
            <a:off x="3510187" y="2659456"/>
            <a:ext cx="902811"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財政危機</a:t>
            </a:r>
          </a:p>
        </p:txBody>
      </p:sp>
      <p:sp>
        <p:nvSpPr>
          <p:cNvPr id="60" name="テキスト ボックス 59"/>
          <p:cNvSpPr txBox="1"/>
          <p:nvPr/>
        </p:nvSpPr>
        <p:spPr>
          <a:xfrm>
            <a:off x="4019301" y="2254388"/>
            <a:ext cx="1107271" cy="271869"/>
          </a:xfrm>
          <a:prstGeom prst="rect">
            <a:avLst/>
          </a:prstGeom>
          <a:noFill/>
        </p:spPr>
        <p:txBody>
          <a:bodyPr wrap="square" rtlCol="0">
            <a:spAutoFit/>
          </a:bodyPr>
          <a:lstStyle/>
          <a:p>
            <a:pPr algn="r">
              <a:lnSpc>
                <a:spcPts val="1400"/>
              </a:lnSpc>
            </a:pPr>
            <a:r>
              <a:rPr lang="ja-JP" altLang="en-US" sz="1400" dirty="0">
                <a:latin typeface="HGP創英角ｺﾞｼｯｸUB" pitchFamily="50" charset="-128"/>
                <a:ea typeface="HGP創英角ｺﾞｼｯｸUB" pitchFamily="50" charset="-128"/>
              </a:rPr>
              <a:t>国家間対立</a:t>
            </a:r>
            <a:endParaRPr kumimoji="1" lang="ja-JP" altLang="en-US" sz="1400" dirty="0">
              <a:latin typeface="HGP創英角ｺﾞｼｯｸUB" pitchFamily="50" charset="-128"/>
              <a:ea typeface="HGP創英角ｺﾞｼｯｸUB" pitchFamily="50" charset="-128"/>
            </a:endParaRPr>
          </a:p>
        </p:txBody>
      </p:sp>
      <p:sp>
        <p:nvSpPr>
          <p:cNvPr id="61" name="テキスト ボックス 60"/>
          <p:cNvSpPr txBox="1"/>
          <p:nvPr/>
        </p:nvSpPr>
        <p:spPr>
          <a:xfrm>
            <a:off x="2658262" y="2152125"/>
            <a:ext cx="1567367" cy="307777"/>
          </a:xfrm>
          <a:prstGeom prst="rect">
            <a:avLst/>
          </a:prstGeom>
          <a:noFill/>
        </p:spPr>
        <p:txBody>
          <a:bodyPr wrap="square" rtlCol="0">
            <a:spAutoFit/>
          </a:bodyPr>
          <a:lstStyle/>
          <a:p>
            <a:r>
              <a:rPr lang="ja-JP" altLang="en-US" sz="1400" dirty="0">
                <a:latin typeface="HGP創英角ｺﾞｼｯｸUB" pitchFamily="50" charset="-128"/>
                <a:ea typeface="HGP創英角ｺﾞｼｯｸUB" pitchFamily="50" charset="-128"/>
              </a:rPr>
              <a:t>失業・不完全雇用</a:t>
            </a:r>
            <a:endParaRPr kumimoji="1" lang="ja-JP" altLang="en-US" sz="1400" dirty="0">
              <a:latin typeface="HGP創英角ｺﾞｼｯｸUB" pitchFamily="50" charset="-128"/>
              <a:ea typeface="HGP創英角ｺﾞｼｯｸUB" pitchFamily="50" charset="-128"/>
            </a:endParaRPr>
          </a:p>
        </p:txBody>
      </p:sp>
      <p:sp>
        <p:nvSpPr>
          <p:cNvPr id="41" name="角丸四角形 40"/>
          <p:cNvSpPr>
            <a:spLocks/>
          </p:cNvSpPr>
          <p:nvPr/>
        </p:nvSpPr>
        <p:spPr bwMode="auto">
          <a:xfrm>
            <a:off x="4835699" y="2733977"/>
            <a:ext cx="1440160" cy="648072"/>
          </a:xfrm>
          <a:prstGeom prst="roundRect">
            <a:avLst/>
          </a:prstGeom>
          <a:solidFill>
            <a:srgbClr val="CCFFFF">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rPr>
              <a:t>サイバー攻撃</a:t>
            </a:r>
          </a:p>
        </p:txBody>
      </p:sp>
      <p:sp>
        <p:nvSpPr>
          <p:cNvPr id="62" name="テキスト ボックス 61"/>
          <p:cNvSpPr txBox="1"/>
          <p:nvPr/>
        </p:nvSpPr>
        <p:spPr>
          <a:xfrm>
            <a:off x="5134885" y="2395818"/>
            <a:ext cx="837089"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テロ攻撃</a:t>
            </a:r>
          </a:p>
        </p:txBody>
      </p:sp>
      <p:sp>
        <p:nvSpPr>
          <p:cNvPr id="37" name="正方形/長方形 36"/>
          <p:cNvSpPr/>
          <p:nvPr/>
        </p:nvSpPr>
        <p:spPr>
          <a:xfrm>
            <a:off x="931779" y="4537862"/>
            <a:ext cx="5497269" cy="1569660"/>
          </a:xfrm>
          <a:prstGeom prst="rect">
            <a:avLst/>
          </a:prstGeom>
        </p:spPr>
        <p:txBody>
          <a:bodyPr wrap="square">
            <a:spAutoFit/>
          </a:bodyPr>
          <a:lstStyle/>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“サイバー攻撃”は</a:t>
            </a: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“重要インフラの</a:t>
            </a:r>
            <a:r>
              <a:rPr lang="en-US" altLang="ja-JP" sz="2400" dirty="0">
                <a:solidFill>
                  <a:srgbClr val="FF0000"/>
                </a:solidFill>
                <a:latin typeface="HGP創英角ﾎﾟｯﾌﾟ体" panose="040B0A00000000000000" pitchFamily="50" charset="-128"/>
                <a:ea typeface="HGP創英角ﾎﾟｯﾌﾟ体" panose="040B0A00000000000000" pitchFamily="50" charset="-128"/>
              </a:rPr>
              <a:t>IT</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システム障害”に比べ，</a:t>
            </a: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発生確率，発生時の影響ともに大きい．</a:t>
            </a: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（前年に比べ，影響度は小さく．）</a:t>
            </a:r>
          </a:p>
        </p:txBody>
      </p:sp>
      <p:sp>
        <p:nvSpPr>
          <p:cNvPr id="39" name="動作設定ボタン: 情報 2">
            <a:hlinkClick r:id="rId3" action="ppaction://hlinksldjump" highlightClick="1"/>
          </p:cNvPr>
          <p:cNvSpPr>
            <a:spLocks noChangeAspect="1"/>
          </p:cNvSpPr>
          <p:nvPr/>
        </p:nvSpPr>
        <p:spPr bwMode="auto">
          <a:xfrm>
            <a:off x="684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2016</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63" name="動作設定ボタン: 情報 2">
            <a:hlinkClick r:id="rId4" action="ppaction://hlinksldjump" highlightClick="1"/>
          </p:cNvPr>
          <p:cNvSpPr>
            <a:spLocks noChangeAspect="1"/>
          </p:cNvSpPr>
          <p:nvPr/>
        </p:nvSpPr>
        <p:spPr bwMode="auto">
          <a:xfrm>
            <a:off x="630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2015</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65" name="角丸四角形 40"/>
          <p:cNvSpPr>
            <a:spLocks/>
          </p:cNvSpPr>
          <p:nvPr/>
        </p:nvSpPr>
        <p:spPr bwMode="auto">
          <a:xfrm>
            <a:off x="4898936" y="4074178"/>
            <a:ext cx="1199560" cy="648072"/>
          </a:xfrm>
          <a:prstGeom prst="roundRect">
            <a:avLst/>
          </a:prstGeom>
          <a:solidFill>
            <a:srgbClr val="CCFFFF">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rPr>
              <a:t>情報漏洩</a:t>
            </a:r>
          </a:p>
        </p:txBody>
      </p:sp>
      <p:sp>
        <p:nvSpPr>
          <p:cNvPr id="66" name="テキスト ボックス 65"/>
          <p:cNvSpPr txBox="1"/>
          <p:nvPr/>
        </p:nvSpPr>
        <p:spPr>
          <a:xfrm>
            <a:off x="5047310" y="900564"/>
            <a:ext cx="902811"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異常気象</a:t>
            </a:r>
            <a:endParaRPr kumimoji="1" lang="ja-JP" altLang="en-US" sz="1400" dirty="0">
              <a:latin typeface="HGP創英角ｺﾞｼｯｸUB" pitchFamily="50" charset="-128"/>
              <a:ea typeface="HGP創英角ｺﾞｼｯｸUB" pitchFamily="50" charset="-128"/>
            </a:endParaRPr>
          </a:p>
        </p:txBody>
      </p:sp>
      <p:sp>
        <p:nvSpPr>
          <p:cNvPr id="67" name="テキスト ボックス 66"/>
          <p:cNvSpPr txBox="1"/>
          <p:nvPr/>
        </p:nvSpPr>
        <p:spPr>
          <a:xfrm>
            <a:off x="5130309" y="1478150"/>
            <a:ext cx="902811"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自然災害</a:t>
            </a:r>
          </a:p>
        </p:txBody>
      </p:sp>
      <p:sp>
        <p:nvSpPr>
          <p:cNvPr id="68" name="動作設定ボタン: 情報 2">
            <a:hlinkClick r:id="rId5" action="ppaction://hlinksldjump" highlightClick="1"/>
            <a:extLst>
              <a:ext uri="{FF2B5EF4-FFF2-40B4-BE49-F238E27FC236}">
                <a16:creationId xmlns:a16="http://schemas.microsoft.com/office/drawing/2014/main" id="{E153B545-CE7E-4245-9FD3-3B9560B9CE61}"/>
              </a:ext>
            </a:extLst>
          </p:cNvPr>
          <p:cNvSpPr>
            <a:spLocks noChangeAspect="1"/>
          </p:cNvSpPr>
          <p:nvPr/>
        </p:nvSpPr>
        <p:spPr bwMode="auto">
          <a:xfrm>
            <a:off x="738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2018</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39440174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a:extLst>
              <a:ext uri="{FF2B5EF4-FFF2-40B4-BE49-F238E27FC236}">
                <a16:creationId xmlns:a16="http://schemas.microsoft.com/office/drawing/2014/main" id="{5AC163B7-DD58-4F92-85C3-095F68E318B9}"/>
              </a:ext>
            </a:extLst>
          </p:cNvPr>
          <p:cNvPicPr>
            <a:picLocks noChangeAspect="1"/>
          </p:cNvPicPr>
          <p:nvPr/>
        </p:nvPicPr>
        <p:blipFill>
          <a:blip r:embed="rId3"/>
          <a:stretch>
            <a:fillRect/>
          </a:stretch>
        </p:blipFill>
        <p:spPr>
          <a:xfrm>
            <a:off x="0" y="432000"/>
            <a:ext cx="6084000" cy="6152199"/>
          </a:xfrm>
          <a:prstGeom prst="rect">
            <a:avLst/>
          </a:prstGeom>
        </p:spPr>
      </p:pic>
      <p:sp>
        <p:nvSpPr>
          <p:cNvPr id="16" name="テキスト ボックス 15"/>
          <p:cNvSpPr txBox="1"/>
          <p:nvPr/>
        </p:nvSpPr>
        <p:spPr>
          <a:xfrm>
            <a:off x="377781" y="1340768"/>
            <a:ext cx="553998" cy="2041585"/>
          </a:xfrm>
          <a:prstGeom prst="rect">
            <a:avLst/>
          </a:prstGeom>
          <a:noFill/>
        </p:spPr>
        <p:txBody>
          <a:bodyPr vert="eaVert" wrap="none" rtlCol="0">
            <a:spAutoFit/>
          </a:bodyPr>
          <a:lstStyle/>
          <a:p>
            <a:pPr algn="ctr"/>
            <a:r>
              <a:rPr lang="ja-JP" altLang="en-US" sz="2400" dirty="0">
                <a:solidFill>
                  <a:srgbClr val="0000FF"/>
                </a:solidFill>
                <a:latin typeface="HGP創英角ｺﾞｼｯｸUB" pitchFamily="50" charset="-128"/>
                <a:ea typeface="HGP創英角ｺﾞｼｯｸUB" pitchFamily="50" charset="-128"/>
              </a:rPr>
              <a:t>大　←　影響度</a:t>
            </a:r>
          </a:p>
        </p:txBody>
      </p:sp>
      <p:sp>
        <p:nvSpPr>
          <p:cNvPr id="17" name="テキスト ボックス 16"/>
          <p:cNvSpPr txBox="1"/>
          <p:nvPr/>
        </p:nvSpPr>
        <p:spPr>
          <a:xfrm>
            <a:off x="2394005" y="6093296"/>
            <a:ext cx="2441694" cy="461665"/>
          </a:xfrm>
          <a:prstGeom prst="rect">
            <a:avLst/>
          </a:prstGeom>
          <a:noFill/>
        </p:spPr>
        <p:txBody>
          <a:bodyPr wrap="none" rtlCol="0">
            <a:spAutoFit/>
          </a:bodyPr>
          <a:lstStyle/>
          <a:p>
            <a:pPr algn="ctr"/>
            <a:r>
              <a:rPr kumimoji="1" lang="ja-JP" altLang="en-US" sz="2400" dirty="0">
                <a:solidFill>
                  <a:srgbClr val="0000FF"/>
                </a:solidFill>
                <a:latin typeface="HGP創英角ｺﾞｼｯｸUB" pitchFamily="50" charset="-128"/>
                <a:ea typeface="HGP創英角ｺﾞｼｯｸUB" pitchFamily="50" charset="-128"/>
              </a:rPr>
              <a:t>発生確率　→　大</a:t>
            </a:r>
          </a:p>
        </p:txBody>
      </p:sp>
      <p:sp>
        <p:nvSpPr>
          <p:cNvPr id="27" name="フローチャート : 代替処理 26"/>
          <p:cNvSpPr/>
          <p:nvPr/>
        </p:nvSpPr>
        <p:spPr bwMode="auto">
          <a:xfrm>
            <a:off x="0" y="0"/>
            <a:ext cx="10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dirty="0">
                <a:solidFill>
                  <a:srgbClr val="0000FF"/>
                </a:solidFill>
                <a:latin typeface="HGP創英角ﾎﾟｯﾌﾟ体" pitchFamily="50" charset="-128"/>
                <a:ea typeface="HGP創英角ﾎﾟｯﾌﾟ体" pitchFamily="50" charset="-128"/>
              </a:rPr>
              <a:t>データ例</a:t>
            </a: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グローバル・リスク</a:t>
            </a:r>
            <a:r>
              <a:rPr kumimoji="1" lang="en-US" altLang="ja-JP" dirty="0">
                <a:latin typeface="+mj-ea"/>
              </a:rPr>
              <a:t>(2018)</a:t>
            </a:r>
            <a:endParaRPr kumimoji="1" lang="ja-JP" altLang="en-US" dirty="0">
              <a:latin typeface="+mj-ea"/>
            </a:endParaRPr>
          </a:p>
        </p:txBody>
      </p:sp>
      <p:sp>
        <p:nvSpPr>
          <p:cNvPr id="14" name="正方形/長方形 13"/>
          <p:cNvSpPr/>
          <p:nvPr/>
        </p:nvSpPr>
        <p:spPr>
          <a:xfrm>
            <a:off x="6300000" y="5400000"/>
            <a:ext cx="3600000" cy="784830"/>
          </a:xfrm>
          <a:prstGeom prst="rect">
            <a:avLst/>
          </a:prstGeom>
        </p:spPr>
        <p:txBody>
          <a:bodyPr wrap="square">
            <a:spAutoFit/>
          </a:bodyPr>
          <a:lstStyle/>
          <a:p>
            <a:pPr>
              <a:lnSpc>
                <a:spcPts val="1800"/>
              </a:lnSpc>
            </a:pPr>
            <a:r>
              <a:rPr lang="en-US" altLang="ja-JP" sz="1400" dirty="0">
                <a:latin typeface="HGP創英角ｺﾞｼｯｸUB" pitchFamily="50" charset="-128"/>
                <a:ea typeface="HGP創英角ｺﾞｼｯｸUB" pitchFamily="50" charset="-128"/>
              </a:rPr>
              <a:t>&lt;</a:t>
            </a:r>
            <a:r>
              <a:rPr lang="ja-JP" altLang="en-US" sz="1400" dirty="0">
                <a:latin typeface="HGP創英角ｺﾞｼｯｸUB" pitchFamily="50" charset="-128"/>
                <a:ea typeface="HGP創英角ｺﾞｼｯｸUB" pitchFamily="50" charset="-128"/>
              </a:rPr>
              <a:t>左図の出典</a:t>
            </a:r>
            <a:r>
              <a:rPr lang="en-US" altLang="ja-JP" sz="1400" dirty="0">
                <a:latin typeface="HGP創英角ｺﾞｼｯｸUB" pitchFamily="50" charset="-128"/>
                <a:ea typeface="HGP創英角ｺﾞｼｯｸUB" pitchFamily="50" charset="-128"/>
              </a:rPr>
              <a:t>&gt;</a:t>
            </a:r>
            <a:endParaRPr lang="ja-JP" altLang="en-US" sz="1400" dirty="0">
              <a:latin typeface="HGP創英角ｺﾞｼｯｸUB" pitchFamily="50" charset="-128"/>
              <a:ea typeface="HGP創英角ｺﾞｼｯｸUB" pitchFamily="50" charset="-128"/>
            </a:endParaRPr>
          </a:p>
          <a:p>
            <a:pPr>
              <a:lnSpc>
                <a:spcPts val="1800"/>
              </a:lnSpc>
            </a:pPr>
            <a:r>
              <a:rPr lang="en-US" altLang="ja-JP" sz="1400" dirty="0">
                <a:latin typeface="HGP創英角ｺﾞｼｯｸUB" pitchFamily="50" charset="-128"/>
                <a:ea typeface="HGP創英角ｺﾞｼｯｸUB" pitchFamily="50" charset="-128"/>
              </a:rPr>
              <a:t>The</a:t>
            </a:r>
            <a:r>
              <a:rPr lang="ja-JP" altLang="en-US" sz="1400" dirty="0">
                <a:latin typeface="HGP創英角ｺﾞｼｯｸUB" pitchFamily="50" charset="-128"/>
                <a:ea typeface="HGP創英角ｺﾞｼｯｸUB" pitchFamily="50" charset="-128"/>
              </a:rPr>
              <a:t> </a:t>
            </a:r>
            <a:r>
              <a:rPr lang="en-US" altLang="ja-JP" sz="1400" dirty="0">
                <a:latin typeface="HGP創英角ｺﾞｼｯｸUB" pitchFamily="50" charset="-128"/>
                <a:ea typeface="HGP創英角ｺﾞｼｯｸUB" pitchFamily="50" charset="-128"/>
              </a:rPr>
              <a:t>Global Risks Report 2018</a:t>
            </a:r>
            <a:r>
              <a:rPr lang="ja-JP" altLang="en-US" sz="1400" dirty="0">
                <a:latin typeface="HGP創英角ｺﾞｼｯｸUB" pitchFamily="50" charset="-128"/>
                <a:ea typeface="HGP創英角ｺﾞｼｯｸUB" pitchFamily="50" charset="-128"/>
              </a:rPr>
              <a:t> </a:t>
            </a:r>
            <a:r>
              <a:rPr lang="en-US" altLang="ja-JP" sz="1400" dirty="0">
                <a:solidFill>
                  <a:schemeClr val="bg2">
                    <a:lumMod val="50000"/>
                  </a:schemeClr>
                </a:solidFill>
                <a:latin typeface="HGP創英角ｺﾞｼｯｸUB" pitchFamily="50" charset="-128"/>
                <a:ea typeface="HGP創英角ｺﾞｼｯｸUB" pitchFamily="50" charset="-128"/>
              </a:rPr>
              <a:t>13th Edition</a:t>
            </a:r>
            <a:r>
              <a:rPr lang="en-US" altLang="ja-JP" sz="1400" dirty="0">
                <a:latin typeface="HGP創英角ｺﾞｼｯｸUB" pitchFamily="50" charset="-128"/>
                <a:ea typeface="HGP創英角ｺﾞｼｯｸUB" pitchFamily="50" charset="-128"/>
              </a:rPr>
              <a:t>,</a:t>
            </a:r>
          </a:p>
          <a:p>
            <a:pPr>
              <a:lnSpc>
                <a:spcPts val="1800"/>
              </a:lnSpc>
            </a:pPr>
            <a:r>
              <a:rPr lang="en-US" altLang="ja-JP" sz="1400" dirty="0">
                <a:latin typeface="HGP創英角ｺﾞｼｯｸUB" pitchFamily="50" charset="-128"/>
                <a:ea typeface="HGP創英角ｺﾞｼｯｸUB" pitchFamily="50" charset="-128"/>
              </a:rPr>
              <a:t>the World Economic Forum</a:t>
            </a:r>
            <a:endParaRPr lang="ja-JP" altLang="en-US" sz="1400" dirty="0">
              <a:latin typeface="HGP創英角ｺﾞｼｯｸUB" pitchFamily="50" charset="-128"/>
              <a:ea typeface="HGP創英角ｺﾞｼｯｸUB" pitchFamily="50" charset="-128"/>
            </a:endParaRPr>
          </a:p>
        </p:txBody>
      </p:sp>
      <p:sp>
        <p:nvSpPr>
          <p:cNvPr id="13" name="正方形/長方形 12"/>
          <p:cNvSpPr/>
          <p:nvPr/>
        </p:nvSpPr>
        <p:spPr>
          <a:xfrm>
            <a:off x="6321152" y="6336000"/>
            <a:ext cx="2810385" cy="253916"/>
          </a:xfrm>
          <a:prstGeom prst="rect">
            <a:avLst/>
          </a:prstGeom>
        </p:spPr>
        <p:txBody>
          <a:bodyPr wrap="none">
            <a:spAutoFit/>
          </a:bodyPr>
          <a:lstStyle/>
          <a:p>
            <a:r>
              <a:rPr lang="en-US" altLang="ja-JP" sz="1050" dirty="0">
                <a:latin typeface="HGP創英角ｺﾞｼｯｸUB" pitchFamily="50" charset="-128"/>
                <a:ea typeface="HGP創英角ｺﾞｼｯｸUB" pitchFamily="50" charset="-128"/>
              </a:rPr>
              <a:t>Figure I: The Global Risks Landscape 2018</a:t>
            </a:r>
            <a:endParaRPr lang="ja-JP" altLang="en-US" sz="1050" dirty="0">
              <a:latin typeface="HGP創英角ｺﾞｼｯｸUB" pitchFamily="50" charset="-128"/>
              <a:ea typeface="HGP創英角ｺﾞｼｯｸUB" pitchFamily="50" charset="-128"/>
            </a:endParaRPr>
          </a:p>
        </p:txBody>
      </p:sp>
      <p:grpSp>
        <p:nvGrpSpPr>
          <p:cNvPr id="58" name="グループ化 57"/>
          <p:cNvGrpSpPr/>
          <p:nvPr/>
        </p:nvGrpSpPr>
        <p:grpSpPr>
          <a:xfrm>
            <a:off x="6897216" y="1556792"/>
            <a:ext cx="2936776" cy="3304236"/>
            <a:chOff x="6897216" y="1927170"/>
            <a:chExt cx="2936776" cy="3304236"/>
          </a:xfrm>
        </p:grpSpPr>
        <p:sp>
          <p:nvSpPr>
            <p:cNvPr id="45" name="正方形/長方形 44"/>
            <p:cNvSpPr>
              <a:spLocks noChangeAspect="1"/>
            </p:cNvSpPr>
            <p:nvPr/>
          </p:nvSpPr>
          <p:spPr bwMode="auto">
            <a:xfrm>
              <a:off x="7509504" y="2568528"/>
              <a:ext cx="1980000" cy="1980000"/>
            </a:xfrm>
            <a:prstGeom prst="rect">
              <a:avLst/>
            </a:prstGeom>
            <a:solidFill>
              <a:srgbClr val="FF3300"/>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28" name="直線コネクタ 27"/>
            <p:cNvCxnSpPr/>
            <p:nvPr/>
          </p:nvCxnSpPr>
          <p:spPr>
            <a:xfrm>
              <a:off x="7506000" y="2388528"/>
              <a:ext cx="0" cy="2160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8604000" y="3468528"/>
              <a:ext cx="0" cy="21600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553400" y="4543150"/>
              <a:ext cx="1005403" cy="338554"/>
            </a:xfrm>
            <a:prstGeom prst="rect">
              <a:avLst/>
            </a:prstGeom>
            <a:noFill/>
          </p:spPr>
          <p:txBody>
            <a:bodyPr wrap="none" rtlCol="0">
              <a:spAutoFit/>
            </a:bodyPr>
            <a:lstStyle/>
            <a:p>
              <a:r>
                <a:rPr lang="ja-JP" altLang="en-US" sz="1600" dirty="0">
                  <a:latin typeface="HGP創英角ｺﾞｼｯｸUB" pitchFamily="50" charset="-128"/>
                  <a:ea typeface="HGP創英角ｺﾞｼｯｸUB" pitchFamily="50" charset="-128"/>
                </a:rPr>
                <a:t>発生確率</a:t>
              </a:r>
              <a:endParaRPr kumimoji="1" lang="ja-JP" altLang="en-US" sz="1600" dirty="0">
                <a:latin typeface="HGP創英角ｺﾞｼｯｸUB" pitchFamily="50" charset="-128"/>
                <a:ea typeface="HGP創英角ｺﾞｼｯｸUB" pitchFamily="50" charset="-128"/>
              </a:endParaRPr>
            </a:p>
          </p:txBody>
        </p:sp>
        <p:sp>
          <p:nvSpPr>
            <p:cNvPr id="36" name="テキスト ボックス 35"/>
            <p:cNvSpPr txBox="1"/>
            <p:nvPr/>
          </p:nvSpPr>
          <p:spPr>
            <a:xfrm>
              <a:off x="7121261" y="2505440"/>
              <a:ext cx="424027" cy="810415"/>
            </a:xfrm>
            <a:prstGeom prst="rect">
              <a:avLst/>
            </a:prstGeom>
            <a:noFill/>
          </p:spPr>
          <p:txBody>
            <a:bodyPr vert="wordArtVertRtl" wrap="none" rtlCol="0" anchor="ctr" anchorCtr="1">
              <a:spAutoFit/>
            </a:bodyPr>
            <a:lstStyle/>
            <a:p>
              <a:r>
                <a:rPr kumimoji="1" lang="ja-JP" altLang="en-US" sz="1600" dirty="0">
                  <a:latin typeface="HGP創英角ｺﾞｼｯｸUB" pitchFamily="50" charset="-128"/>
                  <a:ea typeface="HGP創英角ｺﾞｼｯｸUB" pitchFamily="50" charset="-128"/>
                </a:rPr>
                <a:t>影響度</a:t>
              </a:r>
            </a:p>
          </p:txBody>
        </p:sp>
        <p:sp>
          <p:nvSpPr>
            <p:cNvPr id="44" name="直角三角形 43"/>
            <p:cNvSpPr>
              <a:spLocks noChangeAspect="1"/>
            </p:cNvSpPr>
            <p:nvPr/>
          </p:nvSpPr>
          <p:spPr bwMode="auto">
            <a:xfrm>
              <a:off x="7509424" y="3276000"/>
              <a:ext cx="1260000" cy="1260000"/>
            </a:xfrm>
            <a:prstGeom prst="rtTriangle">
              <a:avLst/>
            </a:prstGeom>
            <a:solidFill>
              <a:srgbClr val="99FF99"/>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6" name="フローチャート : 結合子 45"/>
            <p:cNvSpPr>
              <a:spLocks noChangeAspect="1"/>
            </p:cNvSpPr>
            <p:nvPr/>
          </p:nvSpPr>
          <p:spPr bwMode="auto">
            <a:xfrm>
              <a:off x="8625408" y="3081504"/>
              <a:ext cx="288000" cy="288000"/>
            </a:xfrm>
            <a:prstGeom prst="flowChartConnector">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47" name="フローチャート : 結合子 46"/>
            <p:cNvSpPr>
              <a:spLocks noChangeAspect="1"/>
            </p:cNvSpPr>
            <p:nvPr/>
          </p:nvSpPr>
          <p:spPr bwMode="auto">
            <a:xfrm>
              <a:off x="7761312" y="3945600"/>
              <a:ext cx="288000" cy="288000"/>
            </a:xfrm>
            <a:prstGeom prst="flowChartConnector">
              <a:avLst/>
            </a:pr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cxnSp>
          <p:nvCxnSpPr>
            <p:cNvPr id="49" name="直線矢印コネクタ 48"/>
            <p:cNvCxnSpPr>
              <a:stCxn id="46" idx="3"/>
              <a:endCxn id="47" idx="7"/>
            </p:cNvCxnSpPr>
            <p:nvPr/>
          </p:nvCxnSpPr>
          <p:spPr bwMode="auto">
            <a:xfrm flipH="1">
              <a:off x="8007135" y="3327327"/>
              <a:ext cx="660450" cy="660450"/>
            </a:xfrm>
            <a:prstGeom prst="straightConnector1">
              <a:avLst/>
            </a:prstGeom>
            <a:solidFill>
              <a:srgbClr val="FFFF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p:cNvSpPr txBox="1"/>
            <p:nvPr/>
          </p:nvSpPr>
          <p:spPr>
            <a:xfrm>
              <a:off x="8254714" y="3657568"/>
              <a:ext cx="1579278" cy="400110"/>
            </a:xfrm>
            <a:prstGeom prst="rect">
              <a:avLst/>
            </a:prstGeom>
            <a:noFill/>
          </p:spPr>
          <p:txBody>
            <a:bodyPr wrap="none" rtlCol="0">
              <a:spAutoFit/>
            </a:bodyPr>
            <a:lstStyle/>
            <a:p>
              <a:r>
                <a:rPr kumimoji="1" lang="ja-JP" altLang="en-US" sz="2000" dirty="0"/>
                <a:t>リスクの低減</a:t>
              </a:r>
            </a:p>
          </p:txBody>
        </p:sp>
        <p:sp>
          <p:nvSpPr>
            <p:cNvPr id="56" name="線吹き出し 2 (枠付き) 55"/>
            <p:cNvSpPr/>
            <p:nvPr/>
          </p:nvSpPr>
          <p:spPr bwMode="auto">
            <a:xfrm>
              <a:off x="7530031" y="1927170"/>
              <a:ext cx="1953025" cy="349702"/>
            </a:xfrm>
            <a:prstGeom prst="borderCallout2">
              <a:avLst>
                <a:gd name="adj1" fmla="val 100929"/>
                <a:gd name="adj2" fmla="val 50526"/>
                <a:gd name="adj3" fmla="val 138284"/>
                <a:gd name="adj4" fmla="val 43530"/>
                <a:gd name="adj5" fmla="val 265653"/>
                <a:gd name="adj6" fmla="val 43628"/>
              </a:avLst>
            </a:prstGeom>
            <a:solidFill>
              <a:srgbClr val="FFFFFF"/>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受容できないリスク</a:t>
              </a:r>
            </a:p>
          </p:txBody>
        </p:sp>
        <p:sp>
          <p:nvSpPr>
            <p:cNvPr id="57" name="線吹き出し 2 (枠付き) 56"/>
            <p:cNvSpPr/>
            <p:nvPr/>
          </p:nvSpPr>
          <p:spPr bwMode="auto">
            <a:xfrm>
              <a:off x="6897216" y="4881704"/>
              <a:ext cx="1718988" cy="349702"/>
            </a:xfrm>
            <a:prstGeom prst="borderCallout2">
              <a:avLst>
                <a:gd name="adj1" fmla="val 3808"/>
                <a:gd name="adj2" fmla="val 49675"/>
                <a:gd name="adj3" fmla="val -55959"/>
                <a:gd name="adj4" fmla="val 49367"/>
                <a:gd name="adj5" fmla="val -141508"/>
                <a:gd name="adj6" fmla="val 66369"/>
              </a:avLst>
            </a:prstGeom>
            <a:solidFill>
              <a:srgbClr val="FFFFFF"/>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受容できるリスク</a:t>
              </a:r>
            </a:p>
          </p:txBody>
        </p:sp>
      </p:grpSp>
      <p:sp>
        <p:nvSpPr>
          <p:cNvPr id="38" name="正方形/長方形 37"/>
          <p:cNvSpPr/>
          <p:nvPr/>
        </p:nvSpPr>
        <p:spPr>
          <a:xfrm>
            <a:off x="5760000" y="6084000"/>
            <a:ext cx="4236609" cy="276999"/>
          </a:xfrm>
          <a:prstGeom prst="rect">
            <a:avLst/>
          </a:prstGeom>
        </p:spPr>
        <p:txBody>
          <a:bodyPr wrap="none">
            <a:spAutoFit/>
          </a:bodyPr>
          <a:lstStyle/>
          <a:p>
            <a:r>
              <a:rPr lang="en-US" altLang="ja-JP" sz="1200" i="1" dirty="0">
                <a:latin typeface="Arial" panose="020B0604020202020204" pitchFamily="34" charset="0"/>
                <a:cs typeface="Arial" panose="020B0604020202020204" pitchFamily="34" charset="0"/>
              </a:rPr>
              <a:t>http://www.weforum.org/reports/the-global-risks-report-2018</a:t>
            </a:r>
            <a:endParaRPr lang="ja-JP" altLang="en-US" sz="1200" i="1" dirty="0">
              <a:latin typeface="Arial" panose="020B0604020202020204" pitchFamily="34" charset="0"/>
              <a:cs typeface="Arial" panose="020B0604020202020204" pitchFamily="34" charset="0"/>
            </a:endParaRPr>
          </a:p>
        </p:txBody>
      </p:sp>
      <p:sp>
        <p:nvSpPr>
          <p:cNvPr id="40" name="角丸四角形 39"/>
          <p:cNvSpPr>
            <a:spLocks/>
          </p:cNvSpPr>
          <p:nvPr/>
        </p:nvSpPr>
        <p:spPr bwMode="auto">
          <a:xfrm>
            <a:off x="991140" y="3215829"/>
            <a:ext cx="1800200" cy="936104"/>
          </a:xfrm>
          <a:prstGeom prst="roundRect">
            <a:avLst/>
          </a:prstGeom>
          <a:solidFill>
            <a:srgbClr val="FFCC66">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rgbClr val="FF0000"/>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2000" dirty="0">
              <a:solidFill>
                <a:srgbClr val="FF0000"/>
              </a:solidFill>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重要インフラの</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IT</a:t>
            </a:r>
            <a:r>
              <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rPr>
              <a:t>システム障害</a:t>
            </a:r>
          </a:p>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rgbClr val="FF0000"/>
              </a:solidFill>
              <a:effectLst/>
              <a:latin typeface="HGP創英角ｺﾞｼｯｸUB" pitchFamily="50" charset="-128"/>
              <a:ea typeface="HGP創英角ｺﾞｼｯｸUB" pitchFamily="50" charset="-128"/>
            </a:endParaRPr>
          </a:p>
        </p:txBody>
      </p:sp>
      <p:sp>
        <p:nvSpPr>
          <p:cNvPr id="42" name="テキスト ボックス 41"/>
          <p:cNvSpPr txBox="1"/>
          <p:nvPr/>
        </p:nvSpPr>
        <p:spPr>
          <a:xfrm>
            <a:off x="3420447" y="1459475"/>
            <a:ext cx="1620065" cy="271869"/>
          </a:xfrm>
          <a:prstGeom prst="rect">
            <a:avLst/>
          </a:prstGeom>
          <a:noFill/>
        </p:spPr>
        <p:txBody>
          <a:bodyPr wrap="square" rtlCol="0">
            <a:spAutoFit/>
          </a:bodyPr>
          <a:lstStyle/>
          <a:p>
            <a:pPr algn="r">
              <a:lnSpc>
                <a:spcPts val="1400"/>
              </a:lnSpc>
            </a:pPr>
            <a:r>
              <a:rPr lang="ja-JP" altLang="en-US" sz="1400" dirty="0">
                <a:latin typeface="HGP創英角ｺﾞｼｯｸUB" pitchFamily="50" charset="-128"/>
                <a:ea typeface="HGP創英角ｺﾞｼｯｸUB" pitchFamily="50" charset="-128"/>
              </a:rPr>
              <a:t>気候変動適応失敗</a:t>
            </a:r>
            <a:endParaRPr kumimoji="1" lang="ja-JP" altLang="en-US" sz="1400" dirty="0">
              <a:latin typeface="HGP創英角ｺﾞｼｯｸUB" pitchFamily="50" charset="-128"/>
              <a:ea typeface="HGP創英角ｺﾞｼｯｸUB" pitchFamily="50" charset="-128"/>
            </a:endParaRPr>
          </a:p>
        </p:txBody>
      </p:sp>
      <p:sp>
        <p:nvSpPr>
          <p:cNvPr id="43" name="テキスト ボックス 42"/>
          <p:cNvSpPr txBox="1"/>
          <p:nvPr/>
        </p:nvSpPr>
        <p:spPr>
          <a:xfrm>
            <a:off x="4847011" y="2855126"/>
            <a:ext cx="1082348"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大規模移民</a:t>
            </a:r>
          </a:p>
        </p:txBody>
      </p:sp>
      <p:sp>
        <p:nvSpPr>
          <p:cNvPr id="48" name="テキスト ボックス 47"/>
          <p:cNvSpPr txBox="1"/>
          <p:nvPr/>
        </p:nvSpPr>
        <p:spPr>
          <a:xfrm>
            <a:off x="2812480" y="1948703"/>
            <a:ext cx="723275"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水</a:t>
            </a:r>
            <a:r>
              <a:rPr kumimoji="1" lang="ja-JP" altLang="en-US" sz="1400" dirty="0">
                <a:latin typeface="HGP創英角ｺﾞｼｯｸUB" pitchFamily="50" charset="-128"/>
                <a:ea typeface="HGP創英角ｺﾞｼｯｸUB" pitchFamily="50" charset="-128"/>
              </a:rPr>
              <a:t>危機</a:t>
            </a:r>
          </a:p>
        </p:txBody>
      </p:sp>
      <p:sp>
        <p:nvSpPr>
          <p:cNvPr id="50" name="テキスト ボックス 49"/>
          <p:cNvSpPr txBox="1"/>
          <p:nvPr/>
        </p:nvSpPr>
        <p:spPr>
          <a:xfrm>
            <a:off x="1041759" y="952271"/>
            <a:ext cx="1328218" cy="271869"/>
          </a:xfrm>
          <a:prstGeom prst="rect">
            <a:avLst/>
          </a:prstGeom>
          <a:noFill/>
        </p:spPr>
        <p:txBody>
          <a:bodyPr wrap="square" rtlCol="0">
            <a:spAutoFit/>
          </a:bodyPr>
          <a:lstStyle/>
          <a:p>
            <a:pPr>
              <a:lnSpc>
                <a:spcPts val="1400"/>
              </a:lnSpc>
            </a:pPr>
            <a:r>
              <a:rPr lang="ja-JP" altLang="en-US" sz="1400" dirty="0">
                <a:latin typeface="HGP創英角ｺﾞｼｯｸUB" pitchFamily="50" charset="-128"/>
                <a:ea typeface="HGP創英角ｺﾞｼｯｸUB" pitchFamily="50" charset="-128"/>
              </a:rPr>
              <a:t>大量破壊兵器</a:t>
            </a:r>
            <a:endParaRPr kumimoji="1" lang="ja-JP" altLang="en-US" sz="1400" dirty="0">
              <a:latin typeface="HGP創英角ｺﾞｼｯｸUB" pitchFamily="50" charset="-128"/>
              <a:ea typeface="HGP創英角ｺﾞｼｯｸUB" pitchFamily="50" charset="-128"/>
            </a:endParaRPr>
          </a:p>
        </p:txBody>
      </p:sp>
      <p:sp>
        <p:nvSpPr>
          <p:cNvPr id="51" name="テキスト ボックス 50"/>
          <p:cNvSpPr txBox="1"/>
          <p:nvPr/>
        </p:nvSpPr>
        <p:spPr>
          <a:xfrm>
            <a:off x="1110864" y="2716325"/>
            <a:ext cx="1082348"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伝染病拡散</a:t>
            </a:r>
            <a:endParaRPr kumimoji="1" lang="ja-JP" altLang="en-US" sz="1400" dirty="0">
              <a:latin typeface="HGP創英角ｺﾞｼｯｸUB" pitchFamily="50" charset="-128"/>
              <a:ea typeface="HGP創英角ｺﾞｼｯｸUB" pitchFamily="50" charset="-128"/>
            </a:endParaRPr>
          </a:p>
        </p:txBody>
      </p:sp>
      <p:sp>
        <p:nvSpPr>
          <p:cNvPr id="53" name="テキスト ボックス 52"/>
          <p:cNvSpPr txBox="1"/>
          <p:nvPr/>
        </p:nvSpPr>
        <p:spPr>
          <a:xfrm>
            <a:off x="3101383" y="2318906"/>
            <a:ext cx="1443920" cy="451406"/>
          </a:xfrm>
          <a:prstGeom prst="rect">
            <a:avLst/>
          </a:prstGeom>
          <a:noFill/>
        </p:spPr>
        <p:txBody>
          <a:bodyPr wrap="square" rtlCol="0">
            <a:spAutoFit/>
          </a:bodyPr>
          <a:lstStyle/>
          <a:p>
            <a:pPr>
              <a:lnSpc>
                <a:spcPts val="1400"/>
              </a:lnSpc>
            </a:pPr>
            <a:r>
              <a:rPr lang="ja-JP" altLang="en-US" sz="1400" dirty="0">
                <a:latin typeface="HGP創英角ｺﾞｼｯｸUB" pitchFamily="50" charset="-128"/>
                <a:ea typeface="HGP創英角ｺﾞｼｯｸUB" pitchFamily="50" charset="-128"/>
              </a:rPr>
              <a:t>生物多様性損失</a:t>
            </a:r>
            <a:endParaRPr lang="en-US" altLang="ja-JP" sz="1400" dirty="0">
              <a:latin typeface="HGP創英角ｺﾞｼｯｸUB" pitchFamily="50" charset="-128"/>
              <a:ea typeface="HGP創英角ｺﾞｼｯｸUB" pitchFamily="50" charset="-128"/>
            </a:endParaRPr>
          </a:p>
          <a:p>
            <a:pPr>
              <a:lnSpc>
                <a:spcPts val="1400"/>
              </a:lnSpc>
            </a:pPr>
            <a:r>
              <a:rPr lang="ja-JP" altLang="en-US" sz="1400" dirty="0">
                <a:latin typeface="HGP創英角ｺﾞｼｯｸUB" pitchFamily="50" charset="-128"/>
                <a:ea typeface="HGP創英角ｺﾞｼｯｸUB" pitchFamily="50" charset="-128"/>
              </a:rPr>
              <a:t>と生態系崩壊</a:t>
            </a:r>
            <a:endParaRPr kumimoji="1" lang="ja-JP" altLang="en-US" sz="1400" dirty="0">
              <a:latin typeface="HGP創英角ｺﾞｼｯｸUB" pitchFamily="50" charset="-128"/>
              <a:ea typeface="HGP創英角ｺﾞｼｯｸUB" pitchFamily="50" charset="-128"/>
            </a:endParaRPr>
          </a:p>
        </p:txBody>
      </p:sp>
      <p:sp>
        <p:nvSpPr>
          <p:cNvPr id="54" name="テキスト ボックス 53"/>
          <p:cNvSpPr txBox="1"/>
          <p:nvPr/>
        </p:nvSpPr>
        <p:spPr>
          <a:xfrm>
            <a:off x="2278162" y="2676011"/>
            <a:ext cx="895956" cy="307777"/>
          </a:xfrm>
          <a:prstGeom prst="rect">
            <a:avLst/>
          </a:prstGeom>
          <a:noFill/>
        </p:spPr>
        <p:txBody>
          <a:bodyPr wrap="square" rtlCol="0">
            <a:spAutoFit/>
          </a:bodyPr>
          <a:lstStyle/>
          <a:p>
            <a:r>
              <a:rPr lang="ja-JP" altLang="en-US" sz="1400" dirty="0">
                <a:latin typeface="HGP創英角ｺﾞｼｯｸUB" pitchFamily="50" charset="-128"/>
                <a:ea typeface="HGP創英角ｺﾞｼｯｸUB" pitchFamily="50" charset="-128"/>
              </a:rPr>
              <a:t>食料</a:t>
            </a:r>
            <a:r>
              <a:rPr kumimoji="1" lang="ja-JP" altLang="en-US" sz="1400" dirty="0">
                <a:latin typeface="HGP創英角ｺﾞｼｯｸUB" pitchFamily="50" charset="-128"/>
                <a:ea typeface="HGP創英角ｺﾞｼｯｸUB" pitchFamily="50" charset="-128"/>
              </a:rPr>
              <a:t>危機</a:t>
            </a:r>
          </a:p>
        </p:txBody>
      </p:sp>
      <p:sp>
        <p:nvSpPr>
          <p:cNvPr id="60" name="テキスト ボックス 59"/>
          <p:cNvSpPr txBox="1"/>
          <p:nvPr/>
        </p:nvSpPr>
        <p:spPr>
          <a:xfrm>
            <a:off x="2453863" y="2943960"/>
            <a:ext cx="1107271" cy="271869"/>
          </a:xfrm>
          <a:prstGeom prst="rect">
            <a:avLst/>
          </a:prstGeom>
          <a:noFill/>
        </p:spPr>
        <p:txBody>
          <a:bodyPr wrap="square" rtlCol="0">
            <a:spAutoFit/>
          </a:bodyPr>
          <a:lstStyle/>
          <a:p>
            <a:pPr algn="r">
              <a:lnSpc>
                <a:spcPts val="1400"/>
              </a:lnSpc>
            </a:pPr>
            <a:r>
              <a:rPr lang="ja-JP" altLang="en-US" sz="1400" dirty="0">
                <a:latin typeface="HGP創英角ｺﾞｼｯｸUB" pitchFamily="50" charset="-128"/>
                <a:ea typeface="HGP創英角ｺﾞｼｯｸUB" pitchFamily="50" charset="-128"/>
              </a:rPr>
              <a:t>国家間対立</a:t>
            </a:r>
            <a:endParaRPr kumimoji="1" lang="ja-JP" altLang="en-US" sz="1400" dirty="0">
              <a:latin typeface="HGP創英角ｺﾞｼｯｸUB" pitchFamily="50" charset="-128"/>
              <a:ea typeface="HGP創英角ｺﾞｼｯｸUB" pitchFamily="50" charset="-128"/>
            </a:endParaRPr>
          </a:p>
        </p:txBody>
      </p:sp>
      <p:sp>
        <p:nvSpPr>
          <p:cNvPr id="41" name="角丸四角形 40"/>
          <p:cNvSpPr>
            <a:spLocks/>
          </p:cNvSpPr>
          <p:nvPr/>
        </p:nvSpPr>
        <p:spPr bwMode="auto">
          <a:xfrm>
            <a:off x="4488654" y="2150282"/>
            <a:ext cx="1595345" cy="502108"/>
          </a:xfrm>
          <a:prstGeom prst="roundRect">
            <a:avLst/>
          </a:prstGeom>
          <a:solidFill>
            <a:srgbClr val="CCFFFF">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rPr>
              <a:t>  サイバー攻撃</a:t>
            </a:r>
            <a:endParaRPr kumimoji="1" lang="en-US" altLang="ja-JP" b="0" i="0" u="none" strike="noStrike" cap="none" normalizeH="0" baseline="0" dirty="0">
              <a:ln>
                <a:noFill/>
              </a:ln>
              <a:solidFill>
                <a:srgbClr val="FF3300"/>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endParaRPr>
          </a:p>
        </p:txBody>
      </p:sp>
      <p:sp>
        <p:nvSpPr>
          <p:cNvPr id="62" name="テキスト ボックス 61"/>
          <p:cNvSpPr txBox="1"/>
          <p:nvPr/>
        </p:nvSpPr>
        <p:spPr>
          <a:xfrm>
            <a:off x="3883809" y="3421333"/>
            <a:ext cx="837089"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テロ攻撃</a:t>
            </a:r>
          </a:p>
        </p:txBody>
      </p:sp>
      <p:sp>
        <p:nvSpPr>
          <p:cNvPr id="37" name="正方形/長方形 36"/>
          <p:cNvSpPr/>
          <p:nvPr/>
        </p:nvSpPr>
        <p:spPr>
          <a:xfrm>
            <a:off x="931779" y="4537862"/>
            <a:ext cx="5497269" cy="1569660"/>
          </a:xfrm>
          <a:prstGeom prst="rect">
            <a:avLst/>
          </a:prstGeom>
        </p:spPr>
        <p:txBody>
          <a:bodyPr wrap="square">
            <a:spAutoFit/>
          </a:bodyPr>
          <a:lstStyle/>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“サイバー攻撃”及び“情報漏えい”の</a:t>
            </a: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発生確率が相変わらず高い．</a:t>
            </a: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“重要インフラの</a:t>
            </a:r>
            <a:r>
              <a:rPr lang="en-US" altLang="ja-JP" sz="2400" dirty="0">
                <a:solidFill>
                  <a:srgbClr val="FF0000"/>
                </a:solidFill>
                <a:latin typeface="HGP創英角ﾎﾟｯﾌﾟ体" panose="040B0A00000000000000" pitchFamily="50" charset="-128"/>
                <a:ea typeface="HGP創英角ﾎﾟｯﾌﾟ体" panose="040B0A00000000000000" pitchFamily="50" charset="-128"/>
              </a:rPr>
              <a:t>IT</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システム障害”の</a:t>
            </a:r>
          </a:p>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発生時の影響が平均を超えた．</a:t>
            </a:r>
          </a:p>
        </p:txBody>
      </p:sp>
      <p:sp>
        <p:nvSpPr>
          <p:cNvPr id="39" name="動作設定ボタン: 情報 2">
            <a:hlinkClick r:id="rId4" action="ppaction://hlinksldjump" highlightClick="1"/>
          </p:cNvPr>
          <p:cNvSpPr>
            <a:spLocks noChangeAspect="1"/>
          </p:cNvSpPr>
          <p:nvPr/>
        </p:nvSpPr>
        <p:spPr bwMode="auto">
          <a:xfrm>
            <a:off x="684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2016</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63" name="動作設定ボタン: 情報 2">
            <a:hlinkClick r:id="rId5" action="ppaction://hlinksldjump" highlightClick="1"/>
          </p:cNvPr>
          <p:cNvSpPr>
            <a:spLocks noChangeAspect="1"/>
          </p:cNvSpPr>
          <p:nvPr/>
        </p:nvSpPr>
        <p:spPr bwMode="auto">
          <a:xfrm>
            <a:off x="630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2015</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65" name="角丸四角形 40"/>
          <p:cNvSpPr>
            <a:spLocks/>
          </p:cNvSpPr>
          <p:nvPr/>
        </p:nvSpPr>
        <p:spPr bwMode="auto">
          <a:xfrm>
            <a:off x="4471960" y="3789426"/>
            <a:ext cx="1199560" cy="648072"/>
          </a:xfrm>
          <a:prstGeom prst="roundRect">
            <a:avLst/>
          </a:prstGeom>
          <a:solidFill>
            <a:srgbClr val="CCFFFF">
              <a:alpha val="25000"/>
            </a:srgbClr>
          </a:solidFill>
          <a:ln w="38100"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P創英角ｺﾞｼｯｸUB" pitchFamily="50" charset="-128"/>
                <a:ea typeface="HGP創英角ｺﾞｼｯｸUB" pitchFamily="50" charset="-128"/>
              </a:rPr>
              <a:t>情報漏洩</a:t>
            </a:r>
          </a:p>
        </p:txBody>
      </p:sp>
      <p:sp>
        <p:nvSpPr>
          <p:cNvPr id="66" name="テキスト ボックス 65"/>
          <p:cNvSpPr txBox="1"/>
          <p:nvPr/>
        </p:nvSpPr>
        <p:spPr>
          <a:xfrm>
            <a:off x="4786721" y="696010"/>
            <a:ext cx="902811" cy="307777"/>
          </a:xfrm>
          <a:prstGeom prst="rect">
            <a:avLst/>
          </a:prstGeom>
          <a:noFill/>
        </p:spPr>
        <p:txBody>
          <a:bodyPr wrap="none" rtlCol="0">
            <a:spAutoFit/>
          </a:bodyPr>
          <a:lstStyle/>
          <a:p>
            <a:r>
              <a:rPr lang="ja-JP" altLang="en-US" sz="1400" dirty="0">
                <a:latin typeface="HGP創英角ｺﾞｼｯｸUB" pitchFamily="50" charset="-128"/>
                <a:ea typeface="HGP創英角ｺﾞｼｯｸUB" pitchFamily="50" charset="-128"/>
              </a:rPr>
              <a:t>異常気象</a:t>
            </a:r>
            <a:endParaRPr kumimoji="1" lang="ja-JP" altLang="en-US" sz="1400" dirty="0">
              <a:latin typeface="HGP創英角ｺﾞｼｯｸUB" pitchFamily="50" charset="-128"/>
              <a:ea typeface="HGP創英角ｺﾞｼｯｸUB" pitchFamily="50" charset="-128"/>
            </a:endParaRPr>
          </a:p>
        </p:txBody>
      </p:sp>
      <p:sp>
        <p:nvSpPr>
          <p:cNvPr id="67" name="テキスト ボックス 66"/>
          <p:cNvSpPr txBox="1"/>
          <p:nvPr/>
        </p:nvSpPr>
        <p:spPr>
          <a:xfrm>
            <a:off x="5136392" y="1189104"/>
            <a:ext cx="902811" cy="307777"/>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自然災害</a:t>
            </a:r>
          </a:p>
        </p:txBody>
      </p:sp>
      <p:sp>
        <p:nvSpPr>
          <p:cNvPr id="69" name="動作設定ボタン: 情報 2">
            <a:hlinkClick r:id="rId6" action="ppaction://hlinksldjump" highlightClick="1"/>
            <a:extLst>
              <a:ext uri="{FF2B5EF4-FFF2-40B4-BE49-F238E27FC236}">
                <a16:creationId xmlns:a16="http://schemas.microsoft.com/office/drawing/2014/main" id="{2E1B06CC-BE1B-4435-AE62-F947CD856898}"/>
              </a:ext>
            </a:extLst>
          </p:cNvPr>
          <p:cNvSpPr>
            <a:spLocks noChangeAspect="1"/>
          </p:cNvSpPr>
          <p:nvPr/>
        </p:nvSpPr>
        <p:spPr bwMode="auto">
          <a:xfrm>
            <a:off x="7380000" y="360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PｺﾞｼｯｸE" pitchFamily="50" charset="-128"/>
                <a:ea typeface="HGPｺﾞｼｯｸE" pitchFamily="50" charset="-128"/>
              </a:rPr>
              <a:t>2017</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2649747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44488" y="980728"/>
          <a:ext cx="9216000" cy="2160000"/>
        </p:xfrm>
        <a:graphic>
          <a:graphicData uri="http://schemas.openxmlformats.org/drawingml/2006/table">
            <a:tbl>
              <a:tblPr firstRow="1">
                <a:tableStyleId>{21E4AEA4-8DFA-4A89-87EB-49C32662AFE0}</a:tableStyleId>
              </a:tblPr>
              <a:tblGrid>
                <a:gridCol w="43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3456000">
                  <a:extLst>
                    <a:ext uri="{9D8B030D-6E8A-4147-A177-3AD203B41FA5}">
                      <a16:colId xmlns:a16="http://schemas.microsoft.com/office/drawing/2014/main" val="20002"/>
                    </a:ext>
                  </a:extLst>
                </a:gridCol>
                <a:gridCol w="3456000">
                  <a:extLst>
                    <a:ext uri="{9D8B030D-6E8A-4147-A177-3AD203B41FA5}">
                      <a16:colId xmlns:a16="http://schemas.microsoft.com/office/drawing/2014/main" val="20003"/>
                    </a:ext>
                  </a:extLst>
                </a:gridCol>
              </a:tblGrid>
              <a:tr h="720000">
                <a:tc gridSpan="2">
                  <a:txBody>
                    <a:bodyPr/>
                    <a:lstStyle/>
                    <a:p>
                      <a:pPr algn="r"/>
                      <a:r>
                        <a:rPr kumimoji="1" lang="ja-JP" altLang="en-US" sz="1600" b="0" dirty="0">
                          <a:solidFill>
                            <a:schemeClr val="tx1"/>
                          </a:solidFill>
                        </a:rPr>
                        <a:t>注</a:t>
                      </a:r>
                      <a:r>
                        <a:rPr kumimoji="1" lang="en-US" altLang="ja-JP" sz="1600" b="0" dirty="0">
                          <a:solidFill>
                            <a:schemeClr val="tx1"/>
                          </a:solidFill>
                        </a:rPr>
                        <a:t>1)</a:t>
                      </a:r>
                      <a:endParaRPr kumimoji="1" lang="ja-JP" altLang="en-US" sz="16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0" dirty="0">
                          <a:latin typeface="HGP創英角ｺﾞｼｯｸUB" panose="020B0900000000000000" pitchFamily="50" charset="-128"/>
                          <a:ea typeface="HGP創英角ｺﾞｼｯｸUB" panose="020B0900000000000000" pitchFamily="50" charset="-128"/>
                        </a:rPr>
                        <a:t>事業者</a:t>
                      </a:r>
                    </a:p>
                    <a:p>
                      <a:pPr algn="ctr"/>
                      <a:r>
                        <a:rPr kumimoji="1" lang="ja-JP" altLang="en-US" sz="2000" b="0" dirty="0">
                          <a:latin typeface="HGP創英角ｺﾞｼｯｸUB" panose="020B0900000000000000" pitchFamily="50" charset="-128"/>
                          <a:ea typeface="HGP創英角ｺﾞｼｯｸUB" panose="020B0900000000000000" pitchFamily="50" charset="-128"/>
                        </a:rPr>
                        <a:t>（サービス</a:t>
                      </a:r>
                      <a:r>
                        <a:rPr kumimoji="1" lang="en-US" altLang="ja-JP" sz="2000" b="0" dirty="0">
                          <a:latin typeface="HGP創英角ｺﾞｼｯｸUB" panose="020B0900000000000000" pitchFamily="50" charset="-128"/>
                          <a:ea typeface="HGP創英角ｺﾞｼｯｸUB" panose="020B0900000000000000" pitchFamily="50" charset="-128"/>
                        </a:rPr>
                        <a:t>/</a:t>
                      </a:r>
                      <a:r>
                        <a:rPr kumimoji="1" lang="ja-JP" altLang="en-US" sz="2000" b="0" dirty="0">
                          <a:latin typeface="HGP創英角ｺﾞｼｯｸUB" panose="020B0900000000000000" pitchFamily="50" charset="-128"/>
                          <a:ea typeface="HGP創英角ｺﾞｼｯｸUB" panose="020B0900000000000000" pitchFamily="50" charset="-128"/>
                        </a:rPr>
                        <a:t>システムの所有者）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b="0" dirty="0">
                          <a:latin typeface="HGP創英角ｺﾞｼｯｸUB" panose="020B0900000000000000" pitchFamily="50" charset="-128"/>
                          <a:ea typeface="HGP創英角ｺﾞｼｯｸUB" panose="020B0900000000000000" pitchFamily="50" charset="-128"/>
                        </a:rPr>
                        <a:t>顧客</a:t>
                      </a:r>
                    </a:p>
                    <a:p>
                      <a:pPr algn="ctr"/>
                      <a:r>
                        <a:rPr kumimoji="1" lang="ja-JP" altLang="en-US" sz="2000" b="0" dirty="0">
                          <a:latin typeface="HGP創英角ｺﾞｼｯｸUB" panose="020B0900000000000000" pitchFamily="50" charset="-128"/>
                          <a:ea typeface="HGP創英角ｺﾞｼｯｸUB" panose="020B0900000000000000" pitchFamily="50" charset="-128"/>
                        </a:rPr>
                        <a:t> （サービス</a:t>
                      </a:r>
                      <a:r>
                        <a:rPr kumimoji="1" lang="en-US" altLang="ja-JP" sz="2000" b="0" dirty="0">
                          <a:latin typeface="HGP創英角ｺﾞｼｯｸUB" panose="020B0900000000000000" pitchFamily="50" charset="-128"/>
                          <a:ea typeface="HGP創英角ｺﾞｼｯｸUB" panose="020B0900000000000000" pitchFamily="50" charset="-128"/>
                        </a:rPr>
                        <a:t>/</a:t>
                      </a:r>
                      <a:r>
                        <a:rPr kumimoji="1" lang="ja-JP" altLang="en-US" sz="2000" b="0" dirty="0">
                          <a:latin typeface="HGP創英角ｺﾞｼｯｸUB" panose="020B0900000000000000" pitchFamily="50" charset="-128"/>
                          <a:ea typeface="HGP創英角ｺﾞｼｯｸUB" panose="020B0900000000000000" pitchFamily="50" charset="-128"/>
                        </a:rPr>
                        <a:t>システムの利用者）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0000">
                <a:tc rowSpan="2">
                  <a:txBody>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影響</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a:latin typeface="HGP創英角ｺﾞｼｯｸUB" panose="020B0900000000000000" pitchFamily="50" charset="-128"/>
                          <a:ea typeface="HGP創英角ｺﾞｼｯｸUB" panose="020B0900000000000000" pitchFamily="50" charset="-128"/>
                        </a:rPr>
                        <a:t>サイバー攻撃</a:t>
                      </a:r>
                    </a:p>
                    <a:p>
                      <a:r>
                        <a:rPr kumimoji="1" lang="ja-JP" altLang="en-US" sz="2000" dirty="0">
                          <a:latin typeface="HGP創英角ｺﾞｼｯｸUB" panose="020B0900000000000000" pitchFamily="50" charset="-128"/>
                          <a:ea typeface="HGP創英角ｺﾞｼｯｸUB" panose="020B0900000000000000" pitchFamily="50" charset="-128"/>
                        </a:rPr>
                        <a:t>（情報漏えい）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a:t>・事後対応</a:t>
                      </a:r>
                    </a:p>
                    <a:p>
                      <a:r>
                        <a:rPr kumimoji="1" lang="ja-JP" altLang="en-US" sz="2000" dirty="0"/>
                        <a:t>・風評</a:t>
                      </a:r>
                      <a:r>
                        <a:rPr kumimoji="1" lang="en-US" altLang="ja-JP" sz="2000" dirty="0"/>
                        <a:t>/</a:t>
                      </a:r>
                      <a:r>
                        <a:rPr kumimoji="1" lang="ja-JP" altLang="en-US" sz="2000" dirty="0"/>
                        <a:t>信用低下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a:solidFill>
                            <a:srgbClr val="FF0000"/>
                          </a:solidFill>
                        </a:rPr>
                        <a:t>・リスク増大，不安増大</a:t>
                      </a:r>
                    </a:p>
                    <a:p>
                      <a:pPr algn="r"/>
                      <a:r>
                        <a:rPr kumimoji="1" lang="ja-JP" altLang="en-US" sz="1600" dirty="0">
                          <a:solidFill>
                            <a:schemeClr val="tx1"/>
                          </a:solidFill>
                        </a:rPr>
                        <a:t>注</a:t>
                      </a:r>
                      <a:r>
                        <a:rPr kumimoji="1" lang="en-US" altLang="ja-JP"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00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a:latin typeface="HGP創英角ｺﾞｼｯｸUB" panose="020B0900000000000000" pitchFamily="50" charset="-128"/>
                          <a:ea typeface="HGP創英角ｺﾞｼｯｸUB" panose="020B0900000000000000" pitchFamily="50" charset="-128"/>
                        </a:rPr>
                        <a:t>IT</a:t>
                      </a:r>
                      <a:r>
                        <a:rPr kumimoji="1" lang="ja-JP" altLang="en-US" sz="2000" dirty="0">
                          <a:latin typeface="HGP創英角ｺﾞｼｯｸUB" panose="020B0900000000000000" pitchFamily="50" charset="-128"/>
                          <a:ea typeface="HGP創英角ｺﾞｼｯｸUB" panose="020B0900000000000000" pitchFamily="50" charset="-128"/>
                        </a:rPr>
                        <a:t>システム障害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a:t>・事後対応</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・風評</a:t>
                      </a:r>
                      <a:r>
                        <a:rPr kumimoji="1" lang="en-US" altLang="ja-JP" sz="2000" dirty="0"/>
                        <a:t>/</a:t>
                      </a:r>
                      <a:r>
                        <a:rPr kumimoji="1" lang="ja-JP" altLang="en-US" sz="2000" dirty="0"/>
                        <a:t>信用低下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a:solidFill>
                            <a:srgbClr val="FF0000"/>
                          </a:solidFill>
                        </a:rPr>
                        <a:t>・生活</a:t>
                      </a:r>
                      <a:r>
                        <a:rPr kumimoji="1" lang="en-US" altLang="ja-JP" sz="2000" dirty="0">
                          <a:solidFill>
                            <a:srgbClr val="FF0000"/>
                          </a:solidFill>
                        </a:rPr>
                        <a:t>/</a:t>
                      </a:r>
                      <a:r>
                        <a:rPr kumimoji="1" lang="ja-JP" altLang="en-US" sz="2000" dirty="0">
                          <a:solidFill>
                            <a:srgbClr val="FF0000"/>
                          </a:solidFill>
                        </a:rPr>
                        <a:t>業務上の不便</a:t>
                      </a:r>
                      <a:r>
                        <a:rPr kumimoji="1" lang="en-US" altLang="ja-JP" sz="2000" dirty="0">
                          <a:solidFill>
                            <a:srgbClr val="FF0000"/>
                          </a:solidFill>
                        </a:rPr>
                        <a:t>/</a:t>
                      </a:r>
                      <a:r>
                        <a:rPr kumimoji="1" lang="ja-JP" altLang="en-US" sz="2000" dirty="0">
                          <a:solidFill>
                            <a:srgbClr val="FF0000"/>
                          </a:solidFill>
                        </a:rPr>
                        <a:t>停滞等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テキスト ボックス 3"/>
          <p:cNvSpPr txBox="1"/>
          <p:nvPr/>
        </p:nvSpPr>
        <p:spPr>
          <a:xfrm>
            <a:off x="344488" y="3284984"/>
            <a:ext cx="4032448" cy="3139321"/>
          </a:xfrm>
          <a:prstGeom prst="rect">
            <a:avLst/>
          </a:prstGeom>
          <a:noFill/>
        </p:spPr>
        <p:txBody>
          <a:bodyPr wrap="square" rtlCol="0">
            <a:spAutoFit/>
          </a:bodyPr>
          <a:lstStyle/>
          <a:p>
            <a:r>
              <a:rPr kumimoji="1" lang="ja-JP" altLang="en-US" dirty="0"/>
              <a:t>注</a:t>
            </a:r>
            <a:r>
              <a:rPr kumimoji="1" lang="en-US" altLang="ja-JP" dirty="0"/>
              <a:t>1) EC</a:t>
            </a:r>
            <a:r>
              <a:rPr kumimoji="1" lang="ja-JP" altLang="en-US" dirty="0"/>
              <a:t>（電子商取引）の例</a:t>
            </a:r>
          </a:p>
          <a:p>
            <a:pPr marL="268288" indent="-268288"/>
            <a:r>
              <a:rPr lang="ja-JP" altLang="en-US" dirty="0"/>
              <a:t>注</a:t>
            </a:r>
            <a:r>
              <a:rPr lang="en-US" altLang="ja-JP" dirty="0"/>
              <a:t>2) </a:t>
            </a:r>
            <a:r>
              <a:rPr lang="ja-JP" altLang="en-US" dirty="0"/>
              <a:t>「</a:t>
            </a:r>
            <a:r>
              <a:rPr lang="en-US" altLang="ja-JP" dirty="0"/>
              <a:t>2013</a:t>
            </a:r>
            <a:r>
              <a:rPr lang="ja-JP" altLang="en-US" dirty="0"/>
              <a:t>年度 情報セキュリティ事象被害状況調査－報告書－」</a:t>
            </a:r>
            <a:r>
              <a:rPr lang="en-US" altLang="ja-JP" dirty="0"/>
              <a:t>(IPA)</a:t>
            </a:r>
            <a:r>
              <a:rPr lang="ja-JP" altLang="en-US" dirty="0"/>
              <a:t>によれば，</a:t>
            </a:r>
            <a:endParaRPr lang="en-US" altLang="ja-JP" dirty="0"/>
          </a:p>
          <a:p>
            <a:pPr marL="268288"/>
            <a:r>
              <a:rPr lang="ja-JP" altLang="en-US" dirty="0"/>
              <a:t>　「ウイルスに感染した」または「サイバー攻撃で被害があった」企業のうち電子商取引を行っている企業における電子商取引の停止期間は，</a:t>
            </a:r>
            <a:r>
              <a:rPr lang="ja-JP" altLang="en-US" u="sng" dirty="0">
                <a:solidFill>
                  <a:srgbClr val="FF0000"/>
                </a:solidFill>
              </a:rPr>
              <a:t>「停止していない」が</a:t>
            </a:r>
            <a:r>
              <a:rPr lang="en-US" altLang="ja-JP" u="sng" dirty="0">
                <a:solidFill>
                  <a:srgbClr val="FF0000"/>
                </a:solidFill>
              </a:rPr>
              <a:t>84.3%</a:t>
            </a:r>
            <a:r>
              <a:rPr lang="ja-JP" altLang="en-US" dirty="0" err="1"/>
              <a:t>，</a:t>
            </a:r>
            <a:r>
              <a:rPr lang="ja-JP" altLang="en-US" dirty="0"/>
              <a:t>「</a:t>
            </a:r>
            <a:r>
              <a:rPr lang="en-US" altLang="ja-JP" dirty="0"/>
              <a:t>4</a:t>
            </a:r>
            <a:r>
              <a:rPr lang="ja-JP" altLang="en-US" dirty="0"/>
              <a:t>時間未満」が</a:t>
            </a:r>
            <a:r>
              <a:rPr lang="en-US" altLang="ja-JP" dirty="0"/>
              <a:t>6.0%</a:t>
            </a:r>
            <a:r>
              <a:rPr lang="ja-JP" altLang="en-US" dirty="0" err="1"/>
              <a:t>．</a:t>
            </a:r>
            <a:r>
              <a:rPr lang="en-US" altLang="ja-JP" dirty="0"/>
              <a:t>24</a:t>
            </a:r>
            <a:r>
              <a:rPr lang="ja-JP" altLang="en-US" dirty="0"/>
              <a:t>時間を超える停止があった企業は合わせて</a:t>
            </a:r>
            <a:r>
              <a:rPr lang="en-US" altLang="ja-JP" dirty="0"/>
              <a:t>2.2%</a:t>
            </a:r>
            <a:r>
              <a:rPr lang="ja-JP" altLang="en-US" dirty="0" err="1"/>
              <a:t>．</a:t>
            </a:r>
            <a:r>
              <a:rPr lang="ja-JP" altLang="en-US" dirty="0"/>
              <a:t>（右図）</a:t>
            </a:r>
            <a:endParaRPr kumimoji="1" lang="ja-JP" altLang="en-US" dirty="0"/>
          </a:p>
        </p:txBody>
      </p:sp>
      <p:pic>
        <p:nvPicPr>
          <p:cNvPr id="911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936" y="3356992"/>
            <a:ext cx="5414329" cy="31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14" y="0"/>
            <a:ext cx="900000" cy="3600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3333FF"/>
                </a:solidFill>
                <a:latin typeface="HGP創英角ﾎﾟｯﾌﾟ体" panose="040B0A00000000000000" pitchFamily="50" charset="-128"/>
                <a:ea typeface="HGP創英角ﾎﾟｯﾌﾟ体" panose="040B0A00000000000000" pitchFamily="50" charset="-128"/>
              </a:rPr>
              <a:t>考察</a:t>
            </a:r>
            <a:endParaRPr kumimoji="1" lang="ja-JP" altLang="en-US" dirty="0">
              <a:solidFill>
                <a:srgbClr val="3333FF"/>
              </a:solidFill>
              <a:latin typeface="HGP創英角ﾎﾟｯﾌﾟ体" panose="040B0A00000000000000" pitchFamily="50" charset="-128"/>
              <a:ea typeface="HGP創英角ﾎﾟｯﾌﾟ体" panose="040B0A00000000000000" pitchFamily="50" charset="-128"/>
            </a:endParaRPr>
          </a:p>
        </p:txBody>
      </p:sp>
      <p:sp>
        <p:nvSpPr>
          <p:cNvPr id="2" name="タイトル 1"/>
          <p:cNvSpPr>
            <a:spLocks noGrp="1"/>
          </p:cNvSpPr>
          <p:nvPr>
            <p:ph type="title"/>
          </p:nvPr>
        </p:nvSpPr>
        <p:spPr>
          <a:xfrm>
            <a:off x="432001" y="252000"/>
            <a:ext cx="9128487" cy="576000"/>
          </a:xfrm>
        </p:spPr>
        <p:txBody>
          <a:bodyPr/>
          <a:lstStyle/>
          <a:p>
            <a:r>
              <a:rPr kumimoji="1" lang="ja-JP" altLang="en-US" dirty="0">
                <a:latin typeface="+mj-ea"/>
              </a:rPr>
              <a:t>サイバー攻撃と</a:t>
            </a:r>
            <a:r>
              <a:rPr kumimoji="1" lang="en-US" altLang="ja-JP" dirty="0">
                <a:latin typeface="+mj-ea"/>
              </a:rPr>
              <a:t>IT</a:t>
            </a:r>
            <a:r>
              <a:rPr lang="ja-JP" altLang="en-US" dirty="0">
                <a:latin typeface="+mj-ea"/>
              </a:rPr>
              <a:t>システム障害による</a:t>
            </a:r>
            <a:r>
              <a:rPr kumimoji="1" lang="ja-JP" altLang="en-US" dirty="0">
                <a:latin typeface="+mj-ea"/>
              </a:rPr>
              <a:t>影響の違い（例）</a:t>
            </a:r>
          </a:p>
        </p:txBody>
      </p:sp>
    </p:spTree>
    <p:extLst>
      <p:ext uri="{BB962C8B-B14F-4D97-AF65-F5344CB8AC3E}">
        <p14:creationId xmlns:p14="http://schemas.microsoft.com/office/powerpoint/2010/main" val="1117439969"/>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4090542815"/>
              </p:ext>
            </p:extLst>
          </p:nvPr>
        </p:nvGraphicFramePr>
        <p:xfrm>
          <a:off x="4932000" y="1672114"/>
          <a:ext cx="4923288" cy="3226950"/>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5241032" y="1087789"/>
            <a:ext cx="4392488" cy="707886"/>
          </a:xfrm>
          <a:prstGeom prst="rect">
            <a:avLst/>
          </a:prstGeom>
        </p:spPr>
        <p:txBody>
          <a:bodyPr wrap="square">
            <a:spAutoFit/>
          </a:bodyPr>
          <a:lstStyle/>
          <a:p>
            <a:pPr algn="ctr"/>
            <a:r>
              <a:rPr lang="ja-JP" altLang="ja-JP" sz="2000" dirty="0"/>
              <a:t>多大な影響を与えた</a:t>
            </a:r>
            <a:r>
              <a:rPr lang="en-US" altLang="ja-JP" sz="2000" dirty="0"/>
              <a:t>IT</a:t>
            </a:r>
            <a:r>
              <a:rPr lang="ja-JP" altLang="ja-JP" sz="2000" dirty="0"/>
              <a:t>サービス障害の</a:t>
            </a:r>
            <a:endParaRPr lang="ja-JP" altLang="en-US" sz="2000" dirty="0"/>
          </a:p>
          <a:p>
            <a:pPr algn="ctr"/>
            <a:r>
              <a:rPr lang="ja-JP" altLang="ja-JP" sz="2000" dirty="0"/>
              <a:t>発生件数</a:t>
            </a:r>
            <a:r>
              <a:rPr lang="ja-JP" altLang="en-US" sz="2000" dirty="0"/>
              <a:t>（報道ベース）</a:t>
            </a:r>
            <a:r>
              <a:rPr lang="ja-JP" altLang="ja-JP" sz="2000" dirty="0"/>
              <a:t>の推移</a:t>
            </a:r>
            <a:endParaRPr lang="ja-JP" altLang="en-US" sz="2000" dirty="0"/>
          </a:p>
        </p:txBody>
      </p:sp>
      <p:sp>
        <p:nvSpPr>
          <p:cNvPr id="10" name="テキスト ボックス 9"/>
          <p:cNvSpPr txBox="1"/>
          <p:nvPr/>
        </p:nvSpPr>
        <p:spPr>
          <a:xfrm>
            <a:off x="4898140" y="1510642"/>
            <a:ext cx="415498" cy="369332"/>
          </a:xfrm>
          <a:prstGeom prst="rect">
            <a:avLst/>
          </a:prstGeom>
          <a:noFill/>
        </p:spPr>
        <p:txBody>
          <a:bodyPr wrap="none" rtlCol="0">
            <a:spAutoFit/>
          </a:bodyPr>
          <a:lstStyle/>
          <a:p>
            <a:pPr algn="ctr"/>
            <a:r>
              <a:rPr lang="ja-JP" altLang="en-US" dirty="0"/>
              <a:t>件</a:t>
            </a:r>
            <a:endParaRPr kumimoji="1" lang="ja-JP" altLang="en-US" dirty="0"/>
          </a:p>
        </p:txBody>
      </p:sp>
      <p:sp>
        <p:nvSpPr>
          <p:cNvPr id="11" name="右矢印 10"/>
          <p:cNvSpPr/>
          <p:nvPr/>
        </p:nvSpPr>
        <p:spPr bwMode="auto">
          <a:xfrm rot="20691216">
            <a:off x="5234631" y="2698762"/>
            <a:ext cx="4441810" cy="366398"/>
          </a:xfrm>
          <a:prstGeom prst="rightArrow">
            <a:avLst>
              <a:gd name="adj1" fmla="val 49082"/>
              <a:gd name="adj2" fmla="val 58952"/>
            </a:avLst>
          </a:prstGeom>
          <a:solidFill>
            <a:srgbClr val="FF0000">
              <a:alpha val="67059"/>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9" name="正方形/長方形 18"/>
          <p:cNvSpPr/>
          <p:nvPr/>
        </p:nvSpPr>
        <p:spPr>
          <a:xfrm>
            <a:off x="0" y="3344793"/>
            <a:ext cx="5025008" cy="3108543"/>
          </a:xfrm>
          <a:prstGeom prst="rect">
            <a:avLst/>
          </a:prstGeom>
        </p:spPr>
        <p:txBody>
          <a:bodyPr wrap="square">
            <a:spAutoFit/>
          </a:bodyPr>
          <a:lstStyle/>
          <a:p>
            <a:pPr marL="266700" indent="-266700"/>
            <a:r>
              <a:rPr lang="ja-JP" altLang="en-US" b="1" dirty="0">
                <a:latin typeface="メイリオ" pitchFamily="50" charset="-128"/>
                <a:ea typeface="メイリオ" pitchFamily="50" charset="-128"/>
              </a:rPr>
              <a:t>・△△でリコール、国内で数十万台</a:t>
            </a:r>
          </a:p>
          <a:p>
            <a:pPr marL="266700" indent="-266700"/>
            <a:r>
              <a:rPr lang="ja-JP" altLang="en-US" sz="1600" dirty="0">
                <a:latin typeface="メイリオ" pitchFamily="50" charset="-128"/>
                <a:ea typeface="メイリオ" pitchFamily="50" charset="-128"/>
              </a:rPr>
              <a:t>　</a:t>
            </a:r>
            <a:r>
              <a:rPr lang="en-US" altLang="ja-JP" sz="1600" dirty="0">
                <a:latin typeface="メイリオ" pitchFamily="50" charset="-128"/>
                <a:ea typeface="メイリオ" pitchFamily="50" charset="-128"/>
              </a:rPr>
              <a:t>…</a:t>
            </a:r>
            <a:r>
              <a:rPr lang="ja-JP" altLang="en-US" sz="1600" dirty="0">
                <a:latin typeface="メイリオ" pitchFamily="50" charset="-128"/>
                <a:ea typeface="メイリオ" pitchFamily="50" charset="-128"/>
              </a:rPr>
              <a:t>理由は、</a:t>
            </a:r>
            <a:r>
              <a:rPr lang="ja-JP" altLang="en-US" sz="1600" u="sng" dirty="0">
                <a:solidFill>
                  <a:srgbClr val="0000FF"/>
                </a:solidFill>
                <a:latin typeface="メイリオ" pitchFamily="50" charset="-128"/>
                <a:ea typeface="メイリオ" pitchFamily="50" charset="-128"/>
              </a:rPr>
              <a:t>制御プログラム</a:t>
            </a:r>
            <a:r>
              <a:rPr lang="ja-JP" altLang="en-US" sz="1600" dirty="0">
                <a:latin typeface="メイリオ" pitchFamily="50" charset="-128"/>
                <a:ea typeface="メイリオ" pitchFamily="50" charset="-128"/>
              </a:rPr>
              <a:t>に不具合が発見されたためという。</a:t>
            </a:r>
          </a:p>
          <a:p>
            <a:pPr marL="266700" indent="-266700"/>
            <a:endParaRPr lang="ja-JP" altLang="en-US" sz="700" dirty="0">
              <a:latin typeface="メイリオ" pitchFamily="50" charset="-128"/>
              <a:ea typeface="メイリオ" pitchFamily="50" charset="-128"/>
            </a:endParaRPr>
          </a:p>
          <a:p>
            <a:pPr marL="266700" indent="-266700"/>
            <a:r>
              <a:rPr lang="ja-JP" altLang="en-US" b="1" dirty="0">
                <a:latin typeface="メイリオ" pitchFamily="50" charset="-128"/>
                <a:ea typeface="メイリオ" pitchFamily="50" charset="-128"/>
              </a:rPr>
              <a:t>・○○システムで障害か、終日つながりにくく</a:t>
            </a:r>
          </a:p>
          <a:p>
            <a:pPr marL="266700" indent="-266700"/>
            <a:r>
              <a:rPr lang="ja-JP" altLang="en-US" sz="1600" dirty="0">
                <a:latin typeface="メイリオ" pitchFamily="50" charset="-128"/>
                <a:ea typeface="メイリオ" pitchFamily="50" charset="-128"/>
              </a:rPr>
              <a:t>　</a:t>
            </a:r>
            <a:r>
              <a:rPr lang="en-US" altLang="ja-JP" sz="1600" dirty="0">
                <a:latin typeface="メイリオ" pitchFamily="50" charset="-128"/>
                <a:ea typeface="メイリオ" pitchFamily="50" charset="-128"/>
              </a:rPr>
              <a:t>…</a:t>
            </a:r>
            <a:r>
              <a:rPr lang="ja-JP" altLang="en-US" sz="1600" dirty="0">
                <a:latin typeface="メイリオ" pitchFamily="50" charset="-128"/>
                <a:ea typeface="メイリオ" pitchFamily="50" charset="-128"/>
              </a:rPr>
              <a:t>原因は、法律改正直前の駆け込み需要と期末の締め処理とが重なり、想定外の</a:t>
            </a:r>
            <a:r>
              <a:rPr lang="ja-JP" altLang="en-US" sz="1600" u="sng" dirty="0">
                <a:solidFill>
                  <a:srgbClr val="0000FF"/>
                </a:solidFill>
                <a:latin typeface="メイリオ" pitchFamily="50" charset="-128"/>
                <a:ea typeface="メイリオ" pitchFamily="50" charset="-128"/>
              </a:rPr>
              <a:t>大量入力</a:t>
            </a:r>
            <a:r>
              <a:rPr lang="ja-JP" altLang="en-US" sz="1600" dirty="0">
                <a:latin typeface="メイリオ" pitchFamily="50" charset="-128"/>
                <a:ea typeface="メイリオ" pitchFamily="50" charset="-128"/>
              </a:rPr>
              <a:t>にシステムの性能が耐えられなかった模様。</a:t>
            </a:r>
          </a:p>
          <a:p>
            <a:pPr marL="266700" indent="-266700"/>
            <a:endParaRPr lang="ja-JP" altLang="en-US" sz="700" dirty="0">
              <a:latin typeface="メイリオ" pitchFamily="50" charset="-128"/>
              <a:ea typeface="メイリオ" pitchFamily="50" charset="-128"/>
            </a:endParaRPr>
          </a:p>
          <a:p>
            <a:pPr marL="266700" indent="-266700"/>
            <a:r>
              <a:rPr lang="ja-JP" altLang="en-US" b="1" dirty="0">
                <a:latin typeface="メイリオ" pitchFamily="50" charset="-128"/>
                <a:ea typeface="メイリオ" pitchFamily="50" charset="-128"/>
              </a:rPr>
              <a:t>・□□システムで障害、午前中のサービス停止</a:t>
            </a:r>
          </a:p>
          <a:p>
            <a:pPr marL="266700" indent="-266700"/>
            <a:r>
              <a:rPr lang="ja-JP" altLang="en-US" sz="1600" dirty="0">
                <a:latin typeface="メイリオ" pitchFamily="50" charset="-128"/>
                <a:ea typeface="メイリオ" pitchFamily="50" charset="-128"/>
              </a:rPr>
              <a:t>　</a:t>
            </a:r>
            <a:r>
              <a:rPr lang="en-US" altLang="ja-JP" sz="1600" dirty="0">
                <a:latin typeface="メイリオ" pitchFamily="50" charset="-128"/>
                <a:ea typeface="メイリオ" pitchFamily="50" charset="-128"/>
              </a:rPr>
              <a:t>…</a:t>
            </a:r>
            <a:r>
              <a:rPr lang="ja-JP" altLang="en-US" sz="1600" dirty="0">
                <a:latin typeface="メイリオ" pitchFamily="50" charset="-128"/>
                <a:ea typeface="メイリオ" pitchFamily="50" charset="-128"/>
              </a:rPr>
              <a:t>原因は、システムは本番装置の故障により予備装置に自動的に切り替わるようになっていたが、その</a:t>
            </a:r>
            <a:r>
              <a:rPr lang="ja-JP" altLang="en-US" sz="1600" u="sng" dirty="0">
                <a:solidFill>
                  <a:srgbClr val="0000FF"/>
                </a:solidFill>
                <a:latin typeface="メイリオ" pitchFamily="50" charset="-128"/>
                <a:ea typeface="メイリオ" pitchFamily="50" charset="-128"/>
              </a:rPr>
              <a:t>切替えが失敗</a:t>
            </a:r>
            <a:r>
              <a:rPr lang="ja-JP" altLang="en-US" sz="1600" dirty="0">
                <a:latin typeface="メイリオ" pitchFamily="50" charset="-128"/>
                <a:ea typeface="メイリオ" pitchFamily="50" charset="-128"/>
              </a:rPr>
              <a:t>したためという。</a:t>
            </a:r>
          </a:p>
        </p:txBody>
      </p:sp>
      <p:sp>
        <p:nvSpPr>
          <p:cNvPr id="20" name="正方形/長方形 19"/>
          <p:cNvSpPr/>
          <p:nvPr/>
        </p:nvSpPr>
        <p:spPr>
          <a:xfrm>
            <a:off x="344488" y="864002"/>
            <a:ext cx="4032448" cy="2492990"/>
          </a:xfrm>
          <a:prstGeom prst="rect">
            <a:avLst/>
          </a:prstGeom>
        </p:spPr>
        <p:txBody>
          <a:bodyPr wrap="square">
            <a:spAutoFit/>
          </a:bodyPr>
          <a:lstStyle/>
          <a:p>
            <a:r>
              <a:rPr lang="ja-JP" altLang="en-US" sz="2400" dirty="0">
                <a:latin typeface="メイリオ" pitchFamily="50" charset="-128"/>
                <a:ea typeface="メイリオ" pitchFamily="50" charset="-128"/>
              </a:rPr>
              <a:t>社会に大きな影響を与えたシステム障害の発生件数</a:t>
            </a:r>
          </a:p>
          <a:p>
            <a:r>
              <a:rPr lang="en-US" altLang="ja-JP" sz="2400" b="1" u="sng" dirty="0">
                <a:solidFill>
                  <a:srgbClr val="FF0000"/>
                </a:solidFill>
                <a:latin typeface="メイリオ" pitchFamily="50" charset="-128"/>
                <a:ea typeface="メイリオ" pitchFamily="50" charset="-128"/>
              </a:rPr>
              <a:t>2009</a:t>
            </a:r>
            <a:r>
              <a:rPr lang="ja-JP" altLang="en-US" sz="2400" b="1" u="sng" dirty="0">
                <a:solidFill>
                  <a:srgbClr val="FF0000"/>
                </a:solidFill>
                <a:latin typeface="メイリオ" pitchFamily="50" charset="-128"/>
                <a:ea typeface="メイリオ" pitchFamily="50" charset="-128"/>
              </a:rPr>
              <a:t>年以降で増加傾向</a:t>
            </a:r>
          </a:p>
          <a:p>
            <a:endParaRPr lang="ja-JP" altLang="en-US" sz="2400" dirty="0">
              <a:latin typeface="メイリオ" pitchFamily="50" charset="-128"/>
              <a:ea typeface="メイリオ" pitchFamily="50" charset="-128"/>
            </a:endParaRPr>
          </a:p>
          <a:p>
            <a:r>
              <a:rPr lang="ja-JP" altLang="en-US" dirty="0">
                <a:latin typeface="メイリオ" pitchFamily="50" charset="-128"/>
                <a:ea typeface="メイリオ" pitchFamily="50" charset="-128"/>
              </a:rPr>
              <a:t>新聞やテレビなどのメディアでは，</a:t>
            </a:r>
          </a:p>
          <a:p>
            <a:r>
              <a:rPr lang="ja-JP" altLang="en-US" dirty="0">
                <a:latin typeface="メイリオ" pitchFamily="50" charset="-128"/>
                <a:ea typeface="メイリオ" pitchFamily="50" charset="-128"/>
              </a:rPr>
              <a:t>幾度となく以下のようなニュースが世間を賑わせている：</a:t>
            </a:r>
          </a:p>
        </p:txBody>
      </p:sp>
      <p:sp>
        <p:nvSpPr>
          <p:cNvPr id="21" name="爆発 1 20">
            <a:hlinkClick r:id="" action="ppaction://noaction"/>
          </p:cNvPr>
          <p:cNvSpPr/>
          <p:nvPr/>
        </p:nvSpPr>
        <p:spPr bwMode="auto">
          <a:xfrm>
            <a:off x="5241032" y="5661248"/>
            <a:ext cx="3854276" cy="882817"/>
          </a:xfrm>
          <a:prstGeom prst="irregularSeal1">
            <a:avLst/>
          </a:prstGeom>
          <a:solidFill>
            <a:srgbClr val="FFCCFF">
              <a:alpha val="5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0000"/>
                </a:solidFill>
                <a:effectLst/>
                <a:latin typeface="HGP創英角ﾎﾟｯﾌﾟ体" pitchFamily="50" charset="-128"/>
                <a:ea typeface="HGP創英角ﾎﾟｯﾌﾟ体" pitchFamily="50" charset="-128"/>
              </a:rPr>
              <a:t>類似障害の発生</a:t>
            </a:r>
          </a:p>
        </p:txBody>
      </p:sp>
      <p:sp>
        <p:nvSpPr>
          <p:cNvPr id="15" name="テキスト ボックス 14"/>
          <p:cNvSpPr txBox="1"/>
          <p:nvPr/>
        </p:nvSpPr>
        <p:spPr>
          <a:xfrm>
            <a:off x="5241032" y="4840484"/>
            <a:ext cx="3960000" cy="360000"/>
          </a:xfrm>
          <a:prstGeom prst="rect">
            <a:avLst/>
          </a:prstGeom>
          <a:noFill/>
        </p:spPr>
        <p:txBody>
          <a:bodyPr wrap="square" rtlCol="0">
            <a:spAutoFit/>
          </a:bodyPr>
          <a:lstStyle/>
          <a:p>
            <a:r>
              <a:rPr kumimoji="1" lang="en-US" altLang="ja-JP" sz="1400" dirty="0"/>
              <a:t>(</a:t>
            </a:r>
            <a:r>
              <a:rPr kumimoji="1" lang="ja-JP" altLang="en-US" sz="1400" dirty="0"/>
              <a:t>出典</a:t>
            </a:r>
            <a:r>
              <a:rPr kumimoji="1" lang="en-US" altLang="ja-JP" sz="1400" dirty="0"/>
              <a:t>)</a:t>
            </a:r>
            <a:r>
              <a:rPr kumimoji="1" lang="ja-JP" altLang="en-US" sz="1400" dirty="0"/>
              <a:t>　</a:t>
            </a:r>
            <a:r>
              <a:rPr kumimoji="1" lang="en-US" altLang="ja-JP" sz="1400" dirty="0"/>
              <a:t>SEC Journal</a:t>
            </a:r>
            <a:r>
              <a:rPr lang="ja-JP" altLang="en-US" sz="1400" dirty="0"/>
              <a:t>　情報システムの障害状況</a:t>
            </a:r>
            <a:endParaRPr kumimoji="1" lang="ja-JP" altLang="en-US" sz="1400" dirty="0"/>
          </a:p>
        </p:txBody>
      </p:sp>
      <p:sp>
        <p:nvSpPr>
          <p:cNvPr id="13" name="フローチャート : 代替処理 12"/>
          <p:cNvSpPr/>
          <p:nvPr/>
        </p:nvSpPr>
        <p:spPr bwMode="auto">
          <a:xfrm>
            <a:off x="0" y="0"/>
            <a:ext cx="10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r>
              <a:rPr lang="ja-JP" altLang="en-US" dirty="0">
                <a:solidFill>
                  <a:srgbClr val="0000FF"/>
                </a:solidFill>
                <a:latin typeface="HGP創英角ﾎﾟｯﾌﾟ体" pitchFamily="50" charset="-128"/>
                <a:ea typeface="HGP創英角ﾎﾟｯﾌﾟ体" pitchFamily="50" charset="-128"/>
              </a:rPr>
              <a:t>データ例</a:t>
            </a:r>
          </a:p>
        </p:txBody>
      </p:sp>
      <p:sp>
        <p:nvSpPr>
          <p:cNvPr id="2" name="タイトル 1"/>
          <p:cNvSpPr>
            <a:spLocks noGrp="1"/>
          </p:cNvSpPr>
          <p:nvPr>
            <p:ph type="title"/>
          </p:nvPr>
        </p:nvSpPr>
        <p:spPr>
          <a:xfrm>
            <a:off x="432001" y="252000"/>
            <a:ext cx="7560001" cy="576000"/>
          </a:xfrm>
        </p:spPr>
        <p:txBody>
          <a:bodyPr/>
          <a:lstStyle/>
          <a:p>
            <a:r>
              <a:rPr lang="ja-JP" altLang="en-US" dirty="0">
                <a:latin typeface="+mj-ea"/>
              </a:rPr>
              <a:t>情報処理システム障害の発生状況</a:t>
            </a:r>
            <a:endParaRPr kumimoji="1" lang="ja-JP" altLang="en-US" dirty="0">
              <a:latin typeface="+mj-ea"/>
            </a:endParaRPr>
          </a:p>
        </p:txBody>
      </p:sp>
      <p:sp>
        <p:nvSpPr>
          <p:cNvPr id="3" name="動作設定ボタン: 情報 2">
            <a:hlinkClick r:id="" action="ppaction://noaction" highlightClick="1"/>
          </p:cNvPr>
          <p:cNvSpPr>
            <a:spLocks noChangeAspect="1"/>
          </p:cNvSpPr>
          <p:nvPr/>
        </p:nvSpPr>
        <p:spPr bwMode="auto">
          <a:xfrm>
            <a:off x="8820000" y="5328000"/>
            <a:ext cx="360000" cy="360000"/>
          </a:xfrm>
          <a:prstGeom prst="actionButtonInformation">
            <a:avLst/>
          </a:prstGeom>
          <a:solidFill>
            <a:srgbClr val="99FF99">
              <a:alpha val="70000"/>
            </a:srgbClr>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val="16490267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C:\Users\yamashita\AppData\Local\Microsoft\Windows\Temporary Internet Files\Content.IE5\EFMI9JBI\MC900343455[1].wmf"/>
          <p:cNvPicPr>
            <a:picLocks noChangeAspect="1" noChangeArrowheads="1"/>
          </p:cNvPicPr>
          <p:nvPr/>
        </p:nvPicPr>
        <p:blipFill>
          <a:blip r:embed="rId2" cstate="print"/>
          <a:srcRect/>
          <a:stretch>
            <a:fillRect/>
          </a:stretch>
        </p:blipFill>
        <p:spPr bwMode="auto">
          <a:xfrm>
            <a:off x="7041232" y="3934892"/>
            <a:ext cx="2520000" cy="2520000"/>
          </a:xfrm>
          <a:prstGeom prst="rect">
            <a:avLst/>
          </a:prstGeom>
          <a:noFill/>
        </p:spPr>
      </p:pic>
      <p:sp>
        <p:nvSpPr>
          <p:cNvPr id="6" name="正方形/長方形 5"/>
          <p:cNvSpPr/>
          <p:nvPr/>
        </p:nvSpPr>
        <p:spPr>
          <a:xfrm>
            <a:off x="488504" y="2132856"/>
            <a:ext cx="4968552" cy="3724096"/>
          </a:xfrm>
          <a:prstGeom prst="rect">
            <a:avLst/>
          </a:prstGeom>
        </p:spPr>
        <p:txBody>
          <a:bodyPr wrap="square">
            <a:spAutoFit/>
          </a:bodyPr>
          <a:lstStyle/>
          <a:p>
            <a:pPr marL="712788" indent="-712788">
              <a:spcBef>
                <a:spcPts val="600"/>
              </a:spcBef>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問題</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：障害事例の内容</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712788" indent="-712788">
              <a:spcBef>
                <a:spcPts val="600"/>
              </a:spcBef>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原因</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：問題を引き起こした要因の分析結果</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712788" indent="-712788">
              <a:spcBef>
                <a:spcPts val="600"/>
              </a:spcBef>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：問題の原因を取り除き再発を防止するための方法</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712788" indent="-712788">
              <a:spcBef>
                <a:spcPts val="600"/>
              </a:spcBef>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効果</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：対策の実施により見られた／期待される効果</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712788" indent="-712788">
              <a:spcBef>
                <a:spcPts val="600"/>
              </a:spcBef>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教訓</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：得られた教訓の内容説明・補足</a:t>
            </a:r>
          </a:p>
        </p:txBody>
      </p:sp>
      <p:sp>
        <p:nvSpPr>
          <p:cNvPr id="7" name="横巻き 6"/>
          <p:cNvSpPr/>
          <p:nvPr/>
        </p:nvSpPr>
        <p:spPr>
          <a:xfrm>
            <a:off x="488504" y="908720"/>
            <a:ext cx="4680000" cy="1080000"/>
          </a:xfrm>
          <a:prstGeom prst="horizontalScroll">
            <a:avLst/>
          </a:prstGeom>
          <a:gradFill>
            <a:gsLst>
              <a:gs pos="0">
                <a:srgbClr val="4F81BD">
                  <a:tint val="66000"/>
                  <a:satMod val="160000"/>
                </a:srgbClr>
              </a:gs>
              <a:gs pos="18000">
                <a:srgbClr val="4F81BD">
                  <a:tint val="44500"/>
                  <a:satMod val="160000"/>
                </a:srgbClr>
              </a:gs>
              <a:gs pos="100000">
                <a:srgbClr val="4F81BD">
                  <a:tint val="23500"/>
                  <a:satMod val="160000"/>
                </a:srgbClr>
              </a:gs>
            </a:gsLst>
            <a:lin ang="3000000" scaled="0"/>
          </a:gradFill>
          <a:ln w="25400" cap="flat" cmpd="sng" algn="ctr">
            <a:solidFill>
              <a:srgbClr val="002060"/>
            </a:solidFill>
            <a:prstDash val="solid"/>
          </a:ln>
          <a:effectLst/>
        </p:spPr>
        <p:txBody>
          <a:bodyPr wrap="square" rtlCol="0" anchor="ctr">
            <a:noAutofit/>
          </a:bodyPr>
          <a:lstStyle/>
          <a:p>
            <a:pPr algn="l">
              <a:spcAft>
                <a:spcPts val="0"/>
              </a:spcAft>
            </a:pPr>
            <a:r>
              <a:rPr lang="en-US" sz="24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sz="24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教訓</a:t>
            </a:r>
            <a:r>
              <a:rPr lang="ja-JP" altLang="en-US" sz="24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ＩＤ</a:t>
            </a:r>
            <a:r>
              <a:rPr lang="en-US" sz="24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sz="24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2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altLang="en-US" sz="24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教訓概要</a:t>
            </a:r>
            <a:r>
              <a:rPr lang="en-US" altLang="ja-JP" sz="24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タイトル</a:t>
            </a:r>
            <a:r>
              <a:rPr lang="en-US" altLang="ja-JP" sz="24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大かっこ 7"/>
          <p:cNvSpPr/>
          <p:nvPr/>
        </p:nvSpPr>
        <p:spPr>
          <a:xfrm>
            <a:off x="5313040" y="2132856"/>
            <a:ext cx="157216" cy="343623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ストライプ矢印 8"/>
          <p:cNvSpPr/>
          <p:nvPr/>
        </p:nvSpPr>
        <p:spPr>
          <a:xfrm>
            <a:off x="5529064" y="3429000"/>
            <a:ext cx="424010" cy="720080"/>
          </a:xfrm>
          <a:prstGeom prst="stripedRightArrow">
            <a:avLst>
              <a:gd name="adj1" fmla="val 50000"/>
              <a:gd name="adj2" fmla="val 3518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6105128" y="2852936"/>
            <a:ext cx="2232248" cy="798462"/>
          </a:xfrm>
          <a:prstGeom prst="wedgeRoundRectCallout">
            <a:avLst>
              <a:gd name="adj1" fmla="val 17130"/>
              <a:gd name="adj2" fmla="val 146272"/>
              <a:gd name="adj3" fmla="val 16667"/>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類似の障害は起きないか？</a:t>
            </a: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2" name="角丸四角形吹き出し 11"/>
          <p:cNvSpPr/>
          <p:nvPr/>
        </p:nvSpPr>
        <p:spPr>
          <a:xfrm>
            <a:off x="7257256" y="1556792"/>
            <a:ext cx="2448272" cy="1161422"/>
          </a:xfrm>
          <a:prstGeom prst="wedgeRoundRectCallout">
            <a:avLst>
              <a:gd name="adj1" fmla="val 7460"/>
              <a:gd name="adj2" fmla="val 174732"/>
              <a:gd name="adj3" fmla="val 16667"/>
            </a:avLst>
          </a:prstGeom>
          <a:solidFill>
            <a:schemeClr val="bg1">
              <a:lumMod val="85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あらかじめ実施しておくべき対策はないか？</a:t>
            </a:r>
          </a:p>
        </p:txBody>
      </p:sp>
      <p:sp>
        <p:nvSpPr>
          <p:cNvPr id="2" name="タイトル 1"/>
          <p:cNvSpPr>
            <a:spLocks noGrp="1"/>
          </p:cNvSpPr>
          <p:nvPr>
            <p:ph type="title"/>
          </p:nvPr>
        </p:nvSpPr>
        <p:spPr>
          <a:xfrm>
            <a:off x="432001" y="252000"/>
            <a:ext cx="7560001" cy="576000"/>
          </a:xfrm>
        </p:spPr>
        <p:txBody>
          <a:bodyPr/>
          <a:lstStyle/>
          <a:p>
            <a:r>
              <a:rPr lang="ja-JP" altLang="en-US" dirty="0">
                <a:latin typeface="+mj-ea"/>
              </a:rPr>
              <a:t>各教訓の構成</a:t>
            </a:r>
            <a:endParaRPr kumimoji="1" lang="ja-JP" altLang="en-US" dirty="0">
              <a:latin typeface="+mj-ea"/>
            </a:endParaRPr>
          </a:p>
        </p:txBody>
      </p:sp>
      <p:sp>
        <p:nvSpPr>
          <p:cNvPr id="14" name="フローチャート : 代替処理 7"/>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教訓</a:t>
            </a:r>
          </a:p>
        </p:txBody>
      </p:sp>
    </p:spTree>
    <p:extLst>
      <p:ext uri="{BB962C8B-B14F-4D97-AF65-F5344CB8AC3E}">
        <p14:creationId xmlns:p14="http://schemas.microsoft.com/office/powerpoint/2010/main" val="3001018266"/>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nvGraphicFramePr>
        <p:xfrm>
          <a:off x="344488" y="868043"/>
          <a:ext cx="9217024" cy="5629861"/>
        </p:xfrm>
        <a:graphic>
          <a:graphicData uri="http://schemas.openxmlformats.org/presentationml/2006/ole">
            <mc:AlternateContent xmlns:mc="http://schemas.openxmlformats.org/markup-compatibility/2006">
              <mc:Choice xmlns:v="urn:schemas-microsoft-com:vml" Requires="v">
                <p:oleObj name="ワークシート" r:id="rId3" imgW="8134302" imgH="3428966" progId="Excel.Sheet.12">
                  <p:embed/>
                </p:oleObj>
              </mc:Choice>
              <mc:Fallback>
                <p:oleObj name="ワークシート" r:id="rId3" imgW="8134302" imgH="3428966"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868043"/>
                        <a:ext cx="9217024" cy="5629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テキスト ボックス 3"/>
          <p:cNvSpPr txBox="1"/>
          <p:nvPr/>
        </p:nvSpPr>
        <p:spPr>
          <a:xfrm>
            <a:off x="3008784" y="1628800"/>
            <a:ext cx="2536272" cy="400110"/>
          </a:xfrm>
          <a:prstGeom prst="rect">
            <a:avLst/>
          </a:prstGeom>
          <a:noFill/>
        </p:spPr>
        <p:txBody>
          <a:bodyPr wrap="none" rtlCol="0">
            <a:spAutoFit/>
          </a:bodyPr>
          <a:lstStyle/>
          <a:p>
            <a:r>
              <a:rPr kumimoji="1" lang="ja-JP" altLang="en-US" sz="2000" dirty="0">
                <a:solidFill>
                  <a:srgbClr val="0000FF"/>
                </a:solidFill>
              </a:rPr>
              <a:t>参照</a:t>
            </a:r>
            <a:r>
              <a:rPr kumimoji="1" lang="en-US" altLang="ja-JP" sz="2000" dirty="0">
                <a:solidFill>
                  <a:srgbClr val="0000FF"/>
                </a:solidFill>
              </a:rPr>
              <a:t>SEC BOOKS</a:t>
            </a:r>
            <a:r>
              <a:rPr kumimoji="1" lang="ja-JP" altLang="en-US" sz="2000" dirty="0">
                <a:solidFill>
                  <a:srgbClr val="0000FF"/>
                </a:solidFill>
              </a:rPr>
              <a:t>等⇒</a:t>
            </a:r>
          </a:p>
        </p:txBody>
      </p:sp>
      <p:sp>
        <p:nvSpPr>
          <p:cNvPr id="5" name="角丸四角形吹き出し 4"/>
          <p:cNvSpPr/>
          <p:nvPr/>
        </p:nvSpPr>
        <p:spPr bwMode="auto">
          <a:xfrm>
            <a:off x="6609184" y="2348880"/>
            <a:ext cx="3096344" cy="756664"/>
          </a:xfrm>
          <a:prstGeom prst="wedgeRoundRectCallout">
            <a:avLst>
              <a:gd name="adj1" fmla="val -80437"/>
              <a:gd name="adj2" fmla="val -95835"/>
              <a:gd name="adj3" fmla="val 16667"/>
            </a:avLst>
          </a:prstGeom>
          <a:solidFill>
            <a:srgbClr val="FFFF99">
              <a:alpha val="50000"/>
            </a:srgbClr>
          </a:solidFill>
          <a:ln w="9525" cap="flat" cmpd="sng" algn="ctr">
            <a:solidFill>
              <a:srgbClr val="80808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0000FF"/>
                </a:solidFill>
                <a:effectLst/>
                <a:latin typeface="HGPｺﾞｼｯｸE" pitchFamily="50" charset="-128"/>
                <a:ea typeface="HGPｺﾞｼｯｸE" pitchFamily="50" charset="-128"/>
              </a:rPr>
              <a:t>関連対策を含めて体系的に理解する際に有効</a:t>
            </a:r>
          </a:p>
        </p:txBody>
      </p:sp>
      <p:sp>
        <p:nvSpPr>
          <p:cNvPr id="8" name="フローチャート : 代替処理 7"/>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教訓</a:t>
            </a: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障害対策手法と教訓の対応付け</a:t>
            </a:r>
            <a:r>
              <a:rPr lang="en-US" altLang="ja-JP" dirty="0">
                <a:latin typeface="+mj-ea"/>
              </a:rPr>
              <a:t>(1/2)</a:t>
            </a:r>
            <a:endParaRPr kumimoji="1" lang="ja-JP" altLang="en-US" dirty="0">
              <a:latin typeface="+mj-ea"/>
            </a:endParaRPr>
          </a:p>
        </p:txBody>
      </p:sp>
    </p:spTree>
    <p:extLst>
      <p:ext uri="{BB962C8B-B14F-4D97-AF65-F5344CB8AC3E}">
        <p14:creationId xmlns:p14="http://schemas.microsoft.com/office/powerpoint/2010/main" val="1651513392"/>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nvGraphicFramePr>
        <p:xfrm>
          <a:off x="704528" y="878276"/>
          <a:ext cx="7992888" cy="5686064"/>
        </p:xfrm>
        <a:graphic>
          <a:graphicData uri="http://schemas.openxmlformats.org/presentationml/2006/ole">
            <mc:AlternateContent xmlns:mc="http://schemas.openxmlformats.org/markup-compatibility/2006">
              <mc:Choice xmlns:v="urn:schemas-microsoft-com:vml" Requires="v">
                <p:oleObj name="ワークシート" r:id="rId3" imgW="9867979" imgH="7019893" progId="Excel.Sheet.12">
                  <p:embed/>
                </p:oleObj>
              </mc:Choice>
              <mc:Fallback>
                <p:oleObj name="ワークシート" r:id="rId3" imgW="9867979" imgH="7019893"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28" y="878276"/>
                        <a:ext cx="7992888" cy="568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フローチャート : 代替処理 6"/>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rPr>
              <a:t>教訓</a:t>
            </a:r>
          </a:p>
        </p:txBody>
      </p:sp>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障害対策手法と教訓の対応付け</a:t>
            </a:r>
            <a:r>
              <a:rPr kumimoji="1" lang="en-US" altLang="ja-JP" dirty="0">
                <a:latin typeface="+mj-ea"/>
              </a:rPr>
              <a:t>(2/2)</a:t>
            </a:r>
            <a:endParaRPr kumimoji="1" lang="ja-JP" altLang="en-US" dirty="0">
              <a:latin typeface="+mj-ea"/>
            </a:endParaRPr>
          </a:p>
        </p:txBody>
      </p:sp>
    </p:spTree>
    <p:extLst>
      <p:ext uri="{BB962C8B-B14F-4D97-AF65-F5344CB8AC3E}">
        <p14:creationId xmlns:p14="http://schemas.microsoft.com/office/powerpoint/2010/main" val="3409836161"/>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1" y="252000"/>
            <a:ext cx="7560001" cy="576000"/>
          </a:xfrm>
        </p:spPr>
        <p:txBody>
          <a:bodyPr/>
          <a:lstStyle/>
          <a:p>
            <a:r>
              <a:rPr kumimoji="1" lang="ja-JP" altLang="en-US" dirty="0">
                <a:latin typeface="+mj-ea"/>
              </a:rPr>
              <a:t>教訓作成の意義</a:t>
            </a:r>
          </a:p>
        </p:txBody>
      </p:sp>
      <p:sp>
        <p:nvSpPr>
          <p:cNvPr id="3" name="テキスト ボックス 2"/>
          <p:cNvSpPr txBox="1"/>
          <p:nvPr/>
        </p:nvSpPr>
        <p:spPr>
          <a:xfrm>
            <a:off x="720000" y="2340000"/>
            <a:ext cx="6345007" cy="954107"/>
          </a:xfrm>
          <a:prstGeom prst="rect">
            <a:avLst/>
          </a:prstGeom>
          <a:noFill/>
        </p:spPr>
        <p:txBody>
          <a:bodyPr wrap="none" rtlCol="0">
            <a:spAutoFit/>
          </a:bodyPr>
          <a:lstStyle/>
          <a:p>
            <a:r>
              <a:rPr kumimoji="1" lang="ja-JP" altLang="en-US" sz="2800" dirty="0">
                <a:solidFill>
                  <a:schemeClr val="tx1">
                    <a:lumMod val="50000"/>
                    <a:lumOff val="50000"/>
                  </a:schemeClr>
                </a:solidFill>
              </a:rPr>
              <a:t>プログラミング（教育）の前に必要なこと．</a:t>
            </a:r>
          </a:p>
          <a:p>
            <a:r>
              <a:rPr lang="ja-JP" altLang="en-US" sz="2800" dirty="0">
                <a:solidFill>
                  <a:schemeClr val="tx1">
                    <a:lumMod val="50000"/>
                    <a:lumOff val="50000"/>
                  </a:schemeClr>
                </a:solidFill>
              </a:rPr>
              <a:t>プログラミングより上流で必要なこと．</a:t>
            </a:r>
            <a:endParaRPr kumimoji="1" lang="ja-JP" altLang="en-US" sz="2800" dirty="0">
              <a:solidFill>
                <a:schemeClr val="tx1">
                  <a:lumMod val="50000"/>
                  <a:lumOff val="50000"/>
                </a:schemeClr>
              </a:solidFill>
            </a:endParaRPr>
          </a:p>
        </p:txBody>
      </p:sp>
      <p:sp>
        <p:nvSpPr>
          <p:cNvPr id="4" name="テキスト ボックス 3"/>
          <p:cNvSpPr txBox="1"/>
          <p:nvPr/>
        </p:nvSpPr>
        <p:spPr>
          <a:xfrm>
            <a:off x="360000" y="900000"/>
            <a:ext cx="1826141" cy="584775"/>
          </a:xfrm>
          <a:prstGeom prst="rect">
            <a:avLst/>
          </a:prstGeom>
          <a:noFill/>
        </p:spPr>
        <p:txBody>
          <a:bodyPr wrap="none" rtlCol="0">
            <a:spAutoFit/>
          </a:bodyPr>
          <a:lstStyle/>
          <a:p>
            <a:r>
              <a:rPr kumimoji="1" lang="ja-JP" altLang="en-US" sz="3200" u="sng" dirty="0"/>
              <a:t>教訓作成</a:t>
            </a:r>
          </a:p>
        </p:txBody>
      </p:sp>
      <p:sp>
        <p:nvSpPr>
          <p:cNvPr id="5" name="テキスト ボックス 4"/>
          <p:cNvSpPr txBox="1"/>
          <p:nvPr/>
        </p:nvSpPr>
        <p:spPr>
          <a:xfrm>
            <a:off x="720000" y="1620000"/>
            <a:ext cx="4748416" cy="523220"/>
          </a:xfrm>
          <a:prstGeom prst="rect">
            <a:avLst/>
          </a:prstGeom>
          <a:noFill/>
        </p:spPr>
        <p:txBody>
          <a:bodyPr wrap="none" rtlCol="0">
            <a:spAutoFit/>
          </a:bodyPr>
          <a:lstStyle/>
          <a:p>
            <a:r>
              <a:rPr kumimoji="1" lang="ja-JP" altLang="en-US" sz="2800" dirty="0"/>
              <a:t>抽象化．一種の「モデリング」．</a:t>
            </a:r>
          </a:p>
        </p:txBody>
      </p:sp>
      <p:sp>
        <p:nvSpPr>
          <p:cNvPr id="6" name="テキスト ボックス 5"/>
          <p:cNvSpPr txBox="1"/>
          <p:nvPr/>
        </p:nvSpPr>
        <p:spPr>
          <a:xfrm>
            <a:off x="360000" y="5400000"/>
            <a:ext cx="3988592" cy="523220"/>
          </a:xfrm>
          <a:prstGeom prst="rect">
            <a:avLst/>
          </a:prstGeom>
          <a:noFill/>
        </p:spPr>
        <p:txBody>
          <a:bodyPr wrap="none" rtlCol="0">
            <a:spAutoFit/>
          </a:bodyPr>
          <a:lstStyle/>
          <a:p>
            <a:r>
              <a:rPr kumimoji="1" lang="ja-JP" altLang="en-US" sz="2800" dirty="0">
                <a:solidFill>
                  <a:schemeClr val="tx1">
                    <a:lumMod val="50000"/>
                    <a:lumOff val="50000"/>
                  </a:schemeClr>
                </a:solidFill>
              </a:rPr>
              <a:t>後世代に何を伝えるか？</a:t>
            </a:r>
          </a:p>
        </p:txBody>
      </p:sp>
      <p:sp>
        <p:nvSpPr>
          <p:cNvPr id="7" name="フローチャート : 代替処理 122"/>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障害事例・教訓の活用</a:t>
            </a:r>
            <a:endPar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endParaRPr>
          </a:p>
        </p:txBody>
      </p:sp>
      <p:sp>
        <p:nvSpPr>
          <p:cNvPr id="8" name="テキスト ボックス 7"/>
          <p:cNvSpPr txBox="1"/>
          <p:nvPr/>
        </p:nvSpPr>
        <p:spPr>
          <a:xfrm>
            <a:off x="360000" y="3600000"/>
            <a:ext cx="8715848" cy="984885"/>
          </a:xfrm>
          <a:prstGeom prst="rect">
            <a:avLst/>
          </a:prstGeom>
          <a:noFill/>
        </p:spPr>
        <p:txBody>
          <a:bodyPr wrap="none" rtlCol="0">
            <a:spAutoFit/>
          </a:bodyPr>
          <a:lstStyle/>
          <a:p>
            <a:pPr marL="342900" indent="-342900">
              <a:spcBef>
                <a:spcPts val="1200"/>
              </a:spcBef>
              <a:buFont typeface="Wingdings" panose="05000000000000000000" pitchFamily="2" charset="2"/>
              <a:buChar char="Ø"/>
            </a:pPr>
            <a:r>
              <a:rPr kumimoji="1" lang="ja-JP" altLang="en-US" sz="2400" dirty="0"/>
              <a:t>事例整理：当事者が，トラブル対応の振り返りとして．</a:t>
            </a:r>
          </a:p>
          <a:p>
            <a:pPr marL="342900" indent="-342900">
              <a:spcBef>
                <a:spcPts val="1200"/>
              </a:spcBef>
              <a:buFont typeface="Wingdings" panose="05000000000000000000" pitchFamily="2" charset="2"/>
              <a:buChar char="Ø"/>
            </a:pPr>
            <a:r>
              <a:rPr lang="ja-JP" altLang="en-US" sz="2400" u="sng" dirty="0">
                <a:solidFill>
                  <a:srgbClr val="3333FF"/>
                </a:solidFill>
              </a:rPr>
              <a:t>教訓化：第三者（共通部門）が，社内全体の品質向上のために．</a:t>
            </a:r>
            <a:endParaRPr kumimoji="1" lang="ja-JP" altLang="en-US" sz="2400" u="sng" dirty="0">
              <a:solidFill>
                <a:srgbClr val="3333FF"/>
              </a:solidFill>
            </a:endParaRPr>
          </a:p>
        </p:txBody>
      </p:sp>
    </p:spTree>
    <p:extLst>
      <p:ext uri="{BB962C8B-B14F-4D97-AF65-F5344CB8AC3E}">
        <p14:creationId xmlns:p14="http://schemas.microsoft.com/office/powerpoint/2010/main" val="339957843"/>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1" y="252000"/>
            <a:ext cx="7560001" cy="576000"/>
          </a:xfrm>
        </p:spPr>
        <p:txBody>
          <a:bodyPr/>
          <a:lstStyle/>
          <a:p>
            <a:r>
              <a:rPr kumimoji="1" lang="ja-JP" altLang="en-US" dirty="0"/>
              <a:t>障害事例の分析に基づく高信頼化活動の俯瞰</a:t>
            </a:r>
          </a:p>
        </p:txBody>
      </p:sp>
      <p:graphicFrame>
        <p:nvGraphicFramePr>
          <p:cNvPr id="3" name="図表 2"/>
          <p:cNvGraphicFramePr/>
          <p:nvPr>
            <p:extLst>
              <p:ext uri="{D42A27DB-BD31-4B8C-83A1-F6EECF244321}">
                <p14:modId xmlns:p14="http://schemas.microsoft.com/office/powerpoint/2010/main" val="3638436984"/>
              </p:ext>
            </p:extLst>
          </p:nvPr>
        </p:nvGraphicFramePr>
        <p:xfrm>
          <a:off x="1440000" y="908720"/>
          <a:ext cx="2520280"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図表 4"/>
          <p:cNvGraphicFramePr/>
          <p:nvPr>
            <p:extLst>
              <p:ext uri="{D42A27DB-BD31-4B8C-83A1-F6EECF244321}">
                <p14:modId xmlns:p14="http://schemas.microsoft.com/office/powerpoint/2010/main" val="2845755770"/>
              </p:ext>
            </p:extLst>
          </p:nvPr>
        </p:nvGraphicFramePr>
        <p:xfrm>
          <a:off x="4320000" y="944720"/>
          <a:ext cx="3096344" cy="1512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テキスト ボックス 5"/>
          <p:cNvSpPr txBox="1"/>
          <p:nvPr/>
        </p:nvSpPr>
        <p:spPr>
          <a:xfrm>
            <a:off x="252000" y="1268760"/>
            <a:ext cx="553998" cy="3339432"/>
          </a:xfrm>
          <a:prstGeom prst="rect">
            <a:avLst/>
          </a:prstGeom>
          <a:noFill/>
          <a:ln>
            <a:solidFill>
              <a:schemeClr val="tx1"/>
            </a:solidFill>
          </a:ln>
        </p:spPr>
        <p:txBody>
          <a:bodyPr vert="eaVert" wrap="square" rtlCol="0">
            <a:spAutoFit/>
          </a:bodyPr>
          <a:lstStyle/>
          <a:p>
            <a:pPr algn="ctr"/>
            <a:r>
              <a:rPr kumimoji="1" lang="ja-JP" altLang="en-US" sz="2400" dirty="0"/>
              <a:t>普段の活動</a:t>
            </a:r>
          </a:p>
        </p:txBody>
      </p:sp>
      <p:sp>
        <p:nvSpPr>
          <p:cNvPr id="7" name="テキスト ボックス 6"/>
          <p:cNvSpPr txBox="1"/>
          <p:nvPr/>
        </p:nvSpPr>
        <p:spPr>
          <a:xfrm>
            <a:off x="900000" y="1160720"/>
            <a:ext cx="461665" cy="1015663"/>
          </a:xfrm>
          <a:prstGeom prst="rect">
            <a:avLst/>
          </a:prstGeom>
          <a:noFill/>
        </p:spPr>
        <p:txBody>
          <a:bodyPr vert="eaVert" wrap="none" rtlCol="0">
            <a:spAutoFit/>
          </a:bodyPr>
          <a:lstStyle/>
          <a:p>
            <a:pPr algn="ctr"/>
            <a:r>
              <a:rPr kumimoji="1" lang="ja-JP" altLang="en-US" dirty="0"/>
              <a:t>（当事者）</a:t>
            </a:r>
          </a:p>
        </p:txBody>
      </p:sp>
      <p:sp>
        <p:nvSpPr>
          <p:cNvPr id="8" name="テキスト ボックス 7"/>
          <p:cNvSpPr txBox="1"/>
          <p:nvPr/>
        </p:nvSpPr>
        <p:spPr>
          <a:xfrm>
            <a:off x="900000" y="2636912"/>
            <a:ext cx="461665" cy="784830"/>
          </a:xfrm>
          <a:prstGeom prst="rect">
            <a:avLst/>
          </a:prstGeom>
          <a:noFill/>
        </p:spPr>
        <p:txBody>
          <a:bodyPr vert="eaVert" wrap="none" rtlCol="0">
            <a:spAutoFit/>
          </a:bodyPr>
          <a:lstStyle/>
          <a:p>
            <a:pPr algn="ctr"/>
            <a:r>
              <a:rPr kumimoji="1" lang="ja-JP" altLang="en-US" dirty="0"/>
              <a:t>（他者）</a:t>
            </a:r>
          </a:p>
        </p:txBody>
      </p:sp>
      <p:graphicFrame>
        <p:nvGraphicFramePr>
          <p:cNvPr id="9" name="図表 8"/>
          <p:cNvGraphicFramePr/>
          <p:nvPr>
            <p:extLst>
              <p:ext uri="{D42A27DB-BD31-4B8C-83A1-F6EECF244321}">
                <p14:modId xmlns:p14="http://schemas.microsoft.com/office/powerpoint/2010/main" val="2977256783"/>
              </p:ext>
            </p:extLst>
          </p:nvPr>
        </p:nvGraphicFramePr>
        <p:xfrm>
          <a:off x="3240000" y="2276872"/>
          <a:ext cx="2664296" cy="1512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図表 9"/>
          <p:cNvGraphicFramePr/>
          <p:nvPr>
            <p:extLst>
              <p:ext uri="{D42A27DB-BD31-4B8C-83A1-F6EECF244321}">
                <p14:modId xmlns:p14="http://schemas.microsoft.com/office/powerpoint/2010/main" val="441805810"/>
              </p:ext>
            </p:extLst>
          </p:nvPr>
        </p:nvGraphicFramePr>
        <p:xfrm>
          <a:off x="1620000" y="3645024"/>
          <a:ext cx="5328592" cy="151216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下矢印 10"/>
          <p:cNvSpPr/>
          <p:nvPr/>
        </p:nvSpPr>
        <p:spPr bwMode="auto">
          <a:xfrm>
            <a:off x="3420000" y="2242540"/>
            <a:ext cx="468000" cy="360040"/>
          </a:xfrm>
          <a:prstGeom prst="downArrow">
            <a:avLst>
              <a:gd name="adj1" fmla="val 50000"/>
              <a:gd name="adj2" fmla="val 34514"/>
            </a:avLst>
          </a:prstGeom>
          <a:solidFill>
            <a:schemeClr val="bg2">
              <a:lumMod val="20000"/>
              <a:lumOff val="80000"/>
            </a:schemeClr>
          </a:solidFill>
          <a:ln w="9525" cap="flat" cmpd="sng" algn="ctr">
            <a:solidFill>
              <a:srgbClr val="808080"/>
            </a:solidFill>
            <a:prstDash val="sysDash"/>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2" name="下矢印 11"/>
          <p:cNvSpPr/>
          <p:nvPr/>
        </p:nvSpPr>
        <p:spPr bwMode="auto">
          <a:xfrm>
            <a:off x="5220000" y="2242540"/>
            <a:ext cx="468000" cy="360040"/>
          </a:xfrm>
          <a:prstGeom prst="downArrow">
            <a:avLst>
              <a:gd name="adj1" fmla="val 50000"/>
              <a:gd name="adj2" fmla="val 34514"/>
            </a:avLst>
          </a:prstGeom>
          <a:solidFill>
            <a:schemeClr val="bg2">
              <a:lumMod val="20000"/>
              <a:lumOff val="80000"/>
            </a:schemeClr>
          </a:solidFill>
          <a:ln w="9525" cap="flat" cmpd="sng" algn="ctr">
            <a:solidFill>
              <a:srgbClr val="808080"/>
            </a:solidFill>
            <a:prstDash val="sysDash"/>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3" name="右矢印 12"/>
          <p:cNvSpPr/>
          <p:nvPr/>
        </p:nvSpPr>
        <p:spPr bwMode="auto">
          <a:xfrm>
            <a:off x="4051415" y="1434551"/>
            <a:ext cx="360040" cy="468000"/>
          </a:xfrm>
          <a:prstGeom prst="rightArrow">
            <a:avLst/>
          </a:prstGeom>
          <a:solidFill>
            <a:schemeClr val="accent1"/>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4" name="テキスト ボックス 13"/>
          <p:cNvSpPr txBox="1"/>
          <p:nvPr/>
        </p:nvSpPr>
        <p:spPr>
          <a:xfrm>
            <a:off x="3512840" y="2060848"/>
            <a:ext cx="1005403" cy="338554"/>
          </a:xfrm>
          <a:prstGeom prst="rect">
            <a:avLst/>
          </a:prstGeom>
          <a:noFill/>
        </p:spPr>
        <p:txBody>
          <a:bodyPr wrap="none" rtlCol="0">
            <a:spAutoFit/>
          </a:bodyPr>
          <a:lstStyle/>
          <a:p>
            <a:r>
              <a:rPr kumimoji="1" lang="ja-JP" altLang="en-US" sz="1600" dirty="0">
                <a:solidFill>
                  <a:srgbClr val="0000FF"/>
                </a:solidFill>
              </a:rPr>
              <a:t>情報開示</a:t>
            </a:r>
          </a:p>
        </p:txBody>
      </p:sp>
      <p:sp>
        <p:nvSpPr>
          <p:cNvPr id="15" name="テキスト ボックス 14"/>
          <p:cNvSpPr txBox="1"/>
          <p:nvPr/>
        </p:nvSpPr>
        <p:spPr>
          <a:xfrm>
            <a:off x="5313040" y="2071420"/>
            <a:ext cx="1005403" cy="338554"/>
          </a:xfrm>
          <a:prstGeom prst="rect">
            <a:avLst/>
          </a:prstGeom>
          <a:noFill/>
        </p:spPr>
        <p:txBody>
          <a:bodyPr wrap="none" rtlCol="0">
            <a:spAutoFit/>
          </a:bodyPr>
          <a:lstStyle/>
          <a:p>
            <a:r>
              <a:rPr kumimoji="1" lang="ja-JP" altLang="en-US" sz="1600" dirty="0">
                <a:solidFill>
                  <a:srgbClr val="0000FF"/>
                </a:solidFill>
              </a:rPr>
              <a:t>情報開示</a:t>
            </a:r>
          </a:p>
        </p:txBody>
      </p:sp>
      <p:sp>
        <p:nvSpPr>
          <p:cNvPr id="16" name="テキスト ボックス 15"/>
          <p:cNvSpPr txBox="1"/>
          <p:nvPr/>
        </p:nvSpPr>
        <p:spPr>
          <a:xfrm>
            <a:off x="900000" y="3933024"/>
            <a:ext cx="461665" cy="1015664"/>
          </a:xfrm>
          <a:prstGeom prst="rect">
            <a:avLst/>
          </a:prstGeom>
          <a:noFill/>
        </p:spPr>
        <p:txBody>
          <a:bodyPr vert="eaVert" wrap="none" rtlCol="0">
            <a:spAutoFit/>
          </a:bodyPr>
          <a:lstStyle/>
          <a:p>
            <a:pPr algn="ctr"/>
            <a:r>
              <a:rPr kumimoji="1" lang="ja-JP" altLang="en-US" dirty="0"/>
              <a:t>（参加者）</a:t>
            </a:r>
          </a:p>
        </p:txBody>
      </p:sp>
      <p:sp>
        <p:nvSpPr>
          <p:cNvPr id="17" name="角丸四角形 16"/>
          <p:cNvSpPr/>
          <p:nvPr/>
        </p:nvSpPr>
        <p:spPr bwMode="auto">
          <a:xfrm>
            <a:off x="900000" y="900000"/>
            <a:ext cx="6480000" cy="2817032"/>
          </a:xfrm>
          <a:prstGeom prst="roundRect">
            <a:avLst/>
          </a:prstGeom>
          <a:noFill/>
          <a:ln w="9525" cap="flat" cmpd="sng" algn="ctr">
            <a:solidFill>
              <a:srgbClr val="808080"/>
            </a:solidFill>
            <a:prstDash val="lgDashDotDot"/>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18" name="角丸四角形 17"/>
          <p:cNvSpPr/>
          <p:nvPr/>
        </p:nvSpPr>
        <p:spPr bwMode="auto">
          <a:xfrm>
            <a:off x="900000" y="3897024"/>
            <a:ext cx="6480000" cy="1080000"/>
          </a:xfrm>
          <a:prstGeom prst="roundRect">
            <a:avLst/>
          </a:prstGeom>
          <a:noFill/>
          <a:ln w="28575" cap="flat" cmpd="sng" algn="ctr">
            <a:solidFill>
              <a:srgbClr val="FF0000"/>
            </a:solidFill>
            <a:prstDash val="lgDashDotDot"/>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graphicFrame>
        <p:nvGraphicFramePr>
          <p:cNvPr id="19" name="図表 18"/>
          <p:cNvGraphicFramePr/>
          <p:nvPr>
            <p:extLst>
              <p:ext uri="{D42A27DB-BD31-4B8C-83A1-F6EECF244321}">
                <p14:modId xmlns:p14="http://schemas.microsoft.com/office/powerpoint/2010/main" val="3064214413"/>
              </p:ext>
            </p:extLst>
          </p:nvPr>
        </p:nvGraphicFramePr>
        <p:xfrm>
          <a:off x="6912000" y="5076000"/>
          <a:ext cx="2664296" cy="151216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0" name="テキスト ボックス 19"/>
          <p:cNvSpPr txBox="1"/>
          <p:nvPr/>
        </p:nvSpPr>
        <p:spPr>
          <a:xfrm>
            <a:off x="4140000" y="5472000"/>
            <a:ext cx="1620000" cy="828000"/>
          </a:xfrm>
          <a:prstGeom prst="rect">
            <a:avLst/>
          </a:prstGeom>
          <a:noFill/>
          <a:ln>
            <a:solidFill>
              <a:schemeClr val="tx1"/>
            </a:solidFill>
          </a:ln>
        </p:spPr>
        <p:txBody>
          <a:bodyPr vert="horz" wrap="square" rtlCol="0">
            <a:spAutoFit/>
          </a:bodyPr>
          <a:lstStyle/>
          <a:p>
            <a:pPr algn="ctr"/>
            <a:r>
              <a:rPr lang="ja-JP" altLang="en-US" sz="2400" dirty="0"/>
              <a:t>適時</a:t>
            </a:r>
            <a:r>
              <a:rPr kumimoji="1" lang="ja-JP" altLang="en-US" sz="2400" dirty="0"/>
              <a:t>の</a:t>
            </a:r>
          </a:p>
          <a:p>
            <a:pPr algn="ctr"/>
            <a:r>
              <a:rPr kumimoji="1" lang="ja-JP" altLang="en-US" sz="2400" dirty="0"/>
              <a:t>アクション</a:t>
            </a:r>
          </a:p>
        </p:txBody>
      </p:sp>
      <p:sp>
        <p:nvSpPr>
          <p:cNvPr id="22" name="メモ 21"/>
          <p:cNvSpPr/>
          <p:nvPr/>
        </p:nvSpPr>
        <p:spPr>
          <a:xfrm>
            <a:off x="7653440" y="4208839"/>
            <a:ext cx="1260000" cy="432000"/>
          </a:xfrm>
          <a:prstGeom prst="foldedCorner">
            <a:avLst>
              <a:gd name="adj" fmla="val 22728"/>
            </a:avLst>
          </a:prstGeom>
          <a:solidFill>
            <a:srgbClr val="99FF99">
              <a:alpha val="70000"/>
            </a:srgbClr>
          </a:solidFill>
          <a:ln w="25400" cap="flat" cmpd="sng" algn="ctr">
            <a:solidFill>
              <a:srgbClr val="4F81BD">
                <a:shade val="50000"/>
              </a:srgbClr>
            </a:solid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kern="0" dirty="0">
                <a:solidFill>
                  <a:prstClr val="black"/>
                </a:solidFill>
                <a:latin typeface="HGP創英角ｺﾞｼｯｸUB" panose="020B0900000000000000" pitchFamily="50" charset="-128"/>
                <a:ea typeface="HGP創英角ｺﾞｼｯｸUB" panose="020B0900000000000000" pitchFamily="50" charset="-128"/>
              </a:rPr>
              <a:t>“教訓”集</a:t>
            </a:r>
            <a:endParaRPr kumimoji="0" lang="ja-JP" altLang="en-US"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sp>
        <p:nvSpPr>
          <p:cNvPr id="23" name="下矢印 22"/>
          <p:cNvSpPr/>
          <p:nvPr/>
        </p:nvSpPr>
        <p:spPr bwMode="auto">
          <a:xfrm rot="16200000">
            <a:off x="7203276" y="4262819"/>
            <a:ext cx="468000" cy="360040"/>
          </a:xfrm>
          <a:prstGeom prst="downArrow">
            <a:avLst>
              <a:gd name="adj1" fmla="val 50000"/>
              <a:gd name="adj2" fmla="val 34514"/>
            </a:avLst>
          </a:prstGeom>
          <a:solidFill>
            <a:schemeClr val="bg2">
              <a:lumMod val="20000"/>
              <a:lumOff val="80000"/>
            </a:schemeClr>
          </a:solidFill>
          <a:ln w="9525" cap="flat" cmpd="sng" algn="ctr">
            <a:solidFill>
              <a:srgbClr val="808080"/>
            </a:solidFill>
            <a:prstDash val="sysDash"/>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24" name="テキスト ボックス 23"/>
          <p:cNvSpPr txBox="1"/>
          <p:nvPr/>
        </p:nvSpPr>
        <p:spPr>
          <a:xfrm>
            <a:off x="6994323" y="3954542"/>
            <a:ext cx="595035" cy="338554"/>
          </a:xfrm>
          <a:prstGeom prst="rect">
            <a:avLst/>
          </a:prstGeom>
          <a:noFill/>
        </p:spPr>
        <p:txBody>
          <a:bodyPr wrap="none" rtlCol="0">
            <a:spAutoFit/>
          </a:bodyPr>
          <a:lstStyle/>
          <a:p>
            <a:r>
              <a:rPr lang="ja-JP" altLang="en-US" sz="1600" dirty="0">
                <a:solidFill>
                  <a:srgbClr val="0000FF"/>
                </a:solidFill>
              </a:rPr>
              <a:t>公開</a:t>
            </a:r>
            <a:endParaRPr kumimoji="1" lang="ja-JP" altLang="en-US" sz="1600" dirty="0">
              <a:solidFill>
                <a:srgbClr val="0000FF"/>
              </a:solidFill>
            </a:endParaRPr>
          </a:p>
        </p:txBody>
      </p:sp>
      <p:cxnSp>
        <p:nvCxnSpPr>
          <p:cNvPr id="26" name="曲線コネクタ 25"/>
          <p:cNvCxnSpPr>
            <a:stCxn id="22" idx="2"/>
            <a:endCxn id="19" idx="1"/>
          </p:cNvCxnSpPr>
          <p:nvPr/>
        </p:nvCxnSpPr>
        <p:spPr bwMode="auto">
          <a:xfrm rot="5400000">
            <a:off x="7002098" y="4550741"/>
            <a:ext cx="1191245" cy="1371440"/>
          </a:xfrm>
          <a:prstGeom prst="curvedConnector4">
            <a:avLst>
              <a:gd name="adj1" fmla="val 44476"/>
              <a:gd name="adj2" fmla="val 149193"/>
            </a:avLst>
          </a:prstGeom>
          <a:solidFill>
            <a:srgbClr val="FFFFFF"/>
          </a:solidFill>
          <a:ln w="38100" cap="flat" cmpd="sng" algn="ctr">
            <a:solidFill>
              <a:srgbClr val="80808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横巻き 31"/>
          <p:cNvSpPr/>
          <p:nvPr/>
        </p:nvSpPr>
        <p:spPr bwMode="auto">
          <a:xfrm>
            <a:off x="2052000" y="864000"/>
            <a:ext cx="900000" cy="432000"/>
          </a:xfrm>
          <a:prstGeom prst="horizontalScroll">
            <a:avLst/>
          </a:prstGeom>
          <a:solidFill>
            <a:srgbClr val="FFFF99"/>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rPr>
              <a:t>対応</a:t>
            </a:r>
          </a:p>
        </p:txBody>
      </p:sp>
      <p:sp>
        <p:nvSpPr>
          <p:cNvPr id="33" name="横巻き 32"/>
          <p:cNvSpPr/>
          <p:nvPr/>
        </p:nvSpPr>
        <p:spPr bwMode="auto">
          <a:xfrm>
            <a:off x="5472000" y="864000"/>
            <a:ext cx="900000" cy="432000"/>
          </a:xfrm>
          <a:prstGeom prst="horizontalScroll">
            <a:avLst/>
          </a:prstGeom>
          <a:solidFill>
            <a:srgbClr val="FFFF99"/>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HGPｺﾞｼｯｸE" pitchFamily="50" charset="-128"/>
                <a:ea typeface="HGPｺﾞｼｯｸE" pitchFamily="50" charset="-128"/>
              </a:rPr>
              <a:t>教訓化</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34" name="横巻き 33">
            <a:hlinkClick r:id="rId27" action="ppaction://hlinksldjump"/>
          </p:cNvPr>
          <p:cNvSpPr/>
          <p:nvPr/>
        </p:nvSpPr>
        <p:spPr bwMode="auto">
          <a:xfrm>
            <a:off x="3240000" y="3348000"/>
            <a:ext cx="1260000" cy="432000"/>
          </a:xfrm>
          <a:prstGeom prst="horizontalScroll">
            <a:avLst/>
          </a:prstGeom>
          <a:solidFill>
            <a:srgbClr val="FFFF99"/>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dirty="0">
                <a:latin typeface="HGPｺﾞｼｯｸE" pitchFamily="50" charset="-128"/>
                <a:ea typeface="HGPｺﾞｼｯｸE" pitchFamily="50" charset="-128"/>
              </a:rPr>
              <a:t>(</a:t>
            </a:r>
            <a:r>
              <a:rPr lang="ja-JP" altLang="en-US" dirty="0">
                <a:latin typeface="HGPｺﾞｼｯｸE" pitchFamily="50" charset="-128"/>
                <a:ea typeface="HGPｺﾞｼｯｸE" pitchFamily="50" charset="-128"/>
              </a:rPr>
              <a:t>臨時</a:t>
            </a:r>
            <a:r>
              <a:rPr lang="en-US" altLang="ja-JP" dirty="0">
                <a:latin typeface="HGPｺﾞｼｯｸE" pitchFamily="50" charset="-128"/>
                <a:ea typeface="HGPｺﾞｼｯｸE" pitchFamily="50" charset="-128"/>
              </a:rPr>
              <a:t>)</a:t>
            </a:r>
            <a:r>
              <a:rPr lang="ja-JP" altLang="en-US" dirty="0">
                <a:latin typeface="HGPｺﾞｼｯｸE" pitchFamily="50" charset="-128"/>
                <a:ea typeface="HGPｺﾞｼｯｸE" pitchFamily="50" charset="-128"/>
              </a:rPr>
              <a:t>点検</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35" name="横巻き 34">
            <a:hlinkClick r:id="rId28" action="ppaction://hlinksldjump"/>
          </p:cNvPr>
          <p:cNvSpPr/>
          <p:nvPr/>
        </p:nvSpPr>
        <p:spPr bwMode="auto">
          <a:xfrm>
            <a:off x="6839360" y="6156000"/>
            <a:ext cx="1260000" cy="432000"/>
          </a:xfrm>
          <a:prstGeom prst="horizontalScroll">
            <a:avLst/>
          </a:prstGeom>
          <a:solidFill>
            <a:srgbClr val="FFFF99"/>
          </a:solidFill>
          <a:ln w="9525" cap="flat" cmpd="sng" algn="ctr">
            <a:solidFill>
              <a:srgbClr val="80808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dirty="0">
                <a:latin typeface="HGPｺﾞｼｯｸE" pitchFamily="50" charset="-128"/>
                <a:ea typeface="HGPｺﾞｼｯｸE" pitchFamily="50" charset="-128"/>
              </a:rPr>
              <a:t>(</a:t>
            </a:r>
            <a:r>
              <a:rPr lang="ja-JP" altLang="en-US" dirty="0">
                <a:latin typeface="HGPｺﾞｼｯｸE" pitchFamily="50" charset="-128"/>
                <a:ea typeface="HGPｺﾞｼｯｸE" pitchFamily="50" charset="-128"/>
              </a:rPr>
              <a:t>定期</a:t>
            </a:r>
            <a:r>
              <a:rPr lang="en-US" altLang="ja-JP" dirty="0">
                <a:latin typeface="HGPｺﾞｼｯｸE" pitchFamily="50" charset="-128"/>
                <a:ea typeface="HGPｺﾞｼｯｸE" pitchFamily="50" charset="-128"/>
              </a:rPr>
              <a:t>)</a:t>
            </a:r>
            <a:r>
              <a:rPr lang="ja-JP" altLang="en-US" dirty="0">
                <a:latin typeface="HGPｺﾞｼｯｸE" pitchFamily="50" charset="-128"/>
                <a:ea typeface="HGPｺﾞｼｯｸE" pitchFamily="50" charset="-128"/>
              </a:rPr>
              <a:t>点検</a:t>
            </a:r>
            <a:endParaRPr kumimoji="1" lang="ja-JP" altLang="en-US" sz="1800" b="0" i="0" u="none" strike="noStrike" cap="none" normalizeH="0" baseline="0" dirty="0">
              <a:ln>
                <a:noFill/>
              </a:ln>
              <a:solidFill>
                <a:schemeClr val="tx1"/>
              </a:solidFill>
              <a:effectLst/>
              <a:latin typeface="HGPｺﾞｼｯｸE" pitchFamily="50" charset="-128"/>
              <a:ea typeface="HGPｺﾞｼｯｸE" pitchFamily="50" charset="-128"/>
            </a:endParaRPr>
          </a:p>
        </p:txBody>
      </p:sp>
      <p:sp>
        <p:nvSpPr>
          <p:cNvPr id="38" name="テキスト ボックス 37"/>
          <p:cNvSpPr txBox="1"/>
          <p:nvPr/>
        </p:nvSpPr>
        <p:spPr>
          <a:xfrm>
            <a:off x="5832000" y="5472000"/>
            <a:ext cx="461665" cy="784830"/>
          </a:xfrm>
          <a:prstGeom prst="rect">
            <a:avLst/>
          </a:prstGeom>
          <a:noFill/>
        </p:spPr>
        <p:txBody>
          <a:bodyPr vert="eaVert" wrap="none" rtlCol="0">
            <a:spAutoFit/>
          </a:bodyPr>
          <a:lstStyle/>
          <a:p>
            <a:pPr algn="ctr"/>
            <a:r>
              <a:rPr kumimoji="1" lang="ja-JP" altLang="en-US" dirty="0"/>
              <a:t>（各者）</a:t>
            </a:r>
          </a:p>
        </p:txBody>
      </p:sp>
      <p:sp>
        <p:nvSpPr>
          <p:cNvPr id="39" name="テキスト ボックス 38"/>
          <p:cNvSpPr txBox="1"/>
          <p:nvPr/>
        </p:nvSpPr>
        <p:spPr>
          <a:xfrm>
            <a:off x="923083" y="2246886"/>
            <a:ext cx="877163" cy="369332"/>
          </a:xfrm>
          <a:prstGeom prst="rect">
            <a:avLst/>
          </a:prstGeom>
          <a:noFill/>
        </p:spPr>
        <p:txBody>
          <a:bodyPr wrap="none" rtlCol="0">
            <a:spAutoFit/>
          </a:bodyPr>
          <a:lstStyle/>
          <a:p>
            <a:r>
              <a:rPr kumimoji="1" lang="ja-JP" altLang="en-US" u="sng" dirty="0">
                <a:effectLst>
                  <a:outerShdw blurRad="38100" dist="38100" dir="2700000" algn="tl">
                    <a:srgbClr val="000000">
                      <a:alpha val="43137"/>
                    </a:srgbClr>
                  </a:outerShdw>
                </a:effectLst>
              </a:rPr>
              <a:t>各社内</a:t>
            </a:r>
          </a:p>
        </p:txBody>
      </p:sp>
      <p:sp>
        <p:nvSpPr>
          <p:cNvPr id="40" name="テキスト ボックス 39"/>
          <p:cNvSpPr txBox="1"/>
          <p:nvPr/>
        </p:nvSpPr>
        <p:spPr>
          <a:xfrm>
            <a:off x="5832000" y="6210632"/>
            <a:ext cx="877163" cy="369332"/>
          </a:xfrm>
          <a:prstGeom prst="rect">
            <a:avLst/>
          </a:prstGeom>
          <a:noFill/>
        </p:spPr>
        <p:txBody>
          <a:bodyPr wrap="none" rtlCol="0">
            <a:spAutoFit/>
          </a:bodyPr>
          <a:lstStyle/>
          <a:p>
            <a:r>
              <a:rPr kumimoji="1" lang="ja-JP" altLang="en-US" u="sng" dirty="0">
                <a:effectLst>
                  <a:outerShdw blurRad="38100" dist="38100" dir="2700000" algn="tl">
                    <a:srgbClr val="000000">
                      <a:alpha val="43137"/>
                    </a:srgbClr>
                  </a:outerShdw>
                </a:effectLst>
              </a:rPr>
              <a:t>各社内</a:t>
            </a:r>
          </a:p>
        </p:txBody>
      </p:sp>
      <p:sp>
        <p:nvSpPr>
          <p:cNvPr id="41" name="テキスト ボックス 40"/>
          <p:cNvSpPr txBox="1"/>
          <p:nvPr/>
        </p:nvSpPr>
        <p:spPr>
          <a:xfrm>
            <a:off x="1358669" y="4983559"/>
            <a:ext cx="1976823" cy="461665"/>
          </a:xfrm>
          <a:prstGeom prst="rect">
            <a:avLst/>
          </a:prstGeom>
          <a:noFill/>
        </p:spPr>
        <p:txBody>
          <a:bodyPr wrap="none" rtlCol="0">
            <a:spAutoFit/>
          </a:bodyPr>
          <a:lstStyle/>
          <a:p>
            <a:r>
              <a:rPr lang="ja-JP" altLang="en-US" sz="2400" u="sng" dirty="0">
                <a:solidFill>
                  <a:srgbClr val="FF0000"/>
                </a:solidFill>
                <a:effectLst>
                  <a:outerShdw blurRad="38100" dist="38100" dir="2700000" algn="tl">
                    <a:srgbClr val="000000">
                      <a:alpha val="43137"/>
                    </a:srgbClr>
                  </a:outerShdw>
                </a:effectLst>
              </a:rPr>
              <a:t>共有グループ</a:t>
            </a:r>
            <a:endParaRPr kumimoji="1" lang="ja-JP" altLang="en-US" sz="2400" u="sng" dirty="0">
              <a:solidFill>
                <a:srgbClr val="FF0000"/>
              </a:solidFill>
              <a:effectLst>
                <a:outerShdw blurRad="38100" dist="38100" dir="2700000" algn="tl">
                  <a:srgbClr val="000000">
                    <a:alpha val="43137"/>
                  </a:srgbClr>
                </a:outerShdw>
              </a:effectLst>
            </a:endParaRPr>
          </a:p>
        </p:txBody>
      </p:sp>
      <p:sp>
        <p:nvSpPr>
          <p:cNvPr id="36" name="角丸四角形吹き出し 35"/>
          <p:cNvSpPr/>
          <p:nvPr/>
        </p:nvSpPr>
        <p:spPr bwMode="auto">
          <a:xfrm>
            <a:off x="6840000" y="2160000"/>
            <a:ext cx="2880000" cy="1080000"/>
          </a:xfrm>
          <a:prstGeom prst="wedgeRoundRectCallout">
            <a:avLst>
              <a:gd name="adj1" fmla="val -89376"/>
              <a:gd name="adj2" fmla="val -19964"/>
              <a:gd name="adj3" fmla="val 16667"/>
            </a:avLst>
          </a:prstGeom>
          <a:solidFill>
            <a:srgbClr val="FFFF99">
              <a:alpha val="70000"/>
            </a:srgbClr>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・開示は必須ではない</a:t>
            </a:r>
          </a:p>
          <a:p>
            <a:pPr marL="0" marR="0" indent="0" defTabSz="914400" rtl="0" eaLnBrk="1" fontAlgn="base" latinLnBrk="0" hangingPunct="1">
              <a:lnSpc>
                <a:spcPct val="100000"/>
              </a:lnSpc>
              <a:spcBef>
                <a:spcPct val="0"/>
              </a:spcBef>
              <a:spcAft>
                <a:spcPct val="0"/>
              </a:spcAft>
              <a:buClrTx/>
              <a:buSzTx/>
              <a:buFontTx/>
              <a:buNone/>
              <a:tabLst/>
            </a:pPr>
            <a:r>
              <a:rPr lang="ja-JP" altLang="en-US" sz="2000" dirty="0">
                <a:latin typeface="HGPｺﾞｼｯｸE" pitchFamily="50" charset="-128"/>
                <a:ea typeface="HGPｺﾞｼｯｸE" pitchFamily="50" charset="-128"/>
              </a:rPr>
              <a:t>・開示時期は概ね遅い</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rPr>
              <a:t>・開示内容が詳細でない</a:t>
            </a:r>
          </a:p>
        </p:txBody>
      </p:sp>
      <p:sp>
        <p:nvSpPr>
          <p:cNvPr id="37" name="フローチャート : 代替処理 122"/>
          <p:cNvSpPr/>
          <p:nvPr/>
        </p:nvSpPr>
        <p:spPr bwMode="auto">
          <a:xfrm>
            <a:off x="0" y="0"/>
            <a:ext cx="2880000" cy="360000"/>
          </a:xfrm>
          <a:prstGeom prst="flowChartAlternateProcess">
            <a:avLst/>
          </a:prstGeom>
          <a:no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r>
              <a:rPr lang="ja-JP" altLang="en-US" sz="1600" dirty="0">
                <a:solidFill>
                  <a:srgbClr val="0000FF"/>
                </a:solidFill>
                <a:latin typeface="HGP創英角ﾎﾟｯﾌﾟ体" pitchFamily="50" charset="-128"/>
                <a:ea typeface="HGP創英角ﾎﾟｯﾌﾟ体" pitchFamily="50" charset="-128"/>
              </a:rPr>
              <a:t>障害事例・教訓の活用</a:t>
            </a:r>
            <a:endParaRPr kumimoji="1" lang="ja-JP" altLang="en-US" sz="1600" b="0" i="0" u="none" strike="noStrike" cap="none" normalizeH="0" baseline="0" dirty="0">
              <a:ln>
                <a:noFill/>
              </a:ln>
              <a:solidFill>
                <a:srgbClr val="0000FF"/>
              </a:solidFill>
              <a:effectLst/>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41051535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7"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20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6" grpId="0"/>
      <p:bldP spid="18" grpId="0" animBg="1"/>
      <p:bldP spid="23" grpId="0" animBg="1"/>
      <p:bldP spid="24" grpId="0"/>
      <p:bldP spid="41" grpId="0"/>
      <p:bldP spid="36" grpId="7"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5"/>
</p:tagLst>
</file>

<file path=ppt/theme/theme1.xml><?xml version="1.0" encoding="utf-8"?>
<a:theme xmlns:a="http://schemas.openxmlformats.org/drawingml/2006/main" name="3_IPA01">
  <a:themeElements>
    <a:clrScheme name="3_IPA01 15">
      <a:dk1>
        <a:srgbClr val="000000"/>
      </a:dk1>
      <a:lt1>
        <a:srgbClr val="FFFFFF"/>
      </a:lt1>
      <a:dk2>
        <a:srgbClr val="000000"/>
      </a:dk2>
      <a:lt2>
        <a:srgbClr val="808080"/>
      </a:lt2>
      <a:accent1>
        <a:srgbClr val="CCECFF"/>
      </a:accent1>
      <a:accent2>
        <a:srgbClr val="9999FF"/>
      </a:accent2>
      <a:accent3>
        <a:srgbClr val="FFFFFF"/>
      </a:accent3>
      <a:accent4>
        <a:srgbClr val="000000"/>
      </a:accent4>
      <a:accent5>
        <a:srgbClr val="E2F4FF"/>
      </a:accent5>
      <a:accent6>
        <a:srgbClr val="8A8AE7"/>
      </a:accent6>
      <a:hlink>
        <a:srgbClr val="339966"/>
      </a:hlink>
      <a:folHlink>
        <a:srgbClr val="FF7C80"/>
      </a:folHlink>
    </a:clrScheme>
    <a:fontScheme name="3_IPA01">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800" b="0" i="0" u="none" strike="noStrike" cap="none" normalizeH="0" baseline="0" dirty="0" smtClean="0">
            <a:ln>
              <a:noFill/>
            </a:ln>
            <a:solidFill>
              <a:schemeClr val="tx1"/>
            </a:solidFill>
            <a:effectLst/>
            <a:latin typeface="HGPｺﾞｼｯｸE" pitchFamily="50" charset="-128"/>
            <a:ea typeface="HGPｺﾞｼｯｸE" pitchFamily="50" charset="-128"/>
          </a:defRPr>
        </a:defPPr>
      </a:lstStyle>
    </a:spDef>
    <a:lnDef>
      <a:spPr bwMode="auto">
        <a:xfrm>
          <a:off x="0" y="0"/>
          <a:ext cx="1" cy="1"/>
        </a:xfrm>
        <a:custGeom>
          <a:avLst/>
          <a:gdLst/>
          <a:ahLst/>
          <a:cxnLst/>
          <a:rect l="0" t="0" r="0" b="0"/>
          <a:pathLst/>
        </a:custGeom>
        <a:solidFill>
          <a:srgbClr val="FFFFFF"/>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2400" b="0" i="0" u="none" strike="noStrike" cap="none" normalizeH="0" baseline="0" smtClean="0">
            <a:ln>
              <a:noFill/>
            </a:ln>
            <a:solidFill>
              <a:srgbClr val="003399"/>
            </a:solidFill>
            <a:effectLst/>
            <a:latin typeface="ＭＳ Ｐゴシック" pitchFamily="50" charset="-128"/>
            <a:ea typeface="ＭＳ Ｐゴシック" pitchFamily="50" charset="-128"/>
          </a:defRPr>
        </a:defPPr>
      </a:lstStyle>
    </a:lnDef>
  </a:objectDefaults>
  <a:extraClrSchemeLst>
    <a:extraClrScheme>
      <a:clrScheme name="3_IPA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IPA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IPA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IPA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IPA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IPA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IPA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IPA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IPA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IPA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IPA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IPA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IPA01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CCFF99"/>
        </a:hlink>
        <a:folHlink>
          <a:srgbClr val="AF67FF"/>
        </a:folHlink>
      </a:clrScheme>
      <a:clrMap bg1="lt1" tx1="dk1" bg2="lt2" tx2="dk2" accent1="accent1" accent2="accent2" accent3="accent3" accent4="accent4" accent5="accent5" accent6="accent6" hlink="hlink" folHlink="folHlink"/>
    </a:extraClrScheme>
    <a:extraClrScheme>
      <a:clrScheme name="3_IPA01 14">
        <a:dk1>
          <a:srgbClr val="000000"/>
        </a:dk1>
        <a:lt1>
          <a:srgbClr val="FFFFFF"/>
        </a:lt1>
        <a:dk2>
          <a:srgbClr val="000000"/>
        </a:dk2>
        <a:lt2>
          <a:srgbClr val="808080"/>
        </a:lt2>
        <a:accent1>
          <a:srgbClr val="CCECFF"/>
        </a:accent1>
        <a:accent2>
          <a:srgbClr val="CCCCFF"/>
        </a:accent2>
        <a:accent3>
          <a:srgbClr val="FFFFFF"/>
        </a:accent3>
        <a:accent4>
          <a:srgbClr val="000000"/>
        </a:accent4>
        <a:accent5>
          <a:srgbClr val="E2F4FF"/>
        </a:accent5>
        <a:accent6>
          <a:srgbClr val="B9B9E7"/>
        </a:accent6>
        <a:hlink>
          <a:srgbClr val="339966"/>
        </a:hlink>
        <a:folHlink>
          <a:srgbClr val="FF7C80"/>
        </a:folHlink>
      </a:clrScheme>
      <a:clrMap bg1="lt1" tx1="dk1" bg2="lt2" tx2="dk2" accent1="accent1" accent2="accent2" accent3="accent3" accent4="accent4" accent5="accent5" accent6="accent6" hlink="hlink" folHlink="folHlink"/>
    </a:extraClrScheme>
    <a:extraClrScheme>
      <a:clrScheme name="3_IPA01 15">
        <a:dk1>
          <a:srgbClr val="000000"/>
        </a:dk1>
        <a:lt1>
          <a:srgbClr val="FFFFFF"/>
        </a:lt1>
        <a:dk2>
          <a:srgbClr val="000000"/>
        </a:dk2>
        <a:lt2>
          <a:srgbClr val="808080"/>
        </a:lt2>
        <a:accent1>
          <a:srgbClr val="CCECFF"/>
        </a:accent1>
        <a:accent2>
          <a:srgbClr val="9999FF"/>
        </a:accent2>
        <a:accent3>
          <a:srgbClr val="FFFFFF"/>
        </a:accent3>
        <a:accent4>
          <a:srgbClr val="000000"/>
        </a:accent4>
        <a:accent5>
          <a:srgbClr val="E2F4FF"/>
        </a:accent5>
        <a:accent6>
          <a:srgbClr val="8A8AE7"/>
        </a:accent6>
        <a:hlink>
          <a:srgbClr val="339966"/>
        </a:hlink>
        <a:folHlink>
          <a:srgbClr val="FF7C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PA2004">
  <a:themeElements>
    <a:clrScheme name="IPAテスト">
      <a:dk1>
        <a:srgbClr val="24235C"/>
      </a:dk1>
      <a:lt1>
        <a:srgbClr val="FFFFFF"/>
      </a:lt1>
      <a:dk2>
        <a:srgbClr val="000000"/>
      </a:dk2>
      <a:lt2>
        <a:srgbClr val="808080"/>
      </a:lt2>
      <a:accent1>
        <a:srgbClr val="E15E35"/>
      </a:accent1>
      <a:accent2>
        <a:srgbClr val="21AC7B"/>
      </a:accent2>
      <a:accent3>
        <a:srgbClr val="006DAA"/>
      </a:accent3>
      <a:accent4>
        <a:srgbClr val="60C4E4"/>
      </a:accent4>
      <a:accent5>
        <a:srgbClr val="C2D65E"/>
      </a:accent5>
      <a:accent6>
        <a:srgbClr val="D2D4D1"/>
      </a:accent6>
      <a:hlink>
        <a:srgbClr val="009999"/>
      </a:hlink>
      <a:folHlink>
        <a:srgbClr val="99CC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863CF357-2DFE-4140-98EE-83851932A0F1}" vid="{B176F137-691E-E646-80C1-06D82A2FB91B}"/>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13878</TotalTime>
  <Words>14423</Words>
  <PresentationFormat>A4 210 x 297 mm</PresentationFormat>
  <Paragraphs>1611</Paragraphs>
  <Slides>105</Slides>
  <Notes>19</Notes>
  <HiddenSlides>0</HiddenSlides>
  <MMClips>0</MMClips>
  <ScaleCrop>false</ScaleCrop>
  <HeadingPairs>
    <vt:vector size="8" baseType="variant">
      <vt:variant>
        <vt:lpstr>使用されているフォント</vt:lpstr>
      </vt:variant>
      <vt:variant>
        <vt:i4>15</vt:i4>
      </vt:variant>
      <vt:variant>
        <vt:lpstr>テーマ</vt:lpstr>
      </vt:variant>
      <vt:variant>
        <vt:i4>2</vt:i4>
      </vt:variant>
      <vt:variant>
        <vt:lpstr>埋め込まれた OLE サーバー</vt:lpstr>
      </vt:variant>
      <vt:variant>
        <vt:i4>2</vt:i4>
      </vt:variant>
      <vt:variant>
        <vt:lpstr>スライド タイトル</vt:lpstr>
      </vt:variant>
      <vt:variant>
        <vt:i4>105</vt:i4>
      </vt:variant>
    </vt:vector>
  </HeadingPairs>
  <TitlesOfParts>
    <vt:vector size="124" baseType="lpstr">
      <vt:lpstr>HGPｺﾞｼｯｸE</vt:lpstr>
      <vt:lpstr>HGP創英角ｺﾞｼｯｸUB</vt:lpstr>
      <vt:lpstr>HGP創英角ﾎﾟｯﾌﾟ体</vt:lpstr>
      <vt:lpstr>HG創英角ｺﾞｼｯｸUB</vt:lpstr>
      <vt:lpstr>Meiryo UI</vt:lpstr>
      <vt:lpstr>ＭＳ Ｐゴシック</vt:lpstr>
      <vt:lpstr>ＭＳ ゴシック</vt:lpstr>
      <vt:lpstr>ＭＳ 明朝</vt:lpstr>
      <vt:lpstr>MS-Gothic</vt:lpstr>
      <vt:lpstr>メイリオ</vt:lpstr>
      <vt:lpstr>Arial</vt:lpstr>
      <vt:lpstr>Calibri</vt:lpstr>
      <vt:lpstr>Century</vt:lpstr>
      <vt:lpstr>Tahoma</vt:lpstr>
      <vt:lpstr>Wingdings</vt:lpstr>
      <vt:lpstr>3_IPA01</vt:lpstr>
      <vt:lpstr>IPA2004</vt:lpstr>
      <vt:lpstr>Drawing</vt:lpstr>
      <vt:lpstr>ワークシート</vt:lpstr>
      <vt:lpstr>システム障害事例の分析と考察  ～ IPA「情報処理システム高信頼化教訓集（ITサービス編）」 の取組みから ～</vt:lpstr>
      <vt:lpstr>講演の概要</vt:lpstr>
      <vt:lpstr>内　容</vt:lpstr>
      <vt:lpstr>内　容</vt:lpstr>
      <vt:lpstr>背景</vt:lpstr>
      <vt:lpstr>IPAにおける取組み（過去）</vt:lpstr>
      <vt:lpstr>掲載教訓一覧（1/2）</vt:lpstr>
      <vt:lpstr>掲載教訓一覧（2/2）</vt:lpstr>
      <vt:lpstr>情報処理システムの信頼性向上</vt:lpstr>
      <vt:lpstr>システム運用時に想定されるリスク</vt:lpstr>
      <vt:lpstr>リスクへの対応</vt:lpstr>
      <vt:lpstr>教訓の作成と活用の流れ</vt:lpstr>
      <vt:lpstr>障害事例の教訓化過程のモデル</vt:lpstr>
      <vt:lpstr>教訓の活用過程のモデル</vt:lpstr>
      <vt:lpstr>体系的な対策に向けて　　</vt:lpstr>
      <vt:lpstr>内　容</vt:lpstr>
      <vt:lpstr>別人の住民票が誤って発行（コンビニの証明書交付サービス）</vt:lpstr>
      <vt:lpstr>入念な方式設計と多段階の確認は当たり前、 個人情報を扱う場合には特に排他制御に気をつけて</vt:lpstr>
      <vt:lpstr>別人の住民票が誤って発行（コンビニの証明書交付サービス）[続]</vt:lpstr>
      <vt:lpstr>Ｔ１６：</vt:lpstr>
      <vt:lpstr>航空旅客システム障害により多数の欠航・遅延</vt:lpstr>
      <vt:lpstr>注目する教訓リスト（２）</vt:lpstr>
      <vt:lpstr>Ｔ１２：</vt:lpstr>
      <vt:lpstr>Ｔ４：</vt:lpstr>
      <vt:lpstr>Ｔ３２：</vt:lpstr>
      <vt:lpstr>Ｇ1４：</vt:lpstr>
      <vt:lpstr>(参考) 港湾ターミナルシステム障害により物流混乱</vt:lpstr>
      <vt:lpstr>“モバイルSuica”や“えきねっと”等の長時間利用不可</vt:lpstr>
      <vt:lpstr>関連のありそうな教訓リスト（３）</vt:lpstr>
      <vt:lpstr>Ｇ６：</vt:lpstr>
      <vt:lpstr>Ｔ２１：</vt:lpstr>
      <vt:lpstr>Ｔ３１：</vt:lpstr>
      <vt:lpstr>Ｇ１５：</vt:lpstr>
      <vt:lpstr>通話やインターネットが長時間利用不可の大規模通信障害</vt:lpstr>
      <vt:lpstr>通話やインターネットが長時間利用不可の大規模通信障害</vt:lpstr>
      <vt:lpstr>関連のありそうな教訓リスト（４）</vt:lpstr>
      <vt:lpstr>Ｔ１０：</vt:lpstr>
      <vt:lpstr>Ｔ２３：</vt:lpstr>
      <vt:lpstr>Ｇ１８：</vt:lpstr>
      <vt:lpstr>Ｇ９：</vt:lpstr>
      <vt:lpstr>金融機関のシステム障害［分析レポートから］</vt:lpstr>
      <vt:lpstr>金融機関のシステム障害［分析レポートから］</vt:lpstr>
      <vt:lpstr>注目すべき教訓</vt:lpstr>
      <vt:lpstr>Ｔ７：</vt:lpstr>
      <vt:lpstr>バックアップ切替え失敗の「問題と対策」一覧（１）</vt:lpstr>
      <vt:lpstr>バックアップ切替え失敗の「問題と対策」一覧（２）</vt:lpstr>
      <vt:lpstr>システム障害事例の分析に基づく教訓の共有</vt:lpstr>
      <vt:lpstr>内　容</vt:lpstr>
      <vt:lpstr>ルール化の境目</vt:lpstr>
      <vt:lpstr>ルール化の境目(関連事例より)</vt:lpstr>
      <vt:lpstr>ルール強化に伴う問題の分析</vt:lpstr>
      <vt:lpstr>論点：ヒューマンエラーに関する議論</vt:lpstr>
      <vt:lpstr>論点：ルール化に関する議論（１）</vt:lpstr>
      <vt:lpstr>論点：ルール化に関する議論（２）</vt:lpstr>
      <vt:lpstr>医療分野の事例：概要</vt:lpstr>
      <vt:lpstr>医療分野の事例：関係者の思い</vt:lpstr>
      <vt:lpstr>医療分野の事例：議論</vt:lpstr>
      <vt:lpstr>レジリエンスエンジニアリング：対極</vt:lpstr>
      <vt:lpstr>レジリエンスエンジニアリング：背景</vt:lpstr>
      <vt:lpstr>レジリエンスエンジニアリング：うまく行ったことに注目</vt:lpstr>
      <vt:lpstr>レジリエンスエンジニアリング：概要</vt:lpstr>
      <vt:lpstr>ヒューマンエラーの問題と対策</vt:lpstr>
      <vt:lpstr>システム特性に基づくヒューマンエラー障害原因の分類例</vt:lpstr>
      <vt:lpstr>人間特性に基づくヒューマンエラー障害原因の分類例</vt:lpstr>
      <vt:lpstr>ヒューマンエラーの対策</vt:lpstr>
      <vt:lpstr>(1-1) 運用プロセス観点でのヒューマンエラー対策</vt:lpstr>
      <vt:lpstr>(2) 関係性の観点でのヒューマンエラー対策例</vt:lpstr>
      <vt:lpstr>(3) 人間特性の観点でのヒューマンエラー対策例</vt:lpstr>
      <vt:lpstr>３つの観点の組合せによるヒューマンエラー対策例</vt:lpstr>
      <vt:lpstr>ヒューマンエラーの原因と対策例一覧</vt:lpstr>
      <vt:lpstr>システムの高負荷／過負荷に関する問題と対策</vt:lpstr>
      <vt:lpstr>高付加/過負荷の原因の分類</vt:lpstr>
      <vt:lpstr>高負荷／過負荷の対策観点</vt:lpstr>
      <vt:lpstr>内　容</vt:lpstr>
      <vt:lpstr>失敗から学習する組織、学習できない組織</vt:lpstr>
      <vt:lpstr>「他山の石」</vt:lpstr>
      <vt:lpstr>「正常化の偏見」</vt:lpstr>
      <vt:lpstr>「正常性バイアス」</vt:lpstr>
      <vt:lpstr>「正常化の偏見」／「正常性バイアス」</vt:lpstr>
      <vt:lpstr>「情けは人のためならず」</vt:lpstr>
      <vt:lpstr>ご清聴，ありがとう ございました</vt:lpstr>
      <vt:lpstr>ミッション・ビジョン・バリュー</vt:lpstr>
      <vt:lpstr>第五期事業ポートフォリオ</vt:lpstr>
      <vt:lpstr>PowerPoint プレゼンテーション</vt:lpstr>
      <vt:lpstr>以降，参考</vt:lpstr>
      <vt:lpstr>背景</vt:lpstr>
      <vt:lpstr>ＩＴ障害を引き起こす脅威（要因）</vt:lpstr>
      <vt:lpstr>グローバル・リスク(2015)</vt:lpstr>
      <vt:lpstr>グローバル・リスク（続）</vt:lpstr>
      <vt:lpstr>グローバル・リスク(2016)</vt:lpstr>
      <vt:lpstr>グローバル・リスク(2017)</vt:lpstr>
      <vt:lpstr>グローバル・リスク(2018)</vt:lpstr>
      <vt:lpstr>サイバー攻撃とITシステム障害による影響の違い（例）</vt:lpstr>
      <vt:lpstr>情報処理システム障害の発生状況</vt:lpstr>
      <vt:lpstr>各教訓の構成</vt:lpstr>
      <vt:lpstr>障害対策手法と教訓の対応付け(1/2)</vt:lpstr>
      <vt:lpstr>障害対策手法と教訓の対応付け(2/2)</vt:lpstr>
      <vt:lpstr>教訓作成の意義</vt:lpstr>
      <vt:lpstr>障害事例の分析に基づく高信頼化活動の俯瞰</vt:lpstr>
      <vt:lpstr>他所でのシステム障害発生時の一般的対応</vt:lpstr>
      <vt:lpstr>教訓の一般的活用方法</vt:lpstr>
      <vt:lpstr>教訓活用の課題</vt:lpstr>
      <vt:lpstr>教訓の恒久的な反映</vt:lpstr>
      <vt:lpstr>優れた品質保証体制の組織のプロダクトは信頼性が高い</vt:lpstr>
      <vt:lpstr>みんなの力で全体をカバー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Printed>2023-07-26T07:25:24Z</cp:lastPrinted>
  <dcterms:modified xsi:type="dcterms:W3CDTF">2023-08-28T08:43:19Z</dcterms:modified>
</cp:coreProperties>
</file>